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0" r:id="rId3"/>
    <p:sldId id="264" r:id="rId4"/>
    <p:sldId id="277" r:id="rId5"/>
    <p:sldId id="283" r:id="rId6"/>
    <p:sldId id="288" r:id="rId7"/>
    <p:sldId id="276" r:id="rId8"/>
    <p:sldId id="302" r:id="rId9"/>
    <p:sldId id="305" r:id="rId10"/>
    <p:sldId id="289" r:id="rId11"/>
    <p:sldId id="278" r:id="rId12"/>
    <p:sldId id="286" r:id="rId13"/>
    <p:sldId id="290" r:id="rId14"/>
    <p:sldId id="293" r:id="rId15"/>
    <p:sldId id="294" r:id="rId16"/>
    <p:sldId id="295" r:id="rId17"/>
    <p:sldId id="306" r:id="rId18"/>
    <p:sldId id="296" r:id="rId19"/>
    <p:sldId id="307" r:id="rId20"/>
    <p:sldId id="316" r:id="rId21"/>
    <p:sldId id="317" r:id="rId22"/>
    <p:sldId id="310" r:id="rId23"/>
    <p:sldId id="311" r:id="rId24"/>
    <p:sldId id="312" r:id="rId25"/>
    <p:sldId id="313" r:id="rId26"/>
    <p:sldId id="259" r:id="rId27"/>
    <p:sldId id="315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102"/>
    <a:srgbClr val="F7D11F"/>
    <a:srgbClr val="FEDB52"/>
    <a:srgbClr val="FEE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8" y="66"/>
      </p:cViewPr>
      <p:guideLst>
        <p:guide orient="horz" pos="2267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61.wmf"/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61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2021/9/10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4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34E788EF-A95F-4714-B878-A7B79A35DD56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5BC0EC4C-4788-4164-BE97-95ADCDD1A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03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6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1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8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2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7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9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4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9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1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8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1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9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2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3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3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7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E0074DCE-6B0E-472E-A5FB-CCB835630C63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5" r:id="rId4"/>
    <p:sldLayoutId id="2147483674" r:id="rId5"/>
    <p:sldLayoutId id="2147483673" r:id="rId6"/>
    <p:sldLayoutId id="2147483669" r:id="rId7"/>
    <p:sldLayoutId id="2147483662" r:id="rId8"/>
    <p:sldLayoutId id="2147483661" r:id="rId9"/>
    <p:sldLayoutId id="2147483660" r:id="rId10"/>
    <p:sldLayoutId id="2147483652" r:id="rId11"/>
    <p:sldLayoutId id="2147483680" r:id="rId12"/>
    <p:sldLayoutId id="2147483679" r:id="rId13"/>
    <p:sldLayoutId id="2147483678" r:id="rId14"/>
    <p:sldLayoutId id="2147483677" r:id="rId15"/>
    <p:sldLayoutId id="2147483676" r:id="rId16"/>
    <p:sldLayoutId id="2147483672" r:id="rId17"/>
    <p:sldLayoutId id="2147483671" r:id="rId18"/>
    <p:sldLayoutId id="2147483670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4.png"/><Relationship Id="rId5" Type="http://schemas.openxmlformats.org/officeDocument/2006/relationships/image" Target="../media/image39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2.png"/><Relationship Id="rId7" Type="http://schemas.openxmlformats.org/officeDocument/2006/relationships/image" Target="../media/image45.wmf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7.wmf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8.png"/><Relationship Id="rId9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.png"/><Relationship Id="rId5" Type="http://schemas.openxmlformats.org/officeDocument/2006/relationships/image" Target="../media/image53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png"/><Relationship Id="rId5" Type="http://schemas.openxmlformats.org/officeDocument/2006/relationships/image" Target="../media/image50.png"/><Relationship Id="rId4" Type="http://schemas.openxmlformats.org/officeDocument/2006/relationships/image" Target="../media/image55.wmf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5.png"/><Relationship Id="rId4" Type="http://schemas.openxmlformats.org/officeDocument/2006/relationships/image" Target="../media/image60.wmf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4.png"/><Relationship Id="rId5" Type="http://schemas.openxmlformats.org/officeDocument/2006/relationships/image" Target="../media/image39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4.png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image" Target="../media/image19.png"/><Relationship Id="rId30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0" Type="http://schemas.openxmlformats.org/officeDocument/2006/relationships/image" Target="../media/image5.png"/><Relationship Id="rId4" Type="http://schemas.openxmlformats.org/officeDocument/2006/relationships/image" Target="../media/image28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6.png"/><Relationship Id="rId4" Type="http://schemas.openxmlformats.org/officeDocument/2006/relationships/image" Target="../media/image31.wmf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.png"/><Relationship Id="rId4" Type="http://schemas.openxmlformats.org/officeDocument/2006/relationships/image" Target="../media/image34.wmf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.png"/><Relationship Id="rId4" Type="http://schemas.openxmlformats.org/officeDocument/2006/relationships/image" Target="../media/image36.wmf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743559" y="0"/>
            <a:ext cx="10350286" cy="71111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0" y="762000"/>
            <a:ext cx="2350577" cy="6096000"/>
          </a:xfrm>
          <a:prstGeom prst="rect">
            <a:avLst/>
          </a:prstGeom>
        </p:spPr>
      </p:pic>
      <p:sp>
        <p:nvSpPr>
          <p:cNvPr id="15" name="TextBox 9_1_1_1_1_1_1_1_1"/>
          <p:cNvSpPr txBox="1"/>
          <p:nvPr/>
        </p:nvSpPr>
        <p:spPr>
          <a:xfrm>
            <a:off x="3130550" y="2268855"/>
            <a:ext cx="7679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 smtClean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BỔ TRỢ </a:t>
            </a:r>
          </a:p>
          <a:p>
            <a:pPr algn="ctr"/>
            <a:r>
              <a:rPr lang="vi-VN" altLang="zh-CN" sz="5400" b="1" dirty="0" smtClean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TOÁN 8</a:t>
            </a:r>
            <a:endParaRPr lang="zh-CN" altLang="en-US" sz="5400" b="1" dirty="0">
              <a:solidFill>
                <a:srgbClr val="FEDB52"/>
              </a:solidFill>
              <a:latin typeface="Montserrat" panose="00000500000000000000" charset="0"/>
              <a:ea typeface="Montserrat" panose="00000500000000000000" charset="0"/>
              <a:cs typeface="+mn-ea"/>
              <a:sym typeface="+mn-lt"/>
            </a:endParaRPr>
          </a:p>
        </p:txBody>
      </p:sp>
      <p:sp>
        <p:nvSpPr>
          <p:cNvPr id="16" name="TextBox 9_1_1_1_1_1_1_1_1"/>
          <p:cNvSpPr txBox="1"/>
          <p:nvPr/>
        </p:nvSpPr>
        <p:spPr>
          <a:xfrm>
            <a:off x="3493827" y="4023181"/>
            <a:ext cx="6338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2000" dirty="0" smtClean="0">
                <a:solidFill>
                  <a:schemeClr val="bg1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GIÁO VIÊN: HOÀNG THU TRANG</a:t>
            </a:r>
            <a:endParaRPr lang="zh-CN" altLang="en-US" sz="2000" dirty="0">
              <a:solidFill>
                <a:schemeClr val="bg1"/>
              </a:solidFill>
              <a:latin typeface="Montserrat" panose="00000500000000000000" charset="0"/>
              <a:ea typeface="Montserrat" panose="00000500000000000000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579" y="532396"/>
            <a:ext cx="9276899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</a:t>
            </a:r>
            <a:r>
              <a:rPr lang="vi-VN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pt-BR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B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điền vào ô trống các hạng tử thích hợp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579" y="1222039"/>
            <a:ext cx="112116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pt-BR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vi-VN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pt-BR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:Điền </a:t>
            </a:r>
            <a:r>
              <a:rPr lang="pt-BR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 ô trống để các biểu thức sau thành bình phương của một tổng hoặc một hiệu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220" y="2126902"/>
            <a:ext cx="4844227" cy="3246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99" y="4827889"/>
            <a:ext cx="3254085" cy="486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51" y="5428470"/>
            <a:ext cx="3254085" cy="443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992" y="1984664"/>
            <a:ext cx="32496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496" y="2519739"/>
            <a:ext cx="10272715" cy="1071936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80985" y="3583635"/>
            <a:ext cx="222723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079702"/>
              </p:ext>
            </p:extLst>
          </p:nvPr>
        </p:nvGraphicFramePr>
        <p:xfrm>
          <a:off x="750546" y="3631789"/>
          <a:ext cx="2687637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4" imgW="1307880" imgH="965160" progId="Equation.DSMT4">
                  <p:embed/>
                </p:oleObj>
              </mc:Choice>
              <mc:Fallback>
                <p:oleObj name="Equation" r:id="rId4" imgW="1307880" imgH="965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46" y="3631789"/>
                        <a:ext cx="2687637" cy="199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83219" y="5747024"/>
            <a:ext cx="3321743" cy="450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x = -5 là giá trị cần tìm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331654" y="3583635"/>
            <a:ext cx="176934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09170"/>
              </p:ext>
            </p:extLst>
          </p:nvPr>
        </p:nvGraphicFramePr>
        <p:xfrm>
          <a:off x="4740727" y="3631789"/>
          <a:ext cx="220662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6" imgW="1333440" imgH="965160" progId="Equation.DSMT4">
                  <p:embed/>
                </p:oleObj>
              </mc:Choice>
              <mc:Fallback>
                <p:oleObj name="Equation" r:id="rId6" imgW="1333440" imgH="965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727" y="3631789"/>
                        <a:ext cx="2206625" cy="159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290026" y="5520768"/>
            <a:ext cx="3321743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x = -2 là giá trị cần tìm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8567224" y="3612528"/>
            <a:ext cx="23493060" cy="4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037438"/>
              </p:ext>
            </p:extLst>
          </p:nvPr>
        </p:nvGraphicFramePr>
        <p:xfrm>
          <a:off x="8249896" y="3692114"/>
          <a:ext cx="2986087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8" imgW="1549080" imgH="1168200" progId="Equation.DSMT4">
                  <p:embed/>
                </p:oleObj>
              </mc:Choice>
              <mc:Fallback>
                <p:oleObj name="Equation" r:id="rId8" imgW="1549080" imgH="116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896" y="3692114"/>
                        <a:ext cx="2986087" cy="224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437097" y="5933664"/>
                <a:ext cx="3215945" cy="694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giá trị cần tìm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097" y="5933664"/>
                <a:ext cx="3215945" cy="694806"/>
              </a:xfrm>
              <a:prstGeom prst="rect">
                <a:avLst/>
              </a:prstGeom>
              <a:blipFill rotWithShape="0">
                <a:blip r:embed="rId10"/>
                <a:stretch>
                  <a:fillRect l="-2462" r="-947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50546" y="402069"/>
            <a:ext cx="8929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B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tìm x thỏa mãn đẳng thức cho trước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992" y="798800"/>
            <a:ext cx="11259050" cy="121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11"/>
              </a:buBlip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giải: </a:t>
            </a:r>
            <a:r>
              <a:rPr lang="en-US" sz="2600" dirty="0" err="1"/>
              <a:t>Áp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hằng</a:t>
            </a:r>
            <a:r>
              <a:rPr lang="en-US" sz="2600" dirty="0"/>
              <a:t> </a:t>
            </a:r>
            <a:r>
              <a:rPr lang="en-US" sz="2600" dirty="0" err="1"/>
              <a:t>đẳng</a:t>
            </a:r>
            <a:r>
              <a:rPr lang="en-US" sz="2600" dirty="0"/>
              <a:t> </a:t>
            </a:r>
            <a:r>
              <a:rPr lang="en-US" sz="2600" dirty="0" err="1"/>
              <a:t>thức</a:t>
            </a:r>
            <a:r>
              <a:rPr lang="en-US" sz="2600" dirty="0"/>
              <a:t> </a:t>
            </a:r>
            <a:r>
              <a:rPr lang="en-US" sz="2600" dirty="0" err="1"/>
              <a:t>đáng</a:t>
            </a:r>
            <a:r>
              <a:rPr lang="en-US" sz="2600" dirty="0"/>
              <a:t> </a:t>
            </a:r>
            <a:r>
              <a:rPr lang="en-US" sz="2600" dirty="0" err="1"/>
              <a:t>nhớ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rút</a:t>
            </a:r>
            <a:r>
              <a:rPr lang="en-US" sz="2600" dirty="0"/>
              <a:t> </a:t>
            </a:r>
            <a:r>
              <a:rPr lang="en-US" sz="2600" dirty="0" err="1"/>
              <a:t>gọn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vế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đưa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dạng</a:t>
            </a:r>
            <a:r>
              <a:rPr lang="en-US" sz="2600" dirty="0"/>
              <a:t> ax</a:t>
            </a:r>
            <a:r>
              <a:rPr lang="vi-VN" sz="2600" dirty="0"/>
              <a:t> = b</a:t>
            </a:r>
            <a:r>
              <a:rPr lang="en-US" sz="2600" dirty="0"/>
              <a:t>,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 </a:t>
            </a: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i="1" dirty="0"/>
              <a:t>x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397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6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806" y="1228517"/>
            <a:ext cx="2480166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vi-VN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73" y="1733162"/>
            <a:ext cx="10272715" cy="1071936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55902" y="2444152"/>
            <a:ext cx="222723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4806" y="5634142"/>
            <a:ext cx="3177473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không có giá trị của x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106571" y="2444152"/>
            <a:ext cx="176934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79673" y="5152472"/>
                <a:ext cx="3496470" cy="695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 =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giá trị cần tìm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73" y="5152472"/>
                <a:ext cx="3496470" cy="695127"/>
              </a:xfrm>
              <a:prstGeom prst="rect">
                <a:avLst/>
              </a:prstGeom>
              <a:blipFill rotWithShape="0">
                <a:blip r:embed="rId4"/>
                <a:stretch>
                  <a:fillRect l="-2265" r="-871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42141" y="2473045"/>
            <a:ext cx="23493060" cy="4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02327" y="5945620"/>
                <a:ext cx="4090735" cy="724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>
                            <a:latin typeface="Cambria Math" panose="02040503050406030204" pitchFamily="18" charset="0"/>
                          </a:rPr>
                          <m:t>;−2</m:t>
                        </m:r>
                      </m:e>
                    </m:d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giá trị cần tìm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327" y="5945620"/>
                <a:ext cx="4090735" cy="724173"/>
              </a:xfrm>
              <a:prstGeom prst="rect">
                <a:avLst/>
              </a:prstGeom>
              <a:blipFill rotWithShape="0">
                <a:blip r:embed="rId5"/>
                <a:stretch>
                  <a:fillRect l="-1937" r="-596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5903" y="2473044"/>
            <a:ext cx="174609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39605"/>
              </p:ext>
            </p:extLst>
          </p:nvPr>
        </p:nvGraphicFramePr>
        <p:xfrm>
          <a:off x="602445" y="3210932"/>
          <a:ext cx="2395538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6" imgW="1562040" imgH="1523880" progId="Equation.DSMT4">
                  <p:embed/>
                </p:oleObj>
              </mc:Choice>
              <mc:Fallback>
                <p:oleObj name="Equation" r:id="rId6" imgW="156204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45" y="3210932"/>
                        <a:ext cx="2395538" cy="234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662819" y="2142698"/>
            <a:ext cx="19158720" cy="5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98950"/>
              </p:ext>
            </p:extLst>
          </p:nvPr>
        </p:nvGraphicFramePr>
        <p:xfrm>
          <a:off x="4667250" y="3223356"/>
          <a:ext cx="213995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8" imgW="1346040" imgH="1168200" progId="Equation.DSMT4">
                  <p:embed/>
                </p:oleObj>
              </mc:Choice>
              <mc:Fallback>
                <p:oleObj name="Equation" r:id="rId8" imgW="134604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223356"/>
                        <a:ext cx="2139950" cy="186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570316" y="2327790"/>
            <a:ext cx="184777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652177"/>
              </p:ext>
            </p:extLst>
          </p:nvPr>
        </p:nvGraphicFramePr>
        <p:xfrm>
          <a:off x="8943612" y="2805098"/>
          <a:ext cx="1808163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10" imgW="1193760" imgH="2133360" progId="Equation.DSMT4">
                  <p:embed/>
                </p:oleObj>
              </mc:Choice>
              <mc:Fallback>
                <p:oleObj name="Equation" r:id="rId10" imgW="1193760" imgH="213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3612" y="2805098"/>
                        <a:ext cx="1808163" cy="324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74806" y="166191"/>
            <a:ext cx="1125905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giải: </a:t>
            </a: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hằng</a:t>
            </a:r>
            <a:r>
              <a:rPr lang="en-US" sz="2400" dirty="0"/>
              <a:t> </a:t>
            </a:r>
            <a:r>
              <a:rPr lang="en-US" sz="2400" dirty="0" err="1"/>
              <a:t>đẳng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đáng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vế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ax</a:t>
            </a:r>
            <a:r>
              <a:rPr lang="vi-VN" sz="2400" dirty="0"/>
              <a:t> = b</a:t>
            </a:r>
            <a:r>
              <a:rPr lang="en-US" sz="2400" dirty="0"/>
              <a:t>,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i="1" dirty="0"/>
              <a:t>x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2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3" y="1594838"/>
            <a:ext cx="32496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86" y="2115604"/>
            <a:ext cx="4958489" cy="2518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155" y="1511534"/>
            <a:ext cx="3211259" cy="41797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569178" y="5830599"/>
                <a:ext cx="4057073" cy="507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giá trị cần tìm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178" y="5830599"/>
                <a:ext cx="4057073" cy="507255"/>
              </a:xfrm>
              <a:prstGeom prst="rect">
                <a:avLst/>
              </a:prstGeom>
              <a:blipFill rotWithShape="0">
                <a:blip r:embed="rId4"/>
                <a:stretch>
                  <a:fillRect l="-1955" r="-7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48733" y="320272"/>
            <a:ext cx="11259050" cy="121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giải: </a:t>
            </a:r>
            <a:r>
              <a:rPr lang="en-US" sz="2600" dirty="0" err="1"/>
              <a:t>Áp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hằng</a:t>
            </a:r>
            <a:r>
              <a:rPr lang="en-US" sz="2600" dirty="0"/>
              <a:t> </a:t>
            </a:r>
            <a:r>
              <a:rPr lang="en-US" sz="2600" dirty="0" err="1"/>
              <a:t>đẳng</a:t>
            </a:r>
            <a:r>
              <a:rPr lang="en-US" sz="2600" dirty="0"/>
              <a:t> </a:t>
            </a:r>
            <a:r>
              <a:rPr lang="en-US" sz="2600" dirty="0" err="1"/>
              <a:t>thức</a:t>
            </a:r>
            <a:r>
              <a:rPr lang="en-US" sz="2600" dirty="0"/>
              <a:t> </a:t>
            </a:r>
            <a:r>
              <a:rPr lang="en-US" sz="2600" dirty="0" err="1"/>
              <a:t>đáng</a:t>
            </a:r>
            <a:r>
              <a:rPr lang="en-US" sz="2600" dirty="0"/>
              <a:t> </a:t>
            </a:r>
            <a:r>
              <a:rPr lang="en-US" sz="2600" dirty="0" err="1"/>
              <a:t>nhớ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rút</a:t>
            </a:r>
            <a:r>
              <a:rPr lang="en-US" sz="2600" dirty="0"/>
              <a:t> </a:t>
            </a:r>
            <a:r>
              <a:rPr lang="en-US" sz="2600" dirty="0" err="1"/>
              <a:t>gọn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vế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đưa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dạng</a:t>
            </a:r>
            <a:r>
              <a:rPr lang="en-US" sz="2600" dirty="0"/>
              <a:t> ax</a:t>
            </a:r>
            <a:r>
              <a:rPr lang="vi-VN" sz="2600" dirty="0"/>
              <a:t> = b</a:t>
            </a:r>
            <a:r>
              <a:rPr lang="en-US" sz="2600" dirty="0"/>
              <a:t>,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 </a:t>
            </a: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i="1" dirty="0"/>
              <a:t>x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199" y="4827889"/>
            <a:ext cx="3254085" cy="486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51" y="5428470"/>
            <a:ext cx="3254085" cy="443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902" y="412121"/>
            <a:ext cx="32496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02" y="1070763"/>
            <a:ext cx="4958489" cy="251859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17586" y="759654"/>
            <a:ext cx="185454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14056"/>
              </p:ext>
            </p:extLst>
          </p:nvPr>
        </p:nvGraphicFramePr>
        <p:xfrm>
          <a:off x="6387270" y="509588"/>
          <a:ext cx="305593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4" imgW="2006280" imgH="977760" progId="Equation.DSMT4">
                  <p:embed/>
                </p:oleObj>
              </mc:Choice>
              <mc:Fallback>
                <p:oleObj name="Equation" r:id="rId4" imgW="200628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7270" y="509588"/>
                        <a:ext cx="3055938" cy="1485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17585" y="1995488"/>
            <a:ext cx="19208335" cy="5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20788"/>
              </p:ext>
            </p:extLst>
          </p:nvPr>
        </p:nvGraphicFramePr>
        <p:xfrm>
          <a:off x="6386731" y="1995488"/>
          <a:ext cx="2926082" cy="130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6" imgW="1803400" imgH="800100" progId="Equation.DSMT4">
                  <p:embed/>
                </p:oleObj>
              </mc:Choice>
              <mc:Fallback>
                <p:oleObj name="Equation" r:id="rId6" imgW="1803400" imgH="800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731" y="1995488"/>
                        <a:ext cx="2926082" cy="1300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54881" y="3722926"/>
                <a:ext cx="3541867" cy="471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là giá trị cần tìm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81" y="3722926"/>
                <a:ext cx="3541867" cy="471924"/>
              </a:xfrm>
              <a:prstGeom prst="rect">
                <a:avLst/>
              </a:prstGeom>
              <a:blipFill rotWithShape="0">
                <a:blip r:embed="rId8"/>
                <a:stretch>
                  <a:fillRect l="-2238" r="-861" b="-2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199" y="4827889"/>
            <a:ext cx="3254085" cy="486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251" y="5428470"/>
            <a:ext cx="3254085" cy="4432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83678" y="773722"/>
            <a:ext cx="177677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769176"/>
              </p:ext>
            </p:extLst>
          </p:nvPr>
        </p:nvGraphicFramePr>
        <p:xfrm>
          <a:off x="6472238" y="520700"/>
          <a:ext cx="1847850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3" imgW="1257120" imgH="2108160" progId="Equation.DSMT4">
                  <p:embed/>
                </p:oleObj>
              </mc:Choice>
              <mc:Fallback>
                <p:oleObj name="Equation" r:id="rId3" imgW="1257120" imgH="2108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38" y="520700"/>
                        <a:ext cx="1847850" cy="311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55902" y="412121"/>
            <a:ext cx="32496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02" y="1070763"/>
            <a:ext cx="4958489" cy="2518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74720" y="3959464"/>
                <a:ext cx="4057073" cy="507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giá trị cần tìm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720" y="3959464"/>
                <a:ext cx="4057073" cy="507255"/>
              </a:xfrm>
              <a:prstGeom prst="rect">
                <a:avLst/>
              </a:prstGeom>
              <a:blipFill rotWithShape="0">
                <a:blip r:embed="rId6"/>
                <a:stretch>
                  <a:fillRect l="-1952" r="-601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99" y="4827889"/>
            <a:ext cx="3254085" cy="486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51" y="5428470"/>
            <a:ext cx="3254085" cy="443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902" y="412121"/>
            <a:ext cx="32496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02" y="1070763"/>
            <a:ext cx="4958489" cy="251859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10288" y="675564"/>
            <a:ext cx="24308981" cy="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147421"/>
              </p:ext>
            </p:extLst>
          </p:nvPr>
        </p:nvGraphicFramePr>
        <p:xfrm>
          <a:off x="6710288" y="675564"/>
          <a:ext cx="2278967" cy="398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4" imgW="1130040" imgH="2019240" progId="Equation.DSMT4">
                  <p:embed/>
                </p:oleObj>
              </mc:Choice>
              <mc:Fallback>
                <p:oleObj name="Equation" r:id="rId4" imgW="1130040" imgH="2019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288" y="675564"/>
                        <a:ext cx="2278967" cy="398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51828" y="4989018"/>
                <a:ext cx="4057073" cy="507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giá trị cần tìm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828" y="4989018"/>
                <a:ext cx="4057073" cy="507255"/>
              </a:xfrm>
              <a:prstGeom prst="rect">
                <a:avLst/>
              </a:prstGeom>
              <a:blipFill rotWithShape="0">
                <a:blip r:embed="rId6"/>
                <a:stretch>
                  <a:fillRect l="-1952" r="-60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99" y="4827889"/>
            <a:ext cx="3254085" cy="486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51" y="5428470"/>
            <a:ext cx="3254085" cy="443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902" y="412121"/>
            <a:ext cx="32496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02" y="1070763"/>
            <a:ext cx="4958489" cy="251859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10288" y="675564"/>
            <a:ext cx="24308981" cy="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4392" y="956602"/>
            <a:ext cx="186582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081127"/>
              </p:ext>
            </p:extLst>
          </p:nvPr>
        </p:nvGraphicFramePr>
        <p:xfrm>
          <a:off x="5483225" y="957263"/>
          <a:ext cx="6259513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4" imgW="3022560" imgH="825480" progId="Equation.DSMT4">
                  <p:embed/>
                </p:oleObj>
              </mc:Choice>
              <mc:Fallback>
                <p:oleObj name="Equation" r:id="rId4" imgW="3022560" imgH="825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25" y="957263"/>
                        <a:ext cx="6259513" cy="1716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199" y="4827889"/>
            <a:ext cx="3254085" cy="486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51" y="5428470"/>
            <a:ext cx="3254085" cy="443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735" y="453063"/>
            <a:ext cx="6157455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936" y="1238113"/>
            <a:ext cx="4533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/>
              <a:t>Bài 8: </a:t>
            </a:r>
            <a:r>
              <a:rPr lang="en-US" sz="3200" dirty="0" err="1"/>
              <a:t>Chứng</a:t>
            </a:r>
            <a:r>
              <a:rPr lang="en-US" sz="3200" dirty="0"/>
              <a:t> minh: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73114" y="1238112"/>
            <a:ext cx="156941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11638"/>
              </p:ext>
            </p:extLst>
          </p:nvPr>
        </p:nvGraphicFramePr>
        <p:xfrm>
          <a:off x="4489895" y="1089678"/>
          <a:ext cx="5143648" cy="79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3" imgW="1778000" imgH="279400" progId="Equation.DSMT4">
                  <p:embed/>
                </p:oleObj>
              </mc:Choice>
              <mc:Fallback>
                <p:oleObj name="Equation" r:id="rId3" imgW="17780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895" y="1089678"/>
                        <a:ext cx="5143648" cy="797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64234" y="1769696"/>
            <a:ext cx="11141611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vi-VN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/>
              <a:t>Áp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390314" y="2380637"/>
            <a:ext cx="206992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232406"/>
              </p:ext>
            </p:extLst>
          </p:nvPr>
        </p:nvGraphicFramePr>
        <p:xfrm>
          <a:off x="3758759" y="3070099"/>
          <a:ext cx="2760141" cy="61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5" imgW="1016000" imgH="228600" progId="Equation.DSMT4">
                  <p:embed/>
                </p:oleObj>
              </mc:Choice>
              <mc:Fallback>
                <p:oleObj name="Equation" r:id="rId5" imgW="1016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759" y="3070099"/>
                        <a:ext cx="2760141" cy="619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67244" y="4786002"/>
            <a:ext cx="10738601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6224" y="459987"/>
            <a:ext cx="5952270" cy="604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tìm GTLN, GTNN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855" y="1183321"/>
            <a:ext cx="6345007" cy="476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pt-BR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giải: </a:t>
            </a:r>
            <a:r>
              <a:rPr lang="pt-BR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 dụng các </a:t>
            </a:r>
            <a:r>
              <a:rPr lang="pt-BR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 đẳng thức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16258" y="1778671"/>
            <a:ext cx="164836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41825"/>
              </p:ext>
            </p:extLst>
          </p:nvPr>
        </p:nvGraphicFramePr>
        <p:xfrm>
          <a:off x="1716257" y="1778671"/>
          <a:ext cx="3891865" cy="63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3" imgW="1866090" imgH="304668" progId="Equation.DSMT4">
                  <p:embed/>
                </p:oleObj>
              </mc:Choice>
              <mc:Fallback>
                <p:oleObj name="Equation" r:id="rId3" imgW="1866090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257" y="1778671"/>
                        <a:ext cx="3891865" cy="638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16257" y="2351877"/>
            <a:ext cx="15430401" cy="6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67067"/>
              </p:ext>
            </p:extLst>
          </p:nvPr>
        </p:nvGraphicFramePr>
        <p:xfrm>
          <a:off x="1716258" y="2351878"/>
          <a:ext cx="3972230" cy="658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5" imgW="1854200" imgH="304800" progId="Equation.DSMT4">
                  <p:embed/>
                </p:oleObj>
              </mc:Choice>
              <mc:Fallback>
                <p:oleObj name="Equation" r:id="rId5" imgW="1854200" imgH="304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258" y="2351878"/>
                        <a:ext cx="3972230" cy="658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68527" y="3017825"/>
            <a:ext cx="6268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06" y="3622430"/>
            <a:ext cx="4623447" cy="5321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05" y="4277822"/>
            <a:ext cx="4316281" cy="10116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05" y="5412647"/>
            <a:ext cx="4961353" cy="940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1921" y="4334231"/>
            <a:ext cx="4860787" cy="45624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81921" y="3740728"/>
            <a:ext cx="6157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2.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1921" y="4872331"/>
            <a:ext cx="6154887" cy="4154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1921" y="5551462"/>
            <a:ext cx="4542239" cy="8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342371" y="-253113"/>
            <a:ext cx="10350286" cy="7111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-278421" y="718854"/>
            <a:ext cx="2350577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0445" y="2079148"/>
            <a:ext cx="7160615" cy="1920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pt-B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</a:t>
            </a:r>
            <a:r>
              <a:rPr lang="pt-B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+ 5 + 6</a:t>
            </a:r>
            <a:r>
              <a:rPr lang="pt-B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 </a:t>
            </a:r>
            <a:r>
              <a:rPr lang="pt-B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 VỀ </a:t>
            </a:r>
            <a:endParaRPr lang="vi-VN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 </a:t>
            </a:r>
            <a:r>
              <a:rPr lang="pt-B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 THỨC ĐÁNG NHỚ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9486" y="391952"/>
                <a:ext cx="8564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Ví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a)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nhỏ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vi-VN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+101</m:t>
                    </m:r>
                  </m:oMath>
                </a14:m>
                <a:r>
                  <a:rPr lang="vi-VN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6" y="391952"/>
                <a:ext cx="856484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0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87" y="1137974"/>
            <a:ext cx="8735644" cy="1743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47" y="3165649"/>
            <a:ext cx="8087854" cy="962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47" y="4229732"/>
            <a:ext cx="9840698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806" y="473839"/>
            <a:ext cx="4715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65908" y="473839"/>
                <a:ext cx="24709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908" y="473839"/>
                <a:ext cx="2470997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99" y="1052950"/>
            <a:ext cx="6517606" cy="220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75" y="3261815"/>
            <a:ext cx="6970662" cy="1571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75" y="4747922"/>
            <a:ext cx="7868748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224" y="459987"/>
            <a:ext cx="5952270" cy="604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tìm GTLN, GTNN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855" y="1183321"/>
            <a:ext cx="6345007" cy="476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pt-BR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giải: Áp dụng các hằng đẳng thức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714171"/>
              </p:ext>
            </p:extLst>
          </p:nvPr>
        </p:nvGraphicFramePr>
        <p:xfrm>
          <a:off x="1714500" y="1778000"/>
          <a:ext cx="38957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5" name="Equation" r:id="rId3" imgW="1866600" imgH="304560" progId="Equation.DSMT4">
                  <p:embed/>
                </p:oleObj>
              </mc:Choice>
              <mc:Fallback>
                <p:oleObj name="Equation" r:id="rId3" imgW="1866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778000"/>
                        <a:ext cx="3895725" cy="639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14808"/>
              </p:ext>
            </p:extLst>
          </p:nvPr>
        </p:nvGraphicFramePr>
        <p:xfrm>
          <a:off x="1716258" y="2351878"/>
          <a:ext cx="3972230" cy="658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Equation" r:id="rId5" imgW="1854200" imgH="304800" progId="Equation.DSMT4">
                  <p:embed/>
                </p:oleObj>
              </mc:Choice>
              <mc:Fallback>
                <p:oleObj name="Equation" r:id="rId5" imgW="1854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258" y="2351878"/>
                        <a:ext cx="3972230" cy="658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39855" y="3109971"/>
            <a:ext cx="5323124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GTNN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64565" y="3832761"/>
            <a:ext cx="221069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77877"/>
              </p:ext>
            </p:extLst>
          </p:nvPr>
        </p:nvGraphicFramePr>
        <p:xfrm>
          <a:off x="1365250" y="3525838"/>
          <a:ext cx="26416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Equation" r:id="rId7" imgW="1079280" imgH="457200" progId="Equation.DSMT4">
                  <p:embed/>
                </p:oleObj>
              </mc:Choice>
              <mc:Fallback>
                <p:oleObj name="Equation" r:id="rId7" imgW="10792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525838"/>
                        <a:ext cx="2641600" cy="110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2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224" y="459987"/>
            <a:ext cx="5952270" cy="604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tìm GTLN, GTNN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855" y="1183321"/>
            <a:ext cx="6345007" cy="4763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pt-BR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giải: Áp dụng các hằng đẳng thức</a:t>
            </a:r>
            <a:endParaRPr lang="en-US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50625"/>
              </p:ext>
            </p:extLst>
          </p:nvPr>
        </p:nvGraphicFramePr>
        <p:xfrm>
          <a:off x="1714500" y="1778000"/>
          <a:ext cx="38957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Equation" r:id="rId3" imgW="1866600" imgH="304560" progId="Equation.DSMT4">
                  <p:embed/>
                </p:oleObj>
              </mc:Choice>
              <mc:Fallback>
                <p:oleObj name="Equation" r:id="rId3" imgW="1866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778000"/>
                        <a:ext cx="3895725" cy="639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28811"/>
              </p:ext>
            </p:extLst>
          </p:nvPr>
        </p:nvGraphicFramePr>
        <p:xfrm>
          <a:off x="1716258" y="2351878"/>
          <a:ext cx="3972230" cy="658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" name="Equation" r:id="rId5" imgW="1854200" imgH="304800" progId="Equation.DSMT4">
                  <p:embed/>
                </p:oleObj>
              </mc:Choice>
              <mc:Fallback>
                <p:oleObj name="Equation" r:id="rId5" imgW="1854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258" y="2351878"/>
                        <a:ext cx="3972230" cy="658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64358" y="3109971"/>
            <a:ext cx="770643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92700" y="3359081"/>
            <a:ext cx="18756923" cy="93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13532"/>
              </p:ext>
            </p:extLst>
          </p:nvPr>
        </p:nvGraphicFramePr>
        <p:xfrm>
          <a:off x="1392701" y="3816281"/>
          <a:ext cx="2267441" cy="48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Equation" r:id="rId7" imgW="1104900" imgH="228600" progId="Equation.DSMT4">
                  <p:embed/>
                </p:oleObj>
              </mc:Choice>
              <mc:Fallback>
                <p:oleObj name="Equation" r:id="rId7" imgW="1104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701" y="3816281"/>
                        <a:ext cx="2267441" cy="484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80160" y="4003586"/>
            <a:ext cx="19340468" cy="99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42920"/>
              </p:ext>
            </p:extLst>
          </p:nvPr>
        </p:nvGraphicFramePr>
        <p:xfrm>
          <a:off x="1280160" y="4460787"/>
          <a:ext cx="1679645" cy="51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Equation" r:id="rId9" imgW="761669" imgH="228501" progId="Equation.DSMT4">
                  <p:embed/>
                </p:oleObj>
              </mc:Choice>
              <mc:Fallback>
                <p:oleObj name="Equation" r:id="rId9" imgW="761669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4460787"/>
                        <a:ext cx="1679645" cy="518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2396" y="616837"/>
            <a:ext cx="559800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2396" y="1471997"/>
            <a:ext cx="93305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CMR: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3" y="532737"/>
            <a:ext cx="10615867" cy="668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895" y="1490348"/>
            <a:ext cx="5461885" cy="250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743559" y="0"/>
            <a:ext cx="10350286" cy="71111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0" y="762000"/>
            <a:ext cx="2350577" cy="6096000"/>
          </a:xfrm>
          <a:prstGeom prst="rect">
            <a:avLst/>
          </a:prstGeom>
        </p:spPr>
      </p:pic>
      <p:sp>
        <p:nvSpPr>
          <p:cNvPr id="15" name="TextBox 9_1_1_1_1_1_1_1_1"/>
          <p:cNvSpPr txBox="1"/>
          <p:nvPr/>
        </p:nvSpPr>
        <p:spPr>
          <a:xfrm>
            <a:off x="3763306" y="2733052"/>
            <a:ext cx="60490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992" y="1984664"/>
            <a:ext cx="324960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</a:t>
            </a:r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496" y="2519739"/>
            <a:ext cx="10272715" cy="1071936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80985" y="3583635"/>
            <a:ext cx="222723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079702"/>
              </p:ext>
            </p:extLst>
          </p:nvPr>
        </p:nvGraphicFramePr>
        <p:xfrm>
          <a:off x="750546" y="3631789"/>
          <a:ext cx="2687637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4" imgW="1307880" imgH="965160" progId="Equation.DSMT4">
                  <p:embed/>
                </p:oleObj>
              </mc:Choice>
              <mc:Fallback>
                <p:oleObj name="Equation" r:id="rId4" imgW="13078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46" y="3631789"/>
                        <a:ext cx="2687637" cy="199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83219" y="5747024"/>
            <a:ext cx="3321743" cy="450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x = -5 là giá trị cần tìm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331654" y="3583635"/>
            <a:ext cx="176934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09170"/>
              </p:ext>
            </p:extLst>
          </p:nvPr>
        </p:nvGraphicFramePr>
        <p:xfrm>
          <a:off x="4740727" y="3631789"/>
          <a:ext cx="220662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6" imgW="1333440" imgH="965160" progId="Equation.DSMT4">
                  <p:embed/>
                </p:oleObj>
              </mc:Choice>
              <mc:Fallback>
                <p:oleObj name="Equation" r:id="rId6" imgW="13334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727" y="3631789"/>
                        <a:ext cx="2206625" cy="159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290026" y="5520768"/>
            <a:ext cx="3321743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x = -2 là giá trị cần tìm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8567224" y="3612528"/>
            <a:ext cx="23493060" cy="4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037438"/>
              </p:ext>
            </p:extLst>
          </p:nvPr>
        </p:nvGraphicFramePr>
        <p:xfrm>
          <a:off x="8249896" y="3692114"/>
          <a:ext cx="2986087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8" imgW="1549080" imgH="1168200" progId="Equation.DSMT4">
                  <p:embed/>
                </p:oleObj>
              </mc:Choice>
              <mc:Fallback>
                <p:oleObj name="Equation" r:id="rId8" imgW="154908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896" y="3692114"/>
                        <a:ext cx="2986087" cy="224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437097" y="5933664"/>
                <a:ext cx="3215945" cy="694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200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giá trị cần tìm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097" y="5933664"/>
                <a:ext cx="3215945" cy="694806"/>
              </a:xfrm>
              <a:prstGeom prst="rect">
                <a:avLst/>
              </a:prstGeom>
              <a:blipFill rotWithShape="0">
                <a:blip r:embed="rId10"/>
                <a:stretch>
                  <a:fillRect l="-2462" r="-947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50546" y="402069"/>
            <a:ext cx="8929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B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tìm x thỏa mãn đẳng thức cho trước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992" y="798800"/>
            <a:ext cx="11259050" cy="121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11"/>
              </a:buBlip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giải: </a:t>
            </a:r>
            <a:r>
              <a:rPr lang="en-US" sz="2600" dirty="0" err="1"/>
              <a:t>Áp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hằng</a:t>
            </a:r>
            <a:r>
              <a:rPr lang="en-US" sz="2600" dirty="0"/>
              <a:t> </a:t>
            </a:r>
            <a:r>
              <a:rPr lang="en-US" sz="2600" dirty="0" err="1"/>
              <a:t>đẳng</a:t>
            </a:r>
            <a:r>
              <a:rPr lang="en-US" sz="2600" dirty="0"/>
              <a:t> </a:t>
            </a:r>
            <a:r>
              <a:rPr lang="en-US" sz="2600" dirty="0" err="1"/>
              <a:t>thức</a:t>
            </a:r>
            <a:r>
              <a:rPr lang="en-US" sz="2600" dirty="0"/>
              <a:t> </a:t>
            </a:r>
            <a:r>
              <a:rPr lang="en-US" sz="2600" dirty="0" err="1"/>
              <a:t>đáng</a:t>
            </a:r>
            <a:r>
              <a:rPr lang="en-US" sz="2600" dirty="0"/>
              <a:t> </a:t>
            </a:r>
            <a:r>
              <a:rPr lang="en-US" sz="2600" dirty="0" err="1"/>
              <a:t>nhớ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rút</a:t>
            </a:r>
            <a:r>
              <a:rPr lang="en-US" sz="2600" dirty="0"/>
              <a:t> </a:t>
            </a:r>
            <a:r>
              <a:rPr lang="en-US" sz="2600" dirty="0" err="1"/>
              <a:t>gọn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vế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đưa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dạng</a:t>
            </a:r>
            <a:r>
              <a:rPr lang="en-US" sz="2600" dirty="0"/>
              <a:t> ax</a:t>
            </a:r>
            <a:r>
              <a:rPr lang="vi-VN" sz="2600" dirty="0"/>
              <a:t> = b</a:t>
            </a:r>
            <a:r>
              <a:rPr lang="en-US" sz="2600" dirty="0"/>
              <a:t>,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 </a:t>
            </a:r>
            <a:r>
              <a:rPr lang="en-US" sz="2600" dirty="0" err="1"/>
              <a:t>tìm</a:t>
            </a:r>
            <a:r>
              <a:rPr lang="en-US" sz="2600" dirty="0"/>
              <a:t> </a:t>
            </a:r>
            <a:r>
              <a:rPr lang="en-US" sz="2600" i="1" dirty="0"/>
              <a:t>x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575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-1528572" y="-2384366"/>
            <a:ext cx="15730848" cy="12134564"/>
          </a:xfrm>
          <a:prstGeom prst="rect">
            <a:avLst/>
          </a:prstGeom>
        </p:spPr>
      </p:pic>
      <p:sp>
        <p:nvSpPr>
          <p:cNvPr id="22" name="PA-矩形 12"/>
          <p:cNvSpPr/>
          <p:nvPr>
            <p:custDataLst>
              <p:tags r:id="rId1"/>
            </p:custDataLst>
          </p:nvPr>
        </p:nvSpPr>
        <p:spPr>
          <a:xfrm>
            <a:off x="540400" y="882987"/>
            <a:ext cx="5976589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I. Lí thuyết: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88" y="1910099"/>
            <a:ext cx="7092913" cy="1081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88" y="3246475"/>
            <a:ext cx="7092913" cy="985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88" y="4486548"/>
            <a:ext cx="7092913" cy="894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654" y="515202"/>
            <a:ext cx="95718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hằng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endParaRPr lang="vi-VN" sz="32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Bài 1: Tính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48669" y="1378423"/>
            <a:ext cx="198363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451578"/>
              </p:ext>
            </p:extLst>
          </p:nvPr>
        </p:nvGraphicFramePr>
        <p:xfrm>
          <a:off x="4746778" y="1177486"/>
          <a:ext cx="14811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Equation" r:id="rId3" imgW="825480" imgH="304560" progId="Equation.DSMT4">
                  <p:embed/>
                </p:oleObj>
              </mc:Choice>
              <mc:Fallback>
                <p:oleObj name="Equation" r:id="rId3" imgW="82548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778" y="1177486"/>
                        <a:ext cx="1481138" cy="549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1721" y="1748306"/>
            <a:ext cx="169214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68284"/>
              </p:ext>
            </p:extLst>
          </p:nvPr>
        </p:nvGraphicFramePr>
        <p:xfrm>
          <a:off x="4861549" y="1821404"/>
          <a:ext cx="2773732" cy="48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" name="Equation" r:id="rId5" imgW="1511300" imgH="266700" progId="Equation.DSMT4">
                  <p:embed/>
                </p:oleObj>
              </mc:Choice>
              <mc:Fallback>
                <p:oleObj name="Equation" r:id="rId5" imgW="15113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549" y="1821404"/>
                        <a:ext cx="2773732" cy="488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1721" y="2338358"/>
            <a:ext cx="231087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46205"/>
              </p:ext>
            </p:extLst>
          </p:nvPr>
        </p:nvGraphicFramePr>
        <p:xfrm>
          <a:off x="4861549" y="2366493"/>
          <a:ext cx="2116033" cy="47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name="Equation" r:id="rId7" imgW="1193282" imgH="266584" progId="Equation.DSMT4">
                  <p:embed/>
                </p:oleObj>
              </mc:Choice>
              <mc:Fallback>
                <p:oleObj name="Equation" r:id="rId7" imgW="1193282" imgH="26658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549" y="2366493"/>
                        <a:ext cx="2116033" cy="4739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840408"/>
              </p:ext>
            </p:extLst>
          </p:nvPr>
        </p:nvGraphicFramePr>
        <p:xfrm>
          <a:off x="4770835" y="4008787"/>
          <a:ext cx="2109105" cy="68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Equation" r:id="rId9" imgW="939392" imgH="304668" progId="Equation.DSMT4">
                  <p:embed/>
                </p:oleObj>
              </mc:Choice>
              <mc:Fallback>
                <p:oleObj name="Equation" r:id="rId9" imgW="939392" imgH="30466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835" y="4008787"/>
                        <a:ext cx="2109105" cy="681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3511"/>
              </p:ext>
            </p:extLst>
          </p:nvPr>
        </p:nvGraphicFramePr>
        <p:xfrm>
          <a:off x="4770835" y="4770787"/>
          <a:ext cx="3685611" cy="59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Equation" r:id="rId11" imgW="1651000" imgH="266700" progId="Equation.DSMT4">
                  <p:embed/>
                </p:oleObj>
              </mc:Choice>
              <mc:Fallback>
                <p:oleObj name="Equation" r:id="rId11" imgW="1651000" imgH="266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835" y="4770787"/>
                        <a:ext cx="3685611" cy="596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014016"/>
              </p:ext>
            </p:extLst>
          </p:nvPr>
        </p:nvGraphicFramePr>
        <p:xfrm>
          <a:off x="4770835" y="5494687"/>
          <a:ext cx="3003879" cy="59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13" imgW="1345616" imgH="266584" progId="Equation.DSMT4">
                  <p:embed/>
                </p:oleObj>
              </mc:Choice>
              <mc:Fallback>
                <p:oleObj name="Equation" r:id="rId13" imgW="1345616" imgH="26658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835" y="5494687"/>
                        <a:ext cx="3003879" cy="596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651720" y="2494751"/>
            <a:ext cx="17947379" cy="10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651720" y="3256751"/>
            <a:ext cx="17947379" cy="10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651720" y="3980651"/>
            <a:ext cx="17947379" cy="102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651720" y="4704551"/>
            <a:ext cx="179473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561413"/>
              </p:ext>
            </p:extLst>
          </p:nvPr>
        </p:nvGraphicFramePr>
        <p:xfrm>
          <a:off x="8808342" y="1139662"/>
          <a:ext cx="1654115" cy="97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15" imgW="901309" imgH="533169" progId="Equation.DSMT4">
                  <p:embed/>
                </p:oleObj>
              </mc:Choice>
              <mc:Fallback>
                <p:oleObj name="Equation" r:id="rId15" imgW="901309" imgH="53316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8342" y="1139662"/>
                        <a:ext cx="1654115" cy="975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36086"/>
              </p:ext>
            </p:extLst>
          </p:nvPr>
        </p:nvGraphicFramePr>
        <p:xfrm>
          <a:off x="8808342" y="2130262"/>
          <a:ext cx="3134112" cy="97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Equation" r:id="rId17" imgW="1714500" imgH="533400" progId="Equation.DSMT4">
                  <p:embed/>
                </p:oleObj>
              </mc:Choice>
              <mc:Fallback>
                <p:oleObj name="Equation" r:id="rId17" imgW="1714500" imgH="533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8342" y="2130262"/>
                        <a:ext cx="3134112" cy="975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14818"/>
              </p:ext>
            </p:extLst>
          </p:nvPr>
        </p:nvGraphicFramePr>
        <p:xfrm>
          <a:off x="8808341" y="3120863"/>
          <a:ext cx="1950113" cy="818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Equation" r:id="rId19" imgW="1066337" imgH="444307" progId="Equation.DSMT4">
                  <p:embed/>
                </p:oleObj>
              </mc:Choice>
              <mc:Fallback>
                <p:oleObj name="Equation" r:id="rId19" imgW="1066337" imgH="44430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8341" y="3120863"/>
                        <a:ext cx="1950113" cy="818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598514" y="918319"/>
            <a:ext cx="210733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598514" y="1644926"/>
            <a:ext cx="21073326" cy="8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598514" y="2635526"/>
            <a:ext cx="21073326" cy="8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598514" y="3540401"/>
            <a:ext cx="210733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58845"/>
              </p:ext>
            </p:extLst>
          </p:nvPr>
        </p:nvGraphicFramePr>
        <p:xfrm>
          <a:off x="8971217" y="3814295"/>
          <a:ext cx="2231453" cy="827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Equation" r:id="rId21" imgW="1358310" imgH="495085" progId="Equation.DSMT4">
                  <p:embed/>
                </p:oleObj>
              </mc:Choice>
              <mc:Fallback>
                <p:oleObj name="Equation" r:id="rId21" imgW="1358310" imgH="495085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1217" y="3814295"/>
                        <a:ext cx="2231453" cy="827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802622"/>
              </p:ext>
            </p:extLst>
          </p:nvPr>
        </p:nvGraphicFramePr>
        <p:xfrm>
          <a:off x="9181582" y="4764244"/>
          <a:ext cx="1435620" cy="8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Equation" r:id="rId23" imgW="876300" imgH="533400" progId="Equation.DSMT4">
                  <p:embed/>
                </p:oleObj>
              </mc:Choice>
              <mc:Fallback>
                <p:oleObj name="Equation" r:id="rId23" imgW="876300" imgH="533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1582" y="4764244"/>
                        <a:ext cx="1435620" cy="873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43489"/>
              </p:ext>
            </p:extLst>
          </p:nvPr>
        </p:nvGraphicFramePr>
        <p:xfrm>
          <a:off x="9236264" y="5696026"/>
          <a:ext cx="1139134" cy="76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Equation" r:id="rId25" imgW="698500" imgH="469900" progId="Equation.DSMT4">
                  <p:embed/>
                </p:oleObj>
              </mc:Choice>
              <mc:Fallback>
                <p:oleObj name="Equation" r:id="rId25" imgW="698500" imgH="4699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6264" y="5696026"/>
                        <a:ext cx="1139134" cy="764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16792709" y="3328958"/>
            <a:ext cx="16742366" cy="7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16792709" y="4290983"/>
            <a:ext cx="16742366" cy="7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16792709" y="5281583"/>
            <a:ext cx="16742366" cy="74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16792709" y="6205508"/>
            <a:ext cx="167423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1507" y="1567742"/>
            <a:ext cx="2526677" cy="29104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2252" y="4813821"/>
            <a:ext cx="3254085" cy="486622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9304" y="5414402"/>
            <a:ext cx="3254085" cy="4432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262" y="351008"/>
            <a:ext cx="3703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18" y="1549985"/>
            <a:ext cx="4652345" cy="25888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172" y="935783"/>
            <a:ext cx="3361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463" y="488893"/>
            <a:ext cx="3345914" cy="1897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463" y="2750804"/>
            <a:ext cx="4012997" cy="1805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463" y="4586080"/>
            <a:ext cx="3658156" cy="1890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541" y="745327"/>
            <a:ext cx="3980652" cy="1178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8102" y="2354546"/>
            <a:ext cx="2492151" cy="2231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52" y="4813821"/>
            <a:ext cx="3254085" cy="486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304" y="5414402"/>
            <a:ext cx="3254085" cy="443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8" y="949942"/>
            <a:ext cx="2243317" cy="2066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763" y="365167"/>
            <a:ext cx="3361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357" y="832298"/>
            <a:ext cx="3176634" cy="2490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6161" y="1007939"/>
            <a:ext cx="3203929" cy="1950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440" y="3323067"/>
            <a:ext cx="3393442" cy="136932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49440" y="4185064"/>
            <a:ext cx="17532314" cy="5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58685"/>
              </p:ext>
            </p:extLst>
          </p:nvPr>
        </p:nvGraphicFramePr>
        <p:xfrm>
          <a:off x="6949440" y="4864867"/>
          <a:ext cx="49403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7" imgW="2565360" imgH="787320" progId="Equation.DSMT4">
                  <p:embed/>
                </p:oleObj>
              </mc:Choice>
              <mc:Fallback>
                <p:oleObj name="Equation" r:id="rId7" imgW="25653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40" y="4864867"/>
                        <a:ext cx="4940300" cy="151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52" y="4813821"/>
            <a:ext cx="3254085" cy="486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304" y="5414402"/>
            <a:ext cx="3254085" cy="443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707106" y="596669"/>
            <a:ext cx="9746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79250" y="1287463"/>
            <a:ext cx="7587333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7190270" y="2019197"/>
            <a:ext cx="191380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496448"/>
              </p:ext>
            </p:extLst>
          </p:nvPr>
        </p:nvGraphicFramePr>
        <p:xfrm>
          <a:off x="7080250" y="1785938"/>
          <a:ext cx="33020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3" imgW="2095200" imgH="1447560" progId="Equation.DSMT4">
                  <p:embed/>
                </p:oleObj>
              </mc:Choice>
              <mc:Fallback>
                <p:oleObj name="Equation" r:id="rId3" imgW="2095200" imgH="14475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1785938"/>
                        <a:ext cx="3302000" cy="2317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615372"/>
              </p:ext>
            </p:extLst>
          </p:nvPr>
        </p:nvGraphicFramePr>
        <p:xfrm>
          <a:off x="7315200" y="4441873"/>
          <a:ext cx="2349305" cy="1604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5" imgW="1155700" imgH="800100" progId="Equation.DSMT4">
                  <p:embed/>
                </p:oleObj>
              </mc:Choice>
              <mc:Fallback>
                <p:oleObj name="Equation" r:id="rId5" imgW="1155700" imgH="8001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41873"/>
                        <a:ext cx="2349305" cy="1604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34"/>
          <p:cNvSpPr>
            <a:spLocks noChangeArrowheads="1"/>
          </p:cNvSpPr>
          <p:nvPr/>
        </p:nvSpPr>
        <p:spPr bwMode="auto">
          <a:xfrm>
            <a:off x="7315200" y="5241973"/>
            <a:ext cx="244480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650246" y="3931212"/>
            <a:ext cx="44646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 smtClean="0"/>
              <a:t>Thay x = 0,98 vào biểu thức ta có:</a:t>
            </a:r>
            <a:endParaRPr lang="en-US" sz="2200" dirty="0"/>
          </a:p>
        </p:txBody>
      </p:sp>
      <p:sp>
        <p:nvSpPr>
          <p:cNvPr id="102" name="Rectangle 101"/>
          <p:cNvSpPr/>
          <p:nvPr/>
        </p:nvSpPr>
        <p:spPr>
          <a:xfrm>
            <a:off x="6650246" y="6012951"/>
            <a:ext cx="47147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 smtClean="0"/>
              <a:t>Vậy x = 0,98 thì giá trị biểu thức là 2</a:t>
            </a:r>
            <a:endParaRPr lang="en-US" sz="2200" dirty="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50" y="2099502"/>
            <a:ext cx="6053174" cy="209266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52" y="4813821"/>
            <a:ext cx="3254085" cy="48662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304" y="5414402"/>
            <a:ext cx="3254085" cy="44328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99" y="4827889"/>
            <a:ext cx="3254085" cy="48662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251" y="5428470"/>
            <a:ext cx="3254085" cy="443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2" grpId="0"/>
      <p:bldP spid="93" grpId="0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707106" y="596669"/>
            <a:ext cx="9746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79250" y="1287463"/>
            <a:ext cx="7587333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7190270" y="2019197"/>
            <a:ext cx="191380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055649" y="4146652"/>
            <a:ext cx="45592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 smtClean="0"/>
              <a:t>Thay x = -1,62 vào biểu thức ta có:</a:t>
            </a:r>
            <a:endParaRPr lang="en-US" sz="22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77575" y="2027342"/>
            <a:ext cx="21267284" cy="6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92446"/>
              </p:ext>
            </p:extLst>
          </p:nvPr>
        </p:nvGraphicFramePr>
        <p:xfrm>
          <a:off x="6686550" y="1751013"/>
          <a:ext cx="4640263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3" imgW="2323800" imgH="1104840" progId="Equation.DSMT4">
                  <p:embed/>
                </p:oleObj>
              </mc:Choice>
              <mc:Fallback>
                <p:oleObj name="Equation" r:id="rId3" imgW="2323800" imgH="1104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1751013"/>
                        <a:ext cx="4640263" cy="2182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90270" y="4682455"/>
            <a:ext cx="216690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98720"/>
              </p:ext>
            </p:extLst>
          </p:nvPr>
        </p:nvGraphicFramePr>
        <p:xfrm>
          <a:off x="6686550" y="4682454"/>
          <a:ext cx="2024069" cy="9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5" imgW="1066337" imgH="495085" progId="Equation.DSMT4">
                  <p:embed/>
                </p:oleObj>
              </mc:Choice>
              <mc:Fallback>
                <p:oleObj name="Equation" r:id="rId5" imgW="1066337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4682454"/>
                        <a:ext cx="2024069" cy="948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055649" y="5808434"/>
            <a:ext cx="4809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 smtClean="0"/>
              <a:t>Vậy x = -1,62 thì giá trị biểu thức là 0</a:t>
            </a:r>
            <a:endParaRPr lang="en-US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50" y="2099502"/>
            <a:ext cx="6053174" cy="20926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99" y="4827889"/>
            <a:ext cx="3254085" cy="486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251" y="5428470"/>
            <a:ext cx="3254085" cy="4432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707106" y="596669"/>
            <a:ext cx="9746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79250" y="1287463"/>
            <a:ext cx="7587333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7190270" y="2019197"/>
            <a:ext cx="191380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616696" y="3927880"/>
            <a:ext cx="37080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 x = 4 vào biểu thức ta có: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77575" y="2027342"/>
            <a:ext cx="21267284" cy="6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90270" y="4682455"/>
            <a:ext cx="2166902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16696" y="5376992"/>
            <a:ext cx="40222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x = 4 thì giá trị biểu thức là 1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42173"/>
              </p:ext>
            </p:extLst>
          </p:nvPr>
        </p:nvGraphicFramePr>
        <p:xfrm>
          <a:off x="6723063" y="1833563"/>
          <a:ext cx="3335337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3" imgW="1498320" imgH="888840" progId="Equation.DSMT4">
                  <p:embed/>
                </p:oleObj>
              </mc:Choice>
              <mc:Fallback>
                <p:oleObj name="Equation" r:id="rId3" imgW="149832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1833563"/>
                        <a:ext cx="3335337" cy="200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68069"/>
              </p:ext>
            </p:extLst>
          </p:nvPr>
        </p:nvGraphicFramePr>
        <p:xfrm>
          <a:off x="7190270" y="4682158"/>
          <a:ext cx="2546253" cy="62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5" imgW="1256755" imgH="304668" progId="Equation.DSMT4">
                  <p:embed/>
                </p:oleObj>
              </mc:Choice>
              <mc:Fallback>
                <p:oleObj name="Equation" r:id="rId5" imgW="1256755" imgH="30466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270" y="4682158"/>
                        <a:ext cx="2546253" cy="626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50" y="2099502"/>
            <a:ext cx="6053174" cy="20926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51" y="6030602"/>
            <a:ext cx="3254085" cy="4025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99" y="4827889"/>
            <a:ext cx="3254085" cy="486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251" y="5428470"/>
            <a:ext cx="3254085" cy="443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9304" y="4813821"/>
            <a:ext cx="3376535" cy="16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032675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806</Words>
  <Application>Microsoft Office PowerPoint</Application>
  <PresentationFormat>Widescreen</PresentationFormat>
  <Paragraphs>75</Paragraphs>
  <Slides>27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Montserrat</vt:lpstr>
      <vt:lpstr>Times New Roman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dell</cp:lastModifiedBy>
  <cp:revision>45</cp:revision>
  <dcterms:created xsi:type="dcterms:W3CDTF">2019-07-08T12:40:00Z</dcterms:created>
  <dcterms:modified xsi:type="dcterms:W3CDTF">2021-09-10T03:57:12Z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1A8876B05AEC48A688EEAA3819451E4F</vt:lpwstr>
  </property>
  <property fmtid="{D5CDD505-2E9C-101B-9397-08002B2CF9AE}" pid="3" name="KSOProductBuildVer">
    <vt:lpwstr>2052-11.1.0.10495</vt:lpwstr>
  </property>
</Properties>
</file>