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0" r:id="rId3"/>
    <p:sldId id="284" r:id="rId4"/>
    <p:sldId id="285" r:id="rId5"/>
    <p:sldId id="286" r:id="rId6"/>
    <p:sldId id="287" r:id="rId7"/>
    <p:sldId id="258" r:id="rId8"/>
    <p:sldId id="297" r:id="rId9"/>
    <p:sldId id="270" r:id="rId10"/>
    <p:sldId id="298" r:id="rId11"/>
    <p:sldId id="288" r:id="rId12"/>
    <p:sldId id="271" r:id="rId13"/>
    <p:sldId id="290" r:id="rId14"/>
    <p:sldId id="291" r:id="rId15"/>
    <p:sldId id="292" r:id="rId16"/>
    <p:sldId id="293" r:id="rId17"/>
    <p:sldId id="294" r:id="rId18"/>
    <p:sldId id="295" r:id="rId19"/>
    <p:sldId id="278" r:id="rId20"/>
    <p:sldId id="279"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7" d="100"/>
          <a:sy n="67" d="100"/>
        </p:scale>
        <p:origin x="5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625C6-F2A9-41A8-80D6-128D3B435CA8}"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8BD7-ABDA-4986-8ED5-2430AA0DD0AF}" type="slidenum">
              <a:rPr lang="en-US" smtClean="0"/>
              <a:t>‹#›</a:t>
            </a:fld>
            <a:endParaRPr lang="en-US"/>
          </a:p>
        </p:txBody>
      </p:sp>
    </p:spTree>
    <p:extLst>
      <p:ext uri="{BB962C8B-B14F-4D97-AF65-F5344CB8AC3E}">
        <p14:creationId xmlns:p14="http://schemas.microsoft.com/office/powerpoint/2010/main" val="318482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41957-7EFC-4003-ADA7-BA44853D4BAC}" type="slidenum">
              <a:rPr lang="zh-CN" altLang="en-US" smtClean="0"/>
              <a:t>1</a:t>
            </a:fld>
            <a:endParaRPr lang="zh-CN" altLang="en-US"/>
          </a:p>
        </p:txBody>
      </p:sp>
    </p:spTree>
    <p:extLst>
      <p:ext uri="{BB962C8B-B14F-4D97-AF65-F5344CB8AC3E}">
        <p14:creationId xmlns:p14="http://schemas.microsoft.com/office/powerpoint/2010/main" val="96604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A967-8622-4699-B19F-3558060674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B03C76-3C18-48EE-8D99-0A0B4B2CA0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DA1744-F97F-40F2-8263-263289AA2394}"/>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D89C9B7C-59B5-41AD-907A-E352DA6D8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2CD9C-63AB-4A5C-9C5A-6CCC53CD1F0D}"/>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59558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41DDC-5585-4F85-89A9-9D460BB624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DA6C3A-6EC3-4F4F-8691-6133340E0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66E2D6-E0F7-4B21-83BF-A62FF9C4CF94}"/>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52838D73-B235-4EF3-BC5C-DABD70DC2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DB394-5CFE-4250-82CD-5B9975D95A59}"/>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340457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60D3FE-0A88-4A6F-A06D-87DD2B2BD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290F6-901A-4A6B-8337-03187FE97E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02D2B-CA1C-4AD7-A14B-1A8939F8699D}"/>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7FF52B3D-26D7-4056-9BCD-A5D3B64F6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58163-28E8-457F-AB32-82883F05D598}"/>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224843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F728-48E5-4638-B80B-283A12B522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515DA6-31CE-4101-9E61-3EF7C706B5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1F592-2095-4B6B-BD80-A40E00804046}"/>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CBDD684D-815D-4371-8A8D-6DC98627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E6A87-E1CA-4622-9623-8843934CB4B3}"/>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376167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2CB8-E2AA-4703-88E7-10658B662F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C1704A-D10E-4FF1-9A8D-294374A18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78134-3E49-428A-8928-9BD5C1E13A43}"/>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E09B8CBA-8458-4BD3-BF21-988FB937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2B6DA-BCEA-47B6-A9B3-8E253B4417A7}"/>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396161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CAFA8-708B-43BA-B234-2DF27FA9F7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B398A-0653-4039-8E3D-E62FAEB50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8540E9-B07B-484A-803E-B8A4DB2F9E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0F330B-0E29-4F08-A04B-12A84C295FAC}"/>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6" name="Footer Placeholder 5">
            <a:extLst>
              <a:ext uri="{FF2B5EF4-FFF2-40B4-BE49-F238E27FC236}">
                <a16:creationId xmlns:a16="http://schemas.microsoft.com/office/drawing/2014/main" id="{DF654D75-E55C-4B54-A8EC-F2AA70744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AB79C-5F8E-401B-A00B-735ADE929253}"/>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301377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7A33-E8DB-48EC-B644-BABC6D174E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0AB487-2F83-40D6-899E-EA253B4E0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D669C-AC41-4A02-8326-4B31DA553F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365D3-F4CD-4C95-8E7D-B792916334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C0D4E4-DFC6-4041-862E-2BA54DBBC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7885B0-C426-4D6C-8FFE-0DC990DE4226}"/>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8" name="Footer Placeholder 7">
            <a:extLst>
              <a:ext uri="{FF2B5EF4-FFF2-40B4-BE49-F238E27FC236}">
                <a16:creationId xmlns:a16="http://schemas.microsoft.com/office/drawing/2014/main" id="{732DA80E-A1D9-46CF-9C54-830E19065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26219F-78A6-4851-9B69-C29F12936F7E}"/>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410182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A9C0-DDC2-4BDC-863C-B3AE4A686D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6D95EA-2843-463B-95C1-1CACEF67F079}"/>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4" name="Footer Placeholder 3">
            <a:extLst>
              <a:ext uri="{FF2B5EF4-FFF2-40B4-BE49-F238E27FC236}">
                <a16:creationId xmlns:a16="http://schemas.microsoft.com/office/drawing/2014/main" id="{30B3DCA8-86AD-41BD-93E3-136B4860C5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0C5452-BB11-4999-AB82-F8BF24D1ECCF}"/>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95356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ABCACC-0758-49C2-A66F-194BF32B1D63}"/>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3" name="Footer Placeholder 2">
            <a:extLst>
              <a:ext uri="{FF2B5EF4-FFF2-40B4-BE49-F238E27FC236}">
                <a16:creationId xmlns:a16="http://schemas.microsoft.com/office/drawing/2014/main" id="{3CD726C3-7A62-438B-A20B-77C62D8EFF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B86070-9084-4C4C-9236-073A993B8CA5}"/>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197320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A6522-BC32-472A-8859-28FA07AEE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F75660-32D7-4177-BC5E-3AA8799661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44E486-CB27-499B-BFCA-6C1D5E1C33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4845C3-A06B-4738-9592-E1563CEB3ADD}"/>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6" name="Footer Placeholder 5">
            <a:extLst>
              <a:ext uri="{FF2B5EF4-FFF2-40B4-BE49-F238E27FC236}">
                <a16:creationId xmlns:a16="http://schemas.microsoft.com/office/drawing/2014/main" id="{25C02239-B9AC-4357-A2A7-307412A82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E603F-65D1-49B0-B580-A5D4F91EDEAD}"/>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360262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0D5A-59F2-45D3-922A-A094172D3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8C71F3-14AF-4B14-8FBB-61DEC9EE7D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7969E-90F3-4597-9857-4C9C3D592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5783E9-C190-471C-AC6D-3044E51BEEBE}"/>
              </a:ext>
            </a:extLst>
          </p:cNvPr>
          <p:cNvSpPr>
            <a:spLocks noGrp="1"/>
          </p:cNvSpPr>
          <p:nvPr>
            <p:ph type="dt" sz="half" idx="10"/>
          </p:nvPr>
        </p:nvSpPr>
        <p:spPr/>
        <p:txBody>
          <a:bodyPr/>
          <a:lstStyle/>
          <a:p>
            <a:fld id="{674DBA8A-83DD-469A-A741-04C4F76749A9}" type="datetimeFigureOut">
              <a:rPr lang="en-US" smtClean="0"/>
              <a:t>9/16/2021</a:t>
            </a:fld>
            <a:endParaRPr lang="en-US"/>
          </a:p>
        </p:txBody>
      </p:sp>
      <p:sp>
        <p:nvSpPr>
          <p:cNvPr id="6" name="Footer Placeholder 5">
            <a:extLst>
              <a:ext uri="{FF2B5EF4-FFF2-40B4-BE49-F238E27FC236}">
                <a16:creationId xmlns:a16="http://schemas.microsoft.com/office/drawing/2014/main" id="{278FC91A-FC9E-4C49-9825-84AA9DAA57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9D931-8237-4B01-8081-9BECAD1A521E}"/>
              </a:ext>
            </a:extLst>
          </p:cNvPr>
          <p:cNvSpPr>
            <a:spLocks noGrp="1"/>
          </p:cNvSpPr>
          <p:nvPr>
            <p:ph type="sldNum" sz="quarter" idx="12"/>
          </p:nvPr>
        </p:nvSpPr>
        <p:spPr/>
        <p:txBody>
          <a:bodyPr/>
          <a:lstStyle/>
          <a:p>
            <a:fld id="{462EA528-7983-41A6-BD75-61C904D4EC16}" type="slidenum">
              <a:rPr lang="en-US" smtClean="0"/>
              <a:t>‹#›</a:t>
            </a:fld>
            <a:endParaRPr lang="en-US"/>
          </a:p>
        </p:txBody>
      </p:sp>
    </p:spTree>
    <p:extLst>
      <p:ext uri="{BB962C8B-B14F-4D97-AF65-F5344CB8AC3E}">
        <p14:creationId xmlns:p14="http://schemas.microsoft.com/office/powerpoint/2010/main" val="61024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AC054-9EB5-4E88-933B-25264981B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4AD5BC-BFEC-461D-B903-542E85B62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8D870-180F-4ECB-9103-21061CE7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DBA8A-83DD-469A-A741-04C4F76749A9}" type="datetimeFigureOut">
              <a:rPr lang="en-US" smtClean="0"/>
              <a:t>9/16/2021</a:t>
            </a:fld>
            <a:endParaRPr lang="en-US"/>
          </a:p>
        </p:txBody>
      </p:sp>
      <p:sp>
        <p:nvSpPr>
          <p:cNvPr id="5" name="Footer Placeholder 4">
            <a:extLst>
              <a:ext uri="{FF2B5EF4-FFF2-40B4-BE49-F238E27FC236}">
                <a16:creationId xmlns:a16="http://schemas.microsoft.com/office/drawing/2014/main" id="{DD9D77C3-E3D4-40B3-9161-9979D1B4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E3C55A-BA10-4373-9212-E2F65061F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EA528-7983-41A6-BD75-61C904D4EC16}" type="slidenum">
              <a:rPr lang="en-US" smtClean="0"/>
              <a:t>‹#›</a:t>
            </a:fld>
            <a:endParaRPr lang="en-US"/>
          </a:p>
        </p:txBody>
      </p:sp>
    </p:spTree>
    <p:extLst>
      <p:ext uri="{BB962C8B-B14F-4D97-AF65-F5344CB8AC3E}">
        <p14:creationId xmlns:p14="http://schemas.microsoft.com/office/powerpoint/2010/main" val="353154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wmf"/><Relationship Id="rId5" Type="http://schemas.openxmlformats.org/officeDocument/2006/relationships/oleObject" Target="../embeddings/oleObject13.bin"/><Relationship Id="rId4" Type="http://schemas.openxmlformats.org/officeDocument/2006/relationships/image" Target="../media/image35.wmf"/></Relationships>
</file>

<file path=ppt/slides/_rels/slide11.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28.png"/><Relationship Id="rId7" Type="http://schemas.openxmlformats.org/officeDocument/2006/relationships/oleObject" Target="../embeddings/oleObject15.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9.wmf"/><Relationship Id="rId4" Type="http://schemas.openxmlformats.org/officeDocument/2006/relationships/image" Target="../media/image29.svg"/><Relationship Id="rId9"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slide" Target="slide13.xml"/><Relationship Id="rId7"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9.jfif"/><Relationship Id="rId4" Type="http://schemas.openxmlformats.org/officeDocument/2006/relationships/image" Target="../media/image8.jfi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oleObject" Target="../embeddings/oleObject18.bin"/><Relationship Id="rId4" Type="http://schemas.openxmlformats.org/officeDocument/2006/relationships/image" Target="../media/image41.wmf"/></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4.wmf"/><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8.png"/><Relationship Id="rId7" Type="http://schemas.openxmlformats.org/officeDocument/2006/relationships/oleObject" Target="../embeddings/oleObject9.bin"/><Relationship Id="rId12" Type="http://schemas.openxmlformats.org/officeDocument/2006/relationships/image" Target="../media/image3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oleObject" Target="../embeddings/oleObject11.bin"/><Relationship Id="rId5" Type="http://schemas.openxmlformats.org/officeDocument/2006/relationships/image" Target="../media/image30.png"/><Relationship Id="rId10" Type="http://schemas.openxmlformats.org/officeDocument/2006/relationships/image" Target="../media/image33.wmf"/><Relationship Id="rId4" Type="http://schemas.openxmlformats.org/officeDocument/2006/relationships/image" Target="../media/image29.svg"/><Relationship Id="rId9"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0726" y="182685"/>
            <a:ext cx="1576701" cy="1568575"/>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1189" y="252189"/>
            <a:ext cx="7954963" cy="418872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66972"/>
            <a:ext cx="12192000" cy="589102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885" y="3520505"/>
            <a:ext cx="2783724" cy="3270391"/>
          </a:xfrm>
          <a:prstGeom prst="rect">
            <a:avLst/>
          </a:prstGeom>
        </p:spPr>
      </p:pic>
      <p:pic>
        <p:nvPicPr>
          <p:cNvPr id="12" name="Picture 6" descr="Hình ảnh Một Minh Họa Ong Dễ Thương, Ong Clipart, Con Ong, Phim Hoạt Hình  Ong Vector và PNG với nền trong suốt để tải xuống miễn phí">
            <a:extLst>
              <a:ext uri="{FF2B5EF4-FFF2-40B4-BE49-F238E27FC236}">
                <a16:creationId xmlns:a16="http://schemas.microsoft.com/office/drawing/2014/main" id="{3A94AA32-F23A-4C9B-82EE-F307818B12D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200" b="90000" l="10000" r="90000">
                        <a14:foregroundMark x1="53958" y1="10133" x2="49375" y2="38800"/>
                        <a14:foregroundMark x1="49375" y1="38800" x2="49375" y2="38933"/>
                        <a14:foregroundMark x1="50729" y1="5200" x2="50729" y2="5200"/>
                        <a14:foregroundMark x1="64271" y1="45467" x2="62187" y2="57733"/>
                        <a14:foregroundMark x1="81771" y1="47733" x2="69792" y2="58400"/>
                        <a14:foregroundMark x1="69792" y1="58400" x2="69792" y2="57733"/>
                        <a14:foregroundMark x1="60625" y1="46800" x2="80521" y2="54533"/>
                        <a14:foregroundMark x1="60208" y1="51333" x2="70729" y2="55733"/>
                        <a14:foregroundMark x1="78125" y1="47600" x2="78542" y2="60267"/>
                        <a14:foregroundMark x1="81667" y1="49067" x2="81771" y2="58400"/>
                      </a14:backgroundRemoval>
                    </a14:imgEffect>
                  </a14:imgLayer>
                </a14:imgProps>
              </a:ext>
              <a:ext uri="{28A0092B-C50C-407E-A947-70E740481C1C}">
                <a14:useLocalDpi xmlns:a14="http://schemas.microsoft.com/office/drawing/2010/main" val="0"/>
              </a:ext>
            </a:extLst>
          </a:blip>
          <a:srcRect l="16450" r="10116"/>
          <a:stretch/>
        </p:blipFill>
        <p:spPr bwMode="auto">
          <a:xfrm>
            <a:off x="152418" y="1751260"/>
            <a:ext cx="1180617" cy="1255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ình ảnh Một Minh Họa Ong Dễ Thương, Ong Clipart, Con Ong, Phim Hoạt Hình  Ong Vector và PNG với nền trong suốt để tải xuống miễn phí">
            <a:extLst>
              <a:ext uri="{FF2B5EF4-FFF2-40B4-BE49-F238E27FC236}">
                <a16:creationId xmlns:a16="http://schemas.microsoft.com/office/drawing/2014/main" id="{658E5607-476E-4B88-B385-359D7EF00015}"/>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200" b="90000" l="10000" r="90000">
                        <a14:foregroundMark x1="53958" y1="10133" x2="49375" y2="38800"/>
                        <a14:foregroundMark x1="49375" y1="38800" x2="49375" y2="38933"/>
                        <a14:foregroundMark x1="50729" y1="5200" x2="50729" y2="5200"/>
                        <a14:foregroundMark x1="64271" y1="45467" x2="62187" y2="57733"/>
                        <a14:foregroundMark x1="81771" y1="47733" x2="69792" y2="58400"/>
                        <a14:foregroundMark x1="69792" y1="58400" x2="69792" y2="57733"/>
                        <a14:foregroundMark x1="60625" y1="46800" x2="80521" y2="54533"/>
                        <a14:foregroundMark x1="60208" y1="51333" x2="70729" y2="55733"/>
                        <a14:foregroundMark x1="78125" y1="47600" x2="78542" y2="60267"/>
                        <a14:foregroundMark x1="81667" y1="49067" x2="81771" y2="58400"/>
                      </a14:backgroundRemoval>
                    </a14:imgEffect>
                  </a14:imgLayer>
                </a14:imgProps>
              </a:ext>
              <a:ext uri="{28A0092B-C50C-407E-A947-70E740481C1C}">
                <a14:useLocalDpi xmlns:a14="http://schemas.microsoft.com/office/drawing/2010/main" val="0"/>
              </a:ext>
            </a:extLst>
          </a:blip>
          <a:srcRect l="16450" r="10116"/>
          <a:stretch/>
        </p:blipFill>
        <p:spPr bwMode="auto">
          <a:xfrm>
            <a:off x="1174882" y="213586"/>
            <a:ext cx="1180617" cy="12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59" presetClass="path" presetSubtype="0" accel="50000" decel="50000" fill="hold" nodeType="withEffect">
                                  <p:stCondLst>
                                    <p:cond delay="0"/>
                                  </p:stCondLst>
                                  <p:childTnLst>
                                    <p:animMotion origin="layout" path="M -1.66667E-6 4.81481E-6 C -1.66667E-6 -0.03496 0.11185 -0.06181 0.24779 -0.06181 C 0.38789 -0.06181 0.49987 -0.03496 0.49987 4.81481E-6 C 0.49987 0.03495 0.61185 0.06203 0.75195 0.06203 C 0.88776 0.06203 1 0.03495 1 4.81481E-6 " pathEditMode="relative" rAng="0" ptsTypes="AAAAA">
                                      <p:cBhvr>
                                        <p:cTn id="15" dur="2000" fill="hold"/>
                                        <p:tgtEl>
                                          <p:spTgt spid="13"/>
                                        </p:tgtEl>
                                        <p:attrNameLst>
                                          <p:attrName>ppt_x</p:attrName>
                                          <p:attrName>ppt_y</p:attrName>
                                        </p:attrNameLst>
                                      </p:cBhvr>
                                      <p:rCtr x="50000" y="0"/>
                                    </p:animMotion>
                                  </p:childTnLst>
                                </p:cTn>
                              </p:par>
                              <p:par>
                                <p:cTn id="16" presetID="59" presetClass="path" presetSubtype="0" accel="50000" decel="50000" fill="hold" nodeType="withEffect">
                                  <p:stCondLst>
                                    <p:cond delay="0"/>
                                  </p:stCondLst>
                                  <p:childTnLst>
                                    <p:animMotion origin="layout" path="M 2.5E-6 7.40741E-7 C 2.5E-6 -0.03495 0.11185 -0.06181 0.24778 -0.06181 C 0.38789 -0.06181 0.49987 -0.03495 0.49987 7.40741E-7 C 0.49987 0.03495 0.61185 0.06204 0.75195 0.06204 C 0.88776 0.06204 1 0.03495 1 7.40741E-7 " pathEditMode="relative" rAng="0" ptsTypes="AAAAA">
                                      <p:cBhvr>
                                        <p:cTn id="17" dur="2000" fill="hold"/>
                                        <p:tgtEl>
                                          <p:spTgt spid="12"/>
                                        </p:tgtEl>
                                        <p:attrNameLst>
                                          <p:attrName>ppt_x</p:attrName>
                                          <p:attrName>ppt_y</p:attrName>
                                        </p:attrNameLst>
                                      </p:cBhvr>
                                      <p:rCtr x="50000" y="0"/>
                                    </p:animMotion>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name="Equation" r:id="rId3" imgW="1993680" imgH="203040" progId="Equation.DSMT4">
                  <p:embed/>
                </p:oleObj>
              </mc:Choice>
              <mc:Fallback>
                <p:oleObj name="Equation" r:id="rId3" imgW="1993680" imgH="203040" progId="Equation.DSMT4">
                  <p:embed/>
                  <p:pic>
                    <p:nvPicPr>
                      <p:cNvPr id="14" name="Object 13">
                        <a:extLst>
                          <a:ext uri="{FF2B5EF4-FFF2-40B4-BE49-F238E27FC236}">
                            <a16:creationId xmlns:a16="http://schemas.microsoft.com/office/drawing/2014/main" id="{A69977DF-5FA3-431F-98DB-FA0423494F1A}"/>
                          </a:ext>
                        </a:extLst>
                      </p:cNvPr>
                      <p:cNvPicPr/>
                      <p:nvPr/>
                    </p:nvPicPr>
                    <p:blipFill>
                      <a:blip r:embed="rId4"/>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name="Equation" r:id="rId5" imgW="812520" imgH="177480" progId="Equation.DSMT4">
                  <p:embed/>
                </p:oleObj>
              </mc:Choice>
              <mc:Fallback>
                <p:oleObj name="Equation" r:id="rId5" imgW="812520" imgH="177480" progId="Equation.DSMT4">
                  <p:embed/>
                  <p:pic>
                    <p:nvPicPr>
                      <p:cNvPr id="15" name="Object 14">
                        <a:extLst>
                          <a:ext uri="{FF2B5EF4-FFF2-40B4-BE49-F238E27FC236}">
                            <a16:creationId xmlns:a16="http://schemas.microsoft.com/office/drawing/2014/main" id="{A9E3B4EC-4E57-40B1-B5C2-76A4D775870C}"/>
                          </a:ext>
                        </a:extLst>
                      </p:cNvPr>
                      <p:cNvPicPr/>
                      <p:nvPr/>
                    </p:nvPicPr>
                    <p:blipFill>
                      <a:blip r:embed="rId6"/>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name="Equation" r:id="rId7" imgW="419040" imgH="177480" progId="Equation.DSMT4">
                  <p:embed/>
                </p:oleObj>
              </mc:Choice>
              <mc:Fallback>
                <p:oleObj name="Equation" r:id="rId7" imgW="419040" imgH="177480" progId="Equation.DSMT4">
                  <p:embed/>
                  <p:pic>
                    <p:nvPicPr>
                      <p:cNvPr id="19" name="Object 18">
                        <a:extLst>
                          <a:ext uri="{FF2B5EF4-FFF2-40B4-BE49-F238E27FC236}">
                            <a16:creationId xmlns:a16="http://schemas.microsoft.com/office/drawing/2014/main" id="{54DE76C0-E21E-41A2-A169-5B4A4BA9F322}"/>
                          </a:ext>
                        </a:extLst>
                      </p:cNvPr>
                      <p:cNvPicPr/>
                      <p:nvPr/>
                    </p:nvPicPr>
                    <p:blipFill>
                      <a:blip r:embed="rId8"/>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
        <p:nvSpPr>
          <p:cNvPr id="27" name="TextBox 26">
            <a:extLst>
              <a:ext uri="{FF2B5EF4-FFF2-40B4-BE49-F238E27FC236}">
                <a16:creationId xmlns:a16="http://schemas.microsoft.com/office/drawing/2014/main"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3 SGK trang 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3 SGK trang 16, 17: Hãy tính nhẩm</a:t>
            </a:r>
          </a:p>
          <a:p>
            <a:r>
              <a:rPr lang="en-US" sz="2800" b="1">
                <a:latin typeface="Arial" pitchFamily="34" charset="0"/>
                <a:cs typeface="Arial" pitchFamily="34" charset="0"/>
              </a:rPr>
              <a:t>b) 1454 – 997                c) 561 – 195               d) 2572 – 994 </a:t>
            </a:r>
          </a:p>
          <a:p>
            <a:r>
              <a:rPr lang="en-US" sz="2800" b="1">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name="Equation" r:id="rId7" imgW="2209800" imgH="685800" progId="Equation.DSMT4">
                  <p:embed/>
                </p:oleObj>
              </mc:Choice>
              <mc:Fallback>
                <p:oleObj name="Equation" r:id="rId7" imgW="2209800" imgH="685800" progId="Equation.DSMT4">
                  <p:embed/>
                  <p:pic>
                    <p:nvPicPr>
                      <p:cNvPr id="12"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name="Equation" r:id="rId9" imgW="2044700" imgH="685800" progId="Equation.DSMT4">
                  <p:embed/>
                </p:oleObj>
              </mc:Choice>
              <mc:Fallback>
                <p:oleObj name="Equation" r:id="rId9" imgW="2044700" imgH="685800" progId="Equation.DSMT4">
                  <p:embed/>
                  <p:pic>
                    <p:nvPicPr>
                      <p:cNvPr id="1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Cho bảng giờ tàu HP1 Hà Nội – Hải Phòng tháng 10 năm 2020 như sau:</a:t>
            </a:r>
          </a:p>
        </p:txBody>
      </p:sp>
      <p:graphicFrame>
        <p:nvGraphicFramePr>
          <p:cNvPr id="5" name="Table 4"/>
          <p:cNvGraphicFramePr>
            <a:graphicFrameLocks noGrp="1"/>
          </p:cNvGraphicFramePr>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1</a:t>
            </a: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2</a:t>
            </a: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3</a:t>
            </a: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1) Hãy tính quãng đường từ ga Gia Lâm đến ga Hải Dương, từ ga Hải Dương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p>
          <a:p>
            <a:r>
              <a:rPr lang="en-US" sz="2800">
                <a:solidFill>
                  <a:srgbClr val="7030A0"/>
                </a:solidFill>
                <a:latin typeface="Arial" pitchFamily="34" charset="0"/>
                <a:cs typeface="Arial" pitchFamily="34" charset="0"/>
              </a:rPr>
              <a:t>57 – 5 = 52 (km)</a:t>
            </a: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2) Hãy tính thời gian tàu đi từ ga Hà Nội đến ga Hải Dương, từ ga 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extLst>
                    <a:ext uri="{9D8B030D-6E8A-4147-A177-3AD203B41FA5}">
                      <a16:colId xmlns:a16="http://schemas.microsoft.com/office/drawing/2014/main" val="20000"/>
                    </a:ext>
                  </a:extLst>
                </a:gridCol>
                <a:gridCol w="1238359">
                  <a:extLst>
                    <a:ext uri="{9D8B030D-6E8A-4147-A177-3AD203B41FA5}">
                      <a16:colId xmlns:a16="http://schemas.microsoft.com/office/drawing/2014/main" val="20001"/>
                    </a:ext>
                  </a:extLst>
                </a:gridCol>
                <a:gridCol w="1359882">
                  <a:extLst>
                    <a:ext uri="{9D8B030D-6E8A-4147-A177-3AD203B41FA5}">
                      <a16:colId xmlns:a16="http://schemas.microsoft.com/office/drawing/2014/main" val="20002"/>
                    </a:ext>
                  </a:extLst>
                </a:gridCol>
                <a:gridCol w="1359882">
                  <a:extLst>
                    <a:ext uri="{9D8B030D-6E8A-4147-A177-3AD203B41FA5}">
                      <a16:colId xmlns:a16="http://schemas.microsoft.com/office/drawing/2014/main" val="20003"/>
                    </a:ext>
                  </a:extLst>
                </a:gridCol>
                <a:gridCol w="1359882">
                  <a:extLst>
                    <a:ext uri="{9D8B030D-6E8A-4147-A177-3AD203B41FA5}">
                      <a16:colId xmlns:a16="http://schemas.microsoft.com/office/drawing/2014/main" val="20004"/>
                    </a:ext>
                  </a:extLst>
                </a:gridCol>
                <a:gridCol w="1359882">
                  <a:extLst>
                    <a:ext uri="{9D8B030D-6E8A-4147-A177-3AD203B41FA5}">
                      <a16:colId xmlns:a16="http://schemas.microsoft.com/office/drawing/2014/main" val="20005"/>
                    </a:ext>
                  </a:extLst>
                </a:gridCol>
                <a:gridCol w="1359882">
                  <a:extLst>
                    <a:ext uri="{9D8B030D-6E8A-4147-A177-3AD203B41FA5}">
                      <a16:colId xmlns:a16="http://schemas.microsoft.com/office/drawing/2014/main" val="20006"/>
                    </a:ext>
                  </a:extLst>
                </a:gridCol>
                <a:gridCol w="1359882">
                  <a:extLst>
                    <a:ext uri="{9D8B030D-6E8A-4147-A177-3AD203B41FA5}">
                      <a16:colId xmlns:a16="http://schemas.microsoft.com/office/drawing/2014/main" val="20007"/>
                    </a:ext>
                  </a:extLst>
                </a:gridCol>
              </a:tblGrid>
              <a:tr h="753607">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1088543">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a:t>
                      </a:r>
                    </a:p>
                  </a:txBody>
                  <a:tcPr/>
                </a:tc>
                <a:tc>
                  <a:txBody>
                    <a:bodyPr/>
                    <a:lstStyle/>
                    <a:p>
                      <a:r>
                        <a:rPr lang="en-US" sz="2400">
                          <a:latin typeface="Arial" pitchFamily="34" charset="0"/>
                          <a:cs typeface="Arial" pitchFamily="34" charset="0"/>
                        </a:rPr>
                        <a:t>5</a:t>
                      </a:r>
                    </a:p>
                  </a:txBody>
                  <a:tcPr/>
                </a:tc>
                <a:tc>
                  <a:txBody>
                    <a:bodyPr/>
                    <a:lstStyle/>
                    <a:p>
                      <a:r>
                        <a:rPr lang="en-US" sz="2400">
                          <a:latin typeface="Arial" pitchFamily="34" charset="0"/>
                          <a:cs typeface="Arial" pitchFamily="34" charset="0"/>
                        </a:rPr>
                        <a:t>40</a:t>
                      </a:r>
                    </a:p>
                  </a:txBody>
                  <a:tcPr/>
                </a:tc>
                <a:tc>
                  <a:txBody>
                    <a:bodyPr/>
                    <a:lstStyle/>
                    <a:p>
                      <a:r>
                        <a:rPr lang="en-US" sz="2400">
                          <a:latin typeface="Arial" pitchFamily="34" charset="0"/>
                          <a:cs typeface="Arial" pitchFamily="34" charset="0"/>
                        </a:rPr>
                        <a:t>57</a:t>
                      </a:r>
                    </a:p>
                  </a:txBody>
                  <a:tcPr/>
                </a:tc>
                <a:tc>
                  <a:txBody>
                    <a:bodyPr/>
                    <a:lstStyle/>
                    <a:p>
                      <a:r>
                        <a:rPr lang="en-US" sz="2400">
                          <a:latin typeface="Arial" pitchFamily="34" charset="0"/>
                          <a:cs typeface="Arial" pitchFamily="34" charset="0"/>
                        </a:rPr>
                        <a:t>78</a:t>
                      </a:r>
                    </a:p>
                  </a:txBody>
                  <a:tcPr/>
                </a:tc>
                <a:tc>
                  <a:txBody>
                    <a:bodyPr/>
                    <a:lstStyle/>
                    <a:p>
                      <a:r>
                        <a:rPr lang="en-US" sz="2400">
                          <a:latin typeface="Arial" pitchFamily="34" charset="0"/>
                          <a:cs typeface="Arial" pitchFamily="34" charset="0"/>
                        </a:rPr>
                        <a:t>98</a:t>
                      </a:r>
                    </a:p>
                  </a:txBody>
                  <a:tcPr/>
                </a:tc>
                <a:tc>
                  <a:txBody>
                    <a:bodyPr/>
                    <a:lstStyle/>
                    <a:p>
                      <a:r>
                        <a:rPr lang="en-US" sz="2400">
                          <a:latin typeface="Arial" pitchFamily="34" charset="0"/>
                          <a:cs typeface="Arial" pitchFamily="34" charset="0"/>
                        </a:rPr>
                        <a:t>102</a:t>
                      </a:r>
                    </a:p>
                  </a:txBody>
                  <a:tcPr/>
                </a:tc>
                <a:extLst>
                  <a:ext uri="{0D108BD9-81ED-4DB2-BD59-A6C34878D82A}">
                    <a16:rowId xmlns:a16="http://schemas.microsoft.com/office/drawing/2014/main" val="10001"/>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2"/>
                  </a:ext>
                </a:extLst>
              </a:tr>
              <a:tr h="418670">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HN đến ga HD là: </a:t>
            </a:r>
          </a:p>
          <a:p>
            <a:r>
              <a:rPr lang="en-US" sz="2800">
                <a:solidFill>
                  <a:srgbClr val="7030A0"/>
                </a:solidFill>
                <a:latin typeface="Arial" pitchFamily="34" charset="0"/>
                <a:cs typeface="Arial" pitchFamily="34" charset="0"/>
              </a:rPr>
              <a:t>7 giờ 15 phút – 6 giờ 00 phút = 1 giờ 15 phút</a:t>
            </a:r>
          </a:p>
          <a:p>
            <a:r>
              <a:rPr lang="en-US" sz="2800">
                <a:solidFill>
                  <a:srgbClr val="7030A0"/>
                </a:solidFill>
                <a:latin typeface="Arial" pitchFamily="34" charset="0"/>
                <a:cs typeface="Arial" pitchFamily="34" charset="0"/>
              </a:rPr>
              <a:t>Thời gian tàu đi từ ga HN đến ga HP là:</a:t>
            </a:r>
          </a:p>
          <a:p>
            <a:r>
              <a:rPr lang="en-US" sz="2800">
                <a:solidFill>
                  <a:srgbClr val="7030A0"/>
                </a:solidFill>
                <a:latin typeface="Arial" pitchFamily="34" charset="0"/>
                <a:cs typeface="Arial" pitchFamily="34" charset="0"/>
              </a:rPr>
              <a:t>8 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 Tàu dừng bao lâu ở ga Hải 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a:latin typeface="Arial" pitchFamily="34" charset="0"/>
                          <a:cs typeface="Arial" pitchFamily="34" charset="0"/>
                        </a:rPr>
                        <a:t>Ga đi</a:t>
                      </a:r>
                    </a:p>
                  </a:txBody>
                  <a:tcPr/>
                </a:tc>
                <a:tc>
                  <a:txBody>
                    <a:bodyPr/>
                    <a:lstStyle/>
                    <a:p>
                      <a:r>
                        <a:rPr lang="en-US" sz="2800">
                          <a:latin typeface="Arial" pitchFamily="34" charset="0"/>
                          <a:cs typeface="Arial" pitchFamily="34" charset="0"/>
                        </a:rPr>
                        <a:t>Hà</a:t>
                      </a:r>
                      <a:r>
                        <a:rPr lang="en-US" sz="2800" baseline="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Gia Lâm</a:t>
                      </a:r>
                    </a:p>
                  </a:txBody>
                  <a:tcPr/>
                </a:tc>
                <a:tc>
                  <a:txBody>
                    <a:bodyPr/>
                    <a:lstStyle/>
                    <a:p>
                      <a:r>
                        <a:rPr lang="en-US" sz="2800">
                          <a:latin typeface="Arial" pitchFamily="34" charset="0"/>
                          <a:cs typeface="Arial" pitchFamily="34" charset="0"/>
                        </a:rPr>
                        <a:t>Cẩm</a:t>
                      </a:r>
                      <a:r>
                        <a:rPr lang="en-US" sz="2800" baseline="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Phú</a:t>
                      </a:r>
                      <a:r>
                        <a:rPr lang="en-US" sz="2800" baseline="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Thượng</a:t>
                      </a:r>
                      <a:r>
                        <a:rPr lang="en-US" sz="2800" baseline="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Hải</a:t>
                      </a:r>
                      <a:r>
                        <a:rPr lang="en-US" sz="2800" baseline="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a:latin typeface="Arial" pitchFamily="34" charset="0"/>
                          <a:cs typeface="Arial" pitchFamily="34" charset="0"/>
                        </a:rPr>
                        <a:t>Quãng</a:t>
                      </a:r>
                      <a:r>
                        <a:rPr lang="en-US" sz="2800" baseline="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a:t>
                      </a:r>
                    </a:p>
                  </a:txBody>
                  <a:tcPr/>
                </a:tc>
                <a:tc>
                  <a:txBody>
                    <a:bodyPr/>
                    <a:lstStyle/>
                    <a:p>
                      <a:r>
                        <a:rPr lang="en-US" sz="2800">
                          <a:latin typeface="Arial" pitchFamily="34" charset="0"/>
                          <a:cs typeface="Arial" pitchFamily="34" charset="0"/>
                        </a:rPr>
                        <a:t>5</a:t>
                      </a:r>
                    </a:p>
                  </a:txBody>
                  <a:tcPr/>
                </a:tc>
                <a:tc>
                  <a:txBody>
                    <a:bodyPr/>
                    <a:lstStyle/>
                    <a:p>
                      <a:r>
                        <a:rPr lang="en-US" sz="2800">
                          <a:latin typeface="Arial" pitchFamily="34" charset="0"/>
                          <a:cs typeface="Arial" pitchFamily="34" charset="0"/>
                        </a:rPr>
                        <a:t>40</a:t>
                      </a:r>
                    </a:p>
                  </a:txBody>
                  <a:tcPr/>
                </a:tc>
                <a:tc>
                  <a:txBody>
                    <a:bodyPr/>
                    <a:lstStyle/>
                    <a:p>
                      <a:r>
                        <a:rPr lang="en-US" sz="2800">
                          <a:latin typeface="Arial" pitchFamily="34" charset="0"/>
                          <a:cs typeface="Arial" pitchFamily="34" charset="0"/>
                        </a:rPr>
                        <a:t>57</a:t>
                      </a:r>
                    </a:p>
                  </a:txBody>
                  <a:tcPr/>
                </a:tc>
                <a:tc>
                  <a:txBody>
                    <a:bodyPr/>
                    <a:lstStyle/>
                    <a:p>
                      <a:r>
                        <a:rPr lang="en-US" sz="2800">
                          <a:latin typeface="Arial" pitchFamily="34" charset="0"/>
                          <a:cs typeface="Arial" pitchFamily="34" charset="0"/>
                        </a:rPr>
                        <a:t>78</a:t>
                      </a:r>
                    </a:p>
                  </a:txBody>
                  <a:tcPr/>
                </a:tc>
                <a:tc>
                  <a:txBody>
                    <a:bodyPr/>
                    <a:lstStyle/>
                    <a:p>
                      <a:r>
                        <a:rPr lang="en-US" sz="2800">
                          <a:latin typeface="Arial" pitchFamily="34" charset="0"/>
                          <a:cs typeface="Arial" pitchFamily="34" charset="0"/>
                        </a:rPr>
                        <a:t>98</a:t>
                      </a:r>
                    </a:p>
                  </a:txBody>
                  <a:tcPr/>
                </a:tc>
                <a:tc>
                  <a:txBody>
                    <a:bodyPr/>
                    <a:lstStyle/>
                    <a:p>
                      <a:r>
                        <a:rPr lang="en-US" sz="2800">
                          <a:latin typeface="Arial" pitchFamily="34" charset="0"/>
                          <a:cs typeface="Arial" pitchFamily="34" charset="0"/>
                        </a:rPr>
                        <a:t>102</a:t>
                      </a:r>
                    </a:p>
                  </a:txBody>
                  <a:tcPr/>
                </a:tc>
                <a:extLst>
                  <a:ext uri="{0D108BD9-81ED-4DB2-BD59-A6C34878D82A}">
                    <a16:rowId xmlns:a16="http://schemas.microsoft.com/office/drawing/2014/main" val="10001"/>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54</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15</a:t>
                      </a:r>
                    </a:p>
                  </a:txBody>
                  <a:tcPr/>
                </a:tc>
                <a:tc>
                  <a:txBody>
                    <a:bodyPr/>
                    <a:lstStyle/>
                    <a:p>
                      <a:r>
                        <a:rPr lang="en-US" sz="2800">
                          <a:latin typeface="Arial" pitchFamily="34" charset="0"/>
                          <a:cs typeface="Arial" pitchFamily="34" charset="0"/>
                        </a:rPr>
                        <a:t>07:  46</a:t>
                      </a:r>
                    </a:p>
                  </a:txBody>
                  <a:tcPr/>
                </a:tc>
                <a:tc>
                  <a:txBody>
                    <a:bodyPr/>
                    <a:lstStyle/>
                    <a:p>
                      <a:r>
                        <a:rPr lang="en-US" sz="2800">
                          <a:latin typeface="Arial" pitchFamily="34" charset="0"/>
                          <a:cs typeface="Arial" pitchFamily="34" charset="0"/>
                        </a:rPr>
                        <a:t>08: 13</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2"/>
                  </a:ext>
                </a:extLst>
              </a:tr>
              <a:tr h="520128">
                <a:tc>
                  <a:txBody>
                    <a:bodyPr/>
                    <a:lstStyle/>
                    <a:p>
                      <a:r>
                        <a:rPr lang="en-US" sz="2800">
                          <a:latin typeface="Arial" pitchFamily="34" charset="0"/>
                          <a:cs typeface="Arial" pitchFamily="34" charset="0"/>
                        </a:rPr>
                        <a:t>Giờ</a:t>
                      </a:r>
                      <a:r>
                        <a:rPr lang="en-US" sz="2800" baseline="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16</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a:latin typeface="Arial" pitchFamily="34" charset="0"/>
                          <a:cs typeface="Arial" pitchFamily="34" charset="0"/>
                        </a:rPr>
                        <a:t>06:</a:t>
                      </a:r>
                      <a:r>
                        <a:rPr lang="en-US" sz="2800" baseline="0">
                          <a:latin typeface="Arial" pitchFamily="34" charset="0"/>
                          <a:cs typeface="Arial" pitchFamily="34" charset="0"/>
                        </a:rPr>
                        <a:t> 56</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a:t>
                      </a:r>
                      <a:r>
                        <a:rPr lang="en-US" sz="2800" baseline="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a:latin typeface="Arial" pitchFamily="34" charset="0"/>
                          <a:cs typeface="Arial" pitchFamily="34" charset="0"/>
                        </a:rPr>
                        <a:t>07:  48</a:t>
                      </a:r>
                    </a:p>
                  </a:txBody>
                  <a:tcPr/>
                </a:tc>
                <a:tc>
                  <a:txBody>
                    <a:bodyPr/>
                    <a:lstStyle/>
                    <a:p>
                      <a:r>
                        <a:rPr lang="en-US" sz="2800">
                          <a:latin typeface="Arial" pitchFamily="34" charset="0"/>
                          <a:cs typeface="Arial" pitchFamily="34" charset="0"/>
                        </a:rPr>
                        <a:t>08: 15</a:t>
                      </a:r>
                    </a:p>
                  </a:txBody>
                  <a:tcPr/>
                </a:tc>
                <a:tc>
                  <a:txBody>
                    <a:bodyPr/>
                    <a:lstStyle/>
                    <a:p>
                      <a:r>
                        <a:rPr lang="en-US" sz="28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 Tính thời gian tàu thực chạy trên quãng đường từ ga Gia Lâm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23663">
                  <a:extLst>
                    <a:ext uri="{9D8B030D-6E8A-4147-A177-3AD203B41FA5}">
                      <a16:colId xmlns:a16="http://schemas.microsoft.com/office/drawing/2014/main" val="20002"/>
                    </a:ext>
                  </a:extLst>
                </a:gridCol>
                <a:gridCol w="1423663">
                  <a:extLst>
                    <a:ext uri="{9D8B030D-6E8A-4147-A177-3AD203B41FA5}">
                      <a16:colId xmlns:a16="http://schemas.microsoft.com/office/drawing/2014/main" val="20003"/>
                    </a:ext>
                  </a:extLst>
                </a:gridCol>
                <a:gridCol w="1423663">
                  <a:extLst>
                    <a:ext uri="{9D8B030D-6E8A-4147-A177-3AD203B41FA5}">
                      <a16:colId xmlns:a16="http://schemas.microsoft.com/office/drawing/2014/main" val="20004"/>
                    </a:ext>
                  </a:extLst>
                </a:gridCol>
                <a:gridCol w="1423663">
                  <a:extLst>
                    <a:ext uri="{9D8B030D-6E8A-4147-A177-3AD203B41FA5}">
                      <a16:colId xmlns:a16="http://schemas.microsoft.com/office/drawing/2014/main" val="20005"/>
                    </a:ext>
                  </a:extLst>
                </a:gridCol>
                <a:gridCol w="1423663">
                  <a:extLst>
                    <a:ext uri="{9D8B030D-6E8A-4147-A177-3AD203B41FA5}">
                      <a16:colId xmlns:a16="http://schemas.microsoft.com/office/drawing/2014/main" val="20006"/>
                    </a:ext>
                  </a:extLst>
                </a:gridCol>
                <a:gridCol w="1423663">
                  <a:extLst>
                    <a:ext uri="{9D8B030D-6E8A-4147-A177-3AD203B41FA5}">
                      <a16:colId xmlns:a16="http://schemas.microsoft.com/office/drawing/2014/main" val="20007"/>
                    </a:ext>
                  </a:extLst>
                </a:gridCol>
              </a:tblGrid>
              <a:tr h="690770">
                <a:tc>
                  <a:txBody>
                    <a:bodyPr/>
                    <a:lstStyle/>
                    <a:p>
                      <a:r>
                        <a:rPr lang="en-US" sz="2400">
                          <a:latin typeface="Arial" pitchFamily="34" charset="0"/>
                          <a:cs typeface="Arial" pitchFamily="34" charset="0"/>
                        </a:rPr>
                        <a:t>Ga đi</a:t>
                      </a:r>
                    </a:p>
                  </a:txBody>
                  <a:tcPr/>
                </a:tc>
                <a:tc>
                  <a:txBody>
                    <a:bodyPr/>
                    <a:lstStyle/>
                    <a:p>
                      <a:r>
                        <a:rPr lang="en-US" sz="2400">
                          <a:latin typeface="Arial" pitchFamily="34" charset="0"/>
                          <a:cs typeface="Arial" pitchFamily="34" charset="0"/>
                        </a:rPr>
                        <a:t>Hà</a:t>
                      </a:r>
                      <a:r>
                        <a:rPr lang="en-US" sz="2400" baseline="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Gia Lâm</a:t>
                      </a:r>
                    </a:p>
                  </a:txBody>
                  <a:tcPr/>
                </a:tc>
                <a:tc>
                  <a:txBody>
                    <a:bodyPr/>
                    <a:lstStyle/>
                    <a:p>
                      <a:r>
                        <a:rPr lang="en-US" sz="2400">
                          <a:latin typeface="Arial" pitchFamily="34" charset="0"/>
                          <a:cs typeface="Arial" pitchFamily="34" charset="0"/>
                        </a:rPr>
                        <a:t>Cẩm</a:t>
                      </a:r>
                      <a:r>
                        <a:rPr lang="en-US" sz="2400" baseline="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Phú</a:t>
                      </a:r>
                      <a:r>
                        <a:rPr lang="en-US" sz="2400" baseline="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Thượng</a:t>
                      </a:r>
                      <a:r>
                        <a:rPr lang="en-US" sz="2400" baseline="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Hải</a:t>
                      </a:r>
                      <a:r>
                        <a:rPr lang="en-US" sz="2400" baseline="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846858">
                <a:tc>
                  <a:txBody>
                    <a:bodyPr/>
                    <a:lstStyle/>
                    <a:p>
                      <a:r>
                        <a:rPr lang="en-US" sz="2400">
                          <a:latin typeface="Arial" pitchFamily="34" charset="0"/>
                          <a:cs typeface="Arial" pitchFamily="34" charset="0"/>
                        </a:rPr>
                        <a:t>Quãng</a:t>
                      </a:r>
                      <a:r>
                        <a:rPr lang="en-US" sz="2400" baseline="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a:t>
                      </a:r>
                    </a:p>
                  </a:txBody>
                  <a:tcPr/>
                </a:tc>
                <a:tc>
                  <a:txBody>
                    <a:bodyPr/>
                    <a:lstStyle/>
                    <a:p>
                      <a:r>
                        <a:rPr lang="en-US" sz="2400">
                          <a:latin typeface="Arial" pitchFamily="34" charset="0"/>
                          <a:cs typeface="Arial" pitchFamily="34" charset="0"/>
                        </a:rPr>
                        <a:t>5</a:t>
                      </a:r>
                    </a:p>
                  </a:txBody>
                  <a:tcPr/>
                </a:tc>
                <a:tc>
                  <a:txBody>
                    <a:bodyPr/>
                    <a:lstStyle/>
                    <a:p>
                      <a:r>
                        <a:rPr lang="en-US" sz="2400">
                          <a:latin typeface="Arial" pitchFamily="34" charset="0"/>
                          <a:cs typeface="Arial" pitchFamily="34" charset="0"/>
                        </a:rPr>
                        <a:t>40</a:t>
                      </a:r>
                    </a:p>
                  </a:txBody>
                  <a:tcPr/>
                </a:tc>
                <a:tc>
                  <a:txBody>
                    <a:bodyPr/>
                    <a:lstStyle/>
                    <a:p>
                      <a:r>
                        <a:rPr lang="en-US" sz="2400">
                          <a:latin typeface="Arial" pitchFamily="34" charset="0"/>
                          <a:cs typeface="Arial" pitchFamily="34" charset="0"/>
                        </a:rPr>
                        <a:t>57</a:t>
                      </a:r>
                    </a:p>
                  </a:txBody>
                  <a:tcPr/>
                </a:tc>
                <a:tc>
                  <a:txBody>
                    <a:bodyPr/>
                    <a:lstStyle/>
                    <a:p>
                      <a:r>
                        <a:rPr lang="en-US" sz="2400">
                          <a:latin typeface="Arial" pitchFamily="34" charset="0"/>
                          <a:cs typeface="Arial" pitchFamily="34" charset="0"/>
                        </a:rPr>
                        <a:t>78</a:t>
                      </a:r>
                    </a:p>
                  </a:txBody>
                  <a:tcPr/>
                </a:tc>
                <a:tc>
                  <a:txBody>
                    <a:bodyPr/>
                    <a:lstStyle/>
                    <a:p>
                      <a:r>
                        <a:rPr lang="en-US" sz="2400">
                          <a:latin typeface="Arial" pitchFamily="34" charset="0"/>
                          <a:cs typeface="Arial" pitchFamily="34" charset="0"/>
                        </a:rPr>
                        <a:t>98</a:t>
                      </a:r>
                    </a:p>
                  </a:txBody>
                  <a:tcPr/>
                </a:tc>
                <a:tc>
                  <a:txBody>
                    <a:bodyPr/>
                    <a:lstStyle/>
                    <a:p>
                      <a:r>
                        <a:rPr lang="en-US" sz="2400">
                          <a:latin typeface="Arial" pitchFamily="34" charset="0"/>
                          <a:cs typeface="Arial" pitchFamily="34" charset="0"/>
                        </a:rPr>
                        <a:t>102</a:t>
                      </a:r>
                    </a:p>
                  </a:txBody>
                  <a:tcPr/>
                </a:tc>
                <a:extLst>
                  <a:ext uri="{0D108BD9-81ED-4DB2-BD59-A6C34878D82A}">
                    <a16:rowId xmlns:a16="http://schemas.microsoft.com/office/drawing/2014/main" val="10001"/>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54</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15</a:t>
                      </a:r>
                    </a:p>
                  </a:txBody>
                  <a:tcPr/>
                </a:tc>
                <a:tc>
                  <a:txBody>
                    <a:bodyPr/>
                    <a:lstStyle/>
                    <a:p>
                      <a:r>
                        <a:rPr lang="en-US" sz="2400">
                          <a:latin typeface="Arial" pitchFamily="34" charset="0"/>
                          <a:cs typeface="Arial" pitchFamily="34" charset="0"/>
                        </a:rPr>
                        <a:t>07:  46</a:t>
                      </a:r>
                    </a:p>
                  </a:txBody>
                  <a:tcPr/>
                </a:tc>
                <a:tc>
                  <a:txBody>
                    <a:bodyPr/>
                    <a:lstStyle/>
                    <a:p>
                      <a:r>
                        <a:rPr lang="en-US" sz="2400">
                          <a:latin typeface="Arial" pitchFamily="34" charset="0"/>
                          <a:cs typeface="Arial" pitchFamily="34" charset="0"/>
                        </a:rPr>
                        <a:t>08: 13</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2"/>
                  </a:ext>
                </a:extLst>
              </a:tr>
              <a:tr h="319924">
                <a:tc>
                  <a:txBody>
                    <a:bodyPr/>
                    <a:lstStyle/>
                    <a:p>
                      <a:r>
                        <a:rPr lang="en-US" sz="2400">
                          <a:latin typeface="Arial" pitchFamily="34" charset="0"/>
                          <a:cs typeface="Arial" pitchFamily="34" charset="0"/>
                        </a:rPr>
                        <a:t>Giờ</a:t>
                      </a:r>
                      <a:r>
                        <a:rPr lang="en-US" sz="2400" baseline="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16</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latin typeface="Arial" pitchFamily="34" charset="0"/>
                          <a:cs typeface="Arial" pitchFamily="34" charset="0"/>
                        </a:rPr>
                        <a:t>06:</a:t>
                      </a:r>
                      <a:r>
                        <a:rPr lang="en-US" sz="2400" baseline="0">
                          <a:latin typeface="Arial" pitchFamily="34" charset="0"/>
                          <a:cs typeface="Arial" pitchFamily="34" charset="0"/>
                        </a:rPr>
                        <a:t> 56</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a:t>
                      </a:r>
                      <a:r>
                        <a:rPr lang="en-US" sz="2400" baseline="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a:latin typeface="Arial" pitchFamily="34" charset="0"/>
                          <a:cs typeface="Arial" pitchFamily="34" charset="0"/>
                        </a:rPr>
                        <a:t>07:  48</a:t>
                      </a:r>
                    </a:p>
                  </a:txBody>
                  <a:tcPr/>
                </a:tc>
                <a:tc>
                  <a:txBody>
                    <a:bodyPr/>
                    <a:lstStyle/>
                    <a:p>
                      <a:r>
                        <a:rPr lang="en-US" sz="2400">
                          <a:latin typeface="Arial" pitchFamily="34" charset="0"/>
                          <a:cs typeface="Arial" pitchFamily="34" charset="0"/>
                        </a:rPr>
                        <a:t>08: 15</a:t>
                      </a:r>
                    </a:p>
                  </a:txBody>
                  <a:tcPr/>
                </a:tc>
                <a:tc>
                  <a:txBody>
                    <a:bodyPr/>
                    <a:lstStyle/>
                    <a:p>
                      <a:r>
                        <a:rPr lang="en-US" sz="2400">
                          <a:latin typeface="Arial" pitchFamily="34" charset="0"/>
                          <a:cs typeface="Arial" pitchFamily="34" charset="0"/>
                        </a:rPr>
                        <a:t>08: 25</a:t>
                      </a: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Gia Lâm đến ga Hải Phòng là:</a:t>
            </a:r>
          </a:p>
          <a:p>
            <a:r>
              <a:rPr lang="en-US" sz="2800">
                <a:solidFill>
                  <a:srgbClr val="7030A0"/>
                </a:solidFill>
                <a:latin typeface="Arial" pitchFamily="34" charset="0"/>
                <a:cs typeface="Arial" pitchFamily="34" charset="0"/>
              </a:rPr>
              <a:t>8 giờ 25 phút – 6 giờ 16 phút = 2 giờ 9 phút</a:t>
            </a:r>
          </a:p>
          <a:p>
            <a:r>
              <a:rPr lang="en-US" sz="2800">
                <a:solidFill>
                  <a:srgbClr val="7030A0"/>
                </a:solidFill>
                <a:latin typeface="Arial" pitchFamily="34" charset="0"/>
                <a:cs typeface="Arial" pitchFamily="34" charset="0"/>
              </a:rPr>
              <a:t>Thời gian tàu dừng ở các ga là: 2 + 5+ 2 + 2 = 11 (phút)</a:t>
            </a:r>
          </a:p>
          <a:p>
            <a:r>
              <a:rPr lang="en-US" sz="280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
        <p:nvSpPr>
          <p:cNvPr id="6" name="TextBox 5">
            <a:extLst>
              <a:ext uri="{FF2B5EF4-FFF2-40B4-BE49-F238E27FC236}">
                <a16:creationId xmlns:a16="http://schemas.microsoft.com/office/drawing/2014/main"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4 </a:t>
            </a:r>
            <a:r>
              <a:rPr lang="en-US" sz="2800">
                <a:solidFill>
                  <a:srgbClr val="7030A0"/>
                </a:solidFill>
                <a:latin typeface="Arial" pitchFamily="34" charset="0"/>
                <a:cs typeface="Arial" pitchFamily="34" charset="0"/>
              </a:rPr>
              <a:t>SGK trang 17</a:t>
            </a:r>
          </a:p>
        </p:txBody>
      </p:sp>
      <p:sp>
        <p:nvSpPr>
          <p:cNvPr id="8" name="TextBox 7">
            <a:extLst>
              <a:ext uri="{FF2B5EF4-FFF2-40B4-BE49-F238E27FC236}">
                <a16:creationId xmlns:a16="http://schemas.microsoft.com/office/drawing/2014/main"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5 </a:t>
            </a:r>
            <a:r>
              <a:rPr lang="en-US" sz="2800">
                <a:solidFill>
                  <a:srgbClr val="7030A0"/>
                </a:solidFill>
                <a:latin typeface="Arial" pitchFamily="34" charset="0"/>
                <a:cs typeface="Arial" pitchFamily="34" charset="0"/>
              </a:rPr>
              <a:t>SGK trang 17</a:t>
            </a:r>
          </a:p>
          <a:p>
            <a:r>
              <a:rPr lang="en-US" sz="280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Hoạt động nhóm</a:t>
            </a: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a:solidFill>
                  <a:srgbClr val="7030A0"/>
                </a:solidFill>
                <a:latin typeface="Arial" pitchFamily="34" charset="0"/>
                <a:cs typeface="Arial" pitchFamily="34" charset="0"/>
              </a:rPr>
              <a:t>Hoạt động nhóm trong 5 phút, 2 bàn là 1 nhóm</a:t>
            </a: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 450 + 550 + 150 + 350 + 1500 = 2850 (ml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2850 – 1000 = 1850 (ml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itchFamily="34" charset="0"/>
                <a:cs typeface="Arial" pitchFamily="34" charset="0"/>
              </a:rPr>
              <a:t>Chúng ta cần uống đủ lượng nước và uống nước đúng cách, hợp lí</a:t>
            </a: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flipV="1">
            <a:off x="-3404393" y="3452018"/>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8772526" y="3452814"/>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49213" y="16689"/>
            <a:ext cx="12118973" cy="5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130629" y="6851226"/>
            <a:ext cx="11930742" cy="5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AutoShape 16" descr="Kết quả hình ảnh cho SÁCH GIÁO KHOA TOÁN 7"/>
          <p:cNvSpPr>
            <a:spLocks noChangeAspect="1" noChangeArrowheads="1"/>
          </p:cNvSpPr>
          <p:nvPr/>
        </p:nvSpPr>
        <p:spPr bwMode="auto">
          <a:xfrm>
            <a:off x="1679575" y="-11430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1" name="AutoShape 18" descr="Kết quả hình ảnh cho SÁCH GIÁO KHOA TOÁN 7"/>
          <p:cNvSpPr>
            <a:spLocks noChangeAspect="1" noChangeArrowheads="1"/>
          </p:cNvSpPr>
          <p:nvPr/>
        </p:nvSpPr>
        <p:spPr bwMode="auto">
          <a:xfrm>
            <a:off x="1831975" y="-9906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133" y="244654"/>
            <a:ext cx="1422221" cy="1422221"/>
          </a:xfrm>
          <a:prstGeom prst="rect">
            <a:avLst/>
          </a:prstGeom>
        </p:spPr>
      </p:pic>
      <p:sp>
        <p:nvSpPr>
          <p:cNvPr id="15" name="TextBox 14"/>
          <p:cNvSpPr txBox="1"/>
          <p:nvPr/>
        </p:nvSpPr>
        <p:spPr>
          <a:xfrm>
            <a:off x="7848600" y="6218002"/>
            <a:ext cx="4708071" cy="400110"/>
          </a:xfrm>
          <a:prstGeom prst="rect">
            <a:avLst/>
          </a:prstGeom>
          <a:noFill/>
        </p:spPr>
        <p:txBody>
          <a:bodyPr wrap="square" rtlCol="0">
            <a:spAutoFit/>
          </a:bodyPr>
          <a:lstStyle/>
          <a:p>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Giáo</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viên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Nguyễn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i="1" dirty="0" err="1">
                <a:solidFill>
                  <a:schemeClr val="tx1">
                    <a:lumMod val="85000"/>
                    <a:lumOff val="15000"/>
                  </a:schemeClr>
                </a:solidFill>
                <a:latin typeface="Times New Roman" panose="02020603050405020304" pitchFamily="18" charset="0"/>
                <a:cs typeface="Times New Roman" panose="02020603050405020304" pitchFamily="18" charset="0"/>
              </a:rPr>
              <a:t>Văn</a:t>
            </a:r>
            <a:r>
              <a:rPr lang="en-US" sz="2000" b="1" i="1" dirty="0">
                <a:solidFill>
                  <a:schemeClr val="tx1">
                    <a:lumMod val="85000"/>
                    <a:lumOff val="15000"/>
                  </a:schemeClr>
                </a:solidFill>
                <a:latin typeface="Times New Roman" panose="02020603050405020304" pitchFamily="18" charset="0"/>
                <a:cs typeface="Times New Roman" panose="02020603050405020304" pitchFamily="18" charset="0"/>
              </a:rPr>
              <a:t> An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6" y="3687241"/>
            <a:ext cx="2347912" cy="23479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9797" y="4090793"/>
            <a:ext cx="3407547" cy="17807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2240" y="3687241"/>
            <a:ext cx="2850250" cy="2145941"/>
          </a:xfrm>
          <a:prstGeom prst="rect">
            <a:avLst/>
          </a:prstGeom>
        </p:spPr>
      </p:pic>
      <p:sp>
        <p:nvSpPr>
          <p:cNvPr id="16" name="!!2">
            <a:extLst>
              <a:ext uri="{FF2B5EF4-FFF2-40B4-BE49-F238E27FC236}">
                <a16:creationId xmlns:a16="http://schemas.microsoft.com/office/drawing/2014/main" id="{073C9FFE-3434-41A8-A115-4073D8FF840A}"/>
              </a:ext>
            </a:extLst>
          </p:cNvPr>
          <p:cNvSpPr txBox="1">
            <a:spLocks/>
          </p:cNvSpPr>
          <p:nvPr/>
        </p:nvSpPr>
        <p:spPr>
          <a:xfrm>
            <a:off x="581025" y="1133215"/>
            <a:ext cx="10239375" cy="1886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b="1" dirty="0" err="1">
                <a:solidFill>
                  <a:srgbClr val="FF0000"/>
                </a:solidFill>
                <a:latin typeface="Times New Roman" panose="02020603050405020304" pitchFamily="18" charset="0"/>
                <a:cs typeface="Times New Roman" panose="02020603050405020304" pitchFamily="18" charset="0"/>
              </a:rPr>
              <a:t>Tiết</a:t>
            </a:r>
            <a:r>
              <a:rPr lang="en-US" sz="5000" b="1" dirty="0">
                <a:solidFill>
                  <a:srgbClr val="FF0000"/>
                </a:solidFill>
                <a:latin typeface="Times New Roman" panose="02020603050405020304" pitchFamily="18" charset="0"/>
                <a:cs typeface="Times New Roman" panose="02020603050405020304" pitchFamily="18" charset="0"/>
              </a:rPr>
              <a:t> 7</a:t>
            </a:r>
            <a:br>
              <a:rPr lang="en-US" sz="5000" b="1" dirty="0">
                <a:solidFill>
                  <a:srgbClr val="FF0000"/>
                </a:solidFill>
                <a:latin typeface="Times New Roman" panose="02020603050405020304" pitchFamily="18" charset="0"/>
                <a:cs typeface="Times New Roman" panose="02020603050405020304" pitchFamily="18" charset="0"/>
              </a:rPr>
            </a:br>
            <a:r>
              <a:rPr lang="nl-NL" sz="5400" b="1" dirty="0">
                <a:solidFill>
                  <a:srgbClr val="FF0000"/>
                </a:solidFill>
              </a:rPr>
              <a:t>§ 2 PHÉP CỘNG ,TRỪ SỐ TỰ NHIÊN</a:t>
            </a:r>
            <a:endParaRPr lang="en-US" sz="5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6854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a:solidFill>
                  <a:srgbClr val="0070C0"/>
                </a:solidFill>
                <a:latin typeface="Arial" pitchFamily="34" charset="0"/>
                <a:cs typeface="Arial" pitchFamily="34" charset="0"/>
              </a:rPr>
              <a:t>- Học bài theo SGK và vở ghi.</a:t>
            </a:r>
            <a:endParaRPr lang="en-US" sz="2800" b="1">
              <a:solidFill>
                <a:srgbClr val="0070C0"/>
              </a:solidFill>
              <a:latin typeface="Arial" pitchFamily="34" charset="0"/>
              <a:cs typeface="Arial" pitchFamily="34" charset="0"/>
            </a:endParaRPr>
          </a:p>
          <a:p>
            <a:pPr>
              <a:lnSpc>
                <a:spcPct val="150000"/>
              </a:lnSpc>
            </a:pPr>
            <a:r>
              <a:rPr lang="nl-NL" sz="2800" b="1">
                <a:solidFill>
                  <a:srgbClr val="0070C0"/>
                </a:solidFill>
                <a:latin typeface="Arial" pitchFamily="34" charset="0"/>
                <a:cs typeface="Arial" pitchFamily="34" charset="0"/>
              </a:rPr>
              <a:t>- Bài tập về nhà:</a:t>
            </a:r>
          </a:p>
          <a:p>
            <a:pPr lvl="1" algn="just">
              <a:lnSpc>
                <a:spcPct val="150000"/>
              </a:lnSpc>
            </a:pPr>
            <a:r>
              <a:rPr lang="en-US" sz="2800">
                <a:solidFill>
                  <a:srgbClr val="C00000"/>
                </a:solidFill>
                <a:latin typeface="Arial" pitchFamily="34" charset="0"/>
                <a:cs typeface="Arial" pitchFamily="34" charset="0"/>
              </a:rPr>
              <a:t>	Bài 1: 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Tìm số tự nhiên x biết</a:t>
            </a:r>
          </a:p>
          <a:p>
            <a:pPr lvl="1" algn="just"/>
            <a:r>
              <a:rPr lang="en-US" sz="2800">
                <a:solidFill>
                  <a:srgbClr val="C00000"/>
                </a:solidFill>
                <a:latin typeface="Arial" pitchFamily="34" charset="0"/>
                <a:cs typeface="Arial" pitchFamily="34" charset="0"/>
              </a:rPr>
              <a:t>			</a:t>
            </a: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3: Tính số tiền Minh đưa về trả mẹ (hoạt động vận dụng)</a:t>
            </a: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name="Equation" r:id="rId3" imgW="1676400" imgH="660400" progId="Equation.DSMT4">
                  <p:embed/>
                </p:oleObj>
              </mc:Choice>
              <mc:Fallback>
                <p:oleObj name="Equation" r:id="rId3" imgW="1676400" imgH="6604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name="Equation" r:id="rId5" imgW="2286000" imgH="482600" progId="Equation.DSMT4">
                  <p:embed/>
                </p:oleObj>
              </mc:Choice>
              <mc:Fallback>
                <p:oleObj name="Equation" r:id="rId5" imgW="2286000" imgH="4826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he End Is Nigh For Mylan, But How Different Will The New Company Be? ::  Scrip">
            <a:extLst>
              <a:ext uri="{FF2B5EF4-FFF2-40B4-BE49-F238E27FC236}">
                <a16:creationId xmlns:a16="http://schemas.microsoft.com/office/drawing/2014/main" id="{DD552863-F421-4964-A895-2B563946E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75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a:latin typeface="Times New Roman" pitchFamily="18" charset="0"/>
                <a:cs typeface="Times New Roman" pitchFamily="18" charset="0"/>
              </a:rPr>
              <a:t>      </a:t>
            </a:r>
            <a:r>
              <a:rPr lang="en-US" sz="3200">
                <a:solidFill>
                  <a:srgbClr val="FF0000"/>
                </a:solidFill>
                <a:latin typeface="Times New Roman" pitchFamily="18" charset="0"/>
                <a:cs typeface="Times New Roman" pitchFamily="18" charset="0"/>
              </a:rPr>
              <a:t>ONG NHỎ </a:t>
            </a:r>
          </a:p>
          <a:p>
            <a:r>
              <a:rPr lang="en-US" sz="3200">
                <a:solidFill>
                  <a:srgbClr val="FF000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199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dirty="0" err="1">
                <a:solidFill>
                  <a:srgbClr val="FFFF00"/>
                </a:solidFill>
                <a:latin typeface="Arial" pitchFamily="34" charset="0"/>
                <a:cs typeface="Arial" pitchFamily="34" charset="0"/>
              </a:rPr>
              <a:t>Kết</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quả</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phép</a:t>
            </a:r>
            <a:r>
              <a:rPr lang="en-US" sz="2800" dirty="0">
                <a:solidFill>
                  <a:srgbClr val="FFFF00"/>
                </a:solidFill>
                <a:latin typeface="Arial" pitchFamily="34" charset="0"/>
                <a:cs typeface="Arial" pitchFamily="34" charset="0"/>
              </a:rPr>
              <a:t> </a:t>
            </a:r>
            <a:r>
              <a:rPr lang="en-US" sz="2800" dirty="0" err="1">
                <a:solidFill>
                  <a:srgbClr val="FFFF00"/>
                </a:solidFill>
                <a:latin typeface="Arial" pitchFamily="34" charset="0"/>
                <a:cs typeface="Arial" pitchFamily="34" charset="0"/>
              </a:rPr>
              <a:t>tính</a:t>
            </a:r>
            <a:r>
              <a:rPr lang="en-US" sz="2800" dirty="0">
                <a:solidFill>
                  <a:srgbClr val="FFFF00"/>
                </a:solidFill>
                <a:latin typeface="Arial" pitchFamily="34" charset="0"/>
                <a:cs typeface="Arial" pitchFamily="34" charset="0"/>
              </a:rPr>
              <a:t>: 417 – 17 – 299 </a:t>
            </a:r>
            <a:r>
              <a:rPr lang="en-US" sz="2800" dirty="0" err="1">
                <a:solidFill>
                  <a:srgbClr val="FFFF00"/>
                </a:solidFill>
                <a:latin typeface="Arial" pitchFamily="34" charset="0"/>
                <a:cs typeface="Arial" pitchFamily="34" charset="0"/>
              </a:rPr>
              <a:t>là</a:t>
            </a:r>
            <a:r>
              <a:rPr lang="en-US" sz="2800" dirty="0">
                <a:solidFill>
                  <a:srgbClr val="FFFF00"/>
                </a:solidFill>
                <a:latin typeface="Arial" pitchFamily="34" charset="0"/>
                <a:cs typeface="Arial" pitchFamily="34" charset="0"/>
              </a:rPr>
              <a:t>:</a:t>
            </a: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a:p>
              <a:p>
                <a:r>
                  <a:rPr lang="en-US" sz="280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a:p>
              <a:p>
                <a:r>
                  <a:rPr lang="en-US" sz="2800"/>
                  <a:t>= 101</a:t>
                </a:r>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B</a:t>
            </a:r>
            <a:r>
              <a:rPr lang="en-US" sz="280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D</a:t>
            </a:r>
            <a:r>
              <a:rPr lang="en-US" sz="280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981– 781 + 29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a:p>
              <a:p>
                <a:r>
                  <a:rPr lang="en-US" sz="280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a:p>
              <a:p>
                <a:r>
                  <a:rPr lang="en-US" sz="2800"/>
                  <a:t>= 229</a:t>
                </a:r>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A</a:t>
            </a:r>
            <a:r>
              <a:rPr lang="en-US" sz="280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B</a:t>
            </a:r>
            <a:r>
              <a:rPr lang="en-US" sz="280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C</a:t>
            </a:r>
            <a:r>
              <a:rPr lang="en-US" sz="280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latin typeface="Times New Roman" pitchFamily="18" charset="0"/>
                <a:cs typeface="Times New Roman" pitchFamily="18" charset="0"/>
              </a:rPr>
              <a:t>D</a:t>
            </a:r>
            <a:r>
              <a:rPr lang="en-US" sz="280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331+ 42 – 31 + 28 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a:p>
              <a:p>
                <a:r>
                  <a:rPr lang="en-US" sz="280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a:p>
              <a:p>
                <a:r>
                  <a:rPr lang="en-US" sz="2800"/>
                  <a:t>= 370</a:t>
                </a:r>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you!</a:t>
            </a: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TÁI HIỆN 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name="Equation" r:id="rId3" imgW="1066337" imgH="177723" progId="Equation.DSMT4">
                  <p:embed/>
                </p:oleObj>
              </mc:Choice>
              <mc:Fallback>
                <p:oleObj name="Equation" r:id="rId3" imgW="1066337" imgH="177723" progId="Equation.DSMT4">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name="Equation" r:id="rId5" imgW="1930400" imgH="254000" progId="Equation.DSMT4">
                  <p:embed/>
                </p:oleObj>
              </mc:Choice>
              <mc:Fallback>
                <p:oleObj name="Equation" r:id="rId5" imgW="1930400" imgH="254000" progId="Equation.DSMT4">
                  <p:embed/>
                  <p:pic>
                    <p:nvPicPr>
                      <p:cNvPr id="11"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name="Equation" r:id="rId7" imgW="1396394" imgH="177723" progId="Equation.DSMT4">
                  <p:embed/>
                </p:oleObj>
              </mc:Choice>
              <mc:Fallback>
                <p:oleObj name="Equation" r:id="rId7" imgW="1396394" imgH="177723" progId="Equation.DSMT4">
                  <p:embed/>
                  <p:pic>
                    <p:nvPicPr>
                      <p:cNvPr id="13"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a:latin typeface="Arial" pitchFamily="34" charset="0"/>
                <a:cs typeface="Arial" pitchFamily="34" charset="0"/>
              </a:rPr>
              <a:t>Giao hoán</a:t>
            </a:r>
          </a:p>
        </p:txBody>
      </p:sp>
      <p:sp>
        <p:nvSpPr>
          <p:cNvPr id="21" name="TextBox 20">
            <a:extLst>
              <a:ext uri="{FF2B5EF4-FFF2-40B4-BE49-F238E27FC236}">
                <a16:creationId xmlns:a16="http://schemas.microsoft.com/office/drawing/2014/main"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a:latin typeface="Arial" pitchFamily="34" charset="0"/>
                <a:cs typeface="Arial" pitchFamily="34" charset="0"/>
              </a:rPr>
              <a:t>Kết hợp</a:t>
            </a:r>
          </a:p>
        </p:txBody>
      </p:sp>
      <p:sp>
        <p:nvSpPr>
          <p:cNvPr id="22" name="TextBox 21">
            <a:extLst>
              <a:ext uri="{FF2B5EF4-FFF2-40B4-BE49-F238E27FC236}">
                <a16:creationId xmlns:a16="http://schemas.microsoft.com/office/drawing/2014/main"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a:latin typeface="Arial" pitchFamily="34" charset="0"/>
                <a:cs typeface="Arial" pitchFamily="34" charset="0"/>
              </a:rPr>
              <a:t>Cộng với số 0</a:t>
            </a:r>
          </a:p>
        </p:txBody>
      </p:sp>
      <p:sp>
        <p:nvSpPr>
          <p:cNvPr id="23" name="TextBox 22">
            <a:extLst>
              <a:ext uri="{FF2B5EF4-FFF2-40B4-BE49-F238E27FC236}">
                <a16:creationId xmlns:a16="http://schemas.microsoft.com/office/drawing/2014/main"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name="Equation" r:id="rId9" imgW="698500" imgH="228600" progId="Equation.DSMT4">
                  <p:embed/>
                </p:oleObj>
              </mc:Choice>
              <mc:Fallback>
                <p:oleObj name="Equation" r:id="rId9" imgW="698500" imgH="228600" progId="Equation.DSMT4">
                  <p:embed/>
                  <p:pic>
                    <p:nvPicPr>
                      <p:cNvPr id="24"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name="Equation" r:id="rId11" imgW="787058" imgH="545863" progId="Equation.DSMT4">
                  <p:embed/>
                </p:oleObj>
              </mc:Choice>
              <mc:Fallback>
                <p:oleObj name="Equation" r:id="rId11" imgW="787058" imgH="545863" progId="Equation.DSMT4">
                  <p:embed/>
                  <p:pic>
                    <p:nvPicPr>
                      <p:cNvPr id="26"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
        <p:nvSpPr>
          <p:cNvPr id="33" name="TextBox 32">
            <a:extLst>
              <a:ext uri="{FF2B5EF4-FFF2-40B4-BE49-F238E27FC236}">
                <a16:creationId xmlns:a16="http://schemas.microsoft.com/office/drawing/2014/main"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a:latin typeface="Arial" pitchFamily="34" charset="0"/>
                <a:cs typeface="Arial" pitchFamily="34" charset="0"/>
              </a:rPr>
              <a:t>a + b = c thì</a:t>
            </a: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name="Equation" r:id="rId3" imgW="1549080" imgH="203040" progId="Equation.DSMT4">
                  <p:embed/>
                </p:oleObj>
              </mc:Choice>
              <mc:Fallback>
                <p:oleObj name="Equation" r:id="rId3" imgW="1549080" imgH="203040" progId="Equation.DSMT4">
                  <p:embed/>
                  <p:pic>
                    <p:nvPicPr>
                      <p:cNvPr id="14" name="Object 13">
                        <a:extLst>
                          <a:ext uri="{FF2B5EF4-FFF2-40B4-BE49-F238E27FC236}">
                            <a16:creationId xmlns:a16="http://schemas.microsoft.com/office/drawing/2014/main" id="{A69977DF-5FA3-431F-98DB-FA0423494F1A}"/>
                          </a:ext>
                        </a:extLst>
                      </p:cNvPr>
                      <p:cNvPicPr/>
                      <p:nvPr/>
                    </p:nvPicPr>
                    <p:blipFill>
                      <a:blip r:embed="rId4"/>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name="Equation" r:id="rId5" imgW="1028520" imgH="203040" progId="Equation.DSMT4">
                  <p:embed/>
                </p:oleObj>
              </mc:Choice>
              <mc:Fallback>
                <p:oleObj name="Equation" r:id="rId5" imgW="1028520" imgH="203040" progId="Equation.DSMT4">
                  <p:embed/>
                  <p:pic>
                    <p:nvPicPr>
                      <p:cNvPr id="15" name="Object 14">
                        <a:extLst>
                          <a:ext uri="{FF2B5EF4-FFF2-40B4-BE49-F238E27FC236}">
                            <a16:creationId xmlns:a16="http://schemas.microsoft.com/office/drawing/2014/main" id="{A9E3B4EC-4E57-40B1-B5C2-76A4D775870C}"/>
                          </a:ext>
                        </a:extLst>
                      </p:cNvPr>
                      <p:cNvPicPr/>
                      <p:nvPr/>
                    </p:nvPicPr>
                    <p:blipFill>
                      <a:blip r:embed="rId6"/>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name="Equation" r:id="rId7" imgW="1130040" imgH="177480" progId="Equation.DSMT4">
                  <p:embed/>
                </p:oleObj>
              </mc:Choice>
              <mc:Fallback>
                <p:oleObj name="Equation" r:id="rId7" imgW="1130040" imgH="177480" progId="Equation.DSMT4">
                  <p:embed/>
                  <p:pic>
                    <p:nvPicPr>
                      <p:cNvPr id="19" name="Object 18">
                        <a:extLst>
                          <a:ext uri="{FF2B5EF4-FFF2-40B4-BE49-F238E27FC236}">
                            <a16:creationId xmlns:a16="http://schemas.microsoft.com/office/drawing/2014/main" id="{54DE76C0-E21E-41A2-A169-5B4A4BA9F322}"/>
                          </a:ext>
                        </a:extLst>
                      </p:cNvPr>
                      <p:cNvPicPr/>
                      <p:nvPr/>
                    </p:nvPicPr>
                    <p:blipFill>
                      <a:blip r:embed="rId8"/>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2 SGK trang 16: Hãy tính nhẩm</a:t>
            </a:r>
          </a:p>
          <a:p>
            <a:r>
              <a:rPr lang="en-US" sz="2800" b="1">
                <a:latin typeface="Arial" pitchFamily="34" charset="0"/>
                <a:cs typeface="Arial" pitchFamily="34" charset="0"/>
              </a:rPr>
              <a:t>b. 996 + 45                c. 37 + 198               d. 3492 + 319</a:t>
            </a:r>
          </a:p>
          <a:p>
            <a:r>
              <a:rPr lang="en-US" sz="2800" b="1">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name="Equation" r:id="rId7" imgW="1574800" imgH="889000" progId="Equation.DSMT4">
                  <p:embed/>
                </p:oleObj>
              </mc:Choice>
              <mc:Fallback>
                <p:oleObj name="Equation" r:id="rId7" imgW="1574800" imgH="889000"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name="Equation" r:id="rId9" imgW="1435100" imgH="914400" progId="Equation.DSMT4">
                  <p:embed/>
                </p:oleObj>
              </mc:Choice>
              <mc:Fallback>
                <p:oleObj name="Equation" r:id="rId9" imgW="1435100" imgH="914400" progId="Equation.DSMT4">
                  <p:embed/>
                  <p:pic>
                    <p:nvPicPr>
                      <p:cNvPr id="7"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name="Equation" r:id="rId11" imgW="1866900" imgH="914400" progId="Equation.DSMT4">
                  <p:embed/>
                </p:oleObj>
              </mc:Choice>
              <mc:Fallback>
                <p:oleObj name="Equation" r:id="rId11" imgW="1866900" imgH="914400" progId="Equation.DSMT4">
                  <p:embed/>
                  <p:pic>
                    <p:nvPicPr>
                      <p:cNvPr id="11"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1367</Words>
  <Application>Microsoft Office PowerPoint</Application>
  <PresentationFormat>Widescreen</PresentationFormat>
  <Paragraphs>294</Paragraphs>
  <Slides>21</Slides>
  <Notes>9</Notes>
  <HiddenSlides>0</HiddenSlides>
  <MMClips>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Raleway</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2021-09-15T08:36:21Z</dcterms:created>
  <dcterms:modified xsi:type="dcterms:W3CDTF">2021-09-17T03:16:37Z</dcterms:modified>
</cp:coreProperties>
</file>