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5" r:id="rId6"/>
    <p:sldId id="268" r:id="rId7"/>
    <p:sldId id="269" r:id="rId8"/>
    <p:sldId id="261" r:id="rId9"/>
    <p:sldId id="262" r:id="rId10"/>
    <p:sldId id="266" r:id="rId11"/>
    <p:sldId id="263" r:id="rId12"/>
    <p:sldId id="267" r:id="rId13"/>
    <p:sldId id="264" r:id="rId14"/>
    <p:sldId id="270" r:id="rId15"/>
    <p:sldId id="272" r:id="rId16"/>
    <p:sldId id="273" r:id="rId17"/>
    <p:sldId id="271" r:id="rId18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3F759-1060-4AAA-A8F8-7D2A6854CC17}" type="datetimeFigureOut">
              <a:rPr lang="en-US" altLang="en-US"/>
              <a:pPr/>
              <a:t>9/19/2021</a:t>
            </a:fld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44A53D-FD99-4738-A4D9-82D38A7F14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E41F18-7AF3-4E08-B148-FE48DE957D5E}" type="datetimeFigureOut">
              <a:rPr lang="en-US" altLang="en-US"/>
              <a:pPr/>
              <a:t>9/19/2021</a:t>
            </a:fld>
            <a:endParaRPr lang="en-US" alt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2CAE1C-733B-4ED3-889A-210F788128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60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81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8E66-B0C2-4740-8589-385B00C81AA8}" type="datetimeFigureOut">
              <a:rPr lang="vi-VN"/>
              <a:pPr>
                <a:defRPr/>
              </a:pPr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B9E67-92F9-469D-BF58-692189D9500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6838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BD8C-D1A4-46EE-A728-CAFD8A7998CF}" type="datetimeFigureOut">
              <a:rPr lang="vi-VN"/>
              <a:pPr>
                <a:defRPr/>
              </a:pPr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676D-C6D0-4013-9865-74EE64E050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969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0BA0-FFD4-4ACE-AAD0-B30F6CE242B5}" type="datetimeFigureOut">
              <a:rPr lang="vi-VN"/>
              <a:pPr>
                <a:defRPr/>
              </a:pPr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A4F95-4DCE-412F-9DD0-DF70AD62865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712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C0922-EB3A-499B-8DF6-EEB9FB53FEF7}" type="datetimeFigureOut">
              <a:rPr lang="vi-VN"/>
              <a:pPr>
                <a:defRPr/>
              </a:pPr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207AD-0571-4446-9B90-A77574389D0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445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16C1-EAE1-4FCB-908C-AAF992A1F247}" type="datetimeFigureOut">
              <a:rPr lang="vi-VN"/>
              <a:pPr>
                <a:defRPr/>
              </a:pPr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9E93-86A2-4F52-A371-124D638C71E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5289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EE9CB-305D-47D5-A860-BD0FCDCB9E9B}" type="datetimeFigureOut">
              <a:rPr lang="vi-VN"/>
              <a:pPr>
                <a:defRPr/>
              </a:pPr>
              <a:t>19/09/2021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686AE-AFEB-4253-B700-C92DA78CA03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4533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7DA8-E0D2-437A-BAC1-5C4C3CE3F0D5}" type="datetimeFigureOut">
              <a:rPr lang="vi-VN"/>
              <a:pPr>
                <a:defRPr/>
              </a:pPr>
              <a:t>19/09/2021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FEE83-87B1-439F-AF8E-D3262AC08DB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91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6EF2-FF70-43AF-B3E9-AE5F4C28EE33}" type="datetimeFigureOut">
              <a:rPr lang="vi-VN"/>
              <a:pPr>
                <a:defRPr/>
              </a:pPr>
              <a:t>19/09/2021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D8779-4686-4ABE-A109-CEF4C632C4F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589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F0AB-70FA-4EB7-AC91-25462BC86898}" type="datetimeFigureOut">
              <a:rPr lang="vi-VN"/>
              <a:pPr>
                <a:defRPr/>
              </a:pPr>
              <a:t>19/09/2021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8117E-9B44-4A78-91F7-8EDA0E81138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5712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7BBD-FA39-416E-BD5B-7A24CD4FE9D0}" type="datetimeFigureOut">
              <a:rPr lang="vi-VN"/>
              <a:pPr>
                <a:defRPr/>
              </a:pPr>
              <a:t>19/09/2021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4C695-E62D-486B-92AC-5644752EC54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1650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E3B9-36EB-40D4-9131-CA793AD74CF9}" type="datetimeFigureOut">
              <a:rPr lang="vi-VN"/>
              <a:pPr>
                <a:defRPr/>
              </a:pPr>
              <a:t>19/09/2021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75012-69D5-4821-B660-E1C307E4B3D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448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497565-FF02-4C74-98CE-1D89F1F2F1B3}" type="datetimeFigureOut">
              <a:rPr lang="vi-VN"/>
              <a:pPr>
                <a:defRPr/>
              </a:pPr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04E8EE9-0991-4623-8E4F-5E52E9E5F898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\Desktop\day%20online\tu&#7847;n%203\tiet%206%20-%20Bai%206%20%20Phan%20xa\phan%20xa%20moi_data\Cung%20ph&#7843;n%20x&#7841;%20v&#7853;n%20&#273;&#7897;ng.mp4" TargetMode="External"/><Relationship Id="rId1" Type="http://schemas.microsoft.com/office/2007/relationships/media" Target="file:///C:\Users\Admin\Desktop\day%20online\tu&#7847;n%203\tiet%206%20-%20Bai%206%20%20Phan%20xa\phan%20xa%20moi_data\Cung%20ph&#7843;n%20x&#7841;%20v&#7853;n%20&#273;&#7897;ng.mp4" TargetMode="Externa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day%20online\tu&#7847;n%203\tiet%206%20-%20Bai%206%20%20Phan%20xa\phan%20xa%20moi_data\an%20coc%20chua.mp4" TargetMode="External"/><Relationship Id="rId1" Type="http://schemas.microsoft.com/office/2007/relationships/media" Target="file:///C:\Users\Admin\Desktop\day%20online\tu&#7847;n%203\tiet%206%20-%20Bai%206%20%20Phan%20xa\phan%20xa%20moi_data\an%20coc%20chua.mp4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\Desktop\day%20online\tu&#7847;n%203\tiet%206%20-%20Bai%206%20%20Phan%20xa\phan%20xa%20moi_data\N&#417;ron%20v&#224;%20&#273;&#432;&#7901;ng%20d&#7851;n%20truy&#7873;n%20xung%20th&#7847;n%20kinh.mp4" TargetMode="External"/><Relationship Id="rId1" Type="http://schemas.microsoft.com/office/2007/relationships/media" Target="file:///C:\Users\Admin\Desktop\day%20online\tu&#7847;n%203\tiet%206%20-%20Bai%206%20%20Phan%20xa\phan%20xa%20moi_data\N&#417;ron%20v&#224;%20&#273;&#432;&#7901;ng%20d&#7851;n%20truy&#7873;n%20xung%20th&#7847;n%20kinh.mp4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\Desktop\day%20online\tu&#7847;n%203\tiet%206%20-%20Bai%206%20%20Phan%20xa\phan%20xa%20moi_data\phan%20xa.mp4" TargetMode="External"/><Relationship Id="rId1" Type="http://schemas.microsoft.com/office/2007/relationships/media" Target="file:///C:\Users\Admin\Desktop\day%20online\tu&#7847;n%203\tiet%206%20-%20Bai%206%20%20Phan%20xa\phan%20xa%20moi_data\phan%20xa.mp4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</a:rPr>
              <a:t>Tiết 6</a:t>
            </a:r>
            <a:br>
              <a:rPr lang="vi-VN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vi-VN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b="1" u="sng" dirty="0" smtClean="0">
                <a:solidFill>
                  <a:schemeClr val="accent1">
                    <a:lumMod val="75000"/>
                  </a:schemeClr>
                </a:solidFill>
              </a:rPr>
              <a:t>Bài 6</a:t>
            </a:r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vi-VN" b="1" spc="-150" dirty="0" smtClean="0">
                <a:solidFill>
                  <a:schemeClr val="accent1">
                    <a:lumMod val="75000"/>
                  </a:schemeClr>
                </a:solidFill>
              </a:rPr>
              <a:t>PHẢN</a:t>
            </a:r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</a:rPr>
              <a:t> XẠ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3775"/>
            <a:ext cx="41322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739" y="0"/>
            <a:ext cx="111780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b="0" dirty="0" smtClean="0">
                <a:solidFill>
                  <a:srgbClr val="0000FF"/>
                </a:solidFill>
              </a:rPr>
              <a:t>-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Phản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xạ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là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phản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ứng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cơ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thể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trả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lời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kích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thích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môi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trường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dưới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điều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khiển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hệ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thần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0000FF"/>
                </a:solidFill>
              </a:rPr>
              <a:t>kinh</a:t>
            </a:r>
            <a:r>
              <a:rPr lang="en-US" altLang="en-US" sz="3200" b="0" dirty="0" smtClean="0">
                <a:solidFill>
                  <a:srgbClr val="0000FF"/>
                </a:solidFill>
              </a:rPr>
              <a:t>.</a:t>
            </a:r>
            <a:endParaRPr lang="en-US" altLang="en-US" sz="3200" b="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76" y="3102768"/>
            <a:ext cx="19224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862883" y="1077218"/>
            <a:ext cx="7869684" cy="2889475"/>
          </a:xfrm>
          <a:prstGeom prst="cloudCallout">
            <a:avLst>
              <a:gd name="adj1" fmla="val -53675"/>
              <a:gd name="adj2" fmla="val 215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FF0000"/>
                </a:solidFill>
              </a:rPr>
              <a:t>Nêu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sự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khác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biệt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giữa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phản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xạ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ở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động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vật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với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hiện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tượng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cảm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ứng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ở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vật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(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ví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dụ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chạm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tay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vào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cây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trinh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nữ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thì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lá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cụp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lại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)?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67" y="1169645"/>
            <a:ext cx="3459433" cy="193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3686" y="4136394"/>
            <a:ext cx="103317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0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khác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biệt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:</a:t>
            </a:r>
          </a:p>
          <a:p>
            <a:pPr algn="just" eaLnBrk="1" hangingPunct="1"/>
            <a:r>
              <a:rPr lang="en-US" altLang="en-US" sz="2400" b="0" dirty="0" smtClean="0">
                <a:solidFill>
                  <a:srgbClr val="0000FF"/>
                </a:solidFill>
              </a:rPr>
              <a:t>   -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Phản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xạ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ở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vật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tham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gia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hệ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thần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kinh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: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Phản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xạ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phản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ứng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.</a:t>
            </a:r>
          </a:p>
          <a:p>
            <a:pPr algn="just" eaLnBrk="1" hangingPunct="1"/>
            <a:r>
              <a:rPr lang="en-US" altLang="en-US" sz="2400" b="0" dirty="0" smtClean="0">
                <a:solidFill>
                  <a:srgbClr val="0000FF"/>
                </a:solidFill>
              </a:rPr>
              <a:t>   -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Cảm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ứng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ở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thực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vật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do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thành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phần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đặc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biệt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bên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trong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thực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hiện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. </a:t>
            </a:r>
          </a:p>
          <a:p>
            <a:pPr algn="just" eaLnBrk="1" hangingPunct="1"/>
            <a:r>
              <a:rPr lang="en-US" altLang="en-US" sz="2400" b="0" dirty="0" smtClean="0">
                <a:solidFill>
                  <a:srgbClr val="0000FF"/>
                </a:solidFill>
              </a:rPr>
              <a:t>        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Ví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dụ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: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Hiện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tượng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cụp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lá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ở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cây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hoa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trinh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nữ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chủ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yếu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là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những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biến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đổi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về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trương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nước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ở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các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tế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bào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gốc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,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không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phải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do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thần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kinh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điều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 smtClean="0">
                <a:solidFill>
                  <a:srgbClr val="0000FF"/>
                </a:solidFill>
              </a:rPr>
              <a:t>khiển</a:t>
            </a:r>
            <a:r>
              <a:rPr lang="en-US" altLang="en-US" sz="2400" b="0" dirty="0" smtClean="0">
                <a:solidFill>
                  <a:srgbClr val="0000FF"/>
                </a:solidFill>
              </a:rPr>
              <a:t>.</a:t>
            </a:r>
            <a:endParaRPr lang="en-US" altLang="en-US" sz="2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484" y="91159"/>
            <a:ext cx="2392362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i="1" dirty="0">
                <a:latin typeface="+mj-lt"/>
              </a:rPr>
              <a:t>2. Cung phản xạ.</a:t>
            </a:r>
          </a:p>
        </p:txBody>
      </p:sp>
      <p:pic>
        <p:nvPicPr>
          <p:cNvPr id="7" name="Cung phản xạ vận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2073" y="553121"/>
            <a:ext cx="11324823" cy="6205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63" y="271463"/>
            <a:ext cx="2392362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i="1" dirty="0">
                <a:latin typeface="+mj-lt"/>
              </a:rPr>
              <a:t>2. Cung phản xạ.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590550"/>
            <a:ext cx="6967538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5275" y="5035550"/>
            <a:ext cx="19891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latin typeface="+mj-lt"/>
                <a:cs typeface="+mn-cs"/>
              </a:rPr>
              <a:t>Cung phản xạ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113" y="895350"/>
            <a:ext cx="3511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latin typeface="+mn-lt"/>
                <a:cs typeface="+mn-cs"/>
              </a:rPr>
              <a:t>- </a:t>
            </a:r>
            <a:r>
              <a:rPr lang="vi-VN" sz="2400" dirty="0">
                <a:latin typeface="+mj-lt"/>
                <a:cs typeface="+mn-cs"/>
              </a:rPr>
              <a:t>Cung phản xạ là con đường mà xung thần kinh truyền từ cơ quan thụ cảm qua trung ương thần kinh đến cơ quan phản ứng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113" y="2813050"/>
            <a:ext cx="40528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2400" dirty="0">
                <a:latin typeface="+mj-lt"/>
                <a:cs typeface="+mn-cs"/>
              </a:rPr>
              <a:t>Cung phản xạ gồm 5 thành phần: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latin typeface="+mj-lt"/>
                <a:cs typeface="+mn-cs"/>
              </a:rPr>
              <a:t>+ Cơ quan thụ cảm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latin typeface="+mj-lt"/>
                <a:cs typeface="+mn-cs"/>
              </a:rPr>
              <a:t>+ Nơron hướng tâm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latin typeface="+mj-lt"/>
                <a:cs typeface="+mn-cs"/>
              </a:rPr>
              <a:t>+ Nơron trung gian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latin typeface="+mj-lt"/>
                <a:cs typeface="+mn-cs"/>
              </a:rPr>
              <a:t>+ Nơron li tâm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latin typeface="+mj-lt"/>
                <a:cs typeface="+mn-cs"/>
              </a:rPr>
              <a:t>+ Cơ quan phản ứng</a:t>
            </a:r>
          </a:p>
        </p:txBody>
      </p:sp>
    </p:spTree>
    <p:extLst>
      <p:ext uri="{BB962C8B-B14F-4D97-AF65-F5344CB8AC3E}">
        <p14:creationId xmlns:p14="http://schemas.microsoft.com/office/powerpoint/2010/main" val="29462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542925"/>
            <a:ext cx="7837488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42925"/>
            <a:ext cx="8785225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8300"/>
            <a:ext cx="10755312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274749" y="347731"/>
            <a:ext cx="3429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</a:rPr>
              <a:t>3. </a:t>
            </a:r>
            <a:r>
              <a:rPr lang="en-US" altLang="en-US" sz="2800" b="0" dirty="0" err="1">
                <a:solidFill>
                  <a:srgbClr val="0000FF"/>
                </a:solidFill>
              </a:rPr>
              <a:t>Vòng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phản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 smtClean="0">
                <a:solidFill>
                  <a:srgbClr val="0000FF"/>
                </a:solidFill>
              </a:rPr>
              <a:t>xạ</a:t>
            </a:r>
            <a:endParaRPr lang="en-US" altLang="en-US" sz="2800" b="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0" dirty="0" smtClean="0">
                <a:solidFill>
                  <a:srgbClr val="0000FF"/>
                </a:solidFill>
              </a:rPr>
              <a:t>       (</a:t>
            </a:r>
            <a:r>
              <a:rPr lang="en-US" altLang="en-US" sz="2800" b="0" dirty="0" err="1" smtClean="0">
                <a:solidFill>
                  <a:srgbClr val="0000FF"/>
                </a:solidFill>
              </a:rPr>
              <a:t>Tự</a:t>
            </a:r>
            <a:r>
              <a:rPr lang="en-US" altLang="en-US" sz="2800" b="0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 smtClean="0">
                <a:solidFill>
                  <a:srgbClr val="0000FF"/>
                </a:solidFill>
              </a:rPr>
              <a:t>đọc</a:t>
            </a:r>
            <a:r>
              <a:rPr lang="en-US" altLang="en-US" sz="2800" b="0" dirty="0" smtClean="0">
                <a:solidFill>
                  <a:srgbClr val="0000FF"/>
                </a:solidFill>
              </a:rPr>
              <a:t>)</a:t>
            </a:r>
            <a:endParaRPr lang="en-US" altLang="en-US" sz="2800" b="0" dirty="0">
              <a:solidFill>
                <a:srgbClr val="0000FF"/>
              </a:solidFill>
            </a:endParaRPr>
          </a:p>
        </p:txBody>
      </p:sp>
      <p:pic>
        <p:nvPicPr>
          <p:cNvPr id="107559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55825"/>
            <a:ext cx="68580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47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504826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2" descr="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4826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3" descr="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504826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4" descr="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4826"/>
            <a:ext cx="666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0" descr="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4826"/>
            <a:ext cx="723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1" descr="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4826"/>
            <a:ext cx="723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3352800" y="1371600"/>
            <a:ext cx="462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chọn đáp án đúng</a:t>
            </a:r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1905000" y="2133601"/>
            <a:ext cx="84582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0">
                <a:solidFill>
                  <a:srgbClr val="A50021"/>
                </a:solidFill>
              </a:rPr>
              <a:t>Một cung phản xạ gồm đầy đủ các thành phần là: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800" b="0">
                <a:solidFill>
                  <a:srgbClr val="0000FF"/>
                </a:solidFill>
              </a:rPr>
              <a:t>Nơron hướng tâm, nơron li tâm và nơron trung gian.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800" b="0">
                <a:solidFill>
                  <a:srgbClr val="0000FF"/>
                </a:solidFill>
              </a:rPr>
              <a:t>Nơron hướng tâm, nơron li tâm, cơ quan thụ cảm, cơ quan phản ứng.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800" b="0">
                <a:solidFill>
                  <a:srgbClr val="0000FF"/>
                </a:solidFill>
              </a:rPr>
              <a:t>Nơron hướng tâm, nơron li tâm, nơron trung gian, cơ quan thụ cảm, cơ quan phản ứng.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800" b="0">
                <a:solidFill>
                  <a:srgbClr val="0000FF"/>
                </a:solidFill>
              </a:rPr>
              <a:t>Nơron hướng tâm, nơron li tâm, nơron trung gian, cơ quan thụ cảm.</a:t>
            </a:r>
          </a:p>
        </p:txBody>
      </p:sp>
    </p:spTree>
    <p:extLst>
      <p:ext uri="{BB962C8B-B14F-4D97-AF65-F5344CB8AC3E}">
        <p14:creationId xmlns:p14="http://schemas.microsoft.com/office/powerpoint/2010/main" val="33634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4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4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4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4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14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8" grpId="0"/>
      <p:bldP spid="11470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8" name="AutoShape 4"/>
          <p:cNvSpPr>
            <a:spLocks noChangeArrowheads="1"/>
          </p:cNvSpPr>
          <p:nvPr/>
        </p:nvSpPr>
        <p:spPr bwMode="auto">
          <a:xfrm>
            <a:off x="2133600" y="2632075"/>
            <a:ext cx="838200" cy="685800"/>
          </a:xfrm>
          <a:prstGeom prst="star5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981076"/>
            <a:ext cx="8229600" cy="411163"/>
          </a:xfrm>
        </p:spPr>
        <p:txBody>
          <a:bodyPr/>
          <a:lstStyle/>
          <a:p>
            <a:r>
              <a:rPr lang="en-US" altLang="en-US" sz="3400" b="1">
                <a:solidFill>
                  <a:srgbClr val="990000"/>
                </a:solidFill>
              </a:rPr>
              <a:t>2. Vai trò của nơron cảm giác là: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708276"/>
            <a:ext cx="8458200" cy="3387725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mtClean="0">
                <a:solidFill>
                  <a:srgbClr val="0000FF"/>
                </a:solidFill>
              </a:rPr>
              <a:t>     A.Truyền xung thần kinh về trung ương</a:t>
            </a:r>
          </a:p>
          <a:p>
            <a:pPr marL="609600" indent="-609600">
              <a:buNone/>
            </a:pPr>
            <a:r>
              <a:rPr lang="en-US" altLang="en-US" smtClean="0">
                <a:solidFill>
                  <a:srgbClr val="0000FF"/>
                </a:solidFill>
              </a:rPr>
              <a:t>     B. Truyền xung thần kinh đến cơ quan cảm ứng.</a:t>
            </a:r>
          </a:p>
          <a:p>
            <a:pPr marL="609600" indent="-609600">
              <a:buNone/>
            </a:pPr>
            <a:r>
              <a:rPr lang="en-US" altLang="en-US" smtClean="0">
                <a:solidFill>
                  <a:srgbClr val="0000FF"/>
                </a:solidFill>
              </a:rPr>
              <a:t>     C.Liên hệ giữa các nơron</a:t>
            </a:r>
          </a:p>
          <a:p>
            <a:pPr marL="609600" indent="-609600">
              <a:buNone/>
            </a:pPr>
            <a:r>
              <a:rPr lang="en-US" altLang="en-US" smtClean="0">
                <a:solidFill>
                  <a:srgbClr val="0000FF"/>
                </a:solidFill>
              </a:rPr>
              <a:t>     D.Nối các vùng khác nhau trong trung ương thần kinh. </a:t>
            </a:r>
          </a:p>
        </p:txBody>
      </p:sp>
    </p:spTree>
    <p:extLst>
      <p:ext uri="{BB962C8B-B14F-4D97-AF65-F5344CB8AC3E}">
        <p14:creationId xmlns:p14="http://schemas.microsoft.com/office/powerpoint/2010/main" val="34978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6" grpId="0"/>
      <p:bldP spid="4874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600200" y="381001"/>
            <a:ext cx="89154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</a:rPr>
              <a:t>HƯỚNG DẪN TỰ HỌC.</a:t>
            </a:r>
          </a:p>
          <a:p>
            <a:pPr algn="ctr"/>
            <a:endParaRPr lang="en-US" altLang="en-US" sz="2400"/>
          </a:p>
          <a:p>
            <a:pPr algn="just"/>
            <a:r>
              <a:rPr lang="en-US" altLang="en-US" sz="3200" b="0">
                <a:solidFill>
                  <a:srgbClr val="0000FF"/>
                </a:solidFill>
              </a:rPr>
              <a:t>a. Bài vừa học :</a:t>
            </a:r>
          </a:p>
          <a:p>
            <a:pPr algn="just"/>
            <a:r>
              <a:rPr lang="en-US" altLang="en-US" sz="3200" b="0">
                <a:solidFill>
                  <a:srgbClr val="0000FF"/>
                </a:solidFill>
              </a:rPr>
              <a:t>- Nêu cấu tạo và chức năng của nơron thần kinh?</a:t>
            </a:r>
          </a:p>
          <a:p>
            <a:pPr algn="just"/>
            <a:r>
              <a:rPr lang="en-US" altLang="en-US" sz="3200" b="0">
                <a:solidFill>
                  <a:srgbClr val="0000FF"/>
                </a:solidFill>
              </a:rPr>
              <a:t>- Phản xạ là gi? Phân tích đường đi của xung thần kinh trong một phản xạ?</a:t>
            </a:r>
          </a:p>
          <a:p>
            <a:pPr algn="just"/>
            <a:r>
              <a:rPr lang="en-US" altLang="en-US" sz="3200" b="0">
                <a:solidFill>
                  <a:srgbClr val="0000FF"/>
                </a:solidFill>
              </a:rPr>
              <a:t>- Đọc mục “Em có biết” tr/23 SGK.</a:t>
            </a:r>
          </a:p>
          <a:p>
            <a:pPr algn="just"/>
            <a:r>
              <a:rPr lang="en-US" altLang="en-US" sz="3200" b="0">
                <a:solidFill>
                  <a:srgbClr val="0000FF"/>
                </a:solidFill>
              </a:rPr>
              <a:t>b. Bài sắp học:  “Bộ xương”</a:t>
            </a:r>
          </a:p>
          <a:p>
            <a:pPr algn="just"/>
            <a:r>
              <a:rPr lang="en-US" altLang="en-US" sz="3200" b="0">
                <a:solidFill>
                  <a:srgbClr val="0000FF"/>
                </a:solidFill>
              </a:rPr>
              <a:t>- Bộ xương người gồm mấy phần ? Mỗi phần gồm những xương nào ?.</a:t>
            </a:r>
          </a:p>
          <a:p>
            <a:pPr algn="just"/>
            <a:r>
              <a:rPr lang="en-US" altLang="en-US" sz="3200" b="0">
                <a:solidFill>
                  <a:srgbClr val="0000FF"/>
                </a:solidFill>
              </a:rPr>
              <a:t>- Nêu đặc điểm bộ xương người thích nghi với dáng đứng thẳng, lao động và đi bằng hai chân?</a:t>
            </a:r>
            <a:endParaRPr lang="en-US" altLang="en-US" sz="2400" b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35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 coc chu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270456"/>
            <a:ext cx="12039600" cy="661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275" y="223838"/>
            <a:ext cx="6127750" cy="531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I. Cấu tạo và chức năng của Nơron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3275" y="950913"/>
            <a:ext cx="1765300" cy="476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i="1" dirty="0">
                <a:latin typeface="+mj-lt"/>
              </a:rPr>
              <a:t>1. Cấu tạo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122238"/>
            <a:ext cx="4951413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39763" y="1554163"/>
            <a:ext cx="4297362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200" dirty="0">
                <a:latin typeface="+mj-lt"/>
              </a:rPr>
              <a:t>Quan sát hình và mô tả cấu tạo của 1 </a:t>
            </a:r>
            <a:r>
              <a:rPr lang="vi-VN" sz="2200" dirty="0" smtClean="0">
                <a:latin typeface="+mj-lt"/>
              </a:rPr>
              <a:t>n</a:t>
            </a:r>
            <a:r>
              <a:rPr lang="en-US" sz="2200" dirty="0" smtClean="0">
                <a:latin typeface="+mj-lt"/>
              </a:rPr>
              <a:t>ơ</a:t>
            </a:r>
            <a:r>
              <a:rPr lang="vi-VN" sz="2200" dirty="0" smtClean="0">
                <a:latin typeface="+mj-lt"/>
              </a:rPr>
              <a:t>ron </a:t>
            </a:r>
            <a:r>
              <a:rPr lang="vi-VN" sz="2200" dirty="0">
                <a:latin typeface="+mj-lt"/>
              </a:rPr>
              <a:t>thần kinh?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4488" y="2640013"/>
            <a:ext cx="7241168" cy="325596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latin typeface="+mj-lt"/>
              </a:rPr>
              <a:t>1 </a:t>
            </a:r>
            <a:r>
              <a:rPr lang="vi-VN" sz="3200" dirty="0" smtClean="0">
                <a:latin typeface="+mj-lt"/>
              </a:rPr>
              <a:t>n</a:t>
            </a:r>
            <a:r>
              <a:rPr lang="en-US" sz="3200" dirty="0" err="1" smtClean="0">
                <a:latin typeface="+mj-lt"/>
              </a:rPr>
              <a:t>ơr</a:t>
            </a:r>
            <a:r>
              <a:rPr lang="vi-VN" sz="3200" dirty="0" smtClean="0">
                <a:latin typeface="+mj-lt"/>
              </a:rPr>
              <a:t>on </a:t>
            </a:r>
            <a:r>
              <a:rPr lang="vi-VN" sz="3200" dirty="0">
                <a:latin typeface="+mj-lt"/>
              </a:rPr>
              <a:t>được cấu tạo từ: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3200" dirty="0">
                <a:latin typeface="+mj-lt"/>
              </a:rPr>
              <a:t>Thân: chứa nhân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3200" dirty="0">
                <a:latin typeface="+mj-lt"/>
              </a:rPr>
              <a:t>Các sợi nhánh ở quanh thân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3200" dirty="0">
                <a:latin typeface="+mj-lt"/>
              </a:rPr>
              <a:t>Sợi trục: có bao </a:t>
            </a:r>
            <a:r>
              <a:rPr lang="vi-VN" sz="3200" dirty="0" smtClean="0">
                <a:latin typeface="+mj-lt"/>
              </a:rPr>
              <a:t>mi</a:t>
            </a:r>
            <a:r>
              <a:rPr lang="en-US" sz="3200" dirty="0">
                <a:latin typeface="+mj-lt"/>
              </a:rPr>
              <a:t>ê</a:t>
            </a:r>
            <a:r>
              <a:rPr lang="vi-VN" sz="3200" dirty="0" smtClean="0">
                <a:latin typeface="+mj-lt"/>
              </a:rPr>
              <a:t>lin </a:t>
            </a:r>
            <a:r>
              <a:rPr lang="vi-VN" sz="3200" dirty="0">
                <a:latin typeface="+mj-lt"/>
              </a:rPr>
              <a:t>bao bọc không liên tục tạo thành các eo </a:t>
            </a:r>
            <a:r>
              <a:rPr lang="vi-VN" sz="3200" dirty="0" smtClean="0">
                <a:latin typeface="+mj-lt"/>
              </a:rPr>
              <a:t>R</a:t>
            </a:r>
            <a:r>
              <a:rPr lang="en-US" sz="3200" dirty="0">
                <a:latin typeface="+mj-lt"/>
              </a:rPr>
              <a:t>ă</a:t>
            </a:r>
            <a:r>
              <a:rPr lang="vi-VN" sz="3200" dirty="0" smtClean="0">
                <a:latin typeface="+mj-lt"/>
              </a:rPr>
              <a:t>ngvie</a:t>
            </a:r>
            <a:r>
              <a:rPr lang="vi-VN" sz="3200" dirty="0">
                <a:latin typeface="+mj-lt"/>
              </a:rPr>
              <a:t>, tận cùng có các cúc xinap.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/>
          <p:cNvSpPr>
            <a:spLocks noChangeArrowheads="1"/>
          </p:cNvSpPr>
          <p:nvPr/>
        </p:nvSpPr>
        <p:spPr bwMode="auto">
          <a:xfrm>
            <a:off x="1848342" y="3744756"/>
            <a:ext cx="6261100" cy="2209800"/>
          </a:xfrm>
          <a:prstGeom prst="cloudCallout">
            <a:avLst>
              <a:gd name="adj1" fmla="val -55153"/>
              <a:gd name="adj2" fmla="val -26348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Nơron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15" descr="j0232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57188"/>
            <a:ext cx="5303838" cy="732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763" y="392113"/>
            <a:ext cx="190023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i="1" dirty="0">
                <a:latin typeface="+mj-lt"/>
              </a:rPr>
              <a:t>2. Chức năng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69" y="977538"/>
            <a:ext cx="6442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latin typeface="+mj-lt"/>
                <a:cs typeface="+mn-cs"/>
              </a:rPr>
              <a:t>- Cảm ứng và dẫn truyền xung thần kinh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5569" y="1562667"/>
            <a:ext cx="644265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0" dirty="0">
                <a:solidFill>
                  <a:srgbClr val="0000FF"/>
                </a:solidFill>
              </a:rPr>
              <a:t>- </a:t>
            </a:r>
            <a:r>
              <a:rPr lang="en-US" altLang="en-US" sz="2800" b="0" dirty="0" err="1">
                <a:solidFill>
                  <a:srgbClr val="0000FF"/>
                </a:solidFill>
              </a:rPr>
              <a:t>Cảm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ứng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là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khả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năng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tiếp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nhận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và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phản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ứng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lại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kích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thích</a:t>
            </a:r>
            <a:r>
              <a:rPr lang="en-US" altLang="en-US" sz="2800" b="0" dirty="0">
                <a:solidFill>
                  <a:srgbClr val="0000FF"/>
                </a:solidFill>
              </a:rPr>
              <a:t>.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2800" b="0" dirty="0">
                <a:solidFill>
                  <a:srgbClr val="0000FF"/>
                </a:solidFill>
              </a:rPr>
              <a:t>- </a:t>
            </a:r>
            <a:r>
              <a:rPr lang="en-US" altLang="en-US" sz="2800" b="0" dirty="0" err="1">
                <a:solidFill>
                  <a:srgbClr val="0000FF"/>
                </a:solidFill>
              </a:rPr>
              <a:t>Dẫn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truyền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là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khả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năng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lan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truyền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các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xung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thần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kinh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sợi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thần</a:t>
            </a:r>
            <a:r>
              <a:rPr lang="en-US" altLang="en-US" sz="2800" b="0" dirty="0">
                <a:solidFill>
                  <a:srgbClr val="0000FF"/>
                </a:solidFill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</a:rPr>
              <a:t>kinh</a:t>
            </a:r>
            <a:r>
              <a:rPr lang="en-US" altLang="en-US" sz="2800" b="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ơron và đường dẫn truyền xung thần ki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7380" y="189964"/>
            <a:ext cx="10088451" cy="65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1" name="Picture 7" descr="Cau tao cua noron dien h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334" r="3773" b="1334"/>
          <a:stretch>
            <a:fillRect/>
          </a:stretch>
        </p:blipFill>
        <p:spPr bwMode="auto">
          <a:xfrm>
            <a:off x="6629401" y="685800"/>
            <a:ext cx="38576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1676400" y="838200"/>
            <a:ext cx="487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0"/>
              <a:t>- Xung thần kinh được dẫn truyền từ nơron này sang nơron khác nhờ bộ phận nào ?</a:t>
            </a: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3962400" y="3200400"/>
            <a:ext cx="0" cy="83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3048000" y="43434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0000FF"/>
                </a:solidFill>
              </a:rPr>
              <a:t>Nhờ xinap</a:t>
            </a:r>
          </a:p>
        </p:txBody>
      </p:sp>
    </p:spTree>
    <p:extLst>
      <p:ext uri="{BB962C8B-B14F-4D97-AF65-F5344CB8AC3E}">
        <p14:creationId xmlns:p14="http://schemas.microsoft.com/office/powerpoint/2010/main" val="144999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/>
      <p:bldP spid="93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990601"/>
            <a:ext cx="55435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400800" y="3505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nơron li tâm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8991600" y="1219201"/>
            <a:ext cx="175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nơron hướng tâm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7543800" y="685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nơron trung gian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1828800" y="1600200"/>
            <a:ext cx="2895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0"/>
              <a:t>- Quan sát hình sau và cho biết có mấy loại nơron ?</a:t>
            </a:r>
          </a:p>
        </p:txBody>
      </p:sp>
      <p:sp>
        <p:nvSpPr>
          <p:cNvPr id="11271" name="Line 11"/>
          <p:cNvSpPr>
            <a:spLocks noChangeShapeType="1"/>
          </p:cNvSpPr>
          <p:nvPr/>
        </p:nvSpPr>
        <p:spPr bwMode="auto">
          <a:xfrm flipH="1">
            <a:off x="7772400" y="1066800"/>
            <a:ext cx="45720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/>
      <p:bldP spid="94216" grpId="0"/>
      <p:bldP spid="94217" grpId="0"/>
      <p:bldP spid="94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3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76141"/>
              </p:ext>
            </p:extLst>
          </p:nvPr>
        </p:nvGraphicFramePr>
        <p:xfrm>
          <a:off x="155575" y="1039813"/>
          <a:ext cx="7029450" cy="4976813"/>
        </p:xfrm>
        <a:graphic>
          <a:graphicData uri="http://schemas.openxmlformats.org/drawingml/2006/table">
            <a:tbl>
              <a:tblPr/>
              <a:tblGrid>
                <a:gridCol w="2343150">
                  <a:extLst>
                    <a:ext uri="{9D8B030D-6E8A-4147-A177-3AD203B41FA5}">
                      <a16:colId xmlns:a16="http://schemas.microsoft.com/office/drawing/2014/main" val="32694613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3242744607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4120913333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CÁC LOẠI NƠRON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VỊ TRÍ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CHỨC NĂNG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51435"/>
                  </a:ext>
                </a:extLst>
              </a:tr>
              <a:tr h="1273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Nơron hướng tâm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(Nơron cảm giác)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053206"/>
                  </a:ext>
                </a:extLst>
              </a:tr>
              <a:tr h="1274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Nơron trung gian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(Nơron liên lạc)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71191"/>
                  </a:ext>
                </a:extLst>
              </a:tr>
              <a:tr h="16668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Nơron li tâm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(Nơron vận động)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6116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817563"/>
            <a:ext cx="4918075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70759"/>
              </p:ext>
            </p:extLst>
          </p:nvPr>
        </p:nvGraphicFramePr>
        <p:xfrm>
          <a:off x="155575" y="1032157"/>
          <a:ext cx="7029450" cy="5085135"/>
        </p:xfrm>
        <a:graphic>
          <a:graphicData uri="http://schemas.openxmlformats.org/drawingml/2006/table">
            <a:tbl>
              <a:tblPr/>
              <a:tblGrid>
                <a:gridCol w="2343150">
                  <a:extLst>
                    <a:ext uri="{9D8B030D-6E8A-4147-A177-3AD203B41FA5}">
                      <a16:colId xmlns:a16="http://schemas.microsoft.com/office/drawing/2014/main" val="32694613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3242744607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4120913333"/>
                    </a:ext>
                  </a:extLst>
                </a:gridCol>
              </a:tblGrid>
              <a:tr h="76935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CÁC LOẠI NƠRON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VỊ TRÍ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CHỨC NĂNG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51435"/>
                  </a:ext>
                </a:extLst>
              </a:tr>
              <a:tr h="1273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Nơron hướng tâm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(Nơron cảm giác)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Thân nằm ngoài trung ương thần kinh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Truyền xung thần kinh về trung ương thần kinh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053206"/>
                  </a:ext>
                </a:extLst>
              </a:tr>
              <a:tr h="1274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Nơron trung gian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(Nơron liên lạc)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Nằm trong trung ương thần kinh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Đảm bảo liên hệ giữa các nơron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71191"/>
                  </a:ext>
                </a:extLst>
              </a:tr>
              <a:tr h="16668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Nơron li tâm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(Nơron vận động)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Thân nằm trong trung ương thần kinh, sợi trục hướng ra cơ quan phản ứng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Truyền xung thần kinh đến các cơ quan cảm ứng.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6116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275" y="236538"/>
            <a:ext cx="3505200" cy="531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II. Cung phản xạ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3275" y="950913"/>
            <a:ext cx="1666875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i="1" dirty="0">
                <a:latin typeface="+mj-lt"/>
              </a:rPr>
              <a:t>1. Phản xạ</a:t>
            </a:r>
          </a:p>
        </p:txBody>
      </p:sp>
      <p:pic>
        <p:nvPicPr>
          <p:cNvPr id="3" name="phan x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6989" y="950913"/>
            <a:ext cx="7866530" cy="5899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752</Words>
  <Application>Microsoft Office PowerPoint</Application>
  <PresentationFormat>Widescreen</PresentationFormat>
  <Paragraphs>84</Paragraphs>
  <Slides>17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Tiết 6  Bài 6: PHẢN XẠ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Vai trò của nơron cảm giác là: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6  Bài 6: PHẢN XẠ</dc:title>
  <dc:creator>Na Na</dc:creator>
  <cp:lastModifiedBy>Admin</cp:lastModifiedBy>
  <cp:revision>20</cp:revision>
  <dcterms:created xsi:type="dcterms:W3CDTF">2018-08-29T13:07:49Z</dcterms:created>
  <dcterms:modified xsi:type="dcterms:W3CDTF">2021-09-19T12:10:55Z</dcterms:modified>
</cp:coreProperties>
</file>