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6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7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7" r:id="rId4"/>
    <p:sldMasterId id="2147483709" r:id="rId5"/>
    <p:sldMasterId id="2147483721" r:id="rId6"/>
    <p:sldMasterId id="2147483733" r:id="rId7"/>
    <p:sldMasterId id="2147483794" r:id="rId8"/>
  </p:sldMasterIdLst>
  <p:notesMasterIdLst>
    <p:notesMasterId r:id="rId36"/>
  </p:notesMasterIdLst>
  <p:sldIdLst>
    <p:sldId id="272" r:id="rId9"/>
    <p:sldId id="271" r:id="rId10"/>
    <p:sldId id="303" r:id="rId11"/>
    <p:sldId id="304" r:id="rId12"/>
    <p:sldId id="305" r:id="rId13"/>
    <p:sldId id="306" r:id="rId14"/>
    <p:sldId id="307" r:id="rId15"/>
    <p:sldId id="301" r:id="rId16"/>
    <p:sldId id="273" r:id="rId17"/>
    <p:sldId id="274" r:id="rId18"/>
    <p:sldId id="275" r:id="rId19"/>
    <p:sldId id="300" r:id="rId20"/>
    <p:sldId id="276" r:id="rId21"/>
    <p:sldId id="291" r:id="rId22"/>
    <p:sldId id="277" r:id="rId23"/>
    <p:sldId id="278" r:id="rId24"/>
    <p:sldId id="279" r:id="rId25"/>
    <p:sldId id="280" r:id="rId26"/>
    <p:sldId id="308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77" autoAdjust="0"/>
    <p:restoredTop sz="94660"/>
  </p:normalViewPr>
  <p:slideViewPr>
    <p:cSldViewPr>
      <p:cViewPr varScale="1">
        <p:scale>
          <a:sx n="70" d="100"/>
          <a:sy n="70" d="100"/>
        </p:scale>
        <p:origin x="9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54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0E3A3-64B1-4059-8B73-2DFE3D23919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076F8-25D1-4F04-B83D-320BEF509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5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3054B-AF92-4A00-A294-D0B0D45B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BB76C1-B2D2-4071-8C03-5276833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3E29C01-ABC3-43E2-A0EA-8359BC0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BEBB51-3A0C-4244-A593-7E9E9BC6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779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6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7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B23029-A91C-4EDE-9691-ADF2FAE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EFA138-2B68-484E-A532-A6D0295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C7D9EC-1B14-4D28-A719-CACA61B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1945FF-2B50-4DC9-9515-5C8ABF8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B5E844-4576-4B97-8A26-2884945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AF25BC-8177-40B4-905E-10879F9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444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F34B5D-2FE5-4E5C-A828-0791FE2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9D0C86F-F829-4895-9948-BFEC5DA41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A89CA3-5B1B-429D-B081-935D088C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F89B44-2E55-449D-9755-E066BFE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44E9D1-7635-4118-9884-D41F6D3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804140-1DFC-47ED-9C8F-CF660DCF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28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54EC88-5539-4D5D-8546-CAC5576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F8B684-7DD5-42E6-A419-AAEF7FDD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00FC0E-38A5-4AD4-B260-E19352D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74751-4D22-4929-8B7A-1348A35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4BFB43-602B-4B88-AFD2-9DF4C0B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032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B960EC9-D3E0-49F5-B8AC-4A34FAE52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D3F349E-23FF-43EA-A069-62E61C68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26B79C-1077-4FFA-B8AD-04C698F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61CA0E-210D-40E0-9958-B418B040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B83FF2-A7B1-4DF3-BBF5-A5FF1B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435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4A0C8-DD61-4407-8AA5-E6B1ED01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E974D3B-B720-4220-A693-75CE1F11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917730-38F4-4BD2-998F-520C3EC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3632A4-B148-4D74-A738-8F211E83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C79ED-51CD-430B-BDEE-A4E9E8D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940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D76E53-9BD7-4FB4-A4AD-0549873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C357F3-6C3B-49C1-99AD-4990E84B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30E721-F501-4D97-8E1F-915A3A1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004AB3-20B8-4C21-90D8-21B47796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8A60D7-97CA-4BE9-8849-AB636A79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5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2A38F9-FF66-4FEC-8F49-09BF0CA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D5AED4-8121-4833-B278-1E7D50F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5BB5F7-AC30-4D8E-A67F-D0460D09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47765A-5AAE-4BB4-BE0B-BB184A05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BB9437-1A2B-488C-9F12-D833B16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9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86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1C441B-8149-4BF7-8329-0CA4BBC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62E2F7-8FAD-4BE8-9B87-045EC8C2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66DA40-54E4-4752-85F3-90AFEAC2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9BAA3E-3B0A-4E29-9B6A-9F35183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975230D-7C4C-459B-8DF2-5C49DCA7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4B514D-9783-4563-AB58-36B00CC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66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D04937-4929-419D-AF27-E0D6A4E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428AD3-F5A8-4405-84A2-24F7EF5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5B8CFF-3393-4B73-96CD-0DCF82D6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1FBAD9-56EC-445B-A45C-00032766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86B10E2-F232-4AE4-8E64-D328D197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3D3EE1-776A-4E55-A04F-0A7E412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D59C913-BCAE-40E9-AC02-384630E2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8FEE27B-95AA-4780-B7FB-E593EE8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310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3054B-AF92-4A00-A294-D0B0D45B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BB76C1-B2D2-4071-8C03-5276833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3E29C01-ABC3-43E2-A0EA-8359BC0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BEBB51-3A0C-4244-A593-7E9E9BC6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26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6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B23029-A91C-4EDE-9691-ADF2FAE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EFA138-2B68-484E-A532-A6D0295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C7D9EC-1B14-4D28-A719-CACA61B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1945FF-2B50-4DC9-9515-5C8ABF8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B5E844-4576-4B97-8A26-2884945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AF25BC-8177-40B4-905E-10879F9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553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F34B5D-2FE5-4E5C-A828-0791FE2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9D0C86F-F829-4895-9948-BFEC5DA41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A89CA3-5B1B-429D-B081-935D088C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F89B44-2E55-449D-9755-E066BFE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44E9D1-7635-4118-9884-D41F6D3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804140-1DFC-47ED-9C8F-CF660DCF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8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54EC88-5539-4D5D-8546-CAC5576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F8B684-7DD5-42E6-A419-AAEF7FDD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00FC0E-38A5-4AD4-B260-E19352D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74751-4D22-4929-8B7A-1348A35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4BFB43-602B-4B88-AFD2-9DF4C0B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719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B960EC9-D3E0-49F5-B8AC-4A34FAE52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D3F349E-23FF-43EA-A069-62E61C68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26B79C-1077-4FFA-B8AD-04C698F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61CA0E-210D-40E0-9958-B418B040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B83FF2-A7B1-4DF3-BBF5-A5FF1B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941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F8EA0-C168-4929-B8B6-390D136CCD8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6682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2F088-6B3E-4832-87AA-64466F5BEED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2515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65CF8-7B54-4435-AE0D-6382EB745E4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4804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7FAF3-C502-44DD-869B-F707CFFDA94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2982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5AF35-D6D2-42B8-8A93-B5F82994CA7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3320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57CB7-4318-42A7-8B32-C9F82324E0B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4661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B1077-4B86-4222-B065-BCE6FCB0FD3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4592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B1077-4B86-4222-B065-BCE6FCB0FD3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2613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B1077-4B86-4222-B065-BCE6FCB0FD3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4135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8A853-5150-45D1-A48F-F27F99A3726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1149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EE8FB-1783-4573-B447-908CC262DE6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6182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2DFEE-AE83-4507-ADA8-82512C42247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4725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004DF-2369-4D45-A0FC-16F72DA327F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4934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7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1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2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2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9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3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0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7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0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4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8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3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4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1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7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8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6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2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968D-A770-43EE-A9BC-68023C59B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Lý Thu Hoài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09A0-3185-4563-B06A-96186A2F3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8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C33A-1E52-4F6B-A619-4B32D3F37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Lý Thu Hoài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09A0-3185-4563-B06A-96186A2F3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140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7559-7DE2-43DB-878B-6ACC37EF09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Lý Thu Hoài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09A0-3185-4563-B06A-96186A2F3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280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AD8-497A-4E9E-9617-04AC031D0F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Lý Thu Hoài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09A0-3185-4563-B06A-96186A2F3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46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7E48-3880-479E-B70A-2FEFADB582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Lý Thu Hoài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09A0-3185-4563-B06A-96186A2F3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7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8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A583-5B33-44DD-BE7C-E15E1500CE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Lý Thu Hoài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09A0-3185-4563-B06A-96186A2F3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284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A5A9-DCC6-4580-A814-23B555A49A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Lý Thu Hoài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09A0-3185-4563-B06A-96186A2F3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00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4236-7EA1-4AD3-9757-E981D242CE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Lý Thu Hoài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09A0-3185-4563-B06A-96186A2F3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27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403A-8C0F-43B9-9FEE-9D846D8A4F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Lý Thu Hoài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09A0-3185-4563-B06A-96186A2F3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80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EF18-8E39-4158-85A9-E3D0C50377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Lý Thu Hoài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09A0-3185-4563-B06A-96186A2F3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27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14A2-CA2D-4153-ADC9-C426D6ECB7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Lý Thu Hoài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09A0-3185-4563-B06A-96186A2F3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97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4A0C8-DD61-4407-8AA5-E6B1ED01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E974D3B-B720-4220-A693-75CE1F11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917730-38F4-4BD2-998F-520C3EC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3632A4-B148-4D74-A738-8F211E83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C79ED-51CD-430B-BDEE-A4E9E8D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29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D76E53-9BD7-4FB4-A4AD-0549873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C357F3-6C3B-49C1-99AD-4990E84B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30E721-F501-4D97-8E1F-915A3A1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004AB3-20B8-4C21-90D8-21B47796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8A60D7-97CA-4BE9-8849-AB636A79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75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2A38F9-FF66-4FEC-8F49-09BF0CA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7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D5AED4-8121-4833-B278-1E7D50F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5BB5F7-AC30-4D8E-A67F-D0460D09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47765A-5AAE-4BB4-BE0B-BB184A05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BB9437-1A2B-488C-9F12-D833B16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4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1C441B-8149-4BF7-8329-0CA4BBC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62E2F7-8FAD-4BE8-9B87-045EC8C2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66DA40-54E4-4752-85F3-90AFEAC2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9BAA3E-3B0A-4E29-9B6A-9F35183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975230D-7C4C-459B-8DF2-5C49DCA7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4B514D-9783-4563-AB58-36B00CC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1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2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D04937-4929-419D-AF27-E0D6A4E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428AD3-F5A8-4405-84A2-24F7EF5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5B8CFF-3393-4B73-96CD-0DCF82D6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1FBAD9-56EC-445B-A45C-00032766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86B10E2-F232-4AE4-8E64-D328D197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3D3EE1-776A-4E55-A04F-0A7E412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D59C913-BCAE-40E9-AC02-384630E2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8FEE27B-95AA-4780-B7FB-E593EE8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313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3054B-AF92-4A00-A294-D0B0D45B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BB76C1-B2D2-4071-8C03-5276833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3E29C01-ABC3-43E2-A0EA-8359BC0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BEBB51-3A0C-4244-A593-7E9E9BC6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413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7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80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0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B23029-A91C-4EDE-9691-ADF2FAE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EFA138-2B68-484E-A532-A6D0295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6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C7D9EC-1B14-4D28-A719-CACA61B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1945FF-2B50-4DC9-9515-5C8ABF8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B5E844-4576-4B97-8A26-2884945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AF25BC-8177-40B4-905E-10879F9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26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F34B5D-2FE5-4E5C-A828-0791FE2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9D0C86F-F829-4895-9948-BFEC5DA41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A89CA3-5B1B-429D-B081-935D088C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F89B44-2E55-449D-9755-E066BFE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44E9D1-7635-4118-9884-D41F6D3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804140-1DFC-47ED-9C8F-CF660DCF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81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54EC88-5539-4D5D-8546-CAC5576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F8B684-7DD5-42E6-A419-AAEF7FDD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00FC0E-38A5-4AD4-B260-E19352D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74751-4D22-4929-8B7A-1348A35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4BFB43-602B-4B88-AFD2-9DF4C0B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149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B960EC9-D3E0-49F5-B8AC-4A34FAE52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D3F349E-23FF-43EA-A069-62E61C68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26B79C-1077-4FFA-B8AD-04C698F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61CA0E-210D-40E0-9958-B418B040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B83FF2-A7B1-4DF3-BBF5-A5FF1B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172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4A0C8-DD61-4407-8AA5-E6B1ED01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E974D3B-B720-4220-A693-75CE1F11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917730-38F4-4BD2-998F-520C3EC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3632A4-B148-4D74-A738-8F211E83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C79ED-51CD-430B-BDEE-A4E9E8D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6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9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D76E53-9BD7-4FB4-A4AD-0549873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C357F3-6C3B-49C1-99AD-4990E84B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30E721-F501-4D97-8E1F-915A3A1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004AB3-20B8-4C21-90D8-21B47796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8A60D7-97CA-4BE9-8849-AB636A79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12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2A38F9-FF66-4FEC-8F49-09BF0CA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D5AED4-8121-4833-B278-1E7D50F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5BB5F7-AC30-4D8E-A67F-D0460D09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47765A-5AAE-4BB4-BE0B-BB184A05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BB9437-1A2B-488C-9F12-D833B16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622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1C441B-8149-4BF7-8329-0CA4BBC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62E2F7-8FAD-4BE8-9B87-045EC8C2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66DA40-54E4-4752-85F3-90AFEAC2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9BAA3E-3B0A-4E29-9B6A-9F35183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975230D-7C4C-459B-8DF2-5C49DCA7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4B514D-9783-4563-AB58-36B00CC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637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D04937-4929-419D-AF27-E0D6A4E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428AD3-F5A8-4405-84A2-24F7EF5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5B8CFF-3393-4B73-96CD-0DCF82D6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1FBAD9-56EC-445B-A45C-00032766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86B10E2-F232-4AE4-8E64-D328D197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3D3EE1-776A-4E55-A04F-0A7E412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D59C913-BCAE-40E9-AC02-384630E2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8FEE27B-95AA-4780-B7FB-E593EE8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28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3054B-AF92-4A00-A294-D0B0D45B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BB76C1-B2D2-4071-8C03-5276833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3E29C01-ABC3-43E2-A0EA-8359BC0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BEBB51-3A0C-4244-A593-7E9E9BC6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840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2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6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3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5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5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8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B23029-A91C-4EDE-9691-ADF2FAE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EFA138-2B68-484E-A532-A6D0295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C7D9EC-1B14-4D28-A719-CACA61B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1945FF-2B50-4DC9-9515-5C8ABF8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B5E844-4576-4B97-8A26-2884945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AF25BC-8177-40B4-905E-10879F9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349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F34B5D-2FE5-4E5C-A828-0791FE2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9D0C86F-F829-4895-9948-BFEC5DA41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A89CA3-5B1B-429D-B081-935D088C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F89B44-2E55-449D-9755-E066BFE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44E9D1-7635-4118-9884-D41F6D3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804140-1DFC-47ED-9C8F-CF660DCF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292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54EC88-5539-4D5D-8546-CAC5576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F8B684-7DD5-42E6-A419-AAEF7FDD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00FC0E-38A5-4AD4-B260-E19352D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74751-4D22-4929-8B7A-1348A35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4BFB43-602B-4B88-AFD2-9DF4C0B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362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B960EC9-D3E0-49F5-B8AC-4A34FAE52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D3F349E-23FF-43EA-A069-62E61C68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26B79C-1077-4FFA-B8AD-04C698F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61CA0E-210D-40E0-9958-B418B040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B83FF2-A7B1-4DF3-BBF5-A5FF1B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522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4A0C8-DD61-4407-8AA5-E6B1ED01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E974D3B-B720-4220-A693-75CE1F11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917730-38F4-4BD2-998F-520C3EC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3632A4-B148-4D74-A738-8F211E83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C79ED-51CD-430B-BDEE-A4E9E8D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061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D76E53-9BD7-4FB4-A4AD-0549873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C357F3-6C3B-49C1-99AD-4990E84B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30E721-F501-4D97-8E1F-915A3A1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004AB3-20B8-4C21-90D8-21B47796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8A60D7-97CA-4BE9-8849-AB636A79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758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2A38F9-FF66-4FEC-8F49-09BF0CA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D5AED4-8121-4833-B278-1E7D50F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5BB5F7-AC30-4D8E-A67F-D0460D09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47765A-5AAE-4BB4-BE0B-BB184A05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BB9437-1A2B-488C-9F12-D833B16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00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1C441B-8149-4BF7-8329-0CA4BBC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62E2F7-8FAD-4BE8-9B87-045EC8C2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66DA40-54E4-4752-85F3-90AFEAC2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9BAA3E-3B0A-4E29-9B6A-9F35183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975230D-7C4C-459B-8DF2-5C49DCA7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4B514D-9783-4563-AB58-36B00CC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01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D04937-4929-419D-AF27-E0D6A4E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428AD3-F5A8-4405-84A2-24F7EF5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5B8CFF-3393-4B73-96CD-0DCF82D6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1FBAD9-56EC-445B-A45C-00032766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86B10E2-F232-4AE4-8E64-D328D197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3D3EE1-776A-4E55-A04F-0A7E412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D59C913-BCAE-40E9-AC02-384630E2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8FEE27B-95AA-4780-B7FB-E593EE8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950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3054B-AF92-4A00-A294-D0B0D45B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BB76C1-B2D2-4071-8C03-5276833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3E29C01-ABC3-43E2-A0EA-8359BC0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BEBB51-3A0C-4244-A593-7E9E9BC6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5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6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1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B23029-A91C-4EDE-9691-ADF2FAE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EFA138-2B68-484E-A532-A6D0295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C7D9EC-1B14-4D28-A719-CACA61B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1945FF-2B50-4DC9-9515-5C8ABF8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B5E844-4576-4B97-8A26-2884945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AF25BC-8177-40B4-905E-10879F9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503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F34B5D-2FE5-4E5C-A828-0791FE2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9D0C86F-F829-4895-9948-BFEC5DA41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A89CA3-5B1B-429D-B081-935D088C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F89B44-2E55-449D-9755-E066BFE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44E9D1-7635-4118-9884-D41F6D3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804140-1DFC-47ED-9C8F-CF660DCF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253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54EC88-5539-4D5D-8546-CAC5576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F8B684-7DD5-42E6-A419-AAEF7FDD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00FC0E-38A5-4AD4-B260-E19352D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74751-4D22-4929-8B7A-1348A35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4BFB43-602B-4B88-AFD2-9DF4C0B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255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B960EC9-D3E0-49F5-B8AC-4A34FAE52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D3F349E-23FF-43EA-A069-62E61C68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26B79C-1077-4FFA-B8AD-04C698F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61CA0E-210D-40E0-9958-B418B040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B83FF2-A7B1-4DF3-BBF5-A5FF1B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07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4A0C8-DD61-4407-8AA5-E6B1ED01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E974D3B-B720-4220-A693-75CE1F11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917730-38F4-4BD2-998F-520C3EC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3632A4-B148-4D74-A738-8F211E83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C79ED-51CD-430B-BDEE-A4E9E8D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889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D76E53-9BD7-4FB4-A4AD-0549873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C357F3-6C3B-49C1-99AD-4990E84B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30E721-F501-4D97-8E1F-915A3A1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004AB3-20B8-4C21-90D8-21B47796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8A60D7-97CA-4BE9-8849-AB636A79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440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2A38F9-FF66-4FEC-8F49-09BF0CA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D5AED4-8121-4833-B278-1E7D50F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5BB5F7-AC30-4D8E-A67F-D0460D09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47765A-5AAE-4BB4-BE0B-BB184A05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BB9437-1A2B-488C-9F12-D833B16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388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1C441B-8149-4BF7-8329-0CA4BBC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62E2F7-8FAD-4BE8-9B87-045EC8C2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66DA40-54E4-4752-85F3-90AFEAC2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9BAA3E-3B0A-4E29-9B6A-9F35183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975230D-7C4C-459B-8DF2-5C49DCA7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4B514D-9783-4563-AB58-36B00CC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546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D04937-4929-419D-AF27-E0D6A4E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428AD3-F5A8-4405-84A2-24F7EF5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5B8CFF-3393-4B73-96CD-0DCF82D6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1FBAD9-56EC-445B-A45C-00032766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86B10E2-F232-4AE4-8E64-D328D197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3D3EE1-776A-4E55-A04F-0A7E412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D59C913-BCAE-40E9-AC02-384630E2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8FEE27B-95AA-4780-B7FB-E593EE8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7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10" r:id="rId2"/>
    <p:sldLayoutId id="2147483809" r:id="rId3"/>
    <p:sldLayoutId id="2147483808" r:id="rId4"/>
    <p:sldLayoutId id="2147483792" r:id="rId5"/>
    <p:sldLayoutId id="2147483791" r:id="rId6"/>
    <p:sldLayoutId id="2147483790" r:id="rId7"/>
    <p:sldLayoutId id="2147483789" r:id="rId8"/>
    <p:sldLayoutId id="2147483788" r:id="rId9"/>
    <p:sldLayoutId id="2147483787" r:id="rId10"/>
    <p:sldLayoutId id="2147483786" r:id="rId11"/>
    <p:sldLayoutId id="2147483785" r:id="rId12"/>
    <p:sldLayoutId id="2147483784" r:id="rId13"/>
    <p:sldLayoutId id="2147483783" r:id="rId14"/>
    <p:sldLayoutId id="2147483782" r:id="rId15"/>
    <p:sldLayoutId id="2147483781" r:id="rId16"/>
    <p:sldLayoutId id="2147483780" r:id="rId17"/>
    <p:sldLayoutId id="2147483779" r:id="rId18"/>
    <p:sldLayoutId id="2147483778" r:id="rId19"/>
    <p:sldLayoutId id="2147483777" r:id="rId20"/>
    <p:sldLayoutId id="2147483776" r:id="rId21"/>
    <p:sldLayoutId id="2147483775" r:id="rId22"/>
    <p:sldLayoutId id="2147483773" r:id="rId23"/>
    <p:sldLayoutId id="2147483771" r:id="rId24"/>
    <p:sldLayoutId id="2147483770" r:id="rId25"/>
    <p:sldLayoutId id="2147483769" r:id="rId26"/>
    <p:sldLayoutId id="2147483749" r:id="rId27"/>
    <p:sldLayoutId id="2147483748" r:id="rId28"/>
    <p:sldLayoutId id="2147483747" r:id="rId29"/>
    <p:sldLayoutId id="2147483745" r:id="rId30"/>
    <p:sldLayoutId id="2147483650" r:id="rId31"/>
    <p:sldLayoutId id="2147483793" r:id="rId32"/>
    <p:sldLayoutId id="2147483774" r:id="rId33"/>
    <p:sldLayoutId id="2147483772" r:id="rId34"/>
    <p:sldLayoutId id="2147483746" r:id="rId35"/>
    <p:sldLayoutId id="2147483651" r:id="rId36"/>
    <p:sldLayoutId id="2147483652" r:id="rId37"/>
    <p:sldLayoutId id="2147483653" r:id="rId38"/>
    <p:sldLayoutId id="2147483654" r:id="rId39"/>
    <p:sldLayoutId id="2147483655" r:id="rId40"/>
    <p:sldLayoutId id="2147483656" r:id="rId41"/>
    <p:sldLayoutId id="2147483657" r:id="rId42"/>
    <p:sldLayoutId id="2147483658" r:id="rId43"/>
    <p:sldLayoutId id="2147483659" r:id="rId4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51563-CF61-41F7-8251-304E09B2D3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Lý Thu Hoài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C09A0-3185-4563-B06A-96186A2F3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7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05C6CC5-2976-48E4-9DA7-C6F68A4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0154F7-EC49-4C91-8296-BE7D75C7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5904F1-A638-4D0B-AF9F-7068DD644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1AE09B-ABDD-4D81-8056-A45AA92C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966D88-646F-462B-8F2B-A416C3B25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51" r:id="rId8"/>
    <p:sldLayoutId id="2147483750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05C6CC5-2976-48E4-9DA7-C6F68A4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0154F7-EC49-4C91-8296-BE7D75C7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5904F1-A638-4D0B-AF9F-7068DD644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1AE09B-ABDD-4D81-8056-A45AA92C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966D88-646F-462B-8F2B-A416C3B25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0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65" r:id="rId8"/>
    <p:sldLayoutId id="2147483762" r:id="rId9"/>
    <p:sldLayoutId id="2147483761" r:id="rId10"/>
    <p:sldLayoutId id="2147483760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05C6CC5-2976-48E4-9DA7-C6F68A4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0154F7-EC49-4C91-8296-BE7D75C7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5904F1-A638-4D0B-AF9F-7068DD644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1AE09B-ABDD-4D81-8056-A45AA92C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966D88-646F-462B-8F2B-A416C3B25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5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05C6CC5-2976-48E4-9DA7-C6F68A4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0154F7-EC49-4C91-8296-BE7D75C7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5904F1-A638-4D0B-AF9F-7068DD644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1AE09B-ABDD-4D81-8056-A45AA92C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966D88-646F-462B-8F2B-A416C3B25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2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63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05C6CC5-2976-48E4-9DA7-C6F68A4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0154F7-EC49-4C91-8296-BE7D75C7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5904F1-A638-4D0B-AF9F-7068DD644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1AE09B-ABDD-4D81-8056-A45AA92C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966D88-646F-462B-8F2B-A416C3B25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1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64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6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7" r:id="rId8"/>
    <p:sldLayoutId id="2147483806" r:id="rId9"/>
    <p:sldLayoutId id="2147483802" r:id="rId10"/>
    <p:sldLayoutId id="2147483803" r:id="rId11"/>
    <p:sldLayoutId id="2147483804" r:id="rId12"/>
    <p:sldLayoutId id="2147483805" r:id="rId13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0.wmf"/><Relationship Id="rId18" Type="http://schemas.openxmlformats.org/officeDocument/2006/relationships/image" Target="../media/image33.gif"/><Relationship Id="rId3" Type="http://schemas.openxmlformats.org/officeDocument/2006/relationships/audio" Target="../media/audio3.wav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125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4.wmf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57.wmf"/><Relationship Id="rId3" Type="http://schemas.openxmlformats.org/officeDocument/2006/relationships/audio" Target="../media/audio3.wav"/><Relationship Id="rId21" Type="http://schemas.openxmlformats.org/officeDocument/2006/relationships/oleObject" Target="../embeddings/oleObject42.bin"/><Relationship Id="rId7" Type="http://schemas.openxmlformats.org/officeDocument/2006/relationships/image" Target="../media/image52.wmf"/><Relationship Id="rId12" Type="http://schemas.openxmlformats.org/officeDocument/2006/relationships/image" Target="../media/image33.gi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4.wmf"/><Relationship Id="rId24" Type="http://schemas.openxmlformats.org/officeDocument/2006/relationships/image" Target="../media/image60.wmf"/><Relationship Id="rId5" Type="http://schemas.openxmlformats.org/officeDocument/2006/relationships/image" Target="../media/image51.wmf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10" Type="http://schemas.openxmlformats.org/officeDocument/2006/relationships/oleObject" Target="../embeddings/oleObject37.bin"/><Relationship Id="rId19" Type="http://schemas.openxmlformats.org/officeDocument/2006/relationships/oleObject" Target="../embeddings/oleObject41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3.wmf"/><Relationship Id="rId14" Type="http://schemas.openxmlformats.org/officeDocument/2006/relationships/image" Target="../media/image55.wmf"/><Relationship Id="rId22" Type="http://schemas.openxmlformats.org/officeDocument/2006/relationships/image" Target="../media/image59.wmf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500.bin"/><Relationship Id="rId26" Type="http://schemas.openxmlformats.org/officeDocument/2006/relationships/image" Target="../media/image58.wmf"/><Relationship Id="rId21" Type="http://schemas.openxmlformats.org/officeDocument/2006/relationships/oleObject" Target="../embeddings/oleObject46.bin"/><Relationship Id="rId17" Type="http://schemas.openxmlformats.org/officeDocument/2006/relationships/image" Target="../media/image61.wmf"/><Relationship Id="rId25" Type="http://schemas.openxmlformats.org/officeDocument/2006/relationships/oleObject" Target="../embeddings/oleObject48.bin"/><Relationship Id="rId2" Type="http://schemas.openxmlformats.org/officeDocument/2006/relationships/slideLayout" Target="../slideLayouts/slideLayout125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5.bin"/><Relationship Id="rId29" Type="http://schemas.openxmlformats.org/officeDocument/2006/relationships/oleObject" Target="../embeddings/oleObject50.bin"/><Relationship Id="rId1" Type="http://schemas.openxmlformats.org/officeDocument/2006/relationships/vmlDrawing" Target="../drawings/vmlDrawing7.vml"/><Relationship Id="rId24" Type="http://schemas.openxmlformats.org/officeDocument/2006/relationships/image" Target="../media/image57.wmf"/><Relationship Id="rId15" Type="http://schemas.openxmlformats.org/officeDocument/2006/relationships/image" Target="../media/image59.png"/><Relationship Id="rId23" Type="http://schemas.openxmlformats.org/officeDocument/2006/relationships/oleObject" Target="../embeddings/oleObject47.bin"/><Relationship Id="rId28" Type="http://schemas.openxmlformats.org/officeDocument/2006/relationships/image" Target="../media/image59.wmf"/><Relationship Id="rId19" Type="http://schemas.openxmlformats.org/officeDocument/2006/relationships/image" Target="../media/image62.wmf"/><Relationship Id="rId22" Type="http://schemas.openxmlformats.org/officeDocument/2006/relationships/image" Target="../media/image56.wmf"/><Relationship Id="rId27" Type="http://schemas.openxmlformats.org/officeDocument/2006/relationships/oleObject" Target="../embeddings/oleObject49.bin"/><Relationship Id="rId30" Type="http://schemas.openxmlformats.org/officeDocument/2006/relationships/image" Target="../media/image6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12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12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6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66.wmf"/><Relationship Id="rId3" Type="http://schemas.openxmlformats.org/officeDocument/2006/relationships/audio" Target="../media/audio3.wav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65.wmf"/><Relationship Id="rId5" Type="http://schemas.openxmlformats.org/officeDocument/2006/relationships/image" Target="../media/image68.png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67.png"/><Relationship Id="rId9" Type="http://schemas.openxmlformats.org/officeDocument/2006/relationships/image" Target="../media/image64.wmf"/><Relationship Id="rId1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7.png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71.wmf"/><Relationship Id="rId4" Type="http://schemas.openxmlformats.org/officeDocument/2006/relationships/image" Target="../media/image68.png"/><Relationship Id="rId9" Type="http://schemas.openxmlformats.org/officeDocument/2006/relationships/oleObject" Target="../embeddings/oleObject7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audio" Target="../media/audio3.wav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68.png"/><Relationship Id="rId10" Type="http://schemas.openxmlformats.org/officeDocument/2006/relationships/image" Target="../media/image33.gif"/><Relationship Id="rId4" Type="http://schemas.openxmlformats.org/officeDocument/2006/relationships/image" Target="../media/image67.png"/><Relationship Id="rId9" Type="http://schemas.openxmlformats.org/officeDocument/2006/relationships/image" Target="../media/image7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67.png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image" Target="../media/image82.pn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0.wm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0.png"/><Relationship Id="rId1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D8EBE-F8E8-4515-B279-96E75DD79A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Lý Thu Hoài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09A0-3185-4563-B06A-96186A2F3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6072" y="3228329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7D4F3D3-A0AB-41B9-95E1-F85799459F10}"/>
              </a:ext>
            </a:extLst>
          </p:cNvPr>
          <p:cNvSpPr txBox="1"/>
          <p:nvPr/>
        </p:nvSpPr>
        <p:spPr>
          <a:xfrm>
            <a:off x="1371622" y="1322783"/>
            <a:ext cx="67055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Chào</a:t>
            </a:r>
            <a:r>
              <a:rPr lang="en-US" sz="4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mừng</a:t>
            </a:r>
            <a:r>
              <a:rPr lang="en-US" sz="4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các</a:t>
            </a:r>
            <a:r>
              <a:rPr lang="en-US" sz="4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thầy</a:t>
            </a:r>
            <a:r>
              <a:rPr lang="en-US" sz="4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4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en-US" sz="48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về</a:t>
            </a:r>
            <a:r>
              <a:rPr lang="en-US" sz="4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dự</a:t>
            </a:r>
            <a:r>
              <a:rPr lang="en-US" sz="4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giờ</a:t>
            </a:r>
            <a:r>
              <a:rPr lang="en-US" sz="4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thăm</a:t>
            </a:r>
            <a:r>
              <a:rPr lang="en-US" sz="4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lớp</a:t>
            </a:r>
            <a:endParaRPr lang="en-US" sz="4800" b="1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CB2CA41-DD5D-4744-A952-E2A1118750BE}"/>
              </a:ext>
            </a:extLst>
          </p:cNvPr>
          <p:cNvSpPr/>
          <p:nvPr/>
        </p:nvSpPr>
        <p:spPr>
          <a:xfrm>
            <a:off x="955964" y="765089"/>
            <a:ext cx="1013025" cy="1929573"/>
          </a:xfrm>
          <a:custGeom>
            <a:avLst/>
            <a:gdLst>
              <a:gd name="connsiteX0" fmla="*/ 0 w 1929572"/>
              <a:gd name="connsiteY0" fmla="*/ 0 h 1350700"/>
              <a:gd name="connsiteX1" fmla="*/ 1254222 w 1929572"/>
              <a:gd name="connsiteY1" fmla="*/ 0 h 1350700"/>
              <a:gd name="connsiteX2" fmla="*/ 1929572 w 1929572"/>
              <a:gd name="connsiteY2" fmla="*/ 675350 h 1350700"/>
              <a:gd name="connsiteX3" fmla="*/ 1254222 w 1929572"/>
              <a:gd name="connsiteY3" fmla="*/ 1350700 h 1350700"/>
              <a:gd name="connsiteX4" fmla="*/ 0 w 1929572"/>
              <a:gd name="connsiteY4" fmla="*/ 1350700 h 1350700"/>
              <a:gd name="connsiteX5" fmla="*/ 675350 w 1929572"/>
              <a:gd name="connsiteY5" fmla="*/ 675350 h 1350700"/>
              <a:gd name="connsiteX6" fmla="*/ 0 w 1929572"/>
              <a:gd name="connsiteY6" fmla="*/ 0 h 135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9572" h="1350700">
                <a:moveTo>
                  <a:pt x="1929571" y="0"/>
                </a:moveTo>
                <a:lnTo>
                  <a:pt x="1929571" y="877955"/>
                </a:lnTo>
                <a:lnTo>
                  <a:pt x="964786" y="1350700"/>
                </a:lnTo>
                <a:lnTo>
                  <a:pt x="1" y="877955"/>
                </a:lnTo>
                <a:lnTo>
                  <a:pt x="1" y="0"/>
                </a:lnTo>
                <a:lnTo>
                  <a:pt x="964786" y="472745"/>
                </a:lnTo>
                <a:lnTo>
                  <a:pt x="1929571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30480" tIns="705831" rIns="30480" bIns="705830" numCol="1" spcCol="1270" anchor="ctr" anchorCtr="0">
            <a:noAutofit/>
          </a:bodyPr>
          <a:lstStyle/>
          <a:p>
            <a:pPr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sz="4000" b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982C048C-5AE3-4796-A374-552A9547152D}"/>
              </a:ext>
            </a:extLst>
          </p:cNvPr>
          <p:cNvSpPr/>
          <p:nvPr/>
        </p:nvSpPr>
        <p:spPr>
          <a:xfrm>
            <a:off x="1968988" y="762000"/>
            <a:ext cx="6326420" cy="1254882"/>
          </a:xfrm>
          <a:custGeom>
            <a:avLst/>
            <a:gdLst>
              <a:gd name="connsiteX0" fmla="*/ 209151 w 1254881"/>
              <a:gd name="connsiteY0" fmla="*/ 0 h 8435226"/>
              <a:gd name="connsiteX1" fmla="*/ 1045730 w 1254881"/>
              <a:gd name="connsiteY1" fmla="*/ 0 h 8435226"/>
              <a:gd name="connsiteX2" fmla="*/ 1254881 w 1254881"/>
              <a:gd name="connsiteY2" fmla="*/ 209151 h 8435226"/>
              <a:gd name="connsiteX3" fmla="*/ 1254881 w 1254881"/>
              <a:gd name="connsiteY3" fmla="*/ 8435226 h 8435226"/>
              <a:gd name="connsiteX4" fmla="*/ 1254881 w 1254881"/>
              <a:gd name="connsiteY4" fmla="*/ 8435226 h 8435226"/>
              <a:gd name="connsiteX5" fmla="*/ 0 w 1254881"/>
              <a:gd name="connsiteY5" fmla="*/ 8435226 h 8435226"/>
              <a:gd name="connsiteX6" fmla="*/ 0 w 1254881"/>
              <a:gd name="connsiteY6" fmla="*/ 8435226 h 8435226"/>
              <a:gd name="connsiteX7" fmla="*/ 0 w 1254881"/>
              <a:gd name="connsiteY7" fmla="*/ 209151 h 8435226"/>
              <a:gd name="connsiteX8" fmla="*/ 209151 w 1254881"/>
              <a:gd name="connsiteY8" fmla="*/ 0 h 843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4881" h="8435226">
                <a:moveTo>
                  <a:pt x="1254881" y="1405901"/>
                </a:moveTo>
                <a:lnTo>
                  <a:pt x="1254881" y="7029325"/>
                </a:lnTo>
                <a:cubicBezTo>
                  <a:pt x="1254881" y="7805781"/>
                  <a:pt x="1240950" y="8435223"/>
                  <a:pt x="1223766" y="8435223"/>
                </a:cubicBezTo>
                <a:lnTo>
                  <a:pt x="0" y="8435223"/>
                </a:lnTo>
                <a:lnTo>
                  <a:pt x="0" y="8435223"/>
                </a:lnTo>
                <a:lnTo>
                  <a:pt x="0" y="3"/>
                </a:lnTo>
                <a:lnTo>
                  <a:pt x="0" y="3"/>
                </a:lnTo>
                <a:lnTo>
                  <a:pt x="1223766" y="3"/>
                </a:lnTo>
                <a:cubicBezTo>
                  <a:pt x="1240950" y="3"/>
                  <a:pt x="1254881" y="629445"/>
                  <a:pt x="1254881" y="1405901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97" tIns="82213" rIns="82213" bIns="82214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33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Hiểu </a:t>
            </a:r>
            <a:r>
              <a:rPr lang="vi-VN" sz="33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được</a:t>
            </a:r>
            <a:r>
              <a:rPr lang="en-US" sz="33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3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quy tắc nhân, chia số hữu </a:t>
            </a:r>
            <a:r>
              <a:rPr lang="en-US" sz="33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tỉ.</a:t>
            </a:r>
            <a:endParaRPr lang="en-US" sz="33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04F1CC64-97A4-4CCE-9B59-61B9AEF061F5}"/>
              </a:ext>
            </a:extLst>
          </p:cNvPr>
          <p:cNvSpPr/>
          <p:nvPr/>
        </p:nvSpPr>
        <p:spPr>
          <a:xfrm>
            <a:off x="955964" y="2140530"/>
            <a:ext cx="1013025" cy="1929572"/>
          </a:xfrm>
          <a:custGeom>
            <a:avLst/>
            <a:gdLst>
              <a:gd name="connsiteX0" fmla="*/ 0 w 1929572"/>
              <a:gd name="connsiteY0" fmla="*/ 0 h 1350700"/>
              <a:gd name="connsiteX1" fmla="*/ 1254222 w 1929572"/>
              <a:gd name="connsiteY1" fmla="*/ 0 h 1350700"/>
              <a:gd name="connsiteX2" fmla="*/ 1929572 w 1929572"/>
              <a:gd name="connsiteY2" fmla="*/ 675350 h 1350700"/>
              <a:gd name="connsiteX3" fmla="*/ 1254222 w 1929572"/>
              <a:gd name="connsiteY3" fmla="*/ 1350700 h 1350700"/>
              <a:gd name="connsiteX4" fmla="*/ 0 w 1929572"/>
              <a:gd name="connsiteY4" fmla="*/ 1350700 h 1350700"/>
              <a:gd name="connsiteX5" fmla="*/ 675350 w 1929572"/>
              <a:gd name="connsiteY5" fmla="*/ 675350 h 1350700"/>
              <a:gd name="connsiteX6" fmla="*/ 0 w 1929572"/>
              <a:gd name="connsiteY6" fmla="*/ 0 h 135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9572" h="1350700">
                <a:moveTo>
                  <a:pt x="1929571" y="0"/>
                </a:moveTo>
                <a:lnTo>
                  <a:pt x="1929571" y="877955"/>
                </a:lnTo>
                <a:lnTo>
                  <a:pt x="964786" y="1350700"/>
                </a:lnTo>
                <a:lnTo>
                  <a:pt x="1" y="877955"/>
                </a:lnTo>
                <a:lnTo>
                  <a:pt x="1" y="0"/>
                </a:lnTo>
                <a:lnTo>
                  <a:pt x="964786" y="472745"/>
                </a:lnTo>
                <a:lnTo>
                  <a:pt x="1929571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27940" tIns="703290" rIns="27940" bIns="70329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BADD0BB-B59D-48EB-89F7-11EFA1D4B221}"/>
              </a:ext>
            </a:extLst>
          </p:cNvPr>
          <p:cNvSpPr/>
          <p:nvPr/>
        </p:nvSpPr>
        <p:spPr>
          <a:xfrm>
            <a:off x="1968988" y="2140531"/>
            <a:ext cx="6326420" cy="1254222"/>
          </a:xfrm>
          <a:custGeom>
            <a:avLst/>
            <a:gdLst>
              <a:gd name="connsiteX0" fmla="*/ 209041 w 1254221"/>
              <a:gd name="connsiteY0" fmla="*/ 0 h 8435226"/>
              <a:gd name="connsiteX1" fmla="*/ 1045180 w 1254221"/>
              <a:gd name="connsiteY1" fmla="*/ 0 h 8435226"/>
              <a:gd name="connsiteX2" fmla="*/ 1254221 w 1254221"/>
              <a:gd name="connsiteY2" fmla="*/ 209041 h 8435226"/>
              <a:gd name="connsiteX3" fmla="*/ 1254221 w 1254221"/>
              <a:gd name="connsiteY3" fmla="*/ 8435226 h 8435226"/>
              <a:gd name="connsiteX4" fmla="*/ 1254221 w 1254221"/>
              <a:gd name="connsiteY4" fmla="*/ 8435226 h 8435226"/>
              <a:gd name="connsiteX5" fmla="*/ 0 w 1254221"/>
              <a:gd name="connsiteY5" fmla="*/ 8435226 h 8435226"/>
              <a:gd name="connsiteX6" fmla="*/ 0 w 1254221"/>
              <a:gd name="connsiteY6" fmla="*/ 8435226 h 8435226"/>
              <a:gd name="connsiteX7" fmla="*/ 0 w 1254221"/>
              <a:gd name="connsiteY7" fmla="*/ 209041 h 8435226"/>
              <a:gd name="connsiteX8" fmla="*/ 209041 w 1254221"/>
              <a:gd name="connsiteY8" fmla="*/ 0 h 843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4221" h="8435226">
                <a:moveTo>
                  <a:pt x="1254221" y="1405901"/>
                </a:moveTo>
                <a:lnTo>
                  <a:pt x="1254221" y="7029325"/>
                </a:lnTo>
                <a:cubicBezTo>
                  <a:pt x="1254221" y="7805780"/>
                  <a:pt x="1240305" y="8435223"/>
                  <a:pt x="1223139" y="8435223"/>
                </a:cubicBezTo>
                <a:lnTo>
                  <a:pt x="0" y="8435223"/>
                </a:lnTo>
                <a:lnTo>
                  <a:pt x="0" y="8435223"/>
                </a:lnTo>
                <a:lnTo>
                  <a:pt x="0" y="3"/>
                </a:lnTo>
                <a:lnTo>
                  <a:pt x="0" y="3"/>
                </a:lnTo>
                <a:lnTo>
                  <a:pt x="1223139" y="3"/>
                </a:lnTo>
                <a:cubicBezTo>
                  <a:pt x="1240305" y="3"/>
                  <a:pt x="1254221" y="629446"/>
                  <a:pt x="1254221" y="1405901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97" tIns="82181" rIns="82181" bIns="82182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33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Biết </a:t>
            </a:r>
            <a:r>
              <a:rPr lang="vi-VN" sz="33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được</a:t>
            </a:r>
            <a:r>
              <a:rPr lang="en-US" sz="33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khái niệm tỉ số của hai số hữu tỉ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B8E9165-1F95-471E-B03A-F676698358A6}"/>
              </a:ext>
            </a:extLst>
          </p:cNvPr>
          <p:cNvSpPr/>
          <p:nvPr/>
        </p:nvSpPr>
        <p:spPr>
          <a:xfrm>
            <a:off x="955964" y="3512130"/>
            <a:ext cx="1013025" cy="1929572"/>
          </a:xfrm>
          <a:custGeom>
            <a:avLst/>
            <a:gdLst>
              <a:gd name="connsiteX0" fmla="*/ 0 w 1929572"/>
              <a:gd name="connsiteY0" fmla="*/ 0 h 1350700"/>
              <a:gd name="connsiteX1" fmla="*/ 1254222 w 1929572"/>
              <a:gd name="connsiteY1" fmla="*/ 0 h 1350700"/>
              <a:gd name="connsiteX2" fmla="*/ 1929572 w 1929572"/>
              <a:gd name="connsiteY2" fmla="*/ 675350 h 1350700"/>
              <a:gd name="connsiteX3" fmla="*/ 1254222 w 1929572"/>
              <a:gd name="connsiteY3" fmla="*/ 1350700 h 1350700"/>
              <a:gd name="connsiteX4" fmla="*/ 0 w 1929572"/>
              <a:gd name="connsiteY4" fmla="*/ 1350700 h 1350700"/>
              <a:gd name="connsiteX5" fmla="*/ 675350 w 1929572"/>
              <a:gd name="connsiteY5" fmla="*/ 675350 h 1350700"/>
              <a:gd name="connsiteX6" fmla="*/ 0 w 1929572"/>
              <a:gd name="connsiteY6" fmla="*/ 0 h 135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9572" h="1350700">
                <a:moveTo>
                  <a:pt x="1929571" y="0"/>
                </a:moveTo>
                <a:lnTo>
                  <a:pt x="1929571" y="877955"/>
                </a:lnTo>
                <a:lnTo>
                  <a:pt x="964786" y="1350700"/>
                </a:lnTo>
                <a:lnTo>
                  <a:pt x="1" y="877955"/>
                </a:lnTo>
                <a:lnTo>
                  <a:pt x="1" y="0"/>
                </a:lnTo>
                <a:lnTo>
                  <a:pt x="964786" y="472745"/>
                </a:lnTo>
                <a:lnTo>
                  <a:pt x="1929571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7940" tIns="703290" rIns="27940" bIns="70329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US" sz="4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1C8E3090-2793-4DA8-8550-BA9E9D2DC465}"/>
              </a:ext>
            </a:extLst>
          </p:cNvPr>
          <p:cNvSpPr/>
          <p:nvPr/>
        </p:nvSpPr>
        <p:spPr>
          <a:xfrm>
            <a:off x="1968988" y="3522921"/>
            <a:ext cx="6326420" cy="1254222"/>
          </a:xfrm>
          <a:custGeom>
            <a:avLst/>
            <a:gdLst>
              <a:gd name="connsiteX0" fmla="*/ 209041 w 1254221"/>
              <a:gd name="connsiteY0" fmla="*/ 0 h 8435226"/>
              <a:gd name="connsiteX1" fmla="*/ 1045180 w 1254221"/>
              <a:gd name="connsiteY1" fmla="*/ 0 h 8435226"/>
              <a:gd name="connsiteX2" fmla="*/ 1254221 w 1254221"/>
              <a:gd name="connsiteY2" fmla="*/ 209041 h 8435226"/>
              <a:gd name="connsiteX3" fmla="*/ 1254221 w 1254221"/>
              <a:gd name="connsiteY3" fmla="*/ 8435226 h 8435226"/>
              <a:gd name="connsiteX4" fmla="*/ 1254221 w 1254221"/>
              <a:gd name="connsiteY4" fmla="*/ 8435226 h 8435226"/>
              <a:gd name="connsiteX5" fmla="*/ 0 w 1254221"/>
              <a:gd name="connsiteY5" fmla="*/ 8435226 h 8435226"/>
              <a:gd name="connsiteX6" fmla="*/ 0 w 1254221"/>
              <a:gd name="connsiteY6" fmla="*/ 8435226 h 8435226"/>
              <a:gd name="connsiteX7" fmla="*/ 0 w 1254221"/>
              <a:gd name="connsiteY7" fmla="*/ 209041 h 8435226"/>
              <a:gd name="connsiteX8" fmla="*/ 209041 w 1254221"/>
              <a:gd name="connsiteY8" fmla="*/ 0 h 843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4221" h="8435226">
                <a:moveTo>
                  <a:pt x="1254221" y="1405901"/>
                </a:moveTo>
                <a:lnTo>
                  <a:pt x="1254221" y="7029325"/>
                </a:lnTo>
                <a:cubicBezTo>
                  <a:pt x="1254221" y="7805780"/>
                  <a:pt x="1240305" y="8435223"/>
                  <a:pt x="1223139" y="8435223"/>
                </a:cubicBezTo>
                <a:lnTo>
                  <a:pt x="0" y="8435223"/>
                </a:lnTo>
                <a:lnTo>
                  <a:pt x="0" y="8435223"/>
                </a:lnTo>
                <a:lnTo>
                  <a:pt x="0" y="3"/>
                </a:lnTo>
                <a:lnTo>
                  <a:pt x="0" y="3"/>
                </a:lnTo>
                <a:lnTo>
                  <a:pt x="1223139" y="3"/>
                </a:lnTo>
                <a:cubicBezTo>
                  <a:pt x="1240305" y="3"/>
                  <a:pt x="1254221" y="629446"/>
                  <a:pt x="1254221" y="1405901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97" tIns="82181" rIns="82181" bIns="82182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33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Biết nhân, chia số hữu tỉ nhanh </a:t>
            </a:r>
            <a:r>
              <a:rPr lang="en-US" sz="33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và </a:t>
            </a:r>
            <a:r>
              <a:rPr lang="vi-VN" sz="33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đúng</a:t>
            </a:r>
            <a:endParaRPr lang="en-US" sz="33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541FE2-10EB-450D-9D14-369EA18E323A}"/>
              </a:ext>
            </a:extLst>
          </p:cNvPr>
          <p:cNvSpPr txBox="1"/>
          <p:nvPr/>
        </p:nvSpPr>
        <p:spPr>
          <a:xfrm>
            <a:off x="3200430" y="228605"/>
            <a:ext cx="2265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MỤC TIÊU</a:t>
            </a:r>
          </a:p>
        </p:txBody>
      </p:sp>
      <p:sp>
        <p:nvSpPr>
          <p:cNvPr id="12" name="Freeform: Shape 9">
            <a:extLst>
              <a:ext uri="{FF2B5EF4-FFF2-40B4-BE49-F238E27FC236}">
                <a16:creationId xmlns="" xmlns:a16="http://schemas.microsoft.com/office/drawing/2014/main" id="{DB8E9165-1F95-471E-B03A-F676698358A6}"/>
              </a:ext>
            </a:extLst>
          </p:cNvPr>
          <p:cNvSpPr/>
          <p:nvPr/>
        </p:nvSpPr>
        <p:spPr>
          <a:xfrm>
            <a:off x="955967" y="4907643"/>
            <a:ext cx="1013025" cy="1929572"/>
          </a:xfrm>
          <a:custGeom>
            <a:avLst/>
            <a:gdLst>
              <a:gd name="connsiteX0" fmla="*/ 0 w 1929572"/>
              <a:gd name="connsiteY0" fmla="*/ 0 h 1350700"/>
              <a:gd name="connsiteX1" fmla="*/ 1254222 w 1929572"/>
              <a:gd name="connsiteY1" fmla="*/ 0 h 1350700"/>
              <a:gd name="connsiteX2" fmla="*/ 1929572 w 1929572"/>
              <a:gd name="connsiteY2" fmla="*/ 675350 h 1350700"/>
              <a:gd name="connsiteX3" fmla="*/ 1254222 w 1929572"/>
              <a:gd name="connsiteY3" fmla="*/ 1350700 h 1350700"/>
              <a:gd name="connsiteX4" fmla="*/ 0 w 1929572"/>
              <a:gd name="connsiteY4" fmla="*/ 1350700 h 1350700"/>
              <a:gd name="connsiteX5" fmla="*/ 675350 w 1929572"/>
              <a:gd name="connsiteY5" fmla="*/ 675350 h 1350700"/>
              <a:gd name="connsiteX6" fmla="*/ 0 w 1929572"/>
              <a:gd name="connsiteY6" fmla="*/ 0 h 135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9572" h="1350700">
                <a:moveTo>
                  <a:pt x="1929571" y="0"/>
                </a:moveTo>
                <a:lnTo>
                  <a:pt x="1929571" y="877955"/>
                </a:lnTo>
                <a:lnTo>
                  <a:pt x="964786" y="1350700"/>
                </a:lnTo>
                <a:lnTo>
                  <a:pt x="1" y="877955"/>
                </a:lnTo>
                <a:lnTo>
                  <a:pt x="1" y="0"/>
                </a:lnTo>
                <a:lnTo>
                  <a:pt x="964786" y="472745"/>
                </a:lnTo>
                <a:lnTo>
                  <a:pt x="1929571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7940" tIns="703290" rIns="27940" bIns="70329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US" sz="4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Freeform: Shape 10">
            <a:extLst>
              <a:ext uri="{FF2B5EF4-FFF2-40B4-BE49-F238E27FC236}">
                <a16:creationId xmlns="" xmlns:a16="http://schemas.microsoft.com/office/drawing/2014/main" id="{1C8E3090-2793-4DA8-8550-BA9E9D2DC465}"/>
              </a:ext>
            </a:extLst>
          </p:cNvPr>
          <p:cNvSpPr/>
          <p:nvPr/>
        </p:nvSpPr>
        <p:spPr>
          <a:xfrm>
            <a:off x="1968991" y="4918434"/>
            <a:ext cx="6326420" cy="1254222"/>
          </a:xfrm>
          <a:custGeom>
            <a:avLst/>
            <a:gdLst>
              <a:gd name="connsiteX0" fmla="*/ 209041 w 1254221"/>
              <a:gd name="connsiteY0" fmla="*/ 0 h 8435226"/>
              <a:gd name="connsiteX1" fmla="*/ 1045180 w 1254221"/>
              <a:gd name="connsiteY1" fmla="*/ 0 h 8435226"/>
              <a:gd name="connsiteX2" fmla="*/ 1254221 w 1254221"/>
              <a:gd name="connsiteY2" fmla="*/ 209041 h 8435226"/>
              <a:gd name="connsiteX3" fmla="*/ 1254221 w 1254221"/>
              <a:gd name="connsiteY3" fmla="*/ 8435226 h 8435226"/>
              <a:gd name="connsiteX4" fmla="*/ 1254221 w 1254221"/>
              <a:gd name="connsiteY4" fmla="*/ 8435226 h 8435226"/>
              <a:gd name="connsiteX5" fmla="*/ 0 w 1254221"/>
              <a:gd name="connsiteY5" fmla="*/ 8435226 h 8435226"/>
              <a:gd name="connsiteX6" fmla="*/ 0 w 1254221"/>
              <a:gd name="connsiteY6" fmla="*/ 8435226 h 8435226"/>
              <a:gd name="connsiteX7" fmla="*/ 0 w 1254221"/>
              <a:gd name="connsiteY7" fmla="*/ 209041 h 8435226"/>
              <a:gd name="connsiteX8" fmla="*/ 209041 w 1254221"/>
              <a:gd name="connsiteY8" fmla="*/ 0 h 843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4221" h="8435226">
                <a:moveTo>
                  <a:pt x="1254221" y="1405901"/>
                </a:moveTo>
                <a:lnTo>
                  <a:pt x="1254221" y="7029325"/>
                </a:lnTo>
                <a:cubicBezTo>
                  <a:pt x="1254221" y="7805780"/>
                  <a:pt x="1240305" y="8435223"/>
                  <a:pt x="1223139" y="8435223"/>
                </a:cubicBezTo>
                <a:lnTo>
                  <a:pt x="0" y="8435223"/>
                </a:lnTo>
                <a:lnTo>
                  <a:pt x="0" y="8435223"/>
                </a:lnTo>
                <a:lnTo>
                  <a:pt x="0" y="3"/>
                </a:lnTo>
                <a:lnTo>
                  <a:pt x="0" y="3"/>
                </a:lnTo>
                <a:lnTo>
                  <a:pt x="1223139" y="3"/>
                </a:lnTo>
                <a:cubicBezTo>
                  <a:pt x="1240305" y="3"/>
                  <a:pt x="1254221" y="629446"/>
                  <a:pt x="1254221" y="1405901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97" tIns="82181" rIns="82181" bIns="82182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33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Giải </a:t>
            </a:r>
            <a:r>
              <a:rPr lang="en-US" sz="33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quyết </a:t>
            </a:r>
            <a:r>
              <a:rPr lang="vi-VN" sz="33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được</a:t>
            </a:r>
            <a:r>
              <a:rPr lang="en-US" sz="33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một số bài toán thực </a:t>
            </a:r>
            <a:r>
              <a:rPr lang="en-US" sz="33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tế.</a:t>
            </a:r>
            <a:endParaRPr lang="en-US" sz="33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123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66740" y="123826"/>
            <a:ext cx="843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 smtClean="0">
                <a:solidFill>
                  <a:srgbClr val="FF0000"/>
                </a:solidFill>
                <a:latin typeface="Times New Roman" pitchFamily="18" charset="0"/>
              </a:rPr>
              <a:t>TIẾT 3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800" b="1" dirty="0" smtClean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3</a:t>
            </a:r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8282" name="Text Box 90"/>
          <p:cNvSpPr txBox="1">
            <a:spLocks noChangeArrowheads="1"/>
          </p:cNvSpPr>
          <p:nvPr/>
        </p:nvSpPr>
        <p:spPr bwMode="auto">
          <a:xfrm>
            <a:off x="0" y="1160463"/>
            <a:ext cx="4756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2800" b="1" u="sng" smtClean="0">
                <a:solidFill>
                  <a:srgbClr val="0000FF"/>
                </a:solidFill>
                <a:latin typeface="Times New Roman" pitchFamily="18" charset="0"/>
              </a:rPr>
              <a:t>Nhân hai số hữu tỉ:</a:t>
            </a:r>
            <a:endParaRPr lang="en-US" altLang="en-US" sz="28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8284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46071"/>
              </p:ext>
            </p:extLst>
          </p:nvPr>
        </p:nvGraphicFramePr>
        <p:xfrm>
          <a:off x="657225" y="2325688"/>
          <a:ext cx="2578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" name="Equation" r:id="rId3" imgW="1041120" imgH="393480" progId="Equation.DSMT4">
                  <p:embed/>
                </p:oleObj>
              </mc:Choice>
              <mc:Fallback>
                <p:oleObj name="Equation" r:id="rId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2325688"/>
                        <a:ext cx="2578100" cy="876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85" name="Rectangle 93"/>
          <p:cNvSpPr>
            <a:spLocks noChangeArrowheads="1"/>
          </p:cNvSpPr>
          <p:nvPr/>
        </p:nvSpPr>
        <p:spPr bwMode="auto">
          <a:xfrm>
            <a:off x="3203576" y="2589213"/>
            <a:ext cx="3121024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b="1" smtClean="0">
                <a:latin typeface="Times New Roman" pitchFamily="18" charset="0"/>
              </a:rPr>
              <a:t>Với a, b, c, d </a:t>
            </a:r>
            <a:r>
              <a:rPr lang="en-US" altLang="en-US" b="1" smtClean="0">
                <a:latin typeface="Times New Roman" pitchFamily="18" charset="0"/>
                <a:sym typeface="Symbol" pitchFamily="18" charset="2"/>
              </a:rPr>
              <a:t>Z (b, d  0)</a:t>
            </a:r>
          </a:p>
        </p:txBody>
      </p:sp>
      <p:grpSp>
        <p:nvGrpSpPr>
          <p:cNvPr id="8296" name="Group 104"/>
          <p:cNvGrpSpPr>
            <a:grpSpLocks/>
          </p:cNvGrpSpPr>
          <p:nvPr/>
        </p:nvGrpSpPr>
        <p:grpSpPr bwMode="auto">
          <a:xfrm>
            <a:off x="504826" y="1533528"/>
            <a:ext cx="4319588" cy="838201"/>
            <a:chOff x="0" y="1193"/>
            <a:chExt cx="2721" cy="528"/>
          </a:xfrm>
        </p:grpSpPr>
        <p:sp>
          <p:nvSpPr>
            <p:cNvPr id="7203" name="Rectangle 101"/>
            <p:cNvSpPr>
              <a:spLocks noChangeArrowheads="1"/>
            </p:cNvSpPr>
            <p:nvPr/>
          </p:nvSpPr>
          <p:spPr bwMode="auto">
            <a:xfrm>
              <a:off x="0" y="1342"/>
              <a:ext cx="272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smtClean="0">
                  <a:latin typeface="Times New Roman" pitchFamily="18" charset="0"/>
                </a:rPr>
                <a:t>* Với x =       , y =      ta có:</a:t>
              </a:r>
              <a:endParaRPr lang="en-US" altLang="en-US" sz="2400" b="1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7204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4172695"/>
                </p:ext>
              </p:extLst>
            </p:nvPr>
          </p:nvGraphicFramePr>
          <p:xfrm>
            <a:off x="825" y="1193"/>
            <a:ext cx="221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" name="Equation" r:id="rId5" imgW="152280" imgH="393480" progId="Equation.DSMT4">
                    <p:embed/>
                  </p:oleObj>
                </mc:Choice>
                <mc:Fallback>
                  <p:oleObj name="Equation" r:id="rId5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" y="1193"/>
                          <a:ext cx="221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05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7823379"/>
                </p:ext>
              </p:extLst>
            </p:nvPr>
          </p:nvGraphicFramePr>
          <p:xfrm>
            <a:off x="1473" y="1193"/>
            <a:ext cx="242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7" name="Equation" r:id="rId7" imgW="164880" imgH="393480" progId="Equation.DSMT4">
                    <p:embed/>
                  </p:oleObj>
                </mc:Choice>
                <mc:Fallback>
                  <p:oleObj name="Equation" r:id="rId7" imgW="1648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" y="1193"/>
                          <a:ext cx="242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97" name="Rectangle 105"/>
          <p:cNvSpPr>
            <a:spLocks noChangeArrowheads="1"/>
          </p:cNvSpPr>
          <p:nvPr/>
        </p:nvSpPr>
        <p:spPr bwMode="auto">
          <a:xfrm>
            <a:off x="503238" y="3213101"/>
            <a:ext cx="15859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Times New Roman" pitchFamily="18" charset="0"/>
              </a:rPr>
              <a:t>* Ví dụ: </a:t>
            </a:r>
            <a:endParaRPr lang="en-US" altLang="en-US" sz="2400" b="1" dirty="0" smtClean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8298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411169"/>
              </p:ext>
            </p:extLst>
          </p:nvPr>
        </p:nvGraphicFramePr>
        <p:xfrm>
          <a:off x="1343025" y="3765550"/>
          <a:ext cx="14922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" name="Equation" r:id="rId9" imgW="596880" imgH="393480" progId="Equation.DSMT4">
                  <p:embed/>
                </p:oleObj>
              </mc:Choice>
              <mc:Fallback>
                <p:oleObj name="Equation" r:id="rId9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765550"/>
                        <a:ext cx="14922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866718"/>
              </p:ext>
            </p:extLst>
          </p:nvPr>
        </p:nvGraphicFramePr>
        <p:xfrm>
          <a:off x="2800350" y="3765550"/>
          <a:ext cx="12763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" name="Equation" r:id="rId11" imgW="507960" imgH="393480" progId="Equation.DSMT4">
                  <p:embed/>
                </p:oleObj>
              </mc:Choice>
              <mc:Fallback>
                <p:oleObj name="Equation" r:id="rId11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3765550"/>
                        <a:ext cx="12763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0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098176"/>
              </p:ext>
            </p:extLst>
          </p:nvPr>
        </p:nvGraphicFramePr>
        <p:xfrm>
          <a:off x="4095750" y="3765550"/>
          <a:ext cx="1854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" name="Equation" r:id="rId13" imgW="749160" imgH="393480" progId="Equation.DSMT4">
                  <p:embed/>
                </p:oleObj>
              </mc:Choice>
              <mc:Fallback>
                <p:oleObj name="Equation" r:id="rId13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3765550"/>
                        <a:ext cx="18542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0" name="Group 118"/>
          <p:cNvGrpSpPr>
            <a:grpSpLocks/>
          </p:cNvGrpSpPr>
          <p:nvPr/>
        </p:nvGrpSpPr>
        <p:grpSpPr bwMode="auto">
          <a:xfrm>
            <a:off x="5022850" y="1211262"/>
            <a:ext cx="3979865" cy="1763713"/>
            <a:chOff x="3696" y="868"/>
            <a:chExt cx="1962" cy="1111"/>
          </a:xfrm>
        </p:grpSpPr>
        <p:graphicFrame>
          <p:nvGraphicFramePr>
            <p:cNvPr id="7197" name="Object 1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8974948"/>
                </p:ext>
              </p:extLst>
            </p:nvPr>
          </p:nvGraphicFramePr>
          <p:xfrm>
            <a:off x="3783" y="1060"/>
            <a:ext cx="635" cy="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" name="Equation" r:id="rId15" imgW="914400" imgH="393480" progId="Equation.DSMT4">
                    <p:embed/>
                  </p:oleObj>
                </mc:Choice>
                <mc:Fallback>
                  <p:oleObj name="Equation" r:id="rId15" imgW="9144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lum bright="-20000" contrast="44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3" y="1060"/>
                          <a:ext cx="635" cy="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8" name="Rectangle 111"/>
            <p:cNvSpPr>
              <a:spLocks noChangeArrowheads="1"/>
            </p:cNvSpPr>
            <p:nvPr/>
          </p:nvSpPr>
          <p:spPr bwMode="auto">
            <a:xfrm>
              <a:off x="4561" y="1146"/>
              <a:ext cx="995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1600" b="1" dirty="0" smtClean="0">
                  <a:latin typeface="Times New Roman" pitchFamily="18" charset="0"/>
                </a:rPr>
                <a:t>  Với a, b, c, d </a:t>
              </a:r>
              <a:r>
                <a:rPr lang="en-US" altLang="en-US" sz="1600" b="1" dirty="0" smtClean="0">
                  <a:latin typeface="Times New Roman" pitchFamily="18" charset="0"/>
                  <a:sym typeface="Symbol" pitchFamily="18" charset="2"/>
                </a:rPr>
                <a:t>Z </a:t>
              </a:r>
            </a:p>
            <a:p>
              <a:pPr marL="609600" indent="-6096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1600" b="1" dirty="0" smtClean="0">
                  <a:latin typeface="Times New Roman" pitchFamily="18" charset="0"/>
                  <a:sym typeface="Symbol" pitchFamily="18" charset="2"/>
                </a:rPr>
                <a:t>        (b, d  0)</a:t>
              </a:r>
            </a:p>
          </p:txBody>
        </p:sp>
        <p:sp>
          <p:nvSpPr>
            <p:cNvPr id="7199" name="Rectangle 112"/>
            <p:cNvSpPr>
              <a:spLocks noChangeArrowheads="1"/>
            </p:cNvSpPr>
            <p:nvPr/>
          </p:nvSpPr>
          <p:spPr bwMode="auto">
            <a:xfrm>
              <a:off x="3696" y="868"/>
              <a:ext cx="195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b="1" dirty="0" smtClean="0">
                  <a:latin typeface="Times New Roman" pitchFamily="18" charset="0"/>
                </a:rPr>
                <a:t>* </a:t>
              </a:r>
              <a:r>
                <a:rPr lang="en-US" altLang="en-US" b="1" dirty="0" err="1" smtClean="0">
                  <a:latin typeface="Times New Roman" pitchFamily="18" charset="0"/>
                </a:rPr>
                <a:t>Quy</a:t>
              </a:r>
              <a:r>
                <a:rPr lang="en-US" altLang="en-US" b="1" dirty="0" smtClean="0">
                  <a:latin typeface="Times New Roman" pitchFamily="18" charset="0"/>
                </a:rPr>
                <a:t> </a:t>
              </a:r>
              <a:r>
                <a:rPr lang="en-US" altLang="en-US" b="1" dirty="0" err="1" smtClean="0">
                  <a:latin typeface="Times New Roman" pitchFamily="18" charset="0"/>
                </a:rPr>
                <a:t>tắc</a:t>
              </a:r>
              <a:r>
                <a:rPr lang="en-US" altLang="en-US" b="1" dirty="0" smtClean="0">
                  <a:latin typeface="Times New Roman" pitchFamily="18" charset="0"/>
                </a:rPr>
                <a:t> </a:t>
              </a:r>
              <a:r>
                <a:rPr lang="en-US" altLang="en-US" b="1" dirty="0" err="1" smtClean="0">
                  <a:latin typeface="Times New Roman" pitchFamily="18" charset="0"/>
                </a:rPr>
                <a:t>nhân</a:t>
              </a:r>
              <a:r>
                <a:rPr lang="en-US" altLang="en-US" b="1" dirty="0" smtClean="0">
                  <a:latin typeface="Times New Roman" pitchFamily="18" charset="0"/>
                </a:rPr>
                <a:t>, chia </a:t>
              </a:r>
              <a:r>
                <a:rPr lang="en-US" altLang="en-US" b="1" dirty="0" err="1" smtClean="0">
                  <a:latin typeface="Times New Roman" pitchFamily="18" charset="0"/>
                </a:rPr>
                <a:t>hai</a:t>
              </a:r>
              <a:r>
                <a:rPr lang="en-US" altLang="en-US" b="1" dirty="0" smtClean="0">
                  <a:latin typeface="Times New Roman" pitchFamily="18" charset="0"/>
                </a:rPr>
                <a:t> </a:t>
              </a:r>
              <a:r>
                <a:rPr lang="en-US" altLang="en-US" b="1" dirty="0" err="1" smtClean="0">
                  <a:latin typeface="Times New Roman" pitchFamily="18" charset="0"/>
                </a:rPr>
                <a:t>phân</a:t>
              </a:r>
              <a:r>
                <a:rPr lang="en-US" altLang="en-US" b="1" dirty="0" smtClean="0">
                  <a:latin typeface="Times New Roman" pitchFamily="18" charset="0"/>
                </a:rPr>
                <a:t> </a:t>
              </a:r>
              <a:r>
                <a:rPr lang="en-US" altLang="en-US" b="1" dirty="0" err="1" smtClean="0">
                  <a:latin typeface="Times New Roman" pitchFamily="18" charset="0"/>
                </a:rPr>
                <a:t>số</a:t>
              </a:r>
              <a:r>
                <a:rPr lang="en-US" altLang="en-US" b="1" dirty="0" smtClean="0">
                  <a:latin typeface="Times New Roman" pitchFamily="18" charset="0"/>
                </a:rPr>
                <a:t>:</a:t>
              </a:r>
              <a:endParaRPr lang="en-US" altLang="en-US" b="1" dirty="0" smtClean="0"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7200" name="Object 1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535465"/>
                </p:ext>
              </p:extLst>
            </p:nvPr>
          </p:nvGraphicFramePr>
          <p:xfrm>
            <a:off x="3731" y="1485"/>
            <a:ext cx="1029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2" name="Equation" r:id="rId17" imgW="1485720" imgH="393480" progId="Equation.DSMT4">
                    <p:embed/>
                  </p:oleObj>
                </mc:Choice>
                <mc:Fallback>
                  <p:oleObj name="Equation" r:id="rId17" imgW="14857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lum bright="-20000" contrast="44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1" y="1485"/>
                          <a:ext cx="1029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01" name="Rectangle 114"/>
            <p:cNvSpPr>
              <a:spLocks noChangeArrowheads="1"/>
            </p:cNvSpPr>
            <p:nvPr/>
          </p:nvSpPr>
          <p:spPr bwMode="auto">
            <a:xfrm>
              <a:off x="4694" y="1592"/>
              <a:ext cx="953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1600" b="1" dirty="0" smtClean="0">
                  <a:latin typeface="Times New Roman" pitchFamily="18" charset="0"/>
                </a:rPr>
                <a:t>  Với a, b, c, d </a:t>
              </a:r>
              <a:r>
                <a:rPr lang="en-US" altLang="en-US" sz="1600" b="1" dirty="0" smtClean="0">
                  <a:latin typeface="Times New Roman" pitchFamily="18" charset="0"/>
                  <a:sym typeface="Symbol" pitchFamily="18" charset="2"/>
                </a:rPr>
                <a:t>Z </a:t>
              </a:r>
            </a:p>
            <a:p>
              <a:pPr marL="609600" indent="-6096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1600" b="1" dirty="0" smtClean="0">
                  <a:latin typeface="Times New Roman" pitchFamily="18" charset="0"/>
                  <a:sym typeface="Symbol" pitchFamily="18" charset="2"/>
                </a:rPr>
                <a:t>       (b, c, d  0)</a:t>
              </a:r>
            </a:p>
          </p:txBody>
        </p:sp>
        <p:sp>
          <p:nvSpPr>
            <p:cNvPr id="7202" name="Rectangle 115"/>
            <p:cNvSpPr>
              <a:spLocks noChangeArrowheads="1"/>
            </p:cNvSpPr>
            <p:nvPr/>
          </p:nvSpPr>
          <p:spPr bwMode="auto">
            <a:xfrm>
              <a:off x="3712" y="868"/>
              <a:ext cx="1946" cy="1111"/>
            </a:xfrm>
            <a:prstGeom prst="rect">
              <a:avLst/>
            </a:prstGeom>
            <a:noFill/>
            <a:ln w="9525">
              <a:solidFill>
                <a:srgbClr val="99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smtClean="0">
                <a:latin typeface="Times New Roman" pitchFamily="18" charset="0"/>
              </a:endParaRPr>
            </a:p>
          </p:txBody>
        </p:sp>
      </p:grpSp>
      <p:sp>
        <p:nvSpPr>
          <p:cNvPr id="8311" name="Text Box 119"/>
          <p:cNvSpPr txBox="1">
            <a:spLocks noChangeArrowheads="1"/>
          </p:cNvSpPr>
          <p:nvPr/>
        </p:nvSpPr>
        <p:spPr bwMode="auto">
          <a:xfrm>
            <a:off x="-36513" y="1484313"/>
            <a:ext cx="574676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smtClean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sp>
        <p:nvSpPr>
          <p:cNvPr id="8335" name="Rectangle 143"/>
          <p:cNvSpPr>
            <a:spLocks noChangeArrowheads="1"/>
          </p:cNvSpPr>
          <p:nvPr/>
        </p:nvSpPr>
        <p:spPr bwMode="auto">
          <a:xfrm>
            <a:off x="4427538" y="3641725"/>
            <a:ext cx="45005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smtClean="0">
                <a:latin typeface="Times New Roman" pitchFamily="18" charset="0"/>
              </a:rPr>
              <a:t>Với x, y, z </a:t>
            </a:r>
            <a:r>
              <a:rPr lang="en-US" altLang="en-US" sz="2400" b="1" smtClean="0">
                <a:latin typeface="Times New Roman" pitchFamily="18" charset="0"/>
                <a:sym typeface="Symbol" pitchFamily="18" charset="2"/>
              </a:rPr>
              <a:t>Q ta có:</a:t>
            </a:r>
          </a:p>
        </p:txBody>
      </p:sp>
      <p:sp>
        <p:nvSpPr>
          <p:cNvPr id="8336" name="Rectangle 144"/>
          <p:cNvSpPr>
            <a:spLocks noChangeArrowheads="1"/>
          </p:cNvSpPr>
          <p:nvPr/>
        </p:nvSpPr>
        <p:spPr bwMode="auto">
          <a:xfrm>
            <a:off x="2411433" y="4025070"/>
            <a:ext cx="17287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Times New Roman" pitchFamily="18" charset="0"/>
              </a:rPr>
              <a:t>x.y = y.x</a:t>
            </a:r>
            <a:endParaRPr lang="en-US" altLang="en-US" sz="2400" b="1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337" name="Rectangle 145"/>
          <p:cNvSpPr>
            <a:spLocks noChangeArrowheads="1"/>
          </p:cNvSpPr>
          <p:nvPr/>
        </p:nvSpPr>
        <p:spPr bwMode="auto">
          <a:xfrm>
            <a:off x="2051050" y="4572040"/>
            <a:ext cx="24844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Times New Roman" pitchFamily="18" charset="0"/>
              </a:rPr>
              <a:t>(x.y).z = x.(y.z)</a:t>
            </a:r>
            <a:endParaRPr lang="en-US" altLang="en-US" sz="2400" b="1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338" name="Rectangle 146"/>
          <p:cNvSpPr>
            <a:spLocks noChangeArrowheads="1"/>
          </p:cNvSpPr>
          <p:nvPr/>
        </p:nvSpPr>
        <p:spPr bwMode="auto">
          <a:xfrm>
            <a:off x="2411433" y="5037958"/>
            <a:ext cx="23764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Times New Roman" pitchFamily="18" charset="0"/>
              </a:rPr>
              <a:t>x.1 = 1.x = x</a:t>
            </a:r>
            <a:endParaRPr lang="en-US" altLang="en-US" sz="2400" b="1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341" name="Rectangle 149"/>
          <p:cNvSpPr>
            <a:spLocks noChangeArrowheads="1"/>
          </p:cNvSpPr>
          <p:nvPr/>
        </p:nvSpPr>
        <p:spPr bwMode="auto">
          <a:xfrm>
            <a:off x="1550341" y="5892840"/>
            <a:ext cx="33131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Times New Roman" pitchFamily="18" charset="0"/>
              </a:rPr>
              <a:t>x.(y + z) = x.y + x.z</a:t>
            </a:r>
            <a:endParaRPr lang="en-US" altLang="en-US" sz="2400" b="1" dirty="0" smtClean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40450" y="4134467"/>
            <a:ext cx="3187698" cy="1812347"/>
            <a:chOff x="6140450" y="4134427"/>
            <a:chExt cx="3187698" cy="1812347"/>
          </a:xfrm>
        </p:grpSpPr>
        <p:sp>
          <p:nvSpPr>
            <p:cNvPr id="2" name="Rectangle 1"/>
            <p:cNvSpPr/>
            <p:nvPr/>
          </p:nvSpPr>
          <p:spPr>
            <a:xfrm>
              <a:off x="6140450" y="4134427"/>
              <a:ext cx="3003549" cy="181234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324600" y="4290001"/>
              <a:ext cx="30035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? Nêu các tính chất của phép nhân phân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" y="3606800"/>
            <a:ext cx="7416005" cy="3162880"/>
            <a:chOff x="1" y="3606800"/>
            <a:chExt cx="7416005" cy="3162880"/>
          </a:xfrm>
        </p:grpSpPr>
        <p:grpSp>
          <p:nvGrpSpPr>
            <p:cNvPr id="8342" name="Group 150"/>
            <p:cNvGrpSpPr>
              <a:grpSpLocks/>
            </p:cNvGrpSpPr>
            <p:nvPr/>
          </p:nvGrpSpPr>
          <p:grpSpPr bwMode="auto">
            <a:xfrm>
              <a:off x="1" y="3606800"/>
              <a:ext cx="6983413" cy="2286000"/>
              <a:chOff x="4853" y="1956"/>
              <a:chExt cx="4399" cy="1440"/>
            </a:xfrm>
          </p:grpSpPr>
          <p:sp>
            <p:nvSpPr>
              <p:cNvPr id="7192" name="Rectangle 126"/>
              <p:cNvSpPr>
                <a:spLocks noChangeArrowheads="1"/>
              </p:cNvSpPr>
              <p:nvPr/>
            </p:nvSpPr>
            <p:spPr bwMode="auto">
              <a:xfrm>
                <a:off x="4853" y="1956"/>
                <a:ext cx="2835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609600" indent="-6096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400" b="1" dirty="0" smtClean="0">
                    <a:latin typeface="Times New Roman" pitchFamily="18" charset="0"/>
                  </a:rPr>
                  <a:t>* Tính chất phép nhân số hữu tỉ:</a:t>
                </a:r>
                <a:endParaRPr lang="en-US" altLang="en-US" sz="2400" b="1" dirty="0" smtClean="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7193" name="Rectangle 127"/>
              <p:cNvSpPr>
                <a:spLocks noChangeArrowheads="1"/>
              </p:cNvSpPr>
              <p:nvPr/>
            </p:nvSpPr>
            <p:spPr bwMode="auto">
              <a:xfrm>
                <a:off x="5170" y="2219"/>
                <a:ext cx="1293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609600" indent="-6096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400" b="1" dirty="0" smtClean="0">
                    <a:latin typeface="Times New Roman" pitchFamily="18" charset="0"/>
                  </a:rPr>
                  <a:t>- Giao hoán:</a:t>
                </a:r>
                <a:endParaRPr lang="en-US" altLang="en-US" sz="2400" b="1" dirty="0" smtClean="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7194" name="Rectangle 128"/>
              <p:cNvSpPr>
                <a:spLocks noChangeArrowheads="1"/>
              </p:cNvSpPr>
              <p:nvPr/>
            </p:nvSpPr>
            <p:spPr bwMode="auto">
              <a:xfrm>
                <a:off x="5170" y="2564"/>
                <a:ext cx="1293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609600" indent="-6096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400" b="1" dirty="0" smtClean="0">
                    <a:latin typeface="Times New Roman" pitchFamily="18" charset="0"/>
                  </a:rPr>
                  <a:t>- Kết hợp:</a:t>
                </a:r>
                <a:endParaRPr lang="en-US" altLang="en-US" sz="2400" b="1" dirty="0" smtClean="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7195" name="Rectangle 129"/>
              <p:cNvSpPr>
                <a:spLocks noChangeArrowheads="1"/>
              </p:cNvSpPr>
              <p:nvPr/>
            </p:nvSpPr>
            <p:spPr bwMode="auto">
              <a:xfrm>
                <a:off x="5171" y="2859"/>
                <a:ext cx="1293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609600" indent="-6096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400" b="1" dirty="0" smtClean="0">
                    <a:latin typeface="Times New Roman" pitchFamily="18" charset="0"/>
                  </a:rPr>
                  <a:t>- Nhân với 1:</a:t>
                </a:r>
                <a:endParaRPr lang="en-US" altLang="en-US" sz="2400" b="1" dirty="0" smtClean="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7196" name="Rectangle 130"/>
              <p:cNvSpPr>
                <a:spLocks noChangeArrowheads="1"/>
              </p:cNvSpPr>
              <p:nvPr/>
            </p:nvSpPr>
            <p:spPr bwMode="auto">
              <a:xfrm>
                <a:off x="5192" y="3122"/>
                <a:ext cx="4060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609600" indent="-6096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400" b="1" dirty="0" smtClean="0">
                    <a:latin typeface="Times New Roman" pitchFamily="18" charset="0"/>
                  </a:rPr>
                  <a:t>- Phân phối của phép nhân </a:t>
                </a:r>
                <a:r>
                  <a:rPr lang="vi-VN" altLang="en-US" sz="2400" b="1" dirty="0" smtClean="0">
                    <a:latin typeface="Times New Roman" pitchFamily="18" charset="0"/>
                  </a:rPr>
                  <a:t>đ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ối với phép cộng:</a:t>
                </a:r>
                <a:endParaRPr lang="en-US" altLang="en-US" sz="2400" b="1" dirty="0" smtClean="0">
                  <a:latin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37" name="Rectangle 42"/>
            <p:cNvSpPr>
              <a:spLocks noChangeArrowheads="1"/>
            </p:cNvSpPr>
            <p:nvPr/>
          </p:nvSpPr>
          <p:spPr bwMode="auto">
            <a:xfrm>
              <a:off x="591129" y="6217230"/>
              <a:ext cx="6824877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dirty="0" smtClean="0">
                  <a:latin typeface="Times New Roman" pitchFamily="18" charset="0"/>
                </a:rPr>
                <a:t>Mỗi số hữu tỉ khác 0 </a:t>
              </a:r>
              <a:r>
                <a:rPr lang="vi-VN" altLang="en-US" sz="2400" b="1" dirty="0" smtClean="0">
                  <a:latin typeface="Times New Roman" pitchFamily="18" charset="0"/>
                </a:rPr>
                <a:t>đ</a:t>
              </a:r>
              <a:r>
                <a:rPr lang="en-US" altLang="en-US" sz="2400" b="1" dirty="0" smtClean="0">
                  <a:latin typeface="Times New Roman" pitchFamily="18" charset="0"/>
                </a:rPr>
                <a:t>ều có một số nghịch </a:t>
              </a:r>
              <a:r>
                <a:rPr lang="vi-VN" altLang="en-US" sz="2400" b="1" dirty="0" smtClean="0">
                  <a:latin typeface="Times New Roman" pitchFamily="18" charset="0"/>
                </a:rPr>
                <a:t>đ</a:t>
              </a:r>
              <a:r>
                <a:rPr lang="en-US" altLang="en-US" sz="2400" b="1" dirty="0" smtClean="0">
                  <a:latin typeface="Times New Roman" pitchFamily="18" charset="0"/>
                </a:rPr>
                <a:t>ảo</a:t>
              </a:r>
              <a:endParaRPr lang="en-US" altLang="en-US" sz="2400" b="1" dirty="0" smtClean="0">
                <a:latin typeface="Times New Roman" pitchFamily="18" charset="0"/>
                <a:sym typeface="Symbol" pitchFamily="18" charset="2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384506"/>
              </p:ext>
            </p:extLst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" name="Equation" r:id="rId19" imgW="914400" imgH="198720" progId="Equation.DSMT4">
                  <p:embed/>
                </p:oleObj>
              </mc:Choice>
              <mc:Fallback>
                <p:oleObj name="Equation" r:id="rId1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45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8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82" grpId="0"/>
      <p:bldP spid="8285" grpId="0"/>
      <p:bldP spid="8297" grpId="0"/>
      <p:bldP spid="8311" grpId="0"/>
      <p:bldP spid="8311" grpId="1"/>
      <p:bldP spid="8335" grpId="0"/>
      <p:bldP spid="8336" grpId="0"/>
      <p:bldP spid="8337" grpId="0"/>
      <p:bldP spid="8338" grpId="0"/>
      <p:bldP spid="83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77882" y="467158"/>
            <a:ext cx="843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 smtClean="0">
                <a:solidFill>
                  <a:srgbClr val="FF0000"/>
                </a:solidFill>
                <a:latin typeface="Times New Roman" pitchFamily="18" charset="0"/>
              </a:rPr>
              <a:t>TIẾT 3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800" b="1" dirty="0" smtClean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3</a:t>
            </a:r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8282" name="Text Box 90"/>
          <p:cNvSpPr txBox="1">
            <a:spLocks noChangeArrowheads="1"/>
          </p:cNvSpPr>
          <p:nvPr/>
        </p:nvSpPr>
        <p:spPr bwMode="auto">
          <a:xfrm>
            <a:off x="0" y="1160463"/>
            <a:ext cx="4756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2800" b="1" u="sng" smtClean="0">
                <a:solidFill>
                  <a:srgbClr val="0000FF"/>
                </a:solidFill>
                <a:latin typeface="Times New Roman" pitchFamily="18" charset="0"/>
              </a:rPr>
              <a:t>Nhân hai số hữu tỉ:</a:t>
            </a:r>
            <a:endParaRPr lang="en-US" altLang="en-US" sz="28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8284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314312"/>
              </p:ext>
            </p:extLst>
          </p:nvPr>
        </p:nvGraphicFramePr>
        <p:xfrm>
          <a:off x="657225" y="2325688"/>
          <a:ext cx="2578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3" name="Equation" r:id="rId4" imgW="1041120" imgH="393480" progId="Equation.DSMT4">
                  <p:embed/>
                </p:oleObj>
              </mc:Choice>
              <mc:Fallback>
                <p:oleObj name="Equation" r:id="rId4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2325688"/>
                        <a:ext cx="2578100" cy="876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85" name="Rectangle 93"/>
          <p:cNvSpPr>
            <a:spLocks noChangeArrowheads="1"/>
          </p:cNvSpPr>
          <p:nvPr/>
        </p:nvSpPr>
        <p:spPr bwMode="auto">
          <a:xfrm>
            <a:off x="3203576" y="2589213"/>
            <a:ext cx="262731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smtClean="0">
                <a:latin typeface="Times New Roman" pitchFamily="18" charset="0"/>
              </a:rPr>
              <a:t>Với a, b, c, d </a:t>
            </a:r>
            <a:r>
              <a:rPr lang="en-US" altLang="en-US" sz="1600" b="1" smtClean="0">
                <a:latin typeface="Times New Roman" pitchFamily="18" charset="0"/>
                <a:sym typeface="Symbol" pitchFamily="18" charset="2"/>
              </a:rPr>
              <a:t>Z (b, d  0)</a:t>
            </a:r>
          </a:p>
        </p:txBody>
      </p:sp>
      <p:grpSp>
        <p:nvGrpSpPr>
          <p:cNvPr id="8296" name="Group 104"/>
          <p:cNvGrpSpPr>
            <a:grpSpLocks/>
          </p:cNvGrpSpPr>
          <p:nvPr/>
        </p:nvGrpSpPr>
        <p:grpSpPr bwMode="auto">
          <a:xfrm>
            <a:off x="504826" y="1533528"/>
            <a:ext cx="4319588" cy="838201"/>
            <a:chOff x="0" y="1193"/>
            <a:chExt cx="2721" cy="528"/>
          </a:xfrm>
        </p:grpSpPr>
        <p:sp>
          <p:nvSpPr>
            <p:cNvPr id="7203" name="Rectangle 101"/>
            <p:cNvSpPr>
              <a:spLocks noChangeArrowheads="1"/>
            </p:cNvSpPr>
            <p:nvPr/>
          </p:nvSpPr>
          <p:spPr bwMode="auto">
            <a:xfrm>
              <a:off x="0" y="1342"/>
              <a:ext cx="272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smtClean="0">
                  <a:latin typeface="Times New Roman" pitchFamily="18" charset="0"/>
                </a:rPr>
                <a:t>* Với x =       , y =      ta có:</a:t>
              </a:r>
              <a:endParaRPr lang="en-US" altLang="en-US" sz="2400" b="1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7204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7921149"/>
                </p:ext>
              </p:extLst>
            </p:nvPr>
          </p:nvGraphicFramePr>
          <p:xfrm>
            <a:off x="825" y="1193"/>
            <a:ext cx="221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4" name="Equation" r:id="rId6" imgW="152280" imgH="393480" progId="Equation.DSMT4">
                    <p:embed/>
                  </p:oleObj>
                </mc:Choice>
                <mc:Fallback>
                  <p:oleObj name="Equation" r:id="rId6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" y="1193"/>
                          <a:ext cx="221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05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94644"/>
                </p:ext>
              </p:extLst>
            </p:nvPr>
          </p:nvGraphicFramePr>
          <p:xfrm>
            <a:off x="1473" y="1193"/>
            <a:ext cx="242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5" name="Equation" r:id="rId8" imgW="164880" imgH="393480" progId="Equation.DSMT4">
                    <p:embed/>
                  </p:oleObj>
                </mc:Choice>
                <mc:Fallback>
                  <p:oleObj name="Equation" r:id="rId8" imgW="1648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" y="1193"/>
                          <a:ext cx="242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11" name="Text Box 119"/>
          <p:cNvSpPr txBox="1">
            <a:spLocks noChangeArrowheads="1"/>
          </p:cNvSpPr>
          <p:nvPr/>
        </p:nvSpPr>
        <p:spPr bwMode="auto">
          <a:xfrm>
            <a:off x="-36513" y="1484313"/>
            <a:ext cx="574676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smtClean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graphicFrame>
        <p:nvGraphicFramePr>
          <p:cNvPr id="8312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008289"/>
              </p:ext>
            </p:extLst>
          </p:nvPr>
        </p:nvGraphicFramePr>
        <p:xfrm>
          <a:off x="584200" y="4167188"/>
          <a:ext cx="2463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" name="Equation" r:id="rId10" imgW="990360" imgH="393480" progId="Equation.DSMT4">
                  <p:embed/>
                </p:oleObj>
              </mc:Choice>
              <mc:Fallback>
                <p:oleObj name="Equation" r:id="rId10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4167188"/>
                        <a:ext cx="2463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05"/>
          <p:cNvSpPr>
            <a:spLocks noChangeArrowheads="1"/>
          </p:cNvSpPr>
          <p:nvPr/>
        </p:nvSpPr>
        <p:spPr bwMode="auto">
          <a:xfrm>
            <a:off x="533400" y="3505200"/>
            <a:ext cx="2670176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itchFamily="18" charset="0"/>
              </a:rPr>
              <a:t>* Áp dụng: Tính</a:t>
            </a:r>
            <a:endParaRPr lang="en-US" altLang="en-US" sz="2400" b="1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" name="Thought Bubble: Cloud 19">
            <a:extLst>
              <a:ext uri="{FF2B5EF4-FFF2-40B4-BE49-F238E27FC236}">
                <a16:creationId xmlns="" xmlns:a16="http://schemas.microsoft.com/office/drawing/2014/main" id="{4DD1A834-97A4-47ED-A4C8-B89773E0733A}"/>
              </a:ext>
            </a:extLst>
          </p:cNvPr>
          <p:cNvSpPr/>
          <p:nvPr/>
        </p:nvSpPr>
        <p:spPr>
          <a:xfrm>
            <a:off x="6248420" y="4648240"/>
            <a:ext cx="3200399" cy="1934029"/>
          </a:xfrm>
          <a:prstGeom prst="cloudCallout">
            <a:avLst>
              <a:gd name="adj1" fmla="val 7506"/>
              <a:gd name="adj2" fmla="val -89708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HOẠT </a:t>
            </a:r>
            <a:r>
              <a:rPr lang="en-US" sz="2400" b="1">
                <a:solidFill>
                  <a:srgbClr val="FF0000"/>
                </a:solidFill>
              </a:rPr>
              <a:t>ĐỘNG </a:t>
            </a:r>
            <a:r>
              <a:rPr lang="en-US" sz="2400" b="1" smtClean="0">
                <a:solidFill>
                  <a:srgbClr val="FF0000"/>
                </a:solidFill>
              </a:rPr>
              <a:t>CÁ NHÂN (3ph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473767"/>
              </p:ext>
            </p:extLst>
          </p:nvPr>
        </p:nvGraphicFramePr>
        <p:xfrm>
          <a:off x="598507" y="5181600"/>
          <a:ext cx="29067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7" name="Equation" r:id="rId12" imgW="1168200" imgH="393480" progId="Equation.DSMT4">
                  <p:embed/>
                </p:oleObj>
              </mc:Choice>
              <mc:Fallback>
                <p:oleObj name="Equation" r:id="rId12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07" y="5181600"/>
                        <a:ext cx="290671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900280"/>
              </p:ext>
            </p:extLst>
          </p:nvPr>
        </p:nvGraphicFramePr>
        <p:xfrm>
          <a:off x="3209925" y="4152940"/>
          <a:ext cx="454818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8" name="Equation" r:id="rId14" imgW="1828800" imgH="431640" progId="Equation.DSMT4">
                  <p:embed/>
                </p:oleObj>
              </mc:Choice>
              <mc:Fallback>
                <p:oleObj name="Equation" r:id="rId14" imgW="1828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4152940"/>
                        <a:ext cx="4548188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05915"/>
              </p:ext>
            </p:extLst>
          </p:nvPr>
        </p:nvGraphicFramePr>
        <p:xfrm>
          <a:off x="3433042" y="5197948"/>
          <a:ext cx="3854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9" name="Equation" r:id="rId16" imgW="1549080" imgH="431640" progId="Equation.DSMT4">
                  <p:embed/>
                </p:oleObj>
              </mc:Choice>
              <mc:Fallback>
                <p:oleObj name="Equation" r:id="rId16" imgW="1549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042" y="5197948"/>
                        <a:ext cx="3854450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0" descr="Digit 180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13" y="2863594"/>
            <a:ext cx="1650787" cy="90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8595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36608" y="511175"/>
            <a:ext cx="843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smtClean="0">
                <a:latin typeface="Times New Roman" pitchFamily="18" charset="0"/>
              </a:rPr>
              <a:t>TIẾT 3</a:t>
            </a:r>
            <a:r>
              <a:rPr lang="en-US" altLang="en-US" sz="2800" b="1" smtClean="0">
                <a:latin typeface="Times New Roman" pitchFamily="18" charset="0"/>
              </a:rPr>
              <a:t>         </a:t>
            </a:r>
            <a:r>
              <a:rPr lang="en-US" altLang="ja-JP" sz="2800" b="1" smtClean="0">
                <a:ea typeface="ＭＳ Ｐゴシック" charset="-128"/>
              </a:rPr>
              <a:t>§</a:t>
            </a:r>
            <a:r>
              <a:rPr lang="en-US" altLang="ja-JP" sz="2800" b="1" smtClean="0">
                <a:latin typeface="Times New Roman" pitchFamily="18" charset="0"/>
                <a:ea typeface="ＭＳ Ｐゴシック" charset="-128"/>
              </a:rPr>
              <a:t>3</a:t>
            </a:r>
            <a:r>
              <a:rPr lang="en-US" altLang="en-US" sz="2800" b="1" smtClean="0">
                <a:latin typeface="Times New Roman" pitchFamily="18" charset="0"/>
              </a:rPr>
              <a:t> NHÂN, CHIA SỐ HỮU TỈ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36608" y="509588"/>
            <a:ext cx="843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 smtClean="0">
                <a:solidFill>
                  <a:srgbClr val="FF0000"/>
                </a:solidFill>
                <a:latin typeface="Times New Roman" pitchFamily="18" charset="0"/>
              </a:rPr>
              <a:t>TIẾT 3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800" b="1" dirty="0" smtClean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3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NHÂN, CHIA SỐ HỮU TỈ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160463"/>
            <a:ext cx="4756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2800" b="1" u="sng" smtClean="0">
                <a:solidFill>
                  <a:srgbClr val="0000FF"/>
                </a:solidFill>
                <a:latin typeface="Times New Roman" pitchFamily="18" charset="0"/>
              </a:rPr>
              <a:t>Nhân hai số hữu tỉ:</a:t>
            </a:r>
            <a:endParaRPr lang="en-US" altLang="en-US" sz="28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81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074663"/>
              </p:ext>
            </p:extLst>
          </p:nvPr>
        </p:nvGraphicFramePr>
        <p:xfrm>
          <a:off x="657225" y="2325688"/>
          <a:ext cx="2578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Equation" r:id="rId3" imgW="1041120" imgH="393480" progId="Equation.DSMT4">
                  <p:embed/>
                </p:oleObj>
              </mc:Choice>
              <mc:Fallback>
                <p:oleObj name="Equation" r:id="rId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2325688"/>
                        <a:ext cx="2578100" cy="876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203576" y="2589213"/>
            <a:ext cx="262731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Times New Roman" pitchFamily="18" charset="0"/>
              </a:rPr>
              <a:t>Với a, b, c, d </a:t>
            </a:r>
            <a:r>
              <a:rPr lang="en-US" altLang="en-US" sz="1600" b="1" dirty="0" smtClean="0">
                <a:latin typeface="Times New Roman" pitchFamily="18" charset="0"/>
                <a:sym typeface="Symbol" pitchFamily="18" charset="2"/>
              </a:rPr>
              <a:t>Z (b, d  0)</a:t>
            </a:r>
          </a:p>
        </p:txBody>
      </p:sp>
      <p:grpSp>
        <p:nvGrpSpPr>
          <p:cNvPr id="8199" name="Group 10"/>
          <p:cNvGrpSpPr>
            <a:grpSpLocks/>
          </p:cNvGrpSpPr>
          <p:nvPr/>
        </p:nvGrpSpPr>
        <p:grpSpPr bwMode="auto">
          <a:xfrm>
            <a:off x="504826" y="1533528"/>
            <a:ext cx="4319588" cy="838201"/>
            <a:chOff x="0" y="1193"/>
            <a:chExt cx="2721" cy="528"/>
          </a:xfrm>
        </p:grpSpPr>
        <p:sp>
          <p:nvSpPr>
            <p:cNvPr id="8230" name="Rectangle 11"/>
            <p:cNvSpPr>
              <a:spLocks noChangeArrowheads="1"/>
            </p:cNvSpPr>
            <p:nvPr/>
          </p:nvSpPr>
          <p:spPr bwMode="auto">
            <a:xfrm>
              <a:off x="0" y="1342"/>
              <a:ext cx="272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smtClean="0">
                  <a:latin typeface="Times New Roman" pitchFamily="18" charset="0"/>
                </a:rPr>
                <a:t>* Với x =       , y =      ta có:</a:t>
              </a:r>
              <a:endParaRPr lang="en-US" altLang="en-US" sz="2400" b="1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823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7428660"/>
                </p:ext>
              </p:extLst>
            </p:nvPr>
          </p:nvGraphicFramePr>
          <p:xfrm>
            <a:off x="825" y="1193"/>
            <a:ext cx="221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" name="Equation" r:id="rId5" imgW="152280" imgH="393480" progId="Equation.DSMT4">
                    <p:embed/>
                  </p:oleObj>
                </mc:Choice>
                <mc:Fallback>
                  <p:oleObj name="Equation" r:id="rId5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" y="1193"/>
                          <a:ext cx="221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32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6082165"/>
                </p:ext>
              </p:extLst>
            </p:nvPr>
          </p:nvGraphicFramePr>
          <p:xfrm>
            <a:off x="1473" y="1193"/>
            <a:ext cx="242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" name="Equation" r:id="rId7" imgW="164880" imgH="393480" progId="Equation.DSMT4">
                    <p:embed/>
                  </p:oleObj>
                </mc:Choice>
                <mc:Fallback>
                  <p:oleObj name="Equation" r:id="rId7" imgW="1648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" y="1193"/>
                          <a:ext cx="242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00" name="Rectangle 14"/>
          <p:cNvSpPr>
            <a:spLocks noChangeArrowheads="1"/>
          </p:cNvSpPr>
          <p:nvPr/>
        </p:nvSpPr>
        <p:spPr bwMode="auto">
          <a:xfrm>
            <a:off x="503238" y="3176596"/>
            <a:ext cx="15859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smtClean="0">
                <a:latin typeface="Times New Roman" pitchFamily="18" charset="0"/>
              </a:rPr>
              <a:t>* Ví dụ: </a:t>
            </a:r>
            <a:endParaRPr lang="en-US" altLang="en-US" sz="2400" b="1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-36513" y="1484313"/>
            <a:ext cx="574676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smtClean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sp>
        <p:nvSpPr>
          <p:cNvPr id="69675" name="Text Box 43"/>
          <p:cNvSpPr txBox="1">
            <a:spLocks noChangeArrowheads="1"/>
          </p:cNvSpPr>
          <p:nvPr/>
        </p:nvSpPr>
        <p:spPr bwMode="auto">
          <a:xfrm>
            <a:off x="0" y="3573463"/>
            <a:ext cx="4756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latin typeface="Times New Roman" pitchFamily="18" charset="0"/>
              </a:rPr>
              <a:t>2. </a:t>
            </a:r>
            <a:r>
              <a:rPr lang="en-US" altLang="en-US" sz="2800" b="1" u="sng" dirty="0" smtClean="0">
                <a:latin typeface="Times New Roman" pitchFamily="18" charset="0"/>
              </a:rPr>
              <a:t>Chia hai số hữu tỉ:</a:t>
            </a:r>
            <a:endParaRPr lang="en-US" altLang="en-US" sz="2800" b="1" dirty="0" smtClean="0"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14801" y="3833059"/>
            <a:ext cx="3962420" cy="1881981"/>
            <a:chOff x="4517231" y="3833019"/>
            <a:chExt cx="3559969" cy="1881981"/>
          </a:xfrm>
          <a:solidFill>
            <a:schemeClr val="bg1">
              <a:lumMod val="95000"/>
            </a:schemeClr>
          </a:solidFill>
        </p:grpSpPr>
        <p:sp>
          <p:nvSpPr>
            <p:cNvPr id="3" name="Rounded Rectangular Callout 2"/>
            <p:cNvSpPr/>
            <p:nvPr/>
          </p:nvSpPr>
          <p:spPr>
            <a:xfrm>
              <a:off x="4517231" y="3833019"/>
              <a:ext cx="3559969" cy="1881981"/>
            </a:xfrm>
            <a:prstGeom prst="wedgeRoundRect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654151" y="4070310"/>
                  <a:ext cx="3217648" cy="130946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Hãy tìm số nghịch </a:t>
                  </a:r>
                  <a:r>
                    <a:rPr lang="vi-VN" sz="2800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đảo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của: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600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600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;</m:t>
                      </m:r>
                      <m:f>
                        <m:fPr>
                          <m:ctrlP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− 1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36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151" y="4070310"/>
                  <a:ext cx="3217648" cy="1309461"/>
                </a:xfrm>
                <a:prstGeom prst="rect">
                  <a:avLst/>
                </a:prstGeom>
                <a:blipFill>
                  <a:blip r:embed="rId9"/>
                  <a:stretch>
                    <a:fillRect l="-3401" t="-5116"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673420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7" grpId="0"/>
      <p:bldP spid="69657" grpId="1"/>
      <p:bldP spid="696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36608" y="511175"/>
            <a:ext cx="843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smtClean="0">
                <a:latin typeface="Times New Roman" pitchFamily="18" charset="0"/>
              </a:rPr>
              <a:t>TIẾT 3</a:t>
            </a:r>
            <a:r>
              <a:rPr lang="en-US" altLang="en-US" sz="2800" b="1" smtClean="0">
                <a:latin typeface="Times New Roman" pitchFamily="18" charset="0"/>
              </a:rPr>
              <a:t>         </a:t>
            </a:r>
            <a:r>
              <a:rPr lang="en-US" altLang="ja-JP" sz="2800" b="1" smtClean="0">
                <a:ea typeface="ＭＳ Ｐゴシック" charset="-128"/>
              </a:rPr>
              <a:t>§</a:t>
            </a:r>
            <a:r>
              <a:rPr lang="en-US" altLang="ja-JP" sz="2800" b="1" smtClean="0">
                <a:latin typeface="Times New Roman" pitchFamily="18" charset="0"/>
                <a:ea typeface="ＭＳ Ｐゴシック" charset="-128"/>
              </a:rPr>
              <a:t>3</a:t>
            </a:r>
            <a:r>
              <a:rPr lang="en-US" altLang="en-US" sz="2800" b="1" smtClean="0">
                <a:latin typeface="Times New Roman" pitchFamily="18" charset="0"/>
              </a:rPr>
              <a:t> NHÂN, CHIA SỐ HỮU TỈ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36608" y="509588"/>
            <a:ext cx="843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smtClean="0">
                <a:solidFill>
                  <a:srgbClr val="FF0000"/>
                </a:solidFill>
                <a:latin typeface="Times New Roman" pitchFamily="18" charset="0"/>
              </a:rPr>
              <a:t>TIẾT 3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800" b="1" smtClean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800" b="1" smtClean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3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 NHÂN, CHIA SỐ HỮU TỈ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160463"/>
            <a:ext cx="4756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2800" b="1" u="sng" smtClean="0">
                <a:solidFill>
                  <a:srgbClr val="0000FF"/>
                </a:solidFill>
                <a:latin typeface="Times New Roman" pitchFamily="18" charset="0"/>
              </a:rPr>
              <a:t>Nhân hai số hữu tỉ:</a:t>
            </a:r>
            <a:endParaRPr lang="en-US" altLang="en-US" sz="28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81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02821"/>
              </p:ext>
            </p:extLst>
          </p:nvPr>
        </p:nvGraphicFramePr>
        <p:xfrm>
          <a:off x="657225" y="2325688"/>
          <a:ext cx="2578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" name="Equation" r:id="rId3" imgW="1041120" imgH="393480" progId="Equation.DSMT4">
                  <p:embed/>
                </p:oleObj>
              </mc:Choice>
              <mc:Fallback>
                <p:oleObj name="Equation" r:id="rId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2325688"/>
                        <a:ext cx="2578100" cy="876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203576" y="2589213"/>
            <a:ext cx="3578224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Times New Roman" pitchFamily="18" charset="0"/>
              </a:rPr>
              <a:t>Với a, b, c, d </a:t>
            </a:r>
            <a:r>
              <a:rPr lang="en-US" altLang="en-US" sz="2000" b="1" dirty="0" smtClean="0">
                <a:latin typeface="Times New Roman" pitchFamily="18" charset="0"/>
                <a:sym typeface="Symbol" pitchFamily="18" charset="2"/>
              </a:rPr>
              <a:t>Z (b, d  0)</a:t>
            </a:r>
          </a:p>
        </p:txBody>
      </p:sp>
      <p:grpSp>
        <p:nvGrpSpPr>
          <p:cNvPr id="8199" name="Group 10"/>
          <p:cNvGrpSpPr>
            <a:grpSpLocks/>
          </p:cNvGrpSpPr>
          <p:nvPr/>
        </p:nvGrpSpPr>
        <p:grpSpPr bwMode="auto">
          <a:xfrm>
            <a:off x="504826" y="1533528"/>
            <a:ext cx="4319588" cy="838201"/>
            <a:chOff x="0" y="1193"/>
            <a:chExt cx="2721" cy="528"/>
          </a:xfrm>
        </p:grpSpPr>
        <p:sp>
          <p:nvSpPr>
            <p:cNvPr id="8230" name="Rectangle 11"/>
            <p:cNvSpPr>
              <a:spLocks noChangeArrowheads="1"/>
            </p:cNvSpPr>
            <p:nvPr/>
          </p:nvSpPr>
          <p:spPr bwMode="auto">
            <a:xfrm>
              <a:off x="0" y="1342"/>
              <a:ext cx="272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smtClean="0">
                  <a:latin typeface="Times New Roman" pitchFamily="18" charset="0"/>
                </a:rPr>
                <a:t>* Với x =       , y =      ta có:</a:t>
              </a:r>
              <a:endParaRPr lang="en-US" altLang="en-US" sz="2400" b="1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823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2144354"/>
                </p:ext>
              </p:extLst>
            </p:nvPr>
          </p:nvGraphicFramePr>
          <p:xfrm>
            <a:off x="825" y="1193"/>
            <a:ext cx="221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09" name="Equation" r:id="rId5" imgW="152280" imgH="393480" progId="Equation.DSMT4">
                    <p:embed/>
                  </p:oleObj>
                </mc:Choice>
                <mc:Fallback>
                  <p:oleObj name="Equation" r:id="rId5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" y="1193"/>
                          <a:ext cx="221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32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5039689"/>
                </p:ext>
              </p:extLst>
            </p:nvPr>
          </p:nvGraphicFramePr>
          <p:xfrm>
            <a:off x="1473" y="1193"/>
            <a:ext cx="242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10" name="Equation" r:id="rId7" imgW="164880" imgH="393480" progId="Equation.DSMT4">
                    <p:embed/>
                  </p:oleObj>
                </mc:Choice>
                <mc:Fallback>
                  <p:oleObj name="Equation" r:id="rId7" imgW="1648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" y="1193"/>
                          <a:ext cx="242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00" name="Rectangle 14"/>
          <p:cNvSpPr>
            <a:spLocks noChangeArrowheads="1"/>
          </p:cNvSpPr>
          <p:nvPr/>
        </p:nvSpPr>
        <p:spPr bwMode="auto">
          <a:xfrm>
            <a:off x="503238" y="3176596"/>
            <a:ext cx="15859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smtClean="0">
                <a:latin typeface="Times New Roman" pitchFamily="18" charset="0"/>
              </a:rPr>
              <a:t>* Ví dụ: </a:t>
            </a:r>
            <a:endParaRPr lang="en-US" altLang="en-US" sz="2400" b="1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-36513" y="1484313"/>
            <a:ext cx="574676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smtClean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sp>
        <p:nvSpPr>
          <p:cNvPr id="69675" name="Text Box 43"/>
          <p:cNvSpPr txBox="1">
            <a:spLocks noChangeArrowheads="1"/>
          </p:cNvSpPr>
          <p:nvPr/>
        </p:nvSpPr>
        <p:spPr bwMode="auto">
          <a:xfrm>
            <a:off x="0" y="3573463"/>
            <a:ext cx="4756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Chia hai số hữu tỉ:</a:t>
            </a:r>
            <a:endParaRPr lang="en-US" altLang="en-US" sz="28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69676" name="Group 44"/>
          <p:cNvGrpSpPr>
            <a:grpSpLocks/>
          </p:cNvGrpSpPr>
          <p:nvPr/>
        </p:nvGrpSpPr>
        <p:grpSpPr bwMode="auto">
          <a:xfrm>
            <a:off x="431800" y="3946566"/>
            <a:ext cx="4679950" cy="838201"/>
            <a:chOff x="0" y="1193"/>
            <a:chExt cx="2721" cy="528"/>
          </a:xfrm>
        </p:grpSpPr>
        <p:sp>
          <p:nvSpPr>
            <p:cNvPr id="8211" name="Rectangle 45"/>
            <p:cNvSpPr>
              <a:spLocks noChangeArrowheads="1"/>
            </p:cNvSpPr>
            <p:nvPr/>
          </p:nvSpPr>
          <p:spPr bwMode="auto">
            <a:xfrm>
              <a:off x="0" y="1342"/>
              <a:ext cx="272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smtClean="0">
                  <a:latin typeface="Times New Roman" pitchFamily="18" charset="0"/>
                </a:rPr>
                <a:t>* Với x =       , y =        (y </a:t>
              </a:r>
              <a:r>
                <a:rPr lang="en-US" altLang="en-US" sz="2400" b="1" smtClean="0">
                  <a:latin typeface="Times New Roman" pitchFamily="18" charset="0"/>
                  <a:cs typeface="Times New Roman" pitchFamily="18" charset="0"/>
                </a:rPr>
                <a:t>≠0) </a:t>
              </a:r>
              <a:r>
                <a:rPr lang="en-US" altLang="en-US" sz="2400" b="1" smtClean="0">
                  <a:latin typeface="Times New Roman" pitchFamily="18" charset="0"/>
                </a:rPr>
                <a:t>ta có:</a:t>
              </a:r>
              <a:endParaRPr lang="en-US" altLang="en-US" sz="2400" b="1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8212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8621656"/>
                </p:ext>
              </p:extLst>
            </p:nvPr>
          </p:nvGraphicFramePr>
          <p:xfrm>
            <a:off x="825" y="1193"/>
            <a:ext cx="221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11" name="Equation" r:id="rId9" imgW="152280" imgH="393480" progId="Equation.DSMT4">
                    <p:embed/>
                  </p:oleObj>
                </mc:Choice>
                <mc:Fallback>
                  <p:oleObj name="Equation" r:id="rId9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" y="1193"/>
                          <a:ext cx="221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3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8860238"/>
                </p:ext>
              </p:extLst>
            </p:nvPr>
          </p:nvGraphicFramePr>
          <p:xfrm>
            <a:off x="1472" y="1193"/>
            <a:ext cx="24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12" name="Equation" r:id="rId11" imgW="164880" imgH="393480" progId="Equation.DSMT4">
                    <p:embed/>
                  </p:oleObj>
                </mc:Choice>
                <mc:Fallback>
                  <p:oleObj name="Equation" r:id="rId11" imgW="1648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2" y="1193"/>
                          <a:ext cx="24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968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152039"/>
              </p:ext>
            </p:extLst>
          </p:nvPr>
        </p:nvGraphicFramePr>
        <p:xfrm>
          <a:off x="146050" y="4737100"/>
          <a:ext cx="40513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3" name="Equation" r:id="rId13" imgW="1587240" imgH="393480" progId="Equation.DSMT4">
                  <p:embed/>
                </p:oleObj>
              </mc:Choice>
              <mc:Fallback>
                <p:oleObj name="Equation" r:id="rId13" imgW="1587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4737100"/>
                        <a:ext cx="4051300" cy="877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81" name="Rectangle 49"/>
          <p:cNvSpPr>
            <a:spLocks noChangeArrowheads="1"/>
          </p:cNvSpPr>
          <p:nvPr/>
        </p:nvSpPr>
        <p:spPr bwMode="auto">
          <a:xfrm>
            <a:off x="4392612" y="4964113"/>
            <a:ext cx="3303587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000" b="1" smtClean="0">
                <a:latin typeface="Times New Roman" pitchFamily="18" charset="0"/>
              </a:rPr>
              <a:t>Với a, b, c, d </a:t>
            </a:r>
            <a:r>
              <a:rPr lang="en-US" altLang="en-US" sz="2000" b="1" smtClean="0">
                <a:latin typeface="Times New Roman" pitchFamily="18" charset="0"/>
                <a:sym typeface="Symbol" pitchFamily="18" charset="2"/>
              </a:rPr>
              <a:t>Z (b, c, d  0)</a:t>
            </a:r>
          </a:p>
        </p:txBody>
      </p:sp>
      <p:sp>
        <p:nvSpPr>
          <p:cNvPr id="69682" name="Text Box 50"/>
          <p:cNvSpPr txBox="1">
            <a:spLocks noChangeArrowheads="1"/>
          </p:cNvSpPr>
          <p:nvPr/>
        </p:nvSpPr>
        <p:spPr bwMode="auto">
          <a:xfrm>
            <a:off x="20" y="3933865"/>
            <a:ext cx="5746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smtClean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47273358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7" grpId="0"/>
      <p:bldP spid="69657" grpId="1"/>
      <p:bldP spid="69681" grpId="0"/>
      <p:bldP spid="69682" grpId="0"/>
      <p:bldP spid="6968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36608" y="511175"/>
            <a:ext cx="843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smtClean="0">
                <a:latin typeface="Times New Roman" pitchFamily="18" charset="0"/>
              </a:rPr>
              <a:t>TIẾT 3</a:t>
            </a:r>
            <a:r>
              <a:rPr lang="en-US" altLang="en-US" sz="2800" b="1" smtClean="0">
                <a:latin typeface="Times New Roman" pitchFamily="18" charset="0"/>
              </a:rPr>
              <a:t>         </a:t>
            </a:r>
            <a:r>
              <a:rPr lang="en-US" altLang="ja-JP" sz="2800" b="1" smtClean="0">
                <a:ea typeface="ＭＳ Ｐゴシック" charset="-128"/>
              </a:rPr>
              <a:t>§</a:t>
            </a:r>
            <a:r>
              <a:rPr lang="en-US" altLang="ja-JP" sz="2800" b="1" smtClean="0">
                <a:latin typeface="Times New Roman" pitchFamily="18" charset="0"/>
                <a:ea typeface="ＭＳ Ｐゴシック" charset="-128"/>
              </a:rPr>
              <a:t>3</a:t>
            </a:r>
            <a:r>
              <a:rPr lang="en-US" altLang="en-US" sz="2800" b="1" smtClean="0">
                <a:latin typeface="Times New Roman" pitchFamily="18" charset="0"/>
              </a:rPr>
              <a:t> NHÂN, CHIA SỐ HỮU TỈ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6608" y="509588"/>
            <a:ext cx="843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smtClean="0">
                <a:solidFill>
                  <a:srgbClr val="FF0000"/>
                </a:solidFill>
                <a:latin typeface="Times New Roman" pitchFamily="18" charset="0"/>
              </a:rPr>
              <a:t>TIẾT 3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800" b="1" smtClean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800" b="1" smtClean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3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 NHÂN, CHIA SỐ HỮU TỈ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1160463"/>
            <a:ext cx="4756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2800" b="1" u="sng" smtClean="0">
                <a:solidFill>
                  <a:srgbClr val="0000FF"/>
                </a:solidFill>
                <a:latin typeface="Times New Roman" pitchFamily="18" charset="0"/>
              </a:rPr>
              <a:t>Nhân hai số hữu tỉ:</a:t>
            </a:r>
            <a:endParaRPr lang="en-US" altLang="en-US" sz="28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92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008645"/>
              </p:ext>
            </p:extLst>
          </p:nvPr>
        </p:nvGraphicFramePr>
        <p:xfrm>
          <a:off x="657225" y="2325688"/>
          <a:ext cx="2578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" name="Equation" r:id="rId3" imgW="1041120" imgH="393480" progId="Equation.DSMT4">
                  <p:embed/>
                </p:oleObj>
              </mc:Choice>
              <mc:Fallback>
                <p:oleObj name="Equation" r:id="rId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2325688"/>
                        <a:ext cx="2578100" cy="876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3203576" y="2589213"/>
            <a:ext cx="3425824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000" b="1" smtClean="0">
                <a:latin typeface="Times New Roman" pitchFamily="18" charset="0"/>
              </a:rPr>
              <a:t>Với a, b, c, d </a:t>
            </a:r>
            <a:r>
              <a:rPr lang="en-US" altLang="en-US" sz="2000" b="1" smtClean="0">
                <a:latin typeface="Times New Roman" pitchFamily="18" charset="0"/>
                <a:sym typeface="Symbol" pitchFamily="18" charset="2"/>
              </a:rPr>
              <a:t>Z (b, d  0)</a:t>
            </a:r>
          </a:p>
        </p:txBody>
      </p:sp>
      <p:grpSp>
        <p:nvGrpSpPr>
          <p:cNvPr id="9223" name="Group 8"/>
          <p:cNvGrpSpPr>
            <a:grpSpLocks/>
          </p:cNvGrpSpPr>
          <p:nvPr/>
        </p:nvGrpSpPr>
        <p:grpSpPr bwMode="auto">
          <a:xfrm>
            <a:off x="504826" y="1533528"/>
            <a:ext cx="4319588" cy="838201"/>
            <a:chOff x="0" y="1193"/>
            <a:chExt cx="2721" cy="528"/>
          </a:xfrm>
        </p:grpSpPr>
        <p:sp>
          <p:nvSpPr>
            <p:cNvPr id="9236" name="Rectangle 9"/>
            <p:cNvSpPr>
              <a:spLocks noChangeArrowheads="1"/>
            </p:cNvSpPr>
            <p:nvPr/>
          </p:nvSpPr>
          <p:spPr bwMode="auto">
            <a:xfrm>
              <a:off x="0" y="1342"/>
              <a:ext cx="272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smtClean="0">
                  <a:latin typeface="Times New Roman" pitchFamily="18" charset="0"/>
                </a:rPr>
                <a:t>* Với x =       , y =      ta có:</a:t>
              </a:r>
              <a:endParaRPr lang="en-US" altLang="en-US" sz="2400" b="1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923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5366705"/>
                </p:ext>
              </p:extLst>
            </p:nvPr>
          </p:nvGraphicFramePr>
          <p:xfrm>
            <a:off x="825" y="1193"/>
            <a:ext cx="221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5" name="Equation" r:id="rId5" imgW="152280" imgH="393480" progId="Equation.DSMT4">
                    <p:embed/>
                  </p:oleObj>
                </mc:Choice>
                <mc:Fallback>
                  <p:oleObj name="Equation" r:id="rId5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" y="1193"/>
                          <a:ext cx="221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8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7061126"/>
                </p:ext>
              </p:extLst>
            </p:nvPr>
          </p:nvGraphicFramePr>
          <p:xfrm>
            <a:off x="1473" y="1193"/>
            <a:ext cx="242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6" name="Equation" r:id="rId7" imgW="164880" imgH="393480" progId="Equation.DSMT4">
                    <p:embed/>
                  </p:oleObj>
                </mc:Choice>
                <mc:Fallback>
                  <p:oleObj name="Equation" r:id="rId7" imgW="1648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" y="1193"/>
                          <a:ext cx="242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503238" y="3176596"/>
            <a:ext cx="15859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smtClean="0">
                <a:latin typeface="Times New Roman" pitchFamily="18" charset="0"/>
              </a:rPr>
              <a:t>* Ví dụ: </a:t>
            </a:r>
            <a:endParaRPr lang="en-US" altLang="en-US" sz="2400" b="1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-36513" y="1484313"/>
            <a:ext cx="574676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smtClean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sp>
        <p:nvSpPr>
          <p:cNvPr id="9226" name="Text Box 34"/>
          <p:cNvSpPr txBox="1">
            <a:spLocks noChangeArrowheads="1"/>
          </p:cNvSpPr>
          <p:nvPr/>
        </p:nvSpPr>
        <p:spPr bwMode="auto">
          <a:xfrm>
            <a:off x="0" y="3573463"/>
            <a:ext cx="4756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2800" b="1" u="sng" smtClean="0">
                <a:solidFill>
                  <a:srgbClr val="0000FF"/>
                </a:solidFill>
                <a:latin typeface="Times New Roman" pitchFamily="18" charset="0"/>
              </a:rPr>
              <a:t>Chia hai số hữu tỉ:</a:t>
            </a:r>
            <a:endParaRPr lang="en-US" altLang="en-US" sz="28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227" name="Rectangle 36"/>
          <p:cNvSpPr>
            <a:spLocks noChangeArrowheads="1"/>
          </p:cNvSpPr>
          <p:nvPr/>
        </p:nvSpPr>
        <p:spPr bwMode="auto">
          <a:xfrm>
            <a:off x="431800" y="4183103"/>
            <a:ext cx="46799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smtClean="0">
                <a:latin typeface="Times New Roman" pitchFamily="18" charset="0"/>
              </a:rPr>
              <a:t>* Với x =       , y =        (y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≠0) </a:t>
            </a:r>
            <a:r>
              <a:rPr lang="en-US" altLang="en-US" sz="2400" b="1" smtClean="0">
                <a:latin typeface="Times New Roman" pitchFamily="18" charset="0"/>
              </a:rPr>
              <a:t>ta có:</a:t>
            </a:r>
            <a:endParaRPr lang="en-US" altLang="en-US" sz="2400" b="1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922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60326"/>
              </p:ext>
            </p:extLst>
          </p:nvPr>
        </p:nvGraphicFramePr>
        <p:xfrm>
          <a:off x="1851025" y="3946525"/>
          <a:ext cx="3794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7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3946525"/>
                        <a:ext cx="3794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527178"/>
              </p:ext>
            </p:extLst>
          </p:nvPr>
        </p:nvGraphicFramePr>
        <p:xfrm>
          <a:off x="2816225" y="3946525"/>
          <a:ext cx="4159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" name="Equation" r:id="rId11" imgW="164880" imgH="393480" progId="Equation.DSMT4">
                  <p:embed/>
                </p:oleObj>
              </mc:Choice>
              <mc:Fallback>
                <p:oleObj name="Equation" r:id="rId11" imgW="164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3946525"/>
                        <a:ext cx="4159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85591"/>
              </p:ext>
            </p:extLst>
          </p:nvPr>
        </p:nvGraphicFramePr>
        <p:xfrm>
          <a:off x="146050" y="4737100"/>
          <a:ext cx="40513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" name="Equation" r:id="rId13" imgW="1587240" imgH="393480" progId="Equation.DSMT4">
                  <p:embed/>
                </p:oleObj>
              </mc:Choice>
              <mc:Fallback>
                <p:oleObj name="Equation" r:id="rId13" imgW="1587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4737100"/>
                        <a:ext cx="4051300" cy="877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40"/>
          <p:cNvSpPr>
            <a:spLocks noChangeArrowheads="1"/>
          </p:cNvSpPr>
          <p:nvPr/>
        </p:nvSpPr>
        <p:spPr bwMode="auto">
          <a:xfrm>
            <a:off x="4248152" y="4964113"/>
            <a:ext cx="3524248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000" b="1" smtClean="0">
                <a:latin typeface="Times New Roman" pitchFamily="18" charset="0"/>
              </a:rPr>
              <a:t>Với a, b, c, d </a:t>
            </a:r>
            <a:r>
              <a:rPr lang="en-US" altLang="en-US" sz="2000" b="1" smtClean="0">
                <a:latin typeface="Times New Roman" pitchFamily="18" charset="0"/>
                <a:sym typeface="Symbol" pitchFamily="18" charset="2"/>
              </a:rPr>
              <a:t>Z (b, c, d  0)</a:t>
            </a:r>
          </a:p>
        </p:txBody>
      </p:sp>
      <p:sp>
        <p:nvSpPr>
          <p:cNvPr id="78889" name="Text Box 41"/>
          <p:cNvSpPr txBox="1">
            <a:spLocks noChangeArrowheads="1"/>
          </p:cNvSpPr>
          <p:nvPr/>
        </p:nvSpPr>
        <p:spPr bwMode="auto">
          <a:xfrm>
            <a:off x="-73024" y="3860840"/>
            <a:ext cx="5746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smtClean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sp>
        <p:nvSpPr>
          <p:cNvPr id="9233" name="Rectangle 42"/>
          <p:cNvSpPr>
            <a:spLocks noChangeArrowheads="1"/>
          </p:cNvSpPr>
          <p:nvPr/>
        </p:nvSpPr>
        <p:spPr bwMode="auto">
          <a:xfrm>
            <a:off x="501657" y="5624553"/>
            <a:ext cx="15859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smtClean="0">
                <a:latin typeface="Times New Roman" pitchFamily="18" charset="0"/>
              </a:rPr>
              <a:t>* Ví dụ: </a:t>
            </a:r>
            <a:endParaRPr lang="en-US" altLang="en-US" sz="2400" b="1" smtClean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889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503390"/>
              </p:ext>
            </p:extLst>
          </p:nvPr>
        </p:nvGraphicFramePr>
        <p:xfrm>
          <a:off x="1682750" y="5673725"/>
          <a:ext cx="2095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" name="Equation" r:id="rId15" imgW="850680" imgH="393480" progId="Equation.DSMT4">
                  <p:embed/>
                </p:oleObj>
              </mc:Choice>
              <mc:Fallback>
                <p:oleObj name="Equation" r:id="rId15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5673725"/>
                        <a:ext cx="20955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568092"/>
              </p:ext>
            </p:extLst>
          </p:nvPr>
        </p:nvGraphicFramePr>
        <p:xfrm>
          <a:off x="3944938" y="5673725"/>
          <a:ext cx="325913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" name="Equation" r:id="rId17" imgW="1333440" imgH="393480" progId="Equation.DSMT4">
                  <p:embed/>
                </p:oleObj>
              </mc:Choice>
              <mc:Fallback>
                <p:oleObj name="Equation" r:id="rId17" imgW="1333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5673725"/>
                        <a:ext cx="3259137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70844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8" grpId="0"/>
      <p:bldP spid="78868" grpId="1"/>
      <p:bldP spid="78889" grpId="0"/>
      <p:bldP spid="7888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36608" y="153987"/>
            <a:ext cx="843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smtClean="0">
                <a:latin typeface="Times New Roman" pitchFamily="18" charset="0"/>
              </a:rPr>
              <a:t>TIẾT 3</a:t>
            </a:r>
            <a:r>
              <a:rPr lang="en-US" altLang="en-US" sz="2800" b="1" smtClean="0">
                <a:latin typeface="Times New Roman" pitchFamily="18" charset="0"/>
              </a:rPr>
              <a:t>         </a:t>
            </a:r>
            <a:r>
              <a:rPr lang="en-US" altLang="ja-JP" sz="2800" b="1" smtClean="0">
                <a:ea typeface="ＭＳ Ｐゴシック" charset="-128"/>
              </a:rPr>
              <a:t>§</a:t>
            </a:r>
            <a:r>
              <a:rPr lang="en-US" altLang="ja-JP" sz="2800" b="1" smtClean="0">
                <a:latin typeface="Times New Roman" pitchFamily="18" charset="0"/>
                <a:ea typeface="ＭＳ Ｐゴシック" charset="-128"/>
              </a:rPr>
              <a:t>3</a:t>
            </a:r>
            <a:r>
              <a:rPr lang="en-US" altLang="en-US" sz="2800" b="1" smtClean="0">
                <a:latin typeface="Times New Roman" pitchFamily="18" charset="0"/>
              </a:rPr>
              <a:t> NHÂN, CHIA SỐ HỮU TỈ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36607" y="153759"/>
            <a:ext cx="843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smtClean="0">
                <a:solidFill>
                  <a:srgbClr val="FF0000"/>
                </a:solidFill>
                <a:latin typeface="Times New Roman" pitchFamily="18" charset="0"/>
              </a:rPr>
              <a:t>TIẾT 3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800" b="1" smtClean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800" b="1" smtClean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3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 NHÂN, CHIA SỐ HỮU TỈ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0" y="803275"/>
            <a:ext cx="475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2400" b="1" u="sng" smtClean="0">
                <a:solidFill>
                  <a:srgbClr val="0000FF"/>
                </a:solidFill>
                <a:latin typeface="Times New Roman" pitchFamily="18" charset="0"/>
              </a:rPr>
              <a:t>Nhân hai số hữu tỉ:</a:t>
            </a:r>
            <a:endParaRPr lang="en-US" altLang="en-US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45" name="Text Box 14"/>
          <p:cNvSpPr txBox="1">
            <a:spLocks noChangeArrowheads="1"/>
          </p:cNvSpPr>
          <p:nvPr/>
        </p:nvSpPr>
        <p:spPr bwMode="auto">
          <a:xfrm>
            <a:off x="0" y="1473200"/>
            <a:ext cx="475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2400" b="1" u="sng" smtClean="0">
                <a:solidFill>
                  <a:srgbClr val="0000FF"/>
                </a:solidFill>
                <a:latin typeface="Times New Roman" pitchFamily="18" charset="0"/>
              </a:rPr>
              <a:t>Chia hai số hữu tỉ:</a:t>
            </a:r>
            <a:endParaRPr lang="en-US" altLang="en-US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79902" name="Group 30"/>
          <p:cNvGrpSpPr>
            <a:grpSpLocks/>
          </p:cNvGrpSpPr>
          <p:nvPr/>
        </p:nvGrpSpPr>
        <p:grpSpPr bwMode="auto">
          <a:xfrm>
            <a:off x="360383" y="2722602"/>
            <a:ext cx="1474787" cy="461963"/>
            <a:chOff x="227" y="2183"/>
            <a:chExt cx="929" cy="291"/>
          </a:xfrm>
        </p:grpSpPr>
        <p:sp>
          <p:nvSpPr>
            <p:cNvPr id="10259" name="Text Box 25"/>
            <p:cNvSpPr txBox="1">
              <a:spLocks noChangeArrowheads="1"/>
            </p:cNvSpPr>
            <p:nvPr/>
          </p:nvSpPr>
          <p:spPr bwMode="auto">
            <a:xfrm>
              <a:off x="227" y="2183"/>
              <a:ext cx="226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smtClean="0"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10260" name="Text Box 26"/>
            <p:cNvSpPr txBox="1">
              <a:spLocks noChangeArrowheads="1"/>
            </p:cNvSpPr>
            <p:nvPr/>
          </p:nvSpPr>
          <p:spPr bwMode="auto">
            <a:xfrm>
              <a:off x="499" y="2183"/>
              <a:ext cx="6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smtClean="0">
                  <a:latin typeface="Times New Roman" pitchFamily="18" charset="0"/>
                </a:rPr>
                <a:t>Tính:</a:t>
              </a:r>
            </a:p>
          </p:txBody>
        </p:sp>
      </p:grpSp>
      <p:graphicFrame>
        <p:nvGraphicFramePr>
          <p:cNvPr id="7989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826306"/>
              </p:ext>
            </p:extLst>
          </p:nvPr>
        </p:nvGraphicFramePr>
        <p:xfrm>
          <a:off x="971550" y="2898775"/>
          <a:ext cx="2676525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" name="Equation" r:id="rId4" imgW="965160" imgH="838080" progId="Equation.DSMT4">
                  <p:embed/>
                </p:oleObj>
              </mc:Choice>
              <mc:Fallback>
                <p:oleObj name="Equation" r:id="rId4" imgW="9651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42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898775"/>
                        <a:ext cx="2676525" cy="189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585486"/>
              </p:ext>
            </p:extLst>
          </p:nvPr>
        </p:nvGraphicFramePr>
        <p:xfrm>
          <a:off x="3660775" y="2941638"/>
          <a:ext cx="51006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" name="Equation" r:id="rId6" imgW="1866600" imgH="393480" progId="Equation.DSMT4">
                  <p:embed/>
                </p:oleObj>
              </mc:Choice>
              <mc:Fallback>
                <p:oleObj name="Equation" r:id="rId6" imgW="1866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" contrast="42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2941638"/>
                        <a:ext cx="51006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369712"/>
              </p:ext>
            </p:extLst>
          </p:nvPr>
        </p:nvGraphicFramePr>
        <p:xfrm>
          <a:off x="3348038" y="3905250"/>
          <a:ext cx="22225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" name="Equation" r:id="rId8" imgW="799920" imgH="393480" progId="Equation.DSMT4">
                  <p:embed/>
                </p:oleObj>
              </mc:Choice>
              <mc:Fallback>
                <p:oleObj name="Equation" r:id="rId8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0000" contrast="42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905250"/>
                        <a:ext cx="22225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909" name="Group 37"/>
          <p:cNvGrpSpPr>
            <a:grpSpLocks/>
          </p:cNvGrpSpPr>
          <p:nvPr/>
        </p:nvGrpSpPr>
        <p:grpSpPr bwMode="auto">
          <a:xfrm>
            <a:off x="179408" y="4800640"/>
            <a:ext cx="8893175" cy="1714500"/>
            <a:chOff x="113" y="3271"/>
            <a:chExt cx="5602" cy="1080"/>
          </a:xfrm>
        </p:grpSpPr>
        <p:grpSp>
          <p:nvGrpSpPr>
            <p:cNvPr id="10254" name="Group 33"/>
            <p:cNvGrpSpPr>
              <a:grpSpLocks/>
            </p:cNvGrpSpPr>
            <p:nvPr/>
          </p:nvGrpSpPr>
          <p:grpSpPr bwMode="auto">
            <a:xfrm>
              <a:off x="113" y="3271"/>
              <a:ext cx="862" cy="288"/>
              <a:chOff x="90" y="3362"/>
              <a:chExt cx="862" cy="288"/>
            </a:xfrm>
          </p:grpSpPr>
          <p:sp>
            <p:nvSpPr>
              <p:cNvPr id="10257" name="AutoShape 31"/>
              <p:cNvSpPr>
                <a:spLocks noChangeArrowheads="1"/>
              </p:cNvSpPr>
              <p:nvPr/>
            </p:nvSpPr>
            <p:spPr bwMode="auto">
              <a:xfrm rot="5400000" flipH="1">
                <a:off x="78" y="3419"/>
                <a:ext cx="182" cy="15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mtClean="0">
                  <a:latin typeface="Times New Roman" pitchFamily="18" charset="0"/>
                </a:endParaRPr>
              </a:p>
            </p:txBody>
          </p:sp>
          <p:sp>
            <p:nvSpPr>
              <p:cNvPr id="10258" name="Text Box 32"/>
              <p:cNvSpPr txBox="1">
                <a:spLocks noChangeArrowheads="1"/>
              </p:cNvSpPr>
              <p:nvPr/>
            </p:nvSpPr>
            <p:spPr bwMode="auto">
              <a:xfrm>
                <a:off x="249" y="3362"/>
                <a:ext cx="7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 u="sng" smtClean="0">
                    <a:latin typeface="Times New Roman" pitchFamily="18" charset="0"/>
                  </a:rPr>
                  <a:t>Chú ý</a:t>
                </a:r>
                <a:r>
                  <a:rPr lang="en-US" altLang="en-US" sz="2400" b="1" smtClean="0">
                    <a:latin typeface="Times New Roman" pitchFamily="18" charset="0"/>
                  </a:rPr>
                  <a:t>:</a:t>
                </a:r>
              </a:p>
            </p:txBody>
          </p:sp>
        </p:grpSp>
        <p:sp>
          <p:nvSpPr>
            <p:cNvPr id="10255" name="Text Box 34"/>
            <p:cNvSpPr txBox="1">
              <a:spLocks noChangeArrowheads="1"/>
            </p:cNvSpPr>
            <p:nvPr/>
          </p:nvSpPr>
          <p:spPr bwMode="auto">
            <a:xfrm>
              <a:off x="363" y="3430"/>
              <a:ext cx="5352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150000"/>
                </a:lnSpc>
                <a:spcBef>
                  <a:spcPct val="40000"/>
                </a:spcBef>
                <a:spcAft>
                  <a:spcPct val="0"/>
                </a:spcAft>
              </a:pPr>
              <a:r>
                <a:rPr lang="en-US" altLang="en-US" sz="2400" b="1" dirty="0" smtClean="0">
                  <a:latin typeface="Times New Roman" pitchFamily="18" charset="0"/>
                </a:rPr>
                <a:t>Th</a:t>
              </a:r>
              <a:r>
                <a:rPr lang="vi-VN" altLang="en-US" sz="2400" b="1" dirty="0" smtClean="0">
                  <a:latin typeface="Times New Roman" pitchFamily="18" charset="0"/>
                </a:rPr>
                <a:t>ươ</a:t>
              </a:r>
              <a:r>
                <a:rPr lang="en-US" altLang="en-US" sz="2400" b="1" dirty="0" smtClean="0">
                  <a:latin typeface="Times New Roman" pitchFamily="18" charset="0"/>
                </a:rPr>
                <a:t>ng của phép chia số hữu tỉ x cho số hữu tỉ y (y </a:t>
              </a:r>
              <a:r>
                <a:rPr lang="en-US" altLang="en-US" sz="2400" b="1" dirty="0" smtClean="0">
                  <a:latin typeface="Times New Roman" pitchFamily="18" charset="0"/>
                  <a:cs typeface="Times New Roman" pitchFamily="18" charset="0"/>
                </a:rPr>
                <a:t>≠ 0) gọi là tỉ số của hai số x và y, kí hiệu là         hay x : y</a:t>
              </a:r>
            </a:p>
          </p:txBody>
        </p:sp>
        <p:graphicFrame>
          <p:nvGraphicFramePr>
            <p:cNvPr id="1025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4955166"/>
                </p:ext>
              </p:extLst>
            </p:nvPr>
          </p:nvGraphicFramePr>
          <p:xfrm>
            <a:off x="2858" y="3741"/>
            <a:ext cx="325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1" name="Equation" r:id="rId10" imgW="164880" imgH="419040" progId="Equation.DSMT4">
                    <p:embed/>
                  </p:oleObj>
                </mc:Choice>
                <mc:Fallback>
                  <p:oleObj name="Equation" r:id="rId10" imgW="16488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lum bright="-10000" contrast="42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8" y="3741"/>
                          <a:ext cx="325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910" name="Text Box 38"/>
          <p:cNvSpPr txBox="1">
            <a:spLocks noChangeArrowheads="1"/>
          </p:cNvSpPr>
          <p:nvPr/>
        </p:nvSpPr>
        <p:spPr bwMode="auto">
          <a:xfrm>
            <a:off x="1476375" y="4872077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smtClean="0">
                <a:latin typeface="Times New Roman" pitchFamily="18" charset="0"/>
              </a:rPr>
              <a:t>SGK/11</a:t>
            </a:r>
          </a:p>
        </p:txBody>
      </p:sp>
      <p:sp>
        <p:nvSpPr>
          <p:cNvPr id="79911" name="Text Box 39"/>
          <p:cNvSpPr txBox="1">
            <a:spLocks noChangeArrowheads="1"/>
          </p:cNvSpPr>
          <p:nvPr/>
        </p:nvSpPr>
        <p:spPr bwMode="auto">
          <a:xfrm>
            <a:off x="-36513" y="4310102"/>
            <a:ext cx="574676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smtClean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sp>
        <p:nvSpPr>
          <p:cNvPr id="29" name="Thought Bubble: Cloud 19">
            <a:extLst>
              <a:ext uri="{FF2B5EF4-FFF2-40B4-BE49-F238E27FC236}">
                <a16:creationId xmlns="" xmlns:a16="http://schemas.microsoft.com/office/drawing/2014/main" id="{4DD1A834-97A4-47ED-A4C8-B89773E0733A}"/>
              </a:ext>
            </a:extLst>
          </p:cNvPr>
          <p:cNvSpPr/>
          <p:nvPr/>
        </p:nvSpPr>
        <p:spPr>
          <a:xfrm>
            <a:off x="5715020" y="4290825"/>
            <a:ext cx="3200399" cy="1934029"/>
          </a:xfrm>
          <a:prstGeom prst="cloudCallout">
            <a:avLst>
              <a:gd name="adj1" fmla="val 7506"/>
              <a:gd name="adj2" fmla="val -89708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HOẠT </a:t>
            </a:r>
            <a:r>
              <a:rPr lang="en-US" sz="2400" b="1">
                <a:solidFill>
                  <a:srgbClr val="FF0000"/>
                </a:solidFill>
              </a:rPr>
              <a:t>ĐỘNG </a:t>
            </a:r>
            <a:r>
              <a:rPr lang="en-US" sz="2400" b="1" smtClean="0">
                <a:solidFill>
                  <a:srgbClr val="FF0000"/>
                </a:solidFill>
              </a:rPr>
              <a:t>CÁ NHÂN (3ph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0" name="Picture 10" descr="Digit 18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47" y="6004153"/>
            <a:ext cx="1554193" cy="8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24"/>
          <p:cNvGrpSpPr>
            <a:grpSpLocks/>
          </p:cNvGrpSpPr>
          <p:nvPr/>
        </p:nvGrpSpPr>
        <p:grpSpPr bwMode="auto">
          <a:xfrm>
            <a:off x="3120602" y="666522"/>
            <a:ext cx="5900738" cy="2193927"/>
            <a:chOff x="2041" y="670"/>
            <a:chExt cx="3717" cy="1382"/>
          </a:xfrm>
        </p:grpSpPr>
        <p:graphicFrame>
          <p:nvGraphicFramePr>
            <p:cNvPr id="3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18570"/>
                </p:ext>
              </p:extLst>
            </p:nvPr>
          </p:nvGraphicFramePr>
          <p:xfrm>
            <a:off x="4300" y="680"/>
            <a:ext cx="145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2" name="Equation" r:id="rId13" imgW="1041120" imgH="393480" progId="Equation.DSMT4">
                    <p:embed/>
                  </p:oleObj>
                </mc:Choice>
                <mc:Fallback>
                  <p:oleObj name="Equation" r:id="rId13" imgW="1041120" imgH="393480" progId="Equation.DSMT4">
                    <p:embed/>
                    <p:pic>
                      <p:nvPicPr>
                        <p:cNvPr id="2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lum bright="-20000" contrast="44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680"/>
                          <a:ext cx="1458" cy="49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2064" y="821"/>
              <a:ext cx="272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smtClean="0">
                  <a:latin typeface="Times New Roman" pitchFamily="18" charset="0"/>
                </a:rPr>
                <a:t>  Với x =       , y =      ta có:</a:t>
              </a:r>
              <a:endParaRPr lang="en-US" altLang="en-US" sz="2400" b="1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3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2686059"/>
                </p:ext>
              </p:extLst>
            </p:nvPr>
          </p:nvGraphicFramePr>
          <p:xfrm>
            <a:off x="2895" y="683"/>
            <a:ext cx="191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" name="Equation" r:id="rId15" imgW="152280" imgH="393480" progId="Equation.DSMT4">
                    <p:embed/>
                  </p:oleObj>
                </mc:Choice>
                <mc:Fallback>
                  <p:oleObj name="Equation" r:id="rId15" imgW="152280" imgH="393480" progId="Equation.DSMT4">
                    <p:embed/>
                    <p:pic>
                      <p:nvPicPr>
                        <p:cNvPr id="2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" y="683"/>
                          <a:ext cx="191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1840806"/>
                </p:ext>
              </p:extLst>
            </p:nvPr>
          </p:nvGraphicFramePr>
          <p:xfrm>
            <a:off x="3583" y="670"/>
            <a:ext cx="220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4" name="Equation" r:id="rId17" imgW="164880" imgH="393480" progId="Equation.DSMT4">
                    <p:embed/>
                  </p:oleObj>
                </mc:Choice>
                <mc:Fallback>
                  <p:oleObj name="Equation" r:id="rId17" imgW="164880" imgH="393480" progId="Equation.DSMT4">
                    <p:embed/>
                    <p:pic>
                      <p:nvPicPr>
                        <p:cNvPr id="2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3" y="670"/>
                          <a:ext cx="220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041" y="1258"/>
              <a:ext cx="294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smtClean="0">
                  <a:latin typeface="Times New Roman" pitchFamily="18" charset="0"/>
                </a:rPr>
                <a:t>  Với x =       , y =        (y </a:t>
              </a:r>
              <a:r>
                <a:rPr lang="en-US" altLang="en-US" sz="2400" b="1" smtClean="0">
                  <a:latin typeface="Times New Roman" pitchFamily="18" charset="0"/>
                  <a:cs typeface="Times New Roman" pitchFamily="18" charset="0"/>
                </a:rPr>
                <a:t>≠0) </a:t>
              </a:r>
              <a:r>
                <a:rPr lang="en-US" altLang="en-US" sz="2400" b="1" smtClean="0">
                  <a:latin typeface="Times New Roman" pitchFamily="18" charset="0"/>
                </a:rPr>
                <a:t>ta có:</a:t>
              </a:r>
              <a:endParaRPr lang="en-US" altLang="en-US" sz="2400" b="1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3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3073061"/>
                </p:ext>
              </p:extLst>
            </p:nvPr>
          </p:nvGraphicFramePr>
          <p:xfrm>
            <a:off x="2891" y="1110"/>
            <a:ext cx="217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5" name="Equation" r:id="rId19" imgW="152280" imgH="393480" progId="Equation.DSMT4">
                    <p:embed/>
                  </p:oleObj>
                </mc:Choice>
                <mc:Fallback>
                  <p:oleObj name="Equation" r:id="rId19" imgW="152280" imgH="393480" progId="Equation.DSMT4">
                    <p:embed/>
                    <p:pic>
                      <p:nvPicPr>
                        <p:cNvPr id="29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1" y="1110"/>
                          <a:ext cx="217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476121"/>
                </p:ext>
              </p:extLst>
            </p:nvPr>
          </p:nvGraphicFramePr>
          <p:xfrm>
            <a:off x="3574" y="1102"/>
            <a:ext cx="238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6" name="Equation" r:id="rId21" imgW="164880" imgH="393480" progId="Equation.DSMT4">
                    <p:embed/>
                  </p:oleObj>
                </mc:Choice>
                <mc:Fallback>
                  <p:oleObj name="Equation" r:id="rId21" imgW="164880" imgH="393480" progId="Equation.DSMT4">
                    <p:embed/>
                    <p:pic>
                      <p:nvPicPr>
                        <p:cNvPr id="3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4" y="1102"/>
                          <a:ext cx="238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533170"/>
                </p:ext>
              </p:extLst>
            </p:nvPr>
          </p:nvGraphicFramePr>
          <p:xfrm>
            <a:off x="2508" y="1603"/>
            <a:ext cx="2071" cy="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7" name="Equation" r:id="rId23" imgW="1587240" imgH="393480" progId="Equation.DSMT4">
                    <p:embed/>
                  </p:oleObj>
                </mc:Choice>
                <mc:Fallback>
                  <p:oleObj name="Equation" r:id="rId23" imgW="1587240" imgH="393480" progId="Equation.DSMT4">
                    <p:embed/>
                    <p:pic>
                      <p:nvPicPr>
                        <p:cNvPr id="31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lum bright="-20000" contrast="44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8" y="1603"/>
                          <a:ext cx="2071" cy="44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5708080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0" grpId="0"/>
      <p:bldP spid="79911" grpId="0"/>
      <p:bldP spid="79911" grpId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36607" y="231736"/>
            <a:ext cx="843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smtClean="0">
                <a:latin typeface="Times New Roman" pitchFamily="18" charset="0"/>
              </a:rPr>
              <a:t>TIẾT 3</a:t>
            </a:r>
            <a:r>
              <a:rPr lang="en-US" altLang="en-US" sz="2800" b="1" smtClean="0">
                <a:latin typeface="Times New Roman" pitchFamily="18" charset="0"/>
              </a:rPr>
              <a:t>         </a:t>
            </a:r>
            <a:r>
              <a:rPr lang="en-US" altLang="ja-JP" sz="2800" b="1" smtClean="0">
                <a:ea typeface="ＭＳ Ｐゴシック" charset="-128"/>
              </a:rPr>
              <a:t>§</a:t>
            </a:r>
            <a:r>
              <a:rPr lang="en-US" altLang="ja-JP" sz="2800" b="1" smtClean="0">
                <a:latin typeface="Times New Roman" pitchFamily="18" charset="0"/>
                <a:ea typeface="ＭＳ Ｐゴシック" charset="-128"/>
              </a:rPr>
              <a:t>3</a:t>
            </a:r>
            <a:r>
              <a:rPr lang="en-US" altLang="en-US" sz="2800" b="1" smtClean="0">
                <a:latin typeface="Times New Roman" pitchFamily="18" charset="0"/>
              </a:rPr>
              <a:t> NHÂN, CHIA SỐ HỮU TỈ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36608" y="230961"/>
            <a:ext cx="843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smtClean="0">
                <a:solidFill>
                  <a:srgbClr val="FF0000"/>
                </a:solidFill>
                <a:latin typeface="Times New Roman" pitchFamily="18" charset="0"/>
              </a:rPr>
              <a:t>TIẾT 3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800" b="1" smtClean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800" b="1" smtClean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3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 NHÂN, CHIA SỐ HỮU TỈ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1160463"/>
            <a:ext cx="475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2400" b="1" u="sng" smtClean="0">
                <a:solidFill>
                  <a:srgbClr val="0000FF"/>
                </a:solidFill>
                <a:latin typeface="Times New Roman" pitchFamily="18" charset="0"/>
              </a:rPr>
              <a:t>Nhân hai số hữu tỉ:</a:t>
            </a:r>
            <a:endParaRPr lang="en-US" altLang="en-US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1270" name="Group 23"/>
          <p:cNvGrpSpPr>
            <a:grpSpLocks/>
          </p:cNvGrpSpPr>
          <p:nvPr/>
        </p:nvGrpSpPr>
        <p:grpSpPr bwMode="auto">
          <a:xfrm>
            <a:off x="179408" y="2947988"/>
            <a:ext cx="1368425" cy="457200"/>
            <a:chOff x="90" y="3362"/>
            <a:chExt cx="862" cy="288"/>
          </a:xfrm>
        </p:grpSpPr>
        <p:sp>
          <p:nvSpPr>
            <p:cNvPr id="11278" name="AutoShape 24"/>
            <p:cNvSpPr>
              <a:spLocks noChangeArrowheads="1"/>
            </p:cNvSpPr>
            <p:nvPr/>
          </p:nvSpPr>
          <p:spPr bwMode="auto">
            <a:xfrm rot="5400000" flipH="1">
              <a:off x="78" y="3419"/>
              <a:ext cx="182" cy="15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latin typeface="Times New Roman" pitchFamily="18" charset="0"/>
              </a:endParaRPr>
            </a:p>
          </p:txBody>
        </p:sp>
        <p:sp>
          <p:nvSpPr>
            <p:cNvPr id="11279" name="Text Box 25"/>
            <p:cNvSpPr txBox="1">
              <a:spLocks noChangeArrowheads="1"/>
            </p:cNvSpPr>
            <p:nvPr/>
          </p:nvSpPr>
          <p:spPr bwMode="auto">
            <a:xfrm>
              <a:off x="249" y="3362"/>
              <a:ext cx="7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u="sng" smtClean="0">
                  <a:latin typeface="Times New Roman" pitchFamily="18" charset="0"/>
                </a:rPr>
                <a:t>Chú ý</a:t>
              </a:r>
              <a:r>
                <a:rPr lang="en-US" altLang="en-US" sz="2400" b="1" smtClean="0">
                  <a:latin typeface="Times New Roman" pitchFamily="18" charset="0"/>
                </a:rPr>
                <a:t>:</a:t>
              </a:r>
            </a:p>
          </p:txBody>
        </p:sp>
      </p:grpSp>
      <p:sp>
        <p:nvSpPr>
          <p:cNvPr id="11271" name="Text Box 28"/>
          <p:cNvSpPr txBox="1">
            <a:spLocks noChangeArrowheads="1"/>
          </p:cNvSpPr>
          <p:nvPr/>
        </p:nvSpPr>
        <p:spPr bwMode="auto">
          <a:xfrm>
            <a:off x="1476375" y="301946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smtClean="0">
                <a:latin typeface="Times New Roman" pitchFamily="18" charset="0"/>
              </a:rPr>
              <a:t>SGK/11</a:t>
            </a:r>
          </a:p>
        </p:txBody>
      </p:sp>
      <p:grpSp>
        <p:nvGrpSpPr>
          <p:cNvPr id="11272" name="Group 33"/>
          <p:cNvGrpSpPr>
            <a:grpSpLocks/>
          </p:cNvGrpSpPr>
          <p:nvPr/>
        </p:nvGrpSpPr>
        <p:grpSpPr bwMode="auto">
          <a:xfrm>
            <a:off x="395288" y="3581442"/>
            <a:ext cx="6840537" cy="1752601"/>
            <a:chOff x="249" y="2256"/>
            <a:chExt cx="4309" cy="1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75" name="Rectangle 30"/>
                <p:cNvSpPr>
                  <a:spLocks noChangeArrowheads="1"/>
                </p:cNvSpPr>
                <p:nvPr/>
              </p:nvSpPr>
              <p:spPr bwMode="auto">
                <a:xfrm>
                  <a:off x="249" y="2256"/>
                  <a:ext cx="4309" cy="4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609600" indent="-609600"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altLang="en-US" sz="2400" b="1" dirty="0" smtClean="0">
                      <a:solidFill>
                        <a:schemeClr val="tx1"/>
                      </a:solidFill>
                      <a:latin typeface="Times New Roman" pitchFamily="18" charset="0"/>
                    </a:rPr>
                    <a:t>* Ví dụ: Tỉ số của hai số </a:t>
                  </a:r>
                  <a:r>
                    <a:rPr lang="en-US" altLang="en-US" sz="2400" b="1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altLang="en-US" sz="2400" b="1" dirty="0" smtClean="0">
                      <a:solidFill>
                        <a:schemeClr val="tx1"/>
                      </a:solidFill>
                      <a:latin typeface="Times New Roman" pitchFamily="18" charset="0"/>
                    </a:rPr>
                    <a:t> và 1,2 </a:t>
                  </a:r>
                  <a:r>
                    <a:rPr lang="vi-VN" altLang="en-US" sz="2400" b="1" dirty="0" smtClean="0">
                      <a:solidFill>
                        <a:schemeClr val="tx1"/>
                      </a:solidFill>
                      <a:latin typeface="Times New Roman" pitchFamily="18" charset="0"/>
                    </a:rPr>
                    <a:t>đư</a:t>
                  </a:r>
                  <a:r>
                    <a:rPr lang="en-US" altLang="en-US" sz="2400" b="1" dirty="0" smtClean="0">
                      <a:solidFill>
                        <a:schemeClr val="tx1"/>
                      </a:solidFill>
                      <a:latin typeface="Times New Roman" pitchFamily="18" charset="0"/>
                    </a:rPr>
                    <a:t>ợc viết là:</a:t>
                  </a:r>
                </a:p>
                <a:p>
                  <a:pPr marL="609600" indent="-609600"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altLang="en-US" sz="2400" b="1" dirty="0" smtClean="0">
                    <a:solidFill>
                      <a:schemeClr val="tx1"/>
                    </a:solidFill>
                    <a:latin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1275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9" y="2256"/>
                  <a:ext cx="4309" cy="451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142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276" name="Objec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7591217"/>
                    </p:ext>
                  </p:extLst>
                </p:nvPr>
              </p:nvGraphicFramePr>
              <p:xfrm>
                <a:off x="1498" y="2596"/>
                <a:ext cx="1695" cy="76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479" name="Equation" r:id="rId16" imgW="1079280" imgH="596880" progId="Equation.DSMT4">
                        <p:embed/>
                      </p:oleObj>
                    </mc:Choice>
                    <mc:Fallback>
                      <p:oleObj name="Equation" r:id="rId16" imgW="1079280" imgH="596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lum bright="-10000" contrast="42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98" y="2596"/>
                              <a:ext cx="1695" cy="7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276" name="Objec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05690226"/>
                    </p:ext>
                  </p:extLst>
                </p:nvPr>
              </p:nvGraphicFramePr>
              <p:xfrm>
                <a:off x="1498" y="2596"/>
                <a:ext cx="1695" cy="76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47" name="Equation" r:id="rId18" imgW="1079280" imgH="596880" progId="Equation.DSMT4">
                        <p:embed/>
                      </p:oleObj>
                    </mc:Choice>
                    <mc:Fallback>
                      <p:oleObj name="Equation" r:id="rId18" imgW="1079280" imgH="596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lum bright="-10000" contrast="42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98" y="2596"/>
                              <a:ext cx="1695" cy="7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838200" y="5486400"/>
            <a:ext cx="6589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Times New Roman" pitchFamily="18" charset="0"/>
              </a:rPr>
              <a:t>Hãy lấy ví dụ về tỉ số của 2 số hữu tỉ?</a:t>
            </a:r>
          </a:p>
        </p:txBody>
      </p:sp>
      <p:sp>
        <p:nvSpPr>
          <p:cNvPr id="11274" name="Text Box 35"/>
          <p:cNvSpPr txBox="1">
            <a:spLocks noChangeArrowheads="1"/>
          </p:cNvSpPr>
          <p:nvPr/>
        </p:nvSpPr>
        <p:spPr bwMode="auto">
          <a:xfrm>
            <a:off x="0" y="1830388"/>
            <a:ext cx="475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2400" b="1" u="sng" smtClean="0">
                <a:solidFill>
                  <a:srgbClr val="0000FF"/>
                </a:solidFill>
                <a:latin typeface="Times New Roman" pitchFamily="18" charset="0"/>
              </a:rPr>
              <a:t>Chia hai số hữu tỉ:</a:t>
            </a:r>
            <a:endParaRPr lang="en-US" altLang="en-US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32" name="Group 24"/>
          <p:cNvGrpSpPr>
            <a:grpSpLocks/>
          </p:cNvGrpSpPr>
          <p:nvPr/>
        </p:nvGrpSpPr>
        <p:grpSpPr bwMode="auto">
          <a:xfrm>
            <a:off x="3048000" y="1082693"/>
            <a:ext cx="5900738" cy="2193927"/>
            <a:chOff x="2041" y="670"/>
            <a:chExt cx="3717" cy="1382"/>
          </a:xfrm>
        </p:grpSpPr>
        <p:graphicFrame>
          <p:nvGraphicFramePr>
            <p:cNvPr id="3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18570"/>
                </p:ext>
              </p:extLst>
            </p:nvPr>
          </p:nvGraphicFramePr>
          <p:xfrm>
            <a:off x="4300" y="680"/>
            <a:ext cx="145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0" name="Equation" r:id="rId20" imgW="1041120" imgH="393480" progId="Equation.DSMT4">
                    <p:embed/>
                  </p:oleObj>
                </mc:Choice>
                <mc:Fallback>
                  <p:oleObj name="Equation" r:id="rId20" imgW="1041120" imgH="393480" progId="Equation.DSMT4">
                    <p:embed/>
                    <p:pic>
                      <p:nvPicPr>
                        <p:cNvPr id="2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lum bright="-20000" contrast="44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680"/>
                          <a:ext cx="1458" cy="49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2064" y="821"/>
              <a:ext cx="272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smtClean="0">
                  <a:latin typeface="Times New Roman" pitchFamily="18" charset="0"/>
                </a:rPr>
                <a:t>  Với x =       , y =      ta có:</a:t>
              </a:r>
              <a:endParaRPr lang="en-US" altLang="en-US" sz="2400" b="1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35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2686059"/>
                </p:ext>
              </p:extLst>
            </p:nvPr>
          </p:nvGraphicFramePr>
          <p:xfrm>
            <a:off x="2895" y="683"/>
            <a:ext cx="191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1" name="Equation" r:id="rId21" imgW="152280" imgH="393480" progId="Equation.DSMT4">
                    <p:embed/>
                  </p:oleObj>
                </mc:Choice>
                <mc:Fallback>
                  <p:oleObj name="Equation" r:id="rId21" imgW="152280" imgH="393480" progId="Equation.DSMT4">
                    <p:embed/>
                    <p:pic>
                      <p:nvPicPr>
                        <p:cNvPr id="2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" y="683"/>
                          <a:ext cx="191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1840806"/>
                </p:ext>
              </p:extLst>
            </p:nvPr>
          </p:nvGraphicFramePr>
          <p:xfrm>
            <a:off x="3583" y="670"/>
            <a:ext cx="220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2" name="Equation" r:id="rId23" imgW="164880" imgH="393480" progId="Equation.DSMT4">
                    <p:embed/>
                  </p:oleObj>
                </mc:Choice>
                <mc:Fallback>
                  <p:oleObj name="Equation" r:id="rId23" imgW="164880" imgH="393480" progId="Equation.DSMT4">
                    <p:embed/>
                    <p:pic>
                      <p:nvPicPr>
                        <p:cNvPr id="2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3" y="670"/>
                          <a:ext cx="220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041" y="1258"/>
              <a:ext cx="294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smtClean="0">
                  <a:latin typeface="Times New Roman" pitchFamily="18" charset="0"/>
                </a:rPr>
                <a:t>  Với x =       , y =        (y </a:t>
              </a:r>
              <a:r>
                <a:rPr lang="en-US" altLang="en-US" sz="2400" b="1" smtClean="0">
                  <a:latin typeface="Times New Roman" pitchFamily="18" charset="0"/>
                  <a:cs typeface="Times New Roman" pitchFamily="18" charset="0"/>
                </a:rPr>
                <a:t>≠0) </a:t>
              </a:r>
              <a:r>
                <a:rPr lang="en-US" altLang="en-US" sz="2400" b="1" smtClean="0">
                  <a:latin typeface="Times New Roman" pitchFamily="18" charset="0"/>
                </a:rPr>
                <a:t>ta có:</a:t>
              </a:r>
              <a:endParaRPr lang="en-US" altLang="en-US" sz="2400" b="1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38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3073061"/>
                </p:ext>
              </p:extLst>
            </p:nvPr>
          </p:nvGraphicFramePr>
          <p:xfrm>
            <a:off x="2891" y="1110"/>
            <a:ext cx="217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3" name="Equation" r:id="rId25" imgW="152280" imgH="393480" progId="Equation.DSMT4">
                    <p:embed/>
                  </p:oleObj>
                </mc:Choice>
                <mc:Fallback>
                  <p:oleObj name="Equation" r:id="rId25" imgW="152280" imgH="393480" progId="Equation.DSMT4">
                    <p:embed/>
                    <p:pic>
                      <p:nvPicPr>
                        <p:cNvPr id="29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1" y="1110"/>
                          <a:ext cx="217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476121"/>
                </p:ext>
              </p:extLst>
            </p:nvPr>
          </p:nvGraphicFramePr>
          <p:xfrm>
            <a:off x="3574" y="1102"/>
            <a:ext cx="238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4" name="Equation" r:id="rId27" imgW="164880" imgH="393480" progId="Equation.DSMT4">
                    <p:embed/>
                  </p:oleObj>
                </mc:Choice>
                <mc:Fallback>
                  <p:oleObj name="Equation" r:id="rId27" imgW="164880" imgH="393480" progId="Equation.DSMT4">
                    <p:embed/>
                    <p:pic>
                      <p:nvPicPr>
                        <p:cNvPr id="3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4" y="1102"/>
                          <a:ext cx="238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533170"/>
                </p:ext>
              </p:extLst>
            </p:nvPr>
          </p:nvGraphicFramePr>
          <p:xfrm>
            <a:off x="2508" y="1603"/>
            <a:ext cx="2071" cy="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5" name="Equation" r:id="rId29" imgW="1587240" imgH="393480" progId="Equation.DSMT4">
                    <p:embed/>
                  </p:oleObj>
                </mc:Choice>
                <mc:Fallback>
                  <p:oleObj name="Equation" r:id="rId29" imgW="1587240" imgH="393480" progId="Equation.DSMT4">
                    <p:embed/>
                    <p:pic>
                      <p:nvPicPr>
                        <p:cNvPr id="31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lum bright="-20000" contrast="44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8" y="1603"/>
                          <a:ext cx="2071" cy="44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8673726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36607" y="206375"/>
            <a:ext cx="843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smtClean="0">
                <a:latin typeface="Times New Roman" pitchFamily="18" charset="0"/>
              </a:rPr>
              <a:t>TIẾT 3</a:t>
            </a:r>
            <a:r>
              <a:rPr lang="en-US" altLang="en-US" sz="2800" b="1" smtClean="0">
                <a:latin typeface="Times New Roman" pitchFamily="18" charset="0"/>
              </a:rPr>
              <a:t>         </a:t>
            </a:r>
            <a:r>
              <a:rPr lang="en-US" altLang="ja-JP" sz="2800" b="1" smtClean="0">
                <a:ea typeface="ＭＳ Ｐゴシック" charset="-128"/>
              </a:rPr>
              <a:t>§</a:t>
            </a:r>
            <a:r>
              <a:rPr lang="en-US" altLang="ja-JP" sz="2800" b="1" smtClean="0">
                <a:latin typeface="Times New Roman" pitchFamily="18" charset="0"/>
                <a:ea typeface="ＭＳ Ｐゴシック" charset="-128"/>
              </a:rPr>
              <a:t>3</a:t>
            </a:r>
            <a:r>
              <a:rPr lang="en-US" altLang="en-US" sz="2800" b="1" smtClean="0">
                <a:latin typeface="Times New Roman" pitchFamily="18" charset="0"/>
              </a:rPr>
              <a:t> NHÂN, CHIA SỐ HỮU TỈ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36608" y="214312"/>
            <a:ext cx="843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smtClean="0">
                <a:solidFill>
                  <a:srgbClr val="FF0000"/>
                </a:solidFill>
                <a:latin typeface="Times New Roman" pitchFamily="18" charset="0"/>
              </a:rPr>
              <a:t>TIẾT 3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800" b="1" smtClean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800" b="1" smtClean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3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 NHÂN, CHIA SỐ HỮU TỈ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0" y="1160463"/>
            <a:ext cx="475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2400" b="1" u="sng" smtClean="0">
                <a:solidFill>
                  <a:srgbClr val="0000FF"/>
                </a:solidFill>
                <a:latin typeface="Times New Roman" pitchFamily="18" charset="0"/>
              </a:rPr>
              <a:t>Nhân hai số hữu tỉ:</a:t>
            </a:r>
            <a:endParaRPr lang="en-US" altLang="en-US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2295" name="Group 16"/>
          <p:cNvGrpSpPr>
            <a:grpSpLocks/>
          </p:cNvGrpSpPr>
          <p:nvPr/>
        </p:nvGrpSpPr>
        <p:grpSpPr bwMode="auto">
          <a:xfrm>
            <a:off x="179408" y="2947988"/>
            <a:ext cx="1368425" cy="457200"/>
            <a:chOff x="90" y="3362"/>
            <a:chExt cx="862" cy="288"/>
          </a:xfrm>
        </p:grpSpPr>
        <p:sp>
          <p:nvSpPr>
            <p:cNvPr id="12307" name="AutoShape 17"/>
            <p:cNvSpPr>
              <a:spLocks noChangeArrowheads="1"/>
            </p:cNvSpPr>
            <p:nvPr/>
          </p:nvSpPr>
          <p:spPr bwMode="auto">
            <a:xfrm rot="5400000" flipH="1">
              <a:off x="78" y="3419"/>
              <a:ext cx="182" cy="15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latin typeface="Times New Roman" pitchFamily="18" charset="0"/>
              </a:endParaRPr>
            </a:p>
          </p:txBody>
        </p:sp>
        <p:sp>
          <p:nvSpPr>
            <p:cNvPr id="12308" name="Text Box 18"/>
            <p:cNvSpPr txBox="1">
              <a:spLocks noChangeArrowheads="1"/>
            </p:cNvSpPr>
            <p:nvPr/>
          </p:nvSpPr>
          <p:spPr bwMode="auto">
            <a:xfrm>
              <a:off x="249" y="3362"/>
              <a:ext cx="7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u="sng" smtClean="0">
                  <a:latin typeface="Times New Roman" pitchFamily="18" charset="0"/>
                </a:rPr>
                <a:t>Chú ý</a:t>
              </a:r>
              <a:r>
                <a:rPr lang="en-US" altLang="en-US" sz="2400" b="1" smtClean="0">
                  <a:latin typeface="Times New Roman" pitchFamily="18" charset="0"/>
                </a:rPr>
                <a:t>:</a:t>
              </a:r>
            </a:p>
          </p:txBody>
        </p:sp>
      </p:grpSp>
      <p:sp>
        <p:nvSpPr>
          <p:cNvPr id="12296" name="Text Box 19"/>
          <p:cNvSpPr txBox="1">
            <a:spLocks noChangeArrowheads="1"/>
          </p:cNvSpPr>
          <p:nvPr/>
        </p:nvSpPr>
        <p:spPr bwMode="auto">
          <a:xfrm>
            <a:off x="1476375" y="301946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smtClean="0">
                <a:latin typeface="Times New Roman" pitchFamily="18" charset="0"/>
              </a:rPr>
              <a:t>SGK/11</a:t>
            </a:r>
          </a:p>
        </p:txBody>
      </p:sp>
      <p:sp>
        <p:nvSpPr>
          <p:cNvPr id="12303" name="Text Box 37"/>
          <p:cNvSpPr txBox="1">
            <a:spLocks noChangeArrowheads="1"/>
          </p:cNvSpPr>
          <p:nvPr/>
        </p:nvSpPr>
        <p:spPr bwMode="auto">
          <a:xfrm>
            <a:off x="-11127" y="1768475"/>
            <a:ext cx="475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2400" b="1" u="sng" smtClean="0">
                <a:solidFill>
                  <a:srgbClr val="0000FF"/>
                </a:solidFill>
                <a:latin typeface="Times New Roman" pitchFamily="18" charset="0"/>
              </a:rPr>
              <a:t>Chia hai số hữu tỉ:</a:t>
            </a:r>
            <a:endParaRPr lang="en-US" altLang="en-US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217862" y="1158579"/>
            <a:ext cx="5900738" cy="2193927"/>
            <a:chOff x="2041" y="670"/>
            <a:chExt cx="3717" cy="1382"/>
          </a:xfrm>
        </p:grpSpPr>
        <p:graphicFrame>
          <p:nvGraphicFramePr>
            <p:cNvPr id="2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18570"/>
                </p:ext>
              </p:extLst>
            </p:nvPr>
          </p:nvGraphicFramePr>
          <p:xfrm>
            <a:off x="4300" y="680"/>
            <a:ext cx="145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8" name="Equation" r:id="rId3" imgW="1041120" imgH="393480" progId="Equation.DSMT4">
                    <p:embed/>
                  </p:oleObj>
                </mc:Choice>
                <mc:Fallback>
                  <p:oleObj name="Equation" r:id="rId3" imgW="1041120" imgH="393480" progId="Equation.DSMT4">
                    <p:embed/>
                    <p:pic>
                      <p:nvPicPr>
                        <p:cNvPr id="2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-20000" contrast="44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680"/>
                          <a:ext cx="1458" cy="49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064" y="821"/>
              <a:ext cx="272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smtClean="0">
                  <a:latin typeface="Times New Roman" pitchFamily="18" charset="0"/>
                </a:rPr>
                <a:t>  Với x =       , y =      ta có:</a:t>
              </a:r>
              <a:endParaRPr lang="en-US" altLang="en-US" sz="2400" b="1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3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2686059"/>
                </p:ext>
              </p:extLst>
            </p:nvPr>
          </p:nvGraphicFramePr>
          <p:xfrm>
            <a:off x="2895" y="683"/>
            <a:ext cx="191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9" name="Equation" r:id="rId5" imgW="152280" imgH="393480" progId="Equation.DSMT4">
                    <p:embed/>
                  </p:oleObj>
                </mc:Choice>
                <mc:Fallback>
                  <p:oleObj name="Equation" r:id="rId5" imgW="152280" imgH="393480" progId="Equation.DSMT4">
                    <p:embed/>
                    <p:pic>
                      <p:nvPicPr>
                        <p:cNvPr id="2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" y="683"/>
                          <a:ext cx="191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1840806"/>
                </p:ext>
              </p:extLst>
            </p:nvPr>
          </p:nvGraphicFramePr>
          <p:xfrm>
            <a:off x="3583" y="670"/>
            <a:ext cx="220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0" name="Equation" r:id="rId7" imgW="164880" imgH="393480" progId="Equation.DSMT4">
                    <p:embed/>
                  </p:oleObj>
                </mc:Choice>
                <mc:Fallback>
                  <p:oleObj name="Equation" r:id="rId7" imgW="164880" imgH="393480" progId="Equation.DSMT4">
                    <p:embed/>
                    <p:pic>
                      <p:nvPicPr>
                        <p:cNvPr id="2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3" y="670"/>
                          <a:ext cx="220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2041" y="1258"/>
              <a:ext cx="294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smtClean="0">
                  <a:latin typeface="Times New Roman" pitchFamily="18" charset="0"/>
                </a:rPr>
                <a:t>  Với x =       , y =        (y </a:t>
              </a:r>
              <a:r>
                <a:rPr lang="en-US" altLang="en-US" sz="2400" b="1" smtClean="0">
                  <a:latin typeface="Times New Roman" pitchFamily="18" charset="0"/>
                  <a:cs typeface="Times New Roman" pitchFamily="18" charset="0"/>
                </a:rPr>
                <a:t>≠0) </a:t>
              </a:r>
              <a:r>
                <a:rPr lang="en-US" altLang="en-US" sz="2400" b="1" smtClean="0">
                  <a:latin typeface="Times New Roman" pitchFamily="18" charset="0"/>
                </a:rPr>
                <a:t>ta có:</a:t>
              </a:r>
              <a:endParaRPr lang="en-US" altLang="en-US" sz="2400" b="1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3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3073061"/>
                </p:ext>
              </p:extLst>
            </p:nvPr>
          </p:nvGraphicFramePr>
          <p:xfrm>
            <a:off x="2891" y="1110"/>
            <a:ext cx="217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1" name="Equation" r:id="rId9" imgW="152280" imgH="393480" progId="Equation.DSMT4">
                    <p:embed/>
                  </p:oleObj>
                </mc:Choice>
                <mc:Fallback>
                  <p:oleObj name="Equation" r:id="rId9" imgW="152280" imgH="393480" progId="Equation.DSMT4">
                    <p:embed/>
                    <p:pic>
                      <p:nvPicPr>
                        <p:cNvPr id="29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1" y="1110"/>
                          <a:ext cx="217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476121"/>
                </p:ext>
              </p:extLst>
            </p:nvPr>
          </p:nvGraphicFramePr>
          <p:xfrm>
            <a:off x="3574" y="1102"/>
            <a:ext cx="238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2" name="Equation" r:id="rId11" imgW="164880" imgH="393480" progId="Equation.DSMT4">
                    <p:embed/>
                  </p:oleObj>
                </mc:Choice>
                <mc:Fallback>
                  <p:oleObj name="Equation" r:id="rId11" imgW="164880" imgH="393480" progId="Equation.DSMT4">
                    <p:embed/>
                    <p:pic>
                      <p:nvPicPr>
                        <p:cNvPr id="3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4" y="1102"/>
                          <a:ext cx="238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533170"/>
                </p:ext>
              </p:extLst>
            </p:nvPr>
          </p:nvGraphicFramePr>
          <p:xfrm>
            <a:off x="2508" y="1603"/>
            <a:ext cx="2071" cy="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3" name="Equation" r:id="rId13" imgW="1587240" imgH="393480" progId="Equation.DSMT4">
                    <p:embed/>
                  </p:oleObj>
                </mc:Choice>
                <mc:Fallback>
                  <p:oleObj name="Equation" r:id="rId13" imgW="1587240" imgH="393480" progId="Equation.DSMT4">
                    <p:embed/>
                    <p:pic>
                      <p:nvPicPr>
                        <p:cNvPr id="31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lum bright="-20000" contrast="44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8" y="1603"/>
                          <a:ext cx="2071" cy="44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1653895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676400"/>
            <a:ext cx="1752600" cy="2667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CHIA SỐ HỮU TỈ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stCxn id="2" idx="3"/>
          </p:cNvCxnSpPr>
          <p:nvPr/>
        </p:nvCxnSpPr>
        <p:spPr>
          <a:xfrm flipV="1">
            <a:off x="1752600" y="1676400"/>
            <a:ext cx="914400" cy="13335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65300" y="3009900"/>
            <a:ext cx="1033461" cy="6477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65400" y="190500"/>
            <a:ext cx="1778000" cy="1981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HỮU TỈ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22960" y="3244849"/>
            <a:ext cx="1676400" cy="18669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SỐ HỮU TỈ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0" idx="6"/>
          </p:cNvCxnSpPr>
          <p:nvPr/>
        </p:nvCxnSpPr>
        <p:spPr>
          <a:xfrm>
            <a:off x="4343400" y="1181100"/>
            <a:ext cx="91440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99360" y="4171949"/>
            <a:ext cx="91440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5275264" y="420686"/>
            <a:ext cx="4673600" cy="1636714"/>
            <a:chOff x="5275264" y="420686"/>
            <a:chExt cx="4673600" cy="1636714"/>
          </a:xfrm>
        </p:grpSpPr>
        <p:sp>
          <p:nvSpPr>
            <p:cNvPr id="37" name="Rounded Rectangle 36"/>
            <p:cNvSpPr/>
            <p:nvPr/>
          </p:nvSpPr>
          <p:spPr>
            <a:xfrm>
              <a:off x="5275264" y="420686"/>
              <a:ext cx="3573461" cy="163671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24"/>
            <p:cNvGrpSpPr>
              <a:grpSpLocks/>
            </p:cNvGrpSpPr>
            <p:nvPr/>
          </p:nvGrpSpPr>
          <p:grpSpPr bwMode="auto">
            <a:xfrm>
              <a:off x="5629276" y="420686"/>
              <a:ext cx="4319588" cy="1476376"/>
              <a:chOff x="2064" y="673"/>
              <a:chExt cx="2721" cy="930"/>
            </a:xfrm>
          </p:grpSpPr>
          <p:graphicFrame>
            <p:nvGraphicFramePr>
              <p:cNvPr id="3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271834"/>
                  </p:ext>
                </p:extLst>
              </p:nvPr>
            </p:nvGraphicFramePr>
            <p:xfrm>
              <a:off x="2091" y="1107"/>
              <a:ext cx="1458" cy="4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02" name="Equation" r:id="rId3" imgW="1041120" imgH="393480" progId="Equation.DSMT4">
                      <p:embed/>
                    </p:oleObj>
                  </mc:Choice>
                  <mc:Fallback>
                    <p:oleObj name="Equation" r:id="rId3" imgW="1041120" imgH="393480" progId="Equation.DSMT4">
                      <p:embed/>
                      <p:pic>
                        <p:nvPicPr>
                          <p:cNvPr id="2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lum bright="-20000" contrast="44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91" y="1107"/>
                            <a:ext cx="1458" cy="49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0" name="Rectangle 9"/>
              <p:cNvSpPr>
                <a:spLocks noChangeArrowheads="1"/>
              </p:cNvSpPr>
              <p:nvPr/>
            </p:nvSpPr>
            <p:spPr bwMode="auto">
              <a:xfrm>
                <a:off x="2064" y="821"/>
                <a:ext cx="2721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609600" indent="-6096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000" b="1" smtClean="0">
                    <a:latin typeface="Times New Roman" pitchFamily="18" charset="0"/>
                  </a:rPr>
                  <a:t>* Với x =       , y =</a:t>
                </a:r>
                <a:endParaRPr lang="en-US" altLang="en-US" sz="2000" b="1" smtClean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aphicFrame>
            <p:nvGraphicFramePr>
              <p:cNvPr id="4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1554876"/>
                  </p:ext>
                </p:extLst>
              </p:nvPr>
            </p:nvGraphicFramePr>
            <p:xfrm>
              <a:off x="2776" y="675"/>
              <a:ext cx="191" cy="4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03" name="Equation" r:id="rId5" imgW="152280" imgH="393480" progId="Equation.DSMT4">
                      <p:embed/>
                    </p:oleObj>
                  </mc:Choice>
                  <mc:Fallback>
                    <p:oleObj name="Equation" r:id="rId5" imgW="152280" imgH="393480" progId="Equation.DSMT4">
                      <p:embed/>
                      <p:pic>
                        <p:nvPicPr>
                          <p:cNvPr id="22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76" y="675"/>
                            <a:ext cx="191" cy="4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6445878"/>
                  </p:ext>
                </p:extLst>
              </p:nvPr>
            </p:nvGraphicFramePr>
            <p:xfrm>
              <a:off x="3286" y="673"/>
              <a:ext cx="220" cy="4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04" name="Equation" r:id="rId7" imgW="164880" imgH="393480" progId="Equation.DSMT4">
                      <p:embed/>
                    </p:oleObj>
                  </mc:Choice>
                  <mc:Fallback>
                    <p:oleObj name="Equation" r:id="rId7" imgW="164880" imgH="393480" progId="Equation.DSMT4">
                      <p:embed/>
                      <p:pic>
                        <p:nvPicPr>
                          <p:cNvPr id="23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6" y="673"/>
                            <a:ext cx="220" cy="4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3" name="Group 62"/>
          <p:cNvGrpSpPr/>
          <p:nvPr/>
        </p:nvGrpSpPr>
        <p:grpSpPr>
          <a:xfrm>
            <a:off x="5364962" y="3121817"/>
            <a:ext cx="4797423" cy="1718470"/>
            <a:chOff x="5364962" y="3121817"/>
            <a:chExt cx="4797423" cy="1718470"/>
          </a:xfrm>
        </p:grpSpPr>
        <p:sp>
          <p:nvSpPr>
            <p:cNvPr id="43" name="Rounded Rectangle 42"/>
            <p:cNvSpPr/>
            <p:nvPr/>
          </p:nvSpPr>
          <p:spPr>
            <a:xfrm>
              <a:off x="5364962" y="3203573"/>
              <a:ext cx="3573461" cy="163671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24"/>
            <p:cNvGrpSpPr>
              <a:grpSpLocks/>
            </p:cNvGrpSpPr>
            <p:nvPr/>
          </p:nvGrpSpPr>
          <p:grpSpPr bwMode="auto">
            <a:xfrm>
              <a:off x="5482435" y="3121817"/>
              <a:ext cx="4679950" cy="1612901"/>
              <a:chOff x="2041" y="1110"/>
              <a:chExt cx="2948" cy="1016"/>
            </a:xfrm>
          </p:grpSpPr>
          <p:sp>
            <p:nvSpPr>
              <p:cNvPr id="45" name="Rectangle 15"/>
              <p:cNvSpPr>
                <a:spLocks noChangeArrowheads="1"/>
              </p:cNvSpPr>
              <p:nvPr/>
            </p:nvSpPr>
            <p:spPr bwMode="auto">
              <a:xfrm>
                <a:off x="2041" y="1258"/>
                <a:ext cx="2948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609600" indent="-6096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000" b="1" smtClean="0">
                    <a:latin typeface="Times New Roman" pitchFamily="18" charset="0"/>
                  </a:rPr>
                  <a:t>* Với x =       , y =        (y </a:t>
                </a:r>
                <a:r>
                  <a:rPr lang="en-US" altLang="en-US" sz="2000" b="1" smtClean="0">
                    <a:latin typeface="Times New Roman" pitchFamily="18" charset="0"/>
                    <a:cs typeface="Times New Roman" pitchFamily="18" charset="0"/>
                  </a:rPr>
                  <a:t>≠0)</a:t>
                </a:r>
                <a:endParaRPr lang="en-US" altLang="en-US" sz="2000" b="1" smtClean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aphicFrame>
            <p:nvGraphicFramePr>
              <p:cNvPr id="46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0521881"/>
                  </p:ext>
                </p:extLst>
              </p:nvPr>
            </p:nvGraphicFramePr>
            <p:xfrm>
              <a:off x="2707" y="1110"/>
              <a:ext cx="217" cy="4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05" name="Equation" r:id="rId9" imgW="152280" imgH="393480" progId="Equation.DSMT4">
                      <p:embed/>
                    </p:oleObj>
                  </mc:Choice>
                  <mc:Fallback>
                    <p:oleObj name="Equation" r:id="rId9" imgW="152280" imgH="393480" progId="Equation.DSMT4">
                      <p:embed/>
                      <p:pic>
                        <p:nvPicPr>
                          <p:cNvPr id="34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07" y="1110"/>
                            <a:ext cx="217" cy="4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7414754"/>
                  </p:ext>
                </p:extLst>
              </p:nvPr>
            </p:nvGraphicFramePr>
            <p:xfrm>
              <a:off x="3315" y="1111"/>
              <a:ext cx="238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06" name="Equation" r:id="rId11" imgW="164880" imgH="393480" progId="Equation.DSMT4">
                      <p:embed/>
                    </p:oleObj>
                  </mc:Choice>
                  <mc:Fallback>
                    <p:oleObj name="Equation" r:id="rId11" imgW="164880" imgH="393480" progId="Equation.DSMT4">
                      <p:embed/>
                      <p:pic>
                        <p:nvPicPr>
                          <p:cNvPr id="35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5" y="1111"/>
                            <a:ext cx="238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8962827"/>
                  </p:ext>
                </p:extLst>
              </p:nvPr>
            </p:nvGraphicFramePr>
            <p:xfrm>
              <a:off x="2050" y="1677"/>
              <a:ext cx="2071" cy="4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07" name="Equation" r:id="rId13" imgW="1587240" imgH="393480" progId="Equation.DSMT4">
                      <p:embed/>
                    </p:oleObj>
                  </mc:Choice>
                  <mc:Fallback>
                    <p:oleObj name="Equation" r:id="rId13" imgW="1587240" imgH="393480" progId="Equation.DSMT4">
                      <p:embed/>
                      <p:pic>
                        <p:nvPicPr>
                          <p:cNvPr id="36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lum bright="-20000" contrast="44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0" y="1677"/>
                            <a:ext cx="2071" cy="44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49" name="Straight Arrow Connector 48"/>
          <p:cNvCxnSpPr>
            <a:stCxn id="11" idx="6"/>
          </p:cNvCxnSpPr>
          <p:nvPr/>
        </p:nvCxnSpPr>
        <p:spPr>
          <a:xfrm>
            <a:off x="4399360" y="4178299"/>
            <a:ext cx="943376" cy="120332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3133726" y="5381622"/>
            <a:ext cx="8620125" cy="1329532"/>
            <a:chOff x="3133726" y="5381622"/>
            <a:chExt cx="8620125" cy="1329532"/>
          </a:xfrm>
        </p:grpSpPr>
        <p:sp>
          <p:nvSpPr>
            <p:cNvPr id="52" name="Rounded Rectangle 51"/>
            <p:cNvSpPr/>
            <p:nvPr/>
          </p:nvSpPr>
          <p:spPr>
            <a:xfrm>
              <a:off x="3133726" y="5381622"/>
              <a:ext cx="5868197" cy="132953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3" name="Group 37"/>
            <p:cNvGrpSpPr>
              <a:grpSpLocks/>
            </p:cNvGrpSpPr>
            <p:nvPr/>
          </p:nvGrpSpPr>
          <p:grpSpPr bwMode="auto">
            <a:xfrm>
              <a:off x="3257551" y="5421317"/>
              <a:ext cx="8496300" cy="1162051"/>
              <a:chOff x="1422" y="3662"/>
              <a:chExt cx="5352" cy="732"/>
            </a:xfrm>
          </p:grpSpPr>
          <p:sp>
            <p:nvSpPr>
              <p:cNvPr id="55" name="Text Box 34"/>
              <p:cNvSpPr txBox="1">
                <a:spLocks noChangeArrowheads="1"/>
              </p:cNvSpPr>
              <p:nvPr/>
            </p:nvSpPr>
            <p:spPr bwMode="auto">
              <a:xfrm>
                <a:off x="1422" y="3662"/>
                <a:ext cx="5352" cy="6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lnSpc>
                    <a:spcPct val="150000"/>
                  </a:lnSpc>
                  <a:spcBef>
                    <a:spcPct val="40000"/>
                  </a:spcBef>
                  <a:spcAft>
                    <a:spcPct val="0"/>
                  </a:spcAft>
                </a:pPr>
                <a:r>
                  <a:rPr lang="en-US" altLang="en-US" sz="1800" b="1" dirty="0" smtClean="0">
                    <a:latin typeface="Times New Roman" pitchFamily="18" charset="0"/>
                  </a:rPr>
                  <a:t>Th</a:t>
                </a:r>
                <a:r>
                  <a:rPr lang="vi-VN" altLang="en-US" sz="1800" b="1" dirty="0" smtClean="0">
                    <a:latin typeface="Times New Roman" pitchFamily="18" charset="0"/>
                  </a:rPr>
                  <a:t>ươ</a:t>
                </a:r>
                <a:r>
                  <a:rPr lang="en-US" altLang="en-US" sz="1800" b="1" dirty="0" smtClean="0">
                    <a:latin typeface="Times New Roman" pitchFamily="18" charset="0"/>
                  </a:rPr>
                  <a:t>ng của phép chia số hữu tỉ x cho số hữu tỉ y (y </a:t>
                </a:r>
                <a:r>
                  <a:rPr lang="en-US" altLang="en-US" sz="1800" b="1" dirty="0" smtClean="0">
                    <a:latin typeface="Times New Roman" pitchFamily="18" charset="0"/>
                    <a:cs typeface="Times New Roman" pitchFamily="18" charset="0"/>
                  </a:rPr>
                  <a:t>≠ 0</a:t>
                </a:r>
                <a:r>
                  <a:rPr lang="en-US" altLang="en-US" sz="1800" b="1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eaLnBrk="0" fontAlgn="base" hangingPunct="0">
                  <a:lnSpc>
                    <a:spcPct val="150000"/>
                  </a:lnSpc>
                  <a:spcBef>
                    <a:spcPct val="40000"/>
                  </a:spcBef>
                  <a:spcAft>
                    <a:spcPct val="0"/>
                  </a:spcAft>
                </a:pPr>
                <a:r>
                  <a:rPr lang="en-US" altLang="en-US" sz="1800" b="1" smtClean="0">
                    <a:latin typeface="Times New Roman" pitchFamily="18" charset="0"/>
                    <a:cs typeface="Times New Roman" pitchFamily="18" charset="0"/>
                  </a:rPr>
                  <a:t>là </a:t>
                </a:r>
                <a:r>
                  <a:rPr lang="en-US" altLang="en-US" sz="1800" b="1" dirty="0" smtClean="0">
                    <a:latin typeface="Times New Roman" pitchFamily="18" charset="0"/>
                    <a:cs typeface="Times New Roman" pitchFamily="18" charset="0"/>
                  </a:rPr>
                  <a:t>tỉ số của hai số x </a:t>
                </a:r>
                <a:r>
                  <a:rPr lang="en-US" altLang="en-US" sz="1800" b="1" smtClean="0">
                    <a:latin typeface="Times New Roman" pitchFamily="18" charset="0"/>
                    <a:cs typeface="Times New Roman" pitchFamily="18" charset="0"/>
                  </a:rPr>
                  <a:t>và y. KH:              hay </a:t>
                </a:r>
                <a:r>
                  <a:rPr lang="en-US" altLang="en-US" sz="1800" b="1" dirty="0" smtClean="0">
                    <a:latin typeface="Times New Roman" pitchFamily="18" charset="0"/>
                    <a:cs typeface="Times New Roman" pitchFamily="18" charset="0"/>
                  </a:rPr>
                  <a:t>x : y</a:t>
                </a:r>
              </a:p>
            </p:txBody>
          </p:sp>
          <p:graphicFrame>
            <p:nvGraphicFramePr>
              <p:cNvPr id="56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95571275"/>
                  </p:ext>
                </p:extLst>
              </p:nvPr>
            </p:nvGraphicFramePr>
            <p:xfrm>
              <a:off x="3366" y="3952"/>
              <a:ext cx="325" cy="4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08" name="Equation" r:id="rId15" imgW="164880" imgH="419040" progId="Equation.DSMT4">
                      <p:embed/>
                    </p:oleObj>
                  </mc:Choice>
                  <mc:Fallback>
                    <p:oleObj name="Equation" r:id="rId15" imgW="164880" imgH="419040" progId="Equation.DSMT4">
                      <p:embed/>
                      <p:pic>
                        <p:nvPicPr>
                          <p:cNvPr id="10256" name="Object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lum bright="-10000" contrast="42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6" y="3952"/>
                            <a:ext cx="325" cy="4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18043302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>
            <a:extLst>
              <a:ext uri="{FF2B5EF4-FFF2-40B4-BE49-F238E27FC236}">
                <a16:creationId xmlns="" xmlns:a16="http://schemas.microsoft.com/office/drawing/2014/main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0894"/>
            <a:ext cx="6400799" cy="6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3559845" y="2690200"/>
            <a:ext cx="16995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3297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36608" y="511175"/>
            <a:ext cx="843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smtClean="0">
                <a:latin typeface="Times New Roman" pitchFamily="18" charset="0"/>
              </a:rPr>
              <a:t>TIẾT 3</a:t>
            </a:r>
            <a:r>
              <a:rPr lang="en-US" altLang="en-US" sz="3200" b="1" smtClean="0">
                <a:latin typeface="Times New Roman" pitchFamily="18" charset="0"/>
              </a:rPr>
              <a:t>         </a:t>
            </a:r>
            <a:r>
              <a:rPr lang="en-US" altLang="ja-JP" sz="3200" b="1" smtClean="0">
                <a:ea typeface="ＭＳ Ｐゴシック" charset="-128"/>
              </a:rPr>
              <a:t>§</a:t>
            </a:r>
            <a:r>
              <a:rPr lang="en-US" altLang="ja-JP" sz="3200" b="1" smtClean="0">
                <a:latin typeface="Times New Roman" pitchFamily="18" charset="0"/>
                <a:ea typeface="ＭＳ Ｐゴシック" charset="-128"/>
              </a:rPr>
              <a:t>3</a:t>
            </a:r>
            <a:r>
              <a:rPr lang="en-US" altLang="en-US" sz="3200" b="1" smtClean="0">
                <a:latin typeface="Times New Roman" pitchFamily="18" charset="0"/>
              </a:rPr>
              <a:t> NHÂN, CHIA SỐ HỮU TỈ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36608" y="509588"/>
            <a:ext cx="8435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</a:rPr>
              <a:t>TIẾT 3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3200" b="1" smtClean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3200" b="1" smtClean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3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</a:rPr>
              <a:t> NHÂN, CHIA SỐ HỮU TỈ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0" y="1160463"/>
            <a:ext cx="4756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2800" b="1" u="sng" smtClean="0">
                <a:solidFill>
                  <a:srgbClr val="0000FF"/>
                </a:solidFill>
                <a:latin typeface="Times New Roman" pitchFamily="18" charset="0"/>
              </a:rPr>
              <a:t>Nhân hai số hữu tỉ:</a:t>
            </a:r>
            <a:endParaRPr lang="en-US" altLang="en-US" sz="28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52406" y="3416300"/>
            <a:ext cx="2339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latin typeface="Times New Roman" pitchFamily="18" charset="0"/>
              </a:rPr>
              <a:t>3. </a:t>
            </a:r>
            <a:r>
              <a:rPr lang="en-US" altLang="en-US" sz="2800" b="1" u="sng" dirty="0" smtClean="0">
                <a:latin typeface="Times New Roman" pitchFamily="18" charset="0"/>
              </a:rPr>
              <a:t>Luyện tập:</a:t>
            </a:r>
            <a:endParaRPr lang="en-US" altLang="en-US" sz="2800" b="1" dirty="0" smtClean="0">
              <a:latin typeface="Times New Roman" pitchFamily="18" charset="0"/>
            </a:endParaRPr>
          </a:p>
        </p:txBody>
      </p:sp>
      <p:grpSp>
        <p:nvGrpSpPr>
          <p:cNvPr id="12295" name="Group 16"/>
          <p:cNvGrpSpPr>
            <a:grpSpLocks/>
          </p:cNvGrpSpPr>
          <p:nvPr/>
        </p:nvGrpSpPr>
        <p:grpSpPr bwMode="auto">
          <a:xfrm>
            <a:off x="179408" y="2947991"/>
            <a:ext cx="1368425" cy="954088"/>
            <a:chOff x="90" y="3362"/>
            <a:chExt cx="862" cy="601"/>
          </a:xfrm>
        </p:grpSpPr>
        <p:sp>
          <p:nvSpPr>
            <p:cNvPr id="12307" name="AutoShape 17"/>
            <p:cNvSpPr>
              <a:spLocks noChangeArrowheads="1"/>
            </p:cNvSpPr>
            <p:nvPr/>
          </p:nvSpPr>
          <p:spPr bwMode="auto">
            <a:xfrm rot="5400000" flipH="1">
              <a:off x="78" y="3419"/>
              <a:ext cx="182" cy="15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smtClean="0">
                <a:latin typeface="Times New Roman" pitchFamily="18" charset="0"/>
              </a:endParaRPr>
            </a:p>
          </p:txBody>
        </p:sp>
        <p:sp>
          <p:nvSpPr>
            <p:cNvPr id="12308" name="Text Box 18"/>
            <p:cNvSpPr txBox="1">
              <a:spLocks noChangeArrowheads="1"/>
            </p:cNvSpPr>
            <p:nvPr/>
          </p:nvSpPr>
          <p:spPr bwMode="auto">
            <a:xfrm>
              <a:off x="249" y="3362"/>
              <a:ext cx="703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u="sng" smtClean="0">
                  <a:latin typeface="Times New Roman" pitchFamily="18" charset="0"/>
                </a:rPr>
                <a:t>Chú ý</a:t>
              </a:r>
              <a:r>
                <a:rPr lang="en-US" altLang="en-US" sz="2800" b="1" smtClean="0">
                  <a:latin typeface="Times New Roman" pitchFamily="18" charset="0"/>
                </a:rPr>
                <a:t>:</a:t>
              </a:r>
            </a:p>
          </p:txBody>
        </p:sp>
      </p:grpSp>
      <p:sp>
        <p:nvSpPr>
          <p:cNvPr id="12296" name="Text Box 19"/>
          <p:cNvSpPr txBox="1">
            <a:spLocks noChangeArrowheads="1"/>
          </p:cNvSpPr>
          <p:nvPr/>
        </p:nvSpPr>
        <p:spPr bwMode="auto">
          <a:xfrm>
            <a:off x="1476375" y="3019465"/>
            <a:ext cx="2016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latin typeface="Times New Roman" pitchFamily="18" charset="0"/>
              </a:rPr>
              <a:t>SGK/11</a:t>
            </a:r>
          </a:p>
        </p:txBody>
      </p:sp>
      <p:grpSp>
        <p:nvGrpSpPr>
          <p:cNvPr id="87076" name="Group 36"/>
          <p:cNvGrpSpPr>
            <a:grpSpLocks/>
          </p:cNvGrpSpPr>
          <p:nvPr/>
        </p:nvGrpSpPr>
        <p:grpSpPr bwMode="auto">
          <a:xfrm>
            <a:off x="296864" y="3881454"/>
            <a:ext cx="7011988" cy="585789"/>
            <a:chOff x="187" y="2445"/>
            <a:chExt cx="4417" cy="369"/>
          </a:xfrm>
        </p:grpSpPr>
        <p:sp>
          <p:nvSpPr>
            <p:cNvPr id="12304" name="Text Box 26"/>
            <p:cNvSpPr txBox="1">
              <a:spLocks noChangeArrowheads="1"/>
            </p:cNvSpPr>
            <p:nvPr/>
          </p:nvSpPr>
          <p:spPr bwMode="auto">
            <a:xfrm>
              <a:off x="187" y="2445"/>
              <a:ext cx="31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 smtClean="0">
                  <a:latin typeface="Times New Roman" pitchFamily="18" charset="0"/>
                </a:rPr>
                <a:t>Bài tập:</a:t>
              </a:r>
            </a:p>
          </p:txBody>
        </p:sp>
        <p:sp>
          <p:nvSpPr>
            <p:cNvPr id="12306" name="Text Box 29"/>
            <p:cNvSpPr txBox="1">
              <a:spLocks noChangeArrowheads="1"/>
            </p:cNvSpPr>
            <p:nvPr/>
          </p:nvSpPr>
          <p:spPr bwMode="auto">
            <a:xfrm>
              <a:off x="4037" y="2484"/>
              <a:ext cx="5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altLang="en-US" sz="2800" b="1" dirty="0" smtClean="0">
                <a:latin typeface="Times New Roman" pitchFamily="18" charset="0"/>
              </a:endParaRPr>
            </a:p>
          </p:txBody>
        </p:sp>
      </p:grpSp>
      <p:sp>
        <p:nvSpPr>
          <p:cNvPr id="12303" name="Text Box 37"/>
          <p:cNvSpPr txBox="1">
            <a:spLocks noChangeArrowheads="1"/>
          </p:cNvSpPr>
          <p:nvPr/>
        </p:nvSpPr>
        <p:spPr bwMode="auto">
          <a:xfrm>
            <a:off x="0" y="1830388"/>
            <a:ext cx="4756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2800" b="1" u="sng" smtClean="0">
                <a:solidFill>
                  <a:srgbClr val="0000FF"/>
                </a:solidFill>
                <a:latin typeface="Times New Roman" pitchFamily="18" charset="0"/>
              </a:rPr>
              <a:t>Chia hai số hữu tỉ:</a:t>
            </a:r>
            <a:endParaRPr lang="en-US" altLang="en-US" sz="28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3217862" y="1158579"/>
            <a:ext cx="5900738" cy="2193927"/>
            <a:chOff x="2041" y="670"/>
            <a:chExt cx="3717" cy="1382"/>
          </a:xfrm>
        </p:grpSpPr>
        <p:graphicFrame>
          <p:nvGraphicFramePr>
            <p:cNvPr id="2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9389405"/>
                </p:ext>
              </p:extLst>
            </p:nvPr>
          </p:nvGraphicFramePr>
          <p:xfrm>
            <a:off x="4300" y="680"/>
            <a:ext cx="145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0" name="Equation" r:id="rId3" imgW="1041120" imgH="393480" progId="Equation.DSMT4">
                    <p:embed/>
                  </p:oleObj>
                </mc:Choice>
                <mc:Fallback>
                  <p:oleObj name="Equation" r:id="rId3" imgW="1041120" imgH="393480" progId="Equation.DSMT4">
                    <p:embed/>
                    <p:pic>
                      <p:nvPicPr>
                        <p:cNvPr id="2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-20000" contrast="44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680"/>
                          <a:ext cx="1458" cy="49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2064" y="821"/>
              <a:ext cx="272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smtClean="0">
                  <a:latin typeface="Times New Roman" pitchFamily="18" charset="0"/>
                </a:rPr>
                <a:t>  Với x =       , y =      ta có:</a:t>
              </a:r>
              <a:endParaRPr lang="en-US" altLang="en-US" sz="2400" b="1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2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7204921"/>
                </p:ext>
              </p:extLst>
            </p:nvPr>
          </p:nvGraphicFramePr>
          <p:xfrm>
            <a:off x="2895" y="683"/>
            <a:ext cx="191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1" name="Equation" r:id="rId5" imgW="152280" imgH="393480" progId="Equation.DSMT4">
                    <p:embed/>
                  </p:oleObj>
                </mc:Choice>
                <mc:Fallback>
                  <p:oleObj name="Equation" r:id="rId5" imgW="152280" imgH="393480" progId="Equation.DSMT4">
                    <p:embed/>
                    <p:pic>
                      <p:nvPicPr>
                        <p:cNvPr id="22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" y="683"/>
                          <a:ext cx="191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9454001"/>
                </p:ext>
              </p:extLst>
            </p:nvPr>
          </p:nvGraphicFramePr>
          <p:xfrm>
            <a:off x="3583" y="670"/>
            <a:ext cx="220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2" name="Equation" r:id="rId7" imgW="164880" imgH="393480" progId="Equation.DSMT4">
                    <p:embed/>
                  </p:oleObj>
                </mc:Choice>
                <mc:Fallback>
                  <p:oleObj name="Equation" r:id="rId7" imgW="164880" imgH="393480" progId="Equation.DSMT4">
                    <p:embed/>
                    <p:pic>
                      <p:nvPicPr>
                        <p:cNvPr id="2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3" y="670"/>
                          <a:ext cx="220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2041" y="1258"/>
              <a:ext cx="294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smtClean="0">
                  <a:latin typeface="Times New Roman" pitchFamily="18" charset="0"/>
                </a:rPr>
                <a:t>  Với x =       , y =        (y </a:t>
              </a:r>
              <a:r>
                <a:rPr lang="en-US" altLang="en-US" sz="2400" b="1" smtClean="0">
                  <a:latin typeface="Times New Roman" pitchFamily="18" charset="0"/>
                  <a:cs typeface="Times New Roman" pitchFamily="18" charset="0"/>
                </a:rPr>
                <a:t>≠0) </a:t>
              </a:r>
              <a:r>
                <a:rPr lang="en-US" altLang="en-US" sz="2400" b="1" smtClean="0">
                  <a:latin typeface="Times New Roman" pitchFamily="18" charset="0"/>
                </a:rPr>
                <a:t>ta có:</a:t>
              </a:r>
              <a:endParaRPr lang="en-US" altLang="en-US" sz="2400" b="1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29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2486702"/>
                </p:ext>
              </p:extLst>
            </p:nvPr>
          </p:nvGraphicFramePr>
          <p:xfrm>
            <a:off x="2891" y="1110"/>
            <a:ext cx="217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3" name="Equation" r:id="rId9" imgW="152280" imgH="393480" progId="Equation.DSMT4">
                    <p:embed/>
                  </p:oleObj>
                </mc:Choice>
                <mc:Fallback>
                  <p:oleObj name="Equation" r:id="rId9" imgW="152280" imgH="393480" progId="Equation.DSMT4">
                    <p:embed/>
                    <p:pic>
                      <p:nvPicPr>
                        <p:cNvPr id="25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1" y="1110"/>
                          <a:ext cx="217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2109825"/>
                </p:ext>
              </p:extLst>
            </p:nvPr>
          </p:nvGraphicFramePr>
          <p:xfrm>
            <a:off x="3574" y="1102"/>
            <a:ext cx="238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4" name="Equation" r:id="rId11" imgW="164880" imgH="393480" progId="Equation.DSMT4">
                    <p:embed/>
                  </p:oleObj>
                </mc:Choice>
                <mc:Fallback>
                  <p:oleObj name="Equation" r:id="rId11" imgW="164880" imgH="393480" progId="Equation.DSMT4">
                    <p:embed/>
                    <p:pic>
                      <p:nvPicPr>
                        <p:cNvPr id="26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4" y="1102"/>
                          <a:ext cx="238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6522713"/>
                </p:ext>
              </p:extLst>
            </p:nvPr>
          </p:nvGraphicFramePr>
          <p:xfrm>
            <a:off x="2508" y="1603"/>
            <a:ext cx="2071" cy="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5" name="Equation" r:id="rId13" imgW="1587240" imgH="393480" progId="Equation.DSMT4">
                    <p:embed/>
                  </p:oleObj>
                </mc:Choice>
                <mc:Fallback>
                  <p:oleObj name="Equation" r:id="rId13" imgW="1587240" imgH="393480" progId="Equation.DSMT4">
                    <p:embed/>
                    <p:pic>
                      <p:nvPicPr>
                        <p:cNvPr id="27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lum bright="-20000" contrast="44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8" y="1603"/>
                          <a:ext cx="2071" cy="44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792019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196C81-A3C0-49C8-9F2B-BCA9C6DF9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3" y="-37071"/>
            <a:ext cx="1171575" cy="1430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ADC7D7-3C7A-401B-8863-6D5FCF948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4" y="1233297"/>
            <a:ext cx="715198" cy="95359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FDC7400F-D189-4B25-9D3B-F1A4B990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654" y="752872"/>
            <a:ext cx="734871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 smtClean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11. SGK:</a:t>
            </a:r>
            <a:r>
              <a:rPr lang="en-US" altLang="en-US" sz="2400" b="1" dirty="0" smtClean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7030A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Tính:</a:t>
            </a:r>
            <a:endParaRPr lang="en-US" altLang="en-US" sz="2000" b="1" dirty="0">
              <a:solidFill>
                <a:srgbClr val="7030A0"/>
              </a:solidFill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="" xmlns:a16="http://schemas.microsoft.com/office/drawing/2014/main" id="{4DD1A834-97A4-47ED-A4C8-B89773E0733A}"/>
              </a:ext>
            </a:extLst>
          </p:cNvPr>
          <p:cNvSpPr/>
          <p:nvPr/>
        </p:nvSpPr>
        <p:spPr>
          <a:xfrm>
            <a:off x="114318" y="4340129"/>
            <a:ext cx="5491843" cy="2699300"/>
          </a:xfrm>
          <a:prstGeom prst="cloudCallout">
            <a:avLst>
              <a:gd name="adj1" fmla="val 7506"/>
              <a:gd name="adj2" fmla="val -89708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HOẠT ĐỘNG CẶP ĐÔI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( 3 </a:t>
            </a:r>
            <a:r>
              <a:rPr lang="en-US" sz="2400" b="1" dirty="0">
                <a:solidFill>
                  <a:srgbClr val="FF0000"/>
                </a:solidFill>
              </a:rPr>
              <a:t>ph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45033" y="1166170"/>
            <a:ext cx="5762168" cy="1805633"/>
            <a:chOff x="1045032" y="1166167"/>
            <a:chExt cx="5762168" cy="1805633"/>
          </a:xfrm>
        </p:grpSpPr>
        <p:grpSp>
          <p:nvGrpSpPr>
            <p:cNvPr id="11" name="Group 10"/>
            <p:cNvGrpSpPr/>
            <p:nvPr/>
          </p:nvGrpSpPr>
          <p:grpSpPr>
            <a:xfrm>
              <a:off x="1045032" y="1278437"/>
              <a:ext cx="1513309" cy="787400"/>
              <a:chOff x="1045032" y="1278437"/>
              <a:chExt cx="1513309" cy="787400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FF000631-FC08-4EE0-A0FE-39CEE1472B4C}"/>
                  </a:ext>
                </a:extLst>
              </p:cNvPr>
              <p:cNvSpPr txBox="1"/>
              <p:nvPr/>
            </p:nvSpPr>
            <p:spPr>
              <a:xfrm>
                <a:off x="1045032" y="1393760"/>
                <a:ext cx="518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</a:rPr>
                  <a:t>a) </a:t>
                </a:r>
              </a:p>
            </p:txBody>
          </p:sp>
          <p:graphicFrame>
            <p:nvGraphicFramePr>
              <p:cNvPr id="21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1714460"/>
                  </p:ext>
                </p:extLst>
              </p:nvPr>
            </p:nvGraphicFramePr>
            <p:xfrm>
              <a:off x="1542341" y="1278437"/>
              <a:ext cx="1016000" cy="787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539" name="Equation" r:id="rId6" imgW="457200" imgH="393480" progId="Equation.DSMT4">
                      <p:embed/>
                    </p:oleObj>
                  </mc:Choice>
                  <mc:Fallback>
                    <p:oleObj name="Equation" r:id="rId6" imgW="45720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lum bright="-20000" contrast="44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2341" y="1278437"/>
                            <a:ext cx="1016000" cy="7874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Group 11"/>
            <p:cNvGrpSpPr/>
            <p:nvPr/>
          </p:nvGrpSpPr>
          <p:grpSpPr>
            <a:xfrm>
              <a:off x="1086636" y="2184400"/>
              <a:ext cx="1808964" cy="787400"/>
              <a:chOff x="1086636" y="2184400"/>
              <a:chExt cx="1808964" cy="787400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6D888347-DC75-47D6-B5AE-3E4FEB89547D}"/>
                  </a:ext>
                </a:extLst>
              </p:cNvPr>
              <p:cNvSpPr txBox="1"/>
              <p:nvPr/>
            </p:nvSpPr>
            <p:spPr>
              <a:xfrm>
                <a:off x="1086636" y="2331310"/>
                <a:ext cx="458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</a:rPr>
                  <a:t>b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)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6770705"/>
                  </p:ext>
                </p:extLst>
              </p:nvPr>
            </p:nvGraphicFramePr>
            <p:xfrm>
              <a:off x="1484313" y="2184400"/>
              <a:ext cx="1411287" cy="787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540" name="Equation" r:id="rId8" imgW="634680" imgH="393480" progId="Equation.DSMT4">
                      <p:embed/>
                    </p:oleObj>
                  </mc:Choice>
                  <mc:Fallback>
                    <p:oleObj name="Equation" r:id="rId8" imgW="634680" imgH="393480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lum bright="-20000" contrast="44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4313" y="2184400"/>
                            <a:ext cx="1411287" cy="7874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" name="Group 15"/>
            <p:cNvGrpSpPr/>
            <p:nvPr/>
          </p:nvGrpSpPr>
          <p:grpSpPr>
            <a:xfrm>
              <a:off x="4648200" y="1166167"/>
              <a:ext cx="2159000" cy="863600"/>
              <a:chOff x="4648200" y="1166167"/>
              <a:chExt cx="2159000" cy="863600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FF000631-FC08-4EE0-A0FE-39CEE1472B4C}"/>
                  </a:ext>
                </a:extLst>
              </p:cNvPr>
              <p:cNvSpPr txBox="1"/>
              <p:nvPr/>
            </p:nvSpPr>
            <p:spPr>
              <a:xfrm>
                <a:off x="4648200" y="1367135"/>
                <a:ext cx="500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c) 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1349817"/>
                  </p:ext>
                </p:extLst>
              </p:nvPr>
            </p:nvGraphicFramePr>
            <p:xfrm>
              <a:off x="5029200" y="1166167"/>
              <a:ext cx="1778000" cy="863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541" name="Equation" r:id="rId10" imgW="799920" imgH="431640" progId="Equation.DSMT4">
                      <p:embed/>
                    </p:oleObj>
                  </mc:Choice>
                  <mc:Fallback>
                    <p:oleObj name="Equation" r:id="rId10" imgW="799920" imgH="431640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lum bright="-20000" contrast="44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9200" y="1166167"/>
                            <a:ext cx="1778000" cy="8636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" name="Group 25"/>
            <p:cNvGrpSpPr/>
            <p:nvPr/>
          </p:nvGrpSpPr>
          <p:grpSpPr>
            <a:xfrm>
              <a:off x="4648200" y="1985892"/>
              <a:ext cx="1947011" cy="863600"/>
              <a:chOff x="4648200" y="1985892"/>
              <a:chExt cx="1947011" cy="863600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4413370"/>
                  </p:ext>
                </p:extLst>
              </p:nvPr>
            </p:nvGraphicFramePr>
            <p:xfrm>
              <a:off x="5183924" y="1985892"/>
              <a:ext cx="1411287" cy="863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542" name="Equation" r:id="rId12" imgW="634680" imgH="431640" progId="Equation.DSMT4">
                      <p:embed/>
                    </p:oleObj>
                  </mc:Choice>
                  <mc:Fallback>
                    <p:oleObj name="Equation" r:id="rId12" imgW="634680" imgH="431640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lum bright="-20000" contrast="44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3924" y="1985892"/>
                            <a:ext cx="1411287" cy="8636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FF000631-FC08-4EE0-A0FE-39CEE1472B4C}"/>
                  </a:ext>
                </a:extLst>
              </p:cNvPr>
              <p:cNvSpPr txBox="1"/>
              <p:nvPr/>
            </p:nvSpPr>
            <p:spPr>
              <a:xfrm>
                <a:off x="4648200" y="2186860"/>
                <a:ext cx="5357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d) 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19" name="Picture 10" descr="Digit 180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814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5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2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196C81-A3C0-49C8-9F2B-BCA9C6DF9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3" y="-37071"/>
            <a:ext cx="1171575" cy="1430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ADC7D7-3C7A-401B-8863-6D5FCF948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4" y="1233297"/>
            <a:ext cx="715198" cy="95359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FDC7400F-D189-4B25-9D3B-F1A4B990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654" y="752872"/>
            <a:ext cx="734871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 smtClean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11. SGK:</a:t>
            </a:r>
            <a:r>
              <a:rPr lang="en-US" altLang="en-US" sz="2400" b="1" dirty="0" smtClean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7030A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Tính:</a:t>
            </a:r>
            <a:endParaRPr lang="en-US" altLang="en-US" sz="2000" b="1" dirty="0">
              <a:solidFill>
                <a:srgbClr val="7030A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6648" y="1270000"/>
            <a:ext cx="3417011" cy="787400"/>
            <a:chOff x="1086636" y="1214534"/>
            <a:chExt cx="3417011" cy="787400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00631-FC08-4EE0-A0FE-39CEE1472B4C}"/>
                </a:ext>
              </a:extLst>
            </p:cNvPr>
            <p:cNvSpPr txBox="1"/>
            <p:nvPr/>
          </p:nvSpPr>
          <p:spPr>
            <a:xfrm>
              <a:off x="1086636" y="1388211"/>
              <a:ext cx="518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</a:rPr>
                <a:t>a) </a:t>
              </a:r>
            </a:p>
          </p:txBody>
        </p:sp>
        <p:graphicFrame>
          <p:nvGraphicFramePr>
            <p:cNvPr id="2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3880878"/>
                </p:ext>
              </p:extLst>
            </p:nvPr>
          </p:nvGraphicFramePr>
          <p:xfrm>
            <a:off x="1625509" y="1214534"/>
            <a:ext cx="2878138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4" name="Equation" r:id="rId5" imgW="1295280" imgH="393480" progId="Equation.DSMT4">
                    <p:embed/>
                  </p:oleObj>
                </mc:Choice>
                <mc:Fallback>
                  <p:oleObj name="Equation" r:id="rId5" imgW="1295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bright="-20000" contrast="44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5509" y="1214534"/>
                          <a:ext cx="2878138" cy="7874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1065220" y="2158408"/>
            <a:ext cx="5882556" cy="838200"/>
            <a:chOff x="1065220" y="2158408"/>
            <a:chExt cx="5882556" cy="838200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D888347-DC75-47D6-B5AE-3E4FEB89547D}"/>
                </a:ext>
              </a:extLst>
            </p:cNvPr>
            <p:cNvSpPr txBox="1"/>
            <p:nvPr/>
          </p:nvSpPr>
          <p:spPr>
            <a:xfrm>
              <a:off x="1065220" y="236578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</a:rPr>
                <a:t>b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)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6619259"/>
                </p:ext>
              </p:extLst>
            </p:nvPr>
          </p:nvGraphicFramePr>
          <p:xfrm>
            <a:off x="1613775" y="2158408"/>
            <a:ext cx="5334001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5" name="Equation" r:id="rId7" imgW="2400120" imgH="419040" progId="Equation.DSMT4">
                    <p:embed/>
                  </p:oleObj>
                </mc:Choice>
                <mc:Fallback>
                  <p:oleObj name="Equation" r:id="rId7" imgW="240012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20000" contrast="44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3775" y="2158408"/>
                          <a:ext cx="5334001" cy="8382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1086639" y="3280141"/>
            <a:ext cx="4310458" cy="889000"/>
            <a:chOff x="1086637" y="3280141"/>
            <a:chExt cx="4310458" cy="88900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F000631-FC08-4EE0-A0FE-39CEE1472B4C}"/>
                </a:ext>
              </a:extLst>
            </p:cNvPr>
            <p:cNvSpPr txBox="1"/>
            <p:nvPr/>
          </p:nvSpPr>
          <p:spPr>
            <a:xfrm>
              <a:off x="1086637" y="3493809"/>
              <a:ext cx="5004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c) 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6049431"/>
                </p:ext>
              </p:extLst>
            </p:nvPr>
          </p:nvGraphicFramePr>
          <p:xfrm>
            <a:off x="1587095" y="3280141"/>
            <a:ext cx="38100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6" name="Equation" r:id="rId9" imgW="1714320" imgH="444240" progId="Equation.DSMT4">
                    <p:embed/>
                  </p:oleObj>
                </mc:Choice>
                <mc:Fallback>
                  <p:oleObj name="Equation" r:id="rId9" imgW="171432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lum bright="-20000" contrast="44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7095" y="3280141"/>
                          <a:ext cx="3810000" cy="8890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1217340" y="4572000"/>
            <a:ext cx="5208436" cy="863600"/>
            <a:chOff x="1217340" y="4572000"/>
            <a:chExt cx="5208436" cy="863600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0334037"/>
                </p:ext>
              </p:extLst>
            </p:nvPr>
          </p:nvGraphicFramePr>
          <p:xfrm>
            <a:off x="1655338" y="4572000"/>
            <a:ext cx="4770438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7" name="Equation" r:id="rId11" imgW="2145960" imgH="431640" progId="Equation.DSMT4">
                    <p:embed/>
                  </p:oleObj>
                </mc:Choice>
                <mc:Fallback>
                  <p:oleObj name="Equation" r:id="rId11" imgW="21459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lum bright="-20000" contrast="44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338" y="4572000"/>
                          <a:ext cx="4770438" cy="8636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FF000631-FC08-4EE0-A0FE-39CEE1472B4C}"/>
                </a:ext>
              </a:extLst>
            </p:cNvPr>
            <p:cNvSpPr txBox="1"/>
            <p:nvPr/>
          </p:nvSpPr>
          <p:spPr>
            <a:xfrm>
              <a:off x="1217340" y="4772968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d) 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0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196C81-A3C0-49C8-9F2B-BCA9C6DF9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3" y="-37071"/>
            <a:ext cx="1171575" cy="1430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ADC7D7-3C7A-401B-8863-6D5FCF948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4" y="1233297"/>
            <a:ext cx="715198" cy="95359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FDC7400F-D189-4B25-9D3B-F1A4B990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654" y="752872"/>
            <a:ext cx="734871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 smtClean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13. SGK:</a:t>
            </a:r>
            <a:r>
              <a:rPr lang="en-US" altLang="en-US" sz="2400" b="1" dirty="0" smtClean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7030A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Tính:</a:t>
            </a:r>
            <a:endParaRPr lang="en-US" altLang="en-US" sz="2000" b="1" dirty="0">
              <a:solidFill>
                <a:srgbClr val="7030A0"/>
              </a:solidFill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="" xmlns:a16="http://schemas.microsoft.com/office/drawing/2014/main" id="{4DD1A834-97A4-47ED-A4C8-B89773E0733A}"/>
              </a:ext>
            </a:extLst>
          </p:cNvPr>
          <p:cNvSpPr/>
          <p:nvPr/>
        </p:nvSpPr>
        <p:spPr>
          <a:xfrm>
            <a:off x="2971800" y="4038634"/>
            <a:ext cx="5562600" cy="2467429"/>
          </a:xfrm>
          <a:prstGeom prst="cloudCallout">
            <a:avLst>
              <a:gd name="adj1" fmla="val 7506"/>
              <a:gd name="adj2" fmla="val -89708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HOẠT ĐỘNG CÁ </a:t>
            </a:r>
            <a:r>
              <a:rPr lang="en-US" sz="2400" b="1" dirty="0" smtClean="0">
                <a:solidFill>
                  <a:srgbClr val="FF0000"/>
                </a:solidFill>
              </a:rPr>
              <a:t>NHÂN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( 3 </a:t>
            </a:r>
            <a:r>
              <a:rPr lang="en-US" sz="2400" b="1" dirty="0">
                <a:solidFill>
                  <a:srgbClr val="FF0000"/>
                </a:solidFill>
              </a:rPr>
              <a:t>ph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81200" y="1393760"/>
            <a:ext cx="2937586" cy="2035240"/>
            <a:chOff x="1045032" y="1226229"/>
            <a:chExt cx="2937586" cy="2035240"/>
          </a:xfrm>
        </p:grpSpPr>
        <p:grpSp>
          <p:nvGrpSpPr>
            <p:cNvPr id="11" name="Group 10"/>
            <p:cNvGrpSpPr/>
            <p:nvPr/>
          </p:nvGrpSpPr>
          <p:grpSpPr>
            <a:xfrm>
              <a:off x="1045032" y="1226229"/>
              <a:ext cx="2602667" cy="863600"/>
              <a:chOff x="1045032" y="1226229"/>
              <a:chExt cx="2602667" cy="863600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FF000631-FC08-4EE0-A0FE-39CEE1472B4C}"/>
                  </a:ext>
                </a:extLst>
              </p:cNvPr>
              <p:cNvSpPr txBox="1"/>
              <p:nvPr/>
            </p:nvSpPr>
            <p:spPr>
              <a:xfrm>
                <a:off x="1045032" y="1393760"/>
                <a:ext cx="518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</a:rPr>
                  <a:t>a) </a:t>
                </a:r>
              </a:p>
            </p:txBody>
          </p:sp>
          <p:graphicFrame>
            <p:nvGraphicFramePr>
              <p:cNvPr id="21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4716909"/>
                  </p:ext>
                </p:extLst>
              </p:nvPr>
            </p:nvGraphicFramePr>
            <p:xfrm>
              <a:off x="1531561" y="1226229"/>
              <a:ext cx="2116138" cy="863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16" name="Equation" r:id="rId6" imgW="952200" imgH="431640" progId="Equation.DSMT4">
                      <p:embed/>
                    </p:oleObj>
                  </mc:Choice>
                  <mc:Fallback>
                    <p:oleObj name="Equation" r:id="rId6" imgW="952200" imgH="431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lum bright="-20000" contrast="44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1561" y="1226229"/>
                            <a:ext cx="2116138" cy="8636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Group 11"/>
            <p:cNvGrpSpPr/>
            <p:nvPr/>
          </p:nvGrpSpPr>
          <p:grpSpPr>
            <a:xfrm>
              <a:off x="1086636" y="2347069"/>
              <a:ext cx="2895982" cy="914400"/>
              <a:chOff x="1086636" y="2347069"/>
              <a:chExt cx="2895982" cy="914400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6D888347-DC75-47D6-B5AE-3E4FEB89547D}"/>
                  </a:ext>
                </a:extLst>
              </p:cNvPr>
              <p:cNvSpPr txBox="1"/>
              <p:nvPr/>
            </p:nvSpPr>
            <p:spPr>
              <a:xfrm>
                <a:off x="1086636" y="2573437"/>
                <a:ext cx="458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</a:rPr>
                  <a:t>d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)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7882661"/>
                  </p:ext>
                </p:extLst>
              </p:nvPr>
            </p:nvGraphicFramePr>
            <p:xfrm>
              <a:off x="1583905" y="2347069"/>
              <a:ext cx="2398713" cy="914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17" name="Equation" r:id="rId8" imgW="1079280" imgH="457200" progId="Equation.DSMT4">
                      <p:embed/>
                    </p:oleObj>
                  </mc:Choice>
                  <mc:Fallback>
                    <p:oleObj name="Equation" r:id="rId8" imgW="1079280" imgH="457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lum bright="-20000" contrast="44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3905" y="2347069"/>
                            <a:ext cx="2398713" cy="9144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15" name="Picture 10" descr="Digit 18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2997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2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196C81-A3C0-49C8-9F2B-BCA9C6DF9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3" y="-37071"/>
            <a:ext cx="1171575" cy="1430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ADC7D7-3C7A-401B-8863-6D5FCF948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4" y="1233297"/>
            <a:ext cx="715198" cy="95359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FDC7400F-D189-4B25-9D3B-F1A4B990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654" y="752872"/>
            <a:ext cx="734871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 smtClean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13. SGK:</a:t>
            </a:r>
            <a:r>
              <a:rPr lang="en-US" altLang="en-US" sz="2400" b="1" dirty="0" smtClean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7030A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Tính:</a:t>
            </a:r>
            <a:endParaRPr lang="en-US" altLang="en-US" sz="2000" b="1" dirty="0">
              <a:solidFill>
                <a:srgbClr val="7030A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81200" y="1393760"/>
            <a:ext cx="5610358" cy="2340040"/>
            <a:chOff x="1045032" y="1226229"/>
            <a:chExt cx="5610358" cy="2340040"/>
          </a:xfrm>
        </p:grpSpPr>
        <p:grpSp>
          <p:nvGrpSpPr>
            <p:cNvPr id="11" name="Group 10"/>
            <p:cNvGrpSpPr/>
            <p:nvPr/>
          </p:nvGrpSpPr>
          <p:grpSpPr>
            <a:xfrm>
              <a:off x="1045032" y="1226229"/>
              <a:ext cx="5610358" cy="939800"/>
              <a:chOff x="1045032" y="1226229"/>
              <a:chExt cx="5610358" cy="939800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FF000631-FC08-4EE0-A0FE-39CEE1472B4C}"/>
                  </a:ext>
                </a:extLst>
              </p:cNvPr>
              <p:cNvSpPr txBox="1"/>
              <p:nvPr/>
            </p:nvSpPr>
            <p:spPr>
              <a:xfrm>
                <a:off x="1045032" y="1393760"/>
                <a:ext cx="518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</a:rPr>
                  <a:t>a) </a:t>
                </a:r>
              </a:p>
            </p:txBody>
          </p:sp>
          <p:graphicFrame>
            <p:nvGraphicFramePr>
              <p:cNvPr id="21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97433872"/>
                  </p:ext>
                </p:extLst>
              </p:nvPr>
            </p:nvGraphicFramePr>
            <p:xfrm>
              <a:off x="1576978" y="1226229"/>
              <a:ext cx="5078412" cy="939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40" name="Equation" r:id="rId5" imgW="2286000" imgH="469800" progId="Equation.DSMT4">
                      <p:embed/>
                    </p:oleObj>
                  </mc:Choice>
                  <mc:Fallback>
                    <p:oleObj name="Equation" r:id="rId5" imgW="2286000" imgH="469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lum bright="-20000" contrast="44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6978" y="1226229"/>
                            <a:ext cx="5078412" cy="9398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Group 11"/>
            <p:cNvGrpSpPr/>
            <p:nvPr/>
          </p:nvGrpSpPr>
          <p:grpSpPr>
            <a:xfrm>
              <a:off x="1086636" y="2651869"/>
              <a:ext cx="5139996" cy="914400"/>
              <a:chOff x="1086636" y="2651869"/>
              <a:chExt cx="5139996" cy="914400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6D888347-DC75-47D6-B5AE-3E4FEB89547D}"/>
                  </a:ext>
                </a:extLst>
              </p:cNvPr>
              <p:cNvSpPr txBox="1"/>
              <p:nvPr/>
            </p:nvSpPr>
            <p:spPr>
              <a:xfrm>
                <a:off x="1086636" y="2878237"/>
                <a:ext cx="458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</a:rPr>
                  <a:t>d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)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3131395"/>
                  </p:ext>
                </p:extLst>
              </p:nvPr>
            </p:nvGraphicFramePr>
            <p:xfrm>
              <a:off x="1683207" y="2651869"/>
              <a:ext cx="4543425" cy="914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41" name="Equation" r:id="rId7" imgW="2044440" imgH="457200" progId="Equation.DSMT4">
                      <p:embed/>
                    </p:oleObj>
                  </mc:Choice>
                  <mc:Fallback>
                    <p:oleObj name="Equation" r:id="rId7" imgW="2044440" imgH="457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lum bright="-20000" contrast="44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3207" y="2651869"/>
                            <a:ext cx="4543425" cy="9144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5158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29C44DA-F71F-4B8A-ABB0-829E87F953B1}"/>
              </a:ext>
            </a:extLst>
          </p:cNvPr>
          <p:cNvSpPr/>
          <p:nvPr/>
        </p:nvSpPr>
        <p:spPr>
          <a:xfrm>
            <a:off x="2517884" y="2348357"/>
            <a:ext cx="3897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5566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F000631-FC08-4EE0-A0FE-39CEE1472B4C}"/>
              </a:ext>
            </a:extLst>
          </p:cNvPr>
          <p:cNvSpPr txBox="1"/>
          <p:nvPr/>
        </p:nvSpPr>
        <p:spPr>
          <a:xfrm>
            <a:off x="3376304" y="673281"/>
            <a:ext cx="4434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</a:rPr>
              <a:t> Bạn Hà viết bảy số hữu tỉ trên một vòng </a:t>
            </a:r>
            <a:r>
              <a:rPr lang="en-US" sz="2000" b="1" dirty="0" smtClean="0">
                <a:solidFill>
                  <a:srgbClr val="002060"/>
                </a:solidFill>
              </a:rPr>
              <a:t>tròn</a:t>
            </a:r>
            <a:r>
              <a:rPr lang="en-US" sz="2000" b="1" dirty="0">
                <a:solidFill>
                  <a:srgbClr val="002060"/>
                </a:solidFill>
              </a:rPr>
              <a:t>. Tìm các </a:t>
            </a:r>
            <a:r>
              <a:rPr lang="en-US" sz="2000" b="1" dirty="0" smtClean="0">
                <a:solidFill>
                  <a:srgbClr val="002060"/>
                </a:solidFill>
              </a:rPr>
              <a:t>số </a:t>
            </a:r>
            <a:r>
              <a:rPr lang="vi-VN" sz="2000" b="1" dirty="0" smtClean="0">
                <a:solidFill>
                  <a:srgbClr val="002060"/>
                </a:solidFill>
              </a:rPr>
              <a:t>đó</a:t>
            </a:r>
            <a:r>
              <a:rPr lang="en-US" sz="2000" b="1" dirty="0">
                <a:solidFill>
                  <a:srgbClr val="002060"/>
                </a:solidFill>
              </a:rPr>
              <a:t> biết rằng tích của 2 số bất kì </a:t>
            </a:r>
            <a:r>
              <a:rPr lang="en-US" sz="2000" b="1" dirty="0" smtClean="0">
                <a:solidFill>
                  <a:srgbClr val="002060"/>
                </a:solidFill>
              </a:rPr>
              <a:t>cạnh </a:t>
            </a:r>
            <a:r>
              <a:rPr lang="en-US" sz="2000" b="1" dirty="0">
                <a:solidFill>
                  <a:srgbClr val="002060"/>
                </a:solidFill>
              </a:rPr>
              <a:t>nhau </a:t>
            </a:r>
            <a:r>
              <a:rPr lang="en-US" sz="2000" b="1" dirty="0" smtClean="0">
                <a:solidFill>
                  <a:srgbClr val="002060"/>
                </a:solidFill>
              </a:rPr>
              <a:t>bằng 16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B109DA3-1681-49AF-9647-6580B8B77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799" y="25590"/>
            <a:ext cx="1421840" cy="1856021"/>
          </a:xfrm>
          <a:prstGeom prst="rect">
            <a:avLst/>
          </a:prstGeom>
        </p:spPr>
      </p:pic>
      <p:sp>
        <p:nvSpPr>
          <p:cNvPr id="2" name="Sun 1"/>
          <p:cNvSpPr/>
          <p:nvPr/>
        </p:nvSpPr>
        <p:spPr>
          <a:xfrm>
            <a:off x="-114300" y="-304800"/>
            <a:ext cx="3657600" cy="2971799"/>
          </a:xfrm>
          <a:prstGeom prst="su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ĐỐ 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78205" y="2057400"/>
            <a:ext cx="8881552" cy="3783568"/>
            <a:chOff x="-78205" y="2057400"/>
            <a:chExt cx="8881552" cy="3783568"/>
          </a:xfrm>
        </p:grpSpPr>
        <p:grpSp>
          <p:nvGrpSpPr>
            <p:cNvPr id="3" name="Group 2"/>
            <p:cNvGrpSpPr/>
            <p:nvPr/>
          </p:nvGrpSpPr>
          <p:grpSpPr>
            <a:xfrm>
              <a:off x="-78205" y="2057400"/>
              <a:ext cx="8881552" cy="3783568"/>
              <a:chOff x="-78205" y="2694637"/>
              <a:chExt cx="8881552" cy="3783568"/>
            </a:xfrm>
          </p:grpSpPr>
          <p:sp>
            <p:nvSpPr>
              <p:cNvPr id="21" name="Thought Bubble: Cloud 20">
                <a:extLst>
                  <a:ext uri="{FF2B5EF4-FFF2-40B4-BE49-F238E27FC236}">
                    <a16:creationId xmlns="" xmlns:a16="http://schemas.microsoft.com/office/drawing/2014/main" id="{098FECE1-240A-41C3-B1DB-C5B4F7205FFE}"/>
                  </a:ext>
                </a:extLst>
              </p:cNvPr>
              <p:cNvSpPr/>
              <p:nvPr/>
            </p:nvSpPr>
            <p:spPr>
              <a:xfrm>
                <a:off x="-78205" y="2694637"/>
                <a:ext cx="8881552" cy="3783568"/>
              </a:xfrm>
              <a:prstGeom prst="cloudCallout">
                <a:avLst>
                  <a:gd name="adj1" fmla="val 2063"/>
                  <a:gd name="adj2" fmla="val -50690"/>
                </a:avLst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1981200" y="3253076"/>
                <a:ext cx="5562600" cy="2718394"/>
                <a:chOff x="1745120" y="3607019"/>
                <a:chExt cx="5562600" cy="2718394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1765173" y="3607019"/>
                  <a:ext cx="4400677" cy="457200"/>
                  <a:chOff x="1765173" y="3607019"/>
                  <a:chExt cx="4400677" cy="457200"/>
                </a:xfrm>
              </p:grpSpPr>
              <p:graphicFrame>
                <p:nvGraphicFramePr>
                  <p:cNvPr id="11" name="Object 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26844603"/>
                      </p:ext>
                    </p:extLst>
                  </p:nvPr>
                </p:nvGraphicFramePr>
                <p:xfrm>
                  <a:off x="4191000" y="3607019"/>
                  <a:ext cx="1974850" cy="457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601" name="Equation" r:id="rId4" imgW="888840" imgH="228600" progId="Equation.DSMT4">
                          <p:embed/>
                        </p:oleObj>
                      </mc:Choice>
                      <mc:Fallback>
                        <p:oleObj name="Equation" r:id="rId4" imgW="88884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lum bright="-20000" contrast="44000"/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191000" y="3607019"/>
                                <a:ext cx="1974850" cy="457200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765173" y="3645762"/>
                    <a:ext cx="4114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defRPr/>
                    </a:pPr>
                    <a:r>
                      <a:rPr lang="en-US" sz="2000" dirty="0">
                        <a:solidFill>
                          <a:srgbClr val="FF0000"/>
                        </a:solidFill>
                      </a:rPr>
                      <a:t>Gọi 7 số </a:t>
                    </a:r>
                    <a:r>
                      <a:rPr lang="vi-VN" sz="2000" dirty="0">
                        <a:solidFill>
                          <a:srgbClr val="FF0000"/>
                        </a:solidFill>
                      </a:rPr>
                      <a:t>đó</a:t>
                    </a:r>
                    <a:r>
                      <a:rPr lang="en-US" sz="2000" dirty="0">
                        <a:solidFill>
                          <a:srgbClr val="FF0000"/>
                        </a:solidFill>
                      </a:rPr>
                      <a:t> lần l</a:t>
                    </a:r>
                    <a:r>
                      <a:rPr lang="vi-VN" sz="2000" dirty="0">
                        <a:solidFill>
                          <a:srgbClr val="FF0000"/>
                        </a:solidFill>
                      </a:rPr>
                      <a:t>ượt</a:t>
                    </a:r>
                    <a:r>
                      <a:rPr lang="en-US" sz="2000" dirty="0">
                        <a:solidFill>
                          <a:srgbClr val="FF0000"/>
                        </a:solidFill>
                      </a:rPr>
                      <a:t> là </a:t>
                    </a:r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1745120" y="4045872"/>
                  <a:ext cx="5562600" cy="2279541"/>
                  <a:chOff x="1828800" y="4020253"/>
                  <a:chExt cx="5562600" cy="2279541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828800" y="4020253"/>
                    <a:ext cx="5562600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FF0000"/>
                        </a:solidFill>
                      </a:rPr>
                      <a:t>Hiển nhiên mỗi số </a:t>
                    </a:r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trên </a:t>
                    </a:r>
                    <a:r>
                      <a:rPr lang="vi-VN" sz="2000" dirty="0" smtClean="0">
                        <a:solidFill>
                          <a:srgbClr val="FF0000"/>
                        </a:solidFill>
                      </a:rPr>
                      <a:t>đều</a:t>
                    </a:r>
                    <a:r>
                      <a:rPr lang="en-US" sz="200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khác 0. </a:t>
                    </a:r>
                    <a:r>
                      <a:rPr lang="en-US" sz="2000" dirty="0">
                        <a:solidFill>
                          <a:srgbClr val="FF0000"/>
                        </a:solidFill>
                      </a:rPr>
                      <a:t>Ta </a:t>
                    </a:r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có:</a:t>
                    </a:r>
                  </a:p>
                  <a:p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 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  <p:graphicFrame>
                <p:nvGraphicFramePr>
                  <p:cNvPr id="12" name="Object 1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95221545"/>
                      </p:ext>
                    </p:extLst>
                  </p:nvPr>
                </p:nvGraphicFramePr>
                <p:xfrm>
                  <a:off x="1918126" y="5119783"/>
                  <a:ext cx="3132137" cy="457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602" name="Equation" r:id="rId6" imgW="1409400" imgH="228600" progId="Equation.DSMT4">
                          <p:embed/>
                        </p:oleObj>
                      </mc:Choice>
                      <mc:Fallback>
                        <p:oleObj name="Equation" r:id="rId6" imgW="1409400" imgH="228600" progId="Equation.DSMT4">
                          <p:embed/>
                          <p:pic>
                            <p:nvPicPr>
                              <p:cNvPr id="0" name="Object 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lum bright="-20000" contrast="44000"/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18126" y="5119783"/>
                                <a:ext cx="3132137" cy="457200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905000" y="4819678"/>
                    <a:ext cx="4495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Chứng minh t</a:t>
                    </a:r>
                    <a:r>
                      <a:rPr lang="vi-VN" sz="2000" dirty="0" smtClean="0">
                        <a:solidFill>
                          <a:srgbClr val="FF0000"/>
                        </a:solidFill>
                      </a:rPr>
                      <a:t>ươ</a:t>
                    </a:r>
                    <a:r>
                      <a:rPr lang="en-US" sz="2000" dirty="0">
                        <a:solidFill>
                          <a:srgbClr val="FF0000"/>
                        </a:solidFill>
                      </a:rPr>
                      <a:t>ng tự ta cũng </a:t>
                    </a:r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có: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  <p:graphicFrame>
                <p:nvGraphicFramePr>
                  <p:cNvPr id="15" name="Object 1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129430068"/>
                      </p:ext>
                    </p:extLst>
                  </p:nvPr>
                </p:nvGraphicFramePr>
                <p:xfrm>
                  <a:off x="2120106" y="4343400"/>
                  <a:ext cx="3074988" cy="457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603" name="Equation" r:id="rId8" imgW="1384200" imgH="228600" progId="Equation.DSMT4">
                          <p:embed/>
                        </p:oleObj>
                      </mc:Choice>
                      <mc:Fallback>
                        <p:oleObj name="Equation" r:id="rId8" imgW="1384200" imgH="228600" progId="Equation.DSMT4">
                          <p:embed/>
                          <p:pic>
                            <p:nvPicPr>
                              <p:cNvPr id="0" name="Object 1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lum bright="-20000" contrast="44000"/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20106" y="4343400"/>
                                <a:ext cx="3074988" cy="457200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905000" y="5591908"/>
                    <a:ext cx="5181600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FF0000"/>
                        </a:solidFill>
                      </a:rPr>
                      <a:t>Vậy 7 </a:t>
                    </a:r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số </a:t>
                    </a:r>
                    <a:r>
                      <a:rPr lang="vi-VN" sz="2000" dirty="0" smtClean="0">
                        <a:solidFill>
                          <a:srgbClr val="FF0000"/>
                        </a:solidFill>
                      </a:rPr>
                      <a:t>đều</a:t>
                    </a:r>
                    <a:r>
                      <a:rPr lang="en-US" sz="2000" dirty="0">
                        <a:solidFill>
                          <a:srgbClr val="FF0000"/>
                        </a:solidFill>
                      </a:rPr>
                      <a:t> bằng nhau và mỗi </a:t>
                    </a:r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số </a:t>
                    </a:r>
                    <a:r>
                      <a:rPr lang="vi-VN" sz="2000" dirty="0" smtClean="0">
                        <a:solidFill>
                          <a:srgbClr val="FF0000"/>
                        </a:solidFill>
                      </a:rPr>
                      <a:t>đều</a:t>
                    </a:r>
                    <a:r>
                      <a:rPr lang="en-US" sz="200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bằng </a:t>
                    </a:r>
                    <a:r>
                      <a:rPr lang="en-US" sz="2000" dirty="0">
                        <a:solidFill>
                          <a:srgbClr val="FF0000"/>
                        </a:solidFill>
                      </a:rPr>
                      <a:t>4 </a:t>
                    </a:r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hoặc </a:t>
                    </a:r>
                    <a:r>
                      <a:rPr lang="vi-VN" sz="2000" dirty="0" smtClean="0">
                        <a:solidFill>
                          <a:srgbClr val="FF0000"/>
                        </a:solidFill>
                      </a:rPr>
                      <a:t>đều</a:t>
                    </a:r>
                    <a:r>
                      <a:rPr lang="en-US" sz="200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bằng – 4 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" name="Group 9"/>
            <p:cNvGrpSpPr/>
            <p:nvPr/>
          </p:nvGrpSpPr>
          <p:grpSpPr>
            <a:xfrm>
              <a:off x="5230090" y="4136228"/>
              <a:ext cx="1815300" cy="457200"/>
              <a:chOff x="5230090" y="4136228"/>
              <a:chExt cx="1815300" cy="457200"/>
            </a:xfrm>
          </p:grpSpPr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9434457"/>
                  </p:ext>
                </p:extLst>
              </p:nvPr>
            </p:nvGraphicFramePr>
            <p:xfrm>
              <a:off x="5662678" y="4136228"/>
              <a:ext cx="1382712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04" name="Equation" r:id="rId10" imgW="622080" imgH="228600" progId="Equation.DSMT4">
                      <p:embed/>
                    </p:oleObj>
                  </mc:Choice>
                  <mc:Fallback>
                    <p:oleObj name="Equation" r:id="rId10" imgW="6220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lum bright="-20000" contrast="44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62678" y="4136228"/>
                            <a:ext cx="1382712" cy="4572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TextBox 7"/>
              <p:cNvSpPr txBox="1"/>
              <p:nvPr/>
            </p:nvSpPr>
            <p:spPr>
              <a:xfrm>
                <a:off x="5230090" y="4171097"/>
                <a:ext cx="76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à 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30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ôi nhà hoạt hình, phim hoạt hình png | Klipartz">
            <a:extLst>
              <a:ext uri="{FF2B5EF4-FFF2-40B4-BE49-F238E27FC236}">
                <a16:creationId xmlns=""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8" b="98547" l="6742" r="91798">
                        <a14:foregroundMark x1="11685" y1="4888" x2="18652" y2="19287"/>
                        <a14:foregroundMark x1="6742" y1="22061" x2="6742" y2="23910"/>
                        <a14:foregroundMark x1="90225" y1="45046" x2="91910" y2="49273"/>
                        <a14:foregroundMark x1="80899" y1="89960" x2="55169" y2="94848"/>
                        <a14:foregroundMark x1="55169" y1="94848" x2="34944" y2="88507"/>
                        <a14:foregroundMark x1="34944" y1="88507" x2="16292" y2="75826"/>
                        <a14:foregroundMark x1="16292" y1="75826" x2="17978" y2="59181"/>
                        <a14:foregroundMark x1="17978" y1="59181" x2="17978" y2="59181"/>
                        <a14:foregroundMark x1="55843" y1="98547" x2="49101" y2="98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59" y="3736586"/>
            <a:ext cx="2752372" cy="312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203D2B2F-BC36-4531-B814-842C045D43F9}"/>
              </a:ext>
            </a:extLst>
          </p:cNvPr>
          <p:cNvSpPr/>
          <p:nvPr/>
        </p:nvSpPr>
        <p:spPr>
          <a:xfrm>
            <a:off x="2216534" y="274934"/>
            <a:ext cx="5923127" cy="80699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HƯỚNG DẪN VỀ NHÀ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88C85F62-B2FE-4C57-A990-49CDA031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54" y="1459041"/>
            <a:ext cx="8769246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ea typeface="Cambria" panose="02040503050406030204" pitchFamily="18" charset="0"/>
                <a:cs typeface="Times New Roman" panose="02020603050405020304" pitchFamily="18" charset="0"/>
              </a:rPr>
              <a:t>+ Xem lại toàn bộ nội dung và các bài </a:t>
            </a:r>
            <a:r>
              <a:rPr lang="en-US" altLang="en-US" sz="2400" b="1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tập trong </a:t>
            </a:r>
            <a:r>
              <a:rPr lang="en-US" altLang="en-US" sz="2400" b="1" dirty="0">
                <a:ea typeface="Cambria" panose="02040503050406030204" pitchFamily="18" charset="0"/>
                <a:cs typeface="Times New Roman" panose="02020603050405020304" pitchFamily="18" charset="0"/>
              </a:rPr>
              <a:t>tiết học.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cs typeface="Times New Roman" panose="02020603050405020304" pitchFamily="18" charset="0"/>
              </a:rPr>
              <a:t>+ Học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thuộc </a:t>
            </a:r>
            <a:r>
              <a:rPr lang="en-US" altLang="en-US" sz="2400" b="1" dirty="0">
                <a:cs typeface="Times New Roman" panose="02020603050405020304" pitchFamily="18" charset="0"/>
              </a:rPr>
              <a:t>quy tắc nhân, chia các số hữu tỉ, khái niệm tỉ số của hai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số.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cs typeface="Times New Roman" panose="02020603050405020304" pitchFamily="18" charset="0"/>
              </a:rPr>
              <a:t>+ Làm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các BT 12, 13 (b,c), 14 SGK.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cs typeface="Times New Roman" panose="02020603050405020304" pitchFamily="18" charset="0"/>
              </a:rPr>
              <a:t>+ </a:t>
            </a:r>
            <a:r>
              <a:rPr lang="en-US" altLang="en-US" sz="2400" b="1" dirty="0" smtClean="0">
                <a:latin typeface="Times New Roman" pitchFamily="18" charset="0"/>
              </a:rPr>
              <a:t>Ôn </a:t>
            </a:r>
            <a:r>
              <a:rPr lang="en-US" altLang="en-US" sz="2400" b="1" dirty="0">
                <a:latin typeface="Times New Roman" pitchFamily="18" charset="0"/>
              </a:rPr>
              <a:t>tập về giá trị tuyệt </a:t>
            </a:r>
            <a:r>
              <a:rPr lang="vi-VN" altLang="en-US" sz="2400" b="1" dirty="0">
                <a:latin typeface="Times New Roman" pitchFamily="18" charset="0"/>
              </a:rPr>
              <a:t>đ</a:t>
            </a:r>
            <a:r>
              <a:rPr lang="en-US" altLang="en-US" sz="2400" b="1" dirty="0">
                <a:latin typeface="Times New Roman" pitchFamily="18" charset="0"/>
              </a:rPr>
              <a:t>ối của một số nguyên (toán 6)</a:t>
            </a:r>
            <a:endParaRPr lang="en-US" altLang="en-US" sz="2400" dirty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678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trocauca">
            <a:hlinkClick r:id="" action="ppaction://media"/>
            <a:extLst>
              <a:ext uri="{FF2B5EF4-FFF2-40B4-BE49-F238E27FC236}">
                <a16:creationId xmlns=""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3495668"/>
            <a:ext cx="267058" cy="25048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3" y="3409950"/>
            <a:ext cx="276225" cy="2590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4377951"/>
            <a:ext cx="175050" cy="16418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2223566"/>
            <a:ext cx="781778" cy="542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4" y="3505201"/>
            <a:ext cx="336551" cy="5683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1" y="3122555"/>
            <a:ext cx="345053" cy="5826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3243208"/>
            <a:ext cx="2482924" cy="18621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975933"/>
            <a:ext cx="1454707" cy="21945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5202299"/>
            <a:ext cx="1172808" cy="7315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2400" y="524191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lvl="0" algn="ctr"/>
            <a:r>
              <a:rPr lang="en-US" sz="40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  <a:endParaRPr lang="vi-VN" sz="4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3426270"/>
            <a:ext cx="1172808" cy="7315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992880"/>
            <a:ext cx="1172808" cy="7315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5229101"/>
            <a:ext cx="1172808" cy="731521"/>
          </a:xfrm>
          <a:prstGeom prst="rect">
            <a:avLst/>
          </a:prstGeom>
        </p:spPr>
      </p:pic>
      <p:sp>
        <p:nvSpPr>
          <p:cNvPr id="36" name="Arrow: Pentagon 1">
            <a:extLst>
              <a:ext uri="{FF2B5EF4-FFF2-40B4-BE49-F238E27FC236}">
                <a16:creationId xmlns=""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2895601" y="399287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-4.44444E-6 L 1.11111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/>
      <p:bldP spid="28" grpId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3495668"/>
            <a:ext cx="267058" cy="250482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3" y="3409950"/>
            <a:ext cx="276225" cy="25908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4377951"/>
            <a:ext cx="175050" cy="164184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2223566"/>
            <a:ext cx="781778" cy="54290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4" y="3505201"/>
            <a:ext cx="336551" cy="56832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1" y="3122555"/>
            <a:ext cx="345053" cy="58268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3243208"/>
            <a:ext cx="2482924" cy="186219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975933"/>
            <a:ext cx="1454707" cy="2194560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707115" y="4724401"/>
            <a:ext cx="2707116" cy="1600199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Speech Bubble: Rectangle with Corners Rounded 2">
                  <a:extLst>
                    <a:ext uri="{FF2B5EF4-FFF2-40B4-BE49-F238E27FC236}">
                      <a16:creationId xmlns="" xmlns:a16="http://schemas.microsoft.com/office/drawing/2014/main" id="{C80D90BE-243B-4CC2-9897-DC2567470CDA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b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0000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4" name="Speech Bubble: Rectangle with Corners Rounded 2">
                  <a:extLst>
                    <a:ext uri="{FF2B5EF4-FFF2-40B4-BE49-F238E27FC236}">
                      <a16:creationId xmlns:a16="http://schemas.microsoft.com/office/drawing/2014/main" id="{C80D90BE-243B-4CC2-9897-DC2567470C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0"/>
                  <a:stretch>
                    <a:fillRect l="-5856" t="-126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2" y="1768475"/>
            <a:ext cx="2691443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04800" y="676570"/>
                <a:ext cx="388620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CÂU 1: Tính: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76570"/>
                <a:ext cx="3886200" cy="801310"/>
              </a:xfrm>
              <a:prstGeom prst="rect">
                <a:avLst/>
              </a:prstGeom>
              <a:blipFill>
                <a:blip r:embed="rId13"/>
                <a:stretch>
                  <a:fillRect l="-3918" r="-2351" b="-12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4824854" y="504664"/>
            <a:ext cx="2544418" cy="1552149"/>
            <a:chOff x="-1732975" y="2265304"/>
            <a:chExt cx="1554480" cy="776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Speech Bubble: Rectangle with Corners Rounded 36">
                  <a:extLst>
                    <a:ext uri="{FF2B5EF4-FFF2-40B4-BE49-F238E27FC236}">
                      <a16:creationId xmlns="" xmlns:a16="http://schemas.microsoft.com/office/drawing/2014/main" id="{8464420B-B920-4317-BE91-1D08964D7B72}"/>
                    </a:ext>
                  </a:extLst>
                </p:cNvPr>
                <p:cNvSpPr/>
                <p:nvPr/>
              </p:nvSpPr>
              <p:spPr>
                <a:xfrm>
                  <a:off x="-1732975" y="2265304"/>
                  <a:ext cx="1554480" cy="274320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defRPr/>
                  </a:pPr>
                  <a:r>
                    <a:rPr lang="en-US" sz="3600" b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0000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Speech Bubble: Rectangle with Corners Rounded 36">
                  <a:extLst>
                    <a:ext uri="{FF2B5EF4-FFF2-40B4-BE49-F238E27FC236}">
                      <a16:creationId xmlns:a16="http://schemas.microsoft.com/office/drawing/2014/main" id="{8464420B-B920-4317-BE91-1D08964D7B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32975" y="2265304"/>
                  <a:ext cx="1554480" cy="274320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4"/>
                  <a:stretch>
                    <a:fillRect t="-12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510829" y="2514600"/>
            <a:ext cx="2510829" cy="1643191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Speech Bubble: Rectangle with Corners Rounded 39">
                  <a:extLst>
                    <a:ext uri="{FF2B5EF4-FFF2-40B4-BE49-F238E27FC236}">
                      <a16:creationId xmlns="" xmlns:a16="http://schemas.microsoft.com/office/drawing/2014/main" id="{2461C522-FF0F-436E-8533-BD3D2DC10B53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defRPr/>
                  </a:pPr>
                  <a:r>
                    <a:rPr lang="en-US" sz="3600" b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A.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2" name="Speech Bubble: Rectangle with Corners Rounded 39">
                  <a:extLst>
                    <a:ext uri="{FF2B5EF4-FFF2-40B4-BE49-F238E27FC236}">
                      <a16:creationId xmlns:a16="http://schemas.microsoft.com/office/drawing/2014/main" id="{2461C522-FF0F-436E-8533-BD3D2DC10B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6"/>
                  <a:stretch>
                    <a:fillRect l="-6311" t="-118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5" y="3140076"/>
            <a:ext cx="2499943" cy="1584326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Speech Bubble: Rectangle with Corners Rounded 44">
                  <a:extLst>
                    <a:ext uri="{FF2B5EF4-FFF2-40B4-BE49-F238E27FC236}">
                      <a16:creationId xmlns="" xmlns:a16="http://schemas.microsoft.com/office/drawing/2014/main" id="{FA301BAE-EABF-4823-A77C-08256DF60184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defRPr/>
                  </a:pPr>
                  <a:r>
                    <a:rPr lang="en-US" sz="3600" b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D.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36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Speech Bubble: Rectangle with Corners Rounded 44">
                  <a:extLst>
                    <a:ext uri="{FF2B5EF4-FFF2-40B4-BE49-F238E27FC236}">
                      <a16:creationId xmlns:a16="http://schemas.microsoft.com/office/drawing/2014/main" id="{FA301BAE-EABF-4823-A77C-08256DF601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7"/>
                  <a:stretch>
                    <a:fillRect t="-12755" r="-634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6" name="Picture 95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3555" y="4824279"/>
            <a:ext cx="2690528" cy="1752599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Speech Bubble: Rectangle with Corners Rounded 47">
                  <a:extLst>
                    <a:ext uri="{FF2B5EF4-FFF2-40B4-BE49-F238E27FC236}">
                      <a16:creationId xmlns="" xmlns:a16="http://schemas.microsoft.com/office/drawing/2014/main" id="{8759F8F5-EA73-4ECF-8396-C55219BE69C7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8" name="Speech Bubble: Rectangle with Corners Rounded 47">
                  <a:extLst>
                    <a:ext uri="{FF2B5EF4-FFF2-40B4-BE49-F238E27FC236}">
                      <a16:creationId xmlns:a16="http://schemas.microsoft.com/office/drawing/2014/main" id="{8759F8F5-EA73-4ECF-8396-C55219BE69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8"/>
                  <a:stretch>
                    <a:fillRect t="-925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10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3495668"/>
            <a:ext cx="267058" cy="25048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3" y="3409950"/>
            <a:ext cx="276225" cy="2590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4377951"/>
            <a:ext cx="175050" cy="16418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2223566"/>
            <a:ext cx="781778" cy="5429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4" y="3505201"/>
            <a:ext cx="336551" cy="5683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1" y="3122555"/>
            <a:ext cx="345053" cy="5826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3243208"/>
            <a:ext cx="2482924" cy="186219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975933"/>
            <a:ext cx="1454707" cy="219456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208105" y="4813301"/>
            <a:ext cx="2541460" cy="1565133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Speech Bubble: Rectangle with Corners Rounded 2">
                  <a:extLst>
                    <a:ext uri="{FF2B5EF4-FFF2-40B4-BE49-F238E27FC236}">
                      <a16:creationId xmlns="" xmlns:a16="http://schemas.microsoft.com/office/drawing/2014/main" id="{C80D90BE-243B-4CC2-9897-DC2567470CDA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defRPr/>
                  </a:pPr>
                  <a:r>
                    <a:rPr lang="en-US" sz="3600" b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dirty="0">
                          <a:solidFill>
                            <a:srgbClr val="0000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6" name="Speech Bubble: Rectangle with Corners Rounded 2">
                  <a:extLst>
                    <a:ext uri="{FF2B5EF4-FFF2-40B4-BE49-F238E27FC236}">
                      <a16:creationId xmlns:a16="http://schemas.microsoft.com/office/drawing/2014/main" id="{C80D90BE-243B-4CC2-9897-DC2567470C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0"/>
                  <a:stretch>
                    <a:fillRect t="-135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2" y="1768475"/>
            <a:ext cx="2691443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28600" y="647684"/>
                <a:ext cx="388620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CÂU 2: Tính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47684"/>
                <a:ext cx="3886200" cy="810991"/>
              </a:xfrm>
              <a:prstGeom prst="rect">
                <a:avLst/>
              </a:prstGeom>
              <a:blipFill>
                <a:blip r:embed="rId13"/>
                <a:stretch>
                  <a:fillRect l="-4082" r="-1413"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4855207" y="591617"/>
            <a:ext cx="2416633" cy="1490662"/>
            <a:chOff x="-1732975" y="2265304"/>
            <a:chExt cx="1554480" cy="776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Speech Bubble: Rectangle with Corners Rounded 36">
                  <a:extLst>
                    <a:ext uri="{FF2B5EF4-FFF2-40B4-BE49-F238E27FC236}">
                      <a16:creationId xmlns="" xmlns:a16="http://schemas.microsoft.com/office/drawing/2014/main" id="{8464420B-B920-4317-BE91-1D08964D7B72}"/>
                    </a:ext>
                  </a:extLst>
                </p:cNvPr>
                <p:cNvSpPr/>
                <p:nvPr/>
              </p:nvSpPr>
              <p:spPr>
                <a:xfrm>
                  <a:off x="-1732975" y="2265304"/>
                  <a:ext cx="1554480" cy="274320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defRPr/>
                  </a:pPr>
                  <a:r>
                    <a:rPr lang="en-US" sz="3600" b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dirty="0">
                          <a:solidFill>
                            <a:srgbClr val="0000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Speech Bubble: Rectangle with Corners Rounded 36">
                  <a:extLst>
                    <a:ext uri="{FF2B5EF4-FFF2-40B4-BE49-F238E27FC236}">
                      <a16:creationId xmlns:a16="http://schemas.microsoft.com/office/drawing/2014/main" id="{8464420B-B920-4317-BE91-1D08964D7B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32975" y="2265304"/>
                  <a:ext cx="1554480" cy="274320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4"/>
                  <a:stretch>
                    <a:fillRect t="-130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327935" y="2777034"/>
            <a:ext cx="2514600" cy="1653134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Speech Bubble: Rectangle with Corners Rounded 39">
                  <a:extLst>
                    <a:ext uri="{FF2B5EF4-FFF2-40B4-BE49-F238E27FC236}">
                      <a16:creationId xmlns="" xmlns:a16="http://schemas.microsoft.com/office/drawing/2014/main" id="{2461C522-FF0F-436E-8533-BD3D2DC10B53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defRPr/>
                  </a:pPr>
                  <a:r>
                    <a:rPr lang="en-US" sz="3600" b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r>
                    <a:rPr lang="en-US" sz="36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4" name="Speech Bubble: Rectangle with Corners Rounded 39">
                  <a:extLst>
                    <a:ext uri="{FF2B5EF4-FFF2-40B4-BE49-F238E27FC236}">
                      <a16:creationId xmlns:a16="http://schemas.microsoft.com/office/drawing/2014/main" id="{2461C522-FF0F-436E-8533-BD3D2DC10B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6"/>
                  <a:stretch>
                    <a:fillRect l="-6295" t="-118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5" name="Picture 64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3122556"/>
            <a:ext cx="2590800" cy="1601846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Speech Bubble: Rectangle with Corners Rounded 44">
                  <a:extLst>
                    <a:ext uri="{FF2B5EF4-FFF2-40B4-BE49-F238E27FC236}">
                      <a16:creationId xmlns="" xmlns:a16="http://schemas.microsoft.com/office/drawing/2014/main" id="{FA301BAE-EABF-4823-A77C-08256DF60184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defRPr/>
                  </a:pPr>
                  <a:r>
                    <a:rPr lang="en-US" sz="3600" b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0000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7" name="Speech Bubble: Rectangle with Corners Rounded 44">
                  <a:extLst>
                    <a:ext uri="{FF2B5EF4-FFF2-40B4-BE49-F238E27FC236}">
                      <a16:creationId xmlns:a16="http://schemas.microsoft.com/office/drawing/2014/main" id="{FA301BAE-EABF-4823-A77C-08256DF601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7"/>
                  <a:stretch>
                    <a:fillRect t="-121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590799" y="4800601"/>
            <a:ext cx="2590800" cy="1577833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Speech Bubble: Rectangle with Corners Rounded 47">
                  <a:extLst>
                    <a:ext uri="{FF2B5EF4-FFF2-40B4-BE49-F238E27FC236}">
                      <a16:creationId xmlns="" xmlns:a16="http://schemas.microsoft.com/office/drawing/2014/main" id="{8759F8F5-EA73-4ECF-8396-C55219BE69C7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defRPr/>
                  </a:pPr>
                  <a:r>
                    <a:rPr lang="en-US" sz="3600" b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0000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vi-VN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0" name="Speech Bubble: Rectangle with Corners Rounded 47">
                  <a:extLst>
                    <a:ext uri="{FF2B5EF4-FFF2-40B4-BE49-F238E27FC236}">
                      <a16:creationId xmlns:a16="http://schemas.microsoft.com/office/drawing/2014/main" id="{8759F8F5-EA73-4ECF-8396-C55219BE69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8"/>
                  <a:stretch>
                    <a:fillRect l="-6118" t="-134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680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3495668"/>
            <a:ext cx="267058" cy="25048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3" y="3409950"/>
            <a:ext cx="276225" cy="2590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4377951"/>
            <a:ext cx="175050" cy="16418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2223566"/>
            <a:ext cx="781778" cy="5429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4" y="3505201"/>
            <a:ext cx="336551" cy="5683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1" y="3122555"/>
            <a:ext cx="345053" cy="5826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3243208"/>
            <a:ext cx="2482924" cy="186219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975933"/>
            <a:ext cx="1454707" cy="219456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510829" y="2766467"/>
            <a:ext cx="2510829" cy="1489307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Speech Bubble: Rectangle with Corners Rounded 2">
                  <a:extLst>
                    <a:ext uri="{FF2B5EF4-FFF2-40B4-BE49-F238E27FC236}">
                      <a16:creationId xmlns="" xmlns:a16="http://schemas.microsoft.com/office/drawing/2014/main" id="{C80D90BE-243B-4CC2-9897-DC2567470CDA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defRPr/>
                  </a:pPr>
                  <a:r>
                    <a:rPr lang="en-US" sz="3600" b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36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a14:m>
                  <a:endPara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6" name="Speech Bubble: Rectangle with Corners Rounded 2">
                  <a:extLst>
                    <a:ext uri="{FF2B5EF4-FFF2-40B4-BE49-F238E27FC236}">
                      <a16:creationId xmlns:a16="http://schemas.microsoft.com/office/drawing/2014/main" id="{C80D90BE-243B-4CC2-9897-DC2567470C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0"/>
                  <a:stretch>
                    <a:fillRect l="-6311" t="-153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2" y="1768475"/>
            <a:ext cx="2691443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52964" y="771882"/>
                <a:ext cx="4319036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CÂU 3: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 </m:t>
                        </m:r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  <m:r>
                      <a:rPr lang="en-US" sz="3200" b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64" y="771882"/>
                <a:ext cx="4319036" cy="810991"/>
              </a:xfrm>
              <a:prstGeom prst="rect">
                <a:avLst/>
              </a:prstGeom>
              <a:blipFill>
                <a:blip r:embed="rId13"/>
                <a:stretch>
                  <a:fillRect l="-3526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050967" y="738057"/>
            <a:ext cx="2185436" cy="1293291"/>
            <a:chOff x="-1732975" y="2265304"/>
            <a:chExt cx="1554480" cy="776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Speech Bubble: Rectangle with Corners Rounded 36">
                  <a:extLst>
                    <a:ext uri="{FF2B5EF4-FFF2-40B4-BE49-F238E27FC236}">
                      <a16:creationId xmlns="" xmlns:a16="http://schemas.microsoft.com/office/drawing/2014/main" id="{8464420B-B920-4317-BE91-1D08964D7B72}"/>
                    </a:ext>
                  </a:extLst>
                </p:cNvPr>
                <p:cNvSpPr/>
                <p:nvPr/>
              </p:nvSpPr>
              <p:spPr>
                <a:xfrm>
                  <a:off x="-1732975" y="2265304"/>
                  <a:ext cx="1554480" cy="274320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defRPr/>
                  </a:pPr>
                  <a:r>
                    <a:rPr lang="en-US" sz="3600" b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36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a14:m>
                  <a:endPara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Speech Bubble: Rectangle with Corners Rounded 36">
                  <a:extLst>
                    <a:ext uri="{FF2B5EF4-FFF2-40B4-BE49-F238E27FC236}">
                      <a16:creationId xmlns:a16="http://schemas.microsoft.com/office/drawing/2014/main" id="{8464420B-B920-4317-BE91-1D08964D7B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32975" y="2265304"/>
                  <a:ext cx="1554480" cy="274320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4"/>
                  <a:stretch>
                    <a:fillRect t="-185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707116" y="4824279"/>
            <a:ext cx="2707116" cy="1441343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Speech Bubble: Rectangle with Corners Rounded 39">
                  <a:extLst>
                    <a:ext uri="{FF2B5EF4-FFF2-40B4-BE49-F238E27FC236}">
                      <a16:creationId xmlns="" xmlns:a16="http://schemas.microsoft.com/office/drawing/2014/main" id="{2461C522-FF0F-436E-8533-BD3D2DC10B53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defRPr/>
                  </a:pPr>
                  <a:r>
                    <a:rPr lang="en-US" sz="3600" b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4" name="Speech Bubble: Rectangle with Corners Rounded 39">
                  <a:extLst>
                    <a:ext uri="{FF2B5EF4-FFF2-40B4-BE49-F238E27FC236}">
                      <a16:creationId xmlns:a16="http://schemas.microsoft.com/office/drawing/2014/main" id="{2461C522-FF0F-436E-8533-BD3D2DC10B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6"/>
                  <a:stretch>
                    <a:fillRect l="-6081" t="-162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5" name="Picture 64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954910"/>
            <a:ext cx="2590800" cy="1617091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Speech Bubble: Rectangle with Corners Rounded 44">
                  <a:extLst>
                    <a:ext uri="{FF2B5EF4-FFF2-40B4-BE49-F238E27FC236}">
                      <a16:creationId xmlns="" xmlns:a16="http://schemas.microsoft.com/office/drawing/2014/main" id="{FA301BAE-EABF-4823-A77C-08256DF60184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defRPr/>
                  </a:pPr>
                  <a:r>
                    <a:rPr lang="en-US" sz="3600" b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36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" name="Speech Bubble: Rectangle with Corners Rounded 44">
                  <a:extLst>
                    <a:ext uri="{FF2B5EF4-FFF2-40B4-BE49-F238E27FC236}">
                      <a16:creationId xmlns:a16="http://schemas.microsoft.com/office/drawing/2014/main" id="{FA301BAE-EABF-4823-A77C-08256DF601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7"/>
                  <a:stretch>
                    <a:fillRect t="-121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31300" y="4824279"/>
            <a:ext cx="2700083" cy="1825041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Speech Bubble: Rectangle with Corners Rounded 47">
                  <a:extLst>
                    <a:ext uri="{FF2B5EF4-FFF2-40B4-BE49-F238E27FC236}">
                      <a16:creationId xmlns="" xmlns:a16="http://schemas.microsoft.com/office/drawing/2014/main" id="{8759F8F5-EA73-4ECF-8396-C55219BE69C7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defRPr/>
                  </a:pPr>
                  <a:r>
                    <a:rPr lang="en-US" sz="3600" b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a:rPr lang="en-US" sz="3600" b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0" name="Speech Bubble: Rectangle with Corners Rounded 47">
                  <a:extLst>
                    <a:ext uri="{FF2B5EF4-FFF2-40B4-BE49-F238E27FC236}">
                      <a16:creationId xmlns:a16="http://schemas.microsoft.com/office/drawing/2014/main" id="{8759F8F5-EA73-4ECF-8396-C55219BE69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8"/>
                  <a:stretch>
                    <a:fillRect t="-8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0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2F01C7-C8F7-4381-9903-782FF680D282}"/>
              </a:ext>
            </a:extLst>
          </p:cNvPr>
          <p:cNvSpPr/>
          <p:nvPr/>
        </p:nvSpPr>
        <p:spPr>
          <a:xfrm>
            <a:off x="1295400" y="3454400"/>
            <a:ext cx="627979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KẾT THÚC.</a:t>
            </a:r>
          </a:p>
          <a:p>
            <a:pPr algn="r"/>
            <a:endParaRPr lang="vi-VN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2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76200" y="457200"/>
            <a:ext cx="7086600" cy="4038600"/>
          </a:xfrm>
          <a:prstGeom prst="cloudCallou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1219200"/>
                <a:ext cx="4953000" cy="2012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solidFill>
                      <a:schemeClr val="bg1"/>
                    </a:solidFill>
                  </a:rPr>
                  <a:t>Mọi số hữu tỉ </a:t>
                </a:r>
                <a:r>
                  <a:rPr lang="vi-VN" sz="2400" b="1" dirty="0" smtClean="0">
                    <a:solidFill>
                      <a:schemeClr val="bg1"/>
                    </a:solidFill>
                  </a:rPr>
                  <a:t>đều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viết </a:t>
                </a:r>
                <a:r>
                  <a:rPr lang="vi-VN" sz="2400" b="1" dirty="0" smtClean="0">
                    <a:solidFill>
                      <a:schemeClr val="bg1"/>
                    </a:solidFill>
                  </a:rPr>
                  <a:t>được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d</a:t>
                </a:r>
                <a:r>
                  <a:rPr lang="vi-VN" sz="2400" b="1" dirty="0" smtClean="0">
                    <a:solidFill>
                      <a:schemeClr val="bg1"/>
                    </a:solidFill>
                  </a:rPr>
                  <a:t>ưới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dạng phân 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(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với a, b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≠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). 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Vậy </a:t>
                </a:r>
                <a:r>
                  <a:rPr lang="vi-VN" sz="2400" b="1" dirty="0" smtClean="0">
                    <a:solidFill>
                      <a:schemeClr val="bg1"/>
                    </a:solidFill>
                  </a:rPr>
                  <a:t>để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nhân, chia số hữu 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tỉ 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ta thực 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hiện nh</a:t>
                </a:r>
                <a:r>
                  <a:rPr lang="vi-VN" sz="2400" b="1" dirty="0" smtClean="0">
                    <a:solidFill>
                      <a:schemeClr val="bg1"/>
                    </a:solidFill>
                  </a:rPr>
                  <a:t>ư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thế 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nào? 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219200"/>
                <a:ext cx="4953000" cy="2012987"/>
              </a:xfrm>
              <a:prstGeom prst="rect">
                <a:avLst/>
              </a:prstGeom>
              <a:blipFill>
                <a:blip r:embed="rId3"/>
                <a:stretch>
                  <a:fillRect l="-1970" t="-606" r="-2956" b="-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7835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FE906C-3FCB-4BAD-BE12-9664D7BF94BE}"/>
              </a:ext>
            </a:extLst>
          </p:cNvPr>
          <p:cNvSpPr txBox="1"/>
          <p:nvPr/>
        </p:nvSpPr>
        <p:spPr>
          <a:xfrm>
            <a:off x="457200" y="1295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TIẾT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3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: NHÂN, CHIA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1426828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755838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1313</Words>
  <Application>Microsoft Office PowerPoint</Application>
  <PresentationFormat>On-screen Show (4:3)</PresentationFormat>
  <Paragraphs>188</Paragraphs>
  <Slides>27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ＭＳ Ｐゴシック</vt:lpstr>
      <vt:lpstr>游ゴシック</vt:lpstr>
      <vt:lpstr>#9Slide03 Arima Madurai Black</vt:lpstr>
      <vt:lpstr>Arial</vt:lpstr>
      <vt:lpstr>Calibri</vt:lpstr>
      <vt:lpstr>Calibri Light</vt:lpstr>
      <vt:lpstr>Cambria</vt:lpstr>
      <vt:lpstr>Cambria Math</vt:lpstr>
      <vt:lpstr>Symbol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89</cp:revision>
  <dcterms:created xsi:type="dcterms:W3CDTF">2006-08-16T00:00:00Z</dcterms:created>
  <dcterms:modified xsi:type="dcterms:W3CDTF">2021-09-09T02:10:02Z</dcterms:modified>
</cp:coreProperties>
</file>