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47" r:id="rId3"/>
    <p:sldId id="334" r:id="rId4"/>
    <p:sldId id="256" r:id="rId5"/>
    <p:sldId id="336" r:id="rId6"/>
    <p:sldId id="337" r:id="rId7"/>
    <p:sldId id="258" r:id="rId8"/>
    <p:sldId id="339" r:id="rId9"/>
    <p:sldId id="338" r:id="rId10"/>
    <p:sldId id="340" r:id="rId11"/>
    <p:sldId id="263" r:id="rId12"/>
    <p:sldId id="264" r:id="rId13"/>
    <p:sldId id="265" r:id="rId14"/>
    <p:sldId id="341" r:id="rId15"/>
    <p:sldId id="342" r:id="rId16"/>
    <p:sldId id="281" r:id="rId17"/>
    <p:sldId id="282" r:id="rId18"/>
    <p:sldId id="343" r:id="rId19"/>
    <p:sldId id="283" r:id="rId20"/>
    <p:sldId id="284" r:id="rId21"/>
    <p:sldId id="286" r:id="rId22"/>
    <p:sldId id="302" r:id="rId23"/>
    <p:sldId id="287" r:id="rId24"/>
    <p:sldId id="288" r:id="rId25"/>
    <p:sldId id="289" r:id="rId26"/>
    <p:sldId id="290" r:id="rId27"/>
    <p:sldId id="310" r:id="rId28"/>
    <p:sldId id="344" r:id="rId29"/>
    <p:sldId id="345" r:id="rId30"/>
    <p:sldId id="34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3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63627-209E-4CA4-8BF4-FD0291C4A0BA}" type="datetimeFigureOut">
              <a:rPr lang="en-US" smtClean="0"/>
              <a:t>9/11/2021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95BF8-3873-48C9-8A2D-127FF3E1BE67}" type="slidenum">
              <a:rPr lang="en-US" smtClean="0"/>
              <a:t>‹#›</a:t>
            </a:fld>
            <a:endParaRPr lang="en-US"/>
          </a:p>
        </p:txBody>
      </p:sp>
    </p:spTree>
    <p:extLst>
      <p:ext uri="{BB962C8B-B14F-4D97-AF65-F5344CB8AC3E}">
        <p14:creationId xmlns:p14="http://schemas.microsoft.com/office/powerpoint/2010/main" val="130179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16</a:t>
            </a:fld>
            <a:endParaRPr lang="en-US" altLang="vi-VN"/>
          </a:p>
        </p:txBody>
      </p:sp>
      <p:sp>
        <p:nvSpPr>
          <p:cNvPr id="4098" name="Rectangle 1031">
            <a:extLst>
              <a:ext uri="{FF2B5EF4-FFF2-40B4-BE49-F238E27FC236}">
                <a16:creationId xmlns:a16="http://schemas.microsoft.com/office/drawing/2014/main" xmlns=""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xmlns=""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xmlns=""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xmlns=""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27</a:t>
            </a:fld>
            <a:endParaRPr lang="en-US" altLang="vi-VN"/>
          </a:p>
        </p:txBody>
      </p:sp>
      <p:sp>
        <p:nvSpPr>
          <p:cNvPr id="4098" name="Rectangle 1031">
            <a:extLst>
              <a:ext uri="{FF2B5EF4-FFF2-40B4-BE49-F238E27FC236}">
                <a16:creationId xmlns:a16="http://schemas.microsoft.com/office/drawing/2014/main" xmlns=""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27</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xmlns=""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xmlns=""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230361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3A4A5A90-2B1E-438E-B89F-6E133DF3A3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0D77E542-C38A-44DC-924B-A9CE945CEF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a:extLst>
              <a:ext uri="{FF2B5EF4-FFF2-40B4-BE49-F238E27FC236}">
                <a16:creationId xmlns:a16="http://schemas.microsoft.com/office/drawing/2014/main" xmlns="" id="{9D433800-B655-43A3-AF99-2E762BBA1F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1458C3-B0A9-464D-AFBE-5C56AC615197}" type="slidenum">
              <a:rPr lang="en-US" altLang="en-US"/>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17</a:t>
            </a:fld>
            <a:endParaRPr lang="en-US" altLang="vi-VN"/>
          </a:p>
        </p:txBody>
      </p:sp>
      <p:sp>
        <p:nvSpPr>
          <p:cNvPr id="4098" name="Rectangle 1031">
            <a:extLst>
              <a:ext uri="{FF2B5EF4-FFF2-40B4-BE49-F238E27FC236}">
                <a16:creationId xmlns:a16="http://schemas.microsoft.com/office/drawing/2014/main" xmlns=""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17</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xmlns=""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xmlns=""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163391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xmlns="" id="{0FA25EEA-F819-4101-A120-5ECB76FDB0F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2F3B5D-CA4F-4ECB-9E19-AF73B67EECCB}" type="slidenum">
              <a:rPr lang="en-US" altLang="vi-VN"/>
              <a:pPr eaLnBrk="1" hangingPunct="1">
                <a:spcBef>
                  <a:spcPct val="0"/>
                </a:spcBef>
              </a:pPr>
              <a:t>18</a:t>
            </a:fld>
            <a:endParaRPr lang="en-US" altLang="vi-VN"/>
          </a:p>
        </p:txBody>
      </p:sp>
      <p:sp>
        <p:nvSpPr>
          <p:cNvPr id="4098" name="Rectangle 1031">
            <a:extLst>
              <a:ext uri="{FF2B5EF4-FFF2-40B4-BE49-F238E27FC236}">
                <a16:creationId xmlns:a16="http://schemas.microsoft.com/office/drawing/2014/main" xmlns="" id="{3926207E-C17A-4865-82E7-7C753146EDD3}"/>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5300D82-BE2C-46B3-9A80-2F3390133083}"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
        <p:nvSpPr>
          <p:cNvPr id="84996" name="Rectangle 2">
            <a:extLst>
              <a:ext uri="{FF2B5EF4-FFF2-40B4-BE49-F238E27FC236}">
                <a16:creationId xmlns:a16="http://schemas.microsoft.com/office/drawing/2014/main" xmlns="" id="{FD738126-D8A3-45DF-85C5-1B0DF43875F3}"/>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xmlns="" id="{6B54F04B-FE40-4DE3-A17A-C1ED9160D2AA}"/>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45EA7906-43C3-485C-8B97-1551FA61651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8ADF51-E1D2-49A6-99ED-D041428B282A}" type="slidenum">
              <a:rPr lang="en-US" altLang="vi-VN"/>
              <a:pPr eaLnBrk="1" hangingPunct="1">
                <a:spcBef>
                  <a:spcPct val="0"/>
                </a:spcBef>
              </a:pPr>
              <a:t>19</a:t>
            </a:fld>
            <a:endParaRPr lang="en-US" altLang="vi-VN"/>
          </a:p>
        </p:txBody>
      </p:sp>
      <p:sp>
        <p:nvSpPr>
          <p:cNvPr id="4098" name="Rectangle 1031">
            <a:extLst>
              <a:ext uri="{FF2B5EF4-FFF2-40B4-BE49-F238E27FC236}">
                <a16:creationId xmlns:a16="http://schemas.microsoft.com/office/drawing/2014/main" xmlns="" id="{47A621AB-BE51-4397-BEC5-6CC59E8342E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8F836C1-8597-49DC-B723-529F109E234F}"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
        <p:nvSpPr>
          <p:cNvPr id="86020" name="Rectangle 2">
            <a:extLst>
              <a:ext uri="{FF2B5EF4-FFF2-40B4-BE49-F238E27FC236}">
                <a16:creationId xmlns:a16="http://schemas.microsoft.com/office/drawing/2014/main" xmlns="" id="{9EBD4966-FA34-4BAB-AADC-B9E70109A60C}"/>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xmlns="" id="{753B8B01-BFEC-4C4E-854E-8CAAE0890547}"/>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xmlns="" id="{91D4562B-3FC4-4C5B-9BC0-97690E839B8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D28DEE-95C6-44F9-8657-EEEC797B90B5}" type="slidenum">
              <a:rPr lang="en-US" altLang="vi-VN"/>
              <a:pPr eaLnBrk="1" hangingPunct="1">
                <a:spcBef>
                  <a:spcPct val="0"/>
                </a:spcBef>
              </a:pPr>
              <a:t>20</a:t>
            </a:fld>
            <a:endParaRPr lang="en-US" altLang="vi-VN"/>
          </a:p>
        </p:txBody>
      </p:sp>
      <p:sp>
        <p:nvSpPr>
          <p:cNvPr id="4098" name="Rectangle 1031">
            <a:extLst>
              <a:ext uri="{FF2B5EF4-FFF2-40B4-BE49-F238E27FC236}">
                <a16:creationId xmlns:a16="http://schemas.microsoft.com/office/drawing/2014/main" xmlns="" id="{2243141B-B761-4B4E-A30B-15D3CB4E6116}"/>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17E246E-7CB5-4C03-B5FC-FE53D762A01A}" type="slidenum">
              <a:rPr lang="en-US" altLang="en-US" sz="1200">
                <a:latin typeface="Calibri" panose="020F0502020204030204" pitchFamily="34" charset="0"/>
              </a:rPr>
              <a:pPr algn="r" eaLnBrk="1" hangingPunct="1"/>
              <a:t>20</a:t>
            </a:fld>
            <a:endParaRPr lang="en-US" altLang="en-US" sz="1200">
              <a:latin typeface="Calibri" panose="020F0502020204030204" pitchFamily="34" charset="0"/>
            </a:endParaRPr>
          </a:p>
        </p:txBody>
      </p:sp>
      <p:sp>
        <p:nvSpPr>
          <p:cNvPr id="88068" name="Rectangle 2">
            <a:extLst>
              <a:ext uri="{FF2B5EF4-FFF2-40B4-BE49-F238E27FC236}">
                <a16:creationId xmlns:a16="http://schemas.microsoft.com/office/drawing/2014/main" xmlns="" id="{2DA8B71D-B13E-4F2E-A267-1C6563887326}"/>
              </a:ext>
            </a:extLst>
          </p:cNvPr>
          <p:cNvSpPr>
            <a:spLocks noGrp="1" noRot="1" noChangeAspect="1" noChangeArrowheads="1" noTextEdit="1"/>
          </p:cNvSpPr>
          <p:nvPr>
            <p:ph type="sldImg"/>
          </p:nvPr>
        </p:nvSpPr>
        <p:spPr>
          <a:ln/>
        </p:spPr>
      </p:sp>
      <p:sp>
        <p:nvSpPr>
          <p:cNvPr id="88069" name="Rectangle 3">
            <a:extLst>
              <a:ext uri="{FF2B5EF4-FFF2-40B4-BE49-F238E27FC236}">
                <a16:creationId xmlns:a16="http://schemas.microsoft.com/office/drawing/2014/main" xmlns="" id="{849D7077-FFDD-477E-88F2-C0C43D96B5BC}"/>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xmlns="" id="{88F747D3-2F0C-4114-AAC1-B1B863D4DCA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0A9919-AEB8-4885-AA6A-108C89706533}" type="slidenum">
              <a:rPr lang="en-US" altLang="vi-VN"/>
              <a:pPr eaLnBrk="1" hangingPunct="1">
                <a:spcBef>
                  <a:spcPct val="0"/>
                </a:spcBef>
              </a:pPr>
              <a:t>23</a:t>
            </a:fld>
            <a:endParaRPr lang="en-US" altLang="vi-VN"/>
          </a:p>
        </p:txBody>
      </p:sp>
      <p:sp>
        <p:nvSpPr>
          <p:cNvPr id="4098" name="Rectangle 1031">
            <a:extLst>
              <a:ext uri="{FF2B5EF4-FFF2-40B4-BE49-F238E27FC236}">
                <a16:creationId xmlns:a16="http://schemas.microsoft.com/office/drawing/2014/main" xmlns="" id="{8A040C22-BD8E-48F8-836A-4141588D34A8}"/>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E42E0E3-D62F-41AC-9AB3-E72C8FAB39B3}"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
        <p:nvSpPr>
          <p:cNvPr id="89092" name="Rectangle 2">
            <a:extLst>
              <a:ext uri="{FF2B5EF4-FFF2-40B4-BE49-F238E27FC236}">
                <a16:creationId xmlns:a16="http://schemas.microsoft.com/office/drawing/2014/main" xmlns="" id="{A4A5E72B-A1D1-4CF6-98D2-CF0B08B76B56}"/>
              </a:ext>
            </a:extLst>
          </p:cNvPr>
          <p:cNvSpPr>
            <a:spLocks noGrp="1" noRot="1" noChangeAspect="1" noChangeArrowheads="1" noTextEdit="1"/>
          </p:cNvSpPr>
          <p:nvPr>
            <p:ph type="sldImg"/>
          </p:nvPr>
        </p:nvSpPr>
        <p:spPr>
          <a:ln/>
        </p:spPr>
      </p:sp>
      <p:sp>
        <p:nvSpPr>
          <p:cNvPr id="89093" name="Rectangle 3">
            <a:extLst>
              <a:ext uri="{FF2B5EF4-FFF2-40B4-BE49-F238E27FC236}">
                <a16:creationId xmlns:a16="http://schemas.microsoft.com/office/drawing/2014/main" xmlns="" id="{6D2A2471-75FE-460D-A8FF-FAB50E8CF181}"/>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xmlns="" id="{08AF0A97-0B53-41D0-958F-751FF4DE147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5B88243-6B01-457E-840E-AA0D74F48C05}" type="slidenum">
              <a:rPr lang="en-US" altLang="vi-VN"/>
              <a:pPr eaLnBrk="1" hangingPunct="1">
                <a:spcBef>
                  <a:spcPct val="0"/>
                </a:spcBef>
              </a:pPr>
              <a:t>24</a:t>
            </a:fld>
            <a:endParaRPr lang="en-US" altLang="vi-VN"/>
          </a:p>
        </p:txBody>
      </p:sp>
      <p:sp>
        <p:nvSpPr>
          <p:cNvPr id="4098" name="Rectangle 1031">
            <a:extLst>
              <a:ext uri="{FF2B5EF4-FFF2-40B4-BE49-F238E27FC236}">
                <a16:creationId xmlns:a16="http://schemas.microsoft.com/office/drawing/2014/main" xmlns="" id="{F376CF98-2F2D-4C16-BA9C-D8B8A035E0BF}"/>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DB99C126-2D20-481C-BC28-AA559142FC81}" type="slidenum">
              <a:rPr lang="en-US" altLang="en-US" sz="1200">
                <a:latin typeface="Calibri" panose="020F0502020204030204" pitchFamily="34" charset="0"/>
              </a:rPr>
              <a:pPr algn="r" eaLnBrk="1" hangingPunct="1"/>
              <a:t>24</a:t>
            </a:fld>
            <a:endParaRPr lang="en-US" altLang="en-US" sz="1200">
              <a:latin typeface="Calibri" panose="020F0502020204030204" pitchFamily="34" charset="0"/>
            </a:endParaRPr>
          </a:p>
        </p:txBody>
      </p:sp>
      <p:sp>
        <p:nvSpPr>
          <p:cNvPr id="90116" name="Rectangle 2">
            <a:extLst>
              <a:ext uri="{FF2B5EF4-FFF2-40B4-BE49-F238E27FC236}">
                <a16:creationId xmlns:a16="http://schemas.microsoft.com/office/drawing/2014/main" xmlns="" id="{D59F53F7-455B-447E-B257-B28021A7738A}"/>
              </a:ext>
            </a:extLst>
          </p:cNvPr>
          <p:cNvSpPr>
            <a:spLocks noGrp="1" noRot="1" noChangeAspect="1" noChangeArrowheads="1" noTextEdit="1"/>
          </p:cNvSpPr>
          <p:nvPr>
            <p:ph type="sldImg"/>
          </p:nvPr>
        </p:nvSpPr>
        <p:spPr>
          <a:ln/>
        </p:spPr>
      </p:sp>
      <p:sp>
        <p:nvSpPr>
          <p:cNvPr id="90117" name="Rectangle 3">
            <a:extLst>
              <a:ext uri="{FF2B5EF4-FFF2-40B4-BE49-F238E27FC236}">
                <a16:creationId xmlns:a16="http://schemas.microsoft.com/office/drawing/2014/main" xmlns="" id="{EF474DD8-F11C-4D71-8688-BF307EE10544}"/>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xmlns="" id="{1B49E258-F698-446A-B23F-5BF8F1B15C1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95B9211-E7E3-4092-ADEC-F65CA55F3FED}" type="slidenum">
              <a:rPr lang="en-US" altLang="vi-VN"/>
              <a:pPr eaLnBrk="1" hangingPunct="1">
                <a:spcBef>
                  <a:spcPct val="0"/>
                </a:spcBef>
              </a:pPr>
              <a:t>25</a:t>
            </a:fld>
            <a:endParaRPr lang="en-US" altLang="vi-VN"/>
          </a:p>
        </p:txBody>
      </p:sp>
      <p:sp>
        <p:nvSpPr>
          <p:cNvPr id="4098" name="Rectangle 1031">
            <a:extLst>
              <a:ext uri="{FF2B5EF4-FFF2-40B4-BE49-F238E27FC236}">
                <a16:creationId xmlns:a16="http://schemas.microsoft.com/office/drawing/2014/main" xmlns="" id="{A898F799-42A8-457E-9DFF-6DF8D4F406C7}"/>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8D721886-E960-4418-A432-B2EA0664A883}" type="slidenum">
              <a:rPr lang="en-US" altLang="en-US" sz="1200">
                <a:latin typeface="Calibri" panose="020F0502020204030204" pitchFamily="34" charset="0"/>
              </a:rPr>
              <a:pPr algn="r" eaLnBrk="1" hangingPunct="1"/>
              <a:t>25</a:t>
            </a:fld>
            <a:endParaRPr lang="en-US" altLang="en-US" sz="1200">
              <a:latin typeface="Calibri" panose="020F0502020204030204" pitchFamily="34" charset="0"/>
            </a:endParaRPr>
          </a:p>
        </p:txBody>
      </p:sp>
      <p:sp>
        <p:nvSpPr>
          <p:cNvPr id="91140" name="Rectangle 2">
            <a:extLst>
              <a:ext uri="{FF2B5EF4-FFF2-40B4-BE49-F238E27FC236}">
                <a16:creationId xmlns:a16="http://schemas.microsoft.com/office/drawing/2014/main" xmlns="" id="{E3AD6158-BB69-42A0-BD69-C4B5D591D417}"/>
              </a:ext>
            </a:extLst>
          </p:cNvPr>
          <p:cNvSpPr>
            <a:spLocks noGrp="1" noRot="1" noChangeAspect="1" noChangeArrowheads="1" noTextEdit="1"/>
          </p:cNvSpPr>
          <p:nvPr>
            <p:ph type="sldImg"/>
          </p:nvPr>
        </p:nvSpPr>
        <p:spPr>
          <a:ln/>
        </p:spPr>
      </p:sp>
      <p:sp>
        <p:nvSpPr>
          <p:cNvPr id="91141" name="Rectangle 3">
            <a:extLst>
              <a:ext uri="{FF2B5EF4-FFF2-40B4-BE49-F238E27FC236}">
                <a16:creationId xmlns:a16="http://schemas.microsoft.com/office/drawing/2014/main" xmlns="" id="{8F848178-1055-4709-B25D-23ECDA40014D}"/>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xmlns=""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26</a:t>
            </a:fld>
            <a:endParaRPr lang="en-US" altLang="vi-VN"/>
          </a:p>
        </p:txBody>
      </p:sp>
      <p:sp>
        <p:nvSpPr>
          <p:cNvPr id="4098" name="Rectangle 1031">
            <a:extLst>
              <a:ext uri="{FF2B5EF4-FFF2-40B4-BE49-F238E27FC236}">
                <a16:creationId xmlns:a16="http://schemas.microsoft.com/office/drawing/2014/main" xmlns=""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26</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xmlns=""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xmlns=""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23FFF-A283-4E90-AC66-8A0B02CACDC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20831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91624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091635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ABE2564-5E77-4758-A939-04C76EF493F0}" type="slidenum">
              <a:rPr lang="en-US"/>
              <a:pPr>
                <a:defRPr/>
              </a:pPr>
              <a:t>‹#›</a:t>
            </a:fld>
            <a:endParaRPr lang="en-US"/>
          </a:p>
        </p:txBody>
      </p:sp>
    </p:spTree>
    <p:extLst>
      <p:ext uri="{BB962C8B-B14F-4D97-AF65-F5344CB8AC3E}">
        <p14:creationId xmlns:p14="http://schemas.microsoft.com/office/powerpoint/2010/main" val="392111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0166E41-2FF6-4276-B0D5-CE22709D5BFD}" type="slidenum">
              <a:rPr lang="en-US"/>
              <a:pPr>
                <a:defRPr/>
              </a:pPr>
              <a:t>‹#›</a:t>
            </a:fld>
            <a:endParaRPr lang="en-US"/>
          </a:p>
        </p:txBody>
      </p:sp>
    </p:spTree>
    <p:extLst>
      <p:ext uri="{BB962C8B-B14F-4D97-AF65-F5344CB8AC3E}">
        <p14:creationId xmlns:p14="http://schemas.microsoft.com/office/powerpoint/2010/main" val="134810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23D32E5-5CB9-4C80-BB9F-A3CD7502A6A5}" type="slidenum">
              <a:rPr lang="en-US"/>
              <a:pPr>
                <a:defRPr/>
              </a:pPr>
              <a:t>‹#›</a:t>
            </a:fld>
            <a:endParaRPr lang="en-US"/>
          </a:p>
        </p:txBody>
      </p:sp>
    </p:spTree>
    <p:extLst>
      <p:ext uri="{BB962C8B-B14F-4D97-AF65-F5344CB8AC3E}">
        <p14:creationId xmlns:p14="http://schemas.microsoft.com/office/powerpoint/2010/main" val="420852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F4F8BAD-7183-4103-A70F-6CBF6545682F}" type="slidenum">
              <a:rPr lang="en-US"/>
              <a:pPr>
                <a:defRPr/>
              </a:pPr>
              <a:t>‹#›</a:t>
            </a:fld>
            <a:endParaRPr lang="en-US"/>
          </a:p>
        </p:txBody>
      </p:sp>
    </p:spTree>
    <p:extLst>
      <p:ext uri="{BB962C8B-B14F-4D97-AF65-F5344CB8AC3E}">
        <p14:creationId xmlns:p14="http://schemas.microsoft.com/office/powerpoint/2010/main" val="176726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BB18E2D-D25C-43B6-A98A-656A2658A658}" type="slidenum">
              <a:rPr lang="en-US"/>
              <a:pPr>
                <a:defRPr/>
              </a:pPr>
              <a:t>‹#›</a:t>
            </a:fld>
            <a:endParaRPr lang="en-US"/>
          </a:p>
        </p:txBody>
      </p:sp>
    </p:spTree>
    <p:extLst>
      <p:ext uri="{BB962C8B-B14F-4D97-AF65-F5344CB8AC3E}">
        <p14:creationId xmlns:p14="http://schemas.microsoft.com/office/powerpoint/2010/main" val="81775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6ECBB4E-C665-48C7-A022-FA71E29BCF8C}" type="slidenum">
              <a:rPr lang="en-US"/>
              <a:pPr>
                <a:defRPr/>
              </a:pPr>
              <a:t>‹#›</a:t>
            </a:fld>
            <a:endParaRPr lang="en-US"/>
          </a:p>
        </p:txBody>
      </p:sp>
    </p:spTree>
    <p:extLst>
      <p:ext uri="{BB962C8B-B14F-4D97-AF65-F5344CB8AC3E}">
        <p14:creationId xmlns:p14="http://schemas.microsoft.com/office/powerpoint/2010/main" val="3028320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3471874-CB87-4E81-A181-8E8A6750BC17}" type="slidenum">
              <a:rPr lang="en-US"/>
              <a:pPr>
                <a:defRPr/>
              </a:pPr>
              <a:t>‹#›</a:t>
            </a:fld>
            <a:endParaRPr lang="en-US"/>
          </a:p>
        </p:txBody>
      </p:sp>
    </p:spTree>
    <p:extLst>
      <p:ext uri="{BB962C8B-B14F-4D97-AF65-F5344CB8AC3E}">
        <p14:creationId xmlns:p14="http://schemas.microsoft.com/office/powerpoint/2010/main" val="113052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3C8AB1A-FD02-4FFB-AC5A-CDB400A54486}" type="slidenum">
              <a:rPr lang="en-US"/>
              <a:pPr>
                <a:defRPr/>
              </a:pPr>
              <a:t>‹#›</a:t>
            </a:fld>
            <a:endParaRPr lang="en-US"/>
          </a:p>
        </p:txBody>
      </p:sp>
    </p:spTree>
    <p:extLst>
      <p:ext uri="{BB962C8B-B14F-4D97-AF65-F5344CB8AC3E}">
        <p14:creationId xmlns:p14="http://schemas.microsoft.com/office/powerpoint/2010/main" val="369531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395526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F855DEC-8CFE-407D-8068-1C4E58DEBE73}" type="slidenum">
              <a:rPr lang="en-US"/>
              <a:pPr>
                <a:defRPr/>
              </a:pPr>
              <a:t>‹#›</a:t>
            </a:fld>
            <a:endParaRPr lang="en-US"/>
          </a:p>
        </p:txBody>
      </p:sp>
    </p:spTree>
    <p:extLst>
      <p:ext uri="{BB962C8B-B14F-4D97-AF65-F5344CB8AC3E}">
        <p14:creationId xmlns:p14="http://schemas.microsoft.com/office/powerpoint/2010/main" val="3922528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E751A1C-FD0F-43D4-8E32-CEE373643C96}" type="slidenum">
              <a:rPr lang="en-US"/>
              <a:pPr>
                <a:defRPr/>
              </a:pPr>
              <a:t>‹#›</a:t>
            </a:fld>
            <a:endParaRPr lang="en-US"/>
          </a:p>
        </p:txBody>
      </p:sp>
    </p:spTree>
    <p:extLst>
      <p:ext uri="{BB962C8B-B14F-4D97-AF65-F5344CB8AC3E}">
        <p14:creationId xmlns:p14="http://schemas.microsoft.com/office/powerpoint/2010/main" val="341079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AB34E6F-7651-4050-843C-10778389AC8E}" type="slidenum">
              <a:rPr lang="en-US"/>
              <a:pPr>
                <a:defRPr/>
              </a:pPr>
              <a:t>‹#›</a:t>
            </a:fld>
            <a:endParaRPr lang="en-US"/>
          </a:p>
        </p:txBody>
      </p:sp>
    </p:spTree>
    <p:extLst>
      <p:ext uri="{BB962C8B-B14F-4D97-AF65-F5344CB8AC3E}">
        <p14:creationId xmlns:p14="http://schemas.microsoft.com/office/powerpoint/2010/main" val="391987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3FFF-A283-4E90-AC66-8A0B02CACDC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64153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623FFF-A283-4E90-AC66-8A0B02CACDC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51472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623FFF-A283-4E90-AC66-8A0B02CACDC3}"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21000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623FFF-A283-4E90-AC66-8A0B02CACDC3}"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20537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23FFF-A283-4E90-AC66-8A0B02CACDC3}"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41504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54257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34620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23FFF-A283-4E90-AC66-8A0B02CACDC3}" type="datetimeFigureOut">
              <a:rPr lang="en-US" smtClean="0"/>
              <a:t>9/11/2021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D7198-A7E8-4804-BEED-4D1825E544A0}" type="slidenum">
              <a:rPr lang="en-US" smtClean="0"/>
              <a:t>‹#›</a:t>
            </a:fld>
            <a:endParaRPr lang="en-US"/>
          </a:p>
        </p:txBody>
      </p:sp>
    </p:spTree>
    <p:extLst>
      <p:ext uri="{BB962C8B-B14F-4D97-AF65-F5344CB8AC3E}">
        <p14:creationId xmlns:p14="http://schemas.microsoft.com/office/powerpoint/2010/main" val="160619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350D79D1-572F-4843-B363-755C0181017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82678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350"/>
            <a:ext cx="94488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0" y="1371600"/>
            <a:ext cx="8610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vi-VN" sz="6000" b="1" u="sng" smtClean="0">
              <a:solidFill>
                <a:srgbClr val="000000"/>
              </a:solidFill>
              <a:cs typeface="Arial" charset="0"/>
            </a:endParaRPr>
          </a:p>
        </p:txBody>
      </p:sp>
      <p:sp>
        <p:nvSpPr>
          <p:cNvPr id="14340" name="Text Box 8"/>
          <p:cNvSpPr txBox="1">
            <a:spLocks noChangeArrowheads="1"/>
          </p:cNvSpPr>
          <p:nvPr/>
        </p:nvSpPr>
        <p:spPr bwMode="auto">
          <a:xfrm>
            <a:off x="685800" y="152400"/>
            <a:ext cx="7467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2800" b="1" smtClean="0">
                <a:solidFill>
                  <a:srgbClr val="0000CC"/>
                </a:solidFill>
                <a:latin typeface="Arial" charset="0"/>
                <a:cs typeface="Arial" charset="0"/>
              </a:rPr>
              <a:t>PHÒNG GD-ĐT QUẬN LONG BIÊN</a:t>
            </a:r>
            <a:endParaRPr lang="vi-VN" sz="2800" b="1" smtClean="0">
              <a:solidFill>
                <a:srgbClr val="0000CC"/>
              </a:solidFill>
              <a:latin typeface="Arial" charset="0"/>
              <a:cs typeface="Arial" charset="0"/>
            </a:endParaRPr>
          </a:p>
          <a:p>
            <a:pPr algn="ctr" fontAlgn="base">
              <a:spcBef>
                <a:spcPct val="0"/>
              </a:spcBef>
              <a:spcAft>
                <a:spcPct val="0"/>
              </a:spcAft>
            </a:pPr>
            <a:r>
              <a:rPr lang="vi-VN" sz="2800" b="1" smtClean="0">
                <a:solidFill>
                  <a:srgbClr val="0000CC"/>
                </a:solidFill>
                <a:latin typeface="Arial" charset="0"/>
                <a:cs typeface="Arial" charset="0"/>
              </a:rPr>
              <a:t>TRƯỜNG THCS </a:t>
            </a:r>
            <a:r>
              <a:rPr lang="en-US" sz="2800" b="1" smtClean="0">
                <a:solidFill>
                  <a:srgbClr val="0000CC"/>
                </a:solidFill>
                <a:latin typeface="Arial" charset="0"/>
                <a:cs typeface="Arial" charset="0"/>
              </a:rPr>
              <a:t>LÊ QUÝ ĐÔN</a:t>
            </a:r>
            <a:endParaRPr lang="vi-VN" sz="2800" b="1" smtClean="0">
              <a:solidFill>
                <a:srgbClr val="0000CC"/>
              </a:solidFill>
              <a:latin typeface="Arial" charset="0"/>
              <a:cs typeface="Arial" charset="0"/>
            </a:endParaRPr>
          </a:p>
        </p:txBody>
      </p:sp>
      <p:sp>
        <p:nvSpPr>
          <p:cNvPr id="14341" name="Text Box 9"/>
          <p:cNvSpPr txBox="1">
            <a:spLocks noChangeArrowheads="1"/>
          </p:cNvSpPr>
          <p:nvPr/>
        </p:nvSpPr>
        <p:spPr bwMode="auto">
          <a:xfrm>
            <a:off x="2819400" y="11430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vi-VN" b="1" smtClean="0">
                <a:solidFill>
                  <a:srgbClr val="0000CC"/>
                </a:solidFill>
                <a:latin typeface="Arial" charset="0"/>
                <a:cs typeface="Arial" charset="0"/>
              </a:rPr>
              <a:t>----------------------------</a:t>
            </a:r>
          </a:p>
        </p:txBody>
      </p:sp>
      <p:sp>
        <p:nvSpPr>
          <p:cNvPr id="14342" name="TextBox 1"/>
          <p:cNvSpPr txBox="1">
            <a:spLocks noChangeArrowheads="1"/>
          </p:cNvSpPr>
          <p:nvPr/>
        </p:nvSpPr>
        <p:spPr bwMode="auto">
          <a:xfrm>
            <a:off x="2328863" y="2174875"/>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b="1" dirty="0" smtClean="0">
                <a:solidFill>
                  <a:srgbClr val="FF0000"/>
                </a:solidFill>
              </a:rPr>
              <a:t>MÔN: CÔNG NGHỆ </a:t>
            </a:r>
            <a:r>
              <a:rPr lang="en-US" sz="3200" b="1" dirty="0" smtClean="0">
                <a:solidFill>
                  <a:srgbClr val="FF0000"/>
                </a:solidFill>
              </a:rPr>
              <a:t>9</a:t>
            </a:r>
            <a:endParaRPr lang="en-US" sz="3200" b="1" dirty="0" smtClean="0">
              <a:solidFill>
                <a:srgbClr val="FF0000"/>
              </a:solidFill>
            </a:endParaRPr>
          </a:p>
        </p:txBody>
      </p:sp>
      <p:sp>
        <p:nvSpPr>
          <p:cNvPr id="14343" name="TextBox 1"/>
          <p:cNvSpPr txBox="1">
            <a:spLocks noChangeArrowheads="1"/>
          </p:cNvSpPr>
          <p:nvPr/>
        </p:nvSpPr>
        <p:spPr bwMode="auto">
          <a:xfrm>
            <a:off x="3048000" y="48006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800" b="1" smtClean="0">
                <a:solidFill>
                  <a:srgbClr val="FF0000"/>
                </a:solidFill>
                <a:latin typeface="Arial" charset="0"/>
              </a:rPr>
              <a:t>NĂM HỌC: 2021-2022</a:t>
            </a:r>
          </a:p>
          <a:p>
            <a:pPr fontAlgn="base">
              <a:spcBef>
                <a:spcPct val="0"/>
              </a:spcBef>
              <a:spcAft>
                <a:spcPct val="0"/>
              </a:spcAft>
            </a:pPr>
            <a:endParaRPr lang="en-US" sz="1800" smtClean="0">
              <a:solidFill>
                <a:srgbClr val="000000"/>
              </a:solidFill>
              <a:latin typeface="Arial" charset="0"/>
            </a:endParaRPr>
          </a:p>
        </p:txBody>
      </p:sp>
      <p:sp>
        <p:nvSpPr>
          <p:cNvPr id="14344" name="TextBox 2"/>
          <p:cNvSpPr txBox="1">
            <a:spLocks noChangeArrowheads="1"/>
          </p:cNvSpPr>
          <p:nvPr/>
        </p:nvSpPr>
        <p:spPr bwMode="auto">
          <a:xfrm>
            <a:off x="2476500" y="282575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en-US" sz="2000" b="1" smtClean="0">
                <a:solidFill>
                  <a:srgbClr val="7030A0"/>
                </a:solidFill>
                <a:cs typeface="Times New Roman" pitchFamily="18" charset="0"/>
              </a:rPr>
              <a:t>GIÁO VIÊN :  </a:t>
            </a:r>
            <a:r>
              <a:rPr lang="en-US" altLang="en-US" sz="2000" b="1" i="1" smtClean="0">
                <a:solidFill>
                  <a:srgbClr val="7030A0"/>
                </a:solidFill>
                <a:cs typeface="Times New Roman" pitchFamily="18" charset="0"/>
              </a:rPr>
              <a:t>TẠ THỊ TUYẾT SƠN</a:t>
            </a:r>
          </a:p>
        </p:txBody>
      </p:sp>
    </p:spTree>
    <p:extLst>
      <p:ext uri="{BB962C8B-B14F-4D97-AF65-F5344CB8AC3E}">
        <p14:creationId xmlns:p14="http://schemas.microsoft.com/office/powerpoint/2010/main" val="103384643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2481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4729191"/>
            <a:ext cx="8305800" cy="1938992"/>
          </a:xfrm>
          <a:prstGeom prst="rect">
            <a:avLst/>
          </a:prstGeom>
          <a:noFill/>
        </p:spPr>
        <p:txBody>
          <a:bodyPr wrap="square" rtlCol="0">
            <a:spAutoFit/>
          </a:bodyPr>
          <a:lstStyle/>
          <a:p>
            <a:r>
              <a:rPr lang="en-US" sz="4000" b="1" dirty="0" err="1">
                <a:solidFill>
                  <a:srgbClr val="000099"/>
                </a:solidFill>
                <a:latin typeface="Times New Roman" pitchFamily="18" charset="0"/>
                <a:cs typeface="Times New Roman" pitchFamily="18" charset="0"/>
              </a:rPr>
              <a:t>Để</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phân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biệt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pha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và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trung</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hòa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của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nguồn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từ</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đó</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giúp</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lắp</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đặt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sửa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chữamạng</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dễ</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dàng</a:t>
            </a:r>
            <a:r>
              <a:rPr lang="en-US" sz="4000" b="1" dirty="0">
                <a:solidFill>
                  <a:srgbClr val="000099"/>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95683"/>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 y="171689"/>
            <a:ext cx="8305800" cy="1323439"/>
          </a:xfrm>
          <a:prstGeom prst="rect">
            <a:avLst/>
          </a:prstGeom>
          <a:noFill/>
        </p:spPr>
        <p:txBody>
          <a:bodyPr wrap="square" rtlCol="0">
            <a:spAutoFit/>
          </a:bodyPr>
          <a:lstStyle/>
          <a:p>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Tại</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sao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vỏ</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cách</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thường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có</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màu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sắc</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khác</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nhau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086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Vertical)">
                                      <p:cBhvr>
                                        <p:cTn id="10" dur="500"/>
                                        <p:tgtEl>
                                          <p:spTgt spid="2051"/>
                                        </p:tgtEl>
                                      </p:cBhvr>
                                    </p:animEffect>
                                  </p:childTnLst>
                                </p:cTn>
                              </p:par>
                              <p:par>
                                <p:cTn id="11" presetID="16" presetClass="entr" presetSubtype="21"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464234" y="912487"/>
            <a:ext cx="8305800" cy="2800767"/>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Không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sử</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dụng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tùy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tiện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mà</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phải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tuân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theo</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thiết</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kế</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tiêu</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chuẩn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nhất</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định</a:t>
            </a:r>
            <a:r>
              <a:rPr lang="en-US" sz="4400" b="1" dirty="0">
                <a:solidFill>
                  <a:srgbClr val="000099"/>
                </a:solidFill>
                <a:latin typeface="Times New Roman" pitchFamily="18" charset="0"/>
                <a:cs typeface="Times New Roman" pitchFamily="18" charset="0"/>
              </a:rPr>
              <a:t>.</a:t>
            </a:r>
          </a:p>
          <a:p>
            <a:endParaRPr lang="en-US" sz="4400" b="1" dirty="0">
              <a:solidFill>
                <a:srgbClr val="000099"/>
              </a:solidFill>
              <a:latin typeface="Times New Roman" pitchFamily="18" charset="0"/>
              <a:cs typeface="Times New Roman" pitchFamily="18" charset="0"/>
            </a:endParaRPr>
          </a:p>
        </p:txBody>
      </p:sp>
      <p:sp>
        <p:nvSpPr>
          <p:cNvPr id="6" name="TextBox 5"/>
          <p:cNvSpPr txBox="1"/>
          <p:nvPr/>
        </p:nvSpPr>
        <p:spPr>
          <a:xfrm>
            <a:off x="461304" y="3143580"/>
            <a:ext cx="8305800" cy="1446550"/>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Thường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xuyên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kiểm</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tra</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vỏ</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cách</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điện</a:t>
            </a:r>
            <a:r>
              <a:rPr lang="en-US" sz="4400" b="1" dirty="0">
                <a:solidFill>
                  <a:srgbClr val="000099"/>
                </a:solidFill>
                <a:latin typeface="Times New Roman" pitchFamily="18" charset="0"/>
                <a:cs typeface="Times New Roman" pitchFamily="18" charset="0"/>
              </a:rPr>
              <a:t>. </a:t>
            </a:r>
          </a:p>
        </p:txBody>
      </p:sp>
      <p:sp>
        <p:nvSpPr>
          <p:cNvPr id="7" name="TextBox 6">
            <a:extLst>
              <a:ext uri="{FF2B5EF4-FFF2-40B4-BE49-F238E27FC236}">
                <a16:creationId xmlns:a16="http://schemas.microsoft.com/office/drawing/2014/main" xmlns="" id="{27A339E9-9C32-41CB-9606-DF937792A8E7}"/>
              </a:ext>
            </a:extLst>
          </p:cNvPr>
          <p:cNvSpPr txBox="1"/>
          <p:nvPr/>
        </p:nvSpPr>
        <p:spPr>
          <a:xfrm>
            <a:off x="444892" y="4734342"/>
            <a:ext cx="8305800" cy="1446550"/>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Đảm</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bảo</a:t>
            </a:r>
            <a:r>
              <a:rPr lang="en-US" sz="4400" b="1" dirty="0">
                <a:solidFill>
                  <a:srgbClr val="000099"/>
                </a:solidFill>
                <a:latin typeface="Times New Roman" pitchFamily="18" charset="0"/>
                <a:cs typeface="Times New Roman" pitchFamily="18" charset="0"/>
              </a:rPr>
              <a:t> an </a:t>
            </a:r>
            <a:r>
              <a:rPr lang="en-US" sz="4400" b="1" dirty="0" err="1">
                <a:solidFill>
                  <a:srgbClr val="000099"/>
                </a:solidFill>
                <a:latin typeface="Times New Roman" pitchFamily="18" charset="0"/>
                <a:cs typeface="Times New Roman" pitchFamily="18" charset="0"/>
              </a:rPr>
              <a:t>toàn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dây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dẫn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nối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dài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dây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có</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phích</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cắm</a:t>
            </a:r>
            <a:r>
              <a:rPr lang="en-US" sz="4400" b="1" dirty="0">
                <a:solidFill>
                  <a:srgbClr val="000099"/>
                </a:solidFill>
                <a:latin typeface="Times New Roman" pitchFamily="18" charset="0"/>
                <a:cs typeface="Times New Roman" pitchFamily="18" charset="0"/>
              </a:rPr>
              <a:t>).</a:t>
            </a:r>
          </a:p>
        </p:txBody>
      </p:sp>
    </p:spTree>
    <p:extLst>
      <p:ext uri="{BB962C8B-B14F-4D97-AF65-F5344CB8AC3E}">
        <p14:creationId xmlns:p14="http://schemas.microsoft.com/office/powerpoint/2010/main" val="24061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7129" y="1490008"/>
            <a:ext cx="8305800"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a:t>
            </a:r>
            <a:r>
              <a:rPr lang="en-US" sz="4000" b="1" dirty="0">
                <a:solidFill>
                  <a:srgbClr val="FF0000"/>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dẫn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là</a:t>
            </a:r>
            <a:r>
              <a:rPr lang="en-US" sz="4000" b="1"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M(n x F) </a:t>
            </a:r>
          </a:p>
          <a:p>
            <a:endParaRPr lang="en-US" sz="40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609600" y="3429000"/>
            <a:ext cx="8305800" cy="1938992"/>
          </a:xfrm>
          <a:prstGeom prst="rect">
            <a:avLst/>
          </a:prstGeom>
          <a:noFill/>
        </p:spPr>
        <p:txBody>
          <a:bodyPr wrap="square" rtlCol="0">
            <a:spAutoFit/>
          </a:bodyPr>
          <a:lstStyle/>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M</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đồng</a:t>
            </a:r>
            <a:r>
              <a:rPr lang="en-US" sz="4000" b="1" dirty="0">
                <a:solidFill>
                  <a:srgbClr val="000099"/>
                </a:solidFill>
                <a:latin typeface="Times New Roman" pitchFamily="18" charset="0"/>
                <a:cs typeface="Times New Roman" pitchFamily="18" charset="0"/>
              </a:rPr>
              <a:t> </a:t>
            </a: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số</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endParaRPr lang="en-US" sz="4000" b="1" dirty="0">
              <a:solidFill>
                <a:srgbClr val="000099"/>
              </a:solidFill>
              <a:latin typeface="Times New Roman" pitchFamily="18" charset="0"/>
              <a:cs typeface="Times New Roman" pitchFamily="18" charset="0"/>
            </a:endParaRP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F</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tiết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của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dẫn</a:t>
            </a:r>
            <a:r>
              <a:rPr lang="en-US" sz="4000" b="1" dirty="0">
                <a:solidFill>
                  <a:srgbClr val="000099"/>
                </a:solidFill>
                <a:latin typeface="Times New Roman" pitchFamily="18" charset="0"/>
                <a:cs typeface="Times New Roman" pitchFamily="18" charset="0"/>
              </a:rPr>
              <a:t> (mm</a:t>
            </a:r>
            <a:r>
              <a:rPr lang="en-US" sz="4000" b="1" baseline="30000" dirty="0">
                <a:solidFill>
                  <a:srgbClr val="000099"/>
                </a:solidFill>
                <a:latin typeface="Times New Roman" pitchFamily="18" charset="0"/>
                <a:cs typeface="Times New Roman" pitchFamily="18" charset="0"/>
              </a:rPr>
              <a:t>2</a:t>
            </a:r>
            <a:r>
              <a:rPr lang="en-US" sz="4000" b="1" dirty="0">
                <a:solidFill>
                  <a:srgbClr val="000099"/>
                </a:solidFill>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xmlns=""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9" name="Picture 12">
            <a:extLst>
              <a:ext uri="{FF2B5EF4-FFF2-40B4-BE49-F238E27FC236}">
                <a16:creationId xmlns:a16="http://schemas.microsoft.com/office/drawing/2014/main" xmlns="" id="{C00A3856-D0B1-47B8-9A20-99AD21EC8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3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2450" y="2853392"/>
            <a:ext cx="8305800" cy="2308324"/>
          </a:xfrm>
          <a:prstGeom prst="rect">
            <a:avLst/>
          </a:prstGeom>
          <a:noFill/>
        </p:spPr>
        <p:txBody>
          <a:bodyPr wrap="square" rtlCol="0">
            <a:spAutoFit/>
          </a:bodyPr>
          <a:lstStyle/>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Dây</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bọc</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cách</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điện</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lõi</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Đồng</a:t>
            </a:r>
            <a:r>
              <a:rPr lang="en-US" sz="4800" b="1" dirty="0">
                <a:solidFill>
                  <a:srgbClr val="000099"/>
                </a:solidFill>
                <a:latin typeface="Times New Roman" pitchFamily="18" charset="0"/>
                <a:cs typeface="Times New Roman" pitchFamily="18" charset="0"/>
              </a:rPr>
              <a:t> </a:t>
            </a:r>
          </a:p>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Số</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lõi</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dây</a:t>
            </a:r>
            <a:r>
              <a:rPr lang="en-US" sz="4800" b="1" dirty="0">
                <a:solidFill>
                  <a:srgbClr val="000099"/>
                </a:solidFill>
                <a:latin typeface="Times New Roman" pitchFamily="18" charset="0"/>
                <a:cs typeface="Times New Roman" pitchFamily="18" charset="0"/>
              </a:rPr>
              <a:t>: 2</a:t>
            </a:r>
          </a:p>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Tiết</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diện</a:t>
            </a:r>
            <a:r>
              <a:rPr lang="en-US" sz="4800" b="1" dirty="0">
                <a:solidFill>
                  <a:srgbClr val="000099"/>
                </a:solidFill>
                <a:latin typeface="Times New Roman" pitchFamily="18" charset="0"/>
                <a:cs typeface="Times New Roman" pitchFamily="18" charset="0"/>
              </a:rPr>
              <a:t>: 1,5 mm</a:t>
            </a:r>
            <a:r>
              <a:rPr lang="en-US" sz="4800" b="1" baseline="30000" dirty="0">
                <a:solidFill>
                  <a:srgbClr val="000099"/>
                </a:solidFill>
                <a:latin typeface="Times New Roman" pitchFamily="18" charset="0"/>
                <a:cs typeface="Times New Roman" pitchFamily="18" charset="0"/>
              </a:rPr>
              <a:t>2</a:t>
            </a:r>
            <a:r>
              <a:rPr lang="en-US" sz="4800" b="1" dirty="0">
                <a:solidFill>
                  <a:srgbClr val="000099"/>
                </a:solidFill>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xmlns=""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8" name="TextBox 7">
            <a:extLst>
              <a:ext uri="{FF2B5EF4-FFF2-40B4-BE49-F238E27FC236}">
                <a16:creationId xmlns:a16="http://schemas.microsoft.com/office/drawing/2014/main" xmlns="" id="{BC9A12A9-0EFA-4D5A-9338-44DB4235769A}"/>
              </a:ext>
            </a:extLst>
          </p:cNvPr>
          <p:cNvSpPr txBox="1"/>
          <p:nvPr/>
        </p:nvSpPr>
        <p:spPr>
          <a:xfrm>
            <a:off x="285750" y="914400"/>
            <a:ext cx="8572500" cy="1938992"/>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VD: </a:t>
            </a:r>
            <a:r>
              <a:rPr lang="en-US" sz="4000" b="1" dirty="0" err="1">
                <a:latin typeface="Arial" panose="020B0604020202020204" pitchFamily="34" charset="0"/>
                <a:cs typeface="Arial" panose="020B0604020202020204" pitchFamily="34" charset="0"/>
              </a:rPr>
              <a:t>Đọc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dẫn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bản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vẽ</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thiết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kế</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M(2x1,5) </a:t>
            </a:r>
          </a:p>
          <a:p>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2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856B9A7-3054-4DB7-92F6-7DC4ACFC322C}"/>
              </a:ext>
            </a:extLst>
          </p:cNvPr>
          <p:cNvSpPr txBox="1">
            <a:spLocks/>
          </p:cNvSpPr>
          <p:nvPr/>
        </p:nvSpPr>
        <p:spPr>
          <a:xfrm>
            <a:off x="609600" y="990600"/>
            <a:ext cx="8169812"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4000" dirty="0" err="1">
                <a:solidFill>
                  <a:srgbClr val="0000FF"/>
                </a:solidFill>
              </a:rPr>
              <a:t>Trong</a:t>
            </a:r>
            <a:r>
              <a:rPr lang="en-US" sz="4000" dirty="0">
                <a:solidFill>
                  <a:srgbClr val="0000FF"/>
                </a:solidFill>
              </a:rPr>
              <a:t> </a:t>
            </a:r>
            <a:r>
              <a:rPr lang="en-US" sz="4000" dirty="0" err="1">
                <a:solidFill>
                  <a:srgbClr val="0000FF"/>
                </a:solidFill>
              </a:rPr>
              <a:t>quá</a:t>
            </a:r>
            <a:r>
              <a:rPr lang="en-US" sz="4000" dirty="0">
                <a:solidFill>
                  <a:srgbClr val="0000FF"/>
                </a:solidFill>
              </a:rPr>
              <a:t> </a:t>
            </a:r>
            <a:r>
              <a:rPr lang="en-US" sz="4000" dirty="0" err="1">
                <a:solidFill>
                  <a:srgbClr val="0000FF"/>
                </a:solidFill>
              </a:rPr>
              <a:t>trình</a:t>
            </a:r>
            <a:r>
              <a:rPr lang="en-US" sz="4000" dirty="0">
                <a:solidFill>
                  <a:srgbClr val="0000FF"/>
                </a:solidFill>
              </a:rPr>
              <a:t> </a:t>
            </a:r>
            <a:r>
              <a:rPr lang="en-US" sz="4000" dirty="0" err="1">
                <a:solidFill>
                  <a:srgbClr val="0000FF"/>
                </a:solidFill>
              </a:rPr>
              <a:t>sử</a:t>
            </a:r>
            <a:r>
              <a:rPr lang="en-US" sz="4000" dirty="0">
                <a:solidFill>
                  <a:srgbClr val="0000FF"/>
                </a:solidFill>
              </a:rPr>
              <a:t> </a:t>
            </a:r>
            <a:r>
              <a:rPr lang="en-US" sz="4000" dirty="0" err="1">
                <a:solidFill>
                  <a:srgbClr val="0000FF"/>
                </a:solidFill>
              </a:rPr>
              <a:t>dụng</a:t>
            </a:r>
            <a:r>
              <a:rPr lang="en-US" sz="4000" dirty="0">
                <a:solidFill>
                  <a:srgbClr val="0000FF"/>
                </a:solidFill>
              </a:rPr>
              <a:t> </a:t>
            </a:r>
            <a:r>
              <a:rPr lang="en-US" sz="4000" dirty="0" err="1">
                <a:solidFill>
                  <a:srgbClr val="0000FF"/>
                </a:solidFill>
              </a:rPr>
              <a:t>cần</a:t>
            </a:r>
            <a:r>
              <a:rPr lang="en-US" sz="4000" dirty="0">
                <a:solidFill>
                  <a:srgbClr val="0000FF"/>
                </a:solidFill>
              </a:rPr>
              <a:t> </a:t>
            </a:r>
            <a:r>
              <a:rPr lang="en-US" sz="4000" dirty="0" err="1">
                <a:solidFill>
                  <a:srgbClr val="0000FF"/>
                </a:solidFill>
              </a:rPr>
              <a:t>chú</a:t>
            </a:r>
            <a:r>
              <a:rPr lang="en-US" sz="4000" dirty="0">
                <a:solidFill>
                  <a:srgbClr val="0000FF"/>
                </a:solidFill>
              </a:rPr>
              <a:t> ý:</a:t>
            </a:r>
          </a:p>
          <a:p>
            <a:pPr marL="0" indent="0">
              <a:buNone/>
            </a:pPr>
            <a:r>
              <a:rPr lang="en-US" altLang="vi-VN" sz="4000" dirty="0">
                <a:solidFill>
                  <a:srgbClr val="6600CC"/>
                </a:solidFill>
                <a:sym typeface="Wingdings" pitchFamily="2" charset="2"/>
              </a:rPr>
              <a:t>	</a:t>
            </a:r>
            <a:r>
              <a:rPr lang="en-US" altLang="vi-VN" sz="4000" dirty="0">
                <a:sym typeface="Wingdings" pitchFamily="2" charset="2"/>
              </a:rPr>
              <a:t>+ </a:t>
            </a:r>
            <a:r>
              <a:rPr lang="en-US" altLang="vi-VN" sz="4000" dirty="0" err="1">
                <a:sym typeface="Wingdings" pitchFamily="2" charset="2"/>
              </a:rPr>
              <a:t>Thường</a:t>
            </a:r>
            <a:r>
              <a:rPr lang="en-US" altLang="vi-VN" sz="4000" dirty="0">
                <a:sym typeface="Wingdings" pitchFamily="2" charset="2"/>
              </a:rPr>
              <a:t> </a:t>
            </a:r>
            <a:r>
              <a:rPr lang="en-US" altLang="vi-VN" sz="4000" dirty="0" err="1">
                <a:sym typeface="Wingdings" pitchFamily="2" charset="2"/>
              </a:rPr>
              <a:t>xuyên</a:t>
            </a:r>
            <a:r>
              <a:rPr lang="en-US" altLang="vi-VN" sz="4000" dirty="0">
                <a:sym typeface="Wingdings" pitchFamily="2" charset="2"/>
              </a:rPr>
              <a:t> </a:t>
            </a:r>
            <a:r>
              <a:rPr lang="en-US" altLang="vi-VN" sz="4000" dirty="0" err="1">
                <a:sym typeface="Wingdings" pitchFamily="2" charset="2"/>
              </a:rPr>
              <a:t>kiểm</a:t>
            </a:r>
            <a:r>
              <a:rPr lang="en-US" altLang="vi-VN" sz="4000" dirty="0">
                <a:sym typeface="Wingdings" pitchFamily="2" charset="2"/>
              </a:rPr>
              <a:t> </a:t>
            </a:r>
            <a:r>
              <a:rPr lang="en-US" altLang="vi-VN" sz="4000" dirty="0" err="1">
                <a:sym typeface="Wingdings" pitchFamily="2" charset="2"/>
              </a:rPr>
              <a:t>tra</a:t>
            </a:r>
            <a:r>
              <a:rPr lang="en-US" altLang="vi-VN" sz="4000" dirty="0">
                <a:sym typeface="Wingdings" pitchFamily="2" charset="2"/>
              </a:rPr>
              <a:t> </a:t>
            </a:r>
            <a:r>
              <a:rPr lang="en-US" altLang="vi-VN" sz="4000" dirty="0" err="1">
                <a:sym typeface="Wingdings" pitchFamily="2" charset="2"/>
              </a:rPr>
              <a:t>vỏ</a:t>
            </a:r>
            <a:r>
              <a:rPr lang="en-US" altLang="vi-VN" sz="4000" dirty="0">
                <a:sym typeface="Wingdings" pitchFamily="2" charset="2"/>
              </a:rPr>
              <a:t> </a:t>
            </a:r>
            <a:r>
              <a:rPr lang="en-US" altLang="vi-VN" sz="4000" dirty="0" err="1">
                <a:sym typeface="Wingdings" pitchFamily="2" charset="2"/>
              </a:rPr>
              <a:t>cách</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của</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để</a:t>
            </a:r>
            <a:r>
              <a:rPr lang="en-US" altLang="vi-VN" sz="4000" dirty="0">
                <a:sym typeface="Wingdings" pitchFamily="2" charset="2"/>
              </a:rPr>
              <a:t> </a:t>
            </a:r>
            <a:r>
              <a:rPr lang="en-US" altLang="vi-VN" sz="4000" dirty="0" err="1">
                <a:sym typeface="Wingdings" pitchFamily="2" charset="2"/>
              </a:rPr>
              <a:t>tránh</a:t>
            </a:r>
            <a:r>
              <a:rPr lang="en-US" altLang="vi-VN" sz="4000" dirty="0">
                <a:sym typeface="Wingdings" pitchFamily="2" charset="2"/>
              </a:rPr>
              <a:t> </a:t>
            </a:r>
            <a:r>
              <a:rPr lang="en-US" altLang="vi-VN" sz="4000" dirty="0" err="1">
                <a:sym typeface="Wingdings" pitchFamily="2" charset="2"/>
              </a:rPr>
              <a:t>gây</a:t>
            </a:r>
            <a:r>
              <a:rPr lang="en-US" altLang="vi-VN" sz="4000" dirty="0">
                <a:sym typeface="Wingdings" pitchFamily="2" charset="2"/>
              </a:rPr>
              <a:t> ra tai </a:t>
            </a:r>
            <a:r>
              <a:rPr lang="en-US" altLang="vi-VN" sz="4000" dirty="0" err="1">
                <a:sym typeface="Wingdings" pitchFamily="2" charset="2"/>
              </a:rPr>
              <a:t>nạn</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cho</a:t>
            </a:r>
            <a:r>
              <a:rPr lang="en-US" altLang="vi-VN" sz="4000" dirty="0">
                <a:sym typeface="Wingdings" pitchFamily="2" charset="2"/>
              </a:rPr>
              <a:t> </a:t>
            </a:r>
            <a:r>
              <a:rPr lang="en-US" altLang="vi-VN" sz="4000" dirty="0" err="1">
                <a:sym typeface="Wingdings" pitchFamily="2" charset="2"/>
              </a:rPr>
              <a:t>người</a:t>
            </a:r>
            <a:r>
              <a:rPr lang="en-US" altLang="vi-VN" sz="4000" dirty="0">
                <a:sym typeface="Wingdings" pitchFamily="2" charset="2"/>
              </a:rPr>
              <a:t> </a:t>
            </a:r>
            <a:r>
              <a:rPr lang="en-US" altLang="vi-VN" sz="4000" dirty="0" err="1">
                <a:sym typeface="Wingdings" pitchFamily="2" charset="2"/>
              </a:rPr>
              <a:t>sử</a:t>
            </a:r>
            <a:r>
              <a:rPr lang="en-US" altLang="vi-VN" sz="4000" dirty="0">
                <a:sym typeface="Wingdings" pitchFamily="2" charset="2"/>
              </a:rPr>
              <a:t> </a:t>
            </a:r>
            <a:r>
              <a:rPr lang="en-US" altLang="vi-VN" sz="4000" dirty="0" err="1">
                <a:sym typeface="Wingdings" pitchFamily="2" charset="2"/>
              </a:rPr>
              <a:t>dụng</a:t>
            </a:r>
            <a:r>
              <a:rPr lang="en-US" altLang="vi-VN" sz="4000" dirty="0">
                <a:sym typeface="Wingdings" pitchFamily="2" charset="2"/>
              </a:rPr>
              <a:t>.</a:t>
            </a:r>
          </a:p>
          <a:p>
            <a:pPr marL="0" indent="0">
              <a:buNone/>
            </a:pPr>
            <a:r>
              <a:rPr lang="en-US" altLang="vi-VN" sz="4000" dirty="0">
                <a:sym typeface="Wingdings" pitchFamily="2" charset="2"/>
              </a:rPr>
              <a:t>	+ </a:t>
            </a:r>
            <a:r>
              <a:rPr lang="en-US" altLang="vi-VN" sz="4000" dirty="0" err="1">
                <a:sym typeface="Wingdings" pitchFamily="2" charset="2"/>
              </a:rPr>
              <a:t>Đảm</a:t>
            </a:r>
            <a:r>
              <a:rPr lang="en-US" altLang="vi-VN" sz="4000" dirty="0">
                <a:sym typeface="Wingdings" pitchFamily="2" charset="2"/>
              </a:rPr>
              <a:t> </a:t>
            </a:r>
            <a:r>
              <a:rPr lang="en-US" altLang="vi-VN" sz="4000" dirty="0" err="1">
                <a:sym typeface="Wingdings" pitchFamily="2" charset="2"/>
              </a:rPr>
              <a:t>bảo</a:t>
            </a:r>
            <a:r>
              <a:rPr lang="en-US" altLang="vi-VN" sz="4000" dirty="0">
                <a:sym typeface="Wingdings" pitchFamily="2" charset="2"/>
              </a:rPr>
              <a:t> an </a:t>
            </a:r>
            <a:r>
              <a:rPr lang="en-US" altLang="vi-VN" sz="4000" dirty="0" err="1">
                <a:sym typeface="Wingdings" pitchFamily="2" charset="2"/>
              </a:rPr>
              <a:t>toàn</a:t>
            </a:r>
            <a:r>
              <a:rPr lang="en-US" altLang="vi-VN" sz="4000" dirty="0">
                <a:sym typeface="Wingdings" pitchFamily="2" charset="2"/>
              </a:rPr>
              <a:t> </a:t>
            </a:r>
            <a:r>
              <a:rPr lang="en-US" altLang="vi-VN" sz="4000" dirty="0" err="1">
                <a:sym typeface="Wingdings" pitchFamily="2" charset="2"/>
              </a:rPr>
              <a:t>khi</a:t>
            </a:r>
            <a:r>
              <a:rPr lang="en-US" altLang="vi-VN" sz="4000" dirty="0">
                <a:sym typeface="Wingdings" pitchFamily="2" charset="2"/>
              </a:rPr>
              <a:t> </a:t>
            </a:r>
            <a:r>
              <a:rPr lang="en-US" altLang="vi-VN" sz="4000" dirty="0" err="1">
                <a:sym typeface="Wingdings" pitchFamily="2" charset="2"/>
              </a:rPr>
              <a:t>sử</a:t>
            </a:r>
            <a:r>
              <a:rPr lang="en-US" altLang="vi-VN" sz="4000" dirty="0">
                <a:sym typeface="Wingdings" pitchFamily="2" charset="2"/>
              </a:rPr>
              <a:t> </a:t>
            </a:r>
            <a:r>
              <a:rPr lang="en-US" altLang="vi-VN" sz="4000" dirty="0" err="1">
                <a:sym typeface="Wingdings" pitchFamily="2" charset="2"/>
              </a:rPr>
              <a:t>dụng</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nối</a:t>
            </a:r>
            <a:r>
              <a:rPr lang="en-US" altLang="vi-VN" sz="4000" dirty="0">
                <a:sym typeface="Wingdings" pitchFamily="2" charset="2"/>
              </a:rPr>
              <a:t> </a:t>
            </a:r>
            <a:r>
              <a:rPr lang="en-US" altLang="vi-VN" sz="4000" dirty="0" err="1">
                <a:sym typeface="Wingdings" pitchFamily="2" charset="2"/>
              </a:rPr>
              <a:t>dài</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có</a:t>
            </a:r>
            <a:r>
              <a:rPr lang="en-US" altLang="vi-VN" sz="4000" dirty="0">
                <a:sym typeface="Wingdings" pitchFamily="2" charset="2"/>
              </a:rPr>
              <a:t> </a:t>
            </a:r>
            <a:r>
              <a:rPr lang="en-US" altLang="vi-VN" sz="4000" dirty="0" err="1">
                <a:sym typeface="Wingdings" pitchFamily="2" charset="2"/>
              </a:rPr>
              <a:t>phích</a:t>
            </a:r>
            <a:r>
              <a:rPr lang="en-US" altLang="vi-VN" sz="4000" dirty="0">
                <a:sym typeface="Wingdings" pitchFamily="2" charset="2"/>
              </a:rPr>
              <a:t> </a:t>
            </a:r>
            <a:r>
              <a:rPr lang="en-US" altLang="vi-VN" sz="4000" dirty="0" err="1">
                <a:sym typeface="Wingdings" pitchFamily="2" charset="2"/>
              </a:rPr>
              <a:t>cắm</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a:t>
            </a:r>
          </a:p>
          <a:p>
            <a:pPr marL="514350" indent="-514350">
              <a:buFont typeface="Arial" pitchFamily="34" charset="0"/>
              <a:buNone/>
            </a:pPr>
            <a:endParaRPr lang="en-US" altLang="vi-VN" sz="4000" dirty="0">
              <a:solidFill>
                <a:schemeClr val="accent5">
                  <a:lumMod val="75000"/>
                </a:schemeClr>
              </a:solidFill>
              <a:sym typeface="Wingdings" pitchFamily="2" charset="2"/>
            </a:endParaRPr>
          </a:p>
        </p:txBody>
      </p:sp>
      <p:sp>
        <p:nvSpPr>
          <p:cNvPr id="5" name="TextBox 4">
            <a:extLst>
              <a:ext uri="{FF2B5EF4-FFF2-40B4-BE49-F238E27FC236}">
                <a16:creationId xmlns:a16="http://schemas.microsoft.com/office/drawing/2014/main" xmlns="" id="{6656CE5D-0936-4B61-BB01-6740FD6B4633}"/>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12">
            <a:extLst>
              <a:ext uri="{FF2B5EF4-FFF2-40B4-BE49-F238E27FC236}">
                <a16:creationId xmlns:a16="http://schemas.microsoft.com/office/drawing/2014/main" xmlns="" id="{23B27C27-7C13-492B-887B-8DFB03630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ap re quat">
            <a:extLst>
              <a:ext uri="{FF2B5EF4-FFF2-40B4-BE49-F238E27FC236}">
                <a16:creationId xmlns:a16="http://schemas.microsoft.com/office/drawing/2014/main" xmlns="" id="{1C296433-42CC-4142-BC52-96F9001B2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a:extLst>
              <a:ext uri="{FF2B5EF4-FFF2-40B4-BE49-F238E27FC236}">
                <a16:creationId xmlns:a16="http://schemas.microsoft.com/office/drawing/2014/main" xmlns="" id="{A65F5B88-D459-44DB-B03A-91ACA49CF46A}"/>
              </a:ext>
            </a:extLst>
          </p:cNvPr>
          <p:cNvSpPr txBox="1">
            <a:spLocks noChangeArrowheads="1"/>
          </p:cNvSpPr>
          <p:nvPr/>
        </p:nvSpPr>
        <p:spPr bwMode="auto">
          <a:xfrm>
            <a:off x="-1066800" y="152400"/>
            <a:ext cx="67691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FFFF00"/>
                </a:solidFill>
                <a:cs typeface="Arial" charset="0"/>
              </a:rPr>
              <a:t>II. D</a:t>
            </a:r>
            <a:r>
              <a:rPr lang="en-US" altLang="vi-VN" sz="4000" b="1" u="sng" dirty="0">
                <a:solidFill>
                  <a:srgbClr val="FFFF00"/>
                </a:solidFill>
              </a:rPr>
              <a:t>ÂY CÁP ĐIỆN</a:t>
            </a:r>
            <a:r>
              <a:rPr lang="en-US" altLang="vi-VN" sz="4000" b="1" dirty="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anim calcmode="lin" valueType="num">
                                      <p:cBhvr>
                                        <p:cTn id="8" dur="1000" fill="hold"/>
                                        <p:tgtEl>
                                          <p:spTgt spid="27653"/>
                                        </p:tgtEl>
                                        <p:attrNameLst>
                                          <p:attrName>ppt_w</p:attrName>
                                        </p:attrNameLst>
                                      </p:cBhvr>
                                      <p:tavLst>
                                        <p:tav tm="0" fmla="#ppt_w*sin(2.5*pi*$)">
                                          <p:val>
                                            <p:fltVal val="0"/>
                                          </p:val>
                                        </p:tav>
                                        <p:tav tm="100000">
                                          <p:val>
                                            <p:fltVal val="1"/>
                                          </p:val>
                                        </p:tav>
                                      </p:tavLst>
                                    </p:anim>
                                    <p:anim calcmode="lin" valueType="num">
                                      <p:cBhvr>
                                        <p:cTn id="9" dur="1000" fill="hold"/>
                                        <p:tgtEl>
                                          <p:spTgt spid="276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a:extLst>
              <a:ext uri="{FF2B5EF4-FFF2-40B4-BE49-F238E27FC236}">
                <a16:creationId xmlns:a16="http://schemas.microsoft.com/office/drawing/2014/main" xmlns="" id="{A61E6189-CDB3-48A4-9650-66433A3471B7}"/>
              </a:ext>
            </a:extLst>
          </p:cNvPr>
          <p:cNvGrpSpPr>
            <a:grpSpLocks/>
          </p:cNvGrpSpPr>
          <p:nvPr/>
        </p:nvGrpSpPr>
        <p:grpSpPr bwMode="auto">
          <a:xfrm>
            <a:off x="179388" y="2060575"/>
            <a:ext cx="3097212" cy="3097213"/>
            <a:chOff x="113" y="1298"/>
            <a:chExt cx="1951" cy="1951"/>
          </a:xfrm>
        </p:grpSpPr>
        <p:pic>
          <p:nvPicPr>
            <p:cNvPr id="55312" name="Picture 3" descr="H2">
              <a:extLst>
                <a:ext uri="{FF2B5EF4-FFF2-40B4-BE49-F238E27FC236}">
                  <a16:creationId xmlns:a16="http://schemas.microsoft.com/office/drawing/2014/main" xmlns="" id="{F85C484C-2E2E-470C-86A2-450C472AA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398"/>
              <a:ext cx="1860"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Oval 4">
              <a:extLst>
                <a:ext uri="{FF2B5EF4-FFF2-40B4-BE49-F238E27FC236}">
                  <a16:creationId xmlns:a16="http://schemas.microsoft.com/office/drawing/2014/main" xmlns="" id="{73B41863-CFBA-48F1-BE73-E14AF965D710}"/>
                </a:ext>
              </a:extLst>
            </p:cNvPr>
            <p:cNvSpPr>
              <a:spLocks noChangeArrowheads="1"/>
            </p:cNvSpPr>
            <p:nvPr/>
          </p:nvSpPr>
          <p:spPr bwMode="auto">
            <a:xfrm>
              <a:off x="703" y="1298"/>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1" name="Oval 5">
              <a:extLst>
                <a:ext uri="{FF2B5EF4-FFF2-40B4-BE49-F238E27FC236}">
                  <a16:creationId xmlns:a16="http://schemas.microsoft.com/office/drawing/2014/main" xmlns="" id="{D2806082-FE19-4914-ACF3-084B19771B8A}"/>
                </a:ext>
              </a:extLst>
            </p:cNvPr>
            <p:cNvSpPr>
              <a:spLocks noChangeArrowheads="1"/>
            </p:cNvSpPr>
            <p:nvPr/>
          </p:nvSpPr>
          <p:spPr bwMode="auto">
            <a:xfrm>
              <a:off x="1247" y="1344"/>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42" name="Oval 6">
              <a:extLst>
                <a:ext uri="{FF2B5EF4-FFF2-40B4-BE49-F238E27FC236}">
                  <a16:creationId xmlns:a16="http://schemas.microsoft.com/office/drawing/2014/main" xmlns="" id="{FC1E87BE-B46F-414A-9C69-C287258C32C8}"/>
                </a:ext>
              </a:extLst>
            </p:cNvPr>
            <p:cNvSpPr>
              <a:spLocks noChangeArrowheads="1"/>
            </p:cNvSpPr>
            <p:nvPr/>
          </p:nvSpPr>
          <p:spPr bwMode="auto">
            <a:xfrm>
              <a:off x="1701" y="2750"/>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grpSp>
      <p:sp>
        <p:nvSpPr>
          <p:cNvPr id="39945" name="Text Box 9">
            <a:extLst>
              <a:ext uri="{FF2B5EF4-FFF2-40B4-BE49-F238E27FC236}">
                <a16:creationId xmlns:a16="http://schemas.microsoft.com/office/drawing/2014/main" xmlns="" id="{394C8996-39DF-4C9A-93E0-0043106C157E}"/>
              </a:ext>
            </a:extLst>
          </p:cNvPr>
          <p:cNvSpPr txBox="1">
            <a:spLocks noChangeArrowheads="1"/>
          </p:cNvSpPr>
          <p:nvPr/>
        </p:nvSpPr>
        <p:spPr bwMode="auto">
          <a:xfrm>
            <a:off x="3505200" y="2263775"/>
            <a:ext cx="1439863" cy="523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Arial" charset="0"/>
              </a:rPr>
              <a:t>Lõi</a:t>
            </a:r>
            <a:r>
              <a:rPr lang="en-US" altLang="vi-VN" sz="2800" b="1" dirty="0">
                <a:solidFill>
                  <a:srgbClr val="0000CC"/>
                </a:solidFill>
                <a:latin typeface="Arial" charset="0"/>
              </a:rPr>
              <a:t> </a:t>
            </a:r>
            <a:r>
              <a:rPr lang="en-US" altLang="vi-VN" sz="2800" b="1" dirty="0" err="1">
                <a:solidFill>
                  <a:srgbClr val="0000CC"/>
                </a:solidFill>
                <a:latin typeface="Arial" charset="0"/>
              </a:rPr>
              <a:t>cáp</a:t>
            </a:r>
            <a:endParaRPr lang="en-US" altLang="vi-VN" sz="2800" b="1" dirty="0">
              <a:solidFill>
                <a:srgbClr val="0000CC"/>
              </a:solidFill>
              <a:latin typeface="Arial" charset="0"/>
            </a:endParaRPr>
          </a:p>
        </p:txBody>
      </p:sp>
      <p:sp>
        <p:nvSpPr>
          <p:cNvPr id="39946" name="Text Box 10">
            <a:extLst>
              <a:ext uri="{FF2B5EF4-FFF2-40B4-BE49-F238E27FC236}">
                <a16:creationId xmlns:a16="http://schemas.microsoft.com/office/drawing/2014/main" xmlns="" id="{47BFD0BF-B9C8-40B7-A5CB-97C1CEC0EFA3}"/>
              </a:ext>
            </a:extLst>
          </p:cNvPr>
          <p:cNvSpPr txBox="1">
            <a:spLocks noChangeArrowheads="1"/>
          </p:cNvSpPr>
          <p:nvPr/>
        </p:nvSpPr>
        <p:spPr bwMode="auto">
          <a:xfrm>
            <a:off x="3581400" y="2971800"/>
            <a:ext cx="1912938"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2800" b="1" dirty="0" err="1">
                <a:solidFill>
                  <a:srgbClr val="0000CC"/>
                </a:solidFill>
                <a:latin typeface="Arial" charset="0"/>
              </a:rPr>
              <a:t>Vỏ</a:t>
            </a:r>
            <a:r>
              <a:rPr lang="en-US" altLang="vi-VN" sz="2800" b="1" dirty="0">
                <a:solidFill>
                  <a:srgbClr val="0000CC"/>
                </a:solidFill>
                <a:latin typeface="Arial" charset="0"/>
              </a:rPr>
              <a:t> </a:t>
            </a:r>
            <a:r>
              <a:rPr lang="en-US" altLang="vi-VN" sz="2800" b="1" dirty="0" err="1">
                <a:solidFill>
                  <a:srgbClr val="0000CC"/>
                </a:solidFill>
                <a:latin typeface="Arial" charset="0"/>
              </a:rPr>
              <a:t>cách</a:t>
            </a:r>
            <a:r>
              <a:rPr lang="en-US" altLang="vi-VN" sz="2800" b="1" dirty="0">
                <a:solidFill>
                  <a:srgbClr val="0000CC"/>
                </a:solidFill>
                <a:latin typeface="Arial" charset="0"/>
              </a:rPr>
              <a:t> </a:t>
            </a:r>
            <a:r>
              <a:rPr lang="en-US" altLang="vi-VN" sz="2800" b="1" dirty="0" err="1">
                <a:solidFill>
                  <a:srgbClr val="0000CC"/>
                </a:solidFill>
                <a:latin typeface="Arial" charset="0"/>
              </a:rPr>
              <a:t>điện</a:t>
            </a:r>
            <a:endParaRPr lang="en-US" altLang="vi-VN" sz="2800" b="1" dirty="0">
              <a:solidFill>
                <a:srgbClr val="0000CC"/>
              </a:solidFill>
              <a:latin typeface="Arial" charset="0"/>
            </a:endParaRPr>
          </a:p>
        </p:txBody>
      </p:sp>
      <p:sp>
        <p:nvSpPr>
          <p:cNvPr id="39947" name="Text Box 11">
            <a:extLst>
              <a:ext uri="{FF2B5EF4-FFF2-40B4-BE49-F238E27FC236}">
                <a16:creationId xmlns:a16="http://schemas.microsoft.com/office/drawing/2014/main" xmlns="" id="{B1E5C2D6-15C0-4C28-97FB-DB0CF8680EE0}"/>
              </a:ext>
            </a:extLst>
          </p:cNvPr>
          <p:cNvSpPr txBox="1">
            <a:spLocks noChangeArrowheads="1"/>
          </p:cNvSpPr>
          <p:nvPr/>
        </p:nvSpPr>
        <p:spPr bwMode="auto">
          <a:xfrm>
            <a:off x="3604237" y="5140116"/>
            <a:ext cx="1800225"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Arial" charset="0"/>
              </a:rPr>
              <a:t>Vỏ</a:t>
            </a:r>
            <a:r>
              <a:rPr lang="en-US" altLang="vi-VN" sz="2800" b="1" dirty="0">
                <a:solidFill>
                  <a:srgbClr val="0000CC"/>
                </a:solidFill>
                <a:latin typeface="Arial" charset="0"/>
              </a:rPr>
              <a:t> </a:t>
            </a:r>
            <a:r>
              <a:rPr lang="en-US" altLang="vi-VN" sz="2800" b="1" dirty="0" err="1">
                <a:solidFill>
                  <a:srgbClr val="0000CC"/>
                </a:solidFill>
                <a:latin typeface="Arial" charset="0"/>
              </a:rPr>
              <a:t>bảo</a:t>
            </a:r>
            <a:r>
              <a:rPr lang="en-US" altLang="vi-VN" sz="2800" b="1" dirty="0">
                <a:solidFill>
                  <a:srgbClr val="0000CC"/>
                </a:solidFill>
                <a:latin typeface="Arial" charset="0"/>
              </a:rPr>
              <a:t> </a:t>
            </a:r>
            <a:r>
              <a:rPr lang="en-US" altLang="vi-VN" sz="2800" b="1" dirty="0" err="1">
                <a:solidFill>
                  <a:srgbClr val="0000CC"/>
                </a:solidFill>
                <a:latin typeface="Arial" charset="0"/>
              </a:rPr>
              <a:t>vệ</a:t>
            </a:r>
            <a:endParaRPr lang="en-US" altLang="vi-VN" sz="2800" b="1" dirty="0">
              <a:solidFill>
                <a:srgbClr val="0000CC"/>
              </a:solidFill>
              <a:latin typeface="Arial" charset="0"/>
            </a:endParaRPr>
          </a:p>
        </p:txBody>
      </p:sp>
      <p:sp>
        <p:nvSpPr>
          <p:cNvPr id="39948" name="Oval 12">
            <a:extLst>
              <a:ext uri="{FF2B5EF4-FFF2-40B4-BE49-F238E27FC236}">
                <a16:creationId xmlns:a16="http://schemas.microsoft.com/office/drawing/2014/main" xmlns="" id="{86FC336D-5C1F-4A1E-8EA1-35C3B2D64E11}"/>
              </a:ext>
            </a:extLst>
          </p:cNvPr>
          <p:cNvSpPr>
            <a:spLocks noChangeArrowheads="1"/>
          </p:cNvSpPr>
          <p:nvPr/>
        </p:nvSpPr>
        <p:spPr bwMode="auto">
          <a:xfrm>
            <a:off x="1116013" y="206057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9" name="Oval 13">
            <a:extLst>
              <a:ext uri="{FF2B5EF4-FFF2-40B4-BE49-F238E27FC236}">
                <a16:creationId xmlns:a16="http://schemas.microsoft.com/office/drawing/2014/main" xmlns="" id="{127794FA-81FC-4455-96B5-BCA3D766DFE0}"/>
              </a:ext>
            </a:extLst>
          </p:cNvPr>
          <p:cNvSpPr>
            <a:spLocks noChangeArrowheads="1"/>
          </p:cNvSpPr>
          <p:nvPr/>
        </p:nvSpPr>
        <p:spPr bwMode="auto">
          <a:xfrm>
            <a:off x="1979613" y="2132013"/>
            <a:ext cx="576262" cy="576262"/>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50" name="Oval 14">
            <a:extLst>
              <a:ext uri="{FF2B5EF4-FFF2-40B4-BE49-F238E27FC236}">
                <a16:creationId xmlns:a16="http://schemas.microsoft.com/office/drawing/2014/main" xmlns="" id="{833ED878-9933-47F5-99B4-AB8A6FC596E3}"/>
              </a:ext>
            </a:extLst>
          </p:cNvPr>
          <p:cNvSpPr>
            <a:spLocks noChangeArrowheads="1"/>
          </p:cNvSpPr>
          <p:nvPr/>
        </p:nvSpPr>
        <p:spPr bwMode="auto">
          <a:xfrm>
            <a:off x="2700338" y="436562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sp>
        <p:nvSpPr>
          <p:cNvPr id="39951" name="Text Box 15">
            <a:extLst>
              <a:ext uri="{FF2B5EF4-FFF2-40B4-BE49-F238E27FC236}">
                <a16:creationId xmlns:a16="http://schemas.microsoft.com/office/drawing/2014/main" xmlns="" id="{F3B48811-0479-48DC-942F-11F1B9C6E3D2}"/>
              </a:ext>
            </a:extLst>
          </p:cNvPr>
          <p:cNvSpPr txBox="1">
            <a:spLocks noChangeArrowheads="1"/>
          </p:cNvSpPr>
          <p:nvPr/>
        </p:nvSpPr>
        <p:spPr bwMode="auto">
          <a:xfrm>
            <a:off x="4800600" y="1973569"/>
            <a:ext cx="4191000" cy="830997"/>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a:solidFill>
                  <a:srgbClr val="660033"/>
                </a:solidFill>
              </a:rPr>
              <a:t>Bằng</a:t>
            </a:r>
            <a:r>
              <a:rPr lang="en-US" altLang="vi-VN" sz="2400" b="1" dirty="0">
                <a:solidFill>
                  <a:srgbClr val="660033"/>
                </a:solidFill>
              </a:rPr>
              <a:t> </a:t>
            </a:r>
            <a:r>
              <a:rPr lang="en-US" altLang="vi-VN" sz="2400" b="1" dirty="0" err="1">
                <a:solidFill>
                  <a:srgbClr val="660033"/>
                </a:solidFill>
              </a:rPr>
              <a:t>đồng</a:t>
            </a:r>
            <a:r>
              <a:rPr lang="en-US" altLang="vi-VN" sz="2400" b="1" dirty="0">
                <a:solidFill>
                  <a:srgbClr val="660033"/>
                </a:solidFill>
              </a:rPr>
              <a:t> </a:t>
            </a:r>
            <a:r>
              <a:rPr lang="en-US" altLang="vi-VN" sz="2400" b="1" i="1" dirty="0">
                <a:solidFill>
                  <a:srgbClr val="660033"/>
                </a:solidFill>
              </a:rPr>
              <a:t>(</a:t>
            </a:r>
            <a:r>
              <a:rPr lang="en-US" altLang="vi-VN" sz="2400" b="1" i="1" dirty="0" err="1">
                <a:solidFill>
                  <a:srgbClr val="660033"/>
                </a:solidFill>
              </a:rPr>
              <a:t>hoặc</a:t>
            </a:r>
            <a:r>
              <a:rPr lang="en-US" altLang="vi-VN" sz="2400" b="1" i="1" dirty="0">
                <a:solidFill>
                  <a:srgbClr val="660033"/>
                </a:solidFill>
              </a:rPr>
              <a:t> </a:t>
            </a:r>
            <a:r>
              <a:rPr lang="en-US" altLang="vi-VN" sz="2400" b="1" i="1" dirty="0" err="1">
                <a:solidFill>
                  <a:srgbClr val="660033"/>
                </a:solidFill>
              </a:rPr>
              <a:t>nhôm</a:t>
            </a:r>
            <a:r>
              <a:rPr lang="en-US" altLang="vi-VN" sz="2400" b="1" i="1" dirty="0">
                <a:solidFill>
                  <a:srgbClr val="660033"/>
                </a:solidFill>
              </a:rPr>
              <a:t>), </a:t>
            </a:r>
            <a:r>
              <a:rPr lang="en-US" altLang="vi-VN" sz="2400" b="1" i="1" dirty="0" err="1">
                <a:solidFill>
                  <a:srgbClr val="660033"/>
                </a:solidFill>
              </a:rPr>
              <a:t>gồm</a:t>
            </a:r>
            <a:r>
              <a:rPr lang="en-US" altLang="vi-VN" sz="2400" b="1" i="1" dirty="0">
                <a:solidFill>
                  <a:srgbClr val="660033"/>
                </a:solidFill>
              </a:rPr>
              <a:t> </a:t>
            </a:r>
            <a:r>
              <a:rPr lang="en-US" altLang="vi-VN" sz="2400" b="1" i="1" dirty="0" err="1">
                <a:solidFill>
                  <a:srgbClr val="660033"/>
                </a:solidFill>
              </a:rPr>
              <a:t>một</a:t>
            </a:r>
            <a:r>
              <a:rPr lang="en-US" altLang="vi-VN" sz="2400" b="1" i="1" dirty="0">
                <a:solidFill>
                  <a:srgbClr val="660033"/>
                </a:solidFill>
              </a:rPr>
              <a:t> </a:t>
            </a:r>
            <a:r>
              <a:rPr lang="en-US" altLang="vi-VN" sz="2400" b="1" i="1" dirty="0" err="1">
                <a:solidFill>
                  <a:srgbClr val="660033"/>
                </a:solidFill>
              </a:rPr>
              <a:t>lõi</a:t>
            </a:r>
            <a:r>
              <a:rPr lang="en-US" altLang="vi-VN" sz="2400" b="1" i="1" dirty="0">
                <a:solidFill>
                  <a:srgbClr val="660033"/>
                </a:solidFill>
              </a:rPr>
              <a:t> </a:t>
            </a:r>
            <a:r>
              <a:rPr lang="en-US" altLang="vi-VN" sz="2400" b="1" i="1" dirty="0" err="1">
                <a:solidFill>
                  <a:srgbClr val="660033"/>
                </a:solidFill>
              </a:rPr>
              <a:t>hoặc</a:t>
            </a:r>
            <a:r>
              <a:rPr lang="en-US" altLang="vi-VN" sz="2400" b="1" i="1" dirty="0">
                <a:solidFill>
                  <a:srgbClr val="660033"/>
                </a:solidFill>
              </a:rPr>
              <a:t> </a:t>
            </a:r>
            <a:r>
              <a:rPr lang="en-US" altLang="vi-VN" sz="2400" b="1" i="1" dirty="0" err="1">
                <a:solidFill>
                  <a:srgbClr val="660033"/>
                </a:solidFill>
              </a:rPr>
              <a:t>nhiều</a:t>
            </a:r>
            <a:r>
              <a:rPr lang="en-US" altLang="vi-VN" sz="2400" b="1" i="1" dirty="0">
                <a:solidFill>
                  <a:srgbClr val="660033"/>
                </a:solidFill>
              </a:rPr>
              <a:t> </a:t>
            </a:r>
            <a:r>
              <a:rPr lang="en-US" altLang="vi-VN" sz="2400" b="1" i="1" dirty="0" err="1">
                <a:solidFill>
                  <a:srgbClr val="660033"/>
                </a:solidFill>
              </a:rPr>
              <a:t>lõi</a:t>
            </a:r>
            <a:r>
              <a:rPr lang="en-US" altLang="vi-VN" sz="2400" b="1" i="1" dirty="0">
                <a:solidFill>
                  <a:srgbClr val="660033"/>
                </a:solidFill>
              </a:rPr>
              <a:t>.</a:t>
            </a:r>
          </a:p>
        </p:txBody>
      </p:sp>
      <p:sp>
        <p:nvSpPr>
          <p:cNvPr id="39954" name="Text Box 18">
            <a:extLst>
              <a:ext uri="{FF2B5EF4-FFF2-40B4-BE49-F238E27FC236}">
                <a16:creationId xmlns:a16="http://schemas.microsoft.com/office/drawing/2014/main" xmlns="" id="{8CFBD860-7435-497C-83C0-A7C62CA82AB8}"/>
              </a:ext>
            </a:extLst>
          </p:cNvPr>
          <p:cNvSpPr txBox="1">
            <a:spLocks noChangeArrowheads="1"/>
          </p:cNvSpPr>
          <p:nvPr/>
        </p:nvSpPr>
        <p:spPr bwMode="auto">
          <a:xfrm>
            <a:off x="5029200" y="2971800"/>
            <a:ext cx="3278188" cy="156966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err="1">
                <a:solidFill>
                  <a:srgbClr val="660033"/>
                </a:solidFill>
              </a:rPr>
              <a:t>Bằng</a:t>
            </a:r>
            <a:r>
              <a:rPr lang="en-US" altLang="vi-VN" b="1" dirty="0">
                <a:solidFill>
                  <a:srgbClr val="660033"/>
                </a:solidFill>
              </a:rPr>
              <a:t> </a:t>
            </a:r>
            <a:r>
              <a:rPr lang="en-US" altLang="vi-VN" b="1" dirty="0" err="1">
                <a:solidFill>
                  <a:srgbClr val="660033"/>
                </a:solidFill>
              </a:rPr>
              <a:t>cao</a:t>
            </a:r>
            <a:r>
              <a:rPr lang="en-US" altLang="vi-VN" b="1" dirty="0">
                <a:solidFill>
                  <a:srgbClr val="660033"/>
                </a:solidFill>
              </a:rPr>
              <a:t> </a:t>
            </a:r>
            <a:r>
              <a:rPr lang="en-US" altLang="vi-VN" b="1" dirty="0" err="1">
                <a:solidFill>
                  <a:srgbClr val="660033"/>
                </a:solidFill>
              </a:rPr>
              <a:t>su</a:t>
            </a:r>
            <a:r>
              <a:rPr lang="en-US" altLang="vi-VN" b="1" dirty="0">
                <a:solidFill>
                  <a:srgbClr val="660033"/>
                </a:solidFill>
              </a:rPr>
              <a:t> </a:t>
            </a:r>
            <a:r>
              <a:rPr lang="en-US" altLang="vi-VN" b="1" dirty="0" err="1">
                <a:solidFill>
                  <a:srgbClr val="660033"/>
                </a:solidFill>
              </a:rPr>
              <a:t>tự</a:t>
            </a:r>
            <a:r>
              <a:rPr lang="en-US" altLang="vi-VN" b="1" dirty="0">
                <a:solidFill>
                  <a:srgbClr val="660033"/>
                </a:solidFill>
              </a:rPr>
              <a:t> </a:t>
            </a:r>
            <a:r>
              <a:rPr lang="en-US" altLang="vi-VN" b="1" dirty="0" err="1">
                <a:solidFill>
                  <a:srgbClr val="660033"/>
                </a:solidFill>
              </a:rPr>
              <a:t>nhiên</a:t>
            </a:r>
            <a:r>
              <a:rPr lang="en-US" altLang="vi-VN" b="1" dirty="0">
                <a:solidFill>
                  <a:srgbClr val="660033"/>
                </a:solidFill>
              </a:rPr>
              <a:t>, </a:t>
            </a:r>
            <a:r>
              <a:rPr lang="en-US" altLang="vi-VN" b="1" dirty="0" err="1">
                <a:solidFill>
                  <a:srgbClr val="660033"/>
                </a:solidFill>
              </a:rPr>
              <a:t>cao</a:t>
            </a:r>
            <a:r>
              <a:rPr lang="en-US" altLang="vi-VN" b="1" dirty="0">
                <a:solidFill>
                  <a:srgbClr val="660033"/>
                </a:solidFill>
              </a:rPr>
              <a:t> </a:t>
            </a:r>
            <a:r>
              <a:rPr lang="en-US" altLang="vi-VN" b="1" dirty="0" err="1">
                <a:solidFill>
                  <a:srgbClr val="660033"/>
                </a:solidFill>
              </a:rPr>
              <a:t>su</a:t>
            </a:r>
            <a:r>
              <a:rPr lang="en-US" altLang="vi-VN" b="1" dirty="0">
                <a:solidFill>
                  <a:srgbClr val="660033"/>
                </a:solidFill>
              </a:rPr>
              <a:t> </a:t>
            </a:r>
            <a:r>
              <a:rPr lang="en-US" altLang="vi-VN" b="1" dirty="0" err="1">
                <a:solidFill>
                  <a:srgbClr val="660033"/>
                </a:solidFill>
              </a:rPr>
              <a:t>tổng</a:t>
            </a:r>
            <a:r>
              <a:rPr lang="en-US" altLang="vi-VN" b="1" dirty="0">
                <a:solidFill>
                  <a:srgbClr val="660033"/>
                </a:solidFill>
              </a:rPr>
              <a:t> </a:t>
            </a:r>
            <a:r>
              <a:rPr lang="en-US" altLang="vi-VN" b="1" dirty="0" err="1">
                <a:solidFill>
                  <a:srgbClr val="660033"/>
                </a:solidFill>
              </a:rPr>
              <a:t>hợp</a:t>
            </a:r>
            <a:r>
              <a:rPr lang="en-US" altLang="vi-VN" b="1" dirty="0">
                <a:solidFill>
                  <a:srgbClr val="660033"/>
                </a:solidFill>
              </a:rPr>
              <a:t>, PVC.</a:t>
            </a:r>
          </a:p>
        </p:txBody>
      </p:sp>
      <p:sp>
        <p:nvSpPr>
          <p:cNvPr id="39955" name="Text Box 19">
            <a:extLst>
              <a:ext uri="{FF2B5EF4-FFF2-40B4-BE49-F238E27FC236}">
                <a16:creationId xmlns:a16="http://schemas.microsoft.com/office/drawing/2014/main" xmlns="" id="{309FB96D-5284-4FC6-93A3-8334E802AFB5}"/>
              </a:ext>
            </a:extLst>
          </p:cNvPr>
          <p:cNvSpPr txBox="1">
            <a:spLocks noChangeArrowheads="1"/>
          </p:cNvSpPr>
          <p:nvPr/>
        </p:nvSpPr>
        <p:spPr bwMode="auto">
          <a:xfrm>
            <a:off x="4967068" y="4724400"/>
            <a:ext cx="3997544" cy="2062103"/>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660033"/>
                </a:solidFill>
              </a:rPr>
              <a:t>Được chế tạo cho phù hợp với các môi trường lắp đặt cáp khác nhau.</a:t>
            </a:r>
          </a:p>
        </p:txBody>
      </p:sp>
      <p:sp>
        <p:nvSpPr>
          <p:cNvPr id="20" name="TextBox 19">
            <a:extLst>
              <a:ext uri="{FF2B5EF4-FFF2-40B4-BE49-F238E27FC236}">
                <a16:creationId xmlns:a16="http://schemas.microsoft.com/office/drawing/2014/main" xmlns=""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1.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Cấu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21" name="TextBox 20">
            <a:extLst>
              <a:ext uri="{FF2B5EF4-FFF2-40B4-BE49-F238E27FC236}">
                <a16:creationId xmlns:a16="http://schemas.microsoft.com/office/drawing/2014/main" xmlns="" id="{7AC35051-015E-42F8-8EE0-BA2C2FF5E04A}"/>
              </a:ext>
            </a:extLst>
          </p:cNvPr>
          <p:cNvSpPr txBox="1"/>
          <p:nvPr/>
        </p:nvSpPr>
        <p:spPr>
          <a:xfrm>
            <a:off x="228600" y="681034"/>
            <a:ext cx="8305800" cy="1200329"/>
          </a:xfrm>
          <a:prstGeom prst="rect">
            <a:avLst/>
          </a:prstGeom>
          <a:noFill/>
        </p:spPr>
        <p:txBody>
          <a:bodyPr wrap="square" rtlCol="0">
            <a:spAutoFit/>
          </a:bodyPr>
          <a:lstStyle/>
          <a:p>
            <a:pPr algn="ctr">
              <a:spcBef>
                <a:spcPct val="0"/>
              </a:spcBef>
            </a:pPr>
            <a:r>
              <a:rPr lang="en-US" altLang="vi-VN" sz="3600" b="1" i="1" dirty="0"/>
              <a:t>Quan </a:t>
            </a:r>
            <a:r>
              <a:rPr lang="en-US" altLang="vi-VN" sz="3600" b="1" i="1" dirty="0" err="1"/>
              <a:t>sát</a:t>
            </a:r>
            <a:r>
              <a:rPr lang="en-US" altLang="vi-VN" sz="3600" b="1" i="1" dirty="0"/>
              <a:t> </a:t>
            </a:r>
            <a:r>
              <a:rPr lang="en-US" altLang="vi-VN" sz="3600" b="1" i="1" dirty="0" err="1"/>
              <a:t>hình</a:t>
            </a:r>
            <a:r>
              <a:rPr lang="en-US" altLang="vi-VN" sz="3600" b="1" i="1" dirty="0"/>
              <a:t> 2.3, </a:t>
            </a:r>
            <a:r>
              <a:rPr lang="en-US" altLang="vi-VN" sz="3600" b="1" i="1" dirty="0" err="1"/>
              <a:t>em</a:t>
            </a:r>
            <a:r>
              <a:rPr lang="en-US" altLang="vi-VN" sz="3600" b="1" i="1" dirty="0"/>
              <a:t> </a:t>
            </a:r>
            <a:r>
              <a:rPr lang="en-US" altLang="vi-VN" sz="3600" b="1" i="1" dirty="0" err="1"/>
              <a:t>hãy</a:t>
            </a:r>
            <a:r>
              <a:rPr lang="en-US" altLang="vi-VN" sz="3600" b="1" i="1" dirty="0"/>
              <a:t> </a:t>
            </a:r>
            <a:r>
              <a:rPr lang="en-US" altLang="vi-VN" sz="3600" b="1" i="1" dirty="0" err="1"/>
              <a:t>cho</a:t>
            </a:r>
            <a:r>
              <a:rPr lang="en-US" altLang="vi-VN" sz="3600" b="1" i="1" dirty="0"/>
              <a:t> </a:t>
            </a:r>
            <a:r>
              <a:rPr lang="en-US" altLang="vi-VN" sz="3600" b="1" i="1" dirty="0" err="1"/>
              <a:t>biết</a:t>
            </a:r>
            <a:r>
              <a:rPr lang="en-US" altLang="vi-VN" sz="3600" b="1" i="1" dirty="0"/>
              <a:t> </a:t>
            </a:r>
            <a:r>
              <a:rPr lang="en-US" altLang="vi-VN" sz="3600" b="1" i="1" dirty="0" err="1"/>
              <a:t>cấu</a:t>
            </a:r>
            <a:r>
              <a:rPr lang="en-US" altLang="vi-VN" sz="3600" b="1" i="1" dirty="0"/>
              <a:t> </a:t>
            </a:r>
            <a:r>
              <a:rPr lang="en-US" altLang="vi-VN" sz="3600" b="1" i="1" dirty="0" err="1"/>
              <a:t>tạo</a:t>
            </a:r>
            <a:r>
              <a:rPr lang="en-US" altLang="vi-VN" sz="3600" b="1" i="1" dirty="0"/>
              <a:t> </a:t>
            </a:r>
            <a:r>
              <a:rPr lang="en-US" altLang="vi-VN" sz="3600" b="1" i="1" dirty="0" err="1"/>
              <a:t>của</a:t>
            </a:r>
            <a:r>
              <a:rPr lang="en-US" altLang="vi-VN" sz="3600" b="1" i="1" dirty="0"/>
              <a:t> </a:t>
            </a:r>
            <a:r>
              <a:rPr lang="en-US" altLang="vi-VN" sz="3600" b="1" i="1" dirty="0" err="1"/>
              <a:t>dây</a:t>
            </a:r>
            <a:r>
              <a:rPr lang="en-US" altLang="vi-VN" sz="3600" b="1" i="1" dirty="0"/>
              <a:t> </a:t>
            </a:r>
            <a:r>
              <a:rPr lang="en-US" altLang="vi-VN" sz="3600" b="1" i="1" dirty="0" err="1"/>
              <a:t>cáp</a:t>
            </a:r>
            <a:r>
              <a:rPr lang="en-US" altLang="vi-VN" sz="3600" b="1" i="1" dirty="0"/>
              <a:t> </a:t>
            </a:r>
            <a:r>
              <a:rPr lang="en-US" altLang="vi-VN" sz="3600" b="1" i="1" dirty="0" err="1"/>
              <a:t>gồm</a:t>
            </a:r>
            <a:r>
              <a:rPr lang="en-US" altLang="vi-VN" sz="3600" b="1" i="1" dirty="0"/>
              <a:t> </a:t>
            </a:r>
            <a:r>
              <a:rPr lang="en-US" altLang="vi-VN" sz="3600" b="1" i="1" dirty="0" err="1"/>
              <a:t>những</a:t>
            </a:r>
            <a:r>
              <a:rPr lang="en-US" altLang="vi-VN" sz="3600" b="1" i="1" dirty="0"/>
              <a:t> </a:t>
            </a:r>
            <a:r>
              <a:rPr lang="en-US" altLang="vi-VN" sz="3600" b="1" i="1" dirty="0" err="1"/>
              <a:t>bộ</a:t>
            </a:r>
            <a:r>
              <a:rPr lang="en-US" altLang="vi-VN" sz="3600" b="1" i="1" dirty="0"/>
              <a:t> </a:t>
            </a:r>
            <a:r>
              <a:rPr lang="en-US" altLang="vi-VN" sz="3600" b="1" i="1" dirty="0" err="1"/>
              <a:t>phận</a:t>
            </a:r>
            <a:r>
              <a:rPr lang="en-US" altLang="vi-VN" sz="3600" b="1" i="1" dirty="0"/>
              <a:t> </a:t>
            </a:r>
            <a:r>
              <a:rPr lang="en-US" altLang="vi-VN" sz="3600" b="1" i="1" dirty="0" err="1"/>
              <a:t>nào</a:t>
            </a:r>
            <a:r>
              <a:rPr lang="en-US" altLang="vi-VN" sz="3600" b="1" i="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22222E-6 -1.11111E-6 L 0.20486 0.02107 " pathEditMode="relative" rAng="0" ptsTypes="AA">
                                      <p:cBhvr>
                                        <p:cTn id="6" dur="2000" fill="hold"/>
                                        <p:tgtEl>
                                          <p:spTgt spid="39948"/>
                                        </p:tgtEl>
                                        <p:attrNameLst>
                                          <p:attrName>ppt_x</p:attrName>
                                          <p:attrName>ppt_y</p:attrName>
                                        </p:attrNameLst>
                                      </p:cBhvr>
                                      <p:rCtr x="10243" y="1042"/>
                                    </p:animMotion>
                                  </p:childTnLst>
                                </p:cTn>
                              </p:par>
                            </p:childTnLst>
                          </p:cTn>
                        </p:par>
                        <p:par>
                          <p:cTn id="7" fill="hold" nodeType="afterGroup">
                            <p:stCondLst>
                              <p:cond delay="2000"/>
                            </p:stCondLst>
                            <p:childTnLst>
                              <p:par>
                                <p:cTn id="8" presetID="51" presetClass="entr" presetSubtype="0" fill="hold" grpId="0" nodeType="after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fade">
                                      <p:cBhvr>
                                        <p:cTn id="10" dur="770" decel="100000"/>
                                        <p:tgtEl>
                                          <p:spTgt spid="39945"/>
                                        </p:tgtEl>
                                      </p:cBhvr>
                                    </p:animEffect>
                                    <p:animScale>
                                      <p:cBhvr>
                                        <p:cTn id="11" dur="770" decel="100000"/>
                                        <p:tgtEl>
                                          <p:spTgt spid="39945"/>
                                        </p:tgtEl>
                                      </p:cBhvr>
                                      <p:from x="10000" y="10000"/>
                                      <p:to x="200000" y="450000"/>
                                    </p:animScale>
                                    <p:animScale>
                                      <p:cBhvr>
                                        <p:cTn id="12" dur="1230" accel="100000" fill="hold">
                                          <p:stCondLst>
                                            <p:cond delay="770"/>
                                          </p:stCondLst>
                                        </p:cTn>
                                        <p:tgtEl>
                                          <p:spTgt spid="39945"/>
                                        </p:tgtEl>
                                      </p:cBhvr>
                                      <p:from x="200000" y="450000"/>
                                      <p:to x="100000" y="100000"/>
                                    </p:animScale>
                                    <p:set>
                                      <p:cBhvr>
                                        <p:cTn id="13" dur="770" fill="hold"/>
                                        <p:tgtEl>
                                          <p:spTgt spid="39945"/>
                                        </p:tgtEl>
                                        <p:attrNameLst>
                                          <p:attrName>ppt_x</p:attrName>
                                        </p:attrNameLst>
                                      </p:cBhvr>
                                      <p:to>
                                        <p:strVal val="(0.5)"/>
                                      </p:to>
                                    </p:set>
                                    <p:anim from="(0.5)" to="(#ppt_x)" calcmode="lin" valueType="num">
                                      <p:cBhvr>
                                        <p:cTn id="14" dur="1230" accel="100000" fill="hold">
                                          <p:stCondLst>
                                            <p:cond delay="770"/>
                                          </p:stCondLst>
                                        </p:cTn>
                                        <p:tgtEl>
                                          <p:spTgt spid="39945"/>
                                        </p:tgtEl>
                                        <p:attrNameLst>
                                          <p:attrName>ppt_x</p:attrName>
                                        </p:attrNameLst>
                                      </p:cBhvr>
                                    </p:anim>
                                    <p:set>
                                      <p:cBhvr>
                                        <p:cTn id="15" dur="770" fill="hold"/>
                                        <p:tgtEl>
                                          <p:spTgt spid="39945"/>
                                        </p:tgtEl>
                                        <p:attrNameLst>
                                          <p:attrName>ppt_y</p:attrName>
                                        </p:attrNameLst>
                                      </p:cBhvr>
                                      <p:to>
                                        <p:strVal val="(#ppt_y+0.4)"/>
                                      </p:to>
                                    </p:set>
                                    <p:anim from="(#ppt_y+0.4)" to="(#ppt_y)" calcmode="lin" valueType="num">
                                      <p:cBhvr>
                                        <p:cTn id="16" dur="1230" accel="100000" fill="hold">
                                          <p:stCondLst>
                                            <p:cond delay="770"/>
                                          </p:stCondLst>
                                        </p:cTn>
                                        <p:tgtEl>
                                          <p:spTgt spid="39945"/>
                                        </p:tgtEl>
                                        <p:attrNameLst>
                                          <p:attrName>ppt_y</p:attrName>
                                        </p:attrNameLst>
                                      </p:cBhvr>
                                    </p:anim>
                                  </p:childTnLst>
                                </p:cTn>
                              </p:par>
                            </p:childTnLst>
                          </p:cTn>
                        </p:par>
                        <p:par>
                          <p:cTn id="17" fill="hold" nodeType="afterGroup">
                            <p:stCondLst>
                              <p:cond delay="4000"/>
                            </p:stCondLst>
                            <p:childTnLst>
                              <p:par>
                                <p:cTn id="18" presetID="63" presetClass="path" presetSubtype="0" accel="50000" decel="50000" fill="hold" grpId="0" nodeType="afterEffect">
                                  <p:stCondLst>
                                    <p:cond delay="0"/>
                                  </p:stCondLst>
                                  <p:childTnLst>
                                    <p:animMotion origin="layout" path="M 3.33333E-6 2.22222E-6 L 0.12222 0.14722 " pathEditMode="relative" rAng="0" ptsTypes="AA">
                                      <p:cBhvr>
                                        <p:cTn id="19" dur="2000" fill="hold"/>
                                        <p:tgtEl>
                                          <p:spTgt spid="39949"/>
                                        </p:tgtEl>
                                        <p:attrNameLst>
                                          <p:attrName>ppt_x</p:attrName>
                                          <p:attrName>ppt_y</p:attrName>
                                        </p:attrNameLst>
                                      </p:cBhvr>
                                      <p:rCtr x="6111" y="7361"/>
                                    </p:animMotion>
                                  </p:childTnLst>
                                </p:cTn>
                              </p:par>
                            </p:childTnLst>
                          </p:cTn>
                        </p:par>
                        <p:par>
                          <p:cTn id="20" fill="hold" nodeType="afterGroup">
                            <p:stCondLst>
                              <p:cond delay="6000"/>
                            </p:stCondLst>
                            <p:childTnLst>
                              <p:par>
                                <p:cTn id="21" presetID="51" presetClass="entr" presetSubtype="0" fill="hold" grpId="0" nodeType="afterEffect">
                                  <p:stCondLst>
                                    <p:cond delay="0"/>
                                  </p:stCondLst>
                                  <p:childTnLst>
                                    <p:set>
                                      <p:cBhvr>
                                        <p:cTn id="22" dur="1" fill="hold">
                                          <p:stCondLst>
                                            <p:cond delay="0"/>
                                          </p:stCondLst>
                                        </p:cTn>
                                        <p:tgtEl>
                                          <p:spTgt spid="39946"/>
                                        </p:tgtEl>
                                        <p:attrNameLst>
                                          <p:attrName>style.visibility</p:attrName>
                                        </p:attrNameLst>
                                      </p:cBhvr>
                                      <p:to>
                                        <p:strVal val="visible"/>
                                      </p:to>
                                    </p:set>
                                    <p:animEffect transition="in" filter="fade">
                                      <p:cBhvr>
                                        <p:cTn id="23" dur="770" decel="100000"/>
                                        <p:tgtEl>
                                          <p:spTgt spid="39946"/>
                                        </p:tgtEl>
                                      </p:cBhvr>
                                    </p:animEffect>
                                    <p:animScale>
                                      <p:cBhvr>
                                        <p:cTn id="24" dur="770" decel="100000"/>
                                        <p:tgtEl>
                                          <p:spTgt spid="39946"/>
                                        </p:tgtEl>
                                      </p:cBhvr>
                                      <p:from x="10000" y="10000"/>
                                      <p:to x="200000" y="450000"/>
                                    </p:animScale>
                                    <p:animScale>
                                      <p:cBhvr>
                                        <p:cTn id="25" dur="1230" accel="100000" fill="hold">
                                          <p:stCondLst>
                                            <p:cond delay="770"/>
                                          </p:stCondLst>
                                        </p:cTn>
                                        <p:tgtEl>
                                          <p:spTgt spid="39946"/>
                                        </p:tgtEl>
                                      </p:cBhvr>
                                      <p:from x="200000" y="450000"/>
                                      <p:to x="100000" y="100000"/>
                                    </p:animScale>
                                    <p:set>
                                      <p:cBhvr>
                                        <p:cTn id="26" dur="770" fill="hold"/>
                                        <p:tgtEl>
                                          <p:spTgt spid="39946"/>
                                        </p:tgtEl>
                                        <p:attrNameLst>
                                          <p:attrName>ppt_x</p:attrName>
                                        </p:attrNameLst>
                                      </p:cBhvr>
                                      <p:to>
                                        <p:strVal val="(0.5)"/>
                                      </p:to>
                                    </p:set>
                                    <p:anim from="(0.5)" to="(#ppt_x)" calcmode="lin" valueType="num">
                                      <p:cBhvr>
                                        <p:cTn id="27" dur="1230" accel="100000" fill="hold">
                                          <p:stCondLst>
                                            <p:cond delay="770"/>
                                          </p:stCondLst>
                                        </p:cTn>
                                        <p:tgtEl>
                                          <p:spTgt spid="39946"/>
                                        </p:tgtEl>
                                        <p:attrNameLst>
                                          <p:attrName>ppt_x</p:attrName>
                                        </p:attrNameLst>
                                      </p:cBhvr>
                                    </p:anim>
                                    <p:set>
                                      <p:cBhvr>
                                        <p:cTn id="28" dur="770" fill="hold"/>
                                        <p:tgtEl>
                                          <p:spTgt spid="39946"/>
                                        </p:tgtEl>
                                        <p:attrNameLst>
                                          <p:attrName>ppt_y</p:attrName>
                                        </p:attrNameLst>
                                      </p:cBhvr>
                                      <p:to>
                                        <p:strVal val="(#ppt_y+0.4)"/>
                                      </p:to>
                                    </p:set>
                                    <p:anim from="(#ppt_y+0.4)" to="(#ppt_y)" calcmode="lin" valueType="num">
                                      <p:cBhvr>
                                        <p:cTn id="29" dur="1230" accel="100000" fill="hold">
                                          <p:stCondLst>
                                            <p:cond delay="770"/>
                                          </p:stCondLst>
                                        </p:cTn>
                                        <p:tgtEl>
                                          <p:spTgt spid="39946"/>
                                        </p:tgtEl>
                                        <p:attrNameLst>
                                          <p:attrName>ppt_y</p:attrName>
                                        </p:attrNameLst>
                                      </p:cBhvr>
                                    </p:anim>
                                  </p:childTnLst>
                                </p:cTn>
                              </p:par>
                            </p:childTnLst>
                          </p:cTn>
                        </p:par>
                        <p:par>
                          <p:cTn id="30" fill="hold" nodeType="afterGroup">
                            <p:stCondLst>
                              <p:cond delay="8000"/>
                            </p:stCondLst>
                            <p:childTnLst>
                              <p:par>
                                <p:cTn id="31" presetID="63" presetClass="path" presetSubtype="0" accel="50000" decel="50000" fill="hold" grpId="0" nodeType="afterEffect">
                                  <p:stCondLst>
                                    <p:cond delay="0"/>
                                  </p:stCondLst>
                                  <p:childTnLst>
                                    <p:animMotion origin="layout" path="M 3.88889E-6 -2.22222E-6 L 0.05156 0.12292 " pathEditMode="relative" rAng="0" ptsTypes="AA">
                                      <p:cBhvr>
                                        <p:cTn id="32" dur="2000" fill="hold"/>
                                        <p:tgtEl>
                                          <p:spTgt spid="39950"/>
                                        </p:tgtEl>
                                        <p:attrNameLst>
                                          <p:attrName>ppt_x</p:attrName>
                                          <p:attrName>ppt_y</p:attrName>
                                        </p:attrNameLst>
                                      </p:cBhvr>
                                      <p:rCtr x="2569" y="6134"/>
                                    </p:animMotion>
                                  </p:childTnLst>
                                </p:cTn>
                              </p:par>
                            </p:childTnLst>
                          </p:cTn>
                        </p:par>
                        <p:par>
                          <p:cTn id="33" fill="hold" nodeType="afterGroup">
                            <p:stCondLst>
                              <p:cond delay="10000"/>
                            </p:stCondLst>
                            <p:childTnLst>
                              <p:par>
                                <p:cTn id="34" presetID="51" presetClass="entr" presetSubtype="0" fill="hold" grpId="0" nodeType="afterEffect">
                                  <p:stCondLst>
                                    <p:cond delay="0"/>
                                  </p:stCondLst>
                                  <p:childTnLst>
                                    <p:set>
                                      <p:cBhvr>
                                        <p:cTn id="35" dur="1" fill="hold">
                                          <p:stCondLst>
                                            <p:cond delay="0"/>
                                          </p:stCondLst>
                                        </p:cTn>
                                        <p:tgtEl>
                                          <p:spTgt spid="39947"/>
                                        </p:tgtEl>
                                        <p:attrNameLst>
                                          <p:attrName>style.visibility</p:attrName>
                                        </p:attrNameLst>
                                      </p:cBhvr>
                                      <p:to>
                                        <p:strVal val="visible"/>
                                      </p:to>
                                    </p:set>
                                    <p:animEffect transition="in" filter="fade">
                                      <p:cBhvr>
                                        <p:cTn id="36" dur="770" decel="100000"/>
                                        <p:tgtEl>
                                          <p:spTgt spid="39947"/>
                                        </p:tgtEl>
                                      </p:cBhvr>
                                    </p:animEffect>
                                    <p:animScale>
                                      <p:cBhvr>
                                        <p:cTn id="37" dur="770" decel="100000"/>
                                        <p:tgtEl>
                                          <p:spTgt spid="39947"/>
                                        </p:tgtEl>
                                      </p:cBhvr>
                                      <p:from x="10000" y="10000"/>
                                      <p:to x="200000" y="450000"/>
                                    </p:animScale>
                                    <p:animScale>
                                      <p:cBhvr>
                                        <p:cTn id="38" dur="1230" accel="100000" fill="hold">
                                          <p:stCondLst>
                                            <p:cond delay="770"/>
                                          </p:stCondLst>
                                        </p:cTn>
                                        <p:tgtEl>
                                          <p:spTgt spid="39947"/>
                                        </p:tgtEl>
                                      </p:cBhvr>
                                      <p:from x="200000" y="450000"/>
                                      <p:to x="100000" y="100000"/>
                                    </p:animScale>
                                    <p:set>
                                      <p:cBhvr>
                                        <p:cTn id="39" dur="770" fill="hold"/>
                                        <p:tgtEl>
                                          <p:spTgt spid="39947"/>
                                        </p:tgtEl>
                                        <p:attrNameLst>
                                          <p:attrName>ppt_x</p:attrName>
                                        </p:attrNameLst>
                                      </p:cBhvr>
                                      <p:to>
                                        <p:strVal val="(0.5)"/>
                                      </p:to>
                                    </p:set>
                                    <p:anim from="(0.5)" to="(#ppt_x)" calcmode="lin" valueType="num">
                                      <p:cBhvr>
                                        <p:cTn id="40" dur="1230" accel="100000" fill="hold">
                                          <p:stCondLst>
                                            <p:cond delay="770"/>
                                          </p:stCondLst>
                                        </p:cTn>
                                        <p:tgtEl>
                                          <p:spTgt spid="39947"/>
                                        </p:tgtEl>
                                        <p:attrNameLst>
                                          <p:attrName>ppt_x</p:attrName>
                                        </p:attrNameLst>
                                      </p:cBhvr>
                                    </p:anim>
                                    <p:set>
                                      <p:cBhvr>
                                        <p:cTn id="41" dur="770" fill="hold"/>
                                        <p:tgtEl>
                                          <p:spTgt spid="39947"/>
                                        </p:tgtEl>
                                        <p:attrNameLst>
                                          <p:attrName>ppt_y</p:attrName>
                                        </p:attrNameLst>
                                      </p:cBhvr>
                                      <p:to>
                                        <p:strVal val="(#ppt_y+0.4)"/>
                                      </p:to>
                                    </p:set>
                                    <p:anim from="(#ppt_y+0.4)" to="(#ppt_y)" calcmode="lin" valueType="num">
                                      <p:cBhvr>
                                        <p:cTn id="42" dur="1230" accel="100000" fill="hold">
                                          <p:stCondLst>
                                            <p:cond delay="770"/>
                                          </p:stCondLst>
                                        </p:cTn>
                                        <p:tgtEl>
                                          <p:spTgt spid="39947"/>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39951"/>
                                        </p:tgtEl>
                                        <p:attrNameLst>
                                          <p:attrName>style.visibility</p:attrName>
                                        </p:attrNameLst>
                                      </p:cBhvr>
                                      <p:to>
                                        <p:strVal val="visible"/>
                                      </p:to>
                                    </p:set>
                                    <p:anim calcmode="discrete" valueType="clr">
                                      <p:cBhvr override="childStyle">
                                        <p:cTn id="47" dur="80"/>
                                        <p:tgtEl>
                                          <p:spTgt spid="3995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9951"/>
                                        </p:tgtEl>
                                        <p:attrNameLst>
                                          <p:attrName>fillcolor</p:attrName>
                                        </p:attrNameLst>
                                      </p:cBhvr>
                                      <p:tavLst>
                                        <p:tav tm="0">
                                          <p:val>
                                            <p:clrVal>
                                              <a:schemeClr val="accent2"/>
                                            </p:clrVal>
                                          </p:val>
                                        </p:tav>
                                        <p:tav tm="50000">
                                          <p:val>
                                            <p:clrVal>
                                              <a:schemeClr val="hlink"/>
                                            </p:clrVal>
                                          </p:val>
                                        </p:tav>
                                      </p:tavLst>
                                    </p:anim>
                                    <p:set>
                                      <p:cBhvr>
                                        <p:cTn id="49" dur="80"/>
                                        <p:tgtEl>
                                          <p:spTgt spid="39951"/>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39954"/>
                                        </p:tgtEl>
                                        <p:attrNameLst>
                                          <p:attrName>style.visibility</p:attrName>
                                        </p:attrNameLst>
                                      </p:cBhvr>
                                      <p:to>
                                        <p:strVal val="visible"/>
                                      </p:to>
                                    </p:set>
                                    <p:anim calcmode="discrete" valueType="clr">
                                      <p:cBhvr override="childStyle">
                                        <p:cTn id="54" dur="80"/>
                                        <p:tgtEl>
                                          <p:spTgt spid="3995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9954"/>
                                        </p:tgtEl>
                                        <p:attrNameLst>
                                          <p:attrName>fillcolor</p:attrName>
                                        </p:attrNameLst>
                                      </p:cBhvr>
                                      <p:tavLst>
                                        <p:tav tm="0">
                                          <p:val>
                                            <p:clrVal>
                                              <a:schemeClr val="accent2"/>
                                            </p:clrVal>
                                          </p:val>
                                        </p:tav>
                                        <p:tav tm="50000">
                                          <p:val>
                                            <p:clrVal>
                                              <a:schemeClr val="hlink"/>
                                            </p:clrVal>
                                          </p:val>
                                        </p:tav>
                                      </p:tavLst>
                                    </p:anim>
                                    <p:set>
                                      <p:cBhvr>
                                        <p:cTn id="56" dur="80"/>
                                        <p:tgtEl>
                                          <p:spTgt spid="39954"/>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39955"/>
                                        </p:tgtEl>
                                        <p:attrNameLst>
                                          <p:attrName>style.visibility</p:attrName>
                                        </p:attrNameLst>
                                      </p:cBhvr>
                                      <p:to>
                                        <p:strVal val="visible"/>
                                      </p:to>
                                    </p:set>
                                    <p:anim calcmode="discrete" valueType="clr">
                                      <p:cBhvr override="childStyle">
                                        <p:cTn id="61" dur="80"/>
                                        <p:tgtEl>
                                          <p:spTgt spid="3995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9955"/>
                                        </p:tgtEl>
                                        <p:attrNameLst>
                                          <p:attrName>fillcolor</p:attrName>
                                        </p:attrNameLst>
                                      </p:cBhvr>
                                      <p:tavLst>
                                        <p:tav tm="0">
                                          <p:val>
                                            <p:clrVal>
                                              <a:schemeClr val="accent2"/>
                                            </p:clrVal>
                                          </p:val>
                                        </p:tav>
                                        <p:tav tm="50000">
                                          <p:val>
                                            <p:clrVal>
                                              <a:schemeClr val="hlink"/>
                                            </p:clrVal>
                                          </p:val>
                                        </p:tav>
                                      </p:tavLst>
                                    </p:anim>
                                    <p:set>
                                      <p:cBhvr>
                                        <p:cTn id="63" dur="80"/>
                                        <p:tgtEl>
                                          <p:spTgt spid="39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48" grpId="0" animBg="1"/>
      <p:bldP spid="39949" grpId="0" animBg="1"/>
      <p:bldP spid="39950" grpId="0" animBg="1"/>
      <p:bldP spid="39951" grpId="0" animBg="1"/>
      <p:bldP spid="39954" grpId="0" animBg="1"/>
      <p:bldP spid="399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Text Box 9">
            <a:extLst>
              <a:ext uri="{FF2B5EF4-FFF2-40B4-BE49-F238E27FC236}">
                <a16:creationId xmlns:a16="http://schemas.microsoft.com/office/drawing/2014/main" xmlns="" id="{394C8996-39DF-4C9A-93E0-0043106C157E}"/>
              </a:ext>
            </a:extLst>
          </p:cNvPr>
          <p:cNvSpPr txBox="1">
            <a:spLocks noChangeArrowheads="1"/>
          </p:cNvSpPr>
          <p:nvPr/>
        </p:nvSpPr>
        <p:spPr bwMode="auto">
          <a:xfrm>
            <a:off x="1067291" y="788199"/>
            <a:ext cx="3627516"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Lõi</a:t>
            </a:r>
            <a:r>
              <a:rPr lang="en-US" altLang="vi-VN" sz="4000" b="1" dirty="0">
                <a:solidFill>
                  <a:srgbClr val="0000CC"/>
                </a:solidFill>
                <a:latin typeface="Arial" charset="0"/>
              </a:rPr>
              <a:t> </a:t>
            </a:r>
            <a:r>
              <a:rPr lang="en-US" altLang="vi-VN" sz="4000" b="1" dirty="0" err="1">
                <a:solidFill>
                  <a:srgbClr val="0000CC"/>
                </a:solidFill>
                <a:latin typeface="Arial" charset="0"/>
              </a:rPr>
              <a:t>cáp</a:t>
            </a:r>
            <a:endParaRPr lang="en-US" altLang="vi-VN" sz="4000" b="1" dirty="0">
              <a:solidFill>
                <a:srgbClr val="0000CC"/>
              </a:solidFill>
              <a:latin typeface="Arial" charset="0"/>
            </a:endParaRPr>
          </a:p>
        </p:txBody>
      </p:sp>
      <p:sp>
        <p:nvSpPr>
          <p:cNvPr id="39946" name="Text Box 10">
            <a:extLst>
              <a:ext uri="{FF2B5EF4-FFF2-40B4-BE49-F238E27FC236}">
                <a16:creationId xmlns:a16="http://schemas.microsoft.com/office/drawing/2014/main" xmlns="" id="{47BFD0BF-B9C8-40B7-A5CB-97C1CEC0EFA3}"/>
              </a:ext>
            </a:extLst>
          </p:cNvPr>
          <p:cNvSpPr txBox="1">
            <a:spLocks noChangeArrowheads="1"/>
          </p:cNvSpPr>
          <p:nvPr/>
        </p:nvSpPr>
        <p:spPr bwMode="auto">
          <a:xfrm>
            <a:off x="1067291" y="1557632"/>
            <a:ext cx="3967982"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Vỏ</a:t>
            </a:r>
            <a:r>
              <a:rPr lang="en-US" altLang="vi-VN" sz="4000" b="1" dirty="0">
                <a:solidFill>
                  <a:srgbClr val="0000CC"/>
                </a:solidFill>
                <a:latin typeface="Arial" charset="0"/>
              </a:rPr>
              <a:t> </a:t>
            </a:r>
            <a:r>
              <a:rPr lang="en-US" altLang="vi-VN" sz="4000" b="1" dirty="0" err="1">
                <a:solidFill>
                  <a:srgbClr val="0000CC"/>
                </a:solidFill>
                <a:latin typeface="Arial" charset="0"/>
              </a:rPr>
              <a:t>cách</a:t>
            </a:r>
            <a:r>
              <a:rPr lang="en-US" altLang="vi-VN" sz="4000" b="1" dirty="0">
                <a:solidFill>
                  <a:srgbClr val="0000CC"/>
                </a:solidFill>
                <a:latin typeface="Arial" charset="0"/>
              </a:rPr>
              <a:t> </a:t>
            </a:r>
            <a:r>
              <a:rPr lang="en-US" altLang="vi-VN" sz="4000" b="1" dirty="0" err="1">
                <a:solidFill>
                  <a:srgbClr val="0000CC"/>
                </a:solidFill>
                <a:latin typeface="Arial" charset="0"/>
              </a:rPr>
              <a:t>điện</a:t>
            </a:r>
            <a:endParaRPr lang="en-US" altLang="vi-VN" sz="4000" b="1" dirty="0">
              <a:solidFill>
                <a:srgbClr val="0000CC"/>
              </a:solidFill>
              <a:latin typeface="Arial" charset="0"/>
            </a:endParaRPr>
          </a:p>
        </p:txBody>
      </p:sp>
      <p:sp>
        <p:nvSpPr>
          <p:cNvPr id="39947" name="Text Box 11">
            <a:extLst>
              <a:ext uri="{FF2B5EF4-FFF2-40B4-BE49-F238E27FC236}">
                <a16:creationId xmlns:a16="http://schemas.microsoft.com/office/drawing/2014/main" xmlns="" id="{B1E5C2D6-15C0-4C28-97FB-DB0CF8680EE0}"/>
              </a:ext>
            </a:extLst>
          </p:cNvPr>
          <p:cNvSpPr txBox="1">
            <a:spLocks noChangeArrowheads="1"/>
          </p:cNvSpPr>
          <p:nvPr/>
        </p:nvSpPr>
        <p:spPr bwMode="auto">
          <a:xfrm>
            <a:off x="1075497" y="2328290"/>
            <a:ext cx="3124200"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Vỏ</a:t>
            </a:r>
            <a:r>
              <a:rPr lang="en-US" altLang="vi-VN" sz="4000" b="1" dirty="0">
                <a:solidFill>
                  <a:srgbClr val="0000CC"/>
                </a:solidFill>
                <a:latin typeface="Arial" charset="0"/>
              </a:rPr>
              <a:t> </a:t>
            </a:r>
            <a:r>
              <a:rPr lang="en-US" altLang="vi-VN" sz="4000" b="1" dirty="0" err="1">
                <a:solidFill>
                  <a:srgbClr val="0000CC"/>
                </a:solidFill>
                <a:latin typeface="Arial" charset="0"/>
              </a:rPr>
              <a:t>bảo</a:t>
            </a:r>
            <a:r>
              <a:rPr lang="en-US" altLang="vi-VN" sz="4000" b="1" dirty="0">
                <a:solidFill>
                  <a:srgbClr val="0000CC"/>
                </a:solidFill>
                <a:latin typeface="Arial" charset="0"/>
              </a:rPr>
              <a:t> </a:t>
            </a:r>
            <a:r>
              <a:rPr lang="en-US" altLang="vi-VN" sz="4000" b="1" dirty="0" err="1">
                <a:solidFill>
                  <a:srgbClr val="0000CC"/>
                </a:solidFill>
                <a:latin typeface="Arial" charset="0"/>
              </a:rPr>
              <a:t>vệ</a:t>
            </a:r>
            <a:endParaRPr lang="en-US" altLang="vi-VN" sz="4000" b="1" dirty="0">
              <a:solidFill>
                <a:srgbClr val="0000CC"/>
              </a:solidFill>
              <a:latin typeface="Arial" charset="0"/>
            </a:endParaRPr>
          </a:p>
        </p:txBody>
      </p:sp>
      <p:sp>
        <p:nvSpPr>
          <p:cNvPr id="39953" name="Text Box 17">
            <a:extLst>
              <a:ext uri="{FF2B5EF4-FFF2-40B4-BE49-F238E27FC236}">
                <a16:creationId xmlns:a16="http://schemas.microsoft.com/office/drawing/2014/main" xmlns="" id="{C1EA82A4-5281-4905-9464-66FEF3D6162B}"/>
              </a:ext>
            </a:extLst>
          </p:cNvPr>
          <p:cNvSpPr txBox="1">
            <a:spLocks noChangeArrowheads="1"/>
          </p:cNvSpPr>
          <p:nvPr/>
        </p:nvSpPr>
        <p:spPr bwMode="auto">
          <a:xfrm>
            <a:off x="1504949" y="5064229"/>
            <a:ext cx="6134102" cy="1323439"/>
          </a:xfrm>
          <a:prstGeom prst="rect">
            <a:avLst/>
          </a:prstGeom>
          <a:solidFill>
            <a:schemeClr val="bg1"/>
          </a:solidFill>
          <a:ln w="9525">
            <a:noFill/>
            <a:miter lim="800000"/>
            <a:headEnd/>
            <a:tailEnd/>
          </a:ln>
          <a:effectLst>
            <a:prstShdw prst="shdw17" dist="17961" dir="2700000">
              <a:srgbClr val="000000"/>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4000" b="1" dirty="0" err="1">
                <a:solidFill>
                  <a:srgbClr val="006600"/>
                </a:solidFill>
              </a:rPr>
              <a:t>Có</a:t>
            </a:r>
            <a:r>
              <a:rPr lang="en-US" altLang="vi-VN" sz="4000" b="1" dirty="0">
                <a:solidFill>
                  <a:srgbClr val="006600"/>
                </a:solidFill>
              </a:rPr>
              <a:t> </a:t>
            </a:r>
            <a:r>
              <a:rPr lang="en-US" altLang="vi-VN" sz="4000" b="1" dirty="0" err="1">
                <a:solidFill>
                  <a:srgbClr val="006600"/>
                </a:solidFill>
              </a:rPr>
              <a:t>lớp</a:t>
            </a:r>
            <a:r>
              <a:rPr lang="en-US" altLang="vi-VN" sz="4000" b="1" dirty="0">
                <a:solidFill>
                  <a:srgbClr val="006600"/>
                </a:solidFill>
              </a:rPr>
              <a:t> </a:t>
            </a:r>
            <a:r>
              <a:rPr lang="en-US" altLang="vi-VN" sz="4000" b="1" dirty="0" err="1">
                <a:solidFill>
                  <a:srgbClr val="006600"/>
                </a:solidFill>
              </a:rPr>
              <a:t>vỏ</a:t>
            </a:r>
            <a:r>
              <a:rPr lang="en-US" altLang="vi-VN" sz="4000" b="1" dirty="0">
                <a:solidFill>
                  <a:srgbClr val="006600"/>
                </a:solidFill>
              </a:rPr>
              <a:t> </a:t>
            </a:r>
            <a:r>
              <a:rPr lang="en-US" altLang="vi-VN" sz="4000" b="1" dirty="0" err="1">
                <a:solidFill>
                  <a:srgbClr val="006600"/>
                </a:solidFill>
              </a:rPr>
              <a:t>bảo</a:t>
            </a:r>
            <a:r>
              <a:rPr lang="en-US" altLang="vi-VN" sz="4000" b="1" dirty="0">
                <a:solidFill>
                  <a:srgbClr val="006600"/>
                </a:solidFill>
              </a:rPr>
              <a:t> </a:t>
            </a:r>
            <a:r>
              <a:rPr lang="en-US" altLang="vi-VN" sz="4000" b="1" dirty="0" err="1">
                <a:solidFill>
                  <a:srgbClr val="006600"/>
                </a:solidFill>
              </a:rPr>
              <a:t>vệ</a:t>
            </a:r>
            <a:r>
              <a:rPr lang="en-US" altLang="vi-VN" sz="4000" b="1" dirty="0">
                <a:solidFill>
                  <a:srgbClr val="006600"/>
                </a:solidFill>
              </a:rPr>
              <a:t> </a:t>
            </a:r>
            <a:r>
              <a:rPr lang="en-US" altLang="vi-VN" sz="4000" b="1" dirty="0" err="1">
                <a:solidFill>
                  <a:srgbClr val="006600"/>
                </a:solidFill>
              </a:rPr>
              <a:t>mềm</a:t>
            </a:r>
            <a:r>
              <a:rPr lang="en-US" altLang="vi-VN" sz="4000" b="1" dirty="0">
                <a:solidFill>
                  <a:srgbClr val="006600"/>
                </a:solidFill>
              </a:rPr>
              <a:t> </a:t>
            </a:r>
            <a:r>
              <a:rPr lang="en-US" altLang="vi-VN" sz="4000" b="1" dirty="0" err="1">
                <a:solidFill>
                  <a:srgbClr val="006600"/>
                </a:solidFill>
              </a:rPr>
              <a:t>chịu</a:t>
            </a:r>
            <a:r>
              <a:rPr lang="en-US" altLang="vi-VN" sz="4000" b="1" dirty="0">
                <a:solidFill>
                  <a:srgbClr val="006600"/>
                </a:solidFill>
              </a:rPr>
              <a:t> </a:t>
            </a:r>
            <a:r>
              <a:rPr lang="en-US" altLang="vi-VN" sz="4000" b="1" dirty="0" err="1">
                <a:solidFill>
                  <a:srgbClr val="006600"/>
                </a:solidFill>
              </a:rPr>
              <a:t>được</a:t>
            </a:r>
            <a:r>
              <a:rPr lang="en-US" altLang="vi-VN" sz="4000" b="1" dirty="0">
                <a:solidFill>
                  <a:srgbClr val="006600"/>
                </a:solidFill>
              </a:rPr>
              <a:t> </a:t>
            </a:r>
            <a:r>
              <a:rPr lang="en-US" altLang="vi-VN" sz="4000" b="1" dirty="0" err="1">
                <a:solidFill>
                  <a:srgbClr val="006600"/>
                </a:solidFill>
              </a:rPr>
              <a:t>nắng</a:t>
            </a:r>
            <a:r>
              <a:rPr lang="en-US" altLang="vi-VN" sz="4000" b="1" dirty="0">
                <a:solidFill>
                  <a:srgbClr val="006600"/>
                </a:solidFill>
              </a:rPr>
              <a:t>, </a:t>
            </a:r>
            <a:r>
              <a:rPr lang="en-US" altLang="vi-VN" sz="4000" b="1" dirty="0" err="1">
                <a:solidFill>
                  <a:srgbClr val="006600"/>
                </a:solidFill>
              </a:rPr>
              <a:t>mưa</a:t>
            </a:r>
            <a:r>
              <a:rPr lang="en-US" altLang="vi-VN" sz="4000" b="1" dirty="0">
                <a:solidFill>
                  <a:srgbClr val="006600"/>
                </a:solidFill>
              </a:rPr>
              <a:t>.</a:t>
            </a:r>
          </a:p>
        </p:txBody>
      </p:sp>
      <p:sp>
        <p:nvSpPr>
          <p:cNvPr id="20" name="TextBox 19">
            <a:extLst>
              <a:ext uri="{FF2B5EF4-FFF2-40B4-BE49-F238E27FC236}">
                <a16:creationId xmlns:a16="http://schemas.microsoft.com/office/drawing/2014/main" xmlns=""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1.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Cấu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22" name="Picture 12">
            <a:extLst>
              <a:ext uri="{FF2B5EF4-FFF2-40B4-BE49-F238E27FC236}">
                <a16:creationId xmlns:a16="http://schemas.microsoft.com/office/drawing/2014/main" xmlns="" id="{EDD48C02-D0E6-4B91-B309-AD5C79237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ight Brace 1">
            <a:extLst>
              <a:ext uri="{FF2B5EF4-FFF2-40B4-BE49-F238E27FC236}">
                <a16:creationId xmlns:a16="http://schemas.microsoft.com/office/drawing/2014/main" xmlns="" id="{00343B12-59C7-4524-BA17-0351BC8D5DEE}"/>
              </a:ext>
            </a:extLst>
          </p:cNvPr>
          <p:cNvSpPr/>
          <p:nvPr/>
        </p:nvSpPr>
        <p:spPr>
          <a:xfrm>
            <a:off x="4381500" y="788199"/>
            <a:ext cx="1562100" cy="235518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xmlns="" id="{CBA3F70F-F931-4992-BF7C-CFAD1B679FB3}"/>
              </a:ext>
            </a:extLst>
          </p:cNvPr>
          <p:cNvSpPr txBox="1"/>
          <p:nvPr/>
        </p:nvSpPr>
        <p:spPr>
          <a:xfrm>
            <a:off x="5943600" y="1557632"/>
            <a:ext cx="1371600" cy="769441"/>
          </a:xfrm>
          <a:prstGeom prst="rect">
            <a:avLst/>
          </a:prstGeom>
          <a:noFill/>
        </p:spPr>
        <p:txBody>
          <a:bodyPr wrap="square" rtlCol="0">
            <a:spAutoFit/>
          </a:bodyPr>
          <a:lstStyle/>
          <a:p>
            <a:r>
              <a:rPr lang="en-US" sz="4400" b="1" dirty="0"/>
              <a:t>SGK</a:t>
            </a:r>
          </a:p>
        </p:txBody>
      </p:sp>
      <p:sp>
        <p:nvSpPr>
          <p:cNvPr id="23" name="Text Box 9">
            <a:extLst>
              <a:ext uri="{FF2B5EF4-FFF2-40B4-BE49-F238E27FC236}">
                <a16:creationId xmlns:a16="http://schemas.microsoft.com/office/drawing/2014/main" xmlns="" id="{FE9EF2D0-FBA2-472F-8F7E-C53F1FAB308B}"/>
              </a:ext>
            </a:extLst>
          </p:cNvPr>
          <p:cNvSpPr txBox="1">
            <a:spLocks noChangeArrowheads="1"/>
          </p:cNvSpPr>
          <p:nvPr/>
        </p:nvSpPr>
        <p:spPr bwMode="auto">
          <a:xfrm>
            <a:off x="609598" y="3416930"/>
            <a:ext cx="7772401" cy="144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400" b="1" dirty="0">
                <a:latin typeface="Arial" charset="0"/>
              </a:rPr>
              <a:t>- </a:t>
            </a:r>
            <a:r>
              <a:rPr lang="en-US" altLang="vi-VN" sz="4400" b="1" i="1" dirty="0" err="1"/>
              <a:t>Lớp</a:t>
            </a:r>
            <a:r>
              <a:rPr lang="en-US" altLang="vi-VN" sz="4400" b="1" i="1" dirty="0"/>
              <a:t> </a:t>
            </a:r>
            <a:r>
              <a:rPr lang="en-US" altLang="vi-VN" sz="4400" b="1" i="1" dirty="0" err="1"/>
              <a:t>vỏ</a:t>
            </a:r>
            <a:r>
              <a:rPr lang="en-US" altLang="vi-VN" sz="4400" b="1" i="1" dirty="0"/>
              <a:t> </a:t>
            </a:r>
            <a:r>
              <a:rPr lang="en-US" altLang="vi-VN" sz="4400" b="1" i="1" dirty="0" err="1"/>
              <a:t>cáp</a:t>
            </a:r>
            <a:r>
              <a:rPr lang="en-US" altLang="vi-VN" sz="4400" b="1" i="1" dirty="0"/>
              <a:t> </a:t>
            </a:r>
            <a:r>
              <a:rPr lang="en-US" altLang="vi-VN" sz="4400" b="1" i="1" dirty="0" err="1"/>
              <a:t>điện</a:t>
            </a:r>
            <a:r>
              <a:rPr lang="en-US" altLang="vi-VN" sz="4400" b="1" i="1" dirty="0"/>
              <a:t> </a:t>
            </a:r>
            <a:r>
              <a:rPr lang="en-US" altLang="vi-VN" sz="4400" b="1" i="1" dirty="0" err="1"/>
              <a:t>của</a:t>
            </a:r>
            <a:r>
              <a:rPr lang="en-US" altLang="vi-VN" sz="4400" b="1" i="1" dirty="0"/>
              <a:t> </a:t>
            </a:r>
            <a:r>
              <a:rPr lang="en-US" altLang="vi-VN" sz="4400" b="1" i="1" dirty="0" err="1"/>
              <a:t>mạng</a:t>
            </a:r>
            <a:r>
              <a:rPr lang="en-US" altLang="vi-VN" sz="4400" b="1" i="1" dirty="0"/>
              <a:t> </a:t>
            </a:r>
            <a:r>
              <a:rPr lang="en-US" altLang="vi-VN" sz="4400" b="1" i="1" dirty="0" err="1"/>
              <a:t>điện</a:t>
            </a:r>
            <a:r>
              <a:rPr lang="en-US" altLang="vi-VN" sz="4400" b="1" i="1" dirty="0"/>
              <a:t> </a:t>
            </a:r>
            <a:r>
              <a:rPr lang="en-US" altLang="vi-VN" sz="4400" b="1" i="1" dirty="0" err="1"/>
              <a:t>trong</a:t>
            </a:r>
            <a:r>
              <a:rPr lang="en-US" altLang="vi-VN" sz="4400" b="1" i="1" dirty="0"/>
              <a:t> </a:t>
            </a:r>
            <a:r>
              <a:rPr lang="en-US" altLang="vi-VN" sz="4400" b="1" i="1" dirty="0" err="1"/>
              <a:t>nhà</a:t>
            </a:r>
            <a:r>
              <a:rPr lang="en-US" altLang="vi-VN" sz="4400" b="1" i="1" dirty="0"/>
              <a:t> </a:t>
            </a:r>
            <a:r>
              <a:rPr lang="en-US" altLang="vi-VN" sz="4400" b="1" i="1" dirty="0" err="1"/>
              <a:t>thuộc</a:t>
            </a:r>
            <a:r>
              <a:rPr lang="en-US" altLang="vi-VN" sz="4400" b="1" i="1" dirty="0"/>
              <a:t> </a:t>
            </a:r>
            <a:r>
              <a:rPr lang="en-US" altLang="vi-VN" sz="4400" b="1" i="1" dirty="0" err="1"/>
              <a:t>loại</a:t>
            </a:r>
            <a:r>
              <a:rPr lang="en-US" altLang="vi-VN" sz="4400" b="1" i="1" dirty="0"/>
              <a:t> </a:t>
            </a:r>
            <a:r>
              <a:rPr lang="en-US" altLang="vi-VN" sz="4400" b="1" i="1" dirty="0" err="1"/>
              <a:t>nào</a:t>
            </a:r>
            <a:r>
              <a:rPr lang="en-US" altLang="vi-VN" sz="4400" b="1" i="1" dirty="0"/>
              <a:t>?</a:t>
            </a:r>
          </a:p>
        </p:txBody>
      </p:sp>
    </p:spTree>
    <p:extLst>
      <p:ext uri="{BB962C8B-B14F-4D97-AF65-F5344CB8AC3E}">
        <p14:creationId xmlns:p14="http://schemas.microsoft.com/office/powerpoint/2010/main" val="3383816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fade">
                                      <p:cBhvr>
                                        <p:cTn id="7" dur="770" decel="100000"/>
                                        <p:tgtEl>
                                          <p:spTgt spid="39945"/>
                                        </p:tgtEl>
                                      </p:cBhvr>
                                    </p:animEffect>
                                    <p:animScale>
                                      <p:cBhvr>
                                        <p:cTn id="8" dur="770" decel="100000"/>
                                        <p:tgtEl>
                                          <p:spTgt spid="39945"/>
                                        </p:tgtEl>
                                      </p:cBhvr>
                                      <p:from x="10000" y="10000"/>
                                      <p:to x="200000" y="450000"/>
                                    </p:animScale>
                                    <p:animScale>
                                      <p:cBhvr>
                                        <p:cTn id="9" dur="1230" accel="100000" fill="hold">
                                          <p:stCondLst>
                                            <p:cond delay="770"/>
                                          </p:stCondLst>
                                        </p:cTn>
                                        <p:tgtEl>
                                          <p:spTgt spid="39945"/>
                                        </p:tgtEl>
                                      </p:cBhvr>
                                      <p:from x="200000" y="450000"/>
                                      <p:to x="100000" y="100000"/>
                                    </p:animScale>
                                    <p:set>
                                      <p:cBhvr>
                                        <p:cTn id="10" dur="770" fill="hold"/>
                                        <p:tgtEl>
                                          <p:spTgt spid="39945"/>
                                        </p:tgtEl>
                                        <p:attrNameLst>
                                          <p:attrName>ppt_x</p:attrName>
                                        </p:attrNameLst>
                                      </p:cBhvr>
                                      <p:to>
                                        <p:strVal val="(0.5)"/>
                                      </p:to>
                                    </p:set>
                                    <p:anim from="(0.5)" to="(#ppt_x)" calcmode="lin" valueType="num">
                                      <p:cBhvr>
                                        <p:cTn id="11" dur="1230" accel="100000" fill="hold">
                                          <p:stCondLst>
                                            <p:cond delay="770"/>
                                          </p:stCondLst>
                                        </p:cTn>
                                        <p:tgtEl>
                                          <p:spTgt spid="39945"/>
                                        </p:tgtEl>
                                        <p:attrNameLst>
                                          <p:attrName>ppt_x</p:attrName>
                                        </p:attrNameLst>
                                      </p:cBhvr>
                                    </p:anim>
                                    <p:set>
                                      <p:cBhvr>
                                        <p:cTn id="12" dur="770" fill="hold"/>
                                        <p:tgtEl>
                                          <p:spTgt spid="39945"/>
                                        </p:tgtEl>
                                        <p:attrNameLst>
                                          <p:attrName>ppt_y</p:attrName>
                                        </p:attrNameLst>
                                      </p:cBhvr>
                                      <p:to>
                                        <p:strVal val="(#ppt_y+0.4)"/>
                                      </p:to>
                                    </p:set>
                                    <p:anim from="(#ppt_y+0.4)" to="(#ppt_y)" calcmode="lin" valueType="num">
                                      <p:cBhvr>
                                        <p:cTn id="13" dur="1230" accel="100000" fill="hold">
                                          <p:stCondLst>
                                            <p:cond delay="770"/>
                                          </p:stCondLst>
                                        </p:cTn>
                                        <p:tgtEl>
                                          <p:spTgt spid="39945"/>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9946"/>
                                        </p:tgtEl>
                                        <p:attrNameLst>
                                          <p:attrName>style.visibility</p:attrName>
                                        </p:attrNameLst>
                                      </p:cBhvr>
                                      <p:to>
                                        <p:strVal val="visible"/>
                                      </p:to>
                                    </p:set>
                                    <p:animEffect transition="in" filter="fade">
                                      <p:cBhvr>
                                        <p:cTn id="17" dur="770" decel="100000"/>
                                        <p:tgtEl>
                                          <p:spTgt spid="39946"/>
                                        </p:tgtEl>
                                      </p:cBhvr>
                                    </p:animEffect>
                                    <p:animScale>
                                      <p:cBhvr>
                                        <p:cTn id="18" dur="770" decel="100000"/>
                                        <p:tgtEl>
                                          <p:spTgt spid="39946"/>
                                        </p:tgtEl>
                                      </p:cBhvr>
                                      <p:from x="10000" y="10000"/>
                                      <p:to x="200000" y="450000"/>
                                    </p:animScale>
                                    <p:animScale>
                                      <p:cBhvr>
                                        <p:cTn id="19" dur="1230" accel="100000" fill="hold">
                                          <p:stCondLst>
                                            <p:cond delay="770"/>
                                          </p:stCondLst>
                                        </p:cTn>
                                        <p:tgtEl>
                                          <p:spTgt spid="39946"/>
                                        </p:tgtEl>
                                      </p:cBhvr>
                                      <p:from x="200000" y="450000"/>
                                      <p:to x="100000" y="100000"/>
                                    </p:animScale>
                                    <p:set>
                                      <p:cBhvr>
                                        <p:cTn id="20" dur="770" fill="hold"/>
                                        <p:tgtEl>
                                          <p:spTgt spid="39946"/>
                                        </p:tgtEl>
                                        <p:attrNameLst>
                                          <p:attrName>ppt_x</p:attrName>
                                        </p:attrNameLst>
                                      </p:cBhvr>
                                      <p:to>
                                        <p:strVal val="(0.5)"/>
                                      </p:to>
                                    </p:set>
                                    <p:anim from="(0.5)" to="(#ppt_x)" calcmode="lin" valueType="num">
                                      <p:cBhvr>
                                        <p:cTn id="21" dur="1230" accel="100000" fill="hold">
                                          <p:stCondLst>
                                            <p:cond delay="770"/>
                                          </p:stCondLst>
                                        </p:cTn>
                                        <p:tgtEl>
                                          <p:spTgt spid="39946"/>
                                        </p:tgtEl>
                                        <p:attrNameLst>
                                          <p:attrName>ppt_x</p:attrName>
                                        </p:attrNameLst>
                                      </p:cBhvr>
                                    </p:anim>
                                    <p:set>
                                      <p:cBhvr>
                                        <p:cTn id="22" dur="770" fill="hold"/>
                                        <p:tgtEl>
                                          <p:spTgt spid="39946"/>
                                        </p:tgtEl>
                                        <p:attrNameLst>
                                          <p:attrName>ppt_y</p:attrName>
                                        </p:attrNameLst>
                                      </p:cBhvr>
                                      <p:to>
                                        <p:strVal val="(#ppt_y+0.4)"/>
                                      </p:to>
                                    </p:set>
                                    <p:anim from="(#ppt_y+0.4)" to="(#ppt_y)" calcmode="lin" valueType="num">
                                      <p:cBhvr>
                                        <p:cTn id="23" dur="1230" accel="100000" fill="hold">
                                          <p:stCondLst>
                                            <p:cond delay="770"/>
                                          </p:stCondLst>
                                        </p:cTn>
                                        <p:tgtEl>
                                          <p:spTgt spid="39946"/>
                                        </p:tgtEl>
                                        <p:attrNameLst>
                                          <p:attrName>ppt_y</p:attrName>
                                        </p:attrNameLst>
                                      </p:cBhvr>
                                    </p:anim>
                                  </p:childTnLst>
                                </p:cTn>
                              </p:par>
                            </p:childTnLst>
                          </p:cTn>
                        </p:par>
                        <p:par>
                          <p:cTn id="24" fill="hold" nodeType="afterGroup">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39947"/>
                                        </p:tgtEl>
                                        <p:attrNameLst>
                                          <p:attrName>style.visibility</p:attrName>
                                        </p:attrNameLst>
                                      </p:cBhvr>
                                      <p:to>
                                        <p:strVal val="visible"/>
                                      </p:to>
                                    </p:set>
                                    <p:animEffect transition="in" filter="fade">
                                      <p:cBhvr>
                                        <p:cTn id="27" dur="770" decel="100000"/>
                                        <p:tgtEl>
                                          <p:spTgt spid="39947"/>
                                        </p:tgtEl>
                                      </p:cBhvr>
                                    </p:animEffect>
                                    <p:animScale>
                                      <p:cBhvr>
                                        <p:cTn id="28" dur="770" decel="100000"/>
                                        <p:tgtEl>
                                          <p:spTgt spid="39947"/>
                                        </p:tgtEl>
                                      </p:cBhvr>
                                      <p:from x="10000" y="10000"/>
                                      <p:to x="200000" y="450000"/>
                                    </p:animScale>
                                    <p:animScale>
                                      <p:cBhvr>
                                        <p:cTn id="29" dur="1230" accel="100000" fill="hold">
                                          <p:stCondLst>
                                            <p:cond delay="770"/>
                                          </p:stCondLst>
                                        </p:cTn>
                                        <p:tgtEl>
                                          <p:spTgt spid="39947"/>
                                        </p:tgtEl>
                                      </p:cBhvr>
                                      <p:from x="200000" y="450000"/>
                                      <p:to x="100000" y="100000"/>
                                    </p:animScale>
                                    <p:set>
                                      <p:cBhvr>
                                        <p:cTn id="30" dur="770" fill="hold"/>
                                        <p:tgtEl>
                                          <p:spTgt spid="39947"/>
                                        </p:tgtEl>
                                        <p:attrNameLst>
                                          <p:attrName>ppt_x</p:attrName>
                                        </p:attrNameLst>
                                      </p:cBhvr>
                                      <p:to>
                                        <p:strVal val="(0.5)"/>
                                      </p:to>
                                    </p:set>
                                    <p:anim from="(0.5)" to="(#ppt_x)" calcmode="lin" valueType="num">
                                      <p:cBhvr>
                                        <p:cTn id="31" dur="1230" accel="100000" fill="hold">
                                          <p:stCondLst>
                                            <p:cond delay="770"/>
                                          </p:stCondLst>
                                        </p:cTn>
                                        <p:tgtEl>
                                          <p:spTgt spid="39947"/>
                                        </p:tgtEl>
                                        <p:attrNameLst>
                                          <p:attrName>ppt_x</p:attrName>
                                        </p:attrNameLst>
                                      </p:cBhvr>
                                    </p:anim>
                                    <p:set>
                                      <p:cBhvr>
                                        <p:cTn id="32" dur="770" fill="hold"/>
                                        <p:tgtEl>
                                          <p:spTgt spid="39947"/>
                                        </p:tgtEl>
                                        <p:attrNameLst>
                                          <p:attrName>ppt_y</p:attrName>
                                        </p:attrNameLst>
                                      </p:cBhvr>
                                      <p:to>
                                        <p:strVal val="(#ppt_y+0.4)"/>
                                      </p:to>
                                    </p:set>
                                    <p:anim from="(#ppt_y+0.4)" to="(#ppt_y)" calcmode="lin" valueType="num">
                                      <p:cBhvr>
                                        <p:cTn id="33" dur="1230" accel="100000" fill="hold">
                                          <p:stCondLst>
                                            <p:cond delay="770"/>
                                          </p:stCondLst>
                                        </p:cTn>
                                        <p:tgtEl>
                                          <p:spTgt spid="39947"/>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amond(in)">
                                      <p:cBhvr>
                                        <p:cTn id="38" dur="2000"/>
                                        <p:tgtEl>
                                          <p:spTgt spid="2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amond(in)">
                                      <p:cBhvr>
                                        <p:cTn id="41" dur="2000"/>
                                        <p:tgtEl>
                                          <p:spTgt spid="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amond(in)">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770" decel="100000"/>
                                        <p:tgtEl>
                                          <p:spTgt spid="23"/>
                                        </p:tgtEl>
                                      </p:cBhvr>
                                    </p:animEffect>
                                    <p:animScale>
                                      <p:cBhvr>
                                        <p:cTn id="50" dur="770" decel="100000"/>
                                        <p:tgtEl>
                                          <p:spTgt spid="23"/>
                                        </p:tgtEl>
                                      </p:cBhvr>
                                      <p:from x="10000" y="10000"/>
                                      <p:to x="200000" y="450000"/>
                                    </p:animScale>
                                    <p:animScale>
                                      <p:cBhvr>
                                        <p:cTn id="51" dur="1230" accel="100000" fill="hold">
                                          <p:stCondLst>
                                            <p:cond delay="770"/>
                                          </p:stCondLst>
                                        </p:cTn>
                                        <p:tgtEl>
                                          <p:spTgt spid="23"/>
                                        </p:tgtEl>
                                      </p:cBhvr>
                                      <p:from x="200000" y="450000"/>
                                      <p:to x="100000" y="100000"/>
                                    </p:animScale>
                                    <p:set>
                                      <p:cBhvr>
                                        <p:cTn id="52" dur="770" fill="hold"/>
                                        <p:tgtEl>
                                          <p:spTgt spid="23"/>
                                        </p:tgtEl>
                                        <p:attrNameLst>
                                          <p:attrName>ppt_x</p:attrName>
                                        </p:attrNameLst>
                                      </p:cBhvr>
                                      <p:to>
                                        <p:strVal val="(0.5)"/>
                                      </p:to>
                                    </p:set>
                                    <p:anim from="(0.5)" to="(#ppt_x)" calcmode="lin" valueType="num">
                                      <p:cBhvr>
                                        <p:cTn id="53" dur="1230" accel="100000" fill="hold">
                                          <p:stCondLst>
                                            <p:cond delay="770"/>
                                          </p:stCondLst>
                                        </p:cTn>
                                        <p:tgtEl>
                                          <p:spTgt spid="23"/>
                                        </p:tgtEl>
                                        <p:attrNameLst>
                                          <p:attrName>ppt_x</p:attrName>
                                        </p:attrNameLst>
                                      </p:cBhvr>
                                    </p:anim>
                                    <p:set>
                                      <p:cBhvr>
                                        <p:cTn id="54" dur="770" fill="hold"/>
                                        <p:tgtEl>
                                          <p:spTgt spid="23"/>
                                        </p:tgtEl>
                                        <p:attrNameLst>
                                          <p:attrName>ppt_y</p:attrName>
                                        </p:attrNameLst>
                                      </p:cBhvr>
                                      <p:to>
                                        <p:strVal val="(#ppt_y+0.4)"/>
                                      </p:to>
                                    </p:set>
                                    <p:anim from="(#ppt_y+0.4)" to="(#ppt_y)" calcmode="lin" valueType="num">
                                      <p:cBhvr>
                                        <p:cTn id="55" dur="1230" accel="100000" fill="hold">
                                          <p:stCondLst>
                                            <p:cond delay="770"/>
                                          </p:stCondLst>
                                        </p:cTn>
                                        <p:tgtEl>
                                          <p:spTgt spid="23"/>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9953"/>
                                        </p:tgtEl>
                                        <p:attrNameLst>
                                          <p:attrName>style.visibility</p:attrName>
                                        </p:attrNameLst>
                                      </p:cBhvr>
                                      <p:to>
                                        <p:strVal val="visible"/>
                                      </p:to>
                                    </p:set>
                                    <p:anim calcmode="lin" valueType="num">
                                      <p:cBhvr additive="base">
                                        <p:cTn id="60" dur="500" fill="hold"/>
                                        <p:tgtEl>
                                          <p:spTgt spid="39953"/>
                                        </p:tgtEl>
                                        <p:attrNameLst>
                                          <p:attrName>ppt_x</p:attrName>
                                        </p:attrNameLst>
                                      </p:cBhvr>
                                      <p:tavLst>
                                        <p:tav tm="0">
                                          <p:val>
                                            <p:strVal val="#ppt_x"/>
                                          </p:val>
                                        </p:tav>
                                        <p:tav tm="100000">
                                          <p:val>
                                            <p:strVal val="#ppt_x"/>
                                          </p:val>
                                        </p:tav>
                                      </p:tavLst>
                                    </p:anim>
                                    <p:anim calcmode="lin" valueType="num">
                                      <p:cBhvr additive="base">
                                        <p:cTn id="61" dur="500" fill="hold"/>
                                        <p:tgtEl>
                                          <p:spTgt spid="39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53" grpId="0" animBg="1"/>
      <p:bldP spid="2" grpId="0" animBg="1"/>
      <p:bldP spid="3"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xmlns="" id="{B215B9DC-59A8-4CEE-A868-C3FA6097C473}"/>
              </a:ext>
            </a:extLst>
          </p:cNvPr>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MỘT LÕI</a:t>
            </a:r>
          </a:p>
        </p:txBody>
      </p:sp>
      <p:pic>
        <p:nvPicPr>
          <p:cNvPr id="56323" name="Picture 3" descr="SingleCorecable">
            <a:extLst>
              <a:ext uri="{FF2B5EF4-FFF2-40B4-BE49-F238E27FC236}">
                <a16:creationId xmlns:a16="http://schemas.microsoft.com/office/drawing/2014/main" xmlns="" id="{BEB975C7-EEBE-4F74-A72E-2CEA2225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989263"/>
            <a:ext cx="4983162" cy="56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ap mot loi">
            <a:extLst>
              <a:ext uri="{FF2B5EF4-FFF2-40B4-BE49-F238E27FC236}">
                <a16:creationId xmlns:a16="http://schemas.microsoft.com/office/drawing/2014/main" xmlns="" id="{20999C51-D8E2-4764-BF09-C71CE5C41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9">
            <a:extLst>
              <a:ext uri="{FF2B5EF4-FFF2-40B4-BE49-F238E27FC236}">
                <a16:creationId xmlns:a16="http://schemas.microsoft.com/office/drawing/2014/main" xmlns="" id="{E984D76E-61F9-4425-9A6D-7C46DD237E5D}"/>
              </a:ext>
            </a:extLst>
          </p:cNvPr>
          <p:cNvSpPr>
            <a:spLocks noChangeArrowheads="1"/>
          </p:cNvSpPr>
          <p:nvPr/>
        </p:nvSpPr>
        <p:spPr bwMode="auto">
          <a:xfrm>
            <a:off x="5791200" y="2681910"/>
            <a:ext cx="2765425" cy="1494180"/>
          </a:xfrm>
          <a:prstGeom prst="wedgeRoundRectCallout">
            <a:avLst>
              <a:gd name="adj1" fmla="val 14678"/>
              <a:gd name="adj2" fmla="val 8032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t>Phạm</a:t>
            </a:r>
            <a:r>
              <a:rPr lang="en-US" altLang="vi-VN" sz="4400" b="1" i="1" dirty="0"/>
              <a:t> vi </a:t>
            </a:r>
            <a:r>
              <a:rPr lang="en-US" altLang="vi-VN" sz="4400" b="1" i="1" dirty="0" err="1"/>
              <a:t>sử</a:t>
            </a:r>
            <a:r>
              <a:rPr lang="en-US" altLang="vi-VN" sz="4400" b="1" i="1" dirty="0"/>
              <a:t> </a:t>
            </a:r>
            <a:r>
              <a:rPr lang="en-US" altLang="vi-VN" sz="4400" b="1" i="1" dirty="0" err="1"/>
              <a:t>dụng</a:t>
            </a:r>
            <a:endParaRPr lang="en-US" altLang="vi-VN" sz="4400" b="1" i="1" dirty="0"/>
          </a:p>
        </p:txBody>
      </p:sp>
      <p:sp>
        <p:nvSpPr>
          <p:cNvPr id="41990" name="Text Box 6">
            <a:extLst>
              <a:ext uri="{FF2B5EF4-FFF2-40B4-BE49-F238E27FC236}">
                <a16:creationId xmlns:a16="http://schemas.microsoft.com/office/drawing/2014/main" xmlns="" id="{7FF7C7E9-E4DA-46AD-BF47-03A57840B3BF}"/>
              </a:ext>
            </a:extLst>
          </p:cNvPr>
          <p:cNvSpPr txBox="1">
            <a:spLocks noChangeArrowheads="1"/>
          </p:cNvSpPr>
          <p:nvPr/>
        </p:nvSpPr>
        <p:spPr bwMode="auto">
          <a:xfrm>
            <a:off x="5605462" y="4735512"/>
            <a:ext cx="3233738" cy="1938992"/>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0000FF"/>
                </a:solidFill>
              </a:rPr>
              <a:t>Sử</a:t>
            </a:r>
            <a:r>
              <a:rPr lang="en-US" altLang="vi-VN" sz="4000" b="1" dirty="0">
                <a:solidFill>
                  <a:srgbClr val="0000FF"/>
                </a:solidFill>
              </a:rPr>
              <a:t> </a:t>
            </a:r>
            <a:r>
              <a:rPr lang="en-US" altLang="vi-VN" sz="4000" b="1" dirty="0" err="1">
                <a:solidFill>
                  <a:srgbClr val="0000FF"/>
                </a:solidFill>
              </a:rPr>
              <a:t>dụng</a:t>
            </a:r>
            <a:r>
              <a:rPr lang="en-US" altLang="vi-VN" sz="4000" b="1" dirty="0">
                <a:solidFill>
                  <a:srgbClr val="0000FF"/>
                </a:solidFill>
              </a:rPr>
              <a:t> </a:t>
            </a:r>
            <a:r>
              <a:rPr lang="en-US" altLang="vi-VN" sz="4000" b="1" dirty="0" err="1">
                <a:solidFill>
                  <a:srgbClr val="0000FF"/>
                </a:solidFill>
              </a:rPr>
              <a:t>mỗi</a:t>
            </a:r>
            <a:r>
              <a:rPr lang="en-US" altLang="vi-VN" sz="4000" b="1" dirty="0">
                <a:solidFill>
                  <a:srgbClr val="0000FF"/>
                </a:solidFill>
              </a:rPr>
              <a:t> </a:t>
            </a:r>
            <a:r>
              <a:rPr lang="en-US" altLang="vi-VN" sz="4000" b="1" dirty="0" err="1">
                <a:solidFill>
                  <a:srgbClr val="0000FF"/>
                </a:solidFill>
              </a:rPr>
              <a:t>cáp</a:t>
            </a:r>
            <a:r>
              <a:rPr lang="en-US" altLang="vi-VN" sz="4000" b="1" dirty="0">
                <a:solidFill>
                  <a:srgbClr val="0000FF"/>
                </a:solidFill>
              </a:rPr>
              <a:t> </a:t>
            </a:r>
            <a:r>
              <a:rPr lang="en-US" altLang="vi-VN" sz="4000" b="1" dirty="0" err="1">
                <a:solidFill>
                  <a:srgbClr val="0000FF"/>
                </a:solidFill>
              </a:rPr>
              <a:t>cho</a:t>
            </a:r>
            <a:r>
              <a:rPr lang="en-US" altLang="vi-VN" sz="4000" b="1" dirty="0">
                <a:solidFill>
                  <a:srgbClr val="0000FF"/>
                </a:solidFill>
              </a:rPr>
              <a:t> </a:t>
            </a:r>
            <a:r>
              <a:rPr lang="en-US" altLang="vi-VN" sz="4000" b="1" dirty="0" err="1">
                <a:solidFill>
                  <a:srgbClr val="0000FF"/>
                </a:solidFill>
              </a:rPr>
              <a:t>một</a:t>
            </a:r>
            <a:r>
              <a:rPr lang="en-US" altLang="vi-VN" sz="4000" b="1" dirty="0">
                <a:solidFill>
                  <a:srgbClr val="0000FF"/>
                </a:solidFill>
              </a:rPr>
              <a:t> </a:t>
            </a:r>
            <a:r>
              <a:rPr lang="en-US" altLang="vi-VN" sz="4000" b="1" dirty="0" err="1">
                <a:solidFill>
                  <a:srgbClr val="0000FF"/>
                </a:solidFill>
              </a:rPr>
              <a:t>pha</a:t>
            </a:r>
            <a:endParaRPr lang="en-US" altLang="vi-VN" sz="4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0"/>
                                        </p:tgtEl>
                                        <p:attrNameLst>
                                          <p:attrName>style.visibility</p:attrName>
                                        </p:attrNameLst>
                                      </p:cBhvr>
                                      <p:to>
                                        <p:strVal val="visible"/>
                                      </p:to>
                                    </p:set>
                                    <p:anim calcmode="discrete" valueType="clr">
                                      <p:cBhvr override="childStyle">
                                        <p:cTn id="12"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0"/>
                                        </p:tgtEl>
                                        <p:attrNameLst>
                                          <p:attrName>fillcolor</p:attrName>
                                        </p:attrNameLst>
                                      </p:cBhvr>
                                      <p:tavLst>
                                        <p:tav tm="0">
                                          <p:val>
                                            <p:clrVal>
                                              <a:schemeClr val="accent2"/>
                                            </p:clrVal>
                                          </p:val>
                                        </p:tav>
                                        <p:tav tm="50000">
                                          <p:val>
                                            <p:clrVal>
                                              <a:schemeClr val="hlink"/>
                                            </p:clrVal>
                                          </p:val>
                                        </p:tav>
                                      </p:tavLst>
                                    </p:anim>
                                    <p:set>
                                      <p:cBhvr>
                                        <p:cTn id="14" dur="80"/>
                                        <p:tgtEl>
                                          <p:spTgt spid="41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xmlns="" id="{49DDCAD5-5A05-4E73-B5CE-E9D64924A4FC}"/>
              </a:ext>
            </a:extLst>
          </p:cNvPr>
          <p:cNvSpPr txBox="1">
            <a:spLocks noChangeArrowheads="1"/>
          </p:cNvSpPr>
          <p:nvPr/>
        </p:nvSpPr>
        <p:spPr bwMode="auto">
          <a:xfrm>
            <a:off x="34925" y="152400"/>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NHIỀU LÕI</a:t>
            </a:r>
          </a:p>
        </p:txBody>
      </p:sp>
      <p:pic>
        <p:nvPicPr>
          <p:cNvPr id="57347" name="Picture 3" descr="Cap nhieu loi">
            <a:extLst>
              <a:ext uri="{FF2B5EF4-FFF2-40B4-BE49-F238E27FC236}">
                <a16:creationId xmlns:a16="http://schemas.microsoft.com/office/drawing/2014/main" xmlns="" id="{4967E6AD-1D6D-4C0C-9A31-DEA6F3877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815975"/>
            <a:ext cx="6400800" cy="19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ThreeCorecable1">
            <a:extLst>
              <a:ext uri="{FF2B5EF4-FFF2-40B4-BE49-F238E27FC236}">
                <a16:creationId xmlns:a16="http://schemas.microsoft.com/office/drawing/2014/main" xmlns="" id="{DD8545A4-E96B-4EB6-866B-40885B966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1" y="2734489"/>
            <a:ext cx="4383507" cy="503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a:extLst>
              <a:ext uri="{FF2B5EF4-FFF2-40B4-BE49-F238E27FC236}">
                <a16:creationId xmlns:a16="http://schemas.microsoft.com/office/drawing/2014/main" xmlns="" id="{7743F71E-DBF4-4A65-BF9C-A4FE55818371}"/>
              </a:ext>
            </a:extLst>
          </p:cNvPr>
          <p:cNvSpPr>
            <a:spLocks noChangeArrowheads="1"/>
          </p:cNvSpPr>
          <p:nvPr/>
        </p:nvSpPr>
        <p:spPr bwMode="auto">
          <a:xfrm>
            <a:off x="6466681" y="2171904"/>
            <a:ext cx="2555875" cy="1371600"/>
          </a:xfrm>
          <a:prstGeom prst="wedgeRoundRectCallout">
            <a:avLst>
              <a:gd name="adj1" fmla="val 8743"/>
              <a:gd name="adj2" fmla="val 97678"/>
              <a:gd name="adj3" fmla="val 16667"/>
            </a:avLst>
          </a:prstGeom>
          <a:solidFill>
            <a:srgbClr val="CCFFFF"/>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b="1" i="1" dirty="0" err="1">
                <a:solidFill>
                  <a:srgbClr val="D60093"/>
                </a:solidFill>
              </a:rPr>
              <a:t>Phạm</a:t>
            </a:r>
            <a:r>
              <a:rPr lang="en-US" altLang="vi-VN" sz="4000" b="1" i="1" dirty="0">
                <a:solidFill>
                  <a:srgbClr val="D60093"/>
                </a:solidFill>
              </a:rPr>
              <a:t> vi </a:t>
            </a:r>
            <a:r>
              <a:rPr lang="en-US" altLang="vi-VN" sz="4000" b="1" i="1" dirty="0" err="1">
                <a:solidFill>
                  <a:srgbClr val="D60093"/>
                </a:solidFill>
              </a:rPr>
              <a:t>sử</a:t>
            </a:r>
            <a:r>
              <a:rPr lang="en-US" altLang="vi-VN" sz="4000" b="1" i="1" dirty="0">
                <a:solidFill>
                  <a:srgbClr val="D60093"/>
                </a:solidFill>
              </a:rPr>
              <a:t> </a:t>
            </a:r>
            <a:r>
              <a:rPr lang="en-US" altLang="vi-VN" sz="4000" b="1" i="1" dirty="0" err="1">
                <a:solidFill>
                  <a:srgbClr val="D60093"/>
                </a:solidFill>
              </a:rPr>
              <a:t>dụng</a:t>
            </a:r>
            <a:endParaRPr lang="en-US" altLang="vi-VN" sz="4000" b="1" i="1" dirty="0">
              <a:solidFill>
                <a:srgbClr val="D60093"/>
              </a:solidFill>
            </a:endParaRPr>
          </a:p>
        </p:txBody>
      </p:sp>
      <p:sp>
        <p:nvSpPr>
          <p:cNvPr id="7" name="Text Box 6">
            <a:extLst>
              <a:ext uri="{FF2B5EF4-FFF2-40B4-BE49-F238E27FC236}">
                <a16:creationId xmlns:a16="http://schemas.microsoft.com/office/drawing/2014/main" xmlns="" id="{441C2361-9E2C-4372-93CB-8F81EEF7FFEE}"/>
              </a:ext>
            </a:extLst>
          </p:cNvPr>
          <p:cNvSpPr txBox="1">
            <a:spLocks noChangeArrowheads="1"/>
          </p:cNvSpPr>
          <p:nvPr/>
        </p:nvSpPr>
        <p:spPr bwMode="auto">
          <a:xfrm>
            <a:off x="6275730" y="4218273"/>
            <a:ext cx="2798762" cy="255454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660033"/>
                </a:solidFill>
              </a:rPr>
              <a:t>Sử</a:t>
            </a:r>
            <a:r>
              <a:rPr lang="en-US" altLang="vi-VN" sz="4000" b="1" dirty="0">
                <a:solidFill>
                  <a:srgbClr val="660033"/>
                </a:solidFill>
              </a:rPr>
              <a:t> </a:t>
            </a:r>
            <a:r>
              <a:rPr lang="en-US" altLang="vi-VN" sz="4000" b="1" dirty="0" err="1">
                <a:solidFill>
                  <a:srgbClr val="660033"/>
                </a:solidFill>
              </a:rPr>
              <a:t>dụng</a:t>
            </a:r>
            <a:r>
              <a:rPr lang="en-US" altLang="vi-VN" sz="4000" b="1" dirty="0">
                <a:solidFill>
                  <a:srgbClr val="660033"/>
                </a:solidFill>
              </a:rPr>
              <a:t> </a:t>
            </a:r>
            <a:r>
              <a:rPr lang="en-US" altLang="vi-VN" sz="4000" b="1" dirty="0" err="1">
                <a:solidFill>
                  <a:srgbClr val="660033"/>
                </a:solidFill>
              </a:rPr>
              <a:t>một</a:t>
            </a:r>
            <a:r>
              <a:rPr lang="en-US" altLang="vi-VN" sz="4000" b="1" dirty="0">
                <a:solidFill>
                  <a:srgbClr val="660033"/>
                </a:solidFill>
              </a:rPr>
              <a:t> </a:t>
            </a:r>
            <a:r>
              <a:rPr lang="en-US" altLang="vi-VN" sz="4000" b="1" dirty="0" err="1">
                <a:solidFill>
                  <a:srgbClr val="660033"/>
                </a:solidFill>
              </a:rPr>
              <a:t>cáp</a:t>
            </a:r>
            <a:r>
              <a:rPr lang="en-US" altLang="vi-VN" sz="4000" b="1" dirty="0">
                <a:solidFill>
                  <a:srgbClr val="660033"/>
                </a:solidFill>
              </a:rPr>
              <a:t> </a:t>
            </a:r>
            <a:r>
              <a:rPr lang="en-US" altLang="vi-VN" sz="4000" b="1" dirty="0" err="1">
                <a:solidFill>
                  <a:srgbClr val="660033"/>
                </a:solidFill>
              </a:rPr>
              <a:t>cho</a:t>
            </a:r>
            <a:r>
              <a:rPr lang="en-US" altLang="vi-VN" sz="4000" b="1" dirty="0">
                <a:solidFill>
                  <a:srgbClr val="660033"/>
                </a:solidFill>
              </a:rPr>
              <a:t> </a:t>
            </a:r>
            <a:r>
              <a:rPr lang="en-US" altLang="vi-VN" sz="4000" b="1" dirty="0" err="1">
                <a:solidFill>
                  <a:srgbClr val="660033"/>
                </a:solidFill>
              </a:rPr>
              <a:t>nhiều</a:t>
            </a:r>
            <a:r>
              <a:rPr lang="en-US" altLang="vi-VN" sz="4000" b="1" dirty="0">
                <a:solidFill>
                  <a:srgbClr val="660033"/>
                </a:solidFill>
              </a:rPr>
              <a:t> </a:t>
            </a:r>
            <a:r>
              <a:rPr lang="en-US" altLang="vi-VN" sz="4000" b="1" dirty="0" err="1">
                <a:solidFill>
                  <a:srgbClr val="660033"/>
                </a:solidFill>
              </a:rPr>
              <a:t>pha</a:t>
            </a:r>
            <a:endParaRPr lang="en-US" altLang="vi-VN" sz="4000" b="1" dirty="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xmlns=""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7200" b="1">
                <a:latin typeface="Times New Roman" panose="02020603050405020304" pitchFamily="18" charset="0"/>
                <a:cs typeface="Times New Roman" panose="02020603050405020304" pitchFamily="18" charset="0"/>
              </a:rPr>
              <a:t> Tiết 2 </a:t>
            </a:r>
          </a:p>
        </p:txBody>
      </p:sp>
      <p:sp>
        <p:nvSpPr>
          <p:cNvPr id="32772" name="Rectangle 34">
            <a:extLst>
              <a:ext uri="{FF2B5EF4-FFF2-40B4-BE49-F238E27FC236}">
                <a16:creationId xmlns:a16="http://schemas.microsoft.com/office/drawing/2014/main" xmlns="" id="{CB79547B-2C99-4232-A3E1-820E83D96363}"/>
              </a:ext>
            </a:extLst>
          </p:cNvPr>
          <p:cNvSpPr>
            <a:spLocks noChangeArrowheads="1"/>
          </p:cNvSpPr>
          <p:nvPr/>
        </p:nvSpPr>
        <p:spPr bwMode="auto">
          <a:xfrm>
            <a:off x="1006475" y="2286000"/>
            <a:ext cx="7129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5400" b="1">
                <a:solidFill>
                  <a:srgbClr val="0000FF"/>
                </a:solidFill>
                <a:latin typeface="Arial" panose="020B0604020202020204" pitchFamily="34" charset="0"/>
                <a:cs typeface="Arial" panose="020B0604020202020204" pitchFamily="34" charset="0"/>
              </a:rPr>
              <a:t>Bài 2. VẬT LIỆU ĐIỆN DÙNG TRONG LẮP ĐẶT MẶNG ĐIỆN TRONG NHÀ</a:t>
            </a:r>
          </a:p>
        </p:txBody>
      </p:sp>
    </p:spTree>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2">
            <a:extLst>
              <a:ext uri="{FF2B5EF4-FFF2-40B4-BE49-F238E27FC236}">
                <a16:creationId xmlns:a16="http://schemas.microsoft.com/office/drawing/2014/main" xmlns="" id="{8E2B6318-9FE6-4949-9E93-9E4F11C51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00200"/>
            <a:ext cx="563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pylon">
            <a:extLst>
              <a:ext uri="{FF2B5EF4-FFF2-40B4-BE49-F238E27FC236}">
                <a16:creationId xmlns:a16="http://schemas.microsoft.com/office/drawing/2014/main" xmlns="" id="{85288DC3-B64A-4511-AD66-45A502ABC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1200"/>
            <a:ext cx="350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62621B4E-F7C6-4882-BB90-766C0B45BB4E}"/>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checkerboard(across)">
                                      <p:cBhvr>
                                        <p:cTn id="11"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a:extLst>
              <a:ext uri="{FF2B5EF4-FFF2-40B4-BE49-F238E27FC236}">
                <a16:creationId xmlns:a16="http://schemas.microsoft.com/office/drawing/2014/main" xmlns="" id="{F32968DA-9B24-4187-88D4-69DE39195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66" y="1143000"/>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780" name="Rectangle 4">
            <a:extLst>
              <a:ext uri="{FF2B5EF4-FFF2-40B4-BE49-F238E27FC236}">
                <a16:creationId xmlns:a16="http://schemas.microsoft.com/office/drawing/2014/main" xmlns="" id="{8A500438-F647-46EA-8E7D-7CD2558E1CD0}"/>
              </a:ext>
            </a:extLst>
          </p:cNvPr>
          <p:cNvSpPr>
            <a:spLocks noChangeArrowheads="1"/>
          </p:cNvSpPr>
          <p:nvPr/>
        </p:nvSpPr>
        <p:spPr bwMode="auto">
          <a:xfrm>
            <a:off x="457200" y="924951"/>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buNone/>
            </a:pPr>
            <a:r>
              <a:rPr lang="en-US" altLang="vi-VN" b="1" dirty="0"/>
              <a:t>-</a:t>
            </a:r>
            <a:r>
              <a:rPr lang="vi-VN" altLang="vi-VN" b="1" dirty="0"/>
              <a:t> </a:t>
            </a:r>
            <a:r>
              <a:rPr lang="en-US" altLang="vi-VN" b="1" dirty="0"/>
              <a:t>P</a:t>
            </a:r>
            <a:r>
              <a:rPr lang="vi-VN" altLang="vi-VN" b="1" dirty="0"/>
              <a:t>hạm vi sử dụng của</a:t>
            </a:r>
            <a:r>
              <a:rPr lang="en-US" altLang="vi-VN" b="1" dirty="0"/>
              <a:t> </a:t>
            </a:r>
            <a:r>
              <a:rPr lang="en-US" altLang="vi-VN" b="1" dirty="0" err="1"/>
              <a:t>dây</a:t>
            </a:r>
            <a:r>
              <a:rPr lang="vi-VN" altLang="vi-VN" b="1" dirty="0"/>
              <a:t> cáp</a:t>
            </a:r>
            <a:r>
              <a:rPr lang="en-US" altLang="vi-VN" b="1" dirty="0"/>
              <a:t> </a:t>
            </a:r>
            <a:r>
              <a:rPr lang="en-US" altLang="vi-VN" b="1" dirty="0" err="1"/>
              <a:t>điện</a:t>
            </a:r>
            <a:r>
              <a:rPr lang="vi-VN" altLang="vi-VN" b="1" dirty="0"/>
              <a:t> đối với mạng điện  trong nhà như thế nào? </a:t>
            </a:r>
          </a:p>
        </p:txBody>
      </p:sp>
      <p:sp>
        <p:nvSpPr>
          <p:cNvPr id="75781" name="Rectangle 5">
            <a:extLst>
              <a:ext uri="{FF2B5EF4-FFF2-40B4-BE49-F238E27FC236}">
                <a16:creationId xmlns:a16="http://schemas.microsoft.com/office/drawing/2014/main" xmlns="" id="{C2901CC1-A49D-4C95-AE2F-0245B7E801FB}"/>
              </a:ext>
            </a:extLst>
          </p:cNvPr>
          <p:cNvSpPr>
            <a:spLocks noChangeArrowheads="1"/>
          </p:cNvSpPr>
          <p:nvPr/>
        </p:nvSpPr>
        <p:spPr bwMode="auto">
          <a:xfrm>
            <a:off x="723900" y="1393031"/>
            <a:ext cx="769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400" b="1" dirty="0"/>
              <a:t>- </a:t>
            </a:r>
            <a:r>
              <a:rPr lang="vi-VN" altLang="vi-VN" sz="4400" b="1" dirty="0"/>
              <a:t>Đối với mạng điện  trong nhà, cáp được dùng để lắp đặt đường dây hạ áp dẫn điện từ lưới điện phân phối gần nhất đến mạng điện trong nhà.</a:t>
            </a:r>
          </a:p>
        </p:txBody>
      </p:sp>
      <p:sp>
        <p:nvSpPr>
          <p:cNvPr id="6" name="TextBox 5">
            <a:extLst>
              <a:ext uri="{FF2B5EF4-FFF2-40B4-BE49-F238E27FC236}">
                <a16:creationId xmlns:a16="http://schemas.microsoft.com/office/drawing/2014/main" xmlns="" id="{3865F4C2-82CD-4B5A-8D6C-AEBF7F2CEB27}"/>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additive="base">
                                        <p:cTn id="7"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75780">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75780">
                                            <p:txEl>
                                              <p:pRg st="0" end="0"/>
                                            </p:txEl>
                                          </p:spTgt>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5781">
                                            <p:txEl>
                                              <p:pRg st="0" end="0"/>
                                            </p:txEl>
                                          </p:spTgt>
                                        </p:tgtEl>
                                        <p:attrNameLst>
                                          <p:attrName>style.visibility</p:attrName>
                                        </p:attrNameLst>
                                      </p:cBhvr>
                                      <p:to>
                                        <p:strVal val="visible"/>
                                      </p:to>
                                    </p:set>
                                    <p:anim calcmode="lin" valueType="num">
                                      <p:cBhvr additive="base">
                                        <p:cTn id="18"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5781">
                                            <p:txEl>
                                              <p:pRg st="0" end="0"/>
                                            </p:txEl>
                                          </p:spTgt>
                                        </p:tgtEl>
                                        <p:attrNameLst>
                                          <p:attrName>ppt_y</p:attrName>
                                        </p:attrNameLst>
                                      </p:cBhvr>
                                      <p:tavLst>
                                        <p:tav tm="0">
                                          <p:val>
                                            <p:strVal val="1+#ppt_h/2"/>
                                          </p:val>
                                        </p:tav>
                                        <p:tav tm="100000">
                                          <p:val>
                                            <p:strVal val="#ppt_y"/>
                                          </p:val>
                                        </p:tav>
                                      </p:tavLst>
                                    </p:anim>
                                  </p:childTnLst>
                                </p:cTn>
                              </p:par>
                              <p:par>
                                <p:cTn id="20" presetID="8"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5780" grpId="1" build="allAtOnce"/>
      <p:bldP spid="7578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a:extLst>
              <a:ext uri="{FF2B5EF4-FFF2-40B4-BE49-F238E27FC236}">
                <a16:creationId xmlns:a16="http://schemas.microsoft.com/office/drawing/2014/main" xmlns="" id="{4AB2EE06-C57E-4787-88DF-0C92D96817C3}"/>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
        <p:nvSpPr>
          <p:cNvPr id="4" name="Rectangle 2">
            <a:extLst>
              <a:ext uri="{FF2B5EF4-FFF2-40B4-BE49-F238E27FC236}">
                <a16:creationId xmlns:a16="http://schemas.microsoft.com/office/drawing/2014/main" xmlns="" id="{BF7FF2CC-EE21-40F3-B1A7-A81606F351DC}"/>
              </a:ext>
            </a:extLst>
          </p:cNvPr>
          <p:cNvSpPr>
            <a:spLocks noGrp="1" noChangeArrowheads="1"/>
          </p:cNvSpPr>
          <p:nvPr>
            <p:ph type="title"/>
          </p:nvPr>
        </p:nvSpPr>
        <p:spPr>
          <a:xfrm>
            <a:off x="838200" y="2362200"/>
            <a:ext cx="6934200" cy="2620963"/>
          </a:xfrm>
        </p:spPr>
        <p:txBody>
          <a:bodyPr>
            <a:noAutofit/>
          </a:bodyPr>
          <a:lstStyle/>
          <a:p>
            <a:pPr algn="just" eaLnBrk="1" hangingPunct="1"/>
            <a:r>
              <a:rPr lang="vi-VN" altLang="vi-VN" b="1" dirty="0">
                <a:latin typeface="+mn-lt"/>
              </a:rPr>
              <a:t>Trong mạng điện, vật liệu cách điện luôn đi liền với những vật liệu dẫn điện, đảm bảo cho mạng điện làm việc đạt hiệu quả và an toàn cho người và mạng điện. </a:t>
            </a:r>
            <a:endParaRPr lang="en-US" altLang="vi-VN"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u-cach-dien-vicadi-X">
            <a:extLst>
              <a:ext uri="{FF2B5EF4-FFF2-40B4-BE49-F238E27FC236}">
                <a16:creationId xmlns:a16="http://schemas.microsoft.com/office/drawing/2014/main" xmlns="" id="{992E416D-EAFE-4D65-8F8A-5246AB518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628775"/>
            <a:ext cx="4400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ach-dien-VICADI">
            <a:extLst>
              <a:ext uri="{FF2B5EF4-FFF2-40B4-BE49-F238E27FC236}">
                <a16:creationId xmlns:a16="http://schemas.microsoft.com/office/drawing/2014/main" xmlns="" id="{CD6796F0-B88F-4F9D-B88F-E5830C174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4582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U">
            <a:extLst>
              <a:ext uri="{FF2B5EF4-FFF2-40B4-BE49-F238E27FC236}">
                <a16:creationId xmlns:a16="http://schemas.microsoft.com/office/drawing/2014/main" xmlns="" id="{EE47FE98-48E9-4EA2-AE38-5556DD796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378" y="1624013"/>
            <a:ext cx="5053012"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Tham-cach-dien-lon">
            <a:extLst>
              <a:ext uri="{FF2B5EF4-FFF2-40B4-BE49-F238E27FC236}">
                <a16:creationId xmlns:a16="http://schemas.microsoft.com/office/drawing/2014/main" xmlns="" id="{7A666393-5E48-478F-9595-CF41A8CBC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686" y="-762001"/>
            <a:ext cx="7276514" cy="789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Sao-cach-dien-lon">
            <a:extLst>
              <a:ext uri="{FF2B5EF4-FFF2-40B4-BE49-F238E27FC236}">
                <a16:creationId xmlns:a16="http://schemas.microsoft.com/office/drawing/2014/main" xmlns="" id="{A2A4AF35-CB40-4919-BF19-BF43722802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
            <a:ext cx="89916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51202"/>
                                        </p:tgtEl>
                                      </p:cBhvr>
                                    </p:animEffect>
                                    <p:set>
                                      <p:cBhvr>
                                        <p:cTn id="12" dur="1" fill="hold">
                                          <p:stCondLst>
                                            <p:cond delay="499"/>
                                          </p:stCondLst>
                                        </p:cTn>
                                        <p:tgtEl>
                                          <p:spTgt spid="51202"/>
                                        </p:tgtEl>
                                        <p:attrNameLst>
                                          <p:attrName>style.visibility</p:attrName>
                                        </p:attrNameLst>
                                      </p:cBhvr>
                                      <p:to>
                                        <p:strVal val="hidden"/>
                                      </p:to>
                                    </p:set>
                                  </p:childTnLst>
                                </p:cTn>
                              </p:par>
                              <p:par>
                                <p:cTn id="13" presetID="4" presetClass="entr" presetSubtype="32" fill="hold" nodeType="withEffect">
                                  <p:stCondLst>
                                    <p:cond delay="0"/>
                                  </p:stCondLst>
                                  <p:childTnLst>
                                    <p:set>
                                      <p:cBhvr>
                                        <p:cTn id="14" dur="1" fill="hold">
                                          <p:stCondLst>
                                            <p:cond delay="0"/>
                                          </p:stCondLst>
                                        </p:cTn>
                                        <p:tgtEl>
                                          <p:spTgt spid="51203"/>
                                        </p:tgtEl>
                                        <p:attrNameLst>
                                          <p:attrName>style.visibility</p:attrName>
                                        </p:attrNameLst>
                                      </p:cBhvr>
                                      <p:to>
                                        <p:strVal val="visible"/>
                                      </p:to>
                                    </p:set>
                                    <p:animEffect transition="in" filter="box(out)">
                                      <p:cBhvr>
                                        <p:cTn id="15" dur="500"/>
                                        <p:tgtEl>
                                          <p:spTgt spid="512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51203"/>
                                        </p:tgtEl>
                                      </p:cBhvr>
                                    </p:animEffect>
                                    <p:set>
                                      <p:cBhvr>
                                        <p:cTn id="20" dur="1" fill="hold">
                                          <p:stCondLst>
                                            <p:cond delay="499"/>
                                          </p:stCondLst>
                                        </p:cTn>
                                        <p:tgtEl>
                                          <p:spTgt spid="51203"/>
                                        </p:tgtEl>
                                        <p:attrNameLst>
                                          <p:attrName>style.visibility</p:attrName>
                                        </p:attrNameLst>
                                      </p:cBhvr>
                                      <p:to>
                                        <p:strVal val="hidden"/>
                                      </p:to>
                                    </p:set>
                                  </p:childTnLst>
                                </p:cTn>
                              </p:par>
                              <p:par>
                                <p:cTn id="21" presetID="8" presetClass="entr" presetSubtype="16" fill="hold" nodeType="withEffect">
                                  <p:stCondLst>
                                    <p:cond delay="0"/>
                                  </p:stCondLst>
                                  <p:childTnLst>
                                    <p:set>
                                      <p:cBhvr>
                                        <p:cTn id="22" dur="1" fill="hold">
                                          <p:stCondLst>
                                            <p:cond delay="0"/>
                                          </p:stCondLst>
                                        </p:cTn>
                                        <p:tgtEl>
                                          <p:spTgt spid="51204"/>
                                        </p:tgtEl>
                                        <p:attrNameLst>
                                          <p:attrName>style.visibility</p:attrName>
                                        </p:attrNameLst>
                                      </p:cBhvr>
                                      <p:to>
                                        <p:strVal val="visible"/>
                                      </p:to>
                                    </p:set>
                                    <p:animEffect transition="in" filter="diamond(in)">
                                      <p:cBhvr>
                                        <p:cTn id="23" dur="1000"/>
                                        <p:tgtEl>
                                          <p:spTgt spid="512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51204"/>
                                        </p:tgtEl>
                                      </p:cBhvr>
                                    </p:animEffect>
                                    <p:set>
                                      <p:cBhvr>
                                        <p:cTn id="28" dur="1" fill="hold">
                                          <p:stCondLst>
                                            <p:cond delay="499"/>
                                          </p:stCondLst>
                                        </p:cTn>
                                        <p:tgtEl>
                                          <p:spTgt spid="51204"/>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51205"/>
                                        </p:tgtEl>
                                        <p:attrNameLst>
                                          <p:attrName>style.visibility</p:attrName>
                                        </p:attrNameLst>
                                      </p:cBhvr>
                                      <p:to>
                                        <p:strVal val="visible"/>
                                      </p:to>
                                    </p:set>
                                    <p:animEffect transition="in" filter="blinds(horizontal)">
                                      <p:cBhvr>
                                        <p:cTn id="31" dur="500"/>
                                        <p:tgtEl>
                                          <p:spTgt spid="512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51205"/>
                                        </p:tgtEl>
                                      </p:cBhvr>
                                    </p:animEffect>
                                    <p:set>
                                      <p:cBhvr>
                                        <p:cTn id="36" dur="1" fill="hold">
                                          <p:stCondLst>
                                            <p:cond delay="499"/>
                                          </p:stCondLst>
                                        </p:cTn>
                                        <p:tgtEl>
                                          <p:spTgt spid="51205"/>
                                        </p:tgtEl>
                                        <p:attrNameLst>
                                          <p:attrName>style.visibility</p:attrName>
                                        </p:attrNameLst>
                                      </p:cBhvr>
                                      <p:to>
                                        <p:strVal val="hidden"/>
                                      </p:to>
                                    </p:set>
                                  </p:childTnLst>
                                </p:cTn>
                              </p:par>
                              <p:par>
                                <p:cTn id="37" presetID="5" presetClass="entr" presetSubtype="10" fill="hold" nodeType="withEffect">
                                  <p:stCondLst>
                                    <p:cond delay="0"/>
                                  </p:stCondLst>
                                  <p:childTnLst>
                                    <p:set>
                                      <p:cBhvr>
                                        <p:cTn id="38" dur="1" fill="hold">
                                          <p:stCondLst>
                                            <p:cond delay="0"/>
                                          </p:stCondLst>
                                        </p:cTn>
                                        <p:tgtEl>
                                          <p:spTgt spid="51206"/>
                                        </p:tgtEl>
                                        <p:attrNameLst>
                                          <p:attrName>style.visibility</p:attrName>
                                        </p:attrNameLst>
                                      </p:cBhvr>
                                      <p:to>
                                        <p:strVal val="visible"/>
                                      </p:to>
                                    </p:set>
                                    <p:animEffect transition="in" filter="checkerboard(across)">
                                      <p:cBhvr>
                                        <p:cTn id="39"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9">
            <a:extLst>
              <a:ext uri="{FF2B5EF4-FFF2-40B4-BE49-F238E27FC236}">
                <a16:creationId xmlns:a16="http://schemas.microsoft.com/office/drawing/2014/main" xmlns="" id="{CEAAFCF8-283A-4FAB-8B77-CE9D9F6A9981}"/>
              </a:ext>
            </a:extLst>
          </p:cNvPr>
          <p:cNvSpPr>
            <a:spLocks noChangeArrowheads="1"/>
          </p:cNvSpPr>
          <p:nvPr/>
        </p:nvSpPr>
        <p:spPr bwMode="auto">
          <a:xfrm>
            <a:off x="152400" y="911225"/>
            <a:ext cx="8458200" cy="838200"/>
          </a:xfrm>
          <a:prstGeom prst="wedgeRoundRectCallout">
            <a:avLst>
              <a:gd name="adj1" fmla="val -38366"/>
              <a:gd name="adj2" fmla="val 235246"/>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solidFill>
                  <a:srgbClr val="0000FF"/>
                </a:solidFill>
              </a:rPr>
              <a:t>Thế</a:t>
            </a:r>
            <a:r>
              <a:rPr lang="en-US" altLang="vi-VN" sz="4400" b="1" i="1" dirty="0">
                <a:solidFill>
                  <a:srgbClr val="0000FF"/>
                </a:solidFill>
              </a:rPr>
              <a:t> </a:t>
            </a:r>
            <a:r>
              <a:rPr lang="en-US" altLang="vi-VN" sz="4400" b="1" i="1" dirty="0" err="1">
                <a:solidFill>
                  <a:srgbClr val="0000FF"/>
                </a:solidFill>
              </a:rPr>
              <a:t>nào</a:t>
            </a:r>
            <a:r>
              <a:rPr lang="en-US" altLang="vi-VN" sz="4400" b="1" i="1" dirty="0">
                <a:solidFill>
                  <a:srgbClr val="0000FF"/>
                </a:solidFill>
              </a:rPr>
              <a:t> </a:t>
            </a:r>
            <a:r>
              <a:rPr lang="en-US" altLang="vi-VN" sz="4400" b="1" i="1" dirty="0" err="1">
                <a:solidFill>
                  <a:srgbClr val="0000FF"/>
                </a:solidFill>
              </a:rPr>
              <a:t>là</a:t>
            </a:r>
            <a:r>
              <a:rPr lang="en-US" altLang="vi-VN" sz="4400" b="1" i="1" dirty="0">
                <a:solidFill>
                  <a:srgbClr val="0000FF"/>
                </a:solidFill>
              </a:rPr>
              <a:t> </a:t>
            </a:r>
            <a:r>
              <a:rPr lang="en-US" altLang="vi-VN" sz="4400" b="1" i="1" dirty="0" err="1">
                <a:solidFill>
                  <a:srgbClr val="0000FF"/>
                </a:solidFill>
              </a:rPr>
              <a:t>vật</a:t>
            </a:r>
            <a:r>
              <a:rPr lang="en-US" altLang="vi-VN" sz="4400" b="1" i="1" dirty="0">
                <a:solidFill>
                  <a:srgbClr val="0000FF"/>
                </a:solidFill>
              </a:rPr>
              <a:t> </a:t>
            </a:r>
            <a:r>
              <a:rPr lang="en-US" altLang="vi-VN" sz="4400" b="1" i="1" dirty="0" err="1">
                <a:solidFill>
                  <a:srgbClr val="0000FF"/>
                </a:solidFill>
              </a:rPr>
              <a:t>liệu</a:t>
            </a:r>
            <a:r>
              <a:rPr lang="en-US" altLang="vi-VN" sz="4400" b="1" i="1" dirty="0">
                <a:solidFill>
                  <a:srgbClr val="0000FF"/>
                </a:solidFill>
              </a:rPr>
              <a:t> </a:t>
            </a:r>
            <a:r>
              <a:rPr lang="en-US" altLang="vi-VN" sz="4400" b="1" i="1" dirty="0" err="1">
                <a:solidFill>
                  <a:srgbClr val="0000FF"/>
                </a:solidFill>
              </a:rPr>
              <a:t>cách</a:t>
            </a:r>
            <a:r>
              <a:rPr lang="en-US" altLang="vi-VN" sz="4400" b="1" i="1" dirty="0">
                <a:solidFill>
                  <a:srgbClr val="0000FF"/>
                </a:solidFill>
              </a:rPr>
              <a:t> </a:t>
            </a:r>
            <a:r>
              <a:rPr lang="en-US" altLang="vi-VN" sz="4400" b="1" i="1" dirty="0" err="1">
                <a:solidFill>
                  <a:srgbClr val="0000FF"/>
                </a:solidFill>
              </a:rPr>
              <a:t>điện</a:t>
            </a:r>
            <a:r>
              <a:rPr lang="en-US" altLang="vi-VN" sz="4400" b="1" i="1" dirty="0">
                <a:solidFill>
                  <a:srgbClr val="0000FF"/>
                </a:solidFill>
              </a:rPr>
              <a:t>?</a:t>
            </a:r>
          </a:p>
        </p:txBody>
      </p:sp>
      <p:sp>
        <p:nvSpPr>
          <p:cNvPr id="53252" name="Text Box 4">
            <a:extLst>
              <a:ext uri="{FF2B5EF4-FFF2-40B4-BE49-F238E27FC236}">
                <a16:creationId xmlns:a16="http://schemas.microsoft.com/office/drawing/2014/main" xmlns="" id="{2A8A724C-7EBD-49D3-90EB-362FD7CCC1A5}"/>
              </a:ext>
            </a:extLst>
          </p:cNvPr>
          <p:cNvSpPr txBox="1">
            <a:spLocks noChangeArrowheads="1"/>
          </p:cNvSpPr>
          <p:nvPr/>
        </p:nvSpPr>
        <p:spPr bwMode="auto">
          <a:xfrm>
            <a:off x="933450" y="3276600"/>
            <a:ext cx="7677150" cy="2308324"/>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800" b="1">
                <a:solidFill>
                  <a:srgbClr val="0000CC"/>
                </a:solidFill>
              </a:rPr>
              <a:t>Vật liệu cách điện là vật liệu không cho dòng điện truyền qua.  </a:t>
            </a:r>
          </a:p>
        </p:txBody>
      </p:sp>
      <p:sp>
        <p:nvSpPr>
          <p:cNvPr id="5" name="Text Box 5">
            <a:extLst>
              <a:ext uri="{FF2B5EF4-FFF2-40B4-BE49-F238E27FC236}">
                <a16:creationId xmlns:a16="http://schemas.microsoft.com/office/drawing/2014/main" xmlns="" id="{035BECF4-41E1-4559-9104-42E86BC0BF14}"/>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pic>
        <p:nvPicPr>
          <p:cNvPr id="6" name="Picture 12">
            <a:extLst>
              <a:ext uri="{FF2B5EF4-FFF2-40B4-BE49-F238E27FC236}">
                <a16:creationId xmlns:a16="http://schemas.microsoft.com/office/drawing/2014/main" xmlns="" id="{3AFE12F0-8DA9-42E6-A89C-3AFE5EE16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1225"/>
            <a:ext cx="665957"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slide(fromBottom)">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3251"/>
                                        </p:tgtEl>
                                      </p:cBhvr>
                                    </p:animEffect>
                                    <p:set>
                                      <p:cBhvr>
                                        <p:cTn id="17" dur="1" fill="hold">
                                          <p:stCondLst>
                                            <p:cond delay="499"/>
                                          </p:stCondLst>
                                        </p:cTn>
                                        <p:tgtEl>
                                          <p:spTgt spid="53251"/>
                                        </p:tgtEl>
                                        <p:attrNameLst>
                                          <p:attrName>style.visibility</p:attrName>
                                        </p:attrNameLst>
                                      </p:cBhvr>
                                      <p:to>
                                        <p:strVal val="hidden"/>
                                      </p:to>
                                    </p:set>
                                  </p:childTnLst>
                                </p:cTn>
                              </p:par>
                            </p:childTnLst>
                          </p:cTn>
                        </p:par>
                        <p:par>
                          <p:cTn id="18" fill="hold">
                            <p:stCondLst>
                              <p:cond delay="500"/>
                            </p:stCondLst>
                            <p:childTnLst>
                              <p:par>
                                <p:cTn id="19" presetID="64" presetClass="path" presetSubtype="0" accel="50000" decel="50000" fill="hold" grpId="2" nodeType="afterEffect">
                                  <p:stCondLst>
                                    <p:cond delay="0"/>
                                  </p:stCondLst>
                                  <p:childTnLst>
                                    <p:animMotion origin="layout" path="M 5E-6 -4.81481E-6 L 5E-6 -0.27939 " pathEditMode="relative" rAng="0" ptsTypes="AA">
                                      <p:cBhvr>
                                        <p:cTn id="20" dur="2000" fill="hold"/>
                                        <p:tgtEl>
                                          <p:spTgt spid="53252"/>
                                        </p:tgtEl>
                                        <p:attrNameLst>
                                          <p:attrName>ppt_x</p:attrName>
                                          <p:attrName>ppt_y</p:attrName>
                                        </p:attrNameLst>
                                      </p:cBhvr>
                                      <p:rCtr x="0" y="-13981"/>
                                    </p:animMotion>
                                  </p:childTnLst>
                                </p:cTn>
                              </p:par>
                              <p:par>
                                <p:cTn id="21" presetID="8"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3252"/>
                    </p:tgtEl>
                  </p:cond>
                </p:stCondLst>
                <p:endSync evt="end" delay="0">
                  <p:rtn val="all"/>
                </p:endSync>
                <p:childTnLst>
                  <p:par>
                    <p:cTn id="25" fill="hold">
                      <p:stCondLst>
                        <p:cond delay="0"/>
                      </p:stCondLst>
                      <p:childTnLst>
                        <p:par>
                          <p:cTn id="26" fill="hold">
                            <p:stCondLst>
                              <p:cond delay="0"/>
                            </p:stCondLst>
                            <p:childTnLst>
                              <p:par>
                                <p:cTn id="27" presetID="4" presetClass="entr" presetSubtype="16" fill="hold" grpId="1" nodeType="afterEffect">
                                  <p:stCondLst>
                                    <p:cond delay="0"/>
                                  </p:stCondLst>
                                  <p:childTnLst>
                                    <p:set>
                                      <p:cBhvr>
                                        <p:cTn id="28" dur="1" fill="hold">
                                          <p:stCondLst>
                                            <p:cond delay="0"/>
                                          </p:stCondLst>
                                        </p:cTn>
                                        <p:tgtEl>
                                          <p:spTgt spid="53252"/>
                                        </p:tgtEl>
                                        <p:attrNameLst>
                                          <p:attrName>style.visibility</p:attrName>
                                        </p:attrNameLst>
                                      </p:cBhvr>
                                      <p:to>
                                        <p:strVal val="visible"/>
                                      </p:to>
                                    </p:set>
                                    <p:animEffect transition="in" filter="box(in)">
                                      <p:cBhvr>
                                        <p:cTn id="29" dur="2000"/>
                                        <p:tgtEl>
                                          <p:spTgt spid="53252"/>
                                        </p:tgtEl>
                                      </p:cBhvr>
                                    </p:animEffect>
                                  </p:childTnLst>
                                </p:cTn>
                              </p:par>
                            </p:childTnLst>
                          </p:cTn>
                        </p:par>
                      </p:childTnLst>
                    </p:cTn>
                  </p:par>
                </p:childTnLst>
              </p:cTn>
              <p:nextCondLst>
                <p:cond evt="onClick" delay="0">
                  <p:tgtEl>
                    <p:spTgt spid="53252"/>
                  </p:tgtEl>
                </p:cond>
              </p:nextCondLst>
            </p:seq>
          </p:childTnLst>
        </p:cTn>
      </p:par>
    </p:tnLst>
    <p:bldLst>
      <p:bldP spid="53251" grpId="0" animBg="1"/>
      <p:bldP spid="53251" grpId="1" animBg="1"/>
      <p:bldP spid="53252" grpId="0" animBg="1"/>
      <p:bldP spid="53252" grpId="1" animBg="1"/>
      <p:bldP spid="53252"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9">
            <a:extLst>
              <a:ext uri="{FF2B5EF4-FFF2-40B4-BE49-F238E27FC236}">
                <a16:creationId xmlns:a16="http://schemas.microsoft.com/office/drawing/2014/main" xmlns="" id="{D2D35716-A4D7-49B3-AB82-0F3BC3BE756F}"/>
              </a:ext>
            </a:extLst>
          </p:cNvPr>
          <p:cNvSpPr>
            <a:spLocks noChangeArrowheads="1"/>
          </p:cNvSpPr>
          <p:nvPr/>
        </p:nvSpPr>
        <p:spPr bwMode="auto">
          <a:xfrm>
            <a:off x="228600" y="-76200"/>
            <a:ext cx="8686800" cy="2064589"/>
          </a:xfrm>
          <a:prstGeom prst="wedgeRoundRectCallout">
            <a:avLst>
              <a:gd name="adj1" fmla="val -49523"/>
              <a:gd name="adj2" fmla="val 20227"/>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4000" b="1" i="1">
                <a:solidFill>
                  <a:srgbClr val="0000FF"/>
                </a:solidFill>
              </a:rPr>
              <a:t>Hãy gạch chéo vào những ô trống để chỉ ra những vật liệu cách điện của mạng điện trong nhà?</a:t>
            </a:r>
          </a:p>
        </p:txBody>
      </p:sp>
      <p:graphicFrame>
        <p:nvGraphicFramePr>
          <p:cNvPr id="55328" name="Group 32">
            <a:extLst>
              <a:ext uri="{FF2B5EF4-FFF2-40B4-BE49-F238E27FC236}">
                <a16:creationId xmlns:a16="http://schemas.microsoft.com/office/drawing/2014/main" xmlns="" id="{5E629A0B-FEFB-4CB6-80FD-0FE1570AE1FE}"/>
              </a:ext>
            </a:extLst>
          </p:cNvPr>
          <p:cNvGraphicFramePr>
            <a:graphicFrameLocks noGrp="1"/>
          </p:cNvGraphicFramePr>
          <p:nvPr>
            <p:extLst>
              <p:ext uri="{D42A27DB-BD31-4B8C-83A1-F6EECF244321}">
                <p14:modId xmlns:p14="http://schemas.microsoft.com/office/powerpoint/2010/main" val="192898572"/>
              </p:ext>
            </p:extLst>
          </p:nvPr>
        </p:nvGraphicFramePr>
        <p:xfrm>
          <a:off x="1371600" y="2118145"/>
          <a:ext cx="5805765" cy="4206036"/>
        </p:xfrm>
        <a:graphic>
          <a:graphicData uri="http://schemas.openxmlformats.org/drawingml/2006/table">
            <a:tbl>
              <a:tblPr/>
              <a:tblGrid>
                <a:gridCol w="4617397">
                  <a:extLst>
                    <a:ext uri="{9D8B030D-6E8A-4147-A177-3AD203B41FA5}">
                      <a16:colId xmlns:a16="http://schemas.microsoft.com/office/drawing/2014/main" xmlns="" val="20000"/>
                    </a:ext>
                  </a:extLst>
                </a:gridCol>
                <a:gridCol w="1188368">
                  <a:extLst>
                    <a:ext uri="{9D8B030D-6E8A-4147-A177-3AD203B41FA5}">
                      <a16:colId xmlns:a16="http://schemas.microsoft.com/office/drawing/2014/main" xmlns="" val="20001"/>
                    </a:ext>
                  </a:extLst>
                </a:gridCol>
              </a:tblGrid>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Pu li sứ</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Ống</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luồn</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dây</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dẫn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Vỏ cầu chì</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Vỏ</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đui</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đèn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Thiếc</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Mica</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aphicFrame>
        <p:nvGraphicFramePr>
          <p:cNvPr id="2" name="Table 1">
            <a:extLst>
              <a:ext uri="{FF2B5EF4-FFF2-40B4-BE49-F238E27FC236}">
                <a16:creationId xmlns:a16="http://schemas.microsoft.com/office/drawing/2014/main" xmlns="" id="{EC4FFF20-1EA4-4A4C-A77F-10FA3ED77925}"/>
              </a:ext>
            </a:extLst>
          </p:cNvPr>
          <p:cNvGraphicFramePr>
            <a:graphicFrameLocks noGrp="1"/>
          </p:cNvGraphicFramePr>
          <p:nvPr>
            <p:extLst>
              <p:ext uri="{D42A27DB-BD31-4B8C-83A1-F6EECF244321}">
                <p14:modId xmlns:p14="http://schemas.microsoft.com/office/powerpoint/2010/main" val="13674477"/>
              </p:ext>
            </p:extLst>
          </p:nvPr>
        </p:nvGraphicFramePr>
        <p:xfrm>
          <a:off x="5791200" y="2137905"/>
          <a:ext cx="685800" cy="4034298"/>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xmlns="" val="616954010"/>
                    </a:ext>
                  </a:extLst>
                </a:gridCol>
              </a:tblGrid>
              <a:tr h="672383">
                <a:tc>
                  <a:txBody>
                    <a:bodyPr/>
                    <a:lstStyle/>
                    <a:p>
                      <a:endParaRPr lang="en-US" dirty="0">
                        <a:noFill/>
                      </a:endParaRPr>
                    </a:p>
                  </a:txBody>
                  <a:tcPr/>
                </a:tc>
                <a:extLst>
                  <a:ext uri="{0D108BD9-81ED-4DB2-BD59-A6C34878D82A}">
                    <a16:rowId xmlns:a16="http://schemas.microsoft.com/office/drawing/2014/main" xmlns="" val="3009449459"/>
                  </a:ext>
                </a:extLst>
              </a:tr>
              <a:tr h="672383">
                <a:tc>
                  <a:txBody>
                    <a:bodyPr/>
                    <a:lstStyle/>
                    <a:p>
                      <a:endParaRPr lang="en-US">
                        <a:noFill/>
                      </a:endParaRPr>
                    </a:p>
                  </a:txBody>
                  <a:tcPr/>
                </a:tc>
                <a:extLst>
                  <a:ext uri="{0D108BD9-81ED-4DB2-BD59-A6C34878D82A}">
                    <a16:rowId xmlns:a16="http://schemas.microsoft.com/office/drawing/2014/main" xmlns="" val="2307329914"/>
                  </a:ext>
                </a:extLst>
              </a:tr>
              <a:tr h="672383">
                <a:tc>
                  <a:txBody>
                    <a:bodyPr/>
                    <a:lstStyle/>
                    <a:p>
                      <a:endParaRPr lang="en-US">
                        <a:noFill/>
                      </a:endParaRPr>
                    </a:p>
                  </a:txBody>
                  <a:tcPr/>
                </a:tc>
                <a:extLst>
                  <a:ext uri="{0D108BD9-81ED-4DB2-BD59-A6C34878D82A}">
                    <a16:rowId xmlns:a16="http://schemas.microsoft.com/office/drawing/2014/main" xmlns="" val="3267159847"/>
                  </a:ext>
                </a:extLst>
              </a:tr>
              <a:tr h="672383">
                <a:tc>
                  <a:txBody>
                    <a:bodyPr/>
                    <a:lstStyle/>
                    <a:p>
                      <a:endParaRPr lang="en-US" dirty="0">
                        <a:noFill/>
                      </a:endParaRPr>
                    </a:p>
                  </a:txBody>
                  <a:tcPr/>
                </a:tc>
                <a:extLst>
                  <a:ext uri="{0D108BD9-81ED-4DB2-BD59-A6C34878D82A}">
                    <a16:rowId xmlns:a16="http://schemas.microsoft.com/office/drawing/2014/main" xmlns="" val="3273642519"/>
                  </a:ext>
                </a:extLst>
              </a:tr>
              <a:tr h="672383">
                <a:tc>
                  <a:txBody>
                    <a:bodyPr/>
                    <a:lstStyle/>
                    <a:p>
                      <a:endParaRPr lang="en-US">
                        <a:noFill/>
                      </a:endParaRPr>
                    </a:p>
                  </a:txBody>
                  <a:tcPr/>
                </a:tc>
                <a:extLst>
                  <a:ext uri="{0D108BD9-81ED-4DB2-BD59-A6C34878D82A}">
                    <a16:rowId xmlns:a16="http://schemas.microsoft.com/office/drawing/2014/main" xmlns="" val="1538831563"/>
                  </a:ext>
                </a:extLst>
              </a:tr>
              <a:tr h="672383">
                <a:tc>
                  <a:txBody>
                    <a:bodyPr/>
                    <a:lstStyle/>
                    <a:p>
                      <a:endParaRPr lang="en-US" dirty="0">
                        <a:noFill/>
                      </a:endParaRPr>
                    </a:p>
                  </a:txBody>
                  <a:tcPr/>
                </a:tc>
                <a:extLst>
                  <a:ext uri="{0D108BD9-81ED-4DB2-BD59-A6C34878D82A}">
                    <a16:rowId xmlns:a16="http://schemas.microsoft.com/office/drawing/2014/main" xmlns="" val="2585148914"/>
                  </a:ext>
                </a:extLst>
              </a:tr>
            </a:tbl>
          </a:graphicData>
        </a:graphic>
      </p:graphicFrame>
      <p:sp>
        <p:nvSpPr>
          <p:cNvPr id="55323" name="Text Box 27">
            <a:extLst>
              <a:ext uri="{FF2B5EF4-FFF2-40B4-BE49-F238E27FC236}">
                <a16:creationId xmlns:a16="http://schemas.microsoft.com/office/drawing/2014/main" xmlns="" id="{C6D18FB9-80F0-4581-AC7A-6F6A52EF423A}"/>
              </a:ext>
            </a:extLst>
          </p:cNvPr>
          <p:cNvSpPr txBox="1">
            <a:spLocks noChangeArrowheads="1"/>
          </p:cNvSpPr>
          <p:nvPr/>
        </p:nvSpPr>
        <p:spPr bwMode="auto">
          <a:xfrm>
            <a:off x="5819781" y="2146946"/>
            <a:ext cx="611683"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4" name="Text Box 28">
            <a:extLst>
              <a:ext uri="{FF2B5EF4-FFF2-40B4-BE49-F238E27FC236}">
                <a16:creationId xmlns:a16="http://schemas.microsoft.com/office/drawing/2014/main" xmlns="" id="{9F6EAC84-F051-4C70-B635-14687A13CA72}"/>
              </a:ext>
            </a:extLst>
          </p:cNvPr>
          <p:cNvSpPr txBox="1">
            <a:spLocks noChangeArrowheads="1"/>
          </p:cNvSpPr>
          <p:nvPr/>
        </p:nvSpPr>
        <p:spPr bwMode="auto">
          <a:xfrm>
            <a:off x="5791200" y="2892576"/>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5" name="Text Box 29">
            <a:extLst>
              <a:ext uri="{FF2B5EF4-FFF2-40B4-BE49-F238E27FC236}">
                <a16:creationId xmlns:a16="http://schemas.microsoft.com/office/drawing/2014/main" xmlns="" id="{20452A95-5992-459B-A593-A5C1375DCA31}"/>
              </a:ext>
            </a:extLst>
          </p:cNvPr>
          <p:cNvSpPr txBox="1">
            <a:spLocks noChangeArrowheads="1"/>
          </p:cNvSpPr>
          <p:nvPr/>
        </p:nvSpPr>
        <p:spPr bwMode="auto">
          <a:xfrm>
            <a:off x="5826369" y="3519571"/>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6" name="Text Box 30">
            <a:extLst>
              <a:ext uri="{FF2B5EF4-FFF2-40B4-BE49-F238E27FC236}">
                <a16:creationId xmlns:a16="http://schemas.microsoft.com/office/drawing/2014/main" xmlns="" id="{383D11A2-3D47-4829-A647-EB6BF372DFD9}"/>
              </a:ext>
            </a:extLst>
          </p:cNvPr>
          <p:cNvSpPr txBox="1">
            <a:spLocks noChangeArrowheads="1"/>
          </p:cNvSpPr>
          <p:nvPr/>
        </p:nvSpPr>
        <p:spPr bwMode="auto">
          <a:xfrm>
            <a:off x="5826368" y="4215825"/>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7" name="Text Box 31">
            <a:extLst>
              <a:ext uri="{FF2B5EF4-FFF2-40B4-BE49-F238E27FC236}">
                <a16:creationId xmlns:a16="http://schemas.microsoft.com/office/drawing/2014/main" xmlns="" id="{27AF6D70-1B3E-4E76-8E51-C2E4A0A182BD}"/>
              </a:ext>
            </a:extLst>
          </p:cNvPr>
          <p:cNvSpPr txBox="1">
            <a:spLocks noChangeArrowheads="1"/>
          </p:cNvSpPr>
          <p:nvPr/>
        </p:nvSpPr>
        <p:spPr bwMode="auto">
          <a:xfrm>
            <a:off x="5801479" y="5555678"/>
            <a:ext cx="648286"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5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3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3" grpId="0" animBg="1" autoUpdateAnimBg="0"/>
      <p:bldP spid="55324" grpId="0" animBg="1" autoUpdateAnimBg="0"/>
      <p:bldP spid="55325" grpId="0" animBg="1" autoUpdateAnimBg="0"/>
      <p:bldP spid="55326" grpId="0" animBg="1" autoUpdateAnimBg="0"/>
      <p:bldP spid="5532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9">
            <a:extLst>
              <a:ext uri="{FF2B5EF4-FFF2-40B4-BE49-F238E27FC236}">
                <a16:creationId xmlns:a16="http://schemas.microsoft.com/office/drawing/2014/main" xmlns="" id="{E26FCEDA-67A9-4E08-97C1-09A988F0953A}"/>
              </a:ext>
            </a:extLst>
          </p:cNvPr>
          <p:cNvSpPr>
            <a:spLocks noChangeArrowheads="1"/>
          </p:cNvSpPr>
          <p:nvPr/>
        </p:nvSpPr>
        <p:spPr bwMode="auto">
          <a:xfrm>
            <a:off x="876300" y="990600"/>
            <a:ext cx="7391400" cy="1371600"/>
          </a:xfrm>
          <a:prstGeom prst="wedgeRoundRectCallout">
            <a:avLst>
              <a:gd name="adj1" fmla="val -51218"/>
              <a:gd name="adj2" fmla="val 2187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err="1">
                <a:solidFill>
                  <a:srgbClr val="0000FF"/>
                </a:solidFill>
              </a:rPr>
              <a:t>Vật</a:t>
            </a:r>
            <a:r>
              <a:rPr lang="en-US" altLang="vi-VN" sz="4400" b="1" dirty="0">
                <a:solidFill>
                  <a:srgbClr val="0000FF"/>
                </a:solidFill>
              </a:rPr>
              <a:t> </a:t>
            </a:r>
            <a:r>
              <a:rPr lang="en-US" altLang="vi-VN" sz="4400" b="1" dirty="0" err="1">
                <a:solidFill>
                  <a:srgbClr val="0000FF"/>
                </a:solidFill>
              </a:rPr>
              <a:t>liệu</a:t>
            </a:r>
            <a:r>
              <a:rPr lang="en-US" altLang="vi-VN" sz="4400" b="1" dirty="0">
                <a:solidFill>
                  <a:srgbClr val="0000FF"/>
                </a:solidFill>
              </a:rPr>
              <a:t> </a:t>
            </a:r>
            <a:r>
              <a:rPr lang="en-US" altLang="vi-VN" sz="4400" b="1" dirty="0" err="1">
                <a:solidFill>
                  <a:srgbClr val="0000FF"/>
                </a:solidFill>
              </a:rPr>
              <a:t>cách</a:t>
            </a:r>
            <a:r>
              <a:rPr lang="en-US" altLang="vi-VN" sz="4400" b="1" dirty="0">
                <a:solidFill>
                  <a:srgbClr val="0000FF"/>
                </a:solidFill>
              </a:rPr>
              <a:t> </a:t>
            </a:r>
            <a:r>
              <a:rPr lang="en-US" altLang="vi-VN" sz="4400" b="1" dirty="0" err="1">
                <a:solidFill>
                  <a:srgbClr val="0000FF"/>
                </a:solidFill>
              </a:rPr>
              <a:t>điện</a:t>
            </a:r>
            <a:r>
              <a:rPr lang="en-US" altLang="vi-VN" sz="4400" b="1" dirty="0">
                <a:solidFill>
                  <a:srgbClr val="0000FF"/>
                </a:solidFill>
              </a:rPr>
              <a:t> </a:t>
            </a:r>
            <a:r>
              <a:rPr lang="en-US" altLang="vi-VN" sz="4400" b="1" dirty="0" err="1">
                <a:solidFill>
                  <a:srgbClr val="0000FF"/>
                </a:solidFill>
              </a:rPr>
              <a:t>phải</a:t>
            </a:r>
            <a:r>
              <a:rPr lang="en-US" altLang="vi-VN" sz="4400" b="1" dirty="0">
                <a:solidFill>
                  <a:srgbClr val="0000FF"/>
                </a:solidFill>
              </a:rPr>
              <a:t> </a:t>
            </a:r>
            <a:r>
              <a:rPr lang="en-US" altLang="vi-VN" sz="4400" b="1" dirty="0" err="1">
                <a:solidFill>
                  <a:srgbClr val="0000FF"/>
                </a:solidFill>
              </a:rPr>
              <a:t>đạt</a:t>
            </a:r>
            <a:r>
              <a:rPr lang="en-US" altLang="vi-VN" sz="4400" b="1" dirty="0">
                <a:solidFill>
                  <a:srgbClr val="0000FF"/>
                </a:solidFill>
              </a:rPr>
              <a:t> </a:t>
            </a:r>
            <a:r>
              <a:rPr lang="en-US" altLang="vi-VN" sz="4400" b="1" dirty="0" err="1">
                <a:solidFill>
                  <a:srgbClr val="0000FF"/>
                </a:solidFill>
              </a:rPr>
              <a:t>những</a:t>
            </a:r>
            <a:r>
              <a:rPr lang="en-US" altLang="vi-VN" sz="4400" b="1" dirty="0">
                <a:solidFill>
                  <a:srgbClr val="0000FF"/>
                </a:solidFill>
              </a:rPr>
              <a:t> </a:t>
            </a:r>
            <a:r>
              <a:rPr lang="en-US" altLang="vi-VN" sz="4400" b="1" dirty="0" err="1">
                <a:solidFill>
                  <a:srgbClr val="0000FF"/>
                </a:solidFill>
              </a:rPr>
              <a:t>yêu</a:t>
            </a:r>
            <a:r>
              <a:rPr lang="en-US" altLang="vi-VN" sz="4400" b="1" dirty="0">
                <a:solidFill>
                  <a:srgbClr val="0000FF"/>
                </a:solidFill>
              </a:rPr>
              <a:t> </a:t>
            </a:r>
            <a:r>
              <a:rPr lang="en-US" altLang="vi-VN" sz="4400" b="1" dirty="0" err="1">
                <a:solidFill>
                  <a:srgbClr val="0000FF"/>
                </a:solidFill>
              </a:rPr>
              <a:t>cầu</a:t>
            </a:r>
            <a:r>
              <a:rPr lang="en-US" altLang="vi-VN" sz="4400" b="1" dirty="0">
                <a:solidFill>
                  <a:srgbClr val="0000FF"/>
                </a:solidFill>
              </a:rPr>
              <a:t> </a:t>
            </a:r>
            <a:r>
              <a:rPr lang="en-US" altLang="vi-VN" sz="4400" b="1" dirty="0" err="1">
                <a:solidFill>
                  <a:srgbClr val="0000FF"/>
                </a:solidFill>
              </a:rPr>
              <a:t>nào</a:t>
            </a:r>
            <a:r>
              <a:rPr lang="en-US" altLang="vi-VN" sz="4400" b="1" dirty="0">
                <a:solidFill>
                  <a:srgbClr val="0000FF"/>
                </a:solidFill>
              </a:rPr>
              <a:t>?</a:t>
            </a:r>
          </a:p>
        </p:txBody>
      </p:sp>
      <p:sp>
        <p:nvSpPr>
          <p:cNvPr id="83973" name="Text Box 5">
            <a:extLst>
              <a:ext uri="{FF2B5EF4-FFF2-40B4-BE49-F238E27FC236}">
                <a16:creationId xmlns:a16="http://schemas.microsoft.com/office/drawing/2014/main" xmlns="" id="{2B3F7037-6C5C-4105-97CC-FFDEC3630421}"/>
              </a:ext>
            </a:extLst>
          </p:cNvPr>
          <p:cNvSpPr txBox="1">
            <a:spLocks noChangeArrowheads="1"/>
          </p:cNvSpPr>
          <p:nvPr/>
        </p:nvSpPr>
        <p:spPr bwMode="auto">
          <a:xfrm>
            <a:off x="838200" y="2895600"/>
            <a:ext cx="6629400" cy="3816429"/>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vi-VN" sz="4400" b="1" dirty="0"/>
              <a:t>- </a:t>
            </a:r>
            <a:r>
              <a:rPr lang="en-US" altLang="vi-VN" sz="4400" b="1" dirty="0" err="1"/>
              <a:t>Độ</a:t>
            </a:r>
            <a:r>
              <a:rPr lang="en-US" altLang="vi-VN" sz="4400" b="1" dirty="0"/>
              <a:t> </a:t>
            </a:r>
            <a:r>
              <a:rPr lang="en-US" altLang="vi-VN" sz="4400" b="1" dirty="0" err="1"/>
              <a:t>cách</a:t>
            </a:r>
            <a:r>
              <a:rPr lang="en-US" altLang="vi-VN" sz="4400" b="1" dirty="0"/>
              <a:t> </a:t>
            </a:r>
            <a:r>
              <a:rPr lang="en-US" altLang="vi-VN" sz="4400" b="1" dirty="0" err="1"/>
              <a:t>điện</a:t>
            </a:r>
            <a:r>
              <a:rPr lang="en-US" altLang="vi-VN" sz="4400" b="1" dirty="0"/>
              <a:t> </a:t>
            </a:r>
            <a:r>
              <a:rPr lang="en-US" altLang="vi-VN" sz="4400" b="1" dirty="0" err="1"/>
              <a:t>cao</a:t>
            </a:r>
            <a:r>
              <a:rPr lang="en-US" altLang="vi-VN" sz="4400" b="1" dirty="0"/>
              <a:t>.</a:t>
            </a:r>
          </a:p>
          <a:p>
            <a:pPr eaLnBrk="1" hangingPunct="1">
              <a:spcBef>
                <a:spcPct val="50000"/>
              </a:spcBef>
              <a:buNone/>
            </a:pPr>
            <a:r>
              <a:rPr lang="en-US" altLang="vi-VN" sz="4400" b="1" dirty="0"/>
              <a:t>- </a:t>
            </a:r>
            <a:r>
              <a:rPr lang="en-US" altLang="vi-VN" sz="4400" b="1" dirty="0" err="1"/>
              <a:t>Chịu</a:t>
            </a:r>
            <a:r>
              <a:rPr lang="en-US" altLang="vi-VN" sz="4400" b="1" dirty="0"/>
              <a:t> </a:t>
            </a:r>
            <a:r>
              <a:rPr lang="en-US" altLang="vi-VN" sz="4400" b="1" dirty="0" err="1"/>
              <a:t>nhiệt</a:t>
            </a:r>
            <a:r>
              <a:rPr lang="en-US" altLang="vi-VN" sz="4400" b="1" dirty="0"/>
              <a:t> </a:t>
            </a:r>
            <a:r>
              <a:rPr lang="en-US" altLang="vi-VN" sz="4400" b="1" dirty="0" err="1"/>
              <a:t>tốt</a:t>
            </a:r>
            <a:r>
              <a:rPr lang="en-US" altLang="vi-VN" sz="4400" b="1" dirty="0"/>
              <a:t>.</a:t>
            </a:r>
          </a:p>
          <a:p>
            <a:pPr eaLnBrk="1" hangingPunct="1">
              <a:spcBef>
                <a:spcPct val="50000"/>
              </a:spcBef>
              <a:buNone/>
            </a:pPr>
            <a:r>
              <a:rPr lang="en-US" altLang="vi-VN" sz="4400" b="1" dirty="0"/>
              <a:t>- </a:t>
            </a:r>
            <a:r>
              <a:rPr lang="en-US" altLang="vi-VN" sz="4400" b="1" dirty="0" err="1"/>
              <a:t>Chống</a:t>
            </a:r>
            <a:r>
              <a:rPr lang="en-US" altLang="vi-VN" sz="4400" b="1" dirty="0"/>
              <a:t> </a:t>
            </a:r>
            <a:r>
              <a:rPr lang="en-US" altLang="vi-VN" sz="4400" b="1" dirty="0" err="1"/>
              <a:t>ẩm</a:t>
            </a:r>
            <a:r>
              <a:rPr lang="en-US" altLang="vi-VN" sz="4400" b="1" dirty="0"/>
              <a:t> </a:t>
            </a:r>
            <a:r>
              <a:rPr lang="en-US" altLang="vi-VN" sz="4400" b="1" dirty="0" err="1"/>
              <a:t>tốt</a:t>
            </a:r>
            <a:r>
              <a:rPr lang="en-US" altLang="vi-VN" sz="4400" b="1" dirty="0"/>
              <a:t>.</a:t>
            </a:r>
          </a:p>
          <a:p>
            <a:pPr eaLnBrk="1" hangingPunct="1">
              <a:spcBef>
                <a:spcPct val="50000"/>
              </a:spcBef>
              <a:buNone/>
            </a:pPr>
            <a:r>
              <a:rPr lang="en-US" altLang="vi-VN" sz="4400" b="1" dirty="0"/>
              <a:t>- </a:t>
            </a:r>
            <a:r>
              <a:rPr lang="en-US" altLang="vi-VN" sz="4400" b="1" dirty="0" err="1"/>
              <a:t>Có</a:t>
            </a:r>
            <a:r>
              <a:rPr lang="en-US" altLang="vi-VN" sz="4400" b="1" dirty="0"/>
              <a:t> </a:t>
            </a:r>
            <a:r>
              <a:rPr lang="en-US" altLang="vi-VN" sz="4400" b="1" dirty="0" err="1"/>
              <a:t>độ</a:t>
            </a:r>
            <a:r>
              <a:rPr lang="en-US" altLang="vi-VN" sz="4400" b="1" dirty="0"/>
              <a:t> </a:t>
            </a:r>
            <a:r>
              <a:rPr lang="en-US" altLang="vi-VN" sz="4400" b="1" dirty="0" err="1"/>
              <a:t>bền</a:t>
            </a:r>
            <a:r>
              <a:rPr lang="en-US" altLang="vi-VN" sz="4400" b="1" dirty="0"/>
              <a:t> </a:t>
            </a:r>
            <a:r>
              <a:rPr lang="en-US" altLang="vi-VN" sz="4400" b="1" dirty="0" err="1"/>
              <a:t>cơ</a:t>
            </a:r>
            <a:r>
              <a:rPr lang="en-US" altLang="vi-VN" sz="4400" b="1" dirty="0"/>
              <a:t> </a:t>
            </a:r>
            <a:r>
              <a:rPr lang="en-US" altLang="vi-VN" sz="4400" b="1" dirty="0" err="1"/>
              <a:t>học</a:t>
            </a:r>
            <a:r>
              <a:rPr lang="en-US" altLang="vi-VN" sz="4400" b="1" dirty="0"/>
              <a:t> </a:t>
            </a:r>
            <a:r>
              <a:rPr lang="en-US" altLang="vi-VN" sz="4400" b="1" dirty="0" err="1"/>
              <a:t>cao</a:t>
            </a:r>
            <a:r>
              <a:rPr lang="en-US" altLang="vi-VN" sz="4400" b="1" dirty="0"/>
              <a:t>.</a:t>
            </a:r>
          </a:p>
        </p:txBody>
      </p:sp>
      <p:sp>
        <p:nvSpPr>
          <p:cNvPr id="4" name="Text Box 5">
            <a:extLst>
              <a:ext uri="{FF2B5EF4-FFF2-40B4-BE49-F238E27FC236}">
                <a16:creationId xmlns:a16="http://schemas.microsoft.com/office/drawing/2014/main" xmlns=""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arn(inHorizontal)">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strips(downLeft)">
                                      <p:cBhvr>
                                        <p:cTn id="12"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xmlns="" id="{D87B657D-C1A6-469A-953C-7B3DB1F0F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02" y="1087358"/>
            <a:ext cx="934455"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xmlns=""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
        <p:nvSpPr>
          <p:cNvPr id="5" name="Rectangle 5">
            <a:extLst>
              <a:ext uri="{FF2B5EF4-FFF2-40B4-BE49-F238E27FC236}">
                <a16:creationId xmlns:a16="http://schemas.microsoft.com/office/drawing/2014/main" xmlns="" id="{0A6CFA5D-C571-463E-8C09-7D7D51DFE11F}"/>
              </a:ext>
            </a:extLst>
          </p:cNvPr>
          <p:cNvSpPr>
            <a:spLocks noChangeArrowheads="1"/>
          </p:cNvSpPr>
          <p:nvPr/>
        </p:nvSpPr>
        <p:spPr bwMode="auto">
          <a:xfrm>
            <a:off x="762000" y="1441371"/>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000" b="1" dirty="0">
                <a:solidFill>
                  <a:srgbClr val="0000FF"/>
                </a:solidFill>
              </a:rPr>
              <a:t>- </a:t>
            </a:r>
            <a:r>
              <a:rPr lang="en-US" altLang="vi-VN" sz="4000" b="1" dirty="0" err="1">
                <a:solidFill>
                  <a:srgbClr val="0000FF"/>
                </a:solidFill>
              </a:rPr>
              <a:t>Yêu</a:t>
            </a:r>
            <a:r>
              <a:rPr lang="en-US" altLang="vi-VN" sz="4000" b="1" dirty="0">
                <a:solidFill>
                  <a:srgbClr val="0000FF"/>
                </a:solidFill>
              </a:rPr>
              <a:t> </a:t>
            </a:r>
            <a:r>
              <a:rPr lang="en-US" altLang="vi-VN" sz="4000" b="1" dirty="0" err="1">
                <a:solidFill>
                  <a:srgbClr val="0000FF"/>
                </a:solidFill>
              </a:rPr>
              <a:t>cầu</a:t>
            </a:r>
            <a:r>
              <a:rPr lang="en-US" altLang="vi-VN" sz="4000" b="1" dirty="0">
                <a:solidFill>
                  <a:srgbClr val="0000FF"/>
                </a:solidFill>
              </a:rPr>
              <a:t> </a:t>
            </a:r>
            <a:r>
              <a:rPr lang="en-US" altLang="vi-VN" sz="4000" b="1" dirty="0" err="1">
                <a:solidFill>
                  <a:srgbClr val="0000FF"/>
                </a:solidFill>
              </a:rPr>
              <a:t>của</a:t>
            </a:r>
            <a:r>
              <a:rPr lang="en-US" altLang="vi-VN" sz="4000" b="1" dirty="0">
                <a:solidFill>
                  <a:srgbClr val="0000FF"/>
                </a:solidFill>
              </a:rPr>
              <a:t> </a:t>
            </a:r>
            <a:r>
              <a:rPr lang="en-US" altLang="vi-VN" sz="4000" b="1" dirty="0" err="1">
                <a:solidFill>
                  <a:srgbClr val="0000FF"/>
                </a:solidFill>
              </a:rPr>
              <a:t>vật</a:t>
            </a:r>
            <a:r>
              <a:rPr lang="en-US" altLang="vi-VN" sz="4000" b="1" dirty="0">
                <a:solidFill>
                  <a:srgbClr val="0000FF"/>
                </a:solidFill>
              </a:rPr>
              <a:t> </a:t>
            </a:r>
            <a:r>
              <a:rPr lang="en-US" altLang="vi-VN" sz="4000" b="1" dirty="0" err="1">
                <a:solidFill>
                  <a:srgbClr val="0000FF"/>
                </a:solidFill>
              </a:rPr>
              <a:t>liệu</a:t>
            </a:r>
            <a:r>
              <a:rPr lang="en-US" altLang="vi-VN" sz="4000" b="1" dirty="0">
                <a:solidFill>
                  <a:srgbClr val="0000FF"/>
                </a:solidFill>
              </a:rPr>
              <a:t> </a:t>
            </a:r>
            <a:r>
              <a:rPr lang="en-US" altLang="vi-VN" sz="4000" b="1" dirty="0" err="1">
                <a:solidFill>
                  <a:srgbClr val="0000FF"/>
                </a:solidFill>
              </a:rPr>
              <a:t>cách</a:t>
            </a:r>
            <a:r>
              <a:rPr lang="en-US" altLang="vi-VN" sz="4000" b="1" dirty="0">
                <a:solidFill>
                  <a:srgbClr val="0000FF"/>
                </a:solidFill>
              </a:rPr>
              <a:t> </a:t>
            </a:r>
            <a:r>
              <a:rPr lang="en-US" altLang="vi-VN" sz="4000" b="1" dirty="0" err="1">
                <a:solidFill>
                  <a:srgbClr val="0000FF"/>
                </a:solidFill>
              </a:rPr>
              <a:t>điện</a:t>
            </a:r>
            <a:r>
              <a:rPr lang="en-US" altLang="vi-VN" sz="4000" b="1" dirty="0">
                <a:solidFill>
                  <a:srgbClr val="0000FF"/>
                </a:solidFill>
              </a:rPr>
              <a:t>:</a:t>
            </a:r>
          </a:p>
        </p:txBody>
      </p:sp>
      <p:sp>
        <p:nvSpPr>
          <p:cNvPr id="3" name="Rectangle 2">
            <a:extLst>
              <a:ext uri="{FF2B5EF4-FFF2-40B4-BE49-F238E27FC236}">
                <a16:creationId xmlns:a16="http://schemas.microsoft.com/office/drawing/2014/main" xmlns="" id="{4C1A3B05-3062-49D7-9527-9D1711FBF758}"/>
              </a:ext>
            </a:extLst>
          </p:cNvPr>
          <p:cNvSpPr/>
          <p:nvPr/>
        </p:nvSpPr>
        <p:spPr>
          <a:xfrm>
            <a:off x="1447800" y="2279571"/>
            <a:ext cx="6362700" cy="3816429"/>
          </a:xfrm>
          <a:prstGeom prst="rect">
            <a:avLst/>
          </a:prstGeom>
        </p:spPr>
        <p:txBody>
          <a:bodyPr wrap="square">
            <a:spAutoFit/>
          </a:bodyPr>
          <a:lstStyle/>
          <a:p>
            <a:pPr>
              <a:spcBef>
                <a:spcPct val="50000"/>
              </a:spcBef>
            </a:pPr>
            <a:r>
              <a:rPr lang="en-US" altLang="vi-VN" sz="4400" b="1" dirty="0"/>
              <a:t>+ </a:t>
            </a:r>
            <a:r>
              <a:rPr lang="en-US" altLang="vi-VN" sz="4400" b="1" dirty="0" err="1"/>
              <a:t>Độ</a:t>
            </a:r>
            <a:r>
              <a:rPr lang="en-US" altLang="vi-VN" sz="4400" b="1" dirty="0"/>
              <a:t> </a:t>
            </a:r>
            <a:r>
              <a:rPr lang="en-US" altLang="vi-VN" sz="4400" b="1" dirty="0" err="1"/>
              <a:t>cách</a:t>
            </a:r>
            <a:r>
              <a:rPr lang="en-US" altLang="vi-VN" sz="4400" b="1" dirty="0"/>
              <a:t> </a:t>
            </a:r>
            <a:r>
              <a:rPr lang="en-US" altLang="vi-VN" sz="4400" b="1" dirty="0" err="1"/>
              <a:t>điện</a:t>
            </a:r>
            <a:r>
              <a:rPr lang="en-US" altLang="vi-VN" sz="4400" b="1" dirty="0"/>
              <a:t> </a:t>
            </a:r>
            <a:r>
              <a:rPr lang="en-US" altLang="vi-VN" sz="4400" b="1" dirty="0" err="1"/>
              <a:t>cao</a:t>
            </a:r>
            <a:r>
              <a:rPr lang="en-US" altLang="vi-VN" sz="4400" b="1" dirty="0"/>
              <a:t>.</a:t>
            </a:r>
          </a:p>
          <a:p>
            <a:pPr>
              <a:spcBef>
                <a:spcPct val="50000"/>
              </a:spcBef>
            </a:pPr>
            <a:r>
              <a:rPr lang="en-US" altLang="vi-VN" sz="4400" b="1" dirty="0"/>
              <a:t>+ </a:t>
            </a:r>
            <a:r>
              <a:rPr lang="en-US" altLang="vi-VN" sz="4400" b="1" dirty="0" err="1"/>
              <a:t>Chịu</a:t>
            </a:r>
            <a:r>
              <a:rPr lang="en-US" altLang="vi-VN" sz="4400" b="1" dirty="0"/>
              <a:t> </a:t>
            </a:r>
            <a:r>
              <a:rPr lang="en-US" altLang="vi-VN" sz="4400" b="1" dirty="0" err="1"/>
              <a:t>nhiệt</a:t>
            </a:r>
            <a:r>
              <a:rPr lang="en-US" altLang="vi-VN" sz="4400" b="1" dirty="0"/>
              <a:t> </a:t>
            </a:r>
            <a:r>
              <a:rPr lang="en-US" altLang="vi-VN" sz="4400" b="1" dirty="0" err="1"/>
              <a:t>tốt</a:t>
            </a:r>
            <a:r>
              <a:rPr lang="en-US" altLang="vi-VN" sz="4400" b="1" dirty="0"/>
              <a:t>.</a:t>
            </a:r>
          </a:p>
          <a:p>
            <a:pPr>
              <a:spcBef>
                <a:spcPct val="50000"/>
              </a:spcBef>
            </a:pPr>
            <a:r>
              <a:rPr lang="en-US" altLang="vi-VN" sz="4400" b="1" dirty="0"/>
              <a:t>+ </a:t>
            </a:r>
            <a:r>
              <a:rPr lang="en-US" altLang="vi-VN" sz="4400" b="1" dirty="0" err="1"/>
              <a:t>Chống</a:t>
            </a:r>
            <a:r>
              <a:rPr lang="en-US" altLang="vi-VN" sz="4400" b="1" dirty="0"/>
              <a:t> </a:t>
            </a:r>
            <a:r>
              <a:rPr lang="en-US" altLang="vi-VN" sz="4400" b="1" dirty="0" err="1"/>
              <a:t>ẩm</a:t>
            </a:r>
            <a:r>
              <a:rPr lang="en-US" altLang="vi-VN" sz="4400" b="1" dirty="0"/>
              <a:t> </a:t>
            </a:r>
            <a:r>
              <a:rPr lang="en-US" altLang="vi-VN" sz="4400" b="1" dirty="0" err="1"/>
              <a:t>tốt</a:t>
            </a:r>
            <a:r>
              <a:rPr lang="en-US" altLang="vi-VN" sz="4400" b="1" dirty="0"/>
              <a:t>.</a:t>
            </a:r>
          </a:p>
          <a:p>
            <a:pPr>
              <a:spcBef>
                <a:spcPct val="50000"/>
              </a:spcBef>
            </a:pPr>
            <a:r>
              <a:rPr lang="en-US" altLang="vi-VN" sz="4400" b="1" dirty="0"/>
              <a:t>+ </a:t>
            </a:r>
            <a:r>
              <a:rPr lang="en-US" altLang="vi-VN" sz="4400" b="1" dirty="0" err="1"/>
              <a:t>Có</a:t>
            </a:r>
            <a:r>
              <a:rPr lang="en-US" altLang="vi-VN" sz="4400" b="1" dirty="0"/>
              <a:t> </a:t>
            </a:r>
            <a:r>
              <a:rPr lang="en-US" altLang="vi-VN" sz="4400" b="1" dirty="0" err="1"/>
              <a:t>độ</a:t>
            </a:r>
            <a:r>
              <a:rPr lang="en-US" altLang="vi-VN" sz="4400" b="1" dirty="0"/>
              <a:t> </a:t>
            </a:r>
            <a:r>
              <a:rPr lang="en-US" altLang="vi-VN" sz="4400" b="1" dirty="0" err="1"/>
              <a:t>bền</a:t>
            </a:r>
            <a:r>
              <a:rPr lang="en-US" altLang="vi-VN" sz="4400" b="1" dirty="0"/>
              <a:t> </a:t>
            </a:r>
            <a:r>
              <a:rPr lang="en-US" altLang="vi-VN" sz="4400" b="1" dirty="0" err="1"/>
              <a:t>cơ</a:t>
            </a:r>
            <a:r>
              <a:rPr lang="en-US" altLang="vi-VN" sz="4400" b="1" dirty="0"/>
              <a:t> </a:t>
            </a:r>
            <a:r>
              <a:rPr lang="en-US" altLang="vi-VN" sz="4400" b="1" dirty="0" err="1"/>
              <a:t>học</a:t>
            </a:r>
            <a:r>
              <a:rPr lang="en-US" altLang="vi-VN" sz="4400" b="1" dirty="0"/>
              <a:t> </a:t>
            </a:r>
            <a:r>
              <a:rPr lang="en-US" altLang="vi-VN" sz="4400" b="1" dirty="0" err="1"/>
              <a:t>cao</a:t>
            </a:r>
            <a:r>
              <a:rPr lang="en-US" altLang="vi-VN" sz="4400" b="1" dirty="0"/>
              <a:t>.</a:t>
            </a:r>
          </a:p>
        </p:txBody>
      </p:sp>
    </p:spTree>
    <p:extLst>
      <p:ext uri="{BB962C8B-B14F-4D97-AF65-F5344CB8AC3E}">
        <p14:creationId xmlns:p14="http://schemas.microsoft.com/office/powerpoint/2010/main" val="1867948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par>
                                <p:cTn id="13" presetID="8"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xmlns="" id="{AB938F7B-8C01-4D06-BC8C-74252F6C62D2}"/>
              </a:ext>
            </a:extLst>
          </p:cNvPr>
          <p:cNvSpPr>
            <a:spLocks noChangeArrowheads="1"/>
          </p:cNvSpPr>
          <p:nvPr/>
        </p:nvSpPr>
        <p:spPr bwMode="auto">
          <a:xfrm>
            <a:off x="1073081" y="5334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6000" b="1" dirty="0">
                <a:latin typeface="Times New Roman" panose="02020603050405020304" pitchFamily="18" charset="0"/>
                <a:cs typeface="Times New Roman" panose="02020603050405020304" pitchFamily="18" charset="0"/>
              </a:rPr>
              <a:t> DẶN DÒ</a:t>
            </a:r>
          </a:p>
        </p:txBody>
      </p:sp>
      <p:sp>
        <p:nvSpPr>
          <p:cNvPr id="5" name="Rectangle 9">
            <a:extLst>
              <a:ext uri="{FF2B5EF4-FFF2-40B4-BE49-F238E27FC236}">
                <a16:creationId xmlns:a16="http://schemas.microsoft.com/office/drawing/2014/main" xmlns="" id="{3A29E1D4-2A60-443F-B0B2-CE8E76F47507}"/>
              </a:ext>
            </a:extLst>
          </p:cNvPr>
          <p:cNvSpPr>
            <a:spLocks noChangeArrowheads="1"/>
          </p:cNvSpPr>
          <p:nvPr/>
        </p:nvSpPr>
        <p:spPr bwMode="auto">
          <a:xfrm>
            <a:off x="876300" y="30480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Học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endParaRPr lang="en-US" altLang="en-US" sz="5400" b="1"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Tìm</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hiểu</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tr</a:t>
            </a:r>
            <a:r>
              <a:rPr lang="vi-VN" altLang="en-US" sz="5400" b="1" dirty="0">
                <a:latin typeface="Times New Roman" panose="02020603050405020304" pitchFamily="18" charset="0"/>
                <a:cs typeface="Times New Roman" panose="02020603050405020304" pitchFamily="18" charset="0"/>
              </a:rPr>
              <a:t>ư</a:t>
            </a:r>
            <a:r>
              <a:rPr lang="en-US" altLang="en-US" sz="5400" b="1" dirty="0" err="1">
                <a:latin typeface="Times New Roman" panose="02020603050405020304" pitchFamily="18" charset="0"/>
                <a:cs typeface="Times New Roman" panose="02020603050405020304" pitchFamily="18" charset="0"/>
              </a:rPr>
              <a:t>ớc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Dụng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cụ</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dùng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lắp</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đặt</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mạng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điện</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nhà</a:t>
            </a:r>
            <a:r>
              <a:rPr lang="en-US" altLang="en-US" sz="5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7947287"/>
      </p:ext>
    </p:extLst>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xmlns="" id="{B3309D2F-97EC-4E06-91A8-18E9ABBC00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1" y="0"/>
            <a:ext cx="91428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67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69B5C6C8-5E5F-44EC-AD64-C33484493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762000"/>
            <a:ext cx="7467600" cy="4401205"/>
          </a:xfrm>
          <a:prstGeom prst="rect">
            <a:avLst/>
          </a:prstGeom>
          <a:noFill/>
        </p:spPr>
        <p:txBody>
          <a:bodyPr wrap="square" rtlCol="0">
            <a:spAutoFit/>
          </a:bodyPr>
          <a:lstStyle/>
          <a:p>
            <a:pPr algn="ctr"/>
            <a:r>
              <a:rPr lang="en-US" sz="4000" b="1" dirty="0" err="1">
                <a:latin typeface="Tahoma" panose="020B0604030504040204" pitchFamily="34" charset="0"/>
                <a:ea typeface="Tahoma" panose="020B0604030504040204" pitchFamily="34" charset="0"/>
                <a:cs typeface="Tahoma" panose="020B0604030504040204" pitchFamily="34" charset="0"/>
              </a:rPr>
              <a:t>Mục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tiêu</a:t>
            </a:r>
            <a:r>
              <a:rPr lang="en-US" sz="4000" b="1" dirty="0">
                <a:latin typeface="Tahoma" panose="020B0604030504040204" pitchFamily="34" charset="0"/>
                <a:ea typeface="Tahoma" panose="020B0604030504040204" pitchFamily="34" charset="0"/>
                <a:cs typeface="Tahoma" panose="020B0604030504040204" pitchFamily="34" charset="0"/>
              </a:rPr>
              <a:t>: </a:t>
            </a:r>
          </a:p>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vật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điện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thường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dùng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trong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lắp</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đặt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mạng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điện</a:t>
            </a:r>
            <a:r>
              <a:rPr lang="en-US" sz="4000" b="1" dirty="0">
                <a:latin typeface="Tahoma" panose="020B0604030504040204" pitchFamily="34" charset="0"/>
                <a:ea typeface="Tahoma" panose="020B0604030504040204" pitchFamily="34" charset="0"/>
                <a:cs typeface="Tahoma" panose="020B0604030504040204" pitchFamily="34" charset="0"/>
              </a:rPr>
              <a:t>. </a:t>
            </a:r>
          </a:p>
          <a:p>
            <a:endParaRPr lang="en-US" sz="4000" b="1" dirty="0">
              <a:latin typeface="Tahoma" panose="020B0604030504040204" pitchFamily="34" charset="0"/>
              <a:ea typeface="Tahoma" panose="020B0604030504040204" pitchFamily="34" charset="0"/>
              <a:cs typeface="Tahoma" panose="020B0604030504040204" pitchFamily="34" charset="0"/>
            </a:endParaRPr>
          </a:p>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cách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sử</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dụng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vật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thông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dụng</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71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2"/>
          <p:cNvPicPr>
            <a:picLocks noChangeAspect="1" noChangeArrowheads="1"/>
          </p:cNvPicPr>
          <p:nvPr/>
        </p:nvPicPr>
        <p:blipFill>
          <a:blip r:embed="rId2"/>
          <a:srcRect/>
          <a:stretch>
            <a:fillRect/>
          </a:stretch>
        </p:blipFill>
        <p:spPr bwMode="auto">
          <a:xfrm>
            <a:off x="107950" y="2636838"/>
            <a:ext cx="2124075" cy="944562"/>
          </a:xfrm>
          <a:prstGeom prst="rect">
            <a:avLst/>
          </a:prstGeom>
          <a:noFill/>
          <a:ln w="9525">
            <a:noFill/>
            <a:miter lim="800000"/>
            <a:headEnd/>
            <a:tailEnd/>
          </a:ln>
        </p:spPr>
      </p:pic>
      <p:pic>
        <p:nvPicPr>
          <p:cNvPr id="8" name="Picture 6" descr="H2"/>
          <p:cNvPicPr>
            <a:picLocks noChangeAspect="1" noChangeArrowheads="1"/>
          </p:cNvPicPr>
          <p:nvPr/>
        </p:nvPicPr>
        <p:blipFill>
          <a:blip r:embed="rId3"/>
          <a:srcRect/>
          <a:stretch>
            <a:fillRect/>
          </a:stretch>
        </p:blipFill>
        <p:spPr bwMode="auto">
          <a:xfrm>
            <a:off x="2339975" y="2636838"/>
            <a:ext cx="2109788" cy="944562"/>
          </a:xfrm>
          <a:prstGeom prst="rect">
            <a:avLst/>
          </a:prstGeom>
          <a:noFill/>
          <a:ln w="9525">
            <a:noFill/>
            <a:miter lim="800000"/>
            <a:headEnd/>
            <a:tailEnd/>
          </a:ln>
        </p:spPr>
      </p:pic>
      <p:pic>
        <p:nvPicPr>
          <p:cNvPr id="9" name="Picture 7" descr="H2"/>
          <p:cNvPicPr>
            <a:picLocks noChangeAspect="1" noChangeArrowheads="1"/>
          </p:cNvPicPr>
          <p:nvPr/>
        </p:nvPicPr>
        <p:blipFill>
          <a:blip r:embed="rId4"/>
          <a:srcRect/>
          <a:stretch>
            <a:fillRect/>
          </a:stretch>
        </p:blipFill>
        <p:spPr bwMode="auto">
          <a:xfrm>
            <a:off x="4572000" y="2667000"/>
            <a:ext cx="2303463" cy="914400"/>
          </a:xfrm>
          <a:prstGeom prst="rect">
            <a:avLst/>
          </a:prstGeom>
          <a:noFill/>
          <a:ln w="9525">
            <a:noFill/>
            <a:miter lim="800000"/>
            <a:headEnd/>
            <a:tailEnd/>
          </a:ln>
        </p:spPr>
      </p:pic>
      <p:pic>
        <p:nvPicPr>
          <p:cNvPr id="10" name="Picture 4" descr="H2"/>
          <p:cNvPicPr>
            <a:picLocks noChangeAspect="1" noChangeArrowheads="1"/>
          </p:cNvPicPr>
          <p:nvPr/>
        </p:nvPicPr>
        <p:blipFill>
          <a:blip r:embed="rId5"/>
          <a:srcRect/>
          <a:stretch>
            <a:fillRect/>
          </a:stretch>
        </p:blipFill>
        <p:spPr bwMode="auto">
          <a:xfrm>
            <a:off x="6948488" y="2633663"/>
            <a:ext cx="2016125" cy="947737"/>
          </a:xfrm>
          <a:prstGeom prst="rect">
            <a:avLst/>
          </a:prstGeom>
          <a:noFill/>
          <a:ln w="9525">
            <a:noFill/>
            <a:miter lim="800000"/>
            <a:headEnd/>
            <a:tailEnd/>
          </a:ln>
        </p:spPr>
      </p:pic>
      <p:sp>
        <p:nvSpPr>
          <p:cNvPr id="11" name="Title 10"/>
          <p:cNvSpPr>
            <a:spLocks noGrp="1"/>
          </p:cNvSpPr>
          <p:nvPr>
            <p:ph type="ctrTitle"/>
          </p:nvPr>
        </p:nvSpPr>
        <p:spPr>
          <a:xfrm>
            <a:off x="0" y="24912"/>
            <a:ext cx="3581400" cy="762000"/>
          </a:xfrm>
        </p:spPr>
        <p:txBody>
          <a:bodyPr>
            <a:normAutofit/>
          </a:bodyPr>
          <a:lstStyle/>
          <a:p>
            <a:pPr marL="742950" indent="-742950" algn="l"/>
            <a:r>
              <a:rPr lang="en-US" sz="4000" b="1" dirty="0">
                <a:solidFill>
                  <a:srgbClr val="FF0000"/>
                </a:solidFill>
              </a:rPr>
              <a:t>I. </a:t>
            </a:r>
            <a:r>
              <a:rPr lang="en-US" sz="4000" b="1" dirty="0" err="1">
                <a:solidFill>
                  <a:srgbClr val="FF0000"/>
                </a:solidFill>
              </a:rPr>
              <a:t>Dây</a:t>
            </a:r>
            <a:r>
              <a:rPr lang="en-US" sz="4000" b="1" dirty="0">
                <a:solidFill>
                  <a:srgbClr val="FF0000"/>
                </a:solidFill>
              </a:rPr>
              <a:t> </a:t>
            </a:r>
            <a:r>
              <a:rPr lang="en-US" sz="4000" b="1" dirty="0" err="1">
                <a:solidFill>
                  <a:srgbClr val="FF0000"/>
                </a:solidFill>
              </a:rPr>
              <a:t>dẫn</a:t>
            </a:r>
            <a:r>
              <a:rPr lang="en-US" sz="4000" b="1" dirty="0">
                <a:solidFill>
                  <a:srgbClr val="FF0000"/>
                </a:solidFill>
              </a:rPr>
              <a:t> </a:t>
            </a:r>
            <a:r>
              <a:rPr lang="en-US" sz="4000" b="1" dirty="0" err="1">
                <a:solidFill>
                  <a:srgbClr val="FF0000"/>
                </a:solidFill>
              </a:rPr>
              <a:t>điện</a:t>
            </a:r>
            <a:r>
              <a:rPr lang="en-US" sz="4000" b="1" dirty="0">
                <a:solidFill>
                  <a:srgbClr val="FF0000"/>
                </a:solidFill>
              </a:rPr>
              <a:t>:</a:t>
            </a:r>
            <a:endParaRPr lang="en-US" b="1" dirty="0">
              <a:solidFill>
                <a:srgbClr val="FF0000"/>
              </a:solidFill>
            </a:endParaRPr>
          </a:p>
        </p:txBody>
      </p:sp>
      <p:graphicFrame>
        <p:nvGraphicFramePr>
          <p:cNvPr id="16" name="Table 15"/>
          <p:cNvGraphicFramePr>
            <a:graphicFrameLocks noGrp="1"/>
          </p:cNvGraphicFramePr>
          <p:nvPr/>
        </p:nvGraphicFramePr>
        <p:xfrm>
          <a:off x="-1066800" y="5410200"/>
          <a:ext cx="208280" cy="36576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xmlns="" val="20000"/>
                    </a:ext>
                  </a:extLst>
                </a:gridCol>
              </a:tblGrid>
              <a:tr h="228600">
                <a:tc>
                  <a:txBody>
                    <a:bodyPr/>
                    <a:lstStyle/>
                    <a:p>
                      <a:endParaRPr lang="en-US" dirty="0"/>
                    </a:p>
                  </a:txBody>
                  <a:tcPr>
                    <a:lnL w="12700" cmpd="sng">
                      <a:noFill/>
                    </a:lnL>
                    <a:lnR w="12700" cmpd="sng">
                      <a:noFill/>
                    </a:lnR>
                    <a:lnT w="12700" cmpd="sng">
                      <a:noFill/>
                    </a:lnT>
                    <a:lnB w="12700" cmpd="sng">
                      <a:noFill/>
                    </a:lnB>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nvGraphicFramePr>
        <p:xfrm>
          <a:off x="228600" y="3581400"/>
          <a:ext cx="8686800" cy="57912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502920">
                <a:tc>
                  <a:txBody>
                    <a:bodyPr/>
                    <a:lstStyle/>
                    <a:p>
                      <a:pPr algn="ctr"/>
                      <a:r>
                        <a:rPr lang="en-US" sz="320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482043316"/>
              </p:ext>
            </p:extLst>
          </p:nvPr>
        </p:nvGraphicFramePr>
        <p:xfrm>
          <a:off x="317378" y="4206325"/>
          <a:ext cx="8458200" cy="249555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xmlns="" val="20000"/>
                    </a:ext>
                  </a:extLst>
                </a:gridCol>
                <a:gridCol w="2114550">
                  <a:extLst>
                    <a:ext uri="{9D8B030D-6E8A-4147-A177-3AD203B41FA5}">
                      <a16:colId xmlns:a16="http://schemas.microsoft.com/office/drawing/2014/main" xmlns="" val="20001"/>
                    </a:ext>
                  </a:extLst>
                </a:gridCol>
                <a:gridCol w="2114550">
                  <a:extLst>
                    <a:ext uri="{9D8B030D-6E8A-4147-A177-3AD203B41FA5}">
                      <a16:colId xmlns:a16="http://schemas.microsoft.com/office/drawing/2014/main" xmlns="" val="20002"/>
                    </a:ext>
                  </a:extLst>
                </a:gridCol>
                <a:gridCol w="2114550">
                  <a:extLst>
                    <a:ext uri="{9D8B030D-6E8A-4147-A177-3AD203B41FA5}">
                      <a16:colId xmlns:a16="http://schemas.microsoft.com/office/drawing/2014/main" xmlns="" val="20003"/>
                    </a:ext>
                  </a:extLst>
                </a:gridCol>
              </a:tblGrid>
              <a:tr h="1040130">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trần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bọc</a:t>
                      </a:r>
                      <a:r>
                        <a:rPr lang="en-US" sz="3200" baseline="0" dirty="0">
                          <a:solidFill>
                            <a:srgbClr val="000099"/>
                          </a:solidFill>
                        </a:rPr>
                        <a:t> </a:t>
                      </a:r>
                      <a:r>
                        <a:rPr lang="en-US" sz="3200" baseline="0" dirty="0" err="1">
                          <a:solidFill>
                            <a:srgbClr val="000099"/>
                          </a:solidFill>
                        </a:rPr>
                        <a:t>cách</a:t>
                      </a:r>
                      <a:r>
                        <a:rPr lang="en-US" sz="3200" baseline="0" dirty="0">
                          <a:solidFill>
                            <a:srgbClr val="000099"/>
                          </a:solidFill>
                        </a:rPr>
                        <a:t> </a:t>
                      </a:r>
                      <a:r>
                        <a:rPr lang="en-US" sz="3200" baseline="0" dirty="0" err="1">
                          <a:solidFill>
                            <a:srgbClr val="000099"/>
                          </a:solidFill>
                        </a:rPr>
                        <a:t>điện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nhiều</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một</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0"/>
                  </a:ext>
                </a:extLst>
              </a:tr>
              <a:tr h="94107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35128623"/>
              </p:ext>
            </p:extLst>
          </p:nvPr>
        </p:nvGraphicFramePr>
        <p:xfrm>
          <a:off x="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19" name="Title 10">
            <a:extLst>
              <a:ext uri="{FF2B5EF4-FFF2-40B4-BE49-F238E27FC236}">
                <a16:creationId xmlns:a16="http://schemas.microsoft.com/office/drawing/2014/main" xmlns="" id="{C7AD68A4-68A0-4749-93DD-F006834A429F}"/>
              </a:ext>
            </a:extLst>
          </p:cNvPr>
          <p:cNvSpPr txBox="1">
            <a:spLocks/>
          </p:cNvSpPr>
          <p:nvPr/>
        </p:nvSpPr>
        <p:spPr>
          <a:xfrm>
            <a:off x="3460750" y="946700"/>
            <a:ext cx="583565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t>Quan </a:t>
            </a:r>
            <a:r>
              <a:rPr lang="en-US" sz="4000" b="1" dirty="0" err="1"/>
              <a:t>sát</a:t>
            </a:r>
            <a:r>
              <a:rPr lang="en-US" sz="4000" b="1" dirty="0"/>
              <a:t> </a:t>
            </a:r>
            <a:r>
              <a:rPr lang="en-US" sz="4000" b="1" dirty="0" err="1"/>
              <a:t>cấu</a:t>
            </a:r>
            <a:r>
              <a:rPr lang="en-US" sz="4000" b="1" dirty="0"/>
              <a:t> </a:t>
            </a:r>
            <a:r>
              <a:rPr lang="en-US" sz="4000" b="1" dirty="0" err="1"/>
              <a:t>tạo</a:t>
            </a:r>
            <a:r>
              <a:rPr lang="en-US" sz="4000" b="1" dirty="0"/>
              <a:t> </a:t>
            </a:r>
            <a:r>
              <a:rPr lang="en-US" sz="4000" b="1" dirty="0" err="1"/>
              <a:t>của</a:t>
            </a:r>
            <a:r>
              <a:rPr lang="en-US" sz="4000" b="1" dirty="0"/>
              <a:t> </a:t>
            </a:r>
            <a:r>
              <a:rPr lang="en-US" sz="4000" b="1" dirty="0" err="1"/>
              <a:t>một</a:t>
            </a:r>
            <a:r>
              <a:rPr lang="en-US" sz="4000" b="1" dirty="0"/>
              <a:t> </a:t>
            </a:r>
            <a:r>
              <a:rPr lang="en-US" sz="4000" b="1" dirty="0" err="1"/>
              <a:t>số</a:t>
            </a:r>
            <a:r>
              <a:rPr lang="en-US" sz="4000" b="1" dirty="0"/>
              <a:t> </a:t>
            </a:r>
            <a:r>
              <a:rPr lang="en-US" sz="4000" b="1" dirty="0" err="1"/>
              <a:t>loại</a:t>
            </a:r>
            <a:r>
              <a:rPr lang="en-US" sz="4000" b="1" dirty="0"/>
              <a:t> </a:t>
            </a:r>
            <a:r>
              <a:rPr lang="en-US" sz="4000" b="1" dirty="0" err="1"/>
              <a:t>dây</a:t>
            </a:r>
            <a:r>
              <a:rPr lang="en-US" sz="4000" b="1" dirty="0"/>
              <a:t> </a:t>
            </a:r>
            <a:r>
              <a:rPr lang="en-US" sz="4000" b="1" dirty="0" err="1"/>
              <a:t>dẫn</a:t>
            </a:r>
            <a:r>
              <a:rPr lang="en-US" sz="4000" b="1" dirty="0"/>
              <a:t> </a:t>
            </a:r>
            <a:r>
              <a:rPr lang="en-US" sz="4000" b="1" dirty="0" err="1"/>
              <a:t>điện</a:t>
            </a:r>
            <a:r>
              <a:rPr lang="en-US" sz="4000" b="1" dirty="0"/>
              <a:t> </a:t>
            </a:r>
            <a:r>
              <a:rPr lang="en-US" sz="4000" b="1" dirty="0" err="1"/>
              <a:t>trong</a:t>
            </a:r>
            <a:r>
              <a:rPr lang="en-US" sz="4000" b="1" dirty="0"/>
              <a:t> </a:t>
            </a:r>
            <a:r>
              <a:rPr lang="en-US" sz="4000" b="1" dirty="0" err="1"/>
              <a:t>hình</a:t>
            </a:r>
            <a:r>
              <a:rPr lang="en-US" sz="4000" b="1" dirty="0"/>
              <a:t> 2.1, </a:t>
            </a:r>
            <a:r>
              <a:rPr lang="en-US" sz="4000" b="1" dirty="0" err="1"/>
              <a:t>phân</a:t>
            </a:r>
            <a:r>
              <a:rPr lang="en-US" sz="4000" b="1" dirty="0"/>
              <a:t> </a:t>
            </a:r>
            <a:r>
              <a:rPr lang="en-US" sz="4000" b="1" dirty="0" err="1"/>
              <a:t>loại</a:t>
            </a:r>
            <a:r>
              <a:rPr lang="en-US" sz="4000" b="1" dirty="0"/>
              <a:t> </a:t>
            </a:r>
            <a:r>
              <a:rPr lang="en-US" sz="4000" b="1" dirty="0" err="1"/>
              <a:t>và</a:t>
            </a:r>
            <a:r>
              <a:rPr lang="en-US" sz="4000" b="1" dirty="0"/>
              <a:t> </a:t>
            </a:r>
            <a:r>
              <a:rPr lang="en-US" sz="4000" b="1" dirty="0" err="1"/>
              <a:t>ghi</a:t>
            </a:r>
            <a:r>
              <a:rPr lang="en-US" sz="4000" b="1" dirty="0"/>
              <a:t> </a:t>
            </a:r>
            <a:r>
              <a:rPr lang="en-US" sz="4000" b="1" dirty="0" err="1"/>
              <a:t>vào</a:t>
            </a:r>
            <a:r>
              <a:rPr lang="en-US" sz="4000" b="1" dirty="0"/>
              <a:t> </a:t>
            </a:r>
            <a:r>
              <a:rPr lang="en-US" sz="4000" b="1" dirty="0" err="1"/>
              <a:t>bảng</a:t>
            </a:r>
            <a:r>
              <a:rPr lang="en-US" sz="4000" b="1" dirty="0"/>
              <a:t> </a:t>
            </a:r>
            <a:r>
              <a:rPr lang="en-US" sz="4000" b="1" dirty="0" err="1"/>
              <a:t>sau</a:t>
            </a:r>
            <a:r>
              <a:rPr lang="en-US" sz="4000" b="1" dirty="0"/>
              <a:t>:</a:t>
            </a:r>
          </a:p>
        </p:txBody>
      </p:sp>
      <p:sp>
        <p:nvSpPr>
          <p:cNvPr id="2" name="TextBox 1">
            <a:extLst>
              <a:ext uri="{FF2B5EF4-FFF2-40B4-BE49-F238E27FC236}">
                <a16:creationId xmlns:a16="http://schemas.microsoft.com/office/drawing/2014/main" xmlns="" id="{9AD88913-723C-4CE4-9E9B-CC54E6B9B997}"/>
              </a:ext>
            </a:extLst>
          </p:cNvPr>
          <p:cNvSpPr txBox="1"/>
          <p:nvPr/>
        </p:nvSpPr>
        <p:spPr>
          <a:xfrm>
            <a:off x="2590800" y="5798234"/>
            <a:ext cx="2209800" cy="707886"/>
          </a:xfrm>
          <a:prstGeom prst="rect">
            <a:avLst/>
          </a:prstGeom>
          <a:noFill/>
          <a:ln>
            <a:noFill/>
          </a:ln>
        </p:spPr>
        <p:txBody>
          <a:bodyPr wrap="square" rtlCol="0">
            <a:spAutoFit/>
          </a:bodyPr>
          <a:lstStyle/>
          <a:p>
            <a:r>
              <a:rPr lang="en-US" sz="4000" b="1" dirty="0"/>
              <a:t>a, b, c, d</a:t>
            </a:r>
          </a:p>
        </p:txBody>
      </p:sp>
      <p:sp>
        <p:nvSpPr>
          <p:cNvPr id="25" name="TextBox 24">
            <a:extLst>
              <a:ext uri="{FF2B5EF4-FFF2-40B4-BE49-F238E27FC236}">
                <a16:creationId xmlns:a16="http://schemas.microsoft.com/office/drawing/2014/main" xmlns="" id="{29D259DB-55DA-4985-95E9-98D324286B5E}"/>
              </a:ext>
            </a:extLst>
          </p:cNvPr>
          <p:cNvSpPr txBox="1"/>
          <p:nvPr/>
        </p:nvSpPr>
        <p:spPr>
          <a:xfrm>
            <a:off x="4811151" y="5817787"/>
            <a:ext cx="2027237" cy="707886"/>
          </a:xfrm>
          <a:prstGeom prst="rect">
            <a:avLst/>
          </a:prstGeom>
          <a:noFill/>
          <a:ln>
            <a:noFill/>
          </a:ln>
        </p:spPr>
        <p:txBody>
          <a:bodyPr wrap="square" rtlCol="0">
            <a:spAutoFit/>
          </a:bodyPr>
          <a:lstStyle/>
          <a:p>
            <a:r>
              <a:rPr lang="en-US" sz="4000" b="1" dirty="0"/>
              <a:t>b, c, d</a:t>
            </a:r>
          </a:p>
        </p:txBody>
      </p:sp>
      <p:sp>
        <p:nvSpPr>
          <p:cNvPr id="26" name="TextBox 25">
            <a:extLst>
              <a:ext uri="{FF2B5EF4-FFF2-40B4-BE49-F238E27FC236}">
                <a16:creationId xmlns:a16="http://schemas.microsoft.com/office/drawing/2014/main" xmlns="" id="{8BA5ECB7-B66C-4D47-AEB7-39B37527F8E7}"/>
              </a:ext>
            </a:extLst>
          </p:cNvPr>
          <p:cNvSpPr txBox="1"/>
          <p:nvPr/>
        </p:nvSpPr>
        <p:spPr>
          <a:xfrm>
            <a:off x="7563375" y="5792521"/>
            <a:ext cx="901822" cy="707886"/>
          </a:xfrm>
          <a:prstGeom prst="rect">
            <a:avLst/>
          </a:prstGeom>
          <a:noFill/>
          <a:ln>
            <a:noFill/>
          </a:ln>
        </p:spPr>
        <p:txBody>
          <a:bodyPr wrap="square" rtlCol="0">
            <a:spAutoFit/>
          </a:bodyPr>
          <a:lstStyle/>
          <a:p>
            <a:r>
              <a:rPr lang="en-US" sz="4000" b="1" dirty="0"/>
              <a:t>a</a:t>
            </a:r>
          </a:p>
        </p:txBody>
      </p:sp>
      <p:sp>
        <p:nvSpPr>
          <p:cNvPr id="15" name="TextBox 14">
            <a:extLst>
              <a:ext uri="{FF2B5EF4-FFF2-40B4-BE49-F238E27FC236}">
                <a16:creationId xmlns:a16="http://schemas.microsoft.com/office/drawing/2014/main" xmlns="" id="{58F45E87-7836-4A54-8547-BE6E130FC2CA}"/>
              </a:ext>
            </a:extLst>
          </p:cNvPr>
          <p:cNvSpPr txBox="1"/>
          <p:nvPr/>
        </p:nvSpPr>
        <p:spPr>
          <a:xfrm>
            <a:off x="214532" y="2019898"/>
            <a:ext cx="2303462" cy="707886"/>
          </a:xfrm>
          <a:prstGeom prst="rect">
            <a:avLst/>
          </a:prstGeom>
          <a:noFill/>
          <a:ln>
            <a:noFill/>
          </a:ln>
        </p:spPr>
        <p:txBody>
          <a:bodyPr wrap="square" rtlCol="0">
            <a:spAutoFit/>
          </a:bodyPr>
          <a:lstStyle/>
          <a:p>
            <a:r>
              <a:rPr lang="en-US" sz="4000" b="1" dirty="0" err="1"/>
              <a:t>Hình</a:t>
            </a:r>
            <a:r>
              <a:rPr lang="en-US" sz="4000" b="1" dirty="0"/>
              <a:t>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500"/>
                                        <p:tgtEl>
                                          <p:spTgt spid="1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2000"/>
                                        <p:tgtEl>
                                          <p:spTgt spid="15"/>
                                        </p:tgtEl>
                                      </p:cBhvr>
                                    </p:animEffect>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ox(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ox(in)">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5" grpId="0"/>
      <p:bldP spid="2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xmlns="" id="{F3F53C9A-5B96-4B50-8453-33DCFB0B2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idx="4294967295"/>
          </p:nvPr>
        </p:nvSpPr>
        <p:spPr>
          <a:xfrm>
            <a:off x="180620" y="5009392"/>
            <a:ext cx="4040188" cy="639763"/>
          </a:xfrm>
        </p:spPr>
        <p:txBody>
          <a:bodyPr>
            <a:noAutofit/>
          </a:bodyPr>
          <a:lstStyle/>
          <a:p>
            <a:pPr algn="ctr"/>
            <a:r>
              <a:rPr lang="en-US" sz="4000" b="1" dirty="0" err="1">
                <a:solidFill>
                  <a:srgbClr val="0000FF"/>
                </a:solidFill>
              </a:rPr>
              <a:t>Dây</a:t>
            </a:r>
            <a:r>
              <a:rPr lang="en-US" sz="4000" b="1" dirty="0">
                <a:solidFill>
                  <a:srgbClr val="0000FF"/>
                </a:solidFill>
              </a:rPr>
              <a:t> </a:t>
            </a:r>
            <a:r>
              <a:rPr lang="en-US" sz="4000" b="1" dirty="0" err="1">
                <a:solidFill>
                  <a:srgbClr val="0000FF"/>
                </a:solidFill>
              </a:rPr>
              <a:t>dẫn</a:t>
            </a:r>
            <a:r>
              <a:rPr lang="en-US" sz="4000" b="1" dirty="0">
                <a:solidFill>
                  <a:srgbClr val="0000FF"/>
                </a:solidFill>
              </a:rPr>
              <a:t> </a:t>
            </a:r>
            <a:r>
              <a:rPr lang="en-US" sz="4000" b="1" dirty="0" err="1">
                <a:solidFill>
                  <a:srgbClr val="0000FF"/>
                </a:solidFill>
              </a:rPr>
              <a:t>trần</a:t>
            </a:r>
            <a:endParaRPr lang="en-US" sz="4000" b="1" dirty="0">
              <a:solidFill>
                <a:srgbClr val="0000FF"/>
              </a:solidFill>
            </a:endParaRPr>
          </a:p>
        </p:txBody>
      </p:sp>
      <p:pic>
        <p:nvPicPr>
          <p:cNvPr id="9" name="Content Placeholder 8" descr="480_crop_cap_chong_chay-4122.jpg"/>
          <p:cNvPicPr>
            <a:picLocks noGrp="1" noChangeAspect="1"/>
          </p:cNvPicPr>
          <p:nvPr>
            <p:ph sz="half" idx="4294967295"/>
          </p:nvPr>
        </p:nvPicPr>
        <p:blipFill>
          <a:blip r:embed="rId3"/>
          <a:stretch>
            <a:fillRect/>
          </a:stretch>
        </p:blipFill>
        <p:spPr>
          <a:xfrm>
            <a:off x="4596618" y="1622474"/>
            <a:ext cx="4040187" cy="2786063"/>
          </a:xfrm>
        </p:spPr>
      </p:pic>
      <p:sp>
        <p:nvSpPr>
          <p:cNvPr id="8" name="Text Placeholder 7"/>
          <p:cNvSpPr>
            <a:spLocks noGrp="1"/>
          </p:cNvSpPr>
          <p:nvPr>
            <p:ph type="body" sz="quarter" idx="4294967295"/>
          </p:nvPr>
        </p:nvSpPr>
        <p:spPr>
          <a:xfrm>
            <a:off x="4596618" y="5038982"/>
            <a:ext cx="4041775" cy="639763"/>
          </a:xfrm>
        </p:spPr>
        <p:txBody>
          <a:bodyPr>
            <a:noAutofit/>
          </a:bodyPr>
          <a:lstStyle/>
          <a:p>
            <a:pPr algn="ctr"/>
            <a:r>
              <a:rPr lang="en-US" sz="4000" b="1" dirty="0" err="1">
                <a:solidFill>
                  <a:srgbClr val="0000FF"/>
                </a:solidFill>
              </a:rPr>
              <a:t>Dây</a:t>
            </a:r>
            <a:r>
              <a:rPr lang="en-US" sz="4000" b="1" dirty="0">
                <a:solidFill>
                  <a:srgbClr val="0000FF"/>
                </a:solidFill>
              </a:rPr>
              <a:t> </a:t>
            </a:r>
            <a:r>
              <a:rPr lang="en-US" sz="4000" b="1" dirty="0" err="1">
                <a:solidFill>
                  <a:srgbClr val="0000FF"/>
                </a:solidFill>
              </a:rPr>
              <a:t>dẫn</a:t>
            </a:r>
            <a:r>
              <a:rPr lang="en-US" sz="4000" b="1" dirty="0">
                <a:solidFill>
                  <a:srgbClr val="0000FF"/>
                </a:solidFill>
              </a:rPr>
              <a:t> </a:t>
            </a:r>
            <a:r>
              <a:rPr lang="en-US" sz="4000" b="1" dirty="0" err="1">
                <a:solidFill>
                  <a:srgbClr val="0000FF"/>
                </a:solidFill>
              </a:rPr>
              <a:t>bọc</a:t>
            </a:r>
            <a:r>
              <a:rPr lang="en-US" sz="4000" b="1" dirty="0">
                <a:solidFill>
                  <a:srgbClr val="0000FF"/>
                </a:solidFill>
              </a:rPr>
              <a:t> </a:t>
            </a:r>
            <a:r>
              <a:rPr lang="en-US" sz="4000" b="1" dirty="0" err="1">
                <a:solidFill>
                  <a:srgbClr val="0000FF"/>
                </a:solidFill>
              </a:rPr>
              <a:t>cách</a:t>
            </a:r>
            <a:r>
              <a:rPr lang="en-US" sz="4000" b="1" dirty="0">
                <a:solidFill>
                  <a:srgbClr val="0000FF"/>
                </a:solidFill>
              </a:rPr>
              <a:t> </a:t>
            </a:r>
            <a:r>
              <a:rPr lang="en-US" sz="4000" b="1" dirty="0" err="1">
                <a:solidFill>
                  <a:srgbClr val="0000FF"/>
                </a:solidFill>
              </a:rPr>
              <a:t>điện</a:t>
            </a:r>
            <a:endParaRPr lang="en-US" sz="4000" b="1" dirty="0">
              <a:solidFill>
                <a:srgbClr val="0000FF"/>
              </a:solidFill>
            </a:endParaRPr>
          </a:p>
        </p:txBody>
      </p:sp>
      <p:pic>
        <p:nvPicPr>
          <p:cNvPr id="13" name="Content Placeholder 12" descr="837791372546.png"/>
          <p:cNvPicPr>
            <a:picLocks noGrp="1" noChangeAspect="1"/>
          </p:cNvPicPr>
          <p:nvPr>
            <p:ph sz="quarter" idx="4294967295"/>
          </p:nvPr>
        </p:nvPicPr>
        <p:blipFill>
          <a:blip r:embed="rId4"/>
          <a:stretch>
            <a:fillRect/>
          </a:stretch>
        </p:blipFill>
        <p:spPr>
          <a:xfrm>
            <a:off x="443633" y="1487194"/>
            <a:ext cx="3810000" cy="3073400"/>
          </a:xfrm>
        </p:spPr>
      </p:pic>
      <p:sp>
        <p:nvSpPr>
          <p:cNvPr id="7" name="Text Placeholder 5">
            <a:extLst>
              <a:ext uri="{FF2B5EF4-FFF2-40B4-BE49-F238E27FC236}">
                <a16:creationId xmlns:a16="http://schemas.microsoft.com/office/drawing/2014/main" xmlns="" id="{D2F4E726-D0BE-4BBF-91CD-CD4E356A5A15}"/>
              </a:ext>
            </a:extLst>
          </p:cNvPr>
          <p:cNvSpPr txBox="1">
            <a:spLocks/>
          </p:cNvSpPr>
          <p:nvPr/>
        </p:nvSpPr>
        <p:spPr>
          <a:xfrm>
            <a:off x="234547" y="4344546"/>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t>Hình</a:t>
            </a:r>
            <a:r>
              <a:rPr lang="en-US" sz="4000" b="1" dirty="0"/>
              <a:t> 1</a:t>
            </a:r>
          </a:p>
        </p:txBody>
      </p:sp>
      <p:sp>
        <p:nvSpPr>
          <p:cNvPr id="10" name="Text Placeholder 5">
            <a:extLst>
              <a:ext uri="{FF2B5EF4-FFF2-40B4-BE49-F238E27FC236}">
                <a16:creationId xmlns:a16="http://schemas.microsoft.com/office/drawing/2014/main" xmlns="" id="{41A0D67B-7FD3-4F9B-A281-260239B41EE9}"/>
              </a:ext>
            </a:extLst>
          </p:cNvPr>
          <p:cNvSpPr txBox="1">
            <a:spLocks/>
          </p:cNvSpPr>
          <p:nvPr/>
        </p:nvSpPr>
        <p:spPr>
          <a:xfrm>
            <a:off x="4697266" y="4317583"/>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t>Hình</a:t>
            </a:r>
            <a:r>
              <a:rPr lang="en-US" sz="4000" b="1" dirty="0"/>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heckerboard(across)">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877" y="152400"/>
            <a:ext cx="7696200" cy="1323439"/>
          </a:xfrm>
          <a:prstGeom prst="rect">
            <a:avLst/>
          </a:prstGeom>
          <a:noFill/>
        </p:spPr>
        <p:txBody>
          <a:bodyPr wrap="square" rtlCol="0">
            <a:spAutoFit/>
          </a:bodyPr>
          <a:lstStyle/>
          <a:p>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Hãy</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điền</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những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từ</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thích</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hợp</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vào</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chỗ</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trống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trong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các</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sau</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3" name="TextBox 2"/>
          <p:cNvSpPr txBox="1"/>
          <p:nvPr/>
        </p:nvSpPr>
        <p:spPr>
          <a:xfrm>
            <a:off x="344129" y="1438787"/>
            <a:ext cx="8610600" cy="255454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 </a:t>
            </a:r>
          </a:p>
        </p:txBody>
      </p:sp>
      <p:sp>
        <p:nvSpPr>
          <p:cNvPr id="5" name="TextBox 4"/>
          <p:cNvSpPr txBox="1"/>
          <p:nvPr/>
        </p:nvSpPr>
        <p:spPr>
          <a:xfrm>
            <a:off x="344129" y="3805297"/>
            <a:ext cx="8610600" cy="2123658"/>
          </a:xfrm>
          <a:prstGeom prst="rect">
            <a:avLst/>
          </a:prstGeom>
          <a:noFill/>
        </p:spPr>
        <p:txBody>
          <a:bodyPr wrap="square" rtlCol="0">
            <a:spAutoFit/>
          </a:bodyPr>
          <a:lstStyle/>
          <a:p>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Dựa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vào</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một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một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a:t>
            </a:r>
          </a:p>
        </p:txBody>
      </p:sp>
      <p:sp>
        <p:nvSpPr>
          <p:cNvPr id="2" name="TextBox 1"/>
          <p:cNvSpPr txBox="1"/>
          <p:nvPr/>
        </p:nvSpPr>
        <p:spPr>
          <a:xfrm>
            <a:off x="1413385" y="3124200"/>
            <a:ext cx="4225415" cy="830997"/>
          </a:xfrm>
          <a:prstGeom prst="rect">
            <a:avLst/>
          </a:prstGeom>
          <a:noFill/>
        </p:spPr>
        <p:txBody>
          <a:bodyPr wrap="square" rtlCol="0">
            <a:spAutoFit/>
          </a:bodyPr>
          <a:lstStyle/>
          <a:p>
            <a:r>
              <a:rPr lang="en-US" sz="4800" b="1" dirty="0" err="1">
                <a:solidFill>
                  <a:srgbClr val="FF0000"/>
                </a:solidFill>
                <a:latin typeface="Times New Roman" pitchFamily="18" charset="0"/>
                <a:cs typeface="Times New Roman" pitchFamily="18" charset="0"/>
              </a:rPr>
              <a:t>bọc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điện</a:t>
            </a:r>
            <a:r>
              <a:rPr lang="en-US" sz="4800" b="1" dirty="0">
                <a:solidFill>
                  <a:srgbClr val="FF0000"/>
                </a:solidFill>
                <a:latin typeface="Times New Roman" pitchFamily="18" charset="0"/>
                <a:cs typeface="Times New Roman" pitchFamily="18" charset="0"/>
              </a:rPr>
              <a:t>  </a:t>
            </a:r>
          </a:p>
        </p:txBody>
      </p:sp>
      <p:sp>
        <p:nvSpPr>
          <p:cNvPr id="6" name="TextBox 5"/>
          <p:cNvSpPr txBox="1"/>
          <p:nvPr/>
        </p:nvSpPr>
        <p:spPr>
          <a:xfrm>
            <a:off x="5486400" y="5117336"/>
            <a:ext cx="2777613"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7" name="TextBox 6"/>
          <p:cNvSpPr txBox="1"/>
          <p:nvPr/>
        </p:nvSpPr>
        <p:spPr>
          <a:xfrm>
            <a:off x="5424717" y="4497794"/>
            <a:ext cx="2195283"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16087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4316" y="1490008"/>
            <a:ext cx="8114071" cy="1938992"/>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Dựa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lớp</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vỏ</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được</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thành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trần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bọc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592128" y="3886200"/>
            <a:ext cx="8292262" cy="1938992"/>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Dựa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của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một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nhiều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một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nhiều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a:t>
            </a:r>
          </a:p>
        </p:txBody>
      </p:sp>
      <p:sp>
        <p:nvSpPr>
          <p:cNvPr id="8" name="Title 10">
            <a:extLst>
              <a:ext uri="{FF2B5EF4-FFF2-40B4-BE49-F238E27FC236}">
                <a16:creationId xmlns:a16="http://schemas.microsoft.com/office/drawing/2014/main" xmlns="" id="{E3C309E4-95D8-42D4-9CDF-C3ABB4381ECE}"/>
              </a:ext>
            </a:extLst>
          </p:cNvPr>
          <p:cNvSpPr>
            <a:spLocks noGrp="1"/>
          </p:cNvSpPr>
          <p:nvPr>
            <p:ph type="ctrTitle"/>
          </p:nvPr>
        </p:nvSpPr>
        <p:spPr>
          <a:xfrm>
            <a:off x="533400" y="24912"/>
            <a:ext cx="3581400" cy="762000"/>
          </a:xfrm>
        </p:spPr>
        <p:txBody>
          <a:bodyPr>
            <a:normAutofit/>
          </a:bodyPr>
          <a:lstStyle/>
          <a:p>
            <a:pPr marL="742950" indent="-742950" algn="l"/>
            <a:r>
              <a:rPr lang="en-US" sz="4000" b="1" dirty="0">
                <a:solidFill>
                  <a:srgbClr val="FF0000"/>
                </a:solidFill>
              </a:rPr>
              <a:t>I. </a:t>
            </a:r>
            <a:r>
              <a:rPr lang="en-US" sz="4000" b="1" dirty="0" err="1">
                <a:solidFill>
                  <a:srgbClr val="FF0000"/>
                </a:solidFill>
              </a:rPr>
              <a:t>Dây</a:t>
            </a:r>
            <a:r>
              <a:rPr lang="en-US" sz="4000" b="1" dirty="0">
                <a:solidFill>
                  <a:srgbClr val="FF0000"/>
                </a:solidFill>
              </a:rPr>
              <a:t> </a:t>
            </a:r>
            <a:r>
              <a:rPr lang="en-US" sz="4000" b="1" dirty="0" err="1">
                <a:solidFill>
                  <a:srgbClr val="FF0000"/>
                </a:solidFill>
              </a:rPr>
              <a:t>dẫn</a:t>
            </a:r>
            <a:r>
              <a:rPr lang="en-US" sz="4000" b="1" dirty="0">
                <a:solidFill>
                  <a:srgbClr val="FF0000"/>
                </a:solidFill>
              </a:rPr>
              <a:t> </a:t>
            </a:r>
            <a:r>
              <a:rPr lang="en-US" sz="4000" b="1" dirty="0" err="1">
                <a:solidFill>
                  <a:srgbClr val="FF0000"/>
                </a:solidFill>
              </a:rPr>
              <a:t>điện</a:t>
            </a:r>
            <a:r>
              <a:rPr lang="en-US" sz="4000" b="1" dirty="0">
                <a:solidFill>
                  <a:srgbClr val="FF0000"/>
                </a:solidFill>
              </a:rPr>
              <a:t>:</a:t>
            </a:r>
            <a:endParaRPr lang="en-US" b="1" dirty="0">
              <a:solidFill>
                <a:srgbClr val="FF0000"/>
              </a:solidFill>
            </a:endParaRPr>
          </a:p>
        </p:txBody>
      </p:sp>
      <p:graphicFrame>
        <p:nvGraphicFramePr>
          <p:cNvPr id="9" name="Table 8">
            <a:extLst>
              <a:ext uri="{FF2B5EF4-FFF2-40B4-BE49-F238E27FC236}">
                <a16:creationId xmlns:a16="http://schemas.microsoft.com/office/drawing/2014/main" xmlns="" id="{515E3305-FD87-4520-ABA6-5B8C63E2EF0B}"/>
              </a:ext>
            </a:extLst>
          </p:cNvPr>
          <p:cNvGraphicFramePr>
            <a:graphicFrameLocks noGrp="1"/>
          </p:cNvGraphicFramePr>
          <p:nvPr>
            <p:extLst>
              <p:ext uri="{D42A27DB-BD31-4B8C-83A1-F6EECF244321}">
                <p14:modId xmlns:p14="http://schemas.microsoft.com/office/powerpoint/2010/main" val="3082689471"/>
              </p:ext>
            </p:extLst>
          </p:nvPr>
        </p:nvGraphicFramePr>
        <p:xfrm>
          <a:off x="53340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xmlns="" val="10000"/>
                  </a:ext>
                </a:extLst>
              </a:tr>
            </a:tbl>
          </a:graphicData>
        </a:graphic>
      </p:graphicFrame>
      <p:pic>
        <p:nvPicPr>
          <p:cNvPr id="10" name="Picture 12">
            <a:extLst>
              <a:ext uri="{FF2B5EF4-FFF2-40B4-BE49-F238E27FC236}">
                <a16:creationId xmlns:a16="http://schemas.microsoft.com/office/drawing/2014/main" xmlns="" id="{CC4D5C33-A34D-498C-9529-9EEBF610B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4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329" y="381000"/>
            <a:ext cx="7696200" cy="2308324"/>
          </a:xfrm>
          <a:prstGeom prst="rect">
            <a:avLst/>
          </a:prstGeom>
          <a:noFill/>
        </p:spPr>
        <p:txBody>
          <a:bodyPr wrap="square" rtlCol="0">
            <a:spAutoFit/>
          </a:bodyPr>
          <a:lstStyle/>
          <a:p>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Theo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em</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mạng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trong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nhà</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sử</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loại</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dẫn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nào</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 name="TextBox 1"/>
          <p:cNvSpPr txBox="1"/>
          <p:nvPr/>
        </p:nvSpPr>
        <p:spPr>
          <a:xfrm>
            <a:off x="1106129" y="3383847"/>
            <a:ext cx="7086600" cy="1754326"/>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Mạng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điện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trong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nhà</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thường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sử</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dụng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loại</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dây</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dẫn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imes New Roman" pitchFamily="18" charset="0"/>
                <a:cs typeface="Times New Roman" pitchFamily="18" charset="0"/>
              </a:rPr>
              <a:t>bọc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r>
              <a:rPr lang="en-US" sz="36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4278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0" y="2209800"/>
            <a:ext cx="3816350" cy="3067050"/>
            <a:chOff x="113" y="1389"/>
            <a:chExt cx="2404" cy="1932"/>
          </a:xfrm>
        </p:grpSpPr>
        <p:pic>
          <p:nvPicPr>
            <p:cNvPr id="8" name="Picture 8" descr="Picture1"/>
            <p:cNvPicPr>
              <a:picLocks noChangeAspect="1" noChangeArrowheads="1"/>
            </p:cNvPicPr>
            <p:nvPr/>
          </p:nvPicPr>
          <p:blipFill>
            <a:blip r:embed="rId2"/>
            <a:srcRect/>
            <a:stretch>
              <a:fillRect/>
            </a:stretch>
          </p:blipFill>
          <p:spPr bwMode="auto">
            <a:xfrm>
              <a:off x="113" y="1389"/>
              <a:ext cx="2316" cy="1932"/>
            </a:xfrm>
            <a:prstGeom prst="rect">
              <a:avLst/>
            </a:prstGeom>
            <a:noFill/>
            <a:ln w="9525">
              <a:noFill/>
              <a:miter lim="800000"/>
              <a:headEnd/>
              <a:tailEnd/>
            </a:ln>
          </p:spPr>
        </p:pic>
        <p:sp>
          <p:nvSpPr>
            <p:cNvPr id="9" name="Oval 9"/>
            <p:cNvSpPr>
              <a:spLocks noChangeArrowheads="1"/>
            </p:cNvSpPr>
            <p:nvPr/>
          </p:nvSpPr>
          <p:spPr bwMode="auto">
            <a:xfrm>
              <a:off x="1201"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0" name="Oval 10"/>
            <p:cNvSpPr>
              <a:spLocks noChangeArrowheads="1"/>
            </p:cNvSpPr>
            <p:nvPr/>
          </p:nvSpPr>
          <p:spPr bwMode="auto">
            <a:xfrm>
              <a:off x="748" y="1797"/>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sp>
          <p:nvSpPr>
            <p:cNvPr id="11" name="Oval 11"/>
            <p:cNvSpPr>
              <a:spLocks noChangeArrowheads="1"/>
            </p:cNvSpPr>
            <p:nvPr/>
          </p:nvSpPr>
          <p:spPr bwMode="auto">
            <a:xfrm>
              <a:off x="294"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altLang="vi-VN" sz="2800" dirty="0">
                  <a:latin typeface="Arial" charset="0"/>
                </a:rPr>
                <a:t>3</a:t>
              </a:r>
            </a:p>
          </p:txBody>
        </p:sp>
        <p:sp>
          <p:nvSpPr>
            <p:cNvPr id="12" name="Oval 12"/>
            <p:cNvSpPr>
              <a:spLocks noChangeArrowheads="1"/>
            </p:cNvSpPr>
            <p:nvPr/>
          </p:nvSpPr>
          <p:spPr bwMode="auto">
            <a:xfrm>
              <a:off x="2154" y="2749"/>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3" name="Oval 13"/>
            <p:cNvSpPr>
              <a:spLocks noChangeArrowheads="1"/>
            </p:cNvSpPr>
            <p:nvPr/>
          </p:nvSpPr>
          <p:spPr bwMode="auto">
            <a:xfrm>
              <a:off x="612" y="2250"/>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grpSp>
      <p:sp>
        <p:nvSpPr>
          <p:cNvPr id="14" name="Text Box 4"/>
          <p:cNvSpPr txBox="1">
            <a:spLocks noChangeArrowheads="1"/>
          </p:cNvSpPr>
          <p:nvPr/>
        </p:nvSpPr>
        <p:spPr bwMode="auto">
          <a:xfrm>
            <a:off x="3352800" y="762000"/>
            <a:ext cx="2209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en-US" altLang="vi-VN" sz="3200" dirty="0">
                <a:solidFill>
                  <a:schemeClr val="tx1"/>
                </a:solidFill>
                <a:sym typeface="Wingdings" pitchFamily="2" charset="2"/>
              </a:rPr>
              <a:t></a:t>
            </a:r>
            <a:r>
              <a:rPr lang="en-US" altLang="vi-VN" sz="3200" dirty="0">
                <a:solidFill>
                  <a:schemeClr val="tx1"/>
                </a:solidFill>
              </a:rPr>
              <a:t> </a:t>
            </a:r>
            <a:r>
              <a:rPr lang="en-US" altLang="vi-VN" sz="3200" b="1" dirty="0" err="1">
                <a:solidFill>
                  <a:schemeClr val="tx1"/>
                </a:solidFill>
                <a:latin typeface="Arial" charset="0"/>
              </a:rPr>
              <a:t>Lõi</a:t>
            </a:r>
            <a:r>
              <a:rPr lang="en-US" altLang="vi-VN" sz="3200" b="1" dirty="0">
                <a:solidFill>
                  <a:schemeClr val="tx1"/>
                </a:solidFill>
                <a:latin typeface="Arial" charset="0"/>
              </a:rPr>
              <a:t> </a:t>
            </a:r>
            <a:r>
              <a:rPr lang="en-US" altLang="vi-VN" sz="3200" b="1" dirty="0" err="1">
                <a:solidFill>
                  <a:schemeClr val="tx1"/>
                </a:solidFill>
                <a:latin typeface="Arial" charset="0"/>
              </a:rPr>
              <a:t>dây</a:t>
            </a:r>
            <a:r>
              <a:rPr lang="en-US" altLang="vi-VN" sz="3200" b="1" dirty="0">
                <a:solidFill>
                  <a:schemeClr val="tx1"/>
                </a:solidFill>
                <a:latin typeface="Arial" charset="0"/>
              </a:rPr>
              <a:t>:</a:t>
            </a:r>
          </a:p>
        </p:txBody>
      </p:sp>
      <p:sp>
        <p:nvSpPr>
          <p:cNvPr id="15" name="Text Box 5"/>
          <p:cNvSpPr txBox="1">
            <a:spLocks noChangeArrowheads="1"/>
          </p:cNvSpPr>
          <p:nvPr/>
        </p:nvSpPr>
        <p:spPr bwMode="auto">
          <a:xfrm>
            <a:off x="3343123" y="2548077"/>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defRPr/>
            </a:pPr>
            <a:r>
              <a:rPr lang="en-US" altLang="vi-VN" sz="3200" dirty="0">
                <a:solidFill>
                  <a:srgbClr val="0000FF"/>
                </a:solidFill>
                <a:sym typeface="Wingdings" pitchFamily="2" charset="2"/>
              </a:rPr>
              <a:t></a:t>
            </a:r>
            <a:r>
              <a:rPr lang="en-US" altLang="vi-VN" sz="3200" dirty="0">
                <a:solidFill>
                  <a:srgbClr val="0000FF"/>
                </a:solidFill>
              </a:rPr>
              <a:t> </a:t>
            </a:r>
            <a:r>
              <a:rPr lang="en-US" altLang="vi-VN" sz="3200" b="1" dirty="0" err="1">
                <a:solidFill>
                  <a:srgbClr val="0000FF"/>
                </a:solidFill>
                <a:latin typeface="Arial" charset="0"/>
              </a:rPr>
              <a:t>Vỏ</a:t>
            </a:r>
            <a:r>
              <a:rPr lang="en-US" altLang="vi-VN" sz="3200" b="1" dirty="0">
                <a:solidFill>
                  <a:srgbClr val="0000FF"/>
                </a:solidFill>
                <a:latin typeface="Arial" charset="0"/>
              </a:rPr>
              <a:t> </a:t>
            </a:r>
            <a:r>
              <a:rPr lang="en-US" altLang="vi-VN" sz="3200" b="1" dirty="0" err="1">
                <a:solidFill>
                  <a:srgbClr val="0000FF"/>
                </a:solidFill>
                <a:latin typeface="Arial" charset="0"/>
              </a:rPr>
              <a:t>cách</a:t>
            </a:r>
            <a:r>
              <a:rPr lang="en-US" altLang="vi-VN" sz="3200" b="1" dirty="0">
                <a:solidFill>
                  <a:srgbClr val="0000FF"/>
                </a:solidFill>
                <a:latin typeface="Arial" charset="0"/>
              </a:rPr>
              <a:t> </a:t>
            </a:r>
            <a:r>
              <a:rPr lang="en-US" altLang="vi-VN" sz="3200" b="1" dirty="0" err="1">
                <a:solidFill>
                  <a:srgbClr val="0000FF"/>
                </a:solidFill>
                <a:latin typeface="Arial" charset="0"/>
              </a:rPr>
              <a:t>điện</a:t>
            </a:r>
            <a:r>
              <a:rPr lang="en-US" altLang="vi-VN" sz="3200" b="1" dirty="0">
                <a:solidFill>
                  <a:srgbClr val="0000FF"/>
                </a:solidFill>
                <a:latin typeface="Arial" charset="0"/>
              </a:rPr>
              <a:t>:</a:t>
            </a:r>
          </a:p>
        </p:txBody>
      </p:sp>
      <p:sp>
        <p:nvSpPr>
          <p:cNvPr id="16" name="Text Box 6"/>
          <p:cNvSpPr txBox="1">
            <a:spLocks noChangeArrowheads="1"/>
          </p:cNvSpPr>
          <p:nvPr/>
        </p:nvSpPr>
        <p:spPr bwMode="auto">
          <a:xfrm>
            <a:off x="3271201" y="5199680"/>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en-US" altLang="vi-VN" sz="3200" dirty="0">
                <a:solidFill>
                  <a:srgbClr val="FF0000"/>
                </a:solidFill>
                <a:sym typeface="Wingdings" pitchFamily="2" charset="2"/>
              </a:rPr>
              <a:t></a:t>
            </a:r>
            <a:r>
              <a:rPr lang="en-US" altLang="vi-VN" sz="3200" dirty="0">
                <a:solidFill>
                  <a:srgbClr val="A7055A"/>
                </a:solidFill>
              </a:rPr>
              <a:t> </a:t>
            </a:r>
            <a:r>
              <a:rPr lang="en-US" altLang="vi-VN" sz="3200" b="1" dirty="0" err="1">
                <a:solidFill>
                  <a:srgbClr val="A7055A"/>
                </a:solidFill>
                <a:latin typeface="Arial" charset="0"/>
              </a:rPr>
              <a:t>Vỏ</a:t>
            </a:r>
            <a:r>
              <a:rPr lang="en-US" altLang="vi-VN" sz="3200" b="1" dirty="0">
                <a:solidFill>
                  <a:srgbClr val="A7055A"/>
                </a:solidFill>
                <a:latin typeface="Arial" charset="0"/>
              </a:rPr>
              <a:t> </a:t>
            </a:r>
            <a:r>
              <a:rPr lang="en-US" altLang="vi-VN" sz="3200" b="1" dirty="0" err="1">
                <a:solidFill>
                  <a:srgbClr val="A7055A"/>
                </a:solidFill>
                <a:latin typeface="Arial" charset="0"/>
              </a:rPr>
              <a:t>bảo</a:t>
            </a:r>
            <a:r>
              <a:rPr lang="en-US" altLang="vi-VN" sz="3200" b="1" dirty="0">
                <a:solidFill>
                  <a:srgbClr val="A7055A"/>
                </a:solidFill>
                <a:latin typeface="Arial" charset="0"/>
              </a:rPr>
              <a:t> </a:t>
            </a:r>
            <a:r>
              <a:rPr lang="en-US" altLang="vi-VN" sz="3200" b="1" dirty="0" err="1">
                <a:solidFill>
                  <a:srgbClr val="A7055A"/>
                </a:solidFill>
                <a:latin typeface="Arial" charset="0"/>
              </a:rPr>
              <a:t>vệ</a:t>
            </a:r>
            <a:r>
              <a:rPr lang="en-US" altLang="vi-VN" sz="3200" b="1" dirty="0">
                <a:solidFill>
                  <a:srgbClr val="A7055A"/>
                </a:solidFill>
                <a:latin typeface="Arial" charset="0"/>
              </a:rPr>
              <a:t> </a:t>
            </a:r>
            <a:r>
              <a:rPr lang="en-US" altLang="vi-VN" sz="3200" b="1" dirty="0" err="1">
                <a:solidFill>
                  <a:srgbClr val="A7055A"/>
                </a:solidFill>
                <a:latin typeface="Arial" charset="0"/>
              </a:rPr>
              <a:t>cơ</a:t>
            </a:r>
            <a:r>
              <a:rPr lang="en-US" altLang="vi-VN" sz="3200" b="1" dirty="0">
                <a:solidFill>
                  <a:srgbClr val="A7055A"/>
                </a:solidFill>
                <a:latin typeface="Arial" charset="0"/>
              </a:rPr>
              <a:t> </a:t>
            </a:r>
            <a:r>
              <a:rPr lang="en-US" altLang="vi-VN" sz="3200" b="1" dirty="0" err="1">
                <a:solidFill>
                  <a:srgbClr val="A7055A"/>
                </a:solidFill>
                <a:latin typeface="Arial" charset="0"/>
              </a:rPr>
              <a:t>học</a:t>
            </a:r>
            <a:r>
              <a:rPr lang="en-US" altLang="vi-VN" sz="3200" b="1" dirty="0">
                <a:solidFill>
                  <a:srgbClr val="A7055A"/>
                </a:solidFill>
                <a:latin typeface="Arial" charset="0"/>
              </a:rPr>
              <a:t>:</a:t>
            </a:r>
          </a:p>
        </p:txBody>
      </p:sp>
      <p:graphicFrame>
        <p:nvGraphicFramePr>
          <p:cNvPr id="36" name="Table 35"/>
          <p:cNvGraphicFramePr>
            <a:graphicFrameLocks noGrp="1"/>
          </p:cNvGraphicFramePr>
          <p:nvPr>
            <p:extLst>
              <p:ext uri="{D42A27DB-BD31-4B8C-83A1-F6EECF244321}">
                <p14:modId xmlns:p14="http://schemas.microsoft.com/office/powerpoint/2010/main" val="360980859"/>
              </p:ext>
            </p:extLst>
          </p:nvPr>
        </p:nvGraphicFramePr>
        <p:xfrm>
          <a:off x="5467352" y="788017"/>
          <a:ext cx="3429000" cy="29718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971800">
                <a:tc>
                  <a:txBody>
                    <a:bodyPr/>
                    <a:lstStyle/>
                    <a:p>
                      <a:r>
                        <a:rPr lang="en-US" sz="3600" b="0" dirty="0" err="1">
                          <a:solidFill>
                            <a:schemeClr val="tx1"/>
                          </a:solidFill>
                        </a:rPr>
                        <a:t>Bằng</a:t>
                      </a:r>
                      <a:r>
                        <a:rPr lang="en-US" sz="3600" b="0" dirty="0">
                          <a:solidFill>
                            <a:schemeClr val="tx1"/>
                          </a:solidFill>
                        </a:rPr>
                        <a:t> </a:t>
                      </a:r>
                      <a:r>
                        <a:rPr lang="en-US" sz="3600" b="0" dirty="0" err="1">
                          <a:solidFill>
                            <a:schemeClr val="tx1"/>
                          </a:solidFill>
                        </a:rPr>
                        <a:t>đồng</a:t>
                      </a:r>
                      <a:r>
                        <a:rPr lang="en-US" sz="3600" b="0" dirty="0">
                          <a:solidFill>
                            <a:schemeClr val="tx1"/>
                          </a:solidFill>
                        </a:rPr>
                        <a:t>(</a:t>
                      </a:r>
                      <a:r>
                        <a:rPr lang="en-US" sz="3600" b="0" baseline="0" dirty="0">
                          <a:solidFill>
                            <a:schemeClr val="tx1"/>
                          </a:solidFill>
                        </a:rPr>
                        <a:t> </a:t>
                      </a:r>
                      <a:r>
                        <a:rPr lang="en-US" sz="3600" b="0" baseline="0" dirty="0" err="1">
                          <a:solidFill>
                            <a:schemeClr val="tx1"/>
                          </a:solidFill>
                        </a:rPr>
                        <a:t>hoặc</a:t>
                      </a:r>
                      <a:r>
                        <a:rPr lang="en-US" sz="3600" b="0" baseline="0" dirty="0">
                          <a:solidFill>
                            <a:schemeClr val="tx1"/>
                          </a:solidFill>
                        </a:rPr>
                        <a:t> </a:t>
                      </a:r>
                      <a:r>
                        <a:rPr lang="en-US" sz="3600" b="0" baseline="0" dirty="0" err="1">
                          <a:solidFill>
                            <a:schemeClr val="tx1"/>
                          </a:solidFill>
                        </a:rPr>
                        <a:t>nhôm</a:t>
                      </a:r>
                      <a:r>
                        <a:rPr lang="en-US" sz="3600" b="0" baseline="0" dirty="0">
                          <a:solidFill>
                            <a:schemeClr val="tx1"/>
                          </a:solidFill>
                        </a:rPr>
                        <a:t>), </a:t>
                      </a:r>
                      <a:r>
                        <a:rPr lang="en-US" sz="3600" b="0" baseline="0" dirty="0" err="1">
                          <a:solidFill>
                            <a:schemeClr val="tx1"/>
                          </a:solidFill>
                        </a:rPr>
                        <a:t>được</a:t>
                      </a:r>
                      <a:r>
                        <a:rPr lang="en-US" sz="3600" b="0" baseline="0" dirty="0">
                          <a:solidFill>
                            <a:schemeClr val="tx1"/>
                          </a:solidFill>
                        </a:rPr>
                        <a:t> </a:t>
                      </a:r>
                      <a:r>
                        <a:rPr lang="en-US" sz="3600" b="0" baseline="0" dirty="0" err="1">
                          <a:solidFill>
                            <a:schemeClr val="tx1"/>
                          </a:solidFill>
                        </a:rPr>
                        <a:t>chế</a:t>
                      </a:r>
                      <a:r>
                        <a:rPr lang="en-US" sz="3600" b="0" baseline="0" dirty="0">
                          <a:solidFill>
                            <a:schemeClr val="tx1"/>
                          </a:solidFill>
                        </a:rPr>
                        <a:t> </a:t>
                      </a:r>
                      <a:r>
                        <a:rPr lang="en-US" sz="3600" b="0" baseline="0" dirty="0" err="1">
                          <a:solidFill>
                            <a:schemeClr val="tx1"/>
                          </a:solidFill>
                        </a:rPr>
                        <a:t>tạo</a:t>
                      </a:r>
                      <a:r>
                        <a:rPr lang="en-US" sz="3600" b="0" baseline="0" dirty="0">
                          <a:solidFill>
                            <a:schemeClr val="tx1"/>
                          </a:solidFill>
                        </a:rPr>
                        <a:t> </a:t>
                      </a:r>
                      <a:r>
                        <a:rPr lang="en-US" sz="3600" b="0" baseline="0" dirty="0" err="1">
                          <a:solidFill>
                            <a:schemeClr val="tx1"/>
                          </a:solidFill>
                        </a:rPr>
                        <a:t>thành</a:t>
                      </a:r>
                      <a:r>
                        <a:rPr lang="en-US" sz="3600" b="0" baseline="0" dirty="0">
                          <a:solidFill>
                            <a:schemeClr val="tx1"/>
                          </a:solidFill>
                        </a:rPr>
                        <a:t> </a:t>
                      </a:r>
                      <a:r>
                        <a:rPr lang="en-US" sz="3600" b="0" baseline="0" dirty="0" err="1">
                          <a:solidFill>
                            <a:schemeClr val="tx1"/>
                          </a:solidFill>
                        </a:rPr>
                        <a:t>một</a:t>
                      </a:r>
                      <a:r>
                        <a:rPr lang="en-US" sz="3600" b="0" baseline="0" dirty="0">
                          <a:solidFill>
                            <a:schemeClr val="tx1"/>
                          </a:solidFill>
                        </a:rPr>
                        <a:t> </a:t>
                      </a:r>
                      <a:r>
                        <a:rPr lang="en-US" sz="3600" b="0" baseline="0" dirty="0" err="1">
                          <a:solidFill>
                            <a:schemeClr val="tx1"/>
                          </a:solidFill>
                        </a:rPr>
                        <a:t>sợi</a:t>
                      </a:r>
                      <a:r>
                        <a:rPr lang="en-US" sz="3600" b="0" baseline="0" dirty="0">
                          <a:solidFill>
                            <a:schemeClr val="tx1"/>
                          </a:solidFill>
                        </a:rPr>
                        <a:t> hay </a:t>
                      </a:r>
                      <a:r>
                        <a:rPr lang="en-US" sz="3600" b="0" baseline="0" dirty="0" err="1">
                          <a:solidFill>
                            <a:schemeClr val="tx1"/>
                          </a:solidFill>
                        </a:rPr>
                        <a:t>nhiều</a:t>
                      </a:r>
                      <a:r>
                        <a:rPr lang="en-US" sz="3600" b="0" baseline="0" dirty="0">
                          <a:solidFill>
                            <a:schemeClr val="tx1"/>
                          </a:solidFill>
                        </a:rPr>
                        <a:t> </a:t>
                      </a:r>
                      <a:r>
                        <a:rPr lang="en-US" sz="3600" b="0" baseline="0" dirty="0" err="1">
                          <a:solidFill>
                            <a:schemeClr val="tx1"/>
                          </a:solidFill>
                        </a:rPr>
                        <a:t>sợi</a:t>
                      </a:r>
                      <a:r>
                        <a:rPr lang="en-US" sz="3600" b="0" baseline="0" dirty="0">
                          <a:solidFill>
                            <a:schemeClr val="tx1"/>
                          </a:solidFill>
                        </a:rPr>
                        <a:t> </a:t>
                      </a:r>
                      <a:r>
                        <a:rPr lang="en-US" sz="3600" b="0" baseline="0" dirty="0" err="1">
                          <a:solidFill>
                            <a:schemeClr val="tx1"/>
                          </a:solidFill>
                        </a:rPr>
                        <a:t>bện</a:t>
                      </a:r>
                      <a:r>
                        <a:rPr lang="en-US" sz="3600" b="0" baseline="0" dirty="0">
                          <a:solidFill>
                            <a:schemeClr val="tx1"/>
                          </a:solidFill>
                        </a:rPr>
                        <a:t> </a:t>
                      </a:r>
                      <a:r>
                        <a:rPr lang="en-US" sz="3600" b="0" baseline="0" dirty="0" err="1">
                          <a:solidFill>
                            <a:schemeClr val="tx1"/>
                          </a:solidFill>
                        </a:rPr>
                        <a:t>với</a:t>
                      </a:r>
                      <a:r>
                        <a:rPr lang="en-US" sz="3600" b="0" baseline="0" dirty="0">
                          <a:solidFill>
                            <a:schemeClr val="tx1"/>
                          </a:solidFill>
                        </a:rPr>
                        <a:t> </a:t>
                      </a:r>
                      <a:r>
                        <a:rPr lang="en-US" sz="3600" b="0" baseline="0" dirty="0" err="1">
                          <a:solidFill>
                            <a:schemeClr val="tx1"/>
                          </a:solidFill>
                        </a:rPr>
                        <a:t>nhau</a:t>
                      </a:r>
                      <a:r>
                        <a:rPr lang="en-US" sz="3600" b="0" baseline="0" dirty="0">
                          <a:solidFill>
                            <a:schemeClr val="tx1"/>
                          </a:solidFill>
                        </a:rPr>
                        <a:t>.</a:t>
                      </a:r>
                      <a:endParaRPr lang="en-US"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863887743"/>
              </p:ext>
            </p:extLst>
          </p:nvPr>
        </p:nvGraphicFramePr>
        <p:xfrm>
          <a:off x="5672502" y="1755011"/>
          <a:ext cx="3336559" cy="3139440"/>
        </p:xfrm>
        <a:graphic>
          <a:graphicData uri="http://schemas.openxmlformats.org/drawingml/2006/table">
            <a:tbl>
              <a:tblPr firstRow="1" bandRow="1">
                <a:tableStyleId>{5C22544A-7EE6-4342-B048-85BDC9FD1C3A}</a:tableStyleId>
              </a:tblPr>
              <a:tblGrid>
                <a:gridCol w="3336559">
                  <a:extLst>
                    <a:ext uri="{9D8B030D-6E8A-4147-A177-3AD203B41FA5}">
                      <a16:colId xmlns:a16="http://schemas.microsoft.com/office/drawing/2014/main" xmlns="" val="20000"/>
                    </a:ext>
                  </a:extLst>
                </a:gridCol>
              </a:tblGrid>
              <a:tr h="1676399">
                <a:tc>
                  <a:txBody>
                    <a:bodyPr/>
                    <a:lstStyle/>
                    <a:p>
                      <a:r>
                        <a:rPr lang="en-US" sz="4000" b="0" dirty="0" err="1">
                          <a:solidFill>
                            <a:schemeClr val="tx1"/>
                          </a:solidFill>
                        </a:rPr>
                        <a:t>Bằng</a:t>
                      </a:r>
                      <a:r>
                        <a:rPr lang="en-US" sz="4000" b="0" dirty="0">
                          <a:solidFill>
                            <a:schemeClr val="tx1"/>
                          </a:solidFill>
                        </a:rPr>
                        <a:t> </a:t>
                      </a:r>
                      <a:r>
                        <a:rPr lang="en-US" sz="4000" b="0" dirty="0" err="1">
                          <a:solidFill>
                            <a:schemeClr val="tx1"/>
                          </a:solidFill>
                        </a:rPr>
                        <a:t>cao</a:t>
                      </a:r>
                      <a:r>
                        <a:rPr lang="en-US" sz="4000" b="0" dirty="0">
                          <a:solidFill>
                            <a:schemeClr val="tx1"/>
                          </a:solidFill>
                        </a:rPr>
                        <a:t> </a:t>
                      </a:r>
                      <a:r>
                        <a:rPr lang="en-US" sz="4000" b="0" dirty="0" err="1">
                          <a:solidFill>
                            <a:schemeClr val="tx1"/>
                          </a:solidFill>
                        </a:rPr>
                        <a:t>su</a:t>
                      </a:r>
                      <a:r>
                        <a:rPr lang="en-US" sz="4000" b="0" dirty="0">
                          <a:solidFill>
                            <a:schemeClr val="tx1"/>
                          </a:solidFill>
                        </a:rPr>
                        <a:t>(</a:t>
                      </a:r>
                      <a:r>
                        <a:rPr lang="en-US" sz="4000" b="0" dirty="0" err="1">
                          <a:solidFill>
                            <a:schemeClr val="tx1"/>
                          </a:solidFill>
                        </a:rPr>
                        <a:t>hoặc</a:t>
                      </a:r>
                      <a:r>
                        <a:rPr lang="en-US" sz="4000" b="0" baseline="0" dirty="0">
                          <a:solidFill>
                            <a:schemeClr val="tx1"/>
                          </a:solidFill>
                        </a:rPr>
                        <a:t> PVC), </a:t>
                      </a:r>
                      <a:r>
                        <a:rPr lang="en-US" sz="4000" b="0" baseline="0" dirty="0" err="1">
                          <a:solidFill>
                            <a:schemeClr val="tx1"/>
                          </a:solidFill>
                        </a:rPr>
                        <a:t>gồm</a:t>
                      </a:r>
                      <a:r>
                        <a:rPr lang="en-US" sz="4000" b="0" baseline="0" dirty="0">
                          <a:solidFill>
                            <a:schemeClr val="tx1"/>
                          </a:solidFill>
                        </a:rPr>
                        <a:t> </a:t>
                      </a:r>
                      <a:r>
                        <a:rPr lang="en-US" sz="4000" b="0" baseline="0" dirty="0" err="1">
                          <a:solidFill>
                            <a:schemeClr val="tx1"/>
                          </a:solidFill>
                        </a:rPr>
                        <a:t>một</a:t>
                      </a:r>
                      <a:r>
                        <a:rPr lang="en-US" sz="4000" b="0" baseline="0" dirty="0">
                          <a:solidFill>
                            <a:schemeClr val="tx1"/>
                          </a:solidFill>
                        </a:rPr>
                        <a:t> </a:t>
                      </a:r>
                      <a:r>
                        <a:rPr lang="en-US" sz="4000" b="0" baseline="0" dirty="0" err="1">
                          <a:solidFill>
                            <a:schemeClr val="tx1"/>
                          </a:solidFill>
                        </a:rPr>
                        <a:t>lớp</a:t>
                      </a:r>
                      <a:r>
                        <a:rPr lang="en-US" sz="4000" b="0" baseline="0" dirty="0">
                          <a:solidFill>
                            <a:schemeClr val="tx1"/>
                          </a:solidFill>
                        </a:rPr>
                        <a:t> </a:t>
                      </a:r>
                      <a:r>
                        <a:rPr lang="en-US" sz="4000" b="0" baseline="0" dirty="0" err="1">
                          <a:solidFill>
                            <a:schemeClr val="tx1"/>
                          </a:solidFill>
                        </a:rPr>
                        <a:t>hoặc</a:t>
                      </a:r>
                      <a:r>
                        <a:rPr lang="en-US" sz="4000" b="0" baseline="0" dirty="0">
                          <a:solidFill>
                            <a:schemeClr val="tx1"/>
                          </a:solidFill>
                        </a:rPr>
                        <a:t> </a:t>
                      </a:r>
                      <a:r>
                        <a:rPr lang="en-US" sz="4000" b="0" baseline="0" dirty="0" err="1">
                          <a:solidFill>
                            <a:schemeClr val="tx1"/>
                          </a:solidFill>
                        </a:rPr>
                        <a:t>nhiều</a:t>
                      </a:r>
                      <a:r>
                        <a:rPr lang="en-US" sz="4000" b="0" baseline="0" dirty="0">
                          <a:solidFill>
                            <a:schemeClr val="tx1"/>
                          </a:solidFill>
                        </a:rPr>
                        <a:t> </a:t>
                      </a:r>
                      <a:r>
                        <a:rPr lang="en-US" sz="4000" b="0" baseline="0" dirty="0" err="1">
                          <a:solidFill>
                            <a:schemeClr val="tx1"/>
                          </a:solidFill>
                        </a:rPr>
                        <a:t>lớp</a:t>
                      </a:r>
                      <a:r>
                        <a:rPr lang="en-US" sz="4000" b="0" baseline="0" dirty="0">
                          <a:solidFill>
                            <a:schemeClr val="tx1"/>
                          </a:solidFill>
                        </a:rPr>
                        <a:t>.</a:t>
                      </a: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504774520"/>
              </p:ext>
            </p:extLst>
          </p:nvPr>
        </p:nvGraphicFramePr>
        <p:xfrm>
          <a:off x="5410200" y="3947160"/>
          <a:ext cx="3446461" cy="2987040"/>
        </p:xfrm>
        <a:graphic>
          <a:graphicData uri="http://schemas.openxmlformats.org/drawingml/2006/table">
            <a:tbl>
              <a:tblPr firstRow="1" bandRow="1">
                <a:tableStyleId>{5C22544A-7EE6-4342-B048-85BDC9FD1C3A}</a:tableStyleId>
              </a:tblPr>
              <a:tblGrid>
                <a:gridCol w="3446461">
                  <a:extLst>
                    <a:ext uri="{9D8B030D-6E8A-4147-A177-3AD203B41FA5}">
                      <a16:colId xmlns:a16="http://schemas.microsoft.com/office/drawing/2014/main" xmlns="" val="20000"/>
                    </a:ext>
                  </a:extLst>
                </a:gridCol>
              </a:tblGrid>
              <a:tr h="2590800">
                <a:tc>
                  <a:txBody>
                    <a:bodyPr/>
                    <a:lstStyle/>
                    <a:p>
                      <a:r>
                        <a:rPr lang="en-US" sz="3800" b="0" dirty="0" err="1">
                          <a:solidFill>
                            <a:srgbClr val="0000FF"/>
                          </a:solidFill>
                        </a:rPr>
                        <a:t>Chống</a:t>
                      </a:r>
                      <a:r>
                        <a:rPr lang="en-US" sz="3800" b="0" dirty="0">
                          <a:solidFill>
                            <a:srgbClr val="0000FF"/>
                          </a:solidFill>
                        </a:rPr>
                        <a:t> </a:t>
                      </a:r>
                      <a:r>
                        <a:rPr lang="en-US" sz="3800" b="0" dirty="0" err="1">
                          <a:solidFill>
                            <a:srgbClr val="0000FF"/>
                          </a:solidFill>
                        </a:rPr>
                        <a:t>va</a:t>
                      </a:r>
                      <a:r>
                        <a:rPr lang="en-US" sz="3800" b="0" dirty="0">
                          <a:solidFill>
                            <a:srgbClr val="0000FF"/>
                          </a:solidFill>
                        </a:rPr>
                        <a:t> </a:t>
                      </a:r>
                      <a:r>
                        <a:rPr lang="en-US" sz="3800" b="0" dirty="0" err="1">
                          <a:solidFill>
                            <a:srgbClr val="0000FF"/>
                          </a:solidFill>
                        </a:rPr>
                        <a:t>đập</a:t>
                      </a:r>
                      <a:r>
                        <a:rPr lang="en-US" sz="3800" b="0" baseline="0" dirty="0">
                          <a:solidFill>
                            <a:srgbClr val="0000FF"/>
                          </a:solidFill>
                        </a:rPr>
                        <a:t> </a:t>
                      </a:r>
                      <a:r>
                        <a:rPr lang="en-US" sz="3800" b="0" baseline="0" dirty="0" err="1">
                          <a:solidFill>
                            <a:srgbClr val="0000FF"/>
                          </a:solidFill>
                        </a:rPr>
                        <a:t>cơ</a:t>
                      </a:r>
                      <a:r>
                        <a:rPr lang="en-US" sz="3800" b="0" baseline="0" dirty="0">
                          <a:solidFill>
                            <a:srgbClr val="0000FF"/>
                          </a:solidFill>
                        </a:rPr>
                        <a:t> </a:t>
                      </a:r>
                      <a:r>
                        <a:rPr lang="en-US" sz="3800" b="0" baseline="0" dirty="0" err="1">
                          <a:solidFill>
                            <a:srgbClr val="0000FF"/>
                          </a:solidFill>
                        </a:rPr>
                        <a:t>học</a:t>
                      </a:r>
                      <a:r>
                        <a:rPr lang="en-US" sz="3800" b="0" baseline="0" dirty="0">
                          <a:solidFill>
                            <a:srgbClr val="0000FF"/>
                          </a:solidFill>
                        </a:rPr>
                        <a:t>, </a:t>
                      </a:r>
                      <a:r>
                        <a:rPr lang="en-US" sz="3800" b="0" baseline="0" dirty="0" err="1">
                          <a:solidFill>
                            <a:srgbClr val="0000FF"/>
                          </a:solidFill>
                        </a:rPr>
                        <a:t>ảnh</a:t>
                      </a:r>
                      <a:r>
                        <a:rPr lang="en-US" sz="3800" b="0" baseline="0" dirty="0">
                          <a:solidFill>
                            <a:srgbClr val="0000FF"/>
                          </a:solidFill>
                        </a:rPr>
                        <a:t> </a:t>
                      </a:r>
                      <a:r>
                        <a:rPr lang="en-US" sz="3800" b="0" baseline="0" dirty="0" err="1">
                          <a:solidFill>
                            <a:srgbClr val="0000FF"/>
                          </a:solidFill>
                        </a:rPr>
                        <a:t>hưởng</a:t>
                      </a:r>
                      <a:r>
                        <a:rPr lang="en-US" sz="3800" b="0" baseline="0" dirty="0">
                          <a:solidFill>
                            <a:srgbClr val="0000FF"/>
                          </a:solidFill>
                        </a:rPr>
                        <a:t> </a:t>
                      </a:r>
                      <a:r>
                        <a:rPr lang="en-US" sz="3800" b="0" baseline="0" dirty="0" err="1">
                          <a:solidFill>
                            <a:srgbClr val="0000FF"/>
                          </a:solidFill>
                        </a:rPr>
                        <a:t>của</a:t>
                      </a:r>
                      <a:r>
                        <a:rPr lang="en-US" sz="3800" b="0" baseline="0" dirty="0">
                          <a:solidFill>
                            <a:srgbClr val="0000FF"/>
                          </a:solidFill>
                        </a:rPr>
                        <a:t> </a:t>
                      </a:r>
                      <a:r>
                        <a:rPr lang="en-US" sz="3800" b="0" baseline="0" dirty="0" err="1">
                          <a:solidFill>
                            <a:srgbClr val="0000FF"/>
                          </a:solidFill>
                        </a:rPr>
                        <a:t>độ</a:t>
                      </a:r>
                      <a:r>
                        <a:rPr lang="en-US" sz="3800" b="0" baseline="0" dirty="0">
                          <a:solidFill>
                            <a:srgbClr val="0000FF"/>
                          </a:solidFill>
                        </a:rPr>
                        <a:t> </a:t>
                      </a:r>
                      <a:r>
                        <a:rPr lang="en-US" sz="3800" b="0" baseline="0" dirty="0" err="1">
                          <a:solidFill>
                            <a:srgbClr val="0000FF"/>
                          </a:solidFill>
                        </a:rPr>
                        <a:t>ẩm</a:t>
                      </a:r>
                      <a:r>
                        <a:rPr lang="en-US" sz="3800" b="0" baseline="0" dirty="0">
                          <a:solidFill>
                            <a:srgbClr val="0000FF"/>
                          </a:solidFill>
                        </a:rPr>
                        <a:t>, </a:t>
                      </a:r>
                      <a:r>
                        <a:rPr lang="en-US" sz="3800" b="0" baseline="0" dirty="0" err="1">
                          <a:solidFill>
                            <a:srgbClr val="0000FF"/>
                          </a:solidFill>
                        </a:rPr>
                        <a:t>nước</a:t>
                      </a:r>
                      <a:r>
                        <a:rPr lang="en-US" sz="3800" b="0" baseline="0" dirty="0">
                          <a:solidFill>
                            <a:srgbClr val="0000FF"/>
                          </a:solidFill>
                        </a:rPr>
                        <a:t> </a:t>
                      </a:r>
                      <a:r>
                        <a:rPr lang="en-US" sz="3800" b="0" baseline="0" dirty="0" err="1">
                          <a:solidFill>
                            <a:srgbClr val="0000FF"/>
                          </a:solidFill>
                        </a:rPr>
                        <a:t>và</a:t>
                      </a:r>
                      <a:r>
                        <a:rPr lang="en-US" sz="3800" b="0" baseline="0" dirty="0">
                          <a:solidFill>
                            <a:srgbClr val="0000FF"/>
                          </a:solidFill>
                        </a:rPr>
                        <a:t> </a:t>
                      </a:r>
                      <a:r>
                        <a:rPr lang="en-US" sz="3800" b="0" baseline="0" dirty="0" err="1">
                          <a:solidFill>
                            <a:srgbClr val="0000FF"/>
                          </a:solidFill>
                        </a:rPr>
                        <a:t>các</a:t>
                      </a:r>
                      <a:r>
                        <a:rPr lang="en-US" sz="3800" b="0" baseline="0" dirty="0">
                          <a:solidFill>
                            <a:srgbClr val="0000FF"/>
                          </a:solidFill>
                        </a:rPr>
                        <a:t> </a:t>
                      </a:r>
                      <a:r>
                        <a:rPr lang="en-US" sz="3800" b="0" baseline="0" dirty="0" err="1">
                          <a:solidFill>
                            <a:srgbClr val="0000FF"/>
                          </a:solidFill>
                        </a:rPr>
                        <a:t>chất</a:t>
                      </a:r>
                      <a:r>
                        <a:rPr lang="en-US" sz="3800" b="0" baseline="0" dirty="0">
                          <a:solidFill>
                            <a:srgbClr val="0000FF"/>
                          </a:solidFill>
                        </a:rPr>
                        <a:t> </a:t>
                      </a:r>
                      <a:r>
                        <a:rPr lang="en-US" sz="3800" b="0" baseline="0" dirty="0" err="1">
                          <a:solidFill>
                            <a:srgbClr val="0000FF"/>
                          </a:solidFill>
                        </a:rPr>
                        <a:t>hóa</a:t>
                      </a:r>
                      <a:r>
                        <a:rPr lang="en-US" sz="3800" b="0" baseline="0" dirty="0">
                          <a:solidFill>
                            <a:srgbClr val="0000FF"/>
                          </a:solidFill>
                        </a:rPr>
                        <a:t> </a:t>
                      </a:r>
                      <a:r>
                        <a:rPr lang="en-US" sz="3800" b="0" baseline="0" dirty="0" err="1">
                          <a:solidFill>
                            <a:srgbClr val="0000FF"/>
                          </a:solidFill>
                        </a:rPr>
                        <a:t>học</a:t>
                      </a:r>
                      <a:r>
                        <a:rPr lang="en-US" sz="3800" b="0" baseline="0" dirty="0">
                          <a:solidFill>
                            <a:srgbClr val="0000FF"/>
                          </a:solidFill>
                        </a:rPr>
                        <a:t>.</a:t>
                      </a:r>
                      <a:endParaRPr lang="en-US" sz="38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45" name="Title 6"/>
          <p:cNvSpPr txBox="1">
            <a:spLocks/>
          </p:cNvSpPr>
          <p:nvPr/>
        </p:nvSpPr>
        <p:spPr>
          <a:xfrm>
            <a:off x="0" y="0"/>
            <a:ext cx="8229600" cy="533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ea typeface="+mj-ea"/>
                <a:cs typeface="+mj-cs"/>
              </a:rPr>
              <a:t>2. </a:t>
            </a:r>
            <a:r>
              <a:rPr lang="en-US" sz="4000" b="1" dirty="0" err="1">
                <a:solidFill>
                  <a:srgbClr val="0000FF"/>
                </a:solidFill>
                <a:ea typeface="+mj-ea"/>
                <a:cs typeface="+mj-cs"/>
              </a:rPr>
              <a:t>C</a:t>
            </a:r>
            <a:r>
              <a:rPr kumimoji="0" lang="en-US" sz="4000" b="1" i="0" u="none" strike="noStrike" kern="1200" cap="none" spc="0" normalizeH="0" baseline="0" noProof="0" dirty="0" err="1">
                <a:ln>
                  <a:noFill/>
                </a:ln>
                <a:solidFill>
                  <a:srgbClr val="0000FF"/>
                </a:solidFill>
                <a:effectLst/>
                <a:uLnTx/>
                <a:uFillTx/>
                <a:ea typeface="+mj-ea"/>
                <a:cs typeface="+mj-cs"/>
              </a:rPr>
              <a:t>ấu</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tạo</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dây</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dẫn</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điện</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được</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bọc</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cách</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điện</a:t>
            </a:r>
            <a:r>
              <a:rPr kumimoji="0" lang="en-US" sz="4000" b="1" i="0" u="none" strike="noStrike" kern="1200" cap="none" spc="0" normalizeH="0" baseline="0" noProof="0" dirty="0">
                <a:ln>
                  <a:noFill/>
                </a:ln>
                <a:solidFill>
                  <a:srgbClr val="0000FF"/>
                </a:solidFill>
                <a:effectLst/>
                <a:uLnTx/>
                <a:uFillTx/>
                <a:ea typeface="+mj-ea"/>
                <a:cs typeface="+mj-cs"/>
              </a:rPr>
              <a:t>:</a:t>
            </a:r>
          </a:p>
        </p:txBody>
      </p:sp>
      <p:cxnSp>
        <p:nvCxnSpPr>
          <p:cNvPr id="47" name="Straight Arrow Connector 46"/>
          <p:cNvCxnSpPr>
            <a:cxnSpLocks/>
          </p:cNvCxnSpPr>
          <p:nvPr/>
        </p:nvCxnSpPr>
        <p:spPr>
          <a:xfrm flipV="1">
            <a:off x="2133602" y="1182814"/>
            <a:ext cx="1446464" cy="2031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2" idx="1"/>
          </p:cNvCxnSpPr>
          <p:nvPr/>
        </p:nvCxnSpPr>
        <p:spPr>
          <a:xfrm flipV="1">
            <a:off x="3324480" y="1219200"/>
            <a:ext cx="256920" cy="3233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10" idx="7"/>
          </p:cNvCxnSpPr>
          <p:nvPr/>
        </p:nvCxnSpPr>
        <p:spPr>
          <a:xfrm flipV="1">
            <a:off x="1499934" y="2880122"/>
            <a:ext cx="2002094" cy="6177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cxnSpLocks/>
            <a:stCxn id="13" idx="6"/>
          </p:cNvCxnSpPr>
          <p:nvPr/>
        </p:nvCxnSpPr>
        <p:spPr>
          <a:xfrm flipV="1">
            <a:off x="1368426" y="2928938"/>
            <a:ext cx="2133602" cy="9358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cxnSpLocks/>
            <a:stCxn id="11" idx="5"/>
          </p:cNvCxnSpPr>
          <p:nvPr/>
        </p:nvCxnSpPr>
        <p:spPr>
          <a:xfrm>
            <a:off x="779209" y="3420809"/>
            <a:ext cx="2673731" cy="211065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xmlns="" id="{2D138509-03E7-4D8E-9487-C118C0491135}"/>
              </a:ext>
            </a:extLst>
          </p:cNvPr>
          <p:cNvSpPr txBox="1"/>
          <p:nvPr/>
        </p:nvSpPr>
        <p:spPr>
          <a:xfrm>
            <a:off x="288926" y="5059740"/>
            <a:ext cx="2590800" cy="1569660"/>
          </a:xfrm>
          <a:prstGeom prst="rect">
            <a:avLst/>
          </a:prstGeom>
          <a:noFill/>
        </p:spPr>
        <p:txBody>
          <a:bodyPr wrap="square" rtlCol="0">
            <a:spAutoFit/>
          </a:bodyPr>
          <a:lstStyle/>
          <a:p>
            <a:r>
              <a:rPr lang="en-US" sz="3200" b="1" dirty="0" err="1">
                <a:solidFill>
                  <a:srgbClr val="0000FF"/>
                </a:solidFill>
              </a:rPr>
              <a:t>Hình</a:t>
            </a:r>
            <a:r>
              <a:rPr lang="en-US" sz="3200" b="1" dirty="0">
                <a:solidFill>
                  <a:srgbClr val="0000FF"/>
                </a:solidFill>
              </a:rPr>
              <a:t> 2.2</a:t>
            </a:r>
          </a:p>
          <a:p>
            <a:r>
              <a:rPr lang="en-US" sz="3200" b="1" dirty="0" err="1">
                <a:solidFill>
                  <a:srgbClr val="0000FF"/>
                </a:solidFill>
              </a:rPr>
              <a:t>Dây</a:t>
            </a:r>
            <a:r>
              <a:rPr lang="en-US" sz="3200" b="1" dirty="0">
                <a:solidFill>
                  <a:srgbClr val="0000FF"/>
                </a:solidFill>
              </a:rPr>
              <a:t> </a:t>
            </a:r>
            <a:r>
              <a:rPr lang="en-US" sz="3200" b="1" dirty="0" err="1">
                <a:solidFill>
                  <a:srgbClr val="0000FF"/>
                </a:solidFill>
              </a:rPr>
              <a:t>dẫn</a:t>
            </a:r>
            <a:r>
              <a:rPr lang="en-US" sz="3200" b="1" dirty="0">
                <a:solidFill>
                  <a:srgbClr val="0000FF"/>
                </a:solidFill>
              </a:rPr>
              <a:t> </a:t>
            </a:r>
            <a:r>
              <a:rPr lang="en-US" sz="3200" b="1" dirty="0" err="1">
                <a:solidFill>
                  <a:srgbClr val="0000FF"/>
                </a:solidFill>
              </a:rPr>
              <a:t>bọc</a:t>
            </a:r>
            <a:r>
              <a:rPr lang="en-US" sz="3200" b="1" dirty="0">
                <a:solidFill>
                  <a:srgbClr val="0000FF"/>
                </a:solidFill>
              </a:rPr>
              <a:t> </a:t>
            </a:r>
            <a:r>
              <a:rPr lang="en-US" sz="3200" b="1" dirty="0" err="1">
                <a:solidFill>
                  <a:srgbClr val="0000FF"/>
                </a:solidFill>
              </a:rPr>
              <a:t>cách</a:t>
            </a:r>
            <a:r>
              <a:rPr lang="en-US" sz="3200" b="1" dirty="0">
                <a:solidFill>
                  <a:srgbClr val="0000FF"/>
                </a:solidFill>
              </a:rPr>
              <a:t> </a:t>
            </a:r>
            <a:r>
              <a:rPr lang="en-US" sz="3200" b="1" dirty="0" err="1">
                <a:solidFill>
                  <a:srgbClr val="0000FF"/>
                </a:solidFill>
              </a:rPr>
              <a:t>điện</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box(i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linds(horizontal)">
                                      <p:cBhvr>
                                        <p:cTn id="28" dur="500"/>
                                        <p:tgtEl>
                                          <p:spTgt spid="51"/>
                                        </p:tgtEl>
                                      </p:cBhvr>
                                    </p:animEffect>
                                  </p:childTnLst>
                                </p:cTn>
                              </p:par>
                              <p:par>
                                <p:cTn id="29" presetID="3" presetClass="entr" presetSubtype="1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linds(horizontal)">
                                      <p:cBhvr>
                                        <p:cTn id="31" dur="500"/>
                                        <p:tgtEl>
                                          <p:spTgt spid="53"/>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box(in)">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linds(horizontal)">
                                      <p:cBhvr>
                                        <p:cTn id="40" dur="500"/>
                                        <p:tgtEl>
                                          <p:spTgt spid="55"/>
                                        </p:tgtEl>
                                      </p:cBhvr>
                                    </p:animEffect>
                                  </p:childTnLst>
                                </p:cTn>
                              </p:par>
                            </p:childTnLst>
                          </p:cTn>
                        </p:par>
                        <p:par>
                          <p:cTn id="41" fill="hold">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ox(in)">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heckerboard(across)">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checkerboard(across)">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43"/>
                                        </p:tgtEl>
                                      </p:cBhvr>
                                    </p:animEffect>
                                    <p:set>
                                      <p:cBhvr>
                                        <p:cTn id="64" dur="1" fill="hold">
                                          <p:stCondLst>
                                            <p:cond delay="499"/>
                                          </p:stCondLst>
                                        </p:cTn>
                                        <p:tgtEl>
                                          <p:spTgt spid="4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checkerboard(across)">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16" grpId="0" build="allAtOnce"/>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EA0ACE4-2D11-4DBD-85E4-7D2B759963BC}"/>
  <p:tag name="GENSWF_SLIDE_TITLE" val="Lời chào thân ái"/>
  <p:tag name="GENSWF_ADVANCE_TIME" val="9.43"/>
  <p:tag name="ISPRING_SLIDE_INDENT_LEVEL" val="0"/>
  <p:tag name="ISPRING_PRESENTER_ID" val="{1F2B744F-3A3A-4776-910C-88952EBE84AA}"/>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641</TotalTime>
  <Words>1078</Words>
  <Application>Microsoft Office PowerPoint</Application>
  <PresentationFormat>On-screen Show (4:3)</PresentationFormat>
  <Paragraphs>162</Paragraphs>
  <Slides>29</Slides>
  <Notes>11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blank</vt:lpstr>
      <vt:lpstr>Default Design</vt:lpstr>
      <vt:lpstr>PowerPoint Presentation</vt:lpstr>
      <vt:lpstr>PowerPoint Presentation</vt:lpstr>
      <vt:lpstr>PowerPoint Presentation</vt:lpstr>
      <vt:lpstr>I. Dây dẫn điện:</vt:lpstr>
      <vt:lpstr>PowerPoint Presentation</vt:lpstr>
      <vt:lpstr>PowerPoint Presentation</vt:lpstr>
      <vt:lpstr>I. Dây dẫn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mạng điện, vật liệu cách điện luôn đi liền với những vật liệu dẫn điện, đảm bảo cho mạng điện làm việc đạt hiệu quả và an toàn cho người và mạng điện.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Techsi.vn</cp:lastModifiedBy>
  <cp:revision>79</cp:revision>
  <dcterms:created xsi:type="dcterms:W3CDTF">2017-09-11T06:43:07Z</dcterms:created>
  <dcterms:modified xsi:type="dcterms:W3CDTF">2021-09-11T10:06:55Z</dcterms:modified>
</cp:coreProperties>
</file>