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257" r:id="rId3"/>
    <p:sldId id="258" r:id="rId4"/>
    <p:sldId id="274" r:id="rId5"/>
    <p:sldId id="278" r:id="rId6"/>
    <p:sldId id="276" r:id="rId7"/>
    <p:sldId id="275" r:id="rId8"/>
    <p:sldId id="279" r:id="rId9"/>
    <p:sldId id="280" r:id="rId10"/>
    <p:sldId id="297" r:id="rId11"/>
    <p:sldId id="296" r:id="rId12"/>
    <p:sldId id="298" r:id="rId13"/>
    <p:sldId id="288" r:id="rId14"/>
    <p:sldId id="289" r:id="rId15"/>
    <p:sldId id="269" r:id="rId16"/>
    <p:sldId id="299" r:id="rId17"/>
    <p:sldId id="295" r:id="rId18"/>
    <p:sldId id="291" r:id="rId19"/>
    <p:sldId id="293" r:id="rId20"/>
    <p:sldId id="292" r:id="rId21"/>
    <p:sldId id="294" r:id="rId22"/>
    <p:sldId id="270" r:id="rId23"/>
    <p:sldId id="261" r:id="rId24"/>
    <p:sldId id="262" r:id="rId25"/>
    <p:sldId id="263" r:id="rId26"/>
    <p:sldId id="264" r:id="rId27"/>
    <p:sldId id="265" r:id="rId28"/>
    <p:sldId id="266" r:id="rId29"/>
    <p:sldId id="267" r:id="rId30"/>
    <p:sldId id="268" r:id="rId31"/>
    <p:sldId id="286" r:id="rId32"/>
    <p:sldId id="317" r:id="rId33"/>
    <p:sldId id="318" r:id="rId34"/>
    <p:sldId id="319" r:id="rId35"/>
    <p:sldId id="320" r:id="rId36"/>
    <p:sldId id="272" r:id="rId37"/>
    <p:sldId id="273" r:id="rId38"/>
    <p:sldId id="321" r:id="rId39"/>
    <p:sldId id="322" r:id="rId40"/>
    <p:sldId id="323" r:id="rId41"/>
    <p:sldId id="277" r:id="rId42"/>
    <p:sldId id="324" r:id="rId43"/>
    <p:sldId id="284" r:id="rId44"/>
    <p:sldId id="325" r:id="rId45"/>
    <p:sldId id="281" r:id="rId46"/>
    <p:sldId id="28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8">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FF69"/>
    <a:srgbClr val="004ADE"/>
    <a:srgbClr val="1160FF"/>
    <a:srgbClr val="14B014"/>
    <a:srgbClr val="FB25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20" autoAdjust="0"/>
  </p:normalViewPr>
  <p:slideViewPr>
    <p:cSldViewPr>
      <p:cViewPr varScale="1">
        <p:scale>
          <a:sx n="154" d="100"/>
          <a:sy n="154" d="100"/>
        </p:scale>
        <p:origin x="1290" y="150"/>
      </p:cViewPr>
      <p:guideLst>
        <p:guide orient="horz" pos="2128"/>
        <p:guide pos="28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1">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190374B-AF30-464C-A3A8-8FE3B5A14F4E}" type="doc">
      <dgm:prSet loTypeId="urn:diagrams.loki3.com/BracketList+Icon" loCatId="list" qsTypeId="urn:microsoft.com/office/officeart/2005/8/quickstyle/3d2#1" qsCatId="3D" csTypeId="urn:microsoft.com/office/officeart/2005/8/colors/accent2_2#1" csCatId="accent2" phldr="1"/>
      <dgm:spPr/>
      <dgm:t>
        <a:bodyPr/>
        <a:lstStyle/>
        <a:p>
          <a:endParaRPr lang="en-US"/>
        </a:p>
      </dgm:t>
    </dgm:pt>
    <dgm:pt modelId="{479103C2-9C0E-42ED-9F5F-49972AF24751}">
      <dgm:prSet phldrT="[Text]" custT="1"/>
      <dgm:spPr/>
      <dgm:t>
        <a:bodyPr/>
        <a:lstStyle/>
        <a:p>
          <a:r>
            <a:rPr lang="en-US" sz="3600">
              <a:solidFill>
                <a:srgbClr val="C00000"/>
              </a:solidFill>
              <a:latin typeface="Arial" panose="020B0604020202020204" pitchFamily="34" charset="0"/>
              <a:cs typeface="Arial" panose="020B0604020202020204" pitchFamily="34" charset="0"/>
            </a:rPr>
            <a:t>I</a:t>
          </a:r>
        </a:p>
      </dgm:t>
    </dgm:pt>
    <dgm:pt modelId="{636BE0E5-5FF3-41F6-B104-41AA44FA3506}" type="parTrans" cxnId="{35232A48-F1F9-40B1-924C-EB546687EF5F}">
      <dgm:prSet/>
      <dgm:spPr/>
      <dgm:t>
        <a:bodyPr/>
        <a:lstStyle/>
        <a:p>
          <a:endParaRPr lang="en-US" sz="1050">
            <a:solidFill>
              <a:schemeClr val="bg1"/>
            </a:solidFill>
            <a:latin typeface="Arial" panose="020B0604020202020204" pitchFamily="34" charset="0"/>
            <a:cs typeface="Arial" panose="020B0604020202020204" pitchFamily="34" charset="0"/>
          </a:endParaRPr>
        </a:p>
      </dgm:t>
    </dgm:pt>
    <dgm:pt modelId="{EA70E9C1-A27A-48A8-B6FC-9132BE5851EE}" type="sibTrans" cxnId="{35232A48-F1F9-40B1-924C-EB546687EF5F}">
      <dgm:prSet/>
      <dgm:spPr/>
      <dgm:t>
        <a:bodyPr/>
        <a:lstStyle/>
        <a:p>
          <a:endParaRPr lang="en-US" sz="1050">
            <a:solidFill>
              <a:schemeClr val="bg1"/>
            </a:solidFill>
            <a:latin typeface="Arial" panose="020B0604020202020204" pitchFamily="34" charset="0"/>
            <a:cs typeface="Arial" panose="020B0604020202020204" pitchFamily="34" charset="0"/>
          </a:endParaRPr>
        </a:p>
      </dgm:t>
    </dgm:pt>
    <dgm:pt modelId="{9A14E796-CF74-4172-826B-6CCD107BEBA9}">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3600">
              <a:solidFill>
                <a:schemeClr val="tx1"/>
              </a:solidFill>
              <a:latin typeface="Arial" panose="020B0604020202020204" pitchFamily="34" charset="0"/>
              <a:cs typeface="Arial" panose="020B0604020202020204" pitchFamily="34" charset="0"/>
            </a:rPr>
            <a:t>Khái niệm về đất</a:t>
          </a:r>
        </a:p>
      </dgm:t>
    </dgm:pt>
    <dgm:pt modelId="{A13FA981-8106-4341-9876-C116CF5DCC2B}" type="parTrans" cxnId="{625BC311-3793-430B-8330-ADFBC3418699}">
      <dgm:prSet/>
      <dgm:spPr/>
      <dgm:t>
        <a:bodyPr/>
        <a:lstStyle/>
        <a:p>
          <a:endParaRPr lang="en-US" sz="1050">
            <a:solidFill>
              <a:schemeClr val="bg1"/>
            </a:solidFill>
            <a:latin typeface="Arial" panose="020B0604020202020204" pitchFamily="34" charset="0"/>
            <a:cs typeface="Arial" panose="020B0604020202020204" pitchFamily="34" charset="0"/>
          </a:endParaRPr>
        </a:p>
      </dgm:t>
    </dgm:pt>
    <dgm:pt modelId="{E2C2233E-2621-4713-8FE0-A0C24753031F}" type="sibTrans" cxnId="{625BC311-3793-430B-8330-ADFBC3418699}">
      <dgm:prSet/>
      <dgm:spPr/>
      <dgm:t>
        <a:bodyPr/>
        <a:lstStyle/>
        <a:p>
          <a:endParaRPr lang="en-US" sz="1050">
            <a:solidFill>
              <a:schemeClr val="bg1"/>
            </a:solidFill>
            <a:latin typeface="Arial" panose="020B0604020202020204" pitchFamily="34" charset="0"/>
            <a:cs typeface="Arial" panose="020B0604020202020204" pitchFamily="34" charset="0"/>
          </a:endParaRPr>
        </a:p>
      </dgm:t>
    </dgm:pt>
    <dgm:pt modelId="{4291F34F-3E07-4663-AF67-D84BAA9EC5D6}">
      <dgm:prSet phldrT="[Text]" custT="1"/>
      <dgm:spPr/>
      <dgm:t>
        <a:bodyPr/>
        <a:lstStyle/>
        <a:p>
          <a:r>
            <a:rPr lang="en-US" sz="3600">
              <a:solidFill>
                <a:srgbClr val="C00000"/>
              </a:solidFill>
              <a:latin typeface="Arial" panose="020B0604020202020204" pitchFamily="34" charset="0"/>
              <a:cs typeface="Arial" panose="020B0604020202020204" pitchFamily="34" charset="0"/>
            </a:rPr>
            <a:t>II</a:t>
          </a:r>
        </a:p>
      </dgm:t>
    </dgm:pt>
    <dgm:pt modelId="{EEAFCC55-AC64-4F58-A6C5-C3FD942AF217}" type="parTrans" cxnId="{282B835F-A309-4C7C-8058-B5E7A59F5CEC}">
      <dgm:prSet/>
      <dgm:spPr/>
      <dgm:t>
        <a:bodyPr/>
        <a:lstStyle/>
        <a:p>
          <a:endParaRPr lang="en-US" sz="1050">
            <a:solidFill>
              <a:schemeClr val="bg1"/>
            </a:solidFill>
            <a:latin typeface="Arial" panose="020B0604020202020204" pitchFamily="34" charset="0"/>
            <a:cs typeface="Arial" panose="020B0604020202020204" pitchFamily="34" charset="0"/>
          </a:endParaRPr>
        </a:p>
      </dgm:t>
    </dgm:pt>
    <dgm:pt modelId="{9F568FF1-2697-4F87-81C6-F6459FF0ADB8}" type="sibTrans" cxnId="{282B835F-A309-4C7C-8058-B5E7A59F5CEC}">
      <dgm:prSet/>
      <dgm:spPr/>
      <dgm:t>
        <a:bodyPr/>
        <a:lstStyle/>
        <a:p>
          <a:endParaRPr lang="en-US" sz="1050">
            <a:solidFill>
              <a:schemeClr val="bg1"/>
            </a:solidFill>
            <a:latin typeface="Arial" panose="020B0604020202020204" pitchFamily="34" charset="0"/>
            <a:cs typeface="Arial" panose="020B0604020202020204" pitchFamily="34" charset="0"/>
          </a:endParaRPr>
        </a:p>
      </dgm:t>
    </dgm:pt>
    <dgm:pt modelId="{CDA6780D-399E-49B3-809E-95107B5ADAD3}">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3600">
              <a:solidFill>
                <a:schemeClr val="tx1"/>
              </a:solidFill>
              <a:latin typeface="Arial" panose="020B0604020202020204" pitchFamily="34" charset="0"/>
              <a:cs typeface="Arial" panose="020B0604020202020204" pitchFamily="34" charset="0"/>
            </a:rPr>
            <a:t>Thành phần của đất</a:t>
          </a:r>
        </a:p>
      </dgm:t>
    </dgm:pt>
    <dgm:pt modelId="{922C4F57-C550-4363-AE6C-B98A7B65CD87}" type="parTrans" cxnId="{7A05220E-5D7E-4011-A6EA-9B5F8C8D0B47}">
      <dgm:prSet/>
      <dgm:spPr/>
      <dgm:t>
        <a:bodyPr/>
        <a:lstStyle/>
        <a:p>
          <a:endParaRPr lang="en-US" sz="1050">
            <a:solidFill>
              <a:schemeClr val="bg1"/>
            </a:solidFill>
            <a:latin typeface="Arial" panose="020B0604020202020204" pitchFamily="34" charset="0"/>
            <a:cs typeface="Arial" panose="020B0604020202020204" pitchFamily="34" charset="0"/>
          </a:endParaRPr>
        </a:p>
      </dgm:t>
    </dgm:pt>
    <dgm:pt modelId="{214AB5FF-D333-4320-9E99-6F0E9DE62763}" type="sibTrans" cxnId="{7A05220E-5D7E-4011-A6EA-9B5F8C8D0B47}">
      <dgm:prSet/>
      <dgm:spPr/>
      <dgm:t>
        <a:bodyPr/>
        <a:lstStyle/>
        <a:p>
          <a:endParaRPr lang="en-US" sz="1050">
            <a:solidFill>
              <a:schemeClr val="bg1"/>
            </a:solidFill>
            <a:latin typeface="Arial" panose="020B0604020202020204" pitchFamily="34" charset="0"/>
            <a:cs typeface="Arial" panose="020B0604020202020204" pitchFamily="34" charset="0"/>
          </a:endParaRPr>
        </a:p>
      </dgm:t>
    </dgm:pt>
    <dgm:pt modelId="{355C1EA2-ECD2-4535-B6DD-58E4C54CD8C8}" type="pres">
      <dgm:prSet presAssocID="{6190374B-AF30-464C-A3A8-8FE3B5A14F4E}" presName="Name0" presStyleCnt="0">
        <dgm:presLayoutVars>
          <dgm:dir/>
          <dgm:animLvl val="lvl"/>
          <dgm:resizeHandles val="exact"/>
        </dgm:presLayoutVars>
      </dgm:prSet>
      <dgm:spPr/>
    </dgm:pt>
    <dgm:pt modelId="{3270821E-415F-4785-A49B-1B5CA6FFBEA8}" type="pres">
      <dgm:prSet presAssocID="{479103C2-9C0E-42ED-9F5F-49972AF24751}" presName="linNode" presStyleCnt="0"/>
      <dgm:spPr/>
    </dgm:pt>
    <dgm:pt modelId="{8A3C116A-F9D6-4212-AD9C-7BF4398BAF34}" type="pres">
      <dgm:prSet presAssocID="{479103C2-9C0E-42ED-9F5F-49972AF24751}" presName="parTx" presStyleLbl="revTx" presStyleIdx="0" presStyleCnt="2">
        <dgm:presLayoutVars>
          <dgm:chMax val="1"/>
          <dgm:bulletEnabled val="1"/>
        </dgm:presLayoutVars>
      </dgm:prSet>
      <dgm:spPr/>
    </dgm:pt>
    <dgm:pt modelId="{EFEB205F-7194-4033-B776-98A37C7FAF48}" type="pres">
      <dgm:prSet presAssocID="{479103C2-9C0E-42ED-9F5F-49972AF24751}" presName="bracket" presStyleLbl="parChTrans1D1" presStyleIdx="0" presStyleCnt="2"/>
      <dgm:spPr/>
    </dgm:pt>
    <dgm:pt modelId="{AEB05C87-DC5B-4CB1-9A77-4703E4BC33F3}" type="pres">
      <dgm:prSet presAssocID="{479103C2-9C0E-42ED-9F5F-49972AF24751}" presName="spH" presStyleCnt="0"/>
      <dgm:spPr/>
    </dgm:pt>
    <dgm:pt modelId="{8379AB25-011C-438E-A646-EE34EC52C81C}" type="pres">
      <dgm:prSet presAssocID="{479103C2-9C0E-42ED-9F5F-49972AF24751}" presName="desTx" presStyleLbl="node1" presStyleIdx="0" presStyleCnt="2" custLinFactNeighborX="37932" custLinFactNeighborY="-443">
        <dgm:presLayoutVars>
          <dgm:bulletEnabled val="1"/>
        </dgm:presLayoutVars>
      </dgm:prSet>
      <dgm:spPr/>
    </dgm:pt>
    <dgm:pt modelId="{90B232D3-D929-40B0-9D0B-20DCAD158510}" type="pres">
      <dgm:prSet presAssocID="{EA70E9C1-A27A-48A8-B6FC-9132BE5851EE}" presName="spV" presStyleCnt="0"/>
      <dgm:spPr/>
    </dgm:pt>
    <dgm:pt modelId="{AA7C6F94-3755-48F3-91D2-898632AF0948}" type="pres">
      <dgm:prSet presAssocID="{4291F34F-3E07-4663-AF67-D84BAA9EC5D6}" presName="linNode" presStyleCnt="0"/>
      <dgm:spPr/>
    </dgm:pt>
    <dgm:pt modelId="{E021EB11-873F-4948-AFAB-527E9ED74767}" type="pres">
      <dgm:prSet presAssocID="{4291F34F-3E07-4663-AF67-D84BAA9EC5D6}" presName="parTx" presStyleLbl="revTx" presStyleIdx="1" presStyleCnt="2">
        <dgm:presLayoutVars>
          <dgm:chMax val="1"/>
          <dgm:bulletEnabled val="1"/>
        </dgm:presLayoutVars>
      </dgm:prSet>
      <dgm:spPr/>
    </dgm:pt>
    <dgm:pt modelId="{45A18349-C519-4FD0-B56F-404D4AAC5D6C}" type="pres">
      <dgm:prSet presAssocID="{4291F34F-3E07-4663-AF67-D84BAA9EC5D6}" presName="bracket" presStyleLbl="parChTrans1D1" presStyleIdx="1" presStyleCnt="2"/>
      <dgm:spPr/>
    </dgm:pt>
    <dgm:pt modelId="{F9F05727-A7A7-4EDF-B5DE-F04E37083AE3}" type="pres">
      <dgm:prSet presAssocID="{4291F34F-3E07-4663-AF67-D84BAA9EC5D6}" presName="spH" presStyleCnt="0"/>
      <dgm:spPr/>
    </dgm:pt>
    <dgm:pt modelId="{BE165471-7111-4B6D-8ECA-12CEFFF52B61}" type="pres">
      <dgm:prSet presAssocID="{4291F34F-3E07-4663-AF67-D84BAA9EC5D6}" presName="desTx" presStyleLbl="node1" presStyleIdx="1" presStyleCnt="2">
        <dgm:presLayoutVars>
          <dgm:bulletEnabled val="1"/>
        </dgm:presLayoutVars>
      </dgm:prSet>
      <dgm:spPr/>
    </dgm:pt>
  </dgm:ptLst>
  <dgm:cxnLst>
    <dgm:cxn modelId="{7A05220E-5D7E-4011-A6EA-9B5F8C8D0B47}" srcId="{4291F34F-3E07-4663-AF67-D84BAA9EC5D6}" destId="{CDA6780D-399E-49B3-809E-95107B5ADAD3}" srcOrd="0" destOrd="0" parTransId="{922C4F57-C550-4363-AE6C-B98A7B65CD87}" sibTransId="{214AB5FF-D333-4320-9E99-6F0E9DE62763}"/>
    <dgm:cxn modelId="{625BC311-3793-430B-8330-ADFBC3418699}" srcId="{479103C2-9C0E-42ED-9F5F-49972AF24751}" destId="{9A14E796-CF74-4172-826B-6CCD107BEBA9}" srcOrd="0" destOrd="0" parTransId="{A13FA981-8106-4341-9876-C116CF5DCC2B}" sibTransId="{E2C2233E-2621-4713-8FE0-A0C24753031F}"/>
    <dgm:cxn modelId="{282B835F-A309-4C7C-8058-B5E7A59F5CEC}" srcId="{6190374B-AF30-464C-A3A8-8FE3B5A14F4E}" destId="{4291F34F-3E07-4663-AF67-D84BAA9EC5D6}" srcOrd="1" destOrd="0" parTransId="{EEAFCC55-AC64-4F58-A6C5-C3FD942AF217}" sibTransId="{9F568FF1-2697-4F87-81C6-F6459FF0ADB8}"/>
    <dgm:cxn modelId="{A33D4762-0B84-430F-9870-4274943D2CAF}" type="presOf" srcId="{9A14E796-CF74-4172-826B-6CCD107BEBA9}" destId="{8379AB25-011C-438E-A646-EE34EC52C81C}" srcOrd="0" destOrd="0" presId="urn:diagrams.loki3.com/BracketList+Icon"/>
    <dgm:cxn modelId="{35232A48-F1F9-40B1-924C-EB546687EF5F}" srcId="{6190374B-AF30-464C-A3A8-8FE3B5A14F4E}" destId="{479103C2-9C0E-42ED-9F5F-49972AF24751}" srcOrd="0" destOrd="0" parTransId="{636BE0E5-5FF3-41F6-B104-41AA44FA3506}" sibTransId="{EA70E9C1-A27A-48A8-B6FC-9132BE5851EE}"/>
    <dgm:cxn modelId="{1CD05978-064D-4D21-A48A-089D908F152B}" type="presOf" srcId="{6190374B-AF30-464C-A3A8-8FE3B5A14F4E}" destId="{355C1EA2-ECD2-4535-B6DD-58E4C54CD8C8}" srcOrd="0" destOrd="0" presId="urn:diagrams.loki3.com/BracketList+Icon"/>
    <dgm:cxn modelId="{BC9597BF-667B-4575-B494-546035C5FDA6}" type="presOf" srcId="{479103C2-9C0E-42ED-9F5F-49972AF24751}" destId="{8A3C116A-F9D6-4212-AD9C-7BF4398BAF34}" srcOrd="0" destOrd="0" presId="urn:diagrams.loki3.com/BracketList+Icon"/>
    <dgm:cxn modelId="{6BE9BDBF-C622-4AC7-A966-23A05D2C2682}" type="presOf" srcId="{4291F34F-3E07-4663-AF67-D84BAA9EC5D6}" destId="{E021EB11-873F-4948-AFAB-527E9ED74767}" srcOrd="0" destOrd="0" presId="urn:diagrams.loki3.com/BracketList+Icon"/>
    <dgm:cxn modelId="{127A07CB-3017-44BE-B191-1CA842C6F699}" type="presOf" srcId="{CDA6780D-399E-49B3-809E-95107B5ADAD3}" destId="{BE165471-7111-4B6D-8ECA-12CEFFF52B61}" srcOrd="0" destOrd="0" presId="urn:diagrams.loki3.com/BracketList+Icon"/>
    <dgm:cxn modelId="{D3C99C90-516C-4BD7-B180-F9C9039E9E5B}" type="presParOf" srcId="{355C1EA2-ECD2-4535-B6DD-58E4C54CD8C8}" destId="{3270821E-415F-4785-A49B-1B5CA6FFBEA8}" srcOrd="0" destOrd="0" presId="urn:diagrams.loki3.com/BracketList+Icon"/>
    <dgm:cxn modelId="{EC84EFAB-F316-4517-A4D3-36A716396E7C}" type="presParOf" srcId="{3270821E-415F-4785-A49B-1B5CA6FFBEA8}" destId="{8A3C116A-F9D6-4212-AD9C-7BF4398BAF34}" srcOrd="0" destOrd="0" presId="urn:diagrams.loki3.com/BracketList+Icon"/>
    <dgm:cxn modelId="{01CE150A-C64B-4675-9074-E537775EEF19}" type="presParOf" srcId="{3270821E-415F-4785-A49B-1B5CA6FFBEA8}" destId="{EFEB205F-7194-4033-B776-98A37C7FAF48}" srcOrd="1" destOrd="0" presId="urn:diagrams.loki3.com/BracketList+Icon"/>
    <dgm:cxn modelId="{06ADA9F6-EF94-4FEF-9EFE-FF56D170BE1C}" type="presParOf" srcId="{3270821E-415F-4785-A49B-1B5CA6FFBEA8}" destId="{AEB05C87-DC5B-4CB1-9A77-4703E4BC33F3}" srcOrd="2" destOrd="0" presId="urn:diagrams.loki3.com/BracketList+Icon"/>
    <dgm:cxn modelId="{8C8DFD44-132A-4E77-8EFD-E70E4A12DF3D}" type="presParOf" srcId="{3270821E-415F-4785-A49B-1B5CA6FFBEA8}" destId="{8379AB25-011C-438E-A646-EE34EC52C81C}" srcOrd="3" destOrd="0" presId="urn:diagrams.loki3.com/BracketList+Icon"/>
    <dgm:cxn modelId="{FF1DD500-424D-4869-A6E1-ADE92C74C529}" type="presParOf" srcId="{355C1EA2-ECD2-4535-B6DD-58E4C54CD8C8}" destId="{90B232D3-D929-40B0-9D0B-20DCAD158510}" srcOrd="1" destOrd="0" presId="urn:diagrams.loki3.com/BracketList+Icon"/>
    <dgm:cxn modelId="{A6C3889E-BDE5-4823-8E50-B67119EEE6AE}" type="presParOf" srcId="{355C1EA2-ECD2-4535-B6DD-58E4C54CD8C8}" destId="{AA7C6F94-3755-48F3-91D2-898632AF0948}" srcOrd="2" destOrd="0" presId="urn:diagrams.loki3.com/BracketList+Icon"/>
    <dgm:cxn modelId="{C3DC2B9A-174B-43E2-BC6C-14B8E4AEC9D9}" type="presParOf" srcId="{AA7C6F94-3755-48F3-91D2-898632AF0948}" destId="{E021EB11-873F-4948-AFAB-527E9ED74767}" srcOrd="0" destOrd="0" presId="urn:diagrams.loki3.com/BracketList+Icon"/>
    <dgm:cxn modelId="{99CF5C17-3CBA-459D-AB9B-7B68E502F2FC}" type="presParOf" srcId="{AA7C6F94-3755-48F3-91D2-898632AF0948}" destId="{45A18349-C519-4FD0-B56F-404D4AAC5D6C}" srcOrd="1" destOrd="0" presId="urn:diagrams.loki3.com/BracketList+Icon"/>
    <dgm:cxn modelId="{CCFD4C7F-CE1C-4A73-85A3-AC186963593C}" type="presParOf" srcId="{AA7C6F94-3755-48F3-91D2-898632AF0948}" destId="{F9F05727-A7A7-4EDF-B5DE-F04E37083AE3}" srcOrd="2" destOrd="0" presId="urn:diagrams.loki3.com/BracketList+Icon"/>
    <dgm:cxn modelId="{DFDFB5ED-B68E-4EA2-9FEA-643FAE87A218}" type="presParOf" srcId="{AA7C6F94-3755-48F3-91D2-898632AF0948}" destId="{BE165471-7111-4B6D-8ECA-12CEFFF52B61}"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C116A-F9D6-4212-AD9C-7BF4398BAF34}">
      <dsp:nvSpPr>
        <dsp:cNvPr id="0" name=""/>
        <dsp:cNvSpPr/>
      </dsp:nvSpPr>
      <dsp:spPr>
        <a:xfrm>
          <a:off x="0" y="234300"/>
          <a:ext cx="22098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91440" rIns="256032" bIns="91440" numCol="1" spcCol="1270" anchor="ctr" anchorCtr="0">
          <a:noAutofit/>
        </a:bodyPr>
        <a:lstStyle/>
        <a:p>
          <a:pPr marL="0" lvl="0" indent="0" algn="r" defTabSz="1600200">
            <a:lnSpc>
              <a:spcPct val="90000"/>
            </a:lnSpc>
            <a:spcBef>
              <a:spcPct val="0"/>
            </a:spcBef>
            <a:spcAft>
              <a:spcPct val="35000"/>
            </a:spcAft>
            <a:buNone/>
          </a:pPr>
          <a:r>
            <a:rPr lang="en-US" sz="3600" kern="1200">
              <a:solidFill>
                <a:srgbClr val="C00000"/>
              </a:solidFill>
              <a:latin typeface="Arial" panose="020B0604020202020204" pitchFamily="34" charset="0"/>
              <a:cs typeface="Arial" panose="020B0604020202020204" pitchFamily="34" charset="0"/>
            </a:rPr>
            <a:t>I</a:t>
          </a:r>
        </a:p>
      </dsp:txBody>
      <dsp:txXfrm>
        <a:off x="0" y="234300"/>
        <a:ext cx="2209800" cy="1287000"/>
      </dsp:txXfrm>
    </dsp:sp>
    <dsp:sp modelId="{EFEB205F-7194-4033-B776-98A37C7FAF48}">
      <dsp:nvSpPr>
        <dsp:cNvPr id="0" name=""/>
        <dsp:cNvSpPr/>
      </dsp:nvSpPr>
      <dsp:spPr>
        <a:xfrm>
          <a:off x="2209799" y="234300"/>
          <a:ext cx="441960" cy="1287000"/>
        </a:xfrm>
        <a:prstGeom prst="leftBrace">
          <a:avLst>
            <a:gd name="adj1" fmla="val 35000"/>
            <a:gd name="adj2" fmla="val 50000"/>
          </a:avLst>
        </a:prstGeom>
        <a:noFill/>
        <a:ln w="25400" cap="flat" cmpd="sng"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79AB25-011C-438E-A646-EE34EC52C81C}">
      <dsp:nvSpPr>
        <dsp:cNvPr id="0" name=""/>
        <dsp:cNvSpPr/>
      </dsp:nvSpPr>
      <dsp:spPr>
        <a:xfrm>
          <a:off x="2828543" y="228598"/>
          <a:ext cx="6010656" cy="1287000"/>
        </a:xfrm>
        <a:prstGeom prst="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137160" tIns="137160" rIns="137160" bIns="137160" numCol="1" spcCol="1270" anchor="ctr" anchorCtr="0">
          <a:noAutofit/>
        </a:bodyPr>
        <a:lstStyle/>
        <a:p>
          <a:pPr marL="285750" lvl="1" indent="-285750" algn="l" defTabSz="1600200">
            <a:lnSpc>
              <a:spcPct val="90000"/>
            </a:lnSpc>
            <a:spcBef>
              <a:spcPct val="0"/>
            </a:spcBef>
            <a:spcAft>
              <a:spcPct val="15000"/>
            </a:spcAft>
            <a:buChar char="•"/>
          </a:pPr>
          <a:r>
            <a:rPr lang="en-US" sz="3600" kern="1200">
              <a:solidFill>
                <a:schemeClr val="tx1"/>
              </a:solidFill>
              <a:latin typeface="Arial" panose="020B0604020202020204" pitchFamily="34" charset="0"/>
              <a:cs typeface="Arial" panose="020B0604020202020204" pitchFamily="34" charset="0"/>
            </a:rPr>
            <a:t>Khái niệm về đất</a:t>
          </a:r>
        </a:p>
      </dsp:txBody>
      <dsp:txXfrm>
        <a:off x="2828543" y="228598"/>
        <a:ext cx="6010656" cy="1287000"/>
      </dsp:txXfrm>
    </dsp:sp>
    <dsp:sp modelId="{E021EB11-873F-4948-AFAB-527E9ED74767}">
      <dsp:nvSpPr>
        <dsp:cNvPr id="0" name=""/>
        <dsp:cNvSpPr/>
      </dsp:nvSpPr>
      <dsp:spPr>
        <a:xfrm>
          <a:off x="0" y="1755300"/>
          <a:ext cx="22098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91440" rIns="256032" bIns="91440" numCol="1" spcCol="1270" anchor="ctr" anchorCtr="0">
          <a:noAutofit/>
        </a:bodyPr>
        <a:lstStyle/>
        <a:p>
          <a:pPr marL="0" lvl="0" indent="0" algn="r" defTabSz="1600200">
            <a:lnSpc>
              <a:spcPct val="90000"/>
            </a:lnSpc>
            <a:spcBef>
              <a:spcPct val="0"/>
            </a:spcBef>
            <a:spcAft>
              <a:spcPct val="35000"/>
            </a:spcAft>
            <a:buNone/>
          </a:pPr>
          <a:r>
            <a:rPr lang="en-US" sz="3600" kern="1200">
              <a:solidFill>
                <a:srgbClr val="C00000"/>
              </a:solidFill>
              <a:latin typeface="Arial" panose="020B0604020202020204" pitchFamily="34" charset="0"/>
              <a:cs typeface="Arial" panose="020B0604020202020204" pitchFamily="34" charset="0"/>
            </a:rPr>
            <a:t>II</a:t>
          </a:r>
        </a:p>
      </dsp:txBody>
      <dsp:txXfrm>
        <a:off x="0" y="1755300"/>
        <a:ext cx="2209800" cy="1287000"/>
      </dsp:txXfrm>
    </dsp:sp>
    <dsp:sp modelId="{45A18349-C519-4FD0-B56F-404D4AAC5D6C}">
      <dsp:nvSpPr>
        <dsp:cNvPr id="0" name=""/>
        <dsp:cNvSpPr/>
      </dsp:nvSpPr>
      <dsp:spPr>
        <a:xfrm>
          <a:off x="2209799" y="1755300"/>
          <a:ext cx="441960" cy="1287000"/>
        </a:xfrm>
        <a:prstGeom prst="leftBrace">
          <a:avLst>
            <a:gd name="adj1" fmla="val 35000"/>
            <a:gd name="adj2" fmla="val 50000"/>
          </a:avLst>
        </a:prstGeom>
        <a:noFill/>
        <a:ln w="25400" cap="flat" cmpd="sng"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E165471-7111-4B6D-8ECA-12CEFFF52B61}">
      <dsp:nvSpPr>
        <dsp:cNvPr id="0" name=""/>
        <dsp:cNvSpPr/>
      </dsp:nvSpPr>
      <dsp:spPr>
        <a:xfrm>
          <a:off x="2828543" y="1755300"/>
          <a:ext cx="6010656" cy="1287000"/>
        </a:xfrm>
        <a:prstGeom prst="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137160" tIns="137160" rIns="137160" bIns="137160" numCol="1" spcCol="1270" anchor="ctr" anchorCtr="0">
          <a:noAutofit/>
        </a:bodyPr>
        <a:lstStyle/>
        <a:p>
          <a:pPr marL="285750" lvl="1" indent="-285750" algn="l" defTabSz="1600200">
            <a:lnSpc>
              <a:spcPct val="90000"/>
            </a:lnSpc>
            <a:spcBef>
              <a:spcPct val="0"/>
            </a:spcBef>
            <a:spcAft>
              <a:spcPct val="15000"/>
            </a:spcAft>
            <a:buChar char="•"/>
          </a:pPr>
          <a:r>
            <a:rPr lang="en-US" sz="3600" kern="1200">
              <a:solidFill>
                <a:schemeClr val="tx1"/>
              </a:solidFill>
              <a:latin typeface="Arial" panose="020B0604020202020204" pitchFamily="34" charset="0"/>
              <a:cs typeface="Arial" panose="020B0604020202020204" pitchFamily="34" charset="0"/>
            </a:rPr>
            <a:t>Thành phần của đất</a:t>
          </a:r>
        </a:p>
      </dsp:txBody>
      <dsp:txXfrm>
        <a:off x="2828543" y="1755300"/>
        <a:ext cx="6010656" cy="1287000"/>
      </dsp:txXfrm>
    </dsp:sp>
  </dsp:spTree>
</dsp:drawing>
</file>

<file path=ppt/diagrams/layout1.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9A5DA8-3ECE-49D5-985B-A81F68762B30}" type="datetimeFigureOut">
              <a:rPr lang="en-US" smtClean="0"/>
              <a:t>10-09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426202-DBB6-4FFE-BDA3-9E629CD1B762}" type="slidenum">
              <a:rPr lang="en-US" smtClean="0"/>
              <a:t>‹#›</a:t>
            </a:fld>
            <a:endParaRPr lang="en-US"/>
          </a:p>
        </p:txBody>
      </p:sp>
    </p:spTree>
    <p:extLst>
      <p:ext uri="{BB962C8B-B14F-4D97-AF65-F5344CB8AC3E}">
        <p14:creationId xmlns:p14="http://schemas.microsoft.com/office/powerpoint/2010/main" val="128862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08BDFF90-92E3-4429-95E1-2628B2946ED4}" type="slidenum">
              <a:rPr lang="en-GB" smtClean="0"/>
              <a:pPr/>
              <a:t>33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08BDFF90-92E3-4429-95E1-2628B2946ED4}" type="slidenum">
              <a:rPr lang="en-GB" smtClean="0"/>
              <a:pPr/>
              <a:t>46</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46882D-B918-47FD-BB26-9AD899317D90}" type="datetimeFigureOut">
              <a:rPr lang="en-US" smtClean="0"/>
              <a:t>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2002A-9627-4D0C-A4D2-6021108F5DC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46882D-B918-47FD-BB26-9AD899317D90}" type="datetimeFigureOut">
              <a:rPr lang="en-US" smtClean="0"/>
              <a:t>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2002A-9627-4D0C-A4D2-6021108F5DC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46882D-B918-47FD-BB26-9AD899317D90}" type="datetimeFigureOut">
              <a:rPr lang="en-US" smtClean="0"/>
              <a:t>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2002A-9627-4D0C-A4D2-6021108F5DC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46882D-B918-47FD-BB26-9AD899317D90}" type="datetimeFigureOut">
              <a:rPr lang="en-US" smtClean="0"/>
              <a:t>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2002A-9627-4D0C-A4D2-6021108F5DC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46882D-B918-47FD-BB26-9AD899317D90}" type="datetimeFigureOut">
              <a:rPr lang="en-US" smtClean="0"/>
              <a:t>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2002A-9627-4D0C-A4D2-6021108F5DC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46882D-B918-47FD-BB26-9AD899317D90}" type="datetimeFigureOut">
              <a:rPr lang="en-US" smtClean="0"/>
              <a:t>10-09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2002A-9627-4D0C-A4D2-6021108F5DC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46882D-B918-47FD-BB26-9AD899317D90}" type="datetimeFigureOut">
              <a:rPr lang="en-US" smtClean="0"/>
              <a:t>10-09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2002A-9627-4D0C-A4D2-6021108F5DC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1E46882D-B918-47FD-BB26-9AD899317D90}" type="datetimeFigureOut">
              <a:rPr lang="en-US" smtClean="0"/>
              <a:t>10-09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2002A-9627-4D0C-A4D2-6021108F5DC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6882D-B918-47FD-BB26-9AD899317D90}" type="datetimeFigureOut">
              <a:rPr lang="en-US" smtClean="0"/>
              <a:t>10-09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2002A-9627-4D0C-A4D2-6021108F5DC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46882D-B918-47FD-BB26-9AD899317D90}" type="datetimeFigureOut">
              <a:rPr lang="en-US" smtClean="0"/>
              <a:t>10-09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2002A-9627-4D0C-A4D2-6021108F5DC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46882D-B918-47FD-BB26-9AD899317D90}" type="datetimeFigureOut">
              <a:rPr lang="en-US" smtClean="0"/>
              <a:t>10-09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2002A-9627-4D0C-A4D2-6021108F5DC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6882D-B918-47FD-BB26-9AD899317D90}" type="datetimeFigureOut">
              <a:rPr lang="en-US" smtClean="0"/>
              <a:t>10-09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2002A-9627-4D0C-A4D2-6021108F5DC2}" type="slidenum">
              <a:rPr lang="en-US" smtClean="0"/>
              <a:t>‹#›</a:t>
            </a:fld>
            <a:endParaRPr lang="en-US"/>
          </a:p>
        </p:txBody>
      </p:sp>
      <p:pic>
        <p:nvPicPr>
          <p:cNvPr id="9" name="Picture 8"/>
          <p:cNvPicPr>
            <a:picLocks noChangeAspect="1"/>
          </p:cNvPicPr>
          <p:nvPr userDrawn="1"/>
        </p:nvPicPr>
        <p:blipFill>
          <a:blip r:embed="rId13">
            <a:extLst>
              <a:ext uri="{BEBA8EAE-BF5A-486C-A8C5-ECC9F3942E4B}">
                <a14:imgProps xmlns:a14="http://schemas.microsoft.com/office/drawing/2010/main">
                  <a14:imgLayer r:embed="rId14">
                    <a14:imgEffect>
                      <a14:artisticCrisscrossEtching/>
                    </a14:imgEffect>
                  </a14:imgLayer>
                </a14:imgProps>
              </a:ex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304800"/>
            <a:ext cx="9829800" cy="2554545"/>
          </a:xfrm>
          <a:prstGeom prst="rect">
            <a:avLst/>
          </a:prstGeom>
          <a:noFill/>
        </p:spPr>
        <p:txBody>
          <a:bodyPr wrap="square" rtlCol="0">
            <a:spAutoFit/>
          </a:bodyPr>
          <a:lstStyle/>
          <a:p>
            <a:pPr algn="ctr"/>
            <a:r>
              <a:rPr lang="en-US" sz="4000" b="1">
                <a:ln>
                  <a:solidFill>
                    <a:schemeClr val="tx1"/>
                  </a:solidFill>
                </a:ln>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TIẾT 2</a:t>
            </a:r>
            <a:r>
              <a:rPr lang="vi-VN" sz="4000" b="1">
                <a:ln>
                  <a:solidFill>
                    <a:schemeClr val="tx1"/>
                  </a:solidFill>
                </a:ln>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 </a:t>
            </a:r>
            <a:endParaRPr lang="en-US" sz="4000" b="1" dirty="0">
              <a:ln>
                <a:solidFill>
                  <a:schemeClr val="tx1"/>
                </a:solidFill>
              </a:ln>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endParaRPr>
          </a:p>
          <a:p>
            <a:pPr algn="ctr"/>
            <a:r>
              <a:rPr lang="en-US" sz="4000" b="1" dirty="0">
                <a:ln>
                  <a:solidFill>
                    <a:schemeClr val="tx1"/>
                  </a:solidFill>
                </a:ln>
                <a:solidFill>
                  <a:srgbClr val="C00000"/>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KHÁI NIỆM VỀ ĐẤT TRỒNG VÀ THÀNH PHẦN CỦA </a:t>
            </a:r>
            <a:r>
              <a:rPr lang="en-US" sz="4000" b="1">
                <a:ln>
                  <a:solidFill>
                    <a:schemeClr val="tx1"/>
                  </a:solidFill>
                </a:ln>
                <a:solidFill>
                  <a:srgbClr val="C00000"/>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ĐẤT TRỒNG</a:t>
            </a:r>
          </a:p>
          <a:p>
            <a:pPr algn="ctr"/>
            <a:r>
              <a:rPr lang="en-US" sz="4000" b="1">
                <a:ln>
                  <a:solidFill>
                    <a:schemeClr val="tx1"/>
                  </a:solidFill>
                </a:ln>
                <a:solidFill>
                  <a:srgbClr val="C00000"/>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MỘT SỐ TÍNH CHẤT CỦA ĐẤT TRỒNG</a:t>
            </a:r>
            <a:endParaRPr lang="en-US" sz="4000" b="1" dirty="0">
              <a:ln>
                <a:solidFill>
                  <a:schemeClr val="tx1"/>
                </a:solidFill>
              </a:ln>
              <a:solidFill>
                <a:srgbClr val="C00000"/>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endParaRPr>
          </a:p>
        </p:txBody>
      </p:sp>
      <p:pic>
        <p:nvPicPr>
          <p:cNvPr id="2" name="Content Placeholder 1"/>
          <p:cNvPicPr>
            <a:picLocks noGrp="1" noChangeAspect="1"/>
          </p:cNvPicPr>
          <p:nvPr>
            <p:ph idx="1"/>
          </p:nvPr>
        </p:nvPicPr>
        <p:blipFill>
          <a:blip r:embed="rId2"/>
          <a:stretch>
            <a:fillRect/>
          </a:stretch>
        </p:blipFill>
        <p:spPr>
          <a:xfrm>
            <a:off x="1828800" y="2743200"/>
            <a:ext cx="5318760" cy="39590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ou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ou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ou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533400" y="1371600"/>
            <a:ext cx="7328033" cy="1981200"/>
          </a:xfrm>
          <a:prstGeom prst="wedgeEllipseCallout">
            <a:avLst>
              <a:gd name="adj1" fmla="val 50977"/>
              <a:gd name="adj2" fmla="val -7817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a:solidFill>
                  <a:srgbClr val="002060"/>
                </a:solidFill>
                <a:latin typeface="Arial" panose="020B0604020202020204" pitchFamily="34" charset="0"/>
                <a:cs typeface="Arial" panose="020B0604020202020204" pitchFamily="34" charset="0"/>
              </a:rPr>
              <a:t>Cây muốn phát triển trong 2 môi trường này cần điều kiện gì?</a:t>
            </a:r>
          </a:p>
        </p:txBody>
      </p:sp>
      <p:sp>
        <p:nvSpPr>
          <p:cNvPr id="2" name="Text Box 7"/>
          <p:cNvSpPr txBox="1">
            <a:spLocks noChangeArrowheads="1"/>
          </p:cNvSpPr>
          <p:nvPr/>
        </p:nvSpPr>
        <p:spPr bwMode="auto">
          <a:xfrm>
            <a:off x="152446" y="304959"/>
            <a:ext cx="917438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r>
              <a:rPr lang="en-US" altLang="en-US" sz="3200" b="1">
                <a:solidFill>
                  <a:srgbClr val="FF0000"/>
                </a:solidFill>
                <a:cs typeface="Times New Roman" panose="02020603050405020304" pitchFamily="18" charset="0"/>
              </a:rPr>
              <a:t>I. Khái niệm về đất trồng:</a:t>
            </a:r>
          </a:p>
          <a:p>
            <a:pPr>
              <a:defRPr/>
            </a:pPr>
            <a:r>
              <a:rPr lang="en-US" altLang="en-US" sz="3200" b="1">
                <a:solidFill>
                  <a:srgbClr val="008000"/>
                </a:solidFill>
                <a:cs typeface="Times New Roman" panose="02020603050405020304" pitchFamily="18" charset="0"/>
              </a:rPr>
              <a:t>   2. Vai trò của đất trồng</a:t>
            </a:r>
          </a:p>
        </p:txBody>
      </p:sp>
      <p:grpSp>
        <p:nvGrpSpPr>
          <p:cNvPr id="30" name="Group 29"/>
          <p:cNvGrpSpPr/>
          <p:nvPr/>
        </p:nvGrpSpPr>
        <p:grpSpPr>
          <a:xfrm>
            <a:off x="152400" y="3048000"/>
            <a:ext cx="8846185" cy="3721100"/>
            <a:chOff x="145453" y="2590800"/>
            <a:chExt cx="8846146" cy="4026259"/>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943" y="2590800"/>
              <a:ext cx="4412656" cy="402625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53" y="2590800"/>
              <a:ext cx="4426546" cy="4026259"/>
            </a:xfrm>
            <a:prstGeom prst="rect">
              <a:avLst/>
            </a:prstGeom>
          </p:spPr>
        </p:pic>
        <p:sp>
          <p:nvSpPr>
            <p:cNvPr id="10" name="Rectangle 9"/>
            <p:cNvSpPr/>
            <p:nvPr/>
          </p:nvSpPr>
          <p:spPr>
            <a:xfrm>
              <a:off x="987126" y="6236060"/>
              <a:ext cx="2743200" cy="380999"/>
            </a:xfrm>
            <a:prstGeom prst="rect">
              <a:avLst/>
            </a:prstGeom>
            <a:solidFill>
              <a:schemeClr val="accent5">
                <a:lumMod val="20000"/>
                <a:lumOff val="80000"/>
              </a:schemeClr>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t>Trồng cây  trong đất</a:t>
              </a:r>
            </a:p>
          </p:txBody>
        </p:sp>
        <p:sp>
          <p:nvSpPr>
            <p:cNvPr id="11" name="Rectangle 10"/>
            <p:cNvSpPr/>
            <p:nvPr/>
          </p:nvSpPr>
          <p:spPr>
            <a:xfrm>
              <a:off x="5638800" y="6234720"/>
              <a:ext cx="2743200" cy="380999"/>
            </a:xfrm>
            <a:prstGeom prst="rect">
              <a:avLst/>
            </a:prstGeom>
            <a:solidFill>
              <a:schemeClr val="accent5">
                <a:lumMod val="20000"/>
                <a:lumOff val="80000"/>
              </a:schemeClr>
            </a:solidFill>
            <a:ln w="3175">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a:t>Trồng cây  trong nước</a:t>
              </a:r>
            </a:p>
          </p:txBody>
        </p:sp>
        <p:cxnSp>
          <p:nvCxnSpPr>
            <p:cNvPr id="13" name="Straight Arrow Connector 12"/>
            <p:cNvCxnSpPr/>
            <p:nvPr/>
          </p:nvCxnSpPr>
          <p:spPr>
            <a:xfrm flipH="1">
              <a:off x="3048003" y="4495800"/>
              <a:ext cx="1219197" cy="1371599"/>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953000" y="4495800"/>
              <a:ext cx="1143000" cy="15240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6" name="Rectangle 8"/>
          <p:cNvSpPr/>
          <p:nvPr/>
        </p:nvSpPr>
        <p:spPr>
          <a:xfrm>
            <a:off x="4057650" y="3429000"/>
            <a:ext cx="1028700" cy="1640840"/>
          </a:xfrm>
          <a:prstGeom prst="rect">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l"/>
            <a:r>
              <a:rPr lang="en-US" sz="2400" b="1">
                <a:latin typeface="Times New Roman" panose="02020603050405020304" pitchFamily="18" charset="0"/>
                <a:cs typeface="Times New Roman" panose="02020603050405020304" pitchFamily="18" charset="0"/>
              </a:rPr>
              <a:t>-Oxi</a:t>
            </a:r>
          </a:p>
          <a:p>
            <a:pPr algn="l"/>
            <a:r>
              <a:rPr lang="en-US" sz="2400" b="1">
                <a:latin typeface="Times New Roman" panose="02020603050405020304" pitchFamily="18" charset="0"/>
                <a:cs typeface="Times New Roman" panose="02020603050405020304" pitchFamily="18" charset="0"/>
              </a:rPr>
              <a:t>-Nước</a:t>
            </a:r>
          </a:p>
          <a:p>
            <a:pPr algn="l"/>
            <a:r>
              <a:rPr lang="en-US" sz="2400" b="1">
                <a:latin typeface="Times New Roman" panose="02020603050405020304" pitchFamily="18" charset="0"/>
                <a:cs typeface="Times New Roman" panose="02020603050405020304" pitchFamily="18" charset="0"/>
              </a:rPr>
              <a:t>-Dinh dưỡng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bldLvl="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Trồng cây trong nước</a:t>
            </a:r>
          </a:p>
        </p:txBody>
      </p:sp>
      <p:pic>
        <p:nvPicPr>
          <p:cNvPr id="14" name="Content Placeholder 13"/>
          <p:cNvPicPr>
            <a:picLocks noGrp="1" noChangeAspect="1"/>
          </p:cNvPicPr>
          <p:nvPr>
            <p:ph sz="half" idx="1"/>
          </p:nvPr>
        </p:nvPicPr>
        <p:blipFill>
          <a:blip r:embed="rId2"/>
          <a:stretch>
            <a:fillRect/>
          </a:stretch>
        </p:blipFill>
        <p:spPr>
          <a:xfrm>
            <a:off x="228600" y="1752600"/>
            <a:ext cx="4038600" cy="4112260"/>
          </a:xfrm>
          <a:prstGeom prst="rect">
            <a:avLst/>
          </a:prstGeom>
        </p:spPr>
      </p:pic>
      <p:pic>
        <p:nvPicPr>
          <p:cNvPr id="15" name="Content Placeholder 14"/>
          <p:cNvPicPr>
            <a:picLocks noGrp="1" noChangeAspect="1"/>
          </p:cNvPicPr>
          <p:nvPr>
            <p:ph sz="half" idx="2"/>
          </p:nvPr>
        </p:nvPicPr>
        <p:blipFill>
          <a:blip r:embed="rId3"/>
          <a:stretch>
            <a:fillRect/>
          </a:stretch>
        </p:blipFill>
        <p:spPr>
          <a:xfrm>
            <a:off x="4419600" y="1809115"/>
            <a:ext cx="4425950" cy="39998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Dung dịch thủy canh</a:t>
            </a:r>
          </a:p>
        </p:txBody>
      </p:sp>
      <p:sp>
        <p:nvSpPr>
          <p:cNvPr id="3" name="Content Placeholder 2"/>
          <p:cNvSpPr>
            <a:spLocks noGrp="1"/>
          </p:cNvSpPr>
          <p:nvPr>
            <p:ph sz="half" idx="1"/>
          </p:nvPr>
        </p:nvSpPr>
        <p:spPr/>
        <p:txBody>
          <a:bodyPr/>
          <a:lstStyle/>
          <a:p>
            <a:pPr marL="0" indent="0">
              <a:buNone/>
            </a:pPr>
            <a:r>
              <a:rPr lang="en-US"/>
              <a:t>Dung dịch thủy canh là hỗn hợp các vi chất dinh dưỡng và khoáng chất cho cây phát triển. Dung dịch dinh dưỡng thủy canh chiếm vai trò thiết yếu trong phương pháp thủy canh. Pha chế dung dịch đúng nồng độ cây phát triển đồng đều, đạt năng suất cao</a:t>
            </a:r>
          </a:p>
        </p:txBody>
      </p:sp>
      <p:pic>
        <p:nvPicPr>
          <p:cNvPr id="5" name="Content Placeholder 4"/>
          <p:cNvPicPr>
            <a:picLocks noGrp="1" noChangeAspect="1"/>
          </p:cNvPicPr>
          <p:nvPr>
            <p:ph sz="half" idx="2"/>
          </p:nvPr>
        </p:nvPicPr>
        <p:blipFill>
          <a:blip r:embed="rId2"/>
          <a:stretch>
            <a:fillRect/>
          </a:stretch>
        </p:blipFill>
        <p:spPr>
          <a:xfrm>
            <a:off x="4419600" y="1844040"/>
            <a:ext cx="4462145" cy="403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3"/>
      <p:bldP spid="3" grpId="0" build="p"/>
      <p:bldP spid="3" grpI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800" b="1"/>
              <a:t>Đất tinh thể là gì?</a:t>
            </a:r>
          </a:p>
        </p:txBody>
      </p:sp>
      <p:pic>
        <p:nvPicPr>
          <p:cNvPr id="7" name="Content Placeholder 6"/>
          <p:cNvPicPr>
            <a:picLocks noGrp="1" noChangeAspect="1"/>
          </p:cNvPicPr>
          <p:nvPr>
            <p:ph sz="half" idx="1"/>
          </p:nvPr>
        </p:nvPicPr>
        <p:blipFill>
          <a:blip r:embed="rId2"/>
          <a:stretch>
            <a:fillRect/>
          </a:stretch>
        </p:blipFill>
        <p:spPr>
          <a:xfrm>
            <a:off x="457200" y="1844040"/>
            <a:ext cx="4038600" cy="4038600"/>
          </a:xfrm>
          <a:prstGeom prst="rect">
            <a:avLst/>
          </a:prstGeom>
        </p:spPr>
      </p:pic>
      <p:pic>
        <p:nvPicPr>
          <p:cNvPr id="8" name="Content Placeholder 7"/>
          <p:cNvPicPr>
            <a:picLocks noGrp="1" noChangeAspect="1"/>
          </p:cNvPicPr>
          <p:nvPr>
            <p:ph sz="half" idx="2"/>
          </p:nvPr>
        </p:nvPicPr>
        <p:blipFill>
          <a:blip r:embed="rId3"/>
          <a:stretch>
            <a:fillRect/>
          </a:stretch>
        </p:blipFill>
        <p:spPr>
          <a:xfrm>
            <a:off x="4648200" y="1844040"/>
            <a:ext cx="4038600" cy="403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Đất tinh thể là gì?</a:t>
            </a:r>
          </a:p>
        </p:txBody>
      </p:sp>
      <p:sp>
        <p:nvSpPr>
          <p:cNvPr id="3" name="Content Placeholder 2"/>
          <p:cNvSpPr>
            <a:spLocks noGrp="1"/>
          </p:cNvSpPr>
          <p:nvPr>
            <p:ph sz="half" idx="1"/>
          </p:nvPr>
        </p:nvSpPr>
        <p:spPr>
          <a:xfrm>
            <a:off x="76200" y="1295400"/>
            <a:ext cx="4130675" cy="1287780"/>
          </a:xfrm>
        </p:spPr>
        <p:txBody>
          <a:bodyPr/>
          <a:lstStyle/>
          <a:p>
            <a:pPr marL="0" indent="0">
              <a:buNone/>
            </a:pPr>
            <a:r>
              <a:rPr lang="en-US" sz="3200">
                <a:latin typeface="Times New Roman" panose="02020603050405020304" pitchFamily="18" charset="0"/>
                <a:cs typeface="Times New Roman" panose="02020603050405020304" pitchFamily="18" charset="0"/>
              </a:rPr>
              <a:t>-  Đây là loại đất nhân tạo, làm từ nhựa cây.</a:t>
            </a:r>
          </a:p>
          <a:p>
            <a:pPr marL="0" indent="0">
              <a:buNone/>
            </a:pPr>
            <a:endParaRPr lang="en-US" sz="320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2"/>
          </p:nvPr>
        </p:nvPicPr>
        <p:blipFill>
          <a:blip r:embed="rId2"/>
          <a:stretch>
            <a:fillRect/>
          </a:stretch>
        </p:blipFill>
        <p:spPr>
          <a:xfrm>
            <a:off x="3962400" y="1371600"/>
            <a:ext cx="5109210" cy="5174615"/>
          </a:xfrm>
          <a:prstGeom prst="rect">
            <a:avLst/>
          </a:prstGeom>
        </p:spPr>
      </p:pic>
      <p:sp>
        <p:nvSpPr>
          <p:cNvPr id="8" name="Text Box 7"/>
          <p:cNvSpPr txBox="1"/>
          <p:nvPr/>
        </p:nvSpPr>
        <p:spPr>
          <a:xfrm>
            <a:off x="76200" y="2471420"/>
            <a:ext cx="3736340" cy="2061210"/>
          </a:xfrm>
          <a:prstGeom prst="rect">
            <a:avLst/>
          </a:prstGeom>
          <a:noFill/>
        </p:spPr>
        <p:txBody>
          <a:bodyPr wrap="square" rtlCol="0" anchor="t">
            <a:spAutoFit/>
          </a:bodyPr>
          <a:lstStyle/>
          <a:p>
            <a:pPr marL="0" indent="0">
              <a:buNone/>
            </a:pPr>
            <a:r>
              <a:rPr lang="en-US" sz="3200">
                <a:latin typeface="Times New Roman" panose="02020603050405020304" pitchFamily="18" charset="0"/>
                <a:cs typeface="Times New Roman" panose="02020603050405020304" pitchFamily="18" charset="0"/>
                <a:sym typeface="+mn-ea"/>
              </a:rPr>
              <a:t>-  Khi ngâm trong nước nó sẽ hút và giữ nước.</a:t>
            </a:r>
            <a:endParaRPr lang="en-US" sz="3200">
              <a:latin typeface="Times New Roman" panose="02020603050405020304" pitchFamily="18" charset="0"/>
              <a:cs typeface="Times New Roman" panose="02020603050405020304" pitchFamily="18" charset="0"/>
            </a:endParaRPr>
          </a:p>
          <a:p>
            <a:pPr marL="0" indent="0">
              <a:buNone/>
            </a:pPr>
            <a:endParaRPr lang="en-US" sz="3200"/>
          </a:p>
        </p:txBody>
      </p:sp>
      <p:sp>
        <p:nvSpPr>
          <p:cNvPr id="9" name="Text Box 8"/>
          <p:cNvSpPr txBox="1"/>
          <p:nvPr/>
        </p:nvSpPr>
        <p:spPr>
          <a:xfrm>
            <a:off x="152400" y="4104005"/>
            <a:ext cx="4011930" cy="2061210"/>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sym typeface="+mn-ea"/>
              </a:rPr>
              <a:t>-  Vẫn cung cấp đủ nước, oxy, và dinh dưỡng cần thiết cho cây trồng.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8" grpId="0"/>
      <p:bldP spid="8" grpId="1"/>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304846" y="152559"/>
            <a:ext cx="9174387" cy="62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r>
              <a:rPr lang="en-US" altLang="en-US" sz="3200" b="1">
                <a:solidFill>
                  <a:srgbClr val="FF0000"/>
                </a:solidFill>
                <a:cs typeface="Times New Roman" panose="02020603050405020304" pitchFamily="18" charset="0"/>
              </a:rPr>
              <a:t>II. Thành phần của đất trồng:</a:t>
            </a:r>
          </a:p>
        </p:txBody>
      </p:sp>
      <p:sp>
        <p:nvSpPr>
          <p:cNvPr id="3" name="Rectangle 2"/>
          <p:cNvSpPr/>
          <p:nvPr/>
        </p:nvSpPr>
        <p:spPr>
          <a:xfrm>
            <a:off x="3352800" y="914399"/>
            <a:ext cx="1981200" cy="51730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Đất trồng</a:t>
            </a:r>
          </a:p>
        </p:txBody>
      </p:sp>
      <p:sp>
        <p:nvSpPr>
          <p:cNvPr id="4" name="Rectangle 3"/>
          <p:cNvSpPr/>
          <p:nvPr/>
        </p:nvSpPr>
        <p:spPr>
          <a:xfrm>
            <a:off x="3352800" y="2155065"/>
            <a:ext cx="1981200" cy="51730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Phần rắn</a:t>
            </a:r>
          </a:p>
        </p:txBody>
      </p:sp>
      <p:sp>
        <p:nvSpPr>
          <p:cNvPr id="5" name="Rectangle 4"/>
          <p:cNvSpPr/>
          <p:nvPr/>
        </p:nvSpPr>
        <p:spPr>
          <a:xfrm>
            <a:off x="762000" y="2155065"/>
            <a:ext cx="1981200" cy="51730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Phần khí</a:t>
            </a:r>
          </a:p>
        </p:txBody>
      </p:sp>
      <p:sp>
        <p:nvSpPr>
          <p:cNvPr id="6" name="Rectangle 5"/>
          <p:cNvSpPr/>
          <p:nvPr/>
        </p:nvSpPr>
        <p:spPr>
          <a:xfrm>
            <a:off x="6019800" y="2150772"/>
            <a:ext cx="1981200" cy="51730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Phần lỏng</a:t>
            </a:r>
          </a:p>
        </p:txBody>
      </p:sp>
      <p:sp>
        <p:nvSpPr>
          <p:cNvPr id="7" name="Rectangle 6"/>
          <p:cNvSpPr/>
          <p:nvPr/>
        </p:nvSpPr>
        <p:spPr>
          <a:xfrm>
            <a:off x="1981200" y="3429000"/>
            <a:ext cx="1981200" cy="51730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Chất vô cơ</a:t>
            </a:r>
          </a:p>
        </p:txBody>
      </p:sp>
      <p:sp>
        <p:nvSpPr>
          <p:cNvPr id="8" name="Rectangle 7"/>
          <p:cNvSpPr/>
          <p:nvPr/>
        </p:nvSpPr>
        <p:spPr>
          <a:xfrm>
            <a:off x="4800600" y="3445099"/>
            <a:ext cx="1981200" cy="51730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Chất hữu cơ</a:t>
            </a:r>
          </a:p>
        </p:txBody>
      </p:sp>
      <p:cxnSp>
        <p:nvCxnSpPr>
          <p:cNvPr id="10" name="Straight Arrow Connector 9"/>
          <p:cNvCxnSpPr>
            <a:stCxn id="3" idx="1"/>
            <a:endCxn id="5" idx="0"/>
          </p:cNvCxnSpPr>
          <p:nvPr/>
        </p:nvCxnSpPr>
        <p:spPr>
          <a:xfrm flipH="1">
            <a:off x="1752600" y="1173050"/>
            <a:ext cx="1600200" cy="9820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2"/>
            <a:endCxn id="4" idx="0"/>
          </p:cNvCxnSpPr>
          <p:nvPr/>
        </p:nvCxnSpPr>
        <p:spPr>
          <a:xfrm>
            <a:off x="4343400" y="1431700"/>
            <a:ext cx="0" cy="7233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 idx="3"/>
            <a:endCxn id="6" idx="0"/>
          </p:cNvCxnSpPr>
          <p:nvPr/>
        </p:nvCxnSpPr>
        <p:spPr>
          <a:xfrm>
            <a:off x="5334000" y="1173050"/>
            <a:ext cx="1676400" cy="9777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2"/>
            <a:endCxn id="7" idx="0"/>
          </p:cNvCxnSpPr>
          <p:nvPr/>
        </p:nvCxnSpPr>
        <p:spPr>
          <a:xfrm flipH="1">
            <a:off x="2971800" y="2672366"/>
            <a:ext cx="1371600" cy="7566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2"/>
            <a:endCxn id="8" idx="0"/>
          </p:cNvCxnSpPr>
          <p:nvPr/>
        </p:nvCxnSpPr>
        <p:spPr>
          <a:xfrm>
            <a:off x="4343400" y="2672366"/>
            <a:ext cx="1447800" cy="7727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752600" y="4495800"/>
            <a:ext cx="5257800" cy="457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solidFill>
                  <a:schemeClr val="tx1"/>
                </a:solidFill>
              </a:rPr>
              <a:t>Sơ đồ 1: Thành phần của đất trồng</a:t>
            </a:r>
          </a:p>
        </p:txBody>
      </p:sp>
      <p:sp>
        <p:nvSpPr>
          <p:cNvPr id="9" name="Text Box 8"/>
          <p:cNvSpPr txBox="1"/>
          <p:nvPr/>
        </p:nvSpPr>
        <p:spPr>
          <a:xfrm>
            <a:off x="304800" y="990600"/>
            <a:ext cx="564515" cy="645160"/>
          </a:xfrm>
          <a:prstGeom prst="rect">
            <a:avLst/>
          </a:prstGeom>
          <a:noFill/>
        </p:spPr>
        <p:txBody>
          <a:bodyPr wrap="square" rtlCol="0" anchor="t">
            <a:spAutoFit/>
          </a:bodyPr>
          <a:lstStyle/>
          <a:p>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cTn>
                              </p:par>
                              <p:par>
                                <p:cTn id="45" presetID="22" presetClass="entr" presetSubtype="1"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up)">
                                      <p:cBhvr>
                                        <p:cTn id="51" dur="500"/>
                                        <p:tgtEl>
                                          <p:spTgt spid="7"/>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up)">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P spid="6" grpId="0" animBg="1"/>
      <p:bldP spid="7" grpId="0" animBg="1"/>
      <p:bldP spid="8"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447800"/>
            <a:ext cx="2760345" cy="4526280"/>
          </a:xfrm>
        </p:spPr>
        <p:txBody>
          <a:bodyPr/>
          <a:lstStyle/>
          <a:p>
            <a:r>
              <a:rPr lang="en-US">
                <a:latin typeface="Times New Roman" panose="02020603050405020304" pitchFamily="18" charset="0"/>
                <a:cs typeface="Times New Roman" panose="02020603050405020304" pitchFamily="18" charset="0"/>
              </a:rPr>
              <a:t>Các thành phần chính của đất là chất khoáng, nước, không khí, mùn và các loại sinh vật từ vi sinh vật cho đến côn trùng, chân đốt v.v...</a:t>
            </a:r>
          </a:p>
        </p:txBody>
      </p:sp>
      <p:pic>
        <p:nvPicPr>
          <p:cNvPr id="4" name="Content Placeholder 3"/>
          <p:cNvPicPr>
            <a:picLocks noGrp="1" noChangeAspect="1"/>
          </p:cNvPicPr>
          <p:nvPr>
            <p:ph sz="half" idx="2"/>
          </p:nvPr>
        </p:nvPicPr>
        <p:blipFill>
          <a:blip r:embed="rId2"/>
          <a:stretch>
            <a:fillRect/>
          </a:stretch>
        </p:blipFill>
        <p:spPr>
          <a:xfrm>
            <a:off x="3217545" y="1371600"/>
            <a:ext cx="5895975" cy="4639945"/>
          </a:xfrm>
          <a:prstGeom prst="rect">
            <a:avLst/>
          </a:prstGeom>
        </p:spPr>
      </p:pic>
      <p:sp>
        <p:nvSpPr>
          <p:cNvPr id="5" name="Text Box 7"/>
          <p:cNvSpPr txBox="1">
            <a:spLocks noChangeArrowheads="1"/>
          </p:cNvSpPr>
          <p:nvPr/>
        </p:nvSpPr>
        <p:spPr bwMode="auto">
          <a:xfrm>
            <a:off x="533446" y="304959"/>
            <a:ext cx="9174387" cy="62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r>
              <a:rPr lang="en-US" altLang="en-US" sz="3200" b="1">
                <a:solidFill>
                  <a:srgbClr val="FF0000"/>
                </a:solidFill>
                <a:cs typeface="Times New Roman" panose="02020603050405020304" pitchFamily="18" charset="0"/>
              </a:rPr>
              <a:t>II. Thành phần của đất trồng: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683" y="499745"/>
            <a:ext cx="5486400" cy="566738"/>
          </a:xfrm>
        </p:spPr>
        <p:txBody>
          <a:bodyPr/>
          <a:lstStyle/>
          <a:p>
            <a:pPr algn="ctr"/>
            <a:r>
              <a:rPr lang="en-US" sz="4400">
                <a:latin typeface="Times New Roman" panose="02020603050405020304" pitchFamily="18" charset="0"/>
                <a:cs typeface="Times New Roman" panose="02020603050405020304" pitchFamily="18" charset="0"/>
              </a:rPr>
              <a:t>Phần khí</a:t>
            </a:r>
          </a:p>
        </p:txBody>
      </p:sp>
      <p:pic>
        <p:nvPicPr>
          <p:cNvPr id="5" name="Picture Placeholder 4"/>
          <p:cNvPicPr>
            <a:picLocks noGrp="1" noChangeAspect="1"/>
          </p:cNvPicPr>
          <p:nvPr>
            <p:ph type="pic" idx="1"/>
          </p:nvPr>
        </p:nvPicPr>
        <p:blipFill>
          <a:blip r:embed="rId2"/>
          <a:stretch>
            <a:fillRect/>
          </a:stretch>
        </p:blipFill>
        <p:spPr>
          <a:xfrm>
            <a:off x="228600" y="1066800"/>
            <a:ext cx="8467090" cy="4234180"/>
          </a:xfrm>
          <a:prstGeom prst="rect">
            <a:avLst/>
          </a:prstGeom>
        </p:spPr>
      </p:pic>
      <p:sp>
        <p:nvSpPr>
          <p:cNvPr id="6" name="Text Placeholder 5"/>
          <p:cNvSpPr>
            <a:spLocks noGrp="1"/>
          </p:cNvSpPr>
          <p:nvPr>
            <p:ph type="body" sz="half" idx="2"/>
          </p:nvPr>
        </p:nvSpPr>
        <p:spPr>
          <a:xfrm>
            <a:off x="1676083" y="5562283"/>
            <a:ext cx="5486400" cy="804862"/>
          </a:xfrm>
        </p:spPr>
        <p:txBody>
          <a:bodyPr/>
          <a:lstStyle/>
          <a:p>
            <a:r>
              <a:rPr lang="en-US" sz="2800">
                <a:latin typeface="Times New Roman" panose="02020603050405020304" pitchFamily="18" charset="0"/>
                <a:cs typeface="Times New Roman" panose="02020603050405020304" pitchFamily="18" charset="0"/>
              </a:rPr>
              <a:t>Khí oxy trong đất giúp rễ cây hô hấp và phát triển.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483"/>
            <a:ext cx="8229600" cy="1143000"/>
          </a:xfrm>
        </p:spPr>
        <p:txBody>
          <a:bodyPr/>
          <a:lstStyle/>
          <a:p>
            <a:r>
              <a:rPr lang="en-US" b="1">
                <a:latin typeface="Times New Roman" panose="02020603050405020304" pitchFamily="18" charset="0"/>
                <a:cs typeface="Times New Roman" panose="02020603050405020304" pitchFamily="18" charset="0"/>
              </a:rPr>
              <a:t>Phần rắn</a:t>
            </a:r>
          </a:p>
        </p:txBody>
      </p:sp>
      <p:sp>
        <p:nvSpPr>
          <p:cNvPr id="4" name="Content Placeholder 3"/>
          <p:cNvSpPr>
            <a:spLocks noGrp="1"/>
          </p:cNvSpPr>
          <p:nvPr>
            <p:ph sz="half" idx="1"/>
          </p:nvPr>
        </p:nvSpPr>
        <p:spPr>
          <a:xfrm>
            <a:off x="533400" y="1772920"/>
            <a:ext cx="4088765" cy="2474595"/>
          </a:xfrm>
        </p:spPr>
        <p:txBody>
          <a:bodyPr/>
          <a:lstStyle/>
          <a:p>
            <a:pPr marL="0" indent="0">
              <a:buNone/>
            </a:pPr>
            <a:r>
              <a:rPr lang="en-US" sz="2400">
                <a:latin typeface="Times New Roman" panose="02020603050405020304" pitchFamily="18" charset="0"/>
                <a:cs typeface="Times New Roman" panose="02020603050405020304" pitchFamily="18" charset="0"/>
              </a:rPr>
              <a:t> Chiếm 92% - 98 % phần chất rắn trong đất.( đá mẹ vỡ vụn cung cấp chất dinh dưỡng cho cây)</a:t>
            </a:r>
          </a:p>
          <a:p>
            <a:endParaRPr lang="en-US" sz="240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sz="half" idx="2"/>
          </p:nvPr>
        </p:nvPicPr>
        <p:blipFill>
          <a:blip r:embed="rId2"/>
          <a:stretch>
            <a:fillRect/>
          </a:stretch>
        </p:blipFill>
        <p:spPr>
          <a:xfrm>
            <a:off x="4800600" y="1600200"/>
            <a:ext cx="4038600" cy="4374515"/>
          </a:xfrm>
          <a:prstGeom prst="rect">
            <a:avLst/>
          </a:prstGeom>
        </p:spPr>
      </p:pic>
      <p:sp>
        <p:nvSpPr>
          <p:cNvPr id="7" name="Text Box 6"/>
          <p:cNvSpPr txBox="1"/>
          <p:nvPr/>
        </p:nvSpPr>
        <p:spPr>
          <a:xfrm>
            <a:off x="533400" y="4572000"/>
            <a:ext cx="3873500" cy="1568450"/>
          </a:xfrm>
          <a:prstGeom prst="rect">
            <a:avLst/>
          </a:prstGeom>
          <a:noFill/>
        </p:spPr>
        <p:txBody>
          <a:bodyPr wrap="square" rtlCol="0" anchor="t">
            <a:spAutoFit/>
          </a:bodyPr>
          <a:lstStyle/>
          <a:p>
            <a:r>
              <a:rPr lang="en-US" sz="2400" b="1">
                <a:latin typeface="Times New Roman" panose="02020603050405020304" pitchFamily="18" charset="0"/>
                <a:cs typeface="Times New Roman" panose="02020603050405020304" pitchFamily="18" charset="0"/>
                <a:sym typeface="+mn-ea"/>
              </a:rPr>
              <a:t> C</a:t>
            </a:r>
            <a:r>
              <a:rPr lang="en-US" sz="2400">
                <a:latin typeface="Times New Roman" panose="02020603050405020304" pitchFamily="18" charset="0"/>
                <a:cs typeface="Times New Roman" panose="02020603050405020304" pitchFamily="18" charset="0"/>
                <a:sym typeface="+mn-ea"/>
              </a:rPr>
              <a:t>hỉ chiếm từ 2% - 8% nhưng lại rất quan trọng.( sinh vật sống trong đất, xác bã động thực vật phân hủy =&gt; mùn)</a:t>
            </a:r>
            <a:endParaRPr lang="en-US" sz="2400"/>
          </a:p>
        </p:txBody>
      </p:sp>
      <p:sp>
        <p:nvSpPr>
          <p:cNvPr id="8" name="Text Box 7"/>
          <p:cNvSpPr txBox="1"/>
          <p:nvPr/>
        </p:nvSpPr>
        <p:spPr>
          <a:xfrm>
            <a:off x="533400" y="1078230"/>
            <a:ext cx="2334895" cy="521970"/>
          </a:xfrm>
          <a:prstGeom prst="rect">
            <a:avLst/>
          </a:prstGeom>
          <a:noFill/>
        </p:spPr>
        <p:txBody>
          <a:bodyPr wrap="none" rtlCol="0" anchor="t">
            <a:spAutoFit/>
          </a:bodyPr>
          <a:lstStyle/>
          <a:p>
            <a:r>
              <a:rPr lang="en-US" sz="2800" b="1">
                <a:latin typeface="Times New Roman" panose="02020603050405020304" pitchFamily="18" charset="0"/>
                <a:cs typeface="Times New Roman" panose="02020603050405020304" pitchFamily="18" charset="0"/>
                <a:sym typeface="+mn-ea"/>
              </a:rPr>
              <a:t>1. Phần vô cơ:</a:t>
            </a:r>
          </a:p>
        </p:txBody>
      </p:sp>
      <p:sp>
        <p:nvSpPr>
          <p:cNvPr id="9" name="Text Box 8"/>
          <p:cNvSpPr txBox="1"/>
          <p:nvPr/>
        </p:nvSpPr>
        <p:spPr>
          <a:xfrm>
            <a:off x="609600" y="3810000"/>
            <a:ext cx="2587625" cy="521970"/>
          </a:xfrm>
          <a:prstGeom prst="rect">
            <a:avLst/>
          </a:prstGeom>
          <a:noFill/>
        </p:spPr>
        <p:txBody>
          <a:bodyPr wrap="none" rtlCol="0" anchor="t">
            <a:spAutoFit/>
          </a:bodyPr>
          <a:lstStyle/>
          <a:p>
            <a:r>
              <a:rPr lang="en-US" sz="2800" b="1">
                <a:latin typeface="Times New Roman" panose="02020603050405020304" pitchFamily="18" charset="0"/>
                <a:cs typeface="Times New Roman" panose="02020603050405020304" pitchFamily="18" charset="0"/>
                <a:sym typeface="+mn-ea"/>
              </a:rPr>
              <a:t>2. Phần hữu cơ: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linds(horizont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7" grpId="0"/>
      <p:bldP spid="7" grpId="1"/>
      <p:bldP spid="8" grpId="0"/>
      <p:bldP spid="8" grpId="1"/>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3600" b="1">
                <a:solidFill>
                  <a:schemeClr val="tx1"/>
                </a:solidFill>
                <a:latin typeface="Times New Roman" panose="02020603050405020304" pitchFamily="18" charset="0"/>
                <a:cs typeface="Times New Roman" panose="02020603050405020304" pitchFamily="18" charset="0"/>
                <a:sym typeface="+mn-ea"/>
              </a:rPr>
              <a:t>Mùn là gì? vì sao nói đất càng nhiều mùn là đất tốt?</a:t>
            </a:r>
            <a:br>
              <a:rPr lang="en-US" sz="3600" b="1">
                <a:solidFill>
                  <a:schemeClr val="tx1"/>
                </a:solidFill>
                <a:latin typeface="Times New Roman" panose="02020603050405020304" pitchFamily="18" charset="0"/>
                <a:cs typeface="Times New Roman" panose="02020603050405020304" pitchFamily="18" charset="0"/>
              </a:rPr>
            </a:br>
            <a:endParaRPr lang="en-US" sz="3600">
              <a:solidFill>
                <a:schemeClr val="tx1"/>
              </a:solidFill>
              <a:latin typeface="Times New Roman" panose="02020603050405020304" pitchFamily="18" charset="0"/>
              <a:cs typeface="Times New Roman" panose="02020603050405020304" pitchFamily="18" charset="0"/>
            </a:endParaRPr>
          </a:p>
        </p:txBody>
      </p:sp>
      <p:sp>
        <p:nvSpPr>
          <p:cNvPr id="11" name="Content Placeholder 10"/>
          <p:cNvSpPr>
            <a:spLocks noGrp="1"/>
          </p:cNvSpPr>
          <p:nvPr>
            <p:ph sz="half" idx="1"/>
          </p:nvPr>
        </p:nvSpPr>
        <p:spPr>
          <a:xfrm>
            <a:off x="228600" y="1600200"/>
            <a:ext cx="4038600" cy="4525963"/>
          </a:xfrm>
        </p:spPr>
        <p:txBody>
          <a:bodyPr/>
          <a:lstStyle/>
          <a:p>
            <a:pPr marL="0" indent="0">
              <a:buNone/>
            </a:pPr>
            <a:r>
              <a:rPr lang="en-US" b="1">
                <a:latin typeface="Times New Roman" panose="02020603050405020304" pitchFamily="18" charset="0"/>
                <a:cs typeface="Times New Roman" panose="02020603050405020304" pitchFamily="18" charset="0"/>
                <a:sym typeface="+mn-ea"/>
              </a:rPr>
              <a:t>- Mùn </a:t>
            </a:r>
            <a:r>
              <a:rPr lang="en-US">
                <a:latin typeface="Times New Roman" panose="02020603050405020304" pitchFamily="18" charset="0"/>
                <a:cs typeface="Times New Roman" panose="02020603050405020304" pitchFamily="18" charset="0"/>
                <a:sym typeface="+mn-ea"/>
              </a:rPr>
              <a:t>là sản phẩm hình thành trong đất do quá trình tích lũy và phân giải không hoàn toàn trong điều kiện yếm khí, xác động vật và các tồn dư sinh vật khác trong đất do các vi sinh vật đất phân giải.</a:t>
            </a:r>
            <a:endParaRPr lang="en-US">
              <a:solidFill>
                <a:schemeClr val="tx1"/>
              </a:solidFill>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sym typeface="+mn-ea"/>
              </a:rPr>
              <a:t>Môi trường yếm khí là mt thiếu khí oxy)</a:t>
            </a:r>
            <a:endParaRPr lang="en-US"/>
          </a:p>
        </p:txBody>
      </p:sp>
      <p:pic>
        <p:nvPicPr>
          <p:cNvPr id="13" name="Content Placeholder 12"/>
          <p:cNvPicPr>
            <a:picLocks noGrp="1" noChangeAspect="1"/>
          </p:cNvPicPr>
          <p:nvPr>
            <p:ph sz="half" idx="2"/>
          </p:nvPr>
        </p:nvPicPr>
        <p:blipFill>
          <a:blip r:embed="rId2"/>
          <a:stretch>
            <a:fillRect/>
          </a:stretch>
        </p:blipFill>
        <p:spPr>
          <a:xfrm>
            <a:off x="4419600" y="1752600"/>
            <a:ext cx="4640580" cy="3819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checkerboard(across)">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1" grpI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456371432"/>
              </p:ext>
            </p:extLst>
          </p:nvPr>
        </p:nvGraphicFramePr>
        <p:xfrm>
          <a:off x="-7776" y="990600"/>
          <a:ext cx="8839200"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85B9977C-365B-4B5E-9DDD-317C51C37704}"/>
              </a:ext>
            </a:extLst>
          </p:cNvPr>
          <p:cNvGrpSpPr/>
          <p:nvPr/>
        </p:nvGrpSpPr>
        <p:grpSpPr>
          <a:xfrm>
            <a:off x="-152400" y="4495800"/>
            <a:ext cx="2209800" cy="1287000"/>
            <a:chOff x="0" y="1755300"/>
            <a:chExt cx="2209800" cy="1287000"/>
          </a:xfrm>
        </p:grpSpPr>
        <p:sp>
          <p:nvSpPr>
            <p:cNvPr id="11" name="Rectangle 10">
              <a:extLst>
                <a:ext uri="{FF2B5EF4-FFF2-40B4-BE49-F238E27FC236}">
                  <a16:creationId xmlns:a16="http://schemas.microsoft.com/office/drawing/2014/main" id="{DC733B1B-556A-425B-97DA-EADEE45730DD}"/>
                </a:ext>
              </a:extLst>
            </p:cNvPr>
            <p:cNvSpPr/>
            <p:nvPr/>
          </p:nvSpPr>
          <p:spPr>
            <a:xfrm>
              <a:off x="0" y="1755300"/>
              <a:ext cx="2209800" cy="1287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TextBox 11">
              <a:extLst>
                <a:ext uri="{FF2B5EF4-FFF2-40B4-BE49-F238E27FC236}">
                  <a16:creationId xmlns:a16="http://schemas.microsoft.com/office/drawing/2014/main" id="{02298CE0-AA4F-4082-855D-A840FF364EE0}"/>
                </a:ext>
              </a:extLst>
            </p:cNvPr>
            <p:cNvSpPr txBox="1"/>
            <p:nvPr/>
          </p:nvSpPr>
          <p:spPr>
            <a:xfrm>
              <a:off x="0" y="1755300"/>
              <a:ext cx="2209800" cy="1287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6032" tIns="91440" rIns="256032" bIns="91440" numCol="1" spcCol="1270" anchor="ctr" anchorCtr="0">
              <a:noAutofit/>
            </a:bodyPr>
            <a:lstStyle/>
            <a:p>
              <a:pPr marL="0" lvl="0" indent="0" algn="r" defTabSz="1600200">
                <a:lnSpc>
                  <a:spcPct val="90000"/>
                </a:lnSpc>
                <a:spcBef>
                  <a:spcPct val="0"/>
                </a:spcBef>
                <a:spcAft>
                  <a:spcPct val="35000"/>
                </a:spcAft>
                <a:buNone/>
              </a:pPr>
              <a:r>
                <a:rPr lang="en-US" sz="3600" kern="1200">
                  <a:solidFill>
                    <a:srgbClr val="C00000"/>
                  </a:solidFill>
                  <a:latin typeface="Arial" panose="020B0604020202020204" pitchFamily="34" charset="0"/>
                  <a:cs typeface="Arial" panose="020B0604020202020204" pitchFamily="34" charset="0"/>
                </a:rPr>
                <a:t>III</a:t>
              </a:r>
            </a:p>
          </p:txBody>
        </p:sp>
      </p:grpSp>
      <p:sp>
        <p:nvSpPr>
          <p:cNvPr id="6" name="Left Brace 5">
            <a:extLst>
              <a:ext uri="{FF2B5EF4-FFF2-40B4-BE49-F238E27FC236}">
                <a16:creationId xmlns:a16="http://schemas.microsoft.com/office/drawing/2014/main" id="{EA797A18-5A79-4ADC-AAF3-78A2E18859E9}"/>
              </a:ext>
            </a:extLst>
          </p:cNvPr>
          <p:cNvSpPr/>
          <p:nvPr/>
        </p:nvSpPr>
        <p:spPr>
          <a:xfrm>
            <a:off x="2057399" y="4495800"/>
            <a:ext cx="441960" cy="1287000"/>
          </a:xfrm>
          <a:prstGeom prst="leftBrace">
            <a:avLst>
              <a:gd name="adj1" fmla="val 35000"/>
              <a:gd name="adj2" fmla="val 50000"/>
            </a:avLst>
          </a:prstGeom>
          <a:scene3d>
            <a:camera prst="orthographicFront"/>
            <a:lightRig rig="threePt" dir="t">
              <a:rot lat="0" lon="0" rev="7500000"/>
            </a:lightRig>
          </a:scene3d>
          <a:sp3d z="-40000" prstMaterial="matte"/>
        </p:spPr>
        <p:style>
          <a:lnRef idx="2">
            <a:schemeClr val="accent2">
              <a:shade val="60000"/>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grpSp>
        <p:nvGrpSpPr>
          <p:cNvPr id="8" name="Group 7">
            <a:extLst>
              <a:ext uri="{FF2B5EF4-FFF2-40B4-BE49-F238E27FC236}">
                <a16:creationId xmlns:a16="http://schemas.microsoft.com/office/drawing/2014/main" id="{A8043B1E-B84A-4F68-8117-8513DA382B02}"/>
              </a:ext>
            </a:extLst>
          </p:cNvPr>
          <p:cNvGrpSpPr/>
          <p:nvPr/>
        </p:nvGrpSpPr>
        <p:grpSpPr>
          <a:xfrm>
            <a:off x="2676143" y="4495800"/>
            <a:ext cx="6010656" cy="1287000"/>
            <a:chOff x="2828543" y="1755300"/>
            <a:chExt cx="6010656" cy="1287000"/>
          </a:xfrm>
          <a:scene3d>
            <a:camera prst="orthographicFront"/>
            <a:lightRig rig="threePt" dir="t">
              <a:rot lat="0" lon="0" rev="7500000"/>
            </a:lightRig>
          </a:scene3d>
        </p:grpSpPr>
        <p:sp>
          <p:nvSpPr>
            <p:cNvPr id="9" name="Rectangle 8">
              <a:extLst>
                <a:ext uri="{FF2B5EF4-FFF2-40B4-BE49-F238E27FC236}">
                  <a16:creationId xmlns:a16="http://schemas.microsoft.com/office/drawing/2014/main" id="{D0ED4811-964B-472C-8F95-A40FDD126EFD}"/>
                </a:ext>
              </a:extLst>
            </p:cNvPr>
            <p:cNvSpPr/>
            <p:nvPr/>
          </p:nvSpPr>
          <p:spPr>
            <a:xfrm>
              <a:off x="2828543" y="1755300"/>
              <a:ext cx="6010656" cy="1287000"/>
            </a:xfrm>
            <a:prstGeom prst="rect">
              <a:avLst/>
            </a:prstGeom>
            <a:sp3d prstMaterial="plastic">
              <a:bevelT w="127000" h="25400" prst="relaxedInset"/>
            </a:sp3d>
          </p:spPr>
          <p:style>
            <a:lnRef idx="1">
              <a:schemeClr val="accent5"/>
            </a:lnRef>
            <a:fillRef idx="3">
              <a:schemeClr val="accent5"/>
            </a:fillRef>
            <a:effectRef idx="2">
              <a:schemeClr val="accent5"/>
            </a:effectRef>
            <a:fontRef idx="minor">
              <a:schemeClr val="lt1"/>
            </a:fontRef>
          </p:style>
        </p:sp>
        <p:sp>
          <p:nvSpPr>
            <p:cNvPr id="10" name="TextBox 9">
              <a:extLst>
                <a:ext uri="{FF2B5EF4-FFF2-40B4-BE49-F238E27FC236}">
                  <a16:creationId xmlns:a16="http://schemas.microsoft.com/office/drawing/2014/main" id="{D6220461-2CAC-47B6-A145-02020CA4D459}"/>
                </a:ext>
              </a:extLst>
            </p:cNvPr>
            <p:cNvSpPr txBox="1"/>
            <p:nvPr/>
          </p:nvSpPr>
          <p:spPr>
            <a:xfrm>
              <a:off x="2828543" y="1755300"/>
              <a:ext cx="6010656" cy="12870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285750" lvl="1" indent="-285750" algn="l" defTabSz="1600200">
                <a:lnSpc>
                  <a:spcPct val="90000"/>
                </a:lnSpc>
                <a:spcBef>
                  <a:spcPct val="0"/>
                </a:spcBef>
                <a:spcAft>
                  <a:spcPct val="15000"/>
                </a:spcAft>
                <a:buChar char="•"/>
              </a:pPr>
              <a:r>
                <a:rPr lang="en-US" sz="3600">
                  <a:solidFill>
                    <a:schemeClr val="tx1"/>
                  </a:solidFill>
                  <a:latin typeface="Arial" panose="020B0604020202020204" pitchFamily="34" charset="0"/>
                  <a:cs typeface="Arial" panose="020B0604020202020204" pitchFamily="34" charset="0"/>
                </a:rPr>
                <a:t>Tính chất của</a:t>
              </a:r>
              <a:r>
                <a:rPr lang="en-US" sz="3600" kern="1200">
                  <a:solidFill>
                    <a:schemeClr val="tx1"/>
                  </a:solidFill>
                  <a:latin typeface="Arial" panose="020B0604020202020204" pitchFamily="34" charset="0"/>
                  <a:cs typeface="Arial" panose="020B0604020202020204" pitchFamily="34" charset="0"/>
                </a:rPr>
                <a:t> đất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29600" cy="799465"/>
          </a:xfrm>
        </p:spPr>
        <p:txBody>
          <a:bodyPr/>
          <a:lstStyle/>
          <a:p>
            <a:r>
              <a:rPr lang="en-US" sz="3600" b="1">
                <a:latin typeface="Times New Roman" panose="02020603050405020304" pitchFamily="18" charset="0"/>
                <a:cs typeface="Times New Roman" panose="02020603050405020304" pitchFamily="18" charset="0"/>
              </a:rPr>
              <a:t>Vai trò của mùn trong đất</a:t>
            </a:r>
          </a:p>
        </p:txBody>
      </p:sp>
      <p:sp>
        <p:nvSpPr>
          <p:cNvPr id="3" name="Content Placeholder 2"/>
          <p:cNvSpPr>
            <a:spLocks noGrp="1"/>
          </p:cNvSpPr>
          <p:nvPr>
            <p:ph sz="half" idx="1"/>
          </p:nvPr>
        </p:nvSpPr>
        <p:spPr/>
        <p:txBody>
          <a:bodyPr/>
          <a:lstStyle/>
          <a:p>
            <a:r>
              <a:rPr lang="en-US">
                <a:latin typeface="Times New Roman" panose="02020603050405020304" pitchFamily="18" charset="0"/>
                <a:cs typeface="Times New Roman" panose="02020603050405020304" pitchFamily="18" charset="0"/>
              </a:rPr>
              <a:t>Mùn giúp gắn kết các hạt trong đất lại với nhau.</a:t>
            </a:r>
          </a:p>
          <a:p>
            <a:r>
              <a:rPr lang="en-US">
                <a:latin typeface="Times New Roman" panose="02020603050405020304" pitchFamily="18" charset="0"/>
                <a:cs typeface="Times New Roman" panose="02020603050405020304" pitchFamily="18" charset="0"/>
              </a:rPr>
              <a:t>Mùn là nguồn dự trữ dinh dưỡng trong đất.</a:t>
            </a:r>
          </a:p>
          <a:p>
            <a:r>
              <a:rPr lang="en-US">
                <a:latin typeface="Times New Roman" panose="02020603050405020304" pitchFamily="18" charset="0"/>
                <a:cs typeface="Times New Roman" panose="02020603050405020304" pitchFamily="18" charset="0"/>
              </a:rPr>
              <a:t>&gt;&gt; Mùn giúp tăng độ phì nhiêu của đất trồng, cải tạo môi trường đất được tốt hơn. </a:t>
            </a:r>
          </a:p>
        </p:txBody>
      </p:sp>
      <p:pic>
        <p:nvPicPr>
          <p:cNvPr id="5" name="Content Placeholder 4"/>
          <p:cNvPicPr>
            <a:picLocks noGrp="1" noChangeAspect="1"/>
          </p:cNvPicPr>
          <p:nvPr>
            <p:ph sz="half" idx="2"/>
          </p:nvPr>
        </p:nvPicPr>
        <p:blipFill>
          <a:blip r:embed="rId2"/>
          <a:stretch>
            <a:fillRect/>
          </a:stretch>
        </p:blipFill>
        <p:spPr>
          <a:xfrm>
            <a:off x="4495800" y="2209800"/>
            <a:ext cx="4589145" cy="3054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Phần lỏng</a:t>
            </a:r>
          </a:p>
        </p:txBody>
      </p:sp>
      <p:sp>
        <p:nvSpPr>
          <p:cNvPr id="3" name="Content Placeholder 2"/>
          <p:cNvSpPr>
            <a:spLocks noGrp="1"/>
          </p:cNvSpPr>
          <p:nvPr>
            <p:ph sz="half" idx="1"/>
          </p:nvPr>
        </p:nvSpPr>
        <p:spPr>
          <a:xfrm>
            <a:off x="533400" y="1828800"/>
            <a:ext cx="4038600" cy="4525963"/>
          </a:xfrm>
        </p:spPr>
        <p:txBody>
          <a:bodyPr/>
          <a:lstStyle/>
          <a:p>
            <a:r>
              <a:rPr lang="en-US" sz="3200">
                <a:latin typeface="Times New Roman" panose="02020603050405020304" pitchFamily="18" charset="0"/>
                <a:cs typeface="Times New Roman" panose="02020603050405020304" pitchFamily="18" charset="0"/>
              </a:rPr>
              <a:t> Là nước ở trong đất.</a:t>
            </a:r>
          </a:p>
          <a:p>
            <a:r>
              <a:rPr lang="en-US" sz="3200">
                <a:latin typeface="Times New Roman" panose="02020603050405020304" pitchFamily="18" charset="0"/>
                <a:cs typeface="Times New Roman" panose="02020603050405020304" pitchFamily="18" charset="0"/>
              </a:rPr>
              <a:t> Nước trong đất có tác dụng hòa tan các chất dinh dưỡng. </a:t>
            </a:r>
          </a:p>
        </p:txBody>
      </p:sp>
      <p:pic>
        <p:nvPicPr>
          <p:cNvPr id="5" name="Content Placeholder 4"/>
          <p:cNvPicPr>
            <a:picLocks noGrp="1" noChangeAspect="1"/>
          </p:cNvPicPr>
          <p:nvPr>
            <p:ph sz="half" idx="2"/>
          </p:nvPr>
        </p:nvPicPr>
        <p:blipFill>
          <a:blip r:embed="rId2"/>
          <a:stretch>
            <a:fillRect/>
          </a:stretch>
        </p:blipFill>
        <p:spPr>
          <a:xfrm>
            <a:off x="4648200" y="1447800"/>
            <a:ext cx="4038600" cy="36525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57246" y="609759"/>
            <a:ext cx="9174387" cy="62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r>
              <a:rPr lang="en-US" altLang="en-US" sz="3200" b="1">
                <a:solidFill>
                  <a:srgbClr val="FF0000"/>
                </a:solidFill>
                <a:cs typeface="Times New Roman" panose="02020603050405020304" pitchFamily="18" charset="0"/>
              </a:rPr>
              <a:t>II. Thành phần của đất trồng:</a:t>
            </a:r>
          </a:p>
        </p:txBody>
      </p:sp>
      <p:graphicFrame>
        <p:nvGraphicFramePr>
          <p:cNvPr id="3" name="Table 2"/>
          <p:cNvGraphicFramePr>
            <a:graphicFrameLocks noGrp="1"/>
          </p:cNvGraphicFramePr>
          <p:nvPr/>
        </p:nvGraphicFramePr>
        <p:xfrm>
          <a:off x="190499" y="1828800"/>
          <a:ext cx="8763000" cy="4208082"/>
        </p:xfrm>
        <a:graphic>
          <a:graphicData uri="http://schemas.openxmlformats.org/drawingml/2006/table">
            <a:tbl>
              <a:tblPr firstRow="1" firstCol="1" bandRow="1">
                <a:tableStyleId>{16D9F66E-5EB9-4882-86FB-DCBF35E3C3E4}</a:tableStyleId>
              </a:tblPr>
              <a:tblGrid>
                <a:gridCol w="2476501">
                  <a:extLst>
                    <a:ext uri="{9D8B030D-6E8A-4147-A177-3AD203B41FA5}">
                      <a16:colId xmlns:a16="http://schemas.microsoft.com/office/drawing/2014/main" val="20000"/>
                    </a:ext>
                  </a:extLst>
                </a:gridCol>
                <a:gridCol w="6286499">
                  <a:extLst>
                    <a:ext uri="{9D8B030D-6E8A-4147-A177-3AD203B41FA5}">
                      <a16:colId xmlns:a16="http://schemas.microsoft.com/office/drawing/2014/main" val="20001"/>
                    </a:ext>
                  </a:extLst>
                </a:gridCol>
              </a:tblGrid>
              <a:tr h="622300">
                <a:tc>
                  <a:txBody>
                    <a:bodyPr/>
                    <a:lstStyle/>
                    <a:p>
                      <a:pPr marL="0" marR="0" algn="ctr">
                        <a:lnSpc>
                          <a:spcPct val="115000"/>
                        </a:lnSpc>
                        <a:spcBef>
                          <a:spcPts val="0"/>
                        </a:spcBef>
                        <a:spcAft>
                          <a:spcPts val="0"/>
                        </a:spcAft>
                      </a:pPr>
                      <a:r>
                        <a:rPr lang="en-US" sz="2400">
                          <a:solidFill>
                            <a:schemeClr val="dk1"/>
                          </a:solidFill>
                          <a:effectLst/>
                          <a:latin typeface="Times New Roman" panose="02020603050405020304" pitchFamily="18" charset="0"/>
                          <a:ea typeface="+mn-ea"/>
                          <a:cs typeface="Times New Roman" panose="02020603050405020304" pitchFamily="18" charset="0"/>
                        </a:rPr>
                        <a:t>Các</a:t>
                      </a:r>
                      <a:r>
                        <a:rPr lang="en-US" sz="2400" baseline="0">
                          <a:solidFill>
                            <a:schemeClr val="dk1"/>
                          </a:solidFill>
                          <a:effectLst/>
                          <a:latin typeface="Times New Roman" panose="02020603050405020304" pitchFamily="18" charset="0"/>
                          <a:ea typeface="+mn-ea"/>
                          <a:cs typeface="Times New Roman" panose="02020603050405020304" pitchFamily="18" charset="0"/>
                        </a:rPr>
                        <a:t> thành phần của đất trồng</a:t>
                      </a:r>
                      <a:endParaRPr lang="en-US" sz="2400">
                        <a:solidFill>
                          <a:srgbClr val="004ADE"/>
                        </a:solidFill>
                        <a:effectLst/>
                        <a:latin typeface="Times New Roman" panose="02020603050405020304" pitchFamily="18" charset="0"/>
                        <a:ea typeface="Malgun Gothic" panose="020B0503020000020004" charset="-127"/>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15000"/>
                        </a:lnSpc>
                        <a:spcBef>
                          <a:spcPts val="0"/>
                        </a:spcBef>
                        <a:spcAft>
                          <a:spcPts val="0"/>
                        </a:spcAft>
                      </a:pPr>
                      <a:r>
                        <a:rPr lang="en-US" sz="2800">
                          <a:solidFill>
                            <a:schemeClr val="dk1"/>
                          </a:solidFill>
                          <a:effectLst/>
                          <a:latin typeface="Times New Roman" panose="02020603050405020304" pitchFamily="18" charset="0"/>
                          <a:ea typeface="+mn-ea"/>
                          <a:cs typeface="Times New Roman" panose="02020603050405020304" pitchFamily="18" charset="0"/>
                        </a:rPr>
                        <a:t>Vai</a:t>
                      </a:r>
                      <a:r>
                        <a:rPr lang="en-US" sz="2800" baseline="0">
                          <a:solidFill>
                            <a:schemeClr val="dk1"/>
                          </a:solidFill>
                          <a:effectLst/>
                          <a:latin typeface="Times New Roman" panose="02020603050405020304" pitchFamily="18" charset="0"/>
                          <a:ea typeface="+mn-ea"/>
                          <a:cs typeface="Times New Roman" panose="02020603050405020304" pitchFamily="18" charset="0"/>
                        </a:rPr>
                        <a:t> trò đối với cây trồng</a:t>
                      </a:r>
                      <a:endParaRPr lang="en-US" sz="2800">
                        <a:solidFill>
                          <a:srgbClr val="004ADE"/>
                        </a:solidFill>
                        <a:effectLst/>
                        <a:latin typeface="Times New Roman" panose="02020603050405020304" pitchFamily="18" charset="0"/>
                        <a:ea typeface="Malgun Gothic" panose="020B0503020000020004" charset="-127"/>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0000"/>
                  </a:ext>
                </a:extLst>
              </a:tr>
              <a:tr h="911352">
                <a:tc>
                  <a:txBody>
                    <a:bodyPr/>
                    <a:lstStyle/>
                    <a:p>
                      <a:pPr marL="0" marR="0" indent="0" algn="ctr">
                        <a:lnSpc>
                          <a:spcPct val="115000"/>
                        </a:lnSpc>
                        <a:spcBef>
                          <a:spcPts val="0"/>
                        </a:spcBef>
                        <a:spcAft>
                          <a:spcPts val="0"/>
                        </a:spcAft>
                        <a:buFontTx/>
                        <a:buNone/>
                      </a:pPr>
                      <a:r>
                        <a:rPr lang="en-US" sz="2800">
                          <a:effectLst/>
                          <a:latin typeface="Times New Roman" panose="02020603050405020304" pitchFamily="18" charset="0"/>
                          <a:cs typeface="Times New Roman" panose="02020603050405020304" pitchFamily="18" charset="0"/>
                        </a:rPr>
                        <a:t>Phần</a:t>
                      </a:r>
                      <a:r>
                        <a:rPr lang="en-US" sz="2800" baseline="0">
                          <a:effectLst/>
                          <a:latin typeface="Times New Roman" panose="02020603050405020304" pitchFamily="18" charset="0"/>
                          <a:cs typeface="Times New Roman" panose="02020603050405020304" pitchFamily="18" charset="0"/>
                        </a:rPr>
                        <a:t> khí</a:t>
                      </a:r>
                      <a:endParaRPr lang="en-US" sz="28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endParaRPr lang="en-US" sz="2400">
                        <a:effectLst/>
                        <a:latin typeface="Arial" panose="020B0604020202020204" pitchFamily="34" charset="0"/>
                        <a:ea typeface="Malgun Gothic" panose="020B0503020000020004" charset="-127"/>
                        <a:cs typeface="Arial" panose="020B0604020202020204" pitchFamily="34" charset="0"/>
                      </a:endParaRPr>
                    </a:p>
                  </a:txBody>
                  <a:tcPr marL="68580" marR="68580" marT="0" marB="0"/>
                </a:tc>
                <a:extLst>
                  <a:ext uri="{0D108BD9-81ED-4DB2-BD59-A6C34878D82A}">
                    <a16:rowId xmlns:a16="http://schemas.microsoft.com/office/drawing/2014/main" val="10001"/>
                  </a:ext>
                </a:extLst>
              </a:tr>
              <a:tr h="1244600">
                <a:tc>
                  <a:txBody>
                    <a:bodyPr/>
                    <a:lstStyle/>
                    <a:p>
                      <a:pPr marL="0" marR="0" algn="ctr">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Phần</a:t>
                      </a:r>
                      <a:r>
                        <a:rPr lang="en-US" sz="2800" baseline="0">
                          <a:effectLst/>
                          <a:latin typeface="Times New Roman" panose="02020603050405020304" pitchFamily="18" charset="0"/>
                          <a:cs typeface="Times New Roman" panose="02020603050405020304" pitchFamily="18" charset="0"/>
                        </a:rPr>
                        <a:t> rắn</a:t>
                      </a:r>
                      <a:endParaRPr lang="en-US" sz="2800">
                        <a:effectLst/>
                        <a:latin typeface="Times New Roman" panose="02020603050405020304" pitchFamily="18" charset="0"/>
                        <a:ea typeface="Malgun Gothic" panose="020B0503020000020004" charset="-127"/>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endParaRPr lang="en-US" sz="2400">
                        <a:effectLst/>
                        <a:latin typeface="Arial" panose="020B0604020202020204" pitchFamily="34" charset="0"/>
                        <a:ea typeface="Malgun Gothic" panose="020B0503020000020004" charset="-127"/>
                        <a:cs typeface="Arial" panose="020B0604020202020204" pitchFamily="34" charset="0"/>
                      </a:endParaRPr>
                    </a:p>
                  </a:txBody>
                  <a:tcPr marL="68580" marR="68580" marT="0" marB="0"/>
                </a:tc>
                <a:extLst>
                  <a:ext uri="{0D108BD9-81ED-4DB2-BD59-A6C34878D82A}">
                    <a16:rowId xmlns:a16="http://schemas.microsoft.com/office/drawing/2014/main" val="10002"/>
                  </a:ext>
                </a:extLst>
              </a:tr>
              <a:tr h="1244600">
                <a:tc>
                  <a:txBody>
                    <a:bodyPr/>
                    <a:lstStyle/>
                    <a:p>
                      <a:pPr marL="0" marR="0" algn="ctr">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Phần</a:t>
                      </a:r>
                      <a:r>
                        <a:rPr lang="en-US" sz="2800" baseline="0">
                          <a:effectLst/>
                          <a:latin typeface="Times New Roman" panose="02020603050405020304" pitchFamily="18" charset="0"/>
                          <a:cs typeface="Times New Roman" panose="02020603050405020304" pitchFamily="18" charset="0"/>
                        </a:rPr>
                        <a:t> lỏng</a:t>
                      </a:r>
                      <a:endParaRPr lang="en-US" sz="2800">
                        <a:effectLst/>
                        <a:latin typeface="Times New Roman" panose="02020603050405020304" pitchFamily="18" charset="0"/>
                        <a:ea typeface="Malgun Gothic" panose="020B0503020000020004" charset="-127"/>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endParaRPr lang="en-US" sz="2400">
                        <a:effectLst/>
                        <a:latin typeface="Arial" panose="020B0604020202020204" pitchFamily="34" charset="0"/>
                        <a:ea typeface="Malgun Gothic" panose="020B0503020000020004" charset="-127"/>
                        <a:cs typeface="Arial" panose="020B0604020202020204" pitchFamily="34" charset="0"/>
                      </a:endParaRPr>
                    </a:p>
                  </a:txBody>
                  <a:tcPr marL="68580" marR="68580" marT="0" marB="0"/>
                </a:tc>
                <a:extLst>
                  <a:ext uri="{0D108BD9-81ED-4DB2-BD59-A6C34878D82A}">
                    <a16:rowId xmlns:a16="http://schemas.microsoft.com/office/drawing/2014/main" val="10003"/>
                  </a:ext>
                </a:extLst>
              </a:tr>
            </a:tbl>
          </a:graphicData>
        </a:graphic>
      </p:graphicFrame>
      <p:sp>
        <p:nvSpPr>
          <p:cNvPr id="4" name="Rectangle 3"/>
          <p:cNvSpPr/>
          <p:nvPr/>
        </p:nvSpPr>
        <p:spPr>
          <a:xfrm>
            <a:off x="2971800" y="2743200"/>
            <a:ext cx="4566920" cy="8382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oxi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hấp</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971800" y="3809964"/>
            <a:ext cx="4648200" cy="8382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Cung cấp chất dinh dưỡng cho cây và giúp cây đứng vững</a:t>
            </a:r>
          </a:p>
        </p:txBody>
      </p:sp>
      <p:sp>
        <p:nvSpPr>
          <p:cNvPr id="6" name="Rectangle 5"/>
          <p:cNvSpPr/>
          <p:nvPr/>
        </p:nvSpPr>
        <p:spPr>
          <a:xfrm>
            <a:off x="2971800" y="5105400"/>
            <a:ext cx="5040630" cy="8382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2800">
                <a:solidFill>
                  <a:schemeClr val="tx1"/>
                </a:solidFill>
                <a:latin typeface="Times New Roman" panose="02020603050405020304" pitchFamily="18" charset="0"/>
                <a:cs typeface="Times New Roman" panose="02020603050405020304" pitchFamily="18" charset="0"/>
              </a:rPr>
              <a:t>Là nước ở trong đất , giúp hòa tan các chất dinh dưỡng trong đất.</a:t>
            </a:r>
          </a:p>
        </p:txBody>
      </p:sp>
      <p:sp>
        <p:nvSpPr>
          <p:cNvPr id="7" name="Text Box 6"/>
          <p:cNvSpPr txBox="1"/>
          <p:nvPr/>
        </p:nvSpPr>
        <p:spPr>
          <a:xfrm>
            <a:off x="304800" y="990600"/>
            <a:ext cx="564515" cy="645160"/>
          </a:xfrm>
          <a:prstGeom prst="rect">
            <a:avLst/>
          </a:prstGeom>
          <a:noFill/>
        </p:spPr>
        <p:txBody>
          <a:bodyPr wrap="square" rtlCol="0" anchor="t">
            <a:spAutoFit/>
          </a:bodyPr>
          <a:lstStyle/>
          <a:p>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8596" y="703266"/>
            <a:ext cx="8401080" cy="725470"/>
          </a:xfrm>
        </p:spPr>
        <p:txBody>
          <a:bodyPr>
            <a:normAutofit fontScale="90000"/>
          </a:bodyPr>
          <a:lstStyle/>
          <a:p>
            <a:r>
              <a:rPr lang="en-US" sz="4000" b="1">
                <a:latin typeface="Times New Roman" pitchFamily="18" charset="0"/>
                <a:cs typeface="Times New Roman" pitchFamily="18" charset="0"/>
              </a:rPr>
              <a:t>1</a:t>
            </a:r>
            <a:r>
              <a:rPr lang="vi-VN" sz="4000" b="1">
                <a:solidFill>
                  <a:schemeClr val="tx1"/>
                </a:solidFill>
                <a:latin typeface="Times New Roman" pitchFamily="18" charset="0"/>
                <a:cs typeface="Times New Roman" pitchFamily="18" charset="0"/>
              </a:rPr>
              <a:t>. </a:t>
            </a:r>
            <a:r>
              <a:rPr lang="vi-VN" sz="4400" b="1" u="sng">
                <a:solidFill>
                  <a:schemeClr val="tx1"/>
                </a:solidFill>
                <a:latin typeface="Times New Roman" pitchFamily="18" charset="0"/>
                <a:cs typeface="Times New Roman" pitchFamily="18" charset="0"/>
              </a:rPr>
              <a:t>Thành</a:t>
            </a:r>
            <a:r>
              <a:rPr lang="vi-VN" sz="4000" b="1" u="sng">
                <a:solidFill>
                  <a:schemeClr val="tx1"/>
                </a:solidFill>
                <a:latin typeface="Times New Roman" pitchFamily="18" charset="0"/>
                <a:cs typeface="Times New Roman" pitchFamily="18" charset="0"/>
              </a:rPr>
              <a:t> phần cơ giới của đất là gì?</a:t>
            </a:r>
            <a:endParaRPr lang="en-GB" sz="4000" b="1" u="sng">
              <a:solidFill>
                <a:schemeClr val="tx1"/>
              </a:solidFill>
              <a:latin typeface="Times New Roman" pitchFamily="18" charset="0"/>
              <a:cs typeface="Times New Roman" pitchFamily="18" charset="0"/>
            </a:endParaRPr>
          </a:p>
        </p:txBody>
      </p:sp>
      <p:sp>
        <p:nvSpPr>
          <p:cNvPr id="2" name="Content Placeholder 1"/>
          <p:cNvSpPr>
            <a:spLocks noGrp="1"/>
          </p:cNvSpPr>
          <p:nvPr>
            <p:ph sz="quarter" idx="1"/>
          </p:nvPr>
        </p:nvSpPr>
        <p:spPr>
          <a:xfrm>
            <a:off x="571472" y="5000636"/>
            <a:ext cx="8115328" cy="1078093"/>
          </a:xfrm>
        </p:spPr>
        <p:txBody>
          <a:bodyPr>
            <a:noAutofit/>
          </a:bodyPr>
          <a:lstStyle/>
          <a:p>
            <a:pPr>
              <a:buNone/>
            </a:pPr>
            <a:r>
              <a:rPr lang="vi-VN" sz="4000"/>
              <a:t>Phần rắn bao gồm: Thành phần vô cơ và thành phần hữu cơ.</a:t>
            </a:r>
            <a:endParaRPr lang="en-GB" sz="4000"/>
          </a:p>
        </p:txBody>
      </p:sp>
      <p:sp>
        <p:nvSpPr>
          <p:cNvPr id="4" name="Cloud Callout 3"/>
          <p:cNvSpPr/>
          <p:nvPr/>
        </p:nvSpPr>
        <p:spPr>
          <a:xfrm>
            <a:off x="1571604" y="1428736"/>
            <a:ext cx="6929486" cy="271464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rPr>
              <a:t>Phần rắn của đất gồm những thành phần nào?</a:t>
            </a:r>
            <a:endParaRPr lang="en-GB" sz="3200">
              <a:solidFill>
                <a:schemeClr val="tx1"/>
              </a:solidFill>
            </a:endParaRPr>
          </a:p>
        </p:txBody>
      </p:sp>
      <p:sp>
        <p:nvSpPr>
          <p:cNvPr id="10" name="Slide Number Placeholder 9"/>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23</a:t>
            </a:fld>
            <a:endParaRPr lang="en-GB"/>
          </a:p>
        </p:txBody>
      </p:sp>
      <p:sp>
        <p:nvSpPr>
          <p:cNvPr id="7" name="TextBox 6">
            <a:extLst>
              <a:ext uri="{FF2B5EF4-FFF2-40B4-BE49-F238E27FC236}">
                <a16:creationId xmlns:a16="http://schemas.microsoft.com/office/drawing/2014/main" id="{AABCE42D-B97A-4501-9F71-73F8AA2E1437}"/>
              </a:ext>
            </a:extLst>
          </p:cNvPr>
          <p:cNvSpPr txBox="1"/>
          <p:nvPr/>
        </p:nvSpPr>
        <p:spPr>
          <a:xfrm>
            <a:off x="1066800" y="304800"/>
            <a:ext cx="7467600" cy="584775"/>
          </a:xfrm>
          <a:prstGeom prst="rect">
            <a:avLst/>
          </a:prstGeom>
          <a:noFill/>
        </p:spPr>
        <p:txBody>
          <a:bodyPr wrap="square">
            <a:spAutoFit/>
          </a:bodyPr>
          <a:lstStyle/>
          <a:p>
            <a:pPr>
              <a:defRPr/>
            </a:pPr>
            <a:r>
              <a:rPr lang="en-US" altLang="en-US" sz="3200" b="1">
                <a:solidFill>
                  <a:srgbClr val="FF0000"/>
                </a:solidFill>
                <a:cs typeface="Times New Roman" panose="02020603050405020304" pitchFamily="18" charset="0"/>
              </a:rPr>
              <a:t>III. Một số tính chất chính  của đất trồng:</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Sequential Access Storage 3"/>
          <p:cNvSpPr/>
          <p:nvPr/>
        </p:nvSpPr>
        <p:spPr>
          <a:xfrm>
            <a:off x="0" y="1285860"/>
            <a:ext cx="8501122" cy="1428760"/>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Times New Roman" pitchFamily="18" charset="0"/>
                <a:cs typeface="Times New Roman" pitchFamily="18" charset="0"/>
              </a:rPr>
              <a:t>Quan sát hình ảnh, kết hợp nghiên cứu SGK/9 cho biết phần </a:t>
            </a:r>
            <a:r>
              <a:rPr lang="en-GB" sz="3200">
                <a:solidFill>
                  <a:schemeClr val="tx1"/>
                </a:solidFill>
                <a:latin typeface="Times New Roman" pitchFamily="18" charset="0"/>
                <a:cs typeface="Times New Roman" pitchFamily="18" charset="0"/>
              </a:rPr>
              <a:t>vô cơ của đất</a:t>
            </a:r>
            <a:r>
              <a:rPr lang="vi-VN" sz="3200">
                <a:solidFill>
                  <a:schemeClr val="tx1"/>
                </a:solidFill>
                <a:latin typeface="Times New Roman" pitchFamily="18" charset="0"/>
                <a:cs typeface="Times New Roman" pitchFamily="18" charset="0"/>
              </a:rPr>
              <a:t> bao gồm các cấp hạt nào?</a:t>
            </a:r>
            <a:endParaRPr lang="en-GB" sz="3200">
              <a:solidFill>
                <a:schemeClr val="tx1"/>
              </a:solidFill>
              <a:latin typeface="Times New Roman" pitchFamily="18" charset="0"/>
              <a:cs typeface="Times New Roman" pitchFamily="18" charset="0"/>
            </a:endParaRPr>
          </a:p>
        </p:txBody>
      </p:sp>
      <p:pic>
        <p:nvPicPr>
          <p:cNvPr id="5" name="Picture 11" descr="đất phèn ở đbscl"/>
          <p:cNvPicPr>
            <a:picLocks noChangeAspect="1" noChangeArrowheads="1"/>
          </p:cNvPicPr>
          <p:nvPr/>
        </p:nvPicPr>
        <p:blipFill>
          <a:blip r:embed="rId2"/>
          <a:srcRect/>
          <a:stretch>
            <a:fillRect/>
          </a:stretch>
        </p:blipFill>
        <p:spPr bwMode="auto">
          <a:xfrm>
            <a:off x="0" y="3214686"/>
            <a:ext cx="3000364" cy="2786082"/>
          </a:xfrm>
          <a:prstGeom prst="rect">
            <a:avLst/>
          </a:prstGeom>
          <a:noFill/>
          <a:ln w="38100">
            <a:solidFill>
              <a:srgbClr val="FF00FF"/>
            </a:solidFill>
            <a:miter lim="800000"/>
            <a:headEnd/>
            <a:tailEnd/>
          </a:ln>
        </p:spPr>
      </p:pic>
      <p:pic>
        <p:nvPicPr>
          <p:cNvPr id="6" name="Picture 12" descr="hố đất sét"/>
          <p:cNvPicPr>
            <a:picLocks noChangeAspect="1" noChangeArrowheads="1"/>
          </p:cNvPicPr>
          <p:nvPr/>
        </p:nvPicPr>
        <p:blipFill>
          <a:blip r:embed="rId3"/>
          <a:srcRect/>
          <a:stretch>
            <a:fillRect/>
          </a:stretch>
        </p:blipFill>
        <p:spPr bwMode="auto">
          <a:xfrm>
            <a:off x="3143240" y="3214686"/>
            <a:ext cx="3009912" cy="2786082"/>
          </a:xfrm>
          <a:prstGeom prst="rect">
            <a:avLst/>
          </a:prstGeom>
          <a:noFill/>
          <a:ln w="38100">
            <a:solidFill>
              <a:srgbClr val="FF00FF"/>
            </a:solidFill>
            <a:miter lim="800000"/>
            <a:headEnd/>
            <a:tailEnd/>
          </a:ln>
        </p:spPr>
      </p:pic>
      <p:pic>
        <p:nvPicPr>
          <p:cNvPr id="7" name="Picture 13" descr="cây mọc đất cat"/>
          <p:cNvPicPr>
            <a:picLocks noChangeAspect="1" noChangeArrowheads="1"/>
          </p:cNvPicPr>
          <p:nvPr/>
        </p:nvPicPr>
        <p:blipFill>
          <a:blip r:embed="rId4"/>
          <a:srcRect/>
          <a:stretch>
            <a:fillRect/>
          </a:stretch>
        </p:blipFill>
        <p:spPr bwMode="auto">
          <a:xfrm>
            <a:off x="6286512" y="3200400"/>
            <a:ext cx="2857488" cy="2800368"/>
          </a:xfrm>
          <a:prstGeom prst="rect">
            <a:avLst/>
          </a:prstGeom>
          <a:solidFill>
            <a:srgbClr val="FF00FF"/>
          </a:solidFill>
          <a:ln w="38100">
            <a:solidFill>
              <a:srgbClr val="FF00FF"/>
            </a:solidFill>
            <a:miter lim="800000"/>
            <a:headEnd/>
            <a:tailEnd/>
          </a:ln>
        </p:spPr>
      </p:pic>
      <p:sp>
        <p:nvSpPr>
          <p:cNvPr id="9" name="Rectangle 8"/>
          <p:cNvSpPr/>
          <p:nvPr/>
        </p:nvSpPr>
        <p:spPr>
          <a:xfrm>
            <a:off x="214282" y="6143644"/>
            <a:ext cx="2643206" cy="714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chemeClr val="tx1"/>
                </a:solidFill>
              </a:rPr>
              <a:t>Đất phèn ở đồng bằng sông Cửu Long</a:t>
            </a:r>
            <a:endParaRPr lang="en-GB">
              <a:solidFill>
                <a:schemeClr val="tx1"/>
              </a:solidFill>
            </a:endParaRPr>
          </a:p>
        </p:txBody>
      </p:sp>
      <p:sp>
        <p:nvSpPr>
          <p:cNvPr id="10" name="Rectangle 9"/>
          <p:cNvSpPr/>
          <p:nvPr/>
        </p:nvSpPr>
        <p:spPr>
          <a:xfrm>
            <a:off x="3357554" y="6143644"/>
            <a:ext cx="2571768" cy="714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Hố đất sét</a:t>
            </a:r>
            <a:endParaRPr lang="en-GB" sz="2000">
              <a:solidFill>
                <a:schemeClr val="tx1"/>
              </a:solidFill>
            </a:endParaRPr>
          </a:p>
        </p:txBody>
      </p:sp>
      <p:sp>
        <p:nvSpPr>
          <p:cNvPr id="11" name="Rectangle 10"/>
          <p:cNvSpPr/>
          <p:nvPr/>
        </p:nvSpPr>
        <p:spPr>
          <a:xfrm>
            <a:off x="6500826" y="6143644"/>
            <a:ext cx="2428892" cy="714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rPr>
              <a:t>Cây mọc trên đất cát</a:t>
            </a:r>
            <a:endParaRPr lang="en-GB" sz="2000">
              <a:solidFill>
                <a:schemeClr val="tx1"/>
              </a:solidFill>
            </a:endParaRPr>
          </a:p>
        </p:txBody>
      </p:sp>
      <p:sp>
        <p:nvSpPr>
          <p:cNvPr id="17" name="Slide Number Placeholder 16"/>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24</a:t>
            </a:fld>
            <a:endParaRPr lang="en-GB"/>
          </a:p>
        </p:txBody>
      </p:sp>
      <p:sp>
        <p:nvSpPr>
          <p:cNvPr id="8" name="Title 7">
            <a:extLst>
              <a:ext uri="{FF2B5EF4-FFF2-40B4-BE49-F238E27FC236}">
                <a16:creationId xmlns:a16="http://schemas.microsoft.com/office/drawing/2014/main" id="{D6B403BD-456A-4B8F-90A0-487B6EE47B81}"/>
              </a:ext>
            </a:extLst>
          </p:cNvPr>
          <p:cNvSpPr>
            <a:spLocks noGrp="1"/>
          </p:cNvSpPr>
          <p:nvPr>
            <p:ph type="title"/>
          </p:nvPr>
        </p:nvSpPr>
        <p:spPr/>
        <p:txBody>
          <a:bodyPr/>
          <a:lstStyle/>
          <a:p>
            <a:endParaRPr lang="en-US"/>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1142976" y="1000108"/>
            <a:ext cx="6786610" cy="200026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200" b="1">
                <a:solidFill>
                  <a:schemeClr val="tx1"/>
                </a:solidFill>
                <a:latin typeface="Times New Roman" pitchFamily="18" charset="0"/>
                <a:cs typeface="Times New Roman" pitchFamily="18" charset="0"/>
              </a:rPr>
              <a:t>Thành phần cơ giới của đất là gì?</a:t>
            </a:r>
            <a:endParaRPr lang="en-GB" sz="3200" b="1">
              <a:solidFill>
                <a:schemeClr val="tx1"/>
              </a:solidFill>
              <a:latin typeface="Times New Roman" pitchFamily="18" charset="0"/>
              <a:cs typeface="Times New Roman" pitchFamily="18" charset="0"/>
            </a:endParaRPr>
          </a:p>
        </p:txBody>
      </p:sp>
      <p:sp>
        <p:nvSpPr>
          <p:cNvPr id="1025" name="Rectangle 1"/>
          <p:cNvSpPr>
            <a:spLocks noChangeArrowheads="1"/>
          </p:cNvSpPr>
          <p:nvPr/>
        </p:nvSpPr>
        <p:spPr bwMode="auto">
          <a:xfrm>
            <a:off x="285720" y="3643314"/>
            <a:ext cx="8358246" cy="193899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4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Tỉ lệ phần trăm của các hạt: Cát, limon, sét có trong đất được gọi là thành phần cơ giới của đất.</a:t>
            </a:r>
            <a:endParaRPr kumimoji="0" lang="en-GB" sz="4000" b="0" i="0" u="none" strike="noStrike" cap="none" normalizeH="0" baseline="0">
              <a:ln>
                <a:noFill/>
              </a:ln>
              <a:solidFill>
                <a:schemeClr val="tx1"/>
              </a:solidFill>
              <a:effectLst/>
              <a:latin typeface="Times New Roman" pitchFamily="18" charset="0"/>
              <a:cs typeface="Times New Roman" pitchFamily="18" charset="0"/>
            </a:endParaRPr>
          </a:p>
        </p:txBody>
      </p:sp>
      <p:sp>
        <p:nvSpPr>
          <p:cNvPr id="10" name="Slide Number Placeholder 9"/>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25</a:t>
            </a:fld>
            <a:endParaRPr lang="en-GB"/>
          </a:p>
        </p:txBody>
      </p:sp>
      <p:sp>
        <p:nvSpPr>
          <p:cNvPr id="5" name="Title 4">
            <a:extLst>
              <a:ext uri="{FF2B5EF4-FFF2-40B4-BE49-F238E27FC236}">
                <a16:creationId xmlns:a16="http://schemas.microsoft.com/office/drawing/2014/main" id="{AB3FB88F-C8B9-4790-8D9A-6DBA100E1CF3}"/>
              </a:ext>
            </a:extLst>
          </p:cNvPr>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25"/>
                                        </p:tgtEl>
                                        <p:attrNameLst>
                                          <p:attrName>style.visibility</p:attrName>
                                        </p:attrNameLst>
                                      </p:cBhvr>
                                      <p:to>
                                        <p:strVal val="visible"/>
                                      </p:to>
                                    </p:set>
                                    <p:anim calcmode="lin" valueType="num">
                                      <p:cBhvr additive="base">
                                        <p:cTn id="12" dur="1000" fill="hold"/>
                                        <p:tgtEl>
                                          <p:spTgt spid="1025"/>
                                        </p:tgtEl>
                                        <p:attrNameLst>
                                          <p:attrName>ppt_x</p:attrName>
                                        </p:attrNameLst>
                                      </p:cBhvr>
                                      <p:tavLst>
                                        <p:tav tm="0">
                                          <p:val>
                                            <p:strVal val="#ppt_x"/>
                                          </p:val>
                                        </p:tav>
                                        <p:tav tm="100000">
                                          <p:val>
                                            <p:strVal val="#ppt_x"/>
                                          </p:val>
                                        </p:tav>
                                      </p:tavLst>
                                    </p:anim>
                                    <p:anim calcmode="lin" valueType="num">
                                      <p:cBhvr additive="base">
                                        <p:cTn id="13" dur="1000" fill="hold"/>
                                        <p:tgtEl>
                                          <p:spTgt spid="10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nvPr>
        </p:nvGraphicFramePr>
        <p:xfrm>
          <a:off x="428596" y="1784369"/>
          <a:ext cx="8229600" cy="5073631"/>
        </p:xfrm>
        <a:graphic>
          <a:graphicData uri="http://schemas.openxmlformats.org/drawingml/2006/table">
            <a:tbl>
              <a:tblPr firstRow="1" bandRow="1">
                <a:tableStyleId>{5C22544A-7EE6-4342-B048-85BDC9FD1C3A}</a:tableStyleId>
              </a:tblPr>
              <a:tblGrid>
                <a:gridCol w="3043230">
                  <a:extLst>
                    <a:ext uri="{9D8B030D-6E8A-4147-A177-3AD203B41FA5}">
                      <a16:colId xmlns:a16="http://schemas.microsoft.com/office/drawing/2014/main" val="20000"/>
                    </a:ext>
                  </a:extLst>
                </a:gridCol>
                <a:gridCol w="1714512">
                  <a:extLst>
                    <a:ext uri="{9D8B030D-6E8A-4147-A177-3AD203B41FA5}">
                      <a16:colId xmlns:a16="http://schemas.microsoft.com/office/drawing/2014/main" val="20001"/>
                    </a:ext>
                  </a:extLst>
                </a:gridCol>
                <a:gridCol w="2000264">
                  <a:extLst>
                    <a:ext uri="{9D8B030D-6E8A-4147-A177-3AD203B41FA5}">
                      <a16:colId xmlns:a16="http://schemas.microsoft.com/office/drawing/2014/main" val="20002"/>
                    </a:ext>
                  </a:extLst>
                </a:gridCol>
                <a:gridCol w="1471594">
                  <a:extLst>
                    <a:ext uri="{9D8B030D-6E8A-4147-A177-3AD203B41FA5}">
                      <a16:colId xmlns:a16="http://schemas.microsoft.com/office/drawing/2014/main" val="20003"/>
                    </a:ext>
                  </a:extLst>
                </a:gridCol>
              </a:tblGrid>
              <a:tr h="1143008">
                <a:tc>
                  <a:txBody>
                    <a:bodyPr/>
                    <a:lstStyle/>
                    <a:p>
                      <a:pPr algn="r"/>
                      <a:r>
                        <a:rPr lang="vi-VN" sz="3200" b="1">
                          <a:solidFill>
                            <a:schemeClr val="tx1"/>
                          </a:solidFill>
                          <a:latin typeface="Times New Roman" pitchFamily="18" charset="0"/>
                          <a:cs typeface="Times New Roman" pitchFamily="18" charset="0"/>
                        </a:rPr>
                        <a:t>                                Tỉ</a:t>
                      </a:r>
                      <a:r>
                        <a:rPr lang="vi-VN" sz="3200" b="1" baseline="0">
                          <a:solidFill>
                            <a:schemeClr val="tx1"/>
                          </a:solidFill>
                          <a:latin typeface="Times New Roman" pitchFamily="18" charset="0"/>
                          <a:cs typeface="Times New Roman" pitchFamily="18" charset="0"/>
                        </a:rPr>
                        <a:t> lệ</a:t>
                      </a:r>
                    </a:p>
                    <a:p>
                      <a:r>
                        <a:rPr lang="vi-VN" sz="3200" b="1" baseline="0">
                          <a:solidFill>
                            <a:schemeClr val="tx1"/>
                          </a:solidFill>
                          <a:latin typeface="Times New Roman" pitchFamily="18" charset="0"/>
                          <a:cs typeface="Times New Roman" pitchFamily="18" charset="0"/>
                        </a:rPr>
                        <a:t>Đất</a:t>
                      </a:r>
                      <a:endParaRPr lang="en-GB" sz="3200" b="1">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3200" b="1">
                          <a:solidFill>
                            <a:schemeClr val="tx1"/>
                          </a:solidFill>
                          <a:latin typeface="Times New Roman" pitchFamily="18" charset="0"/>
                          <a:cs typeface="Times New Roman" pitchFamily="18" charset="0"/>
                        </a:rPr>
                        <a:t>Cát</a:t>
                      </a:r>
                      <a:endParaRPr lang="en-GB" sz="3200" b="1">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3200" b="1">
                          <a:solidFill>
                            <a:schemeClr val="tx1"/>
                          </a:solidFill>
                          <a:latin typeface="Times New Roman" pitchFamily="18" charset="0"/>
                          <a:cs typeface="Times New Roman" pitchFamily="18" charset="0"/>
                        </a:rPr>
                        <a:t>Limon</a:t>
                      </a:r>
                      <a:endParaRPr lang="en-GB" sz="3200" b="1">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3200" b="1">
                          <a:solidFill>
                            <a:schemeClr val="tx1"/>
                          </a:solidFill>
                          <a:latin typeface="Times New Roman" pitchFamily="18" charset="0"/>
                          <a:cs typeface="Times New Roman" pitchFamily="18" charset="0"/>
                        </a:rPr>
                        <a:t>Sét</a:t>
                      </a:r>
                      <a:endParaRPr lang="en-GB" sz="3200" b="1">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160164">
                <a:tc>
                  <a:txBody>
                    <a:bodyPr/>
                    <a:lstStyle/>
                    <a:p>
                      <a:pPr algn="l"/>
                      <a:r>
                        <a:rPr lang="vi-VN" sz="3200" b="1">
                          <a:latin typeface="Times New Roman" pitchFamily="18" charset="0"/>
                          <a:cs typeface="Times New Roman" pitchFamily="18" charset="0"/>
                        </a:rPr>
                        <a:t>Đất</a:t>
                      </a:r>
                      <a:r>
                        <a:rPr lang="vi-VN" sz="3200" b="1" baseline="0">
                          <a:latin typeface="Times New Roman" pitchFamily="18" charset="0"/>
                          <a:cs typeface="Times New Roman" pitchFamily="18" charset="0"/>
                        </a:rPr>
                        <a:t> cát</a:t>
                      </a:r>
                      <a:endParaRPr lang="en-GB" sz="3200" b="1">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3200" b="1"/>
                        <a:t>85%</a:t>
                      </a:r>
                      <a:endParaRPr lang="en-GB" sz="32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3200" b="1"/>
                        <a:t>10%</a:t>
                      </a:r>
                      <a:endParaRPr lang="en-GB" sz="32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3200" b="1"/>
                        <a:t>5%</a:t>
                      </a:r>
                      <a:endParaRPr lang="en-GB" sz="32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14446">
                <a:tc>
                  <a:txBody>
                    <a:bodyPr/>
                    <a:lstStyle/>
                    <a:p>
                      <a:pPr algn="l"/>
                      <a:r>
                        <a:rPr lang="vi-VN" sz="3200" b="1">
                          <a:latin typeface="Times New Roman" pitchFamily="18" charset="0"/>
                          <a:cs typeface="Times New Roman" pitchFamily="18" charset="0"/>
                        </a:rPr>
                        <a:t>Đất</a:t>
                      </a:r>
                      <a:r>
                        <a:rPr lang="vi-VN" sz="3200" b="1" baseline="0">
                          <a:latin typeface="Times New Roman" pitchFamily="18" charset="0"/>
                          <a:cs typeface="Times New Roman" pitchFamily="18" charset="0"/>
                        </a:rPr>
                        <a:t> thịt</a:t>
                      </a:r>
                      <a:endParaRPr lang="en-GB" sz="3200" b="1">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3200" b="1"/>
                        <a:t>45%</a:t>
                      </a:r>
                      <a:endParaRPr lang="en-GB" sz="32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3200" b="1"/>
                        <a:t>40%</a:t>
                      </a:r>
                      <a:endParaRPr lang="en-GB" sz="32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3200" b="1"/>
                        <a:t>15%</a:t>
                      </a:r>
                      <a:endParaRPr lang="en-GB" sz="32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44541">
                <a:tc>
                  <a:txBody>
                    <a:bodyPr/>
                    <a:lstStyle/>
                    <a:p>
                      <a:pPr algn="l"/>
                      <a:r>
                        <a:rPr lang="vi-VN" sz="3200" b="1">
                          <a:latin typeface="Times New Roman" pitchFamily="18" charset="0"/>
                          <a:cs typeface="Times New Roman" pitchFamily="18" charset="0"/>
                        </a:rPr>
                        <a:t>Đất</a:t>
                      </a:r>
                      <a:r>
                        <a:rPr lang="vi-VN" sz="3200" b="1" baseline="0">
                          <a:latin typeface="Times New Roman" pitchFamily="18" charset="0"/>
                          <a:cs typeface="Times New Roman" pitchFamily="18" charset="0"/>
                        </a:rPr>
                        <a:t> sét</a:t>
                      </a:r>
                      <a:endParaRPr lang="en-GB" sz="3200" b="1">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3200" b="1"/>
                        <a:t>25%</a:t>
                      </a:r>
                      <a:endParaRPr lang="en-GB" sz="32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3200" b="1"/>
                        <a:t>30%</a:t>
                      </a:r>
                      <a:endParaRPr lang="en-GB" sz="32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3200" b="1"/>
                        <a:t>45%</a:t>
                      </a:r>
                      <a:endParaRPr lang="en-GB" sz="32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10" name="Slide Number Placeholder 9"/>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26</a:t>
            </a:fld>
            <a:endParaRPr lang="en-GB"/>
          </a:p>
        </p:txBody>
      </p:sp>
      <p:sp>
        <p:nvSpPr>
          <p:cNvPr id="4" name="Title 3">
            <a:extLst>
              <a:ext uri="{FF2B5EF4-FFF2-40B4-BE49-F238E27FC236}">
                <a16:creationId xmlns:a16="http://schemas.microsoft.com/office/drawing/2014/main" id="{E43E867B-E939-4D29-965E-96B923BBC049}"/>
              </a:ext>
            </a:extLst>
          </p:cNvPr>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500034" y="4000480"/>
            <a:ext cx="8072494" cy="2857520"/>
          </a:xfrm>
        </p:spPr>
        <p:txBody>
          <a:bodyPr>
            <a:normAutofit fontScale="70000" lnSpcReduction="20000"/>
          </a:bodyPr>
          <a:lstStyle/>
          <a:p>
            <a:pPr>
              <a:buNone/>
            </a:pPr>
            <a:r>
              <a:rPr lang="vi-VN" sz="5100" b="1">
                <a:latin typeface="Times New Roman" pitchFamily="18" charset="0"/>
                <a:cs typeface="Times New Roman" pitchFamily="18" charset="0"/>
              </a:rPr>
              <a:t>- Căn cứ vào tỉ lệ các loại hạt trong đất người ta chia đất thành 3 loại chính:</a:t>
            </a:r>
          </a:p>
          <a:p>
            <a:pPr>
              <a:buNone/>
            </a:pPr>
            <a:r>
              <a:rPr lang="vi-VN" sz="5100" b="1">
                <a:latin typeface="Times New Roman" pitchFamily="18" charset="0"/>
                <a:cs typeface="Times New Roman" pitchFamily="18" charset="0"/>
              </a:rPr>
              <a:t>+ Đất cát.</a:t>
            </a:r>
          </a:p>
          <a:p>
            <a:pPr>
              <a:buNone/>
            </a:pPr>
            <a:r>
              <a:rPr lang="vi-VN" sz="5100" b="1">
                <a:latin typeface="Times New Roman" pitchFamily="18" charset="0"/>
                <a:cs typeface="Times New Roman" pitchFamily="18" charset="0"/>
              </a:rPr>
              <a:t>+ Đất thịt.</a:t>
            </a:r>
          </a:p>
          <a:p>
            <a:pPr>
              <a:buNone/>
            </a:pPr>
            <a:r>
              <a:rPr lang="vi-VN" sz="5100" b="1">
                <a:latin typeface="Times New Roman" pitchFamily="18" charset="0"/>
                <a:cs typeface="Times New Roman" pitchFamily="18" charset="0"/>
              </a:rPr>
              <a:t>+ Đất sét.</a:t>
            </a:r>
          </a:p>
          <a:p>
            <a:pPr>
              <a:buNone/>
            </a:pPr>
            <a:endParaRPr lang="en-GB"/>
          </a:p>
        </p:txBody>
      </p:sp>
      <p:sp>
        <p:nvSpPr>
          <p:cNvPr id="7" name="TextBox 6"/>
          <p:cNvSpPr txBox="1"/>
          <p:nvPr/>
        </p:nvSpPr>
        <p:spPr>
          <a:xfrm>
            <a:off x="571472" y="2071678"/>
            <a:ext cx="8072526" cy="1754326"/>
          </a:xfrm>
          <a:prstGeom prst="rect">
            <a:avLst/>
          </a:prstGeom>
          <a:noFill/>
        </p:spPr>
        <p:txBody>
          <a:bodyPr wrap="square" rtlCol="0">
            <a:spAutoFit/>
          </a:bodyPr>
          <a:lstStyle/>
          <a:p>
            <a:pPr lvl="0" fontAlgn="base">
              <a:spcBef>
                <a:spcPct val="0"/>
              </a:spcBef>
              <a:spcAft>
                <a:spcPct val="0"/>
              </a:spcAft>
            </a:pPr>
            <a:r>
              <a:rPr lang="vi-VN" sz="3600">
                <a:latin typeface="Times New Roman" pitchFamily="18" charset="0"/>
                <a:ea typeface="Calibri" pitchFamily="34" charset="0"/>
                <a:cs typeface="Times New Roman" pitchFamily="18" charset="0"/>
              </a:rPr>
              <a:t>- </a:t>
            </a:r>
            <a:r>
              <a:rPr lang="en-GB" sz="3600" b="1">
                <a:latin typeface="Times New Roman" pitchFamily="18" charset="0"/>
                <a:ea typeface="Calibri" pitchFamily="34" charset="0"/>
                <a:cs typeface="Times New Roman" pitchFamily="18" charset="0"/>
              </a:rPr>
              <a:t>Tỉ lệ phần trăm của các hạt: Cát, limon, sét có trong một loại đất được gọi là thành phần cơ giới của đất.</a:t>
            </a:r>
            <a:endParaRPr lang="en-GB" sz="3600" b="1">
              <a:latin typeface="Times New Roman" pitchFamily="18" charset="0"/>
              <a:cs typeface="Times New Roman" pitchFamily="18" charset="0"/>
            </a:endParaRPr>
          </a:p>
        </p:txBody>
      </p:sp>
      <p:pic>
        <p:nvPicPr>
          <p:cNvPr id="5" name="Picture 11" descr="Book-09"/>
          <p:cNvPicPr>
            <a:picLocks noChangeAspect="1" noChangeArrowheads="1" noCrop="1"/>
          </p:cNvPicPr>
          <p:nvPr/>
        </p:nvPicPr>
        <p:blipFill>
          <a:blip r:embed="rId2"/>
          <a:srcRect/>
          <a:stretch>
            <a:fillRect/>
          </a:stretch>
        </p:blipFill>
        <p:spPr bwMode="auto">
          <a:xfrm>
            <a:off x="342900" y="1295400"/>
            <a:ext cx="914400" cy="698500"/>
          </a:xfrm>
          <a:prstGeom prst="rect">
            <a:avLst/>
          </a:prstGeom>
          <a:noFill/>
        </p:spPr>
      </p:pic>
      <p:sp>
        <p:nvSpPr>
          <p:cNvPr id="12" name="Slide Number Placeholder 11"/>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27</a:t>
            </a:fld>
            <a:endParaRPr lang="en-GB"/>
          </a:p>
        </p:txBody>
      </p:sp>
      <p:sp>
        <p:nvSpPr>
          <p:cNvPr id="6" name="Title 5">
            <a:extLst>
              <a:ext uri="{FF2B5EF4-FFF2-40B4-BE49-F238E27FC236}">
                <a16:creationId xmlns:a16="http://schemas.microsoft.com/office/drawing/2014/main" id="{66D121EB-2C61-4471-AB9E-4F2A9A36CD0F}"/>
              </a:ext>
            </a:extLst>
          </p:cNvPr>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ppt_x"/>
                                          </p:val>
                                        </p:tav>
                                        <p:tav tm="100000">
                                          <p:val>
                                            <p:strVal val="#ppt_x"/>
                                          </p:val>
                                        </p:tav>
                                      </p:tavLst>
                                    </p:anim>
                                    <p:anim calcmode="lin" valueType="num">
                                      <p:cBhvr additive="base">
                                        <p:cTn id="17"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 calcmode="lin" valueType="num">
                                      <p:cBhvr additive="base">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 calcmode="lin" valueType="num">
                                      <p:cBhvr additive="base">
                                        <p:cTn id="2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 calcmode="lin" valueType="num">
                                      <p:cBhvr additive="base">
                                        <p:cTn id="3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5" dur="10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 calcmode="lin" valueType="num">
                                      <p:cBhvr additive="base">
                                        <p:cTn id="4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đất thịt"/>
          <p:cNvPicPr>
            <a:picLocks noChangeAspect="1" noChangeArrowheads="1"/>
          </p:cNvPicPr>
          <p:nvPr/>
        </p:nvPicPr>
        <p:blipFill>
          <a:blip r:embed="rId2"/>
          <a:srcRect/>
          <a:stretch>
            <a:fillRect/>
          </a:stretch>
        </p:blipFill>
        <p:spPr bwMode="auto">
          <a:xfrm>
            <a:off x="428596" y="3714752"/>
            <a:ext cx="3429024" cy="2571768"/>
          </a:xfrm>
          <a:prstGeom prst="rect">
            <a:avLst/>
          </a:prstGeom>
          <a:noFill/>
        </p:spPr>
      </p:pic>
      <p:pic>
        <p:nvPicPr>
          <p:cNvPr id="5" name="Picture 14" descr="đất cát"/>
          <p:cNvPicPr>
            <a:picLocks noChangeAspect="1" noChangeArrowheads="1"/>
          </p:cNvPicPr>
          <p:nvPr/>
        </p:nvPicPr>
        <p:blipFill>
          <a:blip r:embed="rId3"/>
          <a:srcRect/>
          <a:stretch>
            <a:fillRect/>
          </a:stretch>
        </p:blipFill>
        <p:spPr bwMode="auto">
          <a:xfrm>
            <a:off x="4286248" y="1071546"/>
            <a:ext cx="3786214" cy="2362200"/>
          </a:xfrm>
          <a:prstGeom prst="rect">
            <a:avLst/>
          </a:prstGeom>
          <a:noFill/>
        </p:spPr>
      </p:pic>
      <p:sp>
        <p:nvSpPr>
          <p:cNvPr id="7" name="Right Arrow 6"/>
          <p:cNvSpPr/>
          <p:nvPr/>
        </p:nvSpPr>
        <p:spPr>
          <a:xfrm rot="1559878">
            <a:off x="377435" y="1328499"/>
            <a:ext cx="2717617" cy="1045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latin typeface="Times New Roman" pitchFamily="18" charset="0"/>
                <a:cs typeface="Times New Roman" pitchFamily="18" charset="0"/>
              </a:rPr>
              <a:t>3 loại đất chính:</a:t>
            </a:r>
            <a:endParaRPr lang="en-GB" sz="2400" b="1">
              <a:solidFill>
                <a:schemeClr val="tx1"/>
              </a:solidFill>
              <a:latin typeface="Times New Roman" pitchFamily="18" charset="0"/>
              <a:cs typeface="Times New Roman" pitchFamily="18" charset="0"/>
            </a:endParaRPr>
          </a:p>
        </p:txBody>
      </p:sp>
      <p:sp>
        <p:nvSpPr>
          <p:cNvPr id="8" name="TextBox 7"/>
          <p:cNvSpPr txBox="1"/>
          <p:nvPr/>
        </p:nvSpPr>
        <p:spPr>
          <a:xfrm>
            <a:off x="1500166" y="6396335"/>
            <a:ext cx="2000264" cy="461665"/>
          </a:xfrm>
          <a:prstGeom prst="rect">
            <a:avLst/>
          </a:prstGeom>
          <a:noFill/>
        </p:spPr>
        <p:txBody>
          <a:bodyPr wrap="square" rtlCol="0">
            <a:spAutoFit/>
          </a:bodyPr>
          <a:lstStyle/>
          <a:p>
            <a:r>
              <a:rPr lang="vi-VN" sz="2400" b="1">
                <a:latin typeface="Times New Roman" pitchFamily="18" charset="0"/>
                <a:cs typeface="Times New Roman" pitchFamily="18" charset="0"/>
              </a:rPr>
              <a:t>Đất thịt</a:t>
            </a:r>
            <a:endParaRPr lang="en-GB" sz="2400" b="1">
              <a:latin typeface="Times New Roman" pitchFamily="18" charset="0"/>
              <a:cs typeface="Times New Roman" pitchFamily="18" charset="0"/>
            </a:endParaRPr>
          </a:p>
        </p:txBody>
      </p:sp>
      <p:sp>
        <p:nvSpPr>
          <p:cNvPr id="9" name="TextBox 8"/>
          <p:cNvSpPr txBox="1"/>
          <p:nvPr/>
        </p:nvSpPr>
        <p:spPr>
          <a:xfrm>
            <a:off x="5857884" y="3571876"/>
            <a:ext cx="1785950" cy="461665"/>
          </a:xfrm>
          <a:prstGeom prst="rect">
            <a:avLst/>
          </a:prstGeom>
          <a:noFill/>
        </p:spPr>
        <p:txBody>
          <a:bodyPr wrap="square" rtlCol="0">
            <a:spAutoFit/>
          </a:bodyPr>
          <a:lstStyle/>
          <a:p>
            <a:r>
              <a:rPr lang="vi-VN" sz="2400" b="1">
                <a:latin typeface="Times New Roman" pitchFamily="18" charset="0"/>
                <a:cs typeface="Times New Roman" pitchFamily="18" charset="0"/>
              </a:rPr>
              <a:t>Đất cát</a:t>
            </a:r>
            <a:endParaRPr lang="en-GB" sz="2400" b="1">
              <a:latin typeface="Times New Roman" pitchFamily="18" charset="0"/>
              <a:cs typeface="Times New Roman" pitchFamily="18" charset="0"/>
            </a:endParaRPr>
          </a:p>
        </p:txBody>
      </p:sp>
      <p:sp>
        <p:nvSpPr>
          <p:cNvPr id="10" name="TextBox 9"/>
          <p:cNvSpPr txBox="1"/>
          <p:nvPr/>
        </p:nvSpPr>
        <p:spPr>
          <a:xfrm>
            <a:off x="5857884" y="6396335"/>
            <a:ext cx="1428760" cy="461665"/>
          </a:xfrm>
          <a:prstGeom prst="rect">
            <a:avLst/>
          </a:prstGeom>
          <a:noFill/>
        </p:spPr>
        <p:txBody>
          <a:bodyPr wrap="square" rtlCol="0">
            <a:spAutoFit/>
          </a:bodyPr>
          <a:lstStyle/>
          <a:p>
            <a:r>
              <a:rPr lang="vi-VN" sz="2400" b="1">
                <a:latin typeface="Times New Roman" pitchFamily="18" charset="0"/>
                <a:cs typeface="Times New Roman" pitchFamily="18" charset="0"/>
              </a:rPr>
              <a:t>Đất sét</a:t>
            </a:r>
            <a:endParaRPr lang="en-GB" sz="2400" b="1">
              <a:latin typeface="Times New Roman" pitchFamily="18" charset="0"/>
              <a:cs typeface="Times New Roman" pitchFamily="18" charset="0"/>
            </a:endParaRPr>
          </a:p>
        </p:txBody>
      </p:sp>
      <p:pic>
        <p:nvPicPr>
          <p:cNvPr id="1026" name="Picture 2" descr="C:\Users\user\Pictures\ds.jpg"/>
          <p:cNvPicPr>
            <a:picLocks noChangeAspect="1" noChangeArrowheads="1"/>
          </p:cNvPicPr>
          <p:nvPr/>
        </p:nvPicPr>
        <p:blipFill>
          <a:blip r:embed="rId4"/>
          <a:srcRect/>
          <a:stretch>
            <a:fillRect/>
          </a:stretch>
        </p:blipFill>
        <p:spPr bwMode="auto">
          <a:xfrm>
            <a:off x="4429124" y="4214818"/>
            <a:ext cx="3857652" cy="2143140"/>
          </a:xfrm>
          <a:prstGeom prst="rect">
            <a:avLst/>
          </a:prstGeom>
          <a:noFill/>
        </p:spPr>
      </p:pic>
      <p:sp>
        <p:nvSpPr>
          <p:cNvPr id="16" name="Slide Number Placeholder 15"/>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28</a:t>
            </a:fld>
            <a:endParaRPr lang="en-GB"/>
          </a:p>
        </p:txBody>
      </p:sp>
      <p:sp>
        <p:nvSpPr>
          <p:cNvPr id="6" name="Title 5">
            <a:extLst>
              <a:ext uri="{FF2B5EF4-FFF2-40B4-BE49-F238E27FC236}">
                <a16:creationId xmlns:a16="http://schemas.microsoft.com/office/drawing/2014/main" id="{BA91488E-F7FE-4687-9574-72E0C173C528}"/>
              </a:ext>
            </a:extLst>
          </p:cNvPr>
          <p:cNvSpPr>
            <a:spLocks noGrp="1"/>
          </p:cNvSpPr>
          <p:nvPr>
            <p:ph type="title"/>
          </p:nvPr>
        </p:nvSpPr>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b="1">
                <a:solidFill>
                  <a:schemeClr val="tx1"/>
                </a:solidFill>
                <a:latin typeface="Times New Roman" pitchFamily="18" charset="0"/>
                <a:cs typeface="Times New Roman" pitchFamily="18" charset="0"/>
              </a:rPr>
              <a:t>2</a:t>
            </a:r>
            <a:r>
              <a:rPr lang="vi-VN" sz="4000" b="1">
                <a:solidFill>
                  <a:schemeClr val="tx1"/>
                </a:solidFill>
                <a:latin typeface="Times New Roman" pitchFamily="18" charset="0"/>
                <a:cs typeface="Times New Roman" pitchFamily="18" charset="0"/>
              </a:rPr>
              <a:t>. </a:t>
            </a:r>
            <a:r>
              <a:rPr lang="vi-VN" sz="4000" b="1" u="sng">
                <a:solidFill>
                  <a:schemeClr val="tx1"/>
                </a:solidFill>
                <a:latin typeface="Times New Roman" pitchFamily="18" charset="0"/>
                <a:cs typeface="Times New Roman" pitchFamily="18" charset="0"/>
              </a:rPr>
              <a:t>Độ chua, độ kiềm của đất:</a:t>
            </a:r>
            <a:endParaRPr lang="en-GB" sz="4000" b="1" u="sng">
              <a:solidFill>
                <a:schemeClr val="tx1"/>
              </a:solidFill>
              <a:latin typeface="Times New Roman" pitchFamily="18" charset="0"/>
              <a:cs typeface="Times New Roman" pitchFamily="18" charset="0"/>
            </a:endParaRPr>
          </a:p>
        </p:txBody>
      </p:sp>
      <p:pic>
        <p:nvPicPr>
          <p:cNvPr id="4" name="Picture 12" descr="giấy quỳ là loại chất chỉ thị pH đơn giản và thông dụng"/>
          <p:cNvPicPr>
            <a:picLocks noChangeAspect="1" noChangeArrowheads="1"/>
          </p:cNvPicPr>
          <p:nvPr/>
        </p:nvPicPr>
        <p:blipFill>
          <a:blip r:embed="rId2"/>
          <a:srcRect/>
          <a:stretch>
            <a:fillRect/>
          </a:stretch>
        </p:blipFill>
        <p:spPr bwMode="auto">
          <a:xfrm>
            <a:off x="1000100" y="3143248"/>
            <a:ext cx="6629400" cy="3714752"/>
          </a:xfrm>
          <a:prstGeom prst="rect">
            <a:avLst/>
          </a:prstGeom>
          <a:noFill/>
        </p:spPr>
      </p:pic>
      <p:sp>
        <p:nvSpPr>
          <p:cNvPr id="5" name="Rounded Rectangle 4"/>
          <p:cNvSpPr/>
          <p:nvPr/>
        </p:nvSpPr>
        <p:spPr>
          <a:xfrm>
            <a:off x="785786" y="1928802"/>
            <a:ext cx="7500990" cy="928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Times New Roman" pitchFamily="18" charset="0"/>
                <a:cs typeface="Times New Roman" pitchFamily="18" charset="0"/>
              </a:rPr>
              <a:t>Giấy quỳ là loại chất chỉ thị pH đơn giản và thông dụng</a:t>
            </a:r>
            <a:endParaRPr lang="en-GB" sz="3200">
              <a:solidFill>
                <a:schemeClr val="tx1"/>
              </a:solidFill>
              <a:latin typeface="Times New Roman" pitchFamily="18" charset="0"/>
              <a:cs typeface="Times New Roman" pitchFamily="18" charset="0"/>
            </a:endParaRPr>
          </a:p>
        </p:txBody>
      </p:sp>
      <p:sp>
        <p:nvSpPr>
          <p:cNvPr id="11" name="Slide Number Placeholder 10"/>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29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4" name="Text Box 7"/>
          <p:cNvSpPr txBox="1">
            <a:spLocks noChangeArrowheads="1"/>
          </p:cNvSpPr>
          <p:nvPr/>
        </p:nvSpPr>
        <p:spPr bwMode="auto">
          <a:xfrm>
            <a:off x="304846" y="275114"/>
            <a:ext cx="917438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r>
              <a:rPr lang="en-US" altLang="en-US" sz="3200" b="1">
                <a:solidFill>
                  <a:srgbClr val="FF0000"/>
                </a:solidFill>
                <a:cs typeface="Times New Roman" panose="02020603050405020304" pitchFamily="18" charset="0"/>
              </a:rPr>
              <a:t>I. Khái niệm về đất trồng:</a:t>
            </a:r>
          </a:p>
          <a:p>
            <a:pPr>
              <a:defRPr/>
            </a:pPr>
            <a:r>
              <a:rPr lang="en-US" altLang="en-US" sz="3200" b="1">
                <a:solidFill>
                  <a:srgbClr val="008000"/>
                </a:solidFill>
                <a:cs typeface="Times New Roman" panose="02020603050405020304" pitchFamily="18" charset="0"/>
              </a:rPr>
              <a:t>   1. Đất trồng là gì?</a:t>
            </a:r>
          </a:p>
        </p:txBody>
      </p:sp>
      <p:pic>
        <p:nvPicPr>
          <p:cNvPr id="2" name="Content Placeholder 4"/>
          <p:cNvPicPr>
            <a:picLocks noGrp="1" noChangeAspect="1"/>
          </p:cNvPicPr>
          <p:nvPr>
            <p:ph sz="half" idx="1"/>
          </p:nvPr>
        </p:nvPicPr>
        <p:blipFill>
          <a:blip r:embed="rId2"/>
          <a:stretch>
            <a:fillRect/>
          </a:stretch>
        </p:blipFill>
        <p:spPr>
          <a:xfrm>
            <a:off x="4263390" y="3657600"/>
            <a:ext cx="4880610" cy="3054985"/>
          </a:xfrm>
          <a:prstGeom prst="rect">
            <a:avLst/>
          </a:prstGeom>
        </p:spPr>
      </p:pic>
      <p:pic>
        <p:nvPicPr>
          <p:cNvPr id="10" name="Content Placeholder 9"/>
          <p:cNvPicPr>
            <a:picLocks noGrp="1" noChangeAspect="1"/>
          </p:cNvPicPr>
          <p:nvPr>
            <p:ph sz="half" idx="2"/>
          </p:nvPr>
        </p:nvPicPr>
        <p:blipFill>
          <a:blip r:embed="rId3"/>
          <a:stretch>
            <a:fillRect/>
          </a:stretch>
        </p:blipFill>
        <p:spPr>
          <a:xfrm>
            <a:off x="0" y="1524000"/>
            <a:ext cx="4263390" cy="3282315"/>
          </a:xfrm>
          <a:prstGeom prst="rect">
            <a:avLst/>
          </a:prstGeom>
        </p:spPr>
      </p:pic>
      <p:sp>
        <p:nvSpPr>
          <p:cNvPr id="12" name="Oval Callout 11"/>
          <p:cNvSpPr/>
          <p:nvPr/>
        </p:nvSpPr>
        <p:spPr>
          <a:xfrm>
            <a:off x="4572000" y="1219200"/>
            <a:ext cx="4191000" cy="1905000"/>
          </a:xfrm>
          <a:prstGeom prst="wedgeEllipseCallout">
            <a:avLst>
              <a:gd name="adj1" fmla="val -37621"/>
              <a:gd name="adj2" fmla="val 6706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Đất trồng nằm ở đâu trên trái đất?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ox(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animBg="1"/>
      <p:bldP spid="1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1"/>
          <p:cNvPicPr>
            <a:picLocks noChangeAspect="1" noChangeArrowheads="1"/>
          </p:cNvPicPr>
          <p:nvPr/>
        </p:nvPicPr>
        <p:blipFill>
          <a:blip r:embed="rId2"/>
          <a:srcRect/>
          <a:stretch>
            <a:fillRect/>
          </a:stretch>
        </p:blipFill>
        <p:spPr bwMode="auto">
          <a:xfrm>
            <a:off x="642910" y="1571612"/>
            <a:ext cx="3929090" cy="3962400"/>
          </a:xfrm>
          <a:prstGeom prst="rect">
            <a:avLst/>
          </a:prstGeom>
          <a:noFill/>
        </p:spPr>
      </p:pic>
      <p:pic>
        <p:nvPicPr>
          <p:cNvPr id="5" name="Picture 12" descr="images"/>
          <p:cNvPicPr>
            <a:picLocks noChangeAspect="1" noChangeArrowheads="1"/>
          </p:cNvPicPr>
          <p:nvPr/>
        </p:nvPicPr>
        <p:blipFill>
          <a:blip r:embed="rId3"/>
          <a:srcRect/>
          <a:stretch>
            <a:fillRect/>
          </a:stretch>
        </p:blipFill>
        <p:spPr bwMode="auto">
          <a:xfrm>
            <a:off x="5143504" y="1285860"/>
            <a:ext cx="4000496" cy="4429156"/>
          </a:xfrm>
          <a:prstGeom prst="rect">
            <a:avLst/>
          </a:prstGeom>
          <a:noFill/>
        </p:spPr>
      </p:pic>
      <p:sp>
        <p:nvSpPr>
          <p:cNvPr id="7" name="Rounded Rectangle 6"/>
          <p:cNvSpPr/>
          <p:nvPr/>
        </p:nvSpPr>
        <p:spPr>
          <a:xfrm>
            <a:off x="2571736" y="5929330"/>
            <a:ext cx="4214842"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Times New Roman" pitchFamily="18" charset="0"/>
                <a:cs typeface="Times New Roman" pitchFamily="18" charset="0"/>
              </a:rPr>
              <a:t>Máy đo pH</a:t>
            </a:r>
            <a:endParaRPr lang="en-GB" sz="2800" b="1">
              <a:solidFill>
                <a:schemeClr val="tx1"/>
              </a:solidFill>
              <a:latin typeface="Times New Roman" pitchFamily="18" charset="0"/>
              <a:cs typeface="Times New Roman" pitchFamily="18" charset="0"/>
            </a:endParaRPr>
          </a:p>
        </p:txBody>
      </p:sp>
      <p:sp>
        <p:nvSpPr>
          <p:cNvPr id="12" name="Slide Number Placeholder 11"/>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30</a:t>
            </a:fld>
            <a:endParaRPr lang="en-GB"/>
          </a:p>
        </p:txBody>
      </p:sp>
      <p:sp>
        <p:nvSpPr>
          <p:cNvPr id="6" name="Title 5">
            <a:extLst>
              <a:ext uri="{FF2B5EF4-FFF2-40B4-BE49-F238E27FC236}">
                <a16:creationId xmlns:a16="http://schemas.microsoft.com/office/drawing/2014/main" id="{1F78580B-582C-4161-BEA4-9495C5F774DD}"/>
              </a:ext>
            </a:extLst>
          </p:cNvPr>
          <p:cNvSpPr>
            <a:spLocks noGrp="1"/>
          </p:cNvSpPr>
          <p:nvPr>
            <p:ph type="title"/>
          </p:nvPr>
        </p:nvSpPr>
        <p:spPr/>
        <p:txBody>
          <a:bodyPr/>
          <a:lstStyle/>
          <a:p>
            <a:endParaRPr lang="en-US"/>
          </a:p>
        </p:txBody>
      </p:sp>
    </p:spTree>
  </p:cSld>
  <p:clrMapOvr>
    <a:masterClrMapping/>
  </p:clrMapOvr>
  <p:transition spd="slow">
    <p:cover dir="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77F4FC88-73E8-4300-B29C-42DC2F0FF40B}" type="slidenum">
              <a:rPr lang="en-GB" smtClean="0"/>
              <a:pPr/>
              <a:t>31</a:t>
            </a:fld>
            <a:endParaRPr lang="en-GB"/>
          </a:p>
        </p:txBody>
      </p:sp>
      <p:sp>
        <p:nvSpPr>
          <p:cNvPr id="4" name="Rounded Rectangle 3"/>
          <p:cNvSpPr/>
          <p:nvPr/>
        </p:nvSpPr>
        <p:spPr>
          <a:xfrm>
            <a:off x="2357422" y="5857892"/>
            <a:ext cx="4000528" cy="857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rPr>
              <a:t>Test pH Sera</a:t>
            </a:r>
          </a:p>
        </p:txBody>
      </p:sp>
      <p:pic>
        <p:nvPicPr>
          <p:cNvPr id="1026" name="Picture 2" descr="C:\Users\user\Pictures\Sera-pH-Test.jpg"/>
          <p:cNvPicPr>
            <a:picLocks noChangeAspect="1" noChangeArrowheads="1"/>
          </p:cNvPicPr>
          <p:nvPr/>
        </p:nvPicPr>
        <p:blipFill>
          <a:blip r:embed="rId2"/>
          <a:srcRect/>
          <a:stretch>
            <a:fillRect/>
          </a:stretch>
        </p:blipFill>
        <p:spPr bwMode="auto">
          <a:xfrm>
            <a:off x="142844" y="500042"/>
            <a:ext cx="8786842" cy="4929222"/>
          </a:xfrm>
          <a:prstGeom prst="rect">
            <a:avLst/>
          </a:prstGeom>
          <a:noFill/>
        </p:spPr>
      </p:pic>
    </p:spTree>
  </p:cSld>
  <p:clrMapOvr>
    <a:masterClrMapping/>
  </p:clrMapOvr>
  <p:transition spd="med">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500034" y="2487164"/>
          <a:ext cx="8229600" cy="4370836"/>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813818">
                <a:tc>
                  <a:txBody>
                    <a:bodyPr/>
                    <a:lstStyle/>
                    <a:p>
                      <a:pPr algn="ctr"/>
                      <a:r>
                        <a:rPr lang="vi-VN" sz="2800" b="1">
                          <a:solidFill>
                            <a:schemeClr val="tx1"/>
                          </a:solidFill>
                          <a:latin typeface="Times New Roman" pitchFamily="18" charset="0"/>
                          <a:cs typeface="Times New Roman" pitchFamily="18" charset="0"/>
                        </a:rPr>
                        <a:t>Câu</a:t>
                      </a:r>
                      <a:r>
                        <a:rPr lang="vi-VN" sz="2800" b="1" baseline="0">
                          <a:solidFill>
                            <a:schemeClr val="tx1"/>
                          </a:solidFill>
                          <a:latin typeface="Times New Roman" pitchFamily="18" charset="0"/>
                          <a:cs typeface="Times New Roman" pitchFamily="18" charset="0"/>
                        </a:rPr>
                        <a:t> hỏi</a:t>
                      </a:r>
                      <a:endParaRPr lang="en-GB" sz="2800" b="1">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a:solidFill>
                            <a:schemeClr val="tx1"/>
                          </a:solidFill>
                          <a:latin typeface="Times New Roman" pitchFamily="18" charset="0"/>
                          <a:cs typeface="Times New Roman" pitchFamily="18" charset="0"/>
                        </a:rPr>
                        <a:t>Nội</a:t>
                      </a:r>
                      <a:r>
                        <a:rPr lang="vi-VN" sz="2800" b="1" baseline="0">
                          <a:solidFill>
                            <a:schemeClr val="tx1"/>
                          </a:solidFill>
                          <a:latin typeface="Times New Roman" pitchFamily="18" charset="0"/>
                          <a:cs typeface="Times New Roman" pitchFamily="18" charset="0"/>
                        </a:rPr>
                        <a:t> dung trả lời</a:t>
                      </a:r>
                      <a:endParaRPr lang="en-GB" sz="2800" b="1">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13818">
                <a:tc>
                  <a:txBody>
                    <a:bodyPr/>
                    <a:lstStyle/>
                    <a:p>
                      <a:r>
                        <a:rPr lang="vi-VN" sz="2400" b="1">
                          <a:latin typeface="Times New Roman" pitchFamily="18" charset="0"/>
                          <a:cs typeface="Times New Roman" pitchFamily="18" charset="0"/>
                        </a:rPr>
                        <a:t>1. Cho</a:t>
                      </a:r>
                      <a:r>
                        <a:rPr lang="vi-VN" sz="2400" b="1" baseline="0">
                          <a:latin typeface="Times New Roman" pitchFamily="18" charset="0"/>
                          <a:cs typeface="Times New Roman" pitchFamily="18" charset="0"/>
                        </a:rPr>
                        <a:t> biết trị số pH của đất?</a:t>
                      </a:r>
                      <a:endParaRPr lang="en-GB" sz="2400" b="1">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1761">
                <a:tc>
                  <a:txBody>
                    <a:bodyPr/>
                    <a:lstStyle/>
                    <a:p>
                      <a:r>
                        <a:rPr lang="vi-VN" sz="2400" b="1">
                          <a:latin typeface="Times New Roman" pitchFamily="18" charset="0"/>
                          <a:cs typeface="Times New Roman" pitchFamily="18" charset="0"/>
                        </a:rPr>
                        <a:t>2. Căn</a:t>
                      </a:r>
                      <a:r>
                        <a:rPr lang="vi-VN" sz="2400" b="1" baseline="0">
                          <a:latin typeface="Times New Roman" pitchFamily="18" charset="0"/>
                          <a:cs typeface="Times New Roman" pitchFamily="18" charset="0"/>
                        </a:rPr>
                        <a:t> cứ vào trị số pH, có mấy loại đất chính? pH của đất chua, đất kiềm, đất trung tính?</a:t>
                      </a:r>
                      <a:endParaRPr lang="en-GB" sz="2400" b="1">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18233">
                <a:tc>
                  <a:txBody>
                    <a:bodyPr/>
                    <a:lstStyle/>
                    <a:p>
                      <a:r>
                        <a:rPr lang="vi-VN" sz="2400" b="1">
                          <a:latin typeface="Times New Roman" pitchFamily="18" charset="0"/>
                          <a:cs typeface="Times New Roman" pitchFamily="18" charset="0"/>
                        </a:rPr>
                        <a:t>3. Người</a:t>
                      </a:r>
                      <a:r>
                        <a:rPr lang="vi-VN" sz="2400" b="1" baseline="0">
                          <a:latin typeface="Times New Roman" pitchFamily="18" charset="0"/>
                          <a:cs typeface="Times New Roman" pitchFamily="18" charset="0"/>
                        </a:rPr>
                        <a:t> ta xác định đất chua, đất kiềm hay đất trung tính để làm gì?</a:t>
                      </a:r>
                      <a:endParaRPr lang="en-GB" sz="2400" b="1">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Oval 4"/>
          <p:cNvSpPr/>
          <p:nvPr/>
        </p:nvSpPr>
        <p:spPr>
          <a:xfrm>
            <a:off x="357158" y="1142984"/>
            <a:ext cx="8429652" cy="121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Times New Roman" pitchFamily="18" charset="0"/>
                <a:cs typeface="Times New Roman" pitchFamily="18" charset="0"/>
              </a:rPr>
              <a:t>Thảo luận nhóm, hoàn thành phiếu học tập sau:</a:t>
            </a:r>
            <a:endParaRPr lang="en-GB" sz="3200">
              <a:solidFill>
                <a:schemeClr val="tx1"/>
              </a:solidFill>
              <a:latin typeface="Times New Roman" pitchFamily="18" charset="0"/>
              <a:cs typeface="Times New Roman" pitchFamily="18" charset="0"/>
            </a:endParaRPr>
          </a:p>
        </p:txBody>
      </p:sp>
      <p:sp>
        <p:nvSpPr>
          <p:cNvPr id="11" name="Slide Number Placeholder 10"/>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32</a:t>
            </a:fld>
            <a:endParaRPr lang="en-GB"/>
          </a:p>
        </p:txBody>
      </p:sp>
      <p:sp>
        <p:nvSpPr>
          <p:cNvPr id="6" name="Title 5">
            <a:extLst>
              <a:ext uri="{FF2B5EF4-FFF2-40B4-BE49-F238E27FC236}">
                <a16:creationId xmlns:a16="http://schemas.microsoft.com/office/drawing/2014/main" id="{168360D1-4DDD-4695-9E65-26D902F95178}"/>
              </a:ext>
            </a:extLst>
          </p:cNvPr>
          <p:cNvSpPr>
            <a:spLocks noGrp="1"/>
          </p:cNvSpPr>
          <p:nvPr>
            <p:ph type="title"/>
          </p:nvPr>
        </p:nvSpPr>
        <p:spPr/>
        <p:txBody>
          <a:bodyPr/>
          <a:lstStyle/>
          <a:p>
            <a:endParaRPr lang="en-US"/>
          </a:p>
        </p:txBody>
      </p:sp>
    </p:spTree>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0" y="1500175"/>
          <a:ext cx="9144000" cy="5357825"/>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130304">
                <a:tc>
                  <a:txBody>
                    <a:bodyPr/>
                    <a:lstStyle/>
                    <a:p>
                      <a:pPr algn="ctr"/>
                      <a:r>
                        <a:rPr lang="vi-VN" sz="2800">
                          <a:solidFill>
                            <a:schemeClr val="tx1"/>
                          </a:solidFill>
                          <a:latin typeface="Times New Roman" pitchFamily="18" charset="0"/>
                          <a:cs typeface="Times New Roman" pitchFamily="18" charset="0"/>
                        </a:rPr>
                        <a:t>Câu</a:t>
                      </a:r>
                      <a:r>
                        <a:rPr lang="vi-VN" sz="2800" baseline="0">
                          <a:solidFill>
                            <a:schemeClr val="tx1"/>
                          </a:solidFill>
                          <a:latin typeface="Times New Roman" pitchFamily="18" charset="0"/>
                          <a:cs typeface="Times New Roman" pitchFamily="18" charset="0"/>
                        </a:rPr>
                        <a:t> hỏi</a:t>
                      </a:r>
                      <a:endParaRPr lang="en-GB" sz="28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a:solidFill>
                            <a:schemeClr val="tx1"/>
                          </a:solidFill>
                          <a:latin typeface="Times New Roman" pitchFamily="18" charset="0"/>
                          <a:cs typeface="Times New Roman" pitchFamily="18" charset="0"/>
                        </a:rPr>
                        <a:t>Nội</a:t>
                      </a:r>
                      <a:r>
                        <a:rPr lang="vi-VN" sz="2800" baseline="0">
                          <a:solidFill>
                            <a:schemeClr val="tx1"/>
                          </a:solidFill>
                          <a:latin typeface="Times New Roman" pitchFamily="18" charset="0"/>
                          <a:cs typeface="Times New Roman" pitchFamily="18" charset="0"/>
                        </a:rPr>
                        <a:t> dung trả lời</a:t>
                      </a:r>
                      <a:endParaRPr lang="en-GB" sz="28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30304">
                <a:tc>
                  <a:txBody>
                    <a:bodyPr/>
                    <a:lstStyle/>
                    <a:p>
                      <a:pPr algn="just"/>
                      <a:r>
                        <a:rPr lang="vi-VN" sz="2400" b="1">
                          <a:latin typeface="Times New Roman" pitchFamily="18" charset="0"/>
                          <a:cs typeface="Times New Roman" pitchFamily="18" charset="0"/>
                        </a:rPr>
                        <a:t>1. Cho</a:t>
                      </a:r>
                      <a:r>
                        <a:rPr lang="vi-VN" sz="2400" b="1" baseline="0">
                          <a:latin typeface="Times New Roman" pitchFamily="18" charset="0"/>
                          <a:cs typeface="Times New Roman" pitchFamily="18" charset="0"/>
                        </a:rPr>
                        <a:t> biết trị số pH của đất?</a:t>
                      </a:r>
                      <a:endParaRPr lang="en-GB" sz="2400" b="1">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b="1">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21892">
                <a:tc>
                  <a:txBody>
                    <a:bodyPr/>
                    <a:lstStyle/>
                    <a:p>
                      <a:pPr algn="just"/>
                      <a:r>
                        <a:rPr lang="vi-VN" sz="2400" b="1">
                          <a:latin typeface="Times New Roman" pitchFamily="18" charset="0"/>
                          <a:cs typeface="Times New Roman" pitchFamily="18" charset="0"/>
                        </a:rPr>
                        <a:t>2. Căn</a:t>
                      </a:r>
                      <a:r>
                        <a:rPr lang="vi-VN" sz="2400" b="1" baseline="0">
                          <a:latin typeface="Times New Roman" pitchFamily="18" charset="0"/>
                          <a:cs typeface="Times New Roman" pitchFamily="18" charset="0"/>
                        </a:rPr>
                        <a:t> cứ vào trị số pH, có mấy loại đất chính? pH của đất chua, đất kiềm, đất trung tính?</a:t>
                      </a:r>
                      <a:endParaRPr lang="en-GB" sz="2400" b="1">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b="1">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75325">
                <a:tc>
                  <a:txBody>
                    <a:bodyPr/>
                    <a:lstStyle/>
                    <a:p>
                      <a:pPr algn="just"/>
                      <a:r>
                        <a:rPr lang="vi-VN" sz="2400" b="1">
                          <a:latin typeface="Times New Roman" pitchFamily="18" charset="0"/>
                          <a:cs typeface="Times New Roman" pitchFamily="18" charset="0"/>
                        </a:rPr>
                        <a:t>3. Người</a:t>
                      </a:r>
                      <a:r>
                        <a:rPr lang="vi-VN" sz="2400" b="1" baseline="0">
                          <a:latin typeface="Times New Roman" pitchFamily="18" charset="0"/>
                          <a:cs typeface="Times New Roman" pitchFamily="18" charset="0"/>
                        </a:rPr>
                        <a:t> ta xác định đất chua, đất kiềm hay đất trung tính để làm gì?</a:t>
                      </a:r>
                      <a:endParaRPr lang="en-GB" sz="2400" b="1">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b="1">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4"/>
          <p:cNvSpPr txBox="1"/>
          <p:nvPr/>
        </p:nvSpPr>
        <p:spPr>
          <a:xfrm>
            <a:off x="4786314" y="2928934"/>
            <a:ext cx="4357686" cy="461665"/>
          </a:xfrm>
          <a:prstGeom prst="rect">
            <a:avLst/>
          </a:prstGeom>
          <a:noFill/>
        </p:spPr>
        <p:txBody>
          <a:bodyPr wrap="square" rtlCol="0">
            <a:spAutoFit/>
          </a:bodyPr>
          <a:lstStyle/>
          <a:p>
            <a:r>
              <a:rPr lang="vi-VN" sz="2400" b="1">
                <a:latin typeface="Times New Roman" pitchFamily="18" charset="0"/>
                <a:cs typeface="Times New Roman" pitchFamily="18" charset="0"/>
              </a:rPr>
              <a:t>1. </a:t>
            </a:r>
            <a:r>
              <a:rPr lang="vi-VN" sz="2400" b="1">
                <a:solidFill>
                  <a:srgbClr val="FF0000"/>
                </a:solidFill>
                <a:latin typeface="Times New Roman" pitchFamily="18" charset="0"/>
                <a:cs typeface="Times New Roman" pitchFamily="18" charset="0"/>
              </a:rPr>
              <a:t>Trị số pH của đất từ 3 đến 9.</a:t>
            </a:r>
            <a:endParaRPr lang="en-GB" sz="2400" b="1">
              <a:solidFill>
                <a:srgbClr val="FF0000"/>
              </a:solidFill>
              <a:latin typeface="Times New Roman" pitchFamily="18" charset="0"/>
              <a:cs typeface="Times New Roman" pitchFamily="18" charset="0"/>
            </a:endParaRPr>
          </a:p>
        </p:txBody>
      </p:sp>
      <p:sp>
        <p:nvSpPr>
          <p:cNvPr id="6" name="TextBox 5"/>
          <p:cNvSpPr txBox="1"/>
          <p:nvPr/>
        </p:nvSpPr>
        <p:spPr>
          <a:xfrm>
            <a:off x="4714876" y="3857628"/>
            <a:ext cx="4429124" cy="1569660"/>
          </a:xfrm>
          <a:prstGeom prst="rect">
            <a:avLst/>
          </a:prstGeom>
          <a:noFill/>
        </p:spPr>
        <p:txBody>
          <a:bodyPr wrap="square" rtlCol="0">
            <a:spAutoFit/>
          </a:bodyPr>
          <a:lstStyle/>
          <a:p>
            <a:r>
              <a:rPr lang="vi-VN" sz="2400" b="1">
                <a:latin typeface="Times New Roman" pitchFamily="18" charset="0"/>
                <a:cs typeface="Times New Roman" pitchFamily="18" charset="0"/>
              </a:rPr>
              <a:t>2</a:t>
            </a:r>
            <a:r>
              <a:rPr lang="vi-VN" sz="2400" b="1">
                <a:solidFill>
                  <a:srgbClr val="FF0000"/>
                </a:solidFill>
                <a:latin typeface="Times New Roman" pitchFamily="18" charset="0"/>
                <a:cs typeface="Times New Roman" pitchFamily="18" charset="0"/>
              </a:rPr>
              <a:t>. Có 3 loại:</a:t>
            </a:r>
          </a:p>
          <a:p>
            <a:r>
              <a:rPr lang="vi-VN" sz="2400" b="1">
                <a:solidFill>
                  <a:srgbClr val="FF0000"/>
                </a:solidFill>
                <a:latin typeface="Times New Roman" pitchFamily="18" charset="0"/>
                <a:cs typeface="Times New Roman" pitchFamily="18" charset="0"/>
              </a:rPr>
              <a:t>+ Đất chua: pH &lt; 6,5 </a:t>
            </a:r>
          </a:p>
          <a:p>
            <a:r>
              <a:rPr lang="vi-VN" sz="2400" b="1">
                <a:solidFill>
                  <a:srgbClr val="FF0000"/>
                </a:solidFill>
                <a:latin typeface="Times New Roman" pitchFamily="18" charset="0"/>
                <a:cs typeface="Times New Roman" pitchFamily="18" charset="0"/>
              </a:rPr>
              <a:t>+ Đất trung tính: pH = 6,6 – 7,5</a:t>
            </a:r>
          </a:p>
          <a:p>
            <a:r>
              <a:rPr lang="vi-VN" sz="2400" b="1">
                <a:solidFill>
                  <a:srgbClr val="FF0000"/>
                </a:solidFill>
                <a:latin typeface="Times New Roman" pitchFamily="18" charset="0"/>
                <a:cs typeface="Times New Roman" pitchFamily="18" charset="0"/>
              </a:rPr>
              <a:t>+ Đất kiềm: pH &gt; 7,5</a:t>
            </a:r>
            <a:endParaRPr lang="en-GB" sz="2400" b="1">
              <a:solidFill>
                <a:srgbClr val="FF0000"/>
              </a:solidFill>
              <a:latin typeface="Times New Roman" pitchFamily="18" charset="0"/>
              <a:cs typeface="Times New Roman" pitchFamily="18" charset="0"/>
            </a:endParaRPr>
          </a:p>
        </p:txBody>
      </p:sp>
      <p:sp>
        <p:nvSpPr>
          <p:cNvPr id="7" name="TextBox 6"/>
          <p:cNvSpPr txBox="1"/>
          <p:nvPr/>
        </p:nvSpPr>
        <p:spPr>
          <a:xfrm>
            <a:off x="4714876" y="5786454"/>
            <a:ext cx="4143404" cy="830997"/>
          </a:xfrm>
          <a:prstGeom prst="rect">
            <a:avLst/>
          </a:prstGeom>
          <a:noFill/>
        </p:spPr>
        <p:txBody>
          <a:bodyPr wrap="square" rtlCol="0">
            <a:spAutoFit/>
          </a:bodyPr>
          <a:lstStyle/>
          <a:p>
            <a:r>
              <a:rPr lang="vi-VN" sz="2400" b="1">
                <a:latin typeface="Times New Roman" pitchFamily="18" charset="0"/>
                <a:cs typeface="Times New Roman" pitchFamily="18" charset="0"/>
              </a:rPr>
              <a:t>3. </a:t>
            </a:r>
            <a:r>
              <a:rPr lang="vi-VN" sz="2400" b="1">
                <a:solidFill>
                  <a:srgbClr val="FF0000"/>
                </a:solidFill>
                <a:latin typeface="Times New Roman" pitchFamily="18" charset="0"/>
                <a:cs typeface="Times New Roman" pitchFamily="18" charset="0"/>
              </a:rPr>
              <a:t>Để có kế hoạch sử dụng và cải tạo đất.</a:t>
            </a:r>
            <a:endParaRPr lang="en-GB" sz="2400" b="1">
              <a:solidFill>
                <a:srgbClr val="FF0000"/>
              </a:solidFill>
              <a:latin typeface="Times New Roman" pitchFamily="18" charset="0"/>
              <a:cs typeface="Times New Roman" pitchFamily="18" charset="0"/>
            </a:endParaRPr>
          </a:p>
        </p:txBody>
      </p:sp>
      <p:sp>
        <p:nvSpPr>
          <p:cNvPr id="13" name="Slide Number Placeholder 12"/>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33</a:t>
            </a:fld>
            <a:endParaRPr lang="en-GB"/>
          </a:p>
        </p:txBody>
      </p:sp>
      <p:sp>
        <p:nvSpPr>
          <p:cNvPr id="8" name="Title 7">
            <a:extLst>
              <a:ext uri="{FF2B5EF4-FFF2-40B4-BE49-F238E27FC236}">
                <a16:creationId xmlns:a16="http://schemas.microsoft.com/office/drawing/2014/main" id="{1C705DE5-16BE-4F51-8053-8CA023437CCB}"/>
              </a:ext>
            </a:extLst>
          </p:cNvPr>
          <p:cNvSpPr>
            <a:spLocks noGrp="1"/>
          </p:cNvSpPr>
          <p:nvPr>
            <p:ph type="title"/>
          </p:nvPr>
        </p:nvSpPr>
        <p:spPr/>
        <p:txBody>
          <a:bodyPr/>
          <a:lstStyle/>
          <a:p>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214282" y="2214554"/>
            <a:ext cx="8572560" cy="4240211"/>
          </a:xfrm>
        </p:spPr>
        <p:txBody>
          <a:bodyPr>
            <a:normAutofit lnSpcReduction="10000"/>
          </a:bodyPr>
          <a:lstStyle/>
          <a:p>
            <a:pPr>
              <a:buNone/>
            </a:pPr>
            <a:r>
              <a:rPr lang="en-GB" sz="4000" b="1" i="1">
                <a:solidFill>
                  <a:srgbClr val="FF0000"/>
                </a:solidFill>
                <a:latin typeface="Times New Roman" pitchFamily="18" charset="0"/>
                <a:cs typeface="Times New Roman" pitchFamily="18" charset="0"/>
                <a:sym typeface="Wingdings"/>
              </a:rPr>
              <a:t>	 </a:t>
            </a:r>
            <a:r>
              <a:rPr lang="vi-VN" sz="3400" b="1" i="1">
                <a:latin typeface="Times New Roman" pitchFamily="18" charset="0"/>
                <a:cs typeface="Times New Roman" pitchFamily="18" charset="0"/>
              </a:rPr>
              <a:t>-</a:t>
            </a:r>
            <a:r>
              <a:rPr lang="en-US" sz="3400" b="1" i="1">
                <a:latin typeface="Times New Roman" pitchFamily="18" charset="0"/>
                <a:cs typeface="Times New Roman" pitchFamily="18" charset="0"/>
              </a:rPr>
              <a:t> </a:t>
            </a:r>
            <a:r>
              <a:rPr lang="en-US" sz="3600" b="1" i="1">
                <a:latin typeface="Times New Roman" pitchFamily="18" charset="0"/>
                <a:cs typeface="Times New Roman" pitchFamily="18" charset="0"/>
              </a:rPr>
              <a:t>Độ chua, độ kiềm của đất được đo bằng pH</a:t>
            </a:r>
            <a:r>
              <a:rPr lang="vi-VN" sz="3600" b="1" i="1">
                <a:latin typeface="Times New Roman" pitchFamily="18" charset="0"/>
                <a:cs typeface="Times New Roman" pitchFamily="18" charset="0"/>
              </a:rPr>
              <a:t>.</a:t>
            </a:r>
            <a:endParaRPr lang="en-US" sz="3600" b="1" i="1">
              <a:latin typeface="Times New Roman" pitchFamily="18" charset="0"/>
              <a:cs typeface="Times New Roman" pitchFamily="18" charset="0"/>
            </a:endParaRPr>
          </a:p>
          <a:p>
            <a:pPr>
              <a:buNone/>
            </a:pPr>
            <a:r>
              <a:rPr lang="vi-VN" sz="3600" b="1" i="1">
                <a:latin typeface="Times New Roman" pitchFamily="18" charset="0"/>
                <a:cs typeface="Times New Roman" pitchFamily="18" charset="0"/>
              </a:rPr>
              <a:t>    - </a:t>
            </a:r>
            <a:r>
              <a:rPr lang="en-US" sz="3600" b="1" i="1">
                <a:latin typeface="Times New Roman" pitchFamily="18" charset="0"/>
                <a:cs typeface="Times New Roman" pitchFamily="18" charset="0"/>
              </a:rPr>
              <a:t>Căn cứ vào trị số pH người ta chia đất làm 3 loại:</a:t>
            </a:r>
          </a:p>
          <a:p>
            <a:pPr>
              <a:buNone/>
            </a:pPr>
            <a:r>
              <a:rPr lang="vi-VN" sz="3600" b="1" i="1">
                <a:latin typeface="Times New Roman" pitchFamily="18" charset="0"/>
                <a:cs typeface="Times New Roman" pitchFamily="18" charset="0"/>
              </a:rPr>
              <a:t>  </a:t>
            </a:r>
            <a:r>
              <a:rPr lang="en-US" sz="3600" b="1" i="1">
                <a:latin typeface="Times New Roman" pitchFamily="18" charset="0"/>
                <a:cs typeface="Times New Roman" pitchFamily="18" charset="0"/>
              </a:rPr>
              <a:t>+ Đất chua: pH &lt; 6,5</a:t>
            </a:r>
          </a:p>
          <a:p>
            <a:pPr>
              <a:buNone/>
            </a:pPr>
            <a:r>
              <a:rPr lang="vi-VN" sz="3600" b="1" i="1">
                <a:latin typeface="Times New Roman" pitchFamily="18" charset="0"/>
                <a:cs typeface="Times New Roman" pitchFamily="18" charset="0"/>
              </a:rPr>
              <a:t>  </a:t>
            </a:r>
            <a:r>
              <a:rPr lang="en-US" sz="3600" b="1" i="1">
                <a:latin typeface="Times New Roman" pitchFamily="18" charset="0"/>
                <a:cs typeface="Times New Roman" pitchFamily="18" charset="0"/>
              </a:rPr>
              <a:t>+ Đất trung tính: pH = 6,6-7,5</a:t>
            </a:r>
          </a:p>
          <a:p>
            <a:pPr>
              <a:buNone/>
            </a:pPr>
            <a:r>
              <a:rPr lang="vi-VN" sz="3600" b="1" i="1">
                <a:latin typeface="Times New Roman" pitchFamily="18" charset="0"/>
                <a:cs typeface="Times New Roman" pitchFamily="18" charset="0"/>
              </a:rPr>
              <a:t>  </a:t>
            </a:r>
            <a:r>
              <a:rPr lang="en-US" sz="3600" b="1" i="1">
                <a:latin typeface="Times New Roman" pitchFamily="18" charset="0"/>
                <a:cs typeface="Times New Roman" pitchFamily="18" charset="0"/>
              </a:rPr>
              <a:t>+ Đất kiềm: pH &gt; 7,5</a:t>
            </a:r>
          </a:p>
          <a:p>
            <a:endParaRPr lang="en-GB" sz="3400">
              <a:latin typeface="Times New Roman" pitchFamily="18" charset="0"/>
              <a:cs typeface="Times New Roman" pitchFamily="18" charset="0"/>
            </a:endParaRPr>
          </a:p>
        </p:txBody>
      </p:sp>
      <p:pic>
        <p:nvPicPr>
          <p:cNvPr id="4" name="Picture 11" descr="Book-09"/>
          <p:cNvPicPr>
            <a:picLocks noChangeAspect="1" noChangeArrowheads="1" noCrop="1"/>
          </p:cNvPicPr>
          <p:nvPr/>
        </p:nvPicPr>
        <p:blipFill>
          <a:blip r:embed="rId2"/>
          <a:srcRect/>
          <a:stretch>
            <a:fillRect/>
          </a:stretch>
        </p:blipFill>
        <p:spPr bwMode="auto">
          <a:xfrm>
            <a:off x="342900" y="1295400"/>
            <a:ext cx="914400" cy="698500"/>
          </a:xfrm>
          <a:prstGeom prst="rect">
            <a:avLst/>
          </a:prstGeom>
          <a:noFill/>
        </p:spPr>
      </p:pic>
      <p:sp>
        <p:nvSpPr>
          <p:cNvPr id="10" name="Slide Number Placeholder 9"/>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34</a:t>
            </a:fld>
            <a:endParaRPr lang="en-GB"/>
          </a:p>
        </p:txBody>
      </p:sp>
      <p:sp>
        <p:nvSpPr>
          <p:cNvPr id="6" name="Title 5">
            <a:extLst>
              <a:ext uri="{FF2B5EF4-FFF2-40B4-BE49-F238E27FC236}">
                <a16:creationId xmlns:a16="http://schemas.microsoft.com/office/drawing/2014/main" id="{282C6F5D-7044-43D8-AE4C-BB053BC6AF80}"/>
              </a:ext>
            </a:extLst>
          </p:cNvPr>
          <p:cNvSpPr>
            <a:spLocks noGrp="1"/>
          </p:cNvSpPr>
          <p:nvPr>
            <p:ph type="title"/>
          </p:nvPr>
        </p:nvSpPr>
        <p:spPr/>
        <p:txBody>
          <a:bodyPr/>
          <a:lstStyle/>
          <a:p>
            <a:endParaRPr lang="en-US"/>
          </a:p>
        </p:txBody>
      </p:sp>
    </p:spTree>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7F4FC88-73E8-4300-B29C-42DC2F0FF40B}" type="slidenum">
              <a:rPr lang="en-GB" smtClean="0"/>
              <a:pPr/>
              <a:t>35</a:t>
            </a:fld>
            <a:endParaRPr lang="en-GB"/>
          </a:p>
        </p:txBody>
      </p:sp>
      <p:sp>
        <p:nvSpPr>
          <p:cNvPr id="3" name="Title 1"/>
          <p:cNvSpPr txBox="1">
            <a:spLocks/>
          </p:cNvSpPr>
          <p:nvPr/>
        </p:nvSpPr>
        <p:spPr>
          <a:xfrm>
            <a:off x="0" y="428604"/>
            <a:ext cx="9144000" cy="63184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small" spc="0" normalizeH="0" baseline="0" noProof="0">
                <a:ln>
                  <a:noFill/>
                </a:ln>
                <a:solidFill>
                  <a:schemeClr val="tx1"/>
                </a:solidFill>
                <a:effectLst/>
                <a:uLnTx/>
                <a:uFillTx/>
                <a:latin typeface="Times New Roman" pitchFamily="18" charset="0"/>
                <a:ea typeface="+mj-ea"/>
                <a:cs typeface="Times New Roman" pitchFamily="18" charset="0"/>
              </a:rPr>
              <a:t>Bảng thống kê khoảng pH cho từng loại cây</a:t>
            </a:r>
          </a:p>
        </p:txBody>
      </p:sp>
      <p:graphicFrame>
        <p:nvGraphicFramePr>
          <p:cNvPr id="4" name="Content Placeholder 4"/>
          <p:cNvGraphicFramePr>
            <a:graphicFrameLocks/>
          </p:cNvGraphicFramePr>
          <p:nvPr/>
        </p:nvGraphicFramePr>
        <p:xfrm>
          <a:off x="285720" y="1600200"/>
          <a:ext cx="8501122" cy="5091599"/>
        </p:xfrm>
        <a:graphic>
          <a:graphicData uri="http://schemas.openxmlformats.org/drawingml/2006/table">
            <a:tbl>
              <a:tblPr firstRow="1" bandRow="1">
                <a:tableStyleId>{5C22544A-7EE6-4342-B048-85BDC9FD1C3A}</a:tableStyleId>
              </a:tblPr>
              <a:tblGrid>
                <a:gridCol w="4250561">
                  <a:extLst>
                    <a:ext uri="{9D8B030D-6E8A-4147-A177-3AD203B41FA5}">
                      <a16:colId xmlns:a16="http://schemas.microsoft.com/office/drawing/2014/main" val="20000"/>
                    </a:ext>
                  </a:extLst>
                </a:gridCol>
                <a:gridCol w="4250561">
                  <a:extLst>
                    <a:ext uri="{9D8B030D-6E8A-4147-A177-3AD203B41FA5}">
                      <a16:colId xmlns:a16="http://schemas.microsoft.com/office/drawing/2014/main" val="20001"/>
                    </a:ext>
                  </a:extLst>
                </a:gridCol>
              </a:tblGrid>
              <a:tr h="504351">
                <a:tc>
                  <a:txBody>
                    <a:bodyPr/>
                    <a:lstStyle/>
                    <a:p>
                      <a:pPr algn="ctr"/>
                      <a:r>
                        <a:rPr lang="en-GB" sz="2800" b="1">
                          <a:solidFill>
                            <a:srgbClr val="FF0000"/>
                          </a:solidFill>
                        </a:rPr>
                        <a:t>Cây</a:t>
                      </a:r>
                      <a:r>
                        <a:rPr lang="en-GB" sz="2800" b="1" baseline="0">
                          <a:solidFill>
                            <a:srgbClr val="FF0000"/>
                          </a:solidFill>
                        </a:rPr>
                        <a:t> trồng</a:t>
                      </a:r>
                      <a:endParaRPr lang="en-GB" sz="2800" b="1">
                        <a:solidFill>
                          <a:srgbClr val="FF0000"/>
                        </a:solidFill>
                      </a:endParaRPr>
                    </a:p>
                  </a:txBody>
                  <a:tcPr/>
                </a:tc>
                <a:tc>
                  <a:txBody>
                    <a:bodyPr/>
                    <a:lstStyle/>
                    <a:p>
                      <a:pPr algn="ctr"/>
                      <a:r>
                        <a:rPr lang="en-GB" sz="2800" b="1">
                          <a:solidFill>
                            <a:srgbClr val="FF0000"/>
                          </a:solidFill>
                        </a:rPr>
                        <a:t>pH thích</a:t>
                      </a:r>
                      <a:r>
                        <a:rPr lang="en-GB" sz="2800" b="1" baseline="0">
                          <a:solidFill>
                            <a:srgbClr val="FF0000"/>
                          </a:solidFill>
                        </a:rPr>
                        <a:t> hợp</a:t>
                      </a:r>
                      <a:endParaRPr lang="en-GB" sz="2800" b="1">
                        <a:solidFill>
                          <a:srgbClr val="FF0000"/>
                        </a:solidFill>
                      </a:endParaRPr>
                    </a:p>
                  </a:txBody>
                  <a:tcPr/>
                </a:tc>
                <a:extLst>
                  <a:ext uri="{0D108BD9-81ED-4DB2-BD59-A6C34878D82A}">
                    <a16:rowId xmlns:a16="http://schemas.microsoft.com/office/drawing/2014/main" val="10000"/>
                  </a:ext>
                </a:extLst>
              </a:tr>
              <a:tr h="538631">
                <a:tc>
                  <a:txBody>
                    <a:bodyPr/>
                    <a:lstStyle/>
                    <a:p>
                      <a:r>
                        <a:rPr lang="en-GB" sz="2400" b="1">
                          <a:solidFill>
                            <a:schemeClr val="tx1"/>
                          </a:solidFill>
                          <a:latin typeface="Times New Roman" pitchFamily="18" charset="0"/>
                          <a:cs typeface="Times New Roman" pitchFamily="18" charset="0"/>
                        </a:rPr>
                        <a:t>Cây</a:t>
                      </a:r>
                      <a:r>
                        <a:rPr lang="en-GB" sz="2400" b="1" baseline="0">
                          <a:solidFill>
                            <a:schemeClr val="tx1"/>
                          </a:solidFill>
                          <a:latin typeface="Times New Roman" pitchFamily="18" charset="0"/>
                          <a:cs typeface="Times New Roman" pitchFamily="18" charset="0"/>
                        </a:rPr>
                        <a:t> bắp (ngô)</a:t>
                      </a:r>
                      <a:endParaRPr lang="en-GB" sz="2400" b="1">
                        <a:solidFill>
                          <a:schemeClr val="tx1"/>
                        </a:solidFill>
                        <a:latin typeface="Times New Roman" pitchFamily="18" charset="0"/>
                        <a:cs typeface="Times New Roman" pitchFamily="18" charset="0"/>
                      </a:endParaRPr>
                    </a:p>
                  </a:txBody>
                  <a:tcPr/>
                </a:tc>
                <a:tc>
                  <a:txBody>
                    <a:bodyPr/>
                    <a:lstStyle/>
                    <a:p>
                      <a:pPr algn="ctr"/>
                      <a:r>
                        <a:rPr lang="en-GB" sz="2000" b="1">
                          <a:solidFill>
                            <a:schemeClr val="tx1"/>
                          </a:solidFill>
                        </a:rPr>
                        <a:t>5,7 – 7,5</a:t>
                      </a:r>
                    </a:p>
                  </a:txBody>
                  <a:tcPr/>
                </a:tc>
                <a:extLst>
                  <a:ext uri="{0D108BD9-81ED-4DB2-BD59-A6C34878D82A}">
                    <a16:rowId xmlns:a16="http://schemas.microsoft.com/office/drawing/2014/main" val="10001"/>
                  </a:ext>
                </a:extLst>
              </a:tr>
              <a:tr h="504351">
                <a:tc>
                  <a:txBody>
                    <a:bodyPr/>
                    <a:lstStyle/>
                    <a:p>
                      <a:r>
                        <a:rPr lang="en-GB" sz="2400" b="1">
                          <a:solidFill>
                            <a:schemeClr val="tx1"/>
                          </a:solidFill>
                          <a:latin typeface="Times New Roman" pitchFamily="18" charset="0"/>
                          <a:cs typeface="Times New Roman" pitchFamily="18" charset="0"/>
                        </a:rPr>
                        <a:t>Họ</a:t>
                      </a:r>
                      <a:r>
                        <a:rPr lang="en-GB" sz="2400" b="1" baseline="0">
                          <a:solidFill>
                            <a:schemeClr val="tx1"/>
                          </a:solidFill>
                          <a:latin typeface="Times New Roman" pitchFamily="18" charset="0"/>
                          <a:cs typeface="Times New Roman" pitchFamily="18" charset="0"/>
                        </a:rPr>
                        <a:t> bầu bí</a:t>
                      </a:r>
                      <a:endParaRPr lang="en-GB" sz="2400" b="1">
                        <a:solidFill>
                          <a:schemeClr val="tx1"/>
                        </a:solidFill>
                        <a:latin typeface="Times New Roman" pitchFamily="18" charset="0"/>
                        <a:cs typeface="Times New Roman" pitchFamily="18" charset="0"/>
                      </a:endParaRPr>
                    </a:p>
                  </a:txBody>
                  <a:tcPr/>
                </a:tc>
                <a:tc>
                  <a:txBody>
                    <a:bodyPr/>
                    <a:lstStyle/>
                    <a:p>
                      <a:pPr algn="ctr"/>
                      <a:r>
                        <a:rPr lang="en-GB" sz="2000" b="1">
                          <a:solidFill>
                            <a:schemeClr val="tx1"/>
                          </a:solidFill>
                        </a:rPr>
                        <a:t>5,5 – 6,8</a:t>
                      </a:r>
                    </a:p>
                  </a:txBody>
                  <a:tcPr/>
                </a:tc>
                <a:extLst>
                  <a:ext uri="{0D108BD9-81ED-4DB2-BD59-A6C34878D82A}">
                    <a16:rowId xmlns:a16="http://schemas.microsoft.com/office/drawing/2014/main" val="10002"/>
                  </a:ext>
                </a:extLst>
              </a:tr>
              <a:tr h="504351">
                <a:tc>
                  <a:txBody>
                    <a:bodyPr/>
                    <a:lstStyle/>
                    <a:p>
                      <a:r>
                        <a:rPr lang="en-GB" sz="2400" b="1">
                          <a:solidFill>
                            <a:schemeClr val="tx1"/>
                          </a:solidFill>
                          <a:latin typeface="Times New Roman" pitchFamily="18" charset="0"/>
                          <a:cs typeface="Times New Roman" pitchFamily="18" charset="0"/>
                        </a:rPr>
                        <a:t>Cà</a:t>
                      </a:r>
                      <a:r>
                        <a:rPr lang="en-GB" sz="2400" b="1" baseline="0">
                          <a:solidFill>
                            <a:schemeClr val="tx1"/>
                          </a:solidFill>
                          <a:latin typeface="Times New Roman" pitchFamily="18" charset="0"/>
                          <a:cs typeface="Times New Roman" pitchFamily="18" charset="0"/>
                        </a:rPr>
                        <a:t> chua</a:t>
                      </a:r>
                      <a:endParaRPr lang="en-GB" sz="2400" b="1">
                        <a:solidFill>
                          <a:schemeClr val="tx1"/>
                        </a:solidFill>
                        <a:latin typeface="Times New Roman" pitchFamily="18" charset="0"/>
                        <a:cs typeface="Times New Roman" pitchFamily="18" charset="0"/>
                      </a:endParaRPr>
                    </a:p>
                  </a:txBody>
                  <a:tcPr/>
                </a:tc>
                <a:tc>
                  <a:txBody>
                    <a:bodyPr/>
                    <a:lstStyle/>
                    <a:p>
                      <a:pPr algn="ctr"/>
                      <a:r>
                        <a:rPr lang="en-GB" sz="2000" b="1">
                          <a:solidFill>
                            <a:schemeClr val="tx1"/>
                          </a:solidFill>
                        </a:rPr>
                        <a:t>6 - 7</a:t>
                      </a:r>
                    </a:p>
                  </a:txBody>
                  <a:tcPr/>
                </a:tc>
                <a:extLst>
                  <a:ext uri="{0D108BD9-81ED-4DB2-BD59-A6C34878D82A}">
                    <a16:rowId xmlns:a16="http://schemas.microsoft.com/office/drawing/2014/main" val="10003"/>
                  </a:ext>
                </a:extLst>
              </a:tr>
              <a:tr h="504351">
                <a:tc>
                  <a:txBody>
                    <a:bodyPr/>
                    <a:lstStyle/>
                    <a:p>
                      <a:r>
                        <a:rPr lang="en-GB" sz="2400" b="1">
                          <a:solidFill>
                            <a:schemeClr val="tx1"/>
                          </a:solidFill>
                          <a:latin typeface="Times New Roman" pitchFamily="18" charset="0"/>
                          <a:cs typeface="Times New Roman" pitchFamily="18" charset="0"/>
                        </a:rPr>
                        <a:t>Cà</a:t>
                      </a:r>
                      <a:r>
                        <a:rPr lang="en-GB" sz="2400" b="1" baseline="0">
                          <a:solidFill>
                            <a:schemeClr val="tx1"/>
                          </a:solidFill>
                          <a:latin typeface="Times New Roman" pitchFamily="18" charset="0"/>
                          <a:cs typeface="Times New Roman" pitchFamily="18" charset="0"/>
                        </a:rPr>
                        <a:t> phê</a:t>
                      </a:r>
                      <a:endParaRPr lang="en-GB" sz="2400" b="1">
                        <a:solidFill>
                          <a:schemeClr val="tx1"/>
                        </a:solidFill>
                        <a:latin typeface="Times New Roman" pitchFamily="18" charset="0"/>
                        <a:cs typeface="Times New Roman" pitchFamily="18" charset="0"/>
                      </a:endParaRPr>
                    </a:p>
                  </a:txBody>
                  <a:tcPr/>
                </a:tc>
                <a:tc>
                  <a:txBody>
                    <a:bodyPr/>
                    <a:lstStyle/>
                    <a:p>
                      <a:pPr algn="ctr"/>
                      <a:r>
                        <a:rPr lang="en-GB" sz="2000" b="1">
                          <a:solidFill>
                            <a:schemeClr val="tx1"/>
                          </a:solidFill>
                        </a:rPr>
                        <a:t>6 – 6,5</a:t>
                      </a:r>
                    </a:p>
                  </a:txBody>
                  <a:tcPr/>
                </a:tc>
                <a:extLst>
                  <a:ext uri="{0D108BD9-81ED-4DB2-BD59-A6C34878D82A}">
                    <a16:rowId xmlns:a16="http://schemas.microsoft.com/office/drawing/2014/main" val="10004"/>
                  </a:ext>
                </a:extLst>
              </a:tr>
              <a:tr h="504351">
                <a:tc>
                  <a:txBody>
                    <a:bodyPr/>
                    <a:lstStyle/>
                    <a:p>
                      <a:r>
                        <a:rPr lang="en-GB" sz="2400" b="1">
                          <a:solidFill>
                            <a:schemeClr val="tx1"/>
                          </a:solidFill>
                          <a:latin typeface="Times New Roman" pitchFamily="18" charset="0"/>
                          <a:cs typeface="Times New Roman" pitchFamily="18" charset="0"/>
                        </a:rPr>
                        <a:t>Cà</a:t>
                      </a:r>
                      <a:r>
                        <a:rPr lang="en-GB" sz="2400" b="1" baseline="0">
                          <a:solidFill>
                            <a:schemeClr val="tx1"/>
                          </a:solidFill>
                          <a:latin typeface="Times New Roman" pitchFamily="18" charset="0"/>
                          <a:cs typeface="Times New Roman" pitchFamily="18" charset="0"/>
                        </a:rPr>
                        <a:t> rốt</a:t>
                      </a:r>
                      <a:endParaRPr lang="en-GB" sz="2400" b="1">
                        <a:solidFill>
                          <a:schemeClr val="tx1"/>
                        </a:solidFill>
                        <a:latin typeface="Times New Roman" pitchFamily="18" charset="0"/>
                        <a:cs typeface="Times New Roman" pitchFamily="18" charset="0"/>
                      </a:endParaRPr>
                    </a:p>
                  </a:txBody>
                  <a:tcPr/>
                </a:tc>
                <a:tc>
                  <a:txBody>
                    <a:bodyPr/>
                    <a:lstStyle/>
                    <a:p>
                      <a:pPr algn="ctr"/>
                      <a:r>
                        <a:rPr lang="en-GB" sz="2000" b="1">
                          <a:solidFill>
                            <a:schemeClr val="tx1"/>
                          </a:solidFill>
                        </a:rPr>
                        <a:t>5,5 - 7</a:t>
                      </a:r>
                    </a:p>
                  </a:txBody>
                  <a:tcPr/>
                </a:tc>
                <a:extLst>
                  <a:ext uri="{0D108BD9-81ED-4DB2-BD59-A6C34878D82A}">
                    <a16:rowId xmlns:a16="http://schemas.microsoft.com/office/drawing/2014/main" val="10005"/>
                  </a:ext>
                </a:extLst>
              </a:tr>
              <a:tr h="504351">
                <a:tc>
                  <a:txBody>
                    <a:bodyPr/>
                    <a:lstStyle/>
                    <a:p>
                      <a:r>
                        <a:rPr lang="en-GB" sz="2400" b="1">
                          <a:solidFill>
                            <a:schemeClr val="tx1"/>
                          </a:solidFill>
                          <a:latin typeface="Times New Roman" pitchFamily="18" charset="0"/>
                          <a:cs typeface="Times New Roman" pitchFamily="18" charset="0"/>
                        </a:rPr>
                        <a:t>Cây</a:t>
                      </a:r>
                      <a:r>
                        <a:rPr lang="en-GB" sz="2400" b="1" baseline="0">
                          <a:solidFill>
                            <a:schemeClr val="tx1"/>
                          </a:solidFill>
                          <a:latin typeface="Times New Roman" pitchFamily="18" charset="0"/>
                          <a:cs typeface="Times New Roman" pitchFamily="18" charset="0"/>
                        </a:rPr>
                        <a:t> cam - quýt</a:t>
                      </a:r>
                      <a:endParaRPr lang="en-GB" sz="2400" b="1">
                        <a:solidFill>
                          <a:schemeClr val="tx1"/>
                        </a:solidFill>
                        <a:latin typeface="Times New Roman" pitchFamily="18" charset="0"/>
                        <a:cs typeface="Times New Roman" pitchFamily="18" charset="0"/>
                      </a:endParaRPr>
                    </a:p>
                  </a:txBody>
                  <a:tcPr/>
                </a:tc>
                <a:tc>
                  <a:txBody>
                    <a:bodyPr/>
                    <a:lstStyle/>
                    <a:p>
                      <a:pPr algn="ctr"/>
                      <a:r>
                        <a:rPr lang="en-GB" sz="2000" b="1">
                          <a:solidFill>
                            <a:schemeClr val="tx1"/>
                          </a:solidFill>
                        </a:rPr>
                        <a:t>5 - 6</a:t>
                      </a:r>
                    </a:p>
                  </a:txBody>
                  <a:tcPr/>
                </a:tc>
                <a:extLst>
                  <a:ext uri="{0D108BD9-81ED-4DB2-BD59-A6C34878D82A}">
                    <a16:rowId xmlns:a16="http://schemas.microsoft.com/office/drawing/2014/main" val="10006"/>
                  </a:ext>
                </a:extLst>
              </a:tr>
              <a:tr h="504351">
                <a:tc>
                  <a:txBody>
                    <a:bodyPr/>
                    <a:lstStyle/>
                    <a:p>
                      <a:r>
                        <a:rPr lang="en-GB" sz="2400" b="1">
                          <a:solidFill>
                            <a:schemeClr val="tx1"/>
                          </a:solidFill>
                          <a:latin typeface="Times New Roman" pitchFamily="18" charset="0"/>
                          <a:cs typeface="Times New Roman" pitchFamily="18" charset="0"/>
                        </a:rPr>
                        <a:t>Cao su</a:t>
                      </a:r>
                    </a:p>
                  </a:txBody>
                  <a:tcPr/>
                </a:tc>
                <a:tc>
                  <a:txBody>
                    <a:bodyPr/>
                    <a:lstStyle/>
                    <a:p>
                      <a:pPr algn="ctr"/>
                      <a:r>
                        <a:rPr lang="en-GB" sz="2000" b="1">
                          <a:solidFill>
                            <a:schemeClr val="tx1"/>
                          </a:solidFill>
                        </a:rPr>
                        <a:t>5 – 6,8</a:t>
                      </a:r>
                    </a:p>
                  </a:txBody>
                  <a:tcPr/>
                </a:tc>
                <a:extLst>
                  <a:ext uri="{0D108BD9-81ED-4DB2-BD59-A6C34878D82A}">
                    <a16:rowId xmlns:a16="http://schemas.microsoft.com/office/drawing/2014/main" val="10007"/>
                  </a:ext>
                </a:extLst>
              </a:tr>
              <a:tr h="504351">
                <a:tc>
                  <a:txBody>
                    <a:bodyPr/>
                    <a:lstStyle/>
                    <a:p>
                      <a:r>
                        <a:rPr lang="en-GB" sz="2400" b="1">
                          <a:solidFill>
                            <a:schemeClr val="tx1"/>
                          </a:solidFill>
                          <a:latin typeface="Times New Roman" pitchFamily="18" charset="0"/>
                          <a:cs typeface="Times New Roman" pitchFamily="18" charset="0"/>
                        </a:rPr>
                        <a:t>Lúa</a:t>
                      </a:r>
                    </a:p>
                  </a:txBody>
                  <a:tcPr/>
                </a:tc>
                <a:tc>
                  <a:txBody>
                    <a:bodyPr/>
                    <a:lstStyle/>
                    <a:p>
                      <a:pPr algn="ctr"/>
                      <a:r>
                        <a:rPr lang="en-GB" sz="2000" b="1">
                          <a:solidFill>
                            <a:schemeClr val="tx1"/>
                          </a:solidFill>
                        </a:rPr>
                        <a:t>5,5 – 6,5</a:t>
                      </a:r>
                    </a:p>
                  </a:txBody>
                  <a:tcPr/>
                </a:tc>
                <a:extLst>
                  <a:ext uri="{0D108BD9-81ED-4DB2-BD59-A6C34878D82A}">
                    <a16:rowId xmlns:a16="http://schemas.microsoft.com/office/drawing/2014/main" val="10008"/>
                  </a:ext>
                </a:extLst>
              </a:tr>
              <a:tr h="504351">
                <a:tc>
                  <a:txBody>
                    <a:bodyPr/>
                    <a:lstStyle/>
                    <a:p>
                      <a:r>
                        <a:rPr lang="en-GB" sz="2400" b="1">
                          <a:solidFill>
                            <a:schemeClr val="tx1"/>
                          </a:solidFill>
                          <a:latin typeface="Times New Roman" pitchFamily="18" charset="0"/>
                          <a:cs typeface="Times New Roman" pitchFamily="18" charset="0"/>
                        </a:rPr>
                        <a:t>Mía</a:t>
                      </a:r>
                    </a:p>
                  </a:txBody>
                  <a:tcPr/>
                </a:tc>
                <a:tc>
                  <a:txBody>
                    <a:bodyPr/>
                    <a:lstStyle/>
                    <a:p>
                      <a:pPr algn="ctr"/>
                      <a:r>
                        <a:rPr lang="en-GB" sz="2000" b="1">
                          <a:solidFill>
                            <a:schemeClr val="tx1"/>
                          </a:solidFill>
                        </a:rPr>
                        <a:t>5 - 8</a:t>
                      </a:r>
                    </a:p>
                  </a:txBody>
                  <a:tcPr/>
                </a:tc>
                <a:extLst>
                  <a:ext uri="{0D108BD9-81ED-4DB2-BD59-A6C34878D82A}">
                    <a16:rowId xmlns:a16="http://schemas.microsoft.com/office/drawing/2014/main" val="10009"/>
                  </a:ext>
                </a:extLst>
              </a:tr>
            </a:tbl>
          </a:graphicData>
        </a:graphic>
      </p:graphicFrame>
    </p:spTree>
  </p:cSld>
  <p:clrMapOvr>
    <a:masterClrMapping/>
  </p:clrMapOvr>
  <p:transition spd="med">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1071538" y="1928802"/>
            <a:ext cx="6929486" cy="307183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solidFill>
                  <a:schemeClr val="tx1"/>
                </a:solidFill>
                <a:latin typeface="Times New Roman" pitchFamily="18" charset="0"/>
                <a:cs typeface="Times New Roman" pitchFamily="18" charset="0"/>
              </a:rPr>
              <a:t>Ở gia đình hoặc địa phương em đã áp dụng những biện pháp cải tạo đất nào?</a:t>
            </a:r>
          </a:p>
        </p:txBody>
      </p:sp>
      <p:sp>
        <p:nvSpPr>
          <p:cNvPr id="10" name="Slide Number Placeholder 9"/>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36</a:t>
            </a:fld>
            <a:endParaRPr lang="en-GB"/>
          </a:p>
        </p:txBody>
      </p:sp>
      <p:sp>
        <p:nvSpPr>
          <p:cNvPr id="4" name="Title 3">
            <a:extLst>
              <a:ext uri="{FF2B5EF4-FFF2-40B4-BE49-F238E27FC236}">
                <a16:creationId xmlns:a16="http://schemas.microsoft.com/office/drawing/2014/main" id="{3E112603-2BBA-4FD0-B3BE-96518CD01935}"/>
              </a:ext>
            </a:extLst>
          </p:cNvPr>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285728"/>
            <a:ext cx="7929618" cy="642942"/>
          </a:xfrm>
        </p:spPr>
        <p:style>
          <a:lnRef idx="1">
            <a:schemeClr val="accent2"/>
          </a:lnRef>
          <a:fillRef idx="3">
            <a:schemeClr val="accent2"/>
          </a:fillRef>
          <a:effectRef idx="2">
            <a:schemeClr val="accent2"/>
          </a:effectRef>
          <a:fontRef idx="minor">
            <a:schemeClr val="lt1"/>
          </a:fontRef>
        </p:style>
        <p:txBody>
          <a:bodyPr/>
          <a:lstStyle/>
          <a:p>
            <a:pPr algn="ctr"/>
            <a:r>
              <a:rPr lang="vi-VN" sz="3200">
                <a:solidFill>
                  <a:schemeClr val="tx1"/>
                </a:solidFill>
              </a:rPr>
              <a:t>MỘT SỐ BiỆN PHÁP CẢI TẠO ĐẤT</a:t>
            </a:r>
            <a:endParaRPr lang="en-GB" sz="3200">
              <a:solidFill>
                <a:schemeClr val="tx1"/>
              </a:solidFill>
            </a:endParaRPr>
          </a:p>
        </p:txBody>
      </p:sp>
      <p:pic>
        <p:nvPicPr>
          <p:cNvPr id="5" name="Picture 8" descr="bón phân"/>
          <p:cNvPicPr>
            <a:picLocks noChangeAspect="1" noChangeArrowheads="1"/>
          </p:cNvPicPr>
          <p:nvPr/>
        </p:nvPicPr>
        <p:blipFill>
          <a:blip r:embed="rId2"/>
          <a:srcRect/>
          <a:stretch>
            <a:fillRect/>
          </a:stretch>
        </p:blipFill>
        <p:spPr bwMode="auto">
          <a:xfrm>
            <a:off x="714348" y="1000108"/>
            <a:ext cx="3643338" cy="2357454"/>
          </a:xfrm>
          <a:prstGeom prst="rect">
            <a:avLst/>
          </a:prstGeom>
          <a:noFill/>
        </p:spPr>
      </p:pic>
      <p:pic>
        <p:nvPicPr>
          <p:cNvPr id="6" name="Picture 10" descr="bón vôi"/>
          <p:cNvPicPr>
            <a:picLocks noChangeAspect="1" noChangeArrowheads="1"/>
          </p:cNvPicPr>
          <p:nvPr/>
        </p:nvPicPr>
        <p:blipFill>
          <a:blip r:embed="rId3"/>
          <a:srcRect/>
          <a:stretch>
            <a:fillRect/>
          </a:stretch>
        </p:blipFill>
        <p:spPr bwMode="auto">
          <a:xfrm>
            <a:off x="4857752" y="1000108"/>
            <a:ext cx="3743327" cy="2362200"/>
          </a:xfrm>
          <a:prstGeom prst="rect">
            <a:avLst/>
          </a:prstGeom>
          <a:noFill/>
        </p:spPr>
      </p:pic>
      <p:pic>
        <p:nvPicPr>
          <p:cNvPr id="7" name="Picture 9" descr="trồng lạc góp phần tích cực trong cải tạo đất"/>
          <p:cNvPicPr>
            <a:picLocks noChangeAspect="1" noChangeArrowheads="1"/>
          </p:cNvPicPr>
          <p:nvPr/>
        </p:nvPicPr>
        <p:blipFill>
          <a:blip r:embed="rId4"/>
          <a:srcRect/>
          <a:stretch>
            <a:fillRect/>
          </a:stretch>
        </p:blipFill>
        <p:spPr bwMode="auto">
          <a:xfrm>
            <a:off x="2643174" y="4214818"/>
            <a:ext cx="4114800" cy="2057400"/>
          </a:xfrm>
          <a:prstGeom prst="rect">
            <a:avLst/>
          </a:prstGeom>
          <a:noFill/>
        </p:spPr>
      </p:pic>
      <p:sp>
        <p:nvSpPr>
          <p:cNvPr id="8" name="Flowchart: Process 7"/>
          <p:cNvSpPr/>
          <p:nvPr/>
        </p:nvSpPr>
        <p:spPr>
          <a:xfrm>
            <a:off x="1428728" y="3500438"/>
            <a:ext cx="1857388" cy="57150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latin typeface="Times New Roman" pitchFamily="18" charset="0"/>
                <a:cs typeface="Times New Roman" pitchFamily="18" charset="0"/>
              </a:rPr>
              <a:t>Bón phân</a:t>
            </a:r>
            <a:endParaRPr lang="en-GB" sz="2400" b="1">
              <a:solidFill>
                <a:schemeClr val="tx1"/>
              </a:solidFill>
              <a:latin typeface="Times New Roman" pitchFamily="18" charset="0"/>
              <a:cs typeface="Times New Roman" pitchFamily="18" charset="0"/>
            </a:endParaRPr>
          </a:p>
        </p:txBody>
      </p:sp>
      <p:sp>
        <p:nvSpPr>
          <p:cNvPr id="10" name="Flowchart: Process 9"/>
          <p:cNvSpPr/>
          <p:nvPr/>
        </p:nvSpPr>
        <p:spPr>
          <a:xfrm>
            <a:off x="5929322" y="3500438"/>
            <a:ext cx="2143140" cy="57150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rPr>
              <a:t>Bón vôi</a:t>
            </a:r>
            <a:endParaRPr lang="en-GB" sz="2400" b="1">
              <a:solidFill>
                <a:schemeClr val="tx1"/>
              </a:solidFill>
            </a:endParaRPr>
          </a:p>
        </p:txBody>
      </p:sp>
      <p:sp>
        <p:nvSpPr>
          <p:cNvPr id="11" name="Flowchart: Process 10"/>
          <p:cNvSpPr/>
          <p:nvPr/>
        </p:nvSpPr>
        <p:spPr>
          <a:xfrm>
            <a:off x="3571868" y="6357958"/>
            <a:ext cx="2714644" cy="50004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latin typeface="Times New Roman" pitchFamily="18" charset="0"/>
                <a:cs typeface="Times New Roman" pitchFamily="18" charset="0"/>
              </a:rPr>
              <a:t>Trồng đậu </a:t>
            </a:r>
            <a:endParaRPr lang="en-GB" sz="2400" b="1">
              <a:solidFill>
                <a:schemeClr val="tx1"/>
              </a:solidFill>
              <a:latin typeface="Times New Roman" pitchFamily="18" charset="0"/>
              <a:cs typeface="Times New Roman" pitchFamily="18" charset="0"/>
            </a:endParaRPr>
          </a:p>
        </p:txBody>
      </p:sp>
      <p:sp>
        <p:nvSpPr>
          <p:cNvPr id="16" name="Slide Number Placeholder 15"/>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37</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901014" cy="1143000"/>
          </a:xfrm>
        </p:spPr>
        <p:txBody>
          <a:bodyPr>
            <a:normAutofit fontScale="90000"/>
          </a:bodyPr>
          <a:lstStyle/>
          <a:p>
            <a:pPr algn="ctr"/>
            <a:r>
              <a:rPr lang="en-US" sz="4000" b="1">
                <a:latin typeface="Times New Roman" pitchFamily="18" charset="0"/>
                <a:cs typeface="Times New Roman" pitchFamily="18" charset="0"/>
              </a:rPr>
              <a:t>3</a:t>
            </a:r>
            <a:r>
              <a:rPr lang="vi-VN" sz="4000" b="1">
                <a:solidFill>
                  <a:schemeClr val="tx1"/>
                </a:solidFill>
                <a:latin typeface="Times New Roman" pitchFamily="18" charset="0"/>
                <a:cs typeface="Times New Roman" pitchFamily="18" charset="0"/>
              </a:rPr>
              <a:t>. </a:t>
            </a:r>
            <a:r>
              <a:rPr lang="vi-VN" sz="4000" b="1" u="sng">
                <a:solidFill>
                  <a:schemeClr val="tx1"/>
                </a:solidFill>
                <a:latin typeface="Times New Roman" pitchFamily="18" charset="0"/>
                <a:cs typeface="Times New Roman" pitchFamily="18" charset="0"/>
              </a:rPr>
              <a:t>Khả năng giữ nước và chất dinh dưỡng của đất:</a:t>
            </a:r>
            <a:endParaRPr lang="en-GB" sz="4000" b="1" u="sng">
              <a:solidFill>
                <a:schemeClr val="tx1"/>
              </a:solidFill>
              <a:latin typeface="Times New Roman" pitchFamily="18" charset="0"/>
              <a:cs typeface="Times New Roman" pitchFamily="18" charset="0"/>
            </a:endParaRPr>
          </a:p>
        </p:txBody>
      </p:sp>
      <p:sp>
        <p:nvSpPr>
          <p:cNvPr id="4" name="Oval Callout 3"/>
          <p:cNvSpPr/>
          <p:nvPr/>
        </p:nvSpPr>
        <p:spPr>
          <a:xfrm>
            <a:off x="1571604" y="2143116"/>
            <a:ext cx="5715040" cy="2071702"/>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200" b="1">
                <a:solidFill>
                  <a:schemeClr val="tx1"/>
                </a:solidFill>
                <a:latin typeface="Times New Roman" pitchFamily="18" charset="0"/>
                <a:cs typeface="Times New Roman" pitchFamily="18" charset="0"/>
              </a:rPr>
              <a:t>Nhờ đâu đất giữ được nước và chất dinh dưỡng?</a:t>
            </a:r>
            <a:endParaRPr lang="en-GB" sz="3200" b="1">
              <a:solidFill>
                <a:schemeClr val="tx1"/>
              </a:solidFill>
              <a:latin typeface="Times New Roman" pitchFamily="18" charset="0"/>
              <a:cs typeface="Times New Roman" pitchFamily="18" charset="0"/>
            </a:endParaRPr>
          </a:p>
        </p:txBody>
      </p:sp>
      <p:sp>
        <p:nvSpPr>
          <p:cNvPr id="5" name="TextBox 4"/>
          <p:cNvSpPr txBox="1"/>
          <p:nvPr/>
        </p:nvSpPr>
        <p:spPr>
          <a:xfrm>
            <a:off x="500034" y="5072074"/>
            <a:ext cx="8429652" cy="707886"/>
          </a:xfrm>
          <a:prstGeom prst="rect">
            <a:avLst/>
          </a:prstGeom>
          <a:noFill/>
        </p:spPr>
        <p:txBody>
          <a:bodyPr wrap="square" rtlCol="0">
            <a:spAutoFit/>
          </a:bodyPr>
          <a:lstStyle/>
          <a:p>
            <a:r>
              <a:rPr lang="vi-VN" sz="4000">
                <a:latin typeface="Times New Roman" pitchFamily="18" charset="0"/>
                <a:cs typeface="Times New Roman" pitchFamily="18" charset="0"/>
              </a:rPr>
              <a:t>Nhờ các hạt cát, limon, sét và chất mùn</a:t>
            </a:r>
            <a:r>
              <a:rPr lang="en-GB" sz="4000">
                <a:latin typeface="Times New Roman" pitchFamily="18" charset="0"/>
                <a:cs typeface="Times New Roman" pitchFamily="18" charset="0"/>
              </a:rPr>
              <a:t>.</a:t>
            </a:r>
          </a:p>
        </p:txBody>
      </p:sp>
      <p:sp>
        <p:nvSpPr>
          <p:cNvPr id="11" name="Slide Number Placeholder 10"/>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38</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142844" y="3000372"/>
          <a:ext cx="8715440" cy="3452280"/>
        </p:xfrm>
        <a:graphic>
          <a:graphicData uri="http://schemas.openxmlformats.org/drawingml/2006/table">
            <a:tbl>
              <a:tblPr firstRow="1" bandRow="1">
                <a:tableStyleId>{5C22544A-7EE6-4342-B048-85BDC9FD1C3A}</a:tableStyleId>
              </a:tblPr>
              <a:tblGrid>
                <a:gridCol w="2178860">
                  <a:extLst>
                    <a:ext uri="{9D8B030D-6E8A-4147-A177-3AD203B41FA5}">
                      <a16:colId xmlns:a16="http://schemas.microsoft.com/office/drawing/2014/main" val="20000"/>
                    </a:ext>
                  </a:extLst>
                </a:gridCol>
                <a:gridCol w="2178860">
                  <a:extLst>
                    <a:ext uri="{9D8B030D-6E8A-4147-A177-3AD203B41FA5}">
                      <a16:colId xmlns:a16="http://schemas.microsoft.com/office/drawing/2014/main" val="20001"/>
                    </a:ext>
                  </a:extLst>
                </a:gridCol>
                <a:gridCol w="2178860">
                  <a:extLst>
                    <a:ext uri="{9D8B030D-6E8A-4147-A177-3AD203B41FA5}">
                      <a16:colId xmlns:a16="http://schemas.microsoft.com/office/drawing/2014/main" val="20002"/>
                    </a:ext>
                  </a:extLst>
                </a:gridCol>
                <a:gridCol w="2178860">
                  <a:extLst>
                    <a:ext uri="{9D8B030D-6E8A-4147-A177-3AD203B41FA5}">
                      <a16:colId xmlns:a16="http://schemas.microsoft.com/office/drawing/2014/main" val="20003"/>
                    </a:ext>
                  </a:extLst>
                </a:gridCol>
              </a:tblGrid>
              <a:tr h="883066">
                <a:tc rowSpan="2">
                  <a:txBody>
                    <a:bodyPr/>
                    <a:lstStyle/>
                    <a:p>
                      <a:pPr algn="ctr"/>
                      <a:r>
                        <a:rPr lang="en-GB" sz="2800" b="1">
                          <a:solidFill>
                            <a:schemeClr val="tx1"/>
                          </a:solidFill>
                          <a:effectLst/>
                        </a:rPr>
                        <a:t>Đất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GB" sz="2800" b="1">
                          <a:solidFill>
                            <a:schemeClr val="tx1"/>
                          </a:solidFill>
                        </a:rPr>
                        <a:t>Khả</a:t>
                      </a:r>
                      <a:r>
                        <a:rPr lang="en-GB" sz="2800" b="1" baseline="0">
                          <a:solidFill>
                            <a:schemeClr val="tx1"/>
                          </a:solidFill>
                        </a:rPr>
                        <a:t> năng giữ nước và chất dinh dưỡng</a:t>
                      </a:r>
                      <a:endParaRPr lang="en-GB" sz="28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72760">
                <a:tc vMerge="1">
                  <a:txBody>
                    <a:bodyPr/>
                    <a:lstStyle/>
                    <a:p>
                      <a:endParaRPr lang="en-GB"/>
                    </a:p>
                  </a:txBody>
                  <a:tcPr/>
                </a:tc>
                <a:tc>
                  <a:txBody>
                    <a:bodyPr/>
                    <a:lstStyle/>
                    <a:p>
                      <a:pPr algn="ctr"/>
                      <a:r>
                        <a:rPr lang="en-GB" sz="2800" b="1"/>
                        <a:t>Tốt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a:t>Trung</a:t>
                      </a:r>
                      <a:r>
                        <a:rPr lang="en-GB" sz="2800" b="1" baseline="0"/>
                        <a:t> bình</a:t>
                      </a:r>
                      <a:endParaRPr lang="en-GB" sz="2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a:t>Kém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96454">
                <a:tc>
                  <a:txBody>
                    <a:bodyPr/>
                    <a:lstStyle/>
                    <a:p>
                      <a:r>
                        <a:rPr lang="en-GB" sz="2800" b="1"/>
                        <a:t>Đất</a:t>
                      </a:r>
                      <a:r>
                        <a:rPr lang="en-GB" sz="2800" b="1" baseline="0"/>
                        <a:t> cát</a:t>
                      </a:r>
                    </a:p>
                    <a:p>
                      <a:r>
                        <a:rPr lang="en-GB" sz="2800" b="1" baseline="0"/>
                        <a:t>Đất thịt</a:t>
                      </a:r>
                    </a:p>
                    <a:p>
                      <a:r>
                        <a:rPr lang="en-GB" sz="2800" b="1" baseline="0"/>
                        <a:t>Đất sét</a:t>
                      </a:r>
                      <a:endParaRPr lang="en-GB" sz="2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a:t>...................................................</a:t>
                      </a:r>
                      <a:r>
                        <a:rPr lang="vi-VN" sz="2800"/>
                        <a:t>..........</a:t>
                      </a:r>
                      <a:endParaRPr lang="en-GB"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a:t>...................................................</a:t>
                      </a:r>
                      <a:r>
                        <a:rPr lang="vi-VN" sz="2800"/>
                        <a:t>..........</a:t>
                      </a:r>
                      <a:endParaRPr lang="en-GB"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a:t>...................................................</a:t>
                      </a:r>
                      <a:r>
                        <a:rPr lang="vi-VN" sz="2800"/>
                        <a:t>..........</a:t>
                      </a:r>
                      <a:endParaRPr lang="en-GB"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Rectangle 4"/>
          <p:cNvSpPr/>
          <p:nvPr/>
        </p:nvSpPr>
        <p:spPr>
          <a:xfrm>
            <a:off x="428596" y="1643050"/>
            <a:ext cx="8358246" cy="114300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b="1">
                <a:latin typeface="Times New Roman" pitchFamily="18" charset="0"/>
                <a:cs typeface="Times New Roman" pitchFamily="18" charset="0"/>
              </a:rPr>
              <a:t>Em hãy điền vào bài tập x vào cột tương ứng về khả năng giữ nước và chất dinh dưỡng của từng loại đất theo mẫu bảng sau:</a:t>
            </a:r>
          </a:p>
        </p:txBody>
      </p:sp>
      <p:sp>
        <p:nvSpPr>
          <p:cNvPr id="11" name="Slide Number Placeholder 10"/>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39</a:t>
            </a:fld>
            <a:endParaRPr lang="en-GB"/>
          </a:p>
        </p:txBody>
      </p:sp>
      <p:sp>
        <p:nvSpPr>
          <p:cNvPr id="6" name="Title 5">
            <a:extLst>
              <a:ext uri="{FF2B5EF4-FFF2-40B4-BE49-F238E27FC236}">
                <a16:creationId xmlns:a16="http://schemas.microsoft.com/office/drawing/2014/main" id="{88050DF1-BF17-4AD1-ACD2-A6F7379ED5D2}"/>
              </a:ext>
            </a:extLst>
          </p:cNvPr>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04800"/>
            <a:ext cx="7406640" cy="1143000"/>
          </a:xfrm>
        </p:spPr>
        <p:txBody>
          <a:bodyPr/>
          <a:lstStyle/>
          <a:p>
            <a:r>
              <a:rPr lang="en-US" sz="3600">
                <a:latin typeface="Times New Roman" panose="02020603050405020304" pitchFamily="18" charset="0"/>
                <a:cs typeface="Times New Roman" panose="02020603050405020304" pitchFamily="18" charset="0"/>
              </a:rPr>
              <a:t>??? Có phải tất cả các loại đất được </a:t>
            </a:r>
            <a:r>
              <a:rPr lang="en-US" sz="3600">
                <a:latin typeface="Times New Roman" panose="02020603050405020304" pitchFamily="18" charset="0"/>
                <a:cs typeface="Times New Roman" panose="02020603050405020304" pitchFamily="18" charset="0"/>
                <a:sym typeface="+mn-ea"/>
              </a:rPr>
              <a:t> tìm thấy trên bề mặt của vỏ trái đất đều là đất trồng hay không?</a:t>
            </a:r>
            <a:endParaRPr lang="en-US" sz="360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half" idx="1"/>
          </p:nvPr>
        </p:nvPicPr>
        <p:blipFill>
          <a:blip r:embed="rId2"/>
          <a:stretch>
            <a:fillRect/>
          </a:stretch>
        </p:blipFill>
        <p:spPr>
          <a:xfrm>
            <a:off x="1538605" y="2218055"/>
            <a:ext cx="6180455" cy="4639945"/>
          </a:xfrm>
          <a:prstGeom prst="rect">
            <a:avLst/>
          </a:prstGeom>
        </p:spPr>
      </p:pic>
      <p:sp>
        <p:nvSpPr>
          <p:cNvPr id="7" name="Content Placeholder 6"/>
          <p:cNvSpPr>
            <a:spLocks noGrp="1"/>
          </p:cNvSpPr>
          <p:nvPr>
            <p:ph sz="half" idx="2"/>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285720" y="1857364"/>
          <a:ext cx="8501124" cy="4864885"/>
        </p:xfrm>
        <a:graphic>
          <a:graphicData uri="http://schemas.openxmlformats.org/drawingml/2006/table">
            <a:tbl>
              <a:tblPr firstRow="1" bandRow="1">
                <a:tableStyleId>{5C22544A-7EE6-4342-B048-85BDC9FD1C3A}</a:tableStyleId>
              </a:tblPr>
              <a:tblGrid>
                <a:gridCol w="2125281">
                  <a:extLst>
                    <a:ext uri="{9D8B030D-6E8A-4147-A177-3AD203B41FA5}">
                      <a16:colId xmlns:a16="http://schemas.microsoft.com/office/drawing/2014/main" val="20000"/>
                    </a:ext>
                  </a:extLst>
                </a:gridCol>
                <a:gridCol w="2125281">
                  <a:extLst>
                    <a:ext uri="{9D8B030D-6E8A-4147-A177-3AD203B41FA5}">
                      <a16:colId xmlns:a16="http://schemas.microsoft.com/office/drawing/2014/main" val="20001"/>
                    </a:ext>
                  </a:extLst>
                </a:gridCol>
                <a:gridCol w="2125281">
                  <a:extLst>
                    <a:ext uri="{9D8B030D-6E8A-4147-A177-3AD203B41FA5}">
                      <a16:colId xmlns:a16="http://schemas.microsoft.com/office/drawing/2014/main" val="20002"/>
                    </a:ext>
                  </a:extLst>
                </a:gridCol>
                <a:gridCol w="2125281">
                  <a:extLst>
                    <a:ext uri="{9D8B030D-6E8A-4147-A177-3AD203B41FA5}">
                      <a16:colId xmlns:a16="http://schemas.microsoft.com/office/drawing/2014/main" val="20003"/>
                    </a:ext>
                  </a:extLst>
                </a:gridCol>
              </a:tblGrid>
              <a:tr h="1810956">
                <a:tc rowSpan="2">
                  <a:txBody>
                    <a:bodyPr/>
                    <a:lstStyle/>
                    <a:p>
                      <a:pPr algn="ctr"/>
                      <a:r>
                        <a:rPr lang="en-GB" sz="3200">
                          <a:solidFill>
                            <a:schemeClr val="tx1"/>
                          </a:solidFill>
                          <a:latin typeface="Times New Roman" pitchFamily="18" charset="0"/>
                          <a:cs typeface="Times New Roman" pitchFamily="18" charset="0"/>
                        </a:rPr>
                        <a:t>Đất</a:t>
                      </a:r>
                    </a:p>
                  </a:txBody>
                  <a:tcPr/>
                </a:tc>
                <a:tc gridSpan="3">
                  <a:txBody>
                    <a:bodyPr/>
                    <a:lstStyle/>
                    <a:p>
                      <a:pPr algn="ctr"/>
                      <a:r>
                        <a:rPr lang="en-GB" sz="3200">
                          <a:solidFill>
                            <a:schemeClr val="tx1"/>
                          </a:solidFill>
                          <a:latin typeface="Times New Roman" pitchFamily="18" charset="0"/>
                          <a:cs typeface="Times New Roman" pitchFamily="18" charset="0"/>
                        </a:rPr>
                        <a:t>Khả</a:t>
                      </a:r>
                      <a:r>
                        <a:rPr lang="en-GB" sz="3200" baseline="0">
                          <a:solidFill>
                            <a:schemeClr val="tx1"/>
                          </a:solidFill>
                          <a:latin typeface="Times New Roman" pitchFamily="18" charset="0"/>
                          <a:cs typeface="Times New Roman" pitchFamily="18" charset="0"/>
                        </a:rPr>
                        <a:t> năng giữ nước và chất dinh dưỡng</a:t>
                      </a:r>
                      <a:endParaRPr lang="en-GB" sz="3200">
                        <a:solidFill>
                          <a:schemeClr val="tx1"/>
                        </a:solidFill>
                        <a:latin typeface="Times New Roman" pitchFamily="18" charset="0"/>
                        <a:cs typeface="Times New Roman" pitchFamily="18" charset="0"/>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832998">
                <a:tc vMerge="1">
                  <a:txBody>
                    <a:bodyPr/>
                    <a:lstStyle/>
                    <a:p>
                      <a:endParaRPr lang="en-GB"/>
                    </a:p>
                  </a:txBody>
                  <a:tcPr/>
                </a:tc>
                <a:tc>
                  <a:txBody>
                    <a:bodyPr/>
                    <a:lstStyle/>
                    <a:p>
                      <a:pPr algn="ctr"/>
                      <a:r>
                        <a:rPr lang="en-GB" sz="3200" b="1">
                          <a:solidFill>
                            <a:schemeClr val="tx1"/>
                          </a:solidFill>
                          <a:latin typeface="Times New Roman" pitchFamily="18" charset="0"/>
                          <a:cs typeface="Times New Roman" pitchFamily="18" charset="0"/>
                        </a:rPr>
                        <a:t>Tốt</a:t>
                      </a:r>
                    </a:p>
                  </a:txBody>
                  <a:tcPr/>
                </a:tc>
                <a:tc>
                  <a:txBody>
                    <a:bodyPr/>
                    <a:lstStyle/>
                    <a:p>
                      <a:pPr algn="ctr"/>
                      <a:r>
                        <a:rPr lang="en-GB" sz="3200" b="1">
                          <a:solidFill>
                            <a:schemeClr val="tx1"/>
                          </a:solidFill>
                          <a:latin typeface="Times New Roman" pitchFamily="18" charset="0"/>
                          <a:cs typeface="Times New Roman" pitchFamily="18" charset="0"/>
                        </a:rPr>
                        <a:t>Trung bình</a:t>
                      </a:r>
                    </a:p>
                  </a:txBody>
                  <a:tcPr/>
                </a:tc>
                <a:tc>
                  <a:txBody>
                    <a:bodyPr/>
                    <a:lstStyle/>
                    <a:p>
                      <a:pPr algn="ctr"/>
                      <a:r>
                        <a:rPr lang="en-GB" sz="3200" b="1">
                          <a:solidFill>
                            <a:schemeClr val="tx1"/>
                          </a:solidFill>
                          <a:latin typeface="Times New Roman" pitchFamily="18" charset="0"/>
                          <a:cs typeface="Times New Roman" pitchFamily="18" charset="0"/>
                        </a:rPr>
                        <a:t>Kém</a:t>
                      </a:r>
                    </a:p>
                  </a:txBody>
                  <a:tcPr/>
                </a:tc>
                <a:extLst>
                  <a:ext uri="{0D108BD9-81ED-4DB2-BD59-A6C34878D82A}">
                    <a16:rowId xmlns:a16="http://schemas.microsoft.com/office/drawing/2014/main" val="10001"/>
                  </a:ext>
                </a:extLst>
              </a:tr>
              <a:tr h="1987129">
                <a:tc>
                  <a:txBody>
                    <a:bodyPr/>
                    <a:lstStyle/>
                    <a:p>
                      <a:r>
                        <a:rPr lang="en-GB" sz="3200">
                          <a:latin typeface="Times New Roman" pitchFamily="18" charset="0"/>
                          <a:cs typeface="Times New Roman" pitchFamily="18" charset="0"/>
                        </a:rPr>
                        <a:t>Đất</a:t>
                      </a:r>
                      <a:r>
                        <a:rPr lang="en-GB" sz="3200" baseline="0">
                          <a:latin typeface="Times New Roman" pitchFamily="18" charset="0"/>
                          <a:cs typeface="Times New Roman" pitchFamily="18" charset="0"/>
                        </a:rPr>
                        <a:t> cát</a:t>
                      </a:r>
                    </a:p>
                    <a:p>
                      <a:r>
                        <a:rPr lang="en-GB" sz="3200" baseline="0">
                          <a:latin typeface="Times New Roman" pitchFamily="18" charset="0"/>
                          <a:cs typeface="Times New Roman" pitchFamily="18" charset="0"/>
                        </a:rPr>
                        <a:t>Đất thịt</a:t>
                      </a:r>
                    </a:p>
                    <a:p>
                      <a:r>
                        <a:rPr lang="en-GB" sz="3200" baseline="0">
                          <a:latin typeface="Times New Roman" pitchFamily="18" charset="0"/>
                          <a:cs typeface="Times New Roman" pitchFamily="18" charset="0"/>
                        </a:rPr>
                        <a:t>Đất sét</a:t>
                      </a:r>
                      <a:endParaRPr lang="en-GB" sz="3200">
                        <a:latin typeface="Times New Roman" pitchFamily="18" charset="0"/>
                        <a:cs typeface="Times New Roman" pitchFamily="18" charset="0"/>
                      </a:endParaRP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bl>
          </a:graphicData>
        </a:graphic>
      </p:graphicFrame>
      <p:sp>
        <p:nvSpPr>
          <p:cNvPr id="11" name="TextBox 10"/>
          <p:cNvSpPr txBox="1"/>
          <p:nvPr/>
        </p:nvSpPr>
        <p:spPr>
          <a:xfrm>
            <a:off x="3357554" y="5786454"/>
            <a:ext cx="1000132" cy="461665"/>
          </a:xfrm>
          <a:prstGeom prst="rect">
            <a:avLst/>
          </a:prstGeom>
          <a:noFill/>
        </p:spPr>
        <p:txBody>
          <a:bodyPr wrap="square" rtlCol="0">
            <a:spAutoFit/>
          </a:bodyPr>
          <a:lstStyle/>
          <a:p>
            <a:r>
              <a:rPr lang="en-GB" sz="2400" b="1">
                <a:solidFill>
                  <a:srgbClr val="FF0000"/>
                </a:solidFill>
              </a:rPr>
              <a:t>X</a:t>
            </a:r>
          </a:p>
        </p:txBody>
      </p:sp>
      <p:sp>
        <p:nvSpPr>
          <p:cNvPr id="12" name="TextBox 11"/>
          <p:cNvSpPr txBox="1"/>
          <p:nvPr/>
        </p:nvSpPr>
        <p:spPr>
          <a:xfrm>
            <a:off x="5357818" y="5286388"/>
            <a:ext cx="571504" cy="461665"/>
          </a:xfrm>
          <a:prstGeom prst="rect">
            <a:avLst/>
          </a:prstGeom>
          <a:noFill/>
        </p:spPr>
        <p:txBody>
          <a:bodyPr wrap="square" rtlCol="0">
            <a:spAutoFit/>
          </a:bodyPr>
          <a:lstStyle/>
          <a:p>
            <a:r>
              <a:rPr lang="en-GB" sz="2400" b="1">
                <a:solidFill>
                  <a:srgbClr val="FF0000"/>
                </a:solidFill>
                <a:latin typeface="Times New Roman" pitchFamily="18" charset="0"/>
                <a:cs typeface="Times New Roman" pitchFamily="18" charset="0"/>
              </a:rPr>
              <a:t>X</a:t>
            </a:r>
          </a:p>
        </p:txBody>
      </p:sp>
      <p:sp>
        <p:nvSpPr>
          <p:cNvPr id="13" name="TextBox 12"/>
          <p:cNvSpPr txBox="1"/>
          <p:nvPr/>
        </p:nvSpPr>
        <p:spPr>
          <a:xfrm>
            <a:off x="7500958" y="4786322"/>
            <a:ext cx="500066" cy="461665"/>
          </a:xfrm>
          <a:prstGeom prst="rect">
            <a:avLst/>
          </a:prstGeom>
          <a:noFill/>
        </p:spPr>
        <p:txBody>
          <a:bodyPr wrap="square" rtlCol="0">
            <a:spAutoFit/>
          </a:bodyPr>
          <a:lstStyle/>
          <a:p>
            <a:r>
              <a:rPr lang="en-GB" sz="2400" b="1">
                <a:solidFill>
                  <a:srgbClr val="FF0000"/>
                </a:solidFill>
                <a:latin typeface="Times New Roman" pitchFamily="18" charset="0"/>
                <a:cs typeface="Times New Roman" pitchFamily="18" charset="0"/>
              </a:rPr>
              <a:t>X</a:t>
            </a:r>
          </a:p>
        </p:txBody>
      </p:sp>
      <p:sp>
        <p:nvSpPr>
          <p:cNvPr id="15" name="Slide Number Placeholder 14"/>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40</a:t>
            </a:fld>
            <a:endParaRPr lang="en-GB"/>
          </a:p>
        </p:txBody>
      </p:sp>
      <p:sp>
        <p:nvSpPr>
          <p:cNvPr id="5" name="Title 4">
            <a:extLst>
              <a:ext uri="{FF2B5EF4-FFF2-40B4-BE49-F238E27FC236}">
                <a16:creationId xmlns:a16="http://schemas.microsoft.com/office/drawing/2014/main" id="{05AA9069-E8F5-43BD-89C2-D724CE3875CF}"/>
              </a:ext>
            </a:extLst>
          </p:cNvPr>
          <p:cNvSpPr>
            <a:spLocks noGrp="1"/>
          </p:cNvSpPr>
          <p:nvPr>
            <p:ph type="title"/>
          </p:nvPr>
        </p:nvSpPr>
        <p:spPr/>
        <p:txBody>
          <a:bodyPr/>
          <a:lstStyle/>
          <a:p>
            <a:endParaRPr lang="en-US"/>
          </a:p>
        </p:txBody>
      </p:sp>
    </p:spTree>
  </p:cSld>
  <p:clrMapOvr>
    <a:masterClrMapping/>
  </p:clrMapOvr>
  <p:transition spd="slow">
    <p:cover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642910" y="2928934"/>
            <a:ext cx="8229600" cy="2376300"/>
          </a:xfrm>
        </p:spPr>
        <p:txBody>
          <a:bodyPr>
            <a:normAutofit/>
          </a:bodyPr>
          <a:lstStyle/>
          <a:p>
            <a:pPr>
              <a:buNone/>
            </a:pPr>
            <a:r>
              <a:rPr lang="en-GB" sz="4400" b="1">
                <a:solidFill>
                  <a:srgbClr val="FF0000"/>
                </a:solidFill>
                <a:latin typeface="Times New Roman" pitchFamily="18" charset="0"/>
                <a:cs typeface="Times New Roman" pitchFamily="18" charset="0"/>
                <a:sym typeface="Wingdings"/>
              </a:rPr>
              <a:t> </a:t>
            </a:r>
            <a:r>
              <a:rPr lang="en-GB" sz="3200">
                <a:solidFill>
                  <a:srgbClr val="FF0000"/>
                </a:solidFill>
                <a:latin typeface="Times New Roman" pitchFamily="18" charset="0"/>
                <a:cs typeface="Times New Roman" pitchFamily="18" charset="0"/>
                <a:sym typeface="Wingdings"/>
              </a:rPr>
              <a:t> </a:t>
            </a:r>
            <a:r>
              <a:rPr lang="en-GB" sz="4000" b="1"/>
              <a:t>Đất giữ được nước và chất dinh dưỡng là nhờ các hạt cát, limon, sét và chất mùn.</a:t>
            </a:r>
          </a:p>
          <a:p>
            <a:pPr>
              <a:buNone/>
            </a:pPr>
            <a:endParaRPr lang="en-GB" sz="3200">
              <a:solidFill>
                <a:srgbClr val="FF0000"/>
              </a:solidFill>
              <a:latin typeface="Times New Roman" pitchFamily="18" charset="0"/>
              <a:cs typeface="Times New Roman" pitchFamily="18" charset="0"/>
            </a:endParaRPr>
          </a:p>
        </p:txBody>
      </p:sp>
      <p:pic>
        <p:nvPicPr>
          <p:cNvPr id="4" name="Picture 11" descr="Book-09"/>
          <p:cNvPicPr>
            <a:picLocks noChangeAspect="1" noChangeArrowheads="1" noCrop="1"/>
          </p:cNvPicPr>
          <p:nvPr/>
        </p:nvPicPr>
        <p:blipFill>
          <a:blip r:embed="rId2"/>
          <a:srcRect/>
          <a:stretch>
            <a:fillRect/>
          </a:stretch>
        </p:blipFill>
        <p:spPr bwMode="auto">
          <a:xfrm>
            <a:off x="500034" y="1714488"/>
            <a:ext cx="914400" cy="698500"/>
          </a:xfrm>
          <a:prstGeom prst="rect">
            <a:avLst/>
          </a:prstGeom>
          <a:noFill/>
        </p:spPr>
      </p:pic>
      <p:sp>
        <p:nvSpPr>
          <p:cNvPr id="10" name="Slide Number Placeholder 9"/>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41</a:t>
            </a:fld>
            <a:endParaRPr lang="en-GB"/>
          </a:p>
        </p:txBody>
      </p:sp>
      <p:sp>
        <p:nvSpPr>
          <p:cNvPr id="6" name="Title 5">
            <a:extLst>
              <a:ext uri="{FF2B5EF4-FFF2-40B4-BE49-F238E27FC236}">
                <a16:creationId xmlns:a16="http://schemas.microsoft.com/office/drawing/2014/main" id="{0382761F-C7C4-4BDD-ACB2-5AB9E123FA29}"/>
              </a:ext>
            </a:extLst>
          </p:cNvPr>
          <p:cNvSpPr>
            <a:spLocks noGrp="1"/>
          </p:cNvSpPr>
          <p:nvPr>
            <p:ph type="title"/>
          </p:nvPr>
        </p:nvSpPr>
        <p:spPr/>
        <p:txBody>
          <a:bodyPr/>
          <a:lstStyle/>
          <a:p>
            <a:endParaRPr lang="en-US"/>
          </a:p>
        </p:txBody>
      </p:sp>
    </p:spTree>
  </p:cSld>
  <p:clrMapOvr>
    <a:masterClrMapping/>
  </p:clrMapOvr>
  <p:transition spd="med">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4348" y="357166"/>
            <a:ext cx="7467600" cy="1071562"/>
          </a:xfrm>
        </p:spPr>
        <p:txBody>
          <a:bodyPr>
            <a:normAutofit/>
          </a:bodyPr>
          <a:lstStyle/>
          <a:p>
            <a:pPr algn="ctr"/>
            <a:r>
              <a:rPr lang="en-GB" sz="4000" b="1">
                <a:latin typeface="Times New Roman" pitchFamily="18" charset="0"/>
                <a:cs typeface="Times New Roman" pitchFamily="18" charset="0"/>
              </a:rPr>
              <a:t>4</a:t>
            </a:r>
            <a:r>
              <a:rPr lang="en-GB" sz="4000" b="1">
                <a:solidFill>
                  <a:schemeClr val="tx1"/>
                </a:solidFill>
                <a:latin typeface="Times New Roman" pitchFamily="18" charset="0"/>
                <a:cs typeface="Times New Roman" pitchFamily="18" charset="0"/>
              </a:rPr>
              <a:t>. </a:t>
            </a:r>
            <a:r>
              <a:rPr lang="en-GB" sz="4000" b="1" u="sng">
                <a:solidFill>
                  <a:schemeClr val="tx1"/>
                </a:solidFill>
                <a:latin typeface="Times New Roman" pitchFamily="18" charset="0"/>
                <a:cs typeface="Times New Roman" pitchFamily="18" charset="0"/>
              </a:rPr>
              <a:t>Độ phì nhiêu của đất là gì?</a:t>
            </a:r>
          </a:p>
        </p:txBody>
      </p:sp>
      <p:sp>
        <p:nvSpPr>
          <p:cNvPr id="6" name="Cloud Callout 5"/>
          <p:cNvSpPr/>
          <p:nvPr/>
        </p:nvSpPr>
        <p:spPr>
          <a:xfrm>
            <a:off x="1643042" y="1714488"/>
            <a:ext cx="6000792" cy="2714644"/>
          </a:xfrm>
          <a:prstGeom prst="cloudCallout">
            <a:avLst/>
          </a:prstGeom>
        </p:spPr>
        <p:style>
          <a:lnRef idx="1">
            <a:schemeClr val="dk1"/>
          </a:lnRef>
          <a:fillRef idx="2">
            <a:schemeClr val="dk1"/>
          </a:fillRef>
          <a:effectRef idx="1">
            <a:schemeClr val="dk1"/>
          </a:effectRef>
          <a:fontRef idx="minor">
            <a:schemeClr val="dk1"/>
          </a:fontRef>
        </p:style>
        <p:txBody>
          <a:bodyPr rtlCol="0" anchor="ctr"/>
          <a:lstStyle/>
          <a:p>
            <a:pPr algn="ctr"/>
            <a:r>
              <a:rPr lang="vi-VN" sz="3200" b="1">
                <a:latin typeface="Times New Roman" pitchFamily="18" charset="0"/>
                <a:cs typeface="Times New Roman" pitchFamily="18" charset="0"/>
              </a:rPr>
              <a:t>Muốn cây phát triển tốt cần những điều kiện gì?</a:t>
            </a:r>
            <a:endParaRPr lang="en-GB" sz="3200" b="1">
              <a:latin typeface="Times New Roman" pitchFamily="18" charset="0"/>
              <a:cs typeface="Times New Roman" pitchFamily="18" charset="0"/>
            </a:endParaRPr>
          </a:p>
        </p:txBody>
      </p:sp>
      <p:sp>
        <p:nvSpPr>
          <p:cNvPr id="7" name="TextBox 6"/>
          <p:cNvSpPr txBox="1"/>
          <p:nvPr/>
        </p:nvSpPr>
        <p:spPr>
          <a:xfrm>
            <a:off x="0" y="4929198"/>
            <a:ext cx="9286940" cy="707886"/>
          </a:xfrm>
          <a:prstGeom prst="rect">
            <a:avLst/>
          </a:prstGeom>
          <a:noFill/>
        </p:spPr>
        <p:txBody>
          <a:bodyPr wrap="square" rtlCol="0">
            <a:spAutoFit/>
          </a:bodyPr>
          <a:lstStyle/>
          <a:p>
            <a:r>
              <a:rPr lang="vi-VN" sz="4000">
                <a:latin typeface="Times New Roman" pitchFamily="18" charset="0"/>
                <a:cs typeface="Times New Roman" pitchFamily="18" charset="0"/>
              </a:rPr>
              <a:t>Cung cấp đủ nước, oxi và chất dinh dưỡng.</a:t>
            </a:r>
            <a:endParaRPr lang="en-GB" sz="4000">
              <a:latin typeface="Times New Roman" pitchFamily="18" charset="0"/>
              <a:cs typeface="Times New Roman" pitchFamily="18" charset="0"/>
            </a:endParaRPr>
          </a:p>
        </p:txBody>
      </p:sp>
      <p:sp>
        <p:nvSpPr>
          <p:cNvPr id="12" name="Slide Number Placeholder 11"/>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42</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a:xfrm>
            <a:off x="285720" y="4214818"/>
            <a:ext cx="8229600" cy="2214578"/>
          </a:xfrm>
        </p:spPr>
        <p:txBody>
          <a:bodyPr>
            <a:normAutofit/>
          </a:bodyPr>
          <a:lstStyle/>
          <a:p>
            <a:pPr>
              <a:buNone/>
            </a:pPr>
            <a:r>
              <a:rPr lang="vi-VN" sz="4000">
                <a:solidFill>
                  <a:srgbClr val="FF0000"/>
                </a:solidFill>
                <a:latin typeface="Times New Roman" pitchFamily="18" charset="0"/>
                <a:cs typeface="Times New Roman" pitchFamily="18" charset="0"/>
                <a:sym typeface="Wingdings"/>
              </a:rPr>
              <a:t> </a:t>
            </a:r>
            <a:r>
              <a:rPr lang="en-GB" sz="4000"/>
              <a:t>- Độ phì nhiêu của đất là khả năng của đất có thể cho cây trồng có năng suất</a:t>
            </a:r>
            <a:r>
              <a:rPr lang="vi-VN" sz="4000"/>
              <a:t> </a:t>
            </a:r>
            <a:r>
              <a:rPr lang="en-GB" sz="4000"/>
              <a:t>cao.</a:t>
            </a:r>
          </a:p>
        </p:txBody>
      </p:sp>
      <p:sp>
        <p:nvSpPr>
          <p:cNvPr id="4" name="Striped Right Arrow 3"/>
          <p:cNvSpPr/>
          <p:nvPr/>
        </p:nvSpPr>
        <p:spPr>
          <a:xfrm>
            <a:off x="785786" y="1785926"/>
            <a:ext cx="7000924" cy="242889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tx1"/>
                </a:solidFill>
              </a:rPr>
              <a:t>Độ phì nhiêu của đất là gì?</a:t>
            </a:r>
          </a:p>
        </p:txBody>
      </p:sp>
      <p:sp>
        <p:nvSpPr>
          <p:cNvPr id="11" name="Slide Number Placeholder 10"/>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43</a:t>
            </a:fld>
            <a:endParaRPr lang="en-GB"/>
          </a:p>
        </p:txBody>
      </p:sp>
      <p:sp>
        <p:nvSpPr>
          <p:cNvPr id="6" name="Title 5">
            <a:extLst>
              <a:ext uri="{FF2B5EF4-FFF2-40B4-BE49-F238E27FC236}">
                <a16:creationId xmlns:a16="http://schemas.microsoft.com/office/drawing/2014/main" id="{45FF46AE-EA3B-41BF-AA98-EACD7FFEBBB8}"/>
              </a:ext>
            </a:extLst>
          </p:cNvPr>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472" y="142852"/>
            <a:ext cx="7467600" cy="1143000"/>
          </a:xfrm>
        </p:spPr>
        <p:txBody>
          <a:bodyPr>
            <a:normAutofit/>
          </a:bodyPr>
          <a:lstStyle/>
          <a:p>
            <a:r>
              <a:rPr lang="vi-VN" sz="4000" b="1">
                <a:solidFill>
                  <a:schemeClr val="tx1"/>
                </a:solidFill>
                <a:latin typeface="Times New Roman" pitchFamily="18" charset="0"/>
                <a:cs typeface="Times New Roman" pitchFamily="18" charset="0"/>
              </a:rPr>
              <a:t>IV. </a:t>
            </a:r>
            <a:r>
              <a:rPr lang="vi-VN" sz="4000" b="1" u="sng">
                <a:solidFill>
                  <a:schemeClr val="tx1"/>
                </a:solidFill>
                <a:latin typeface="Times New Roman" pitchFamily="18" charset="0"/>
                <a:cs typeface="Times New Roman" pitchFamily="18" charset="0"/>
              </a:rPr>
              <a:t>Độ phì nhiêu của đất là gì?</a:t>
            </a:r>
            <a:endParaRPr lang="en-GB" sz="4000" b="1" u="sng">
              <a:solidFill>
                <a:schemeClr val="tx1"/>
              </a:solidFill>
              <a:latin typeface="Times New Roman" pitchFamily="18" charset="0"/>
              <a:cs typeface="Times New Roman" pitchFamily="18" charset="0"/>
            </a:endParaRPr>
          </a:p>
        </p:txBody>
      </p:sp>
      <p:sp>
        <p:nvSpPr>
          <p:cNvPr id="4" name="Cloud Callout 3"/>
          <p:cNvSpPr/>
          <p:nvPr/>
        </p:nvSpPr>
        <p:spPr>
          <a:xfrm>
            <a:off x="642910" y="1571612"/>
            <a:ext cx="7572428" cy="2143140"/>
          </a:xfrm>
          <a:prstGeom prst="cloudCallout">
            <a:avLst/>
          </a:prstGeom>
        </p:spPr>
        <p:style>
          <a:lnRef idx="1">
            <a:schemeClr val="dk1"/>
          </a:lnRef>
          <a:fillRef idx="2">
            <a:schemeClr val="dk1"/>
          </a:fillRef>
          <a:effectRef idx="1">
            <a:schemeClr val="dk1"/>
          </a:effectRef>
          <a:fontRef idx="minor">
            <a:schemeClr val="dk1"/>
          </a:fontRef>
        </p:style>
        <p:txBody>
          <a:bodyPr rtlCol="0" anchor="ctr"/>
          <a:lstStyle/>
          <a:p>
            <a:pPr algn="ctr"/>
            <a:r>
              <a:rPr lang="vi-VN" sz="3600">
                <a:latin typeface="Times New Roman" pitchFamily="18" charset="0"/>
                <a:cs typeface="Times New Roman" pitchFamily="18" charset="0"/>
              </a:rPr>
              <a:t>Làm thế nào đảm bảo đất luôn luôn phì nhiêu?</a:t>
            </a:r>
            <a:endParaRPr lang="en-GB" sz="3600">
              <a:latin typeface="Times New Roman" pitchFamily="18" charset="0"/>
              <a:cs typeface="Times New Roman" pitchFamily="18" charset="0"/>
            </a:endParaRPr>
          </a:p>
        </p:txBody>
      </p:sp>
      <p:sp>
        <p:nvSpPr>
          <p:cNvPr id="10" name="Slide Number Placeholder 9"/>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44</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500034" y="1928802"/>
            <a:ext cx="8229600" cy="4525963"/>
          </a:xfrm>
        </p:spPr>
        <p:txBody>
          <a:bodyPr/>
          <a:lstStyle/>
          <a:p>
            <a:pPr>
              <a:buNone/>
            </a:pPr>
            <a:r>
              <a:rPr lang="en-GB" sz="3600" b="1">
                <a:solidFill>
                  <a:srgbClr val="FF0000"/>
                </a:solidFill>
                <a:latin typeface="Times New Roman" pitchFamily="18" charset="0"/>
                <a:cs typeface="Times New Roman" pitchFamily="18" charset="0"/>
                <a:sym typeface="Wingdings"/>
              </a:rPr>
              <a:t>    </a:t>
            </a:r>
            <a:r>
              <a:rPr lang="en-GB" sz="3600">
                <a:solidFill>
                  <a:srgbClr val="FF0000"/>
                </a:solidFill>
                <a:latin typeface="Times New Roman" pitchFamily="18" charset="0"/>
                <a:cs typeface="Times New Roman" pitchFamily="18" charset="0"/>
                <a:sym typeface="Wingdings"/>
              </a:rPr>
              <a:t> </a:t>
            </a:r>
            <a:r>
              <a:rPr lang="en-GB" sz="3600" b="1"/>
              <a:t>- Độ phì nhiêu của đất là khả năng của đất có thể cho cây trồng có năng suất</a:t>
            </a:r>
            <a:r>
              <a:rPr lang="vi-VN" sz="3600" b="1"/>
              <a:t> </a:t>
            </a:r>
            <a:r>
              <a:rPr lang="en-GB" sz="3600" b="1"/>
              <a:t>cao.</a:t>
            </a:r>
            <a:endParaRPr lang="vi-VN" sz="3600" b="1"/>
          </a:p>
          <a:p>
            <a:pPr>
              <a:buNone/>
            </a:pPr>
            <a:r>
              <a:rPr lang="vi-VN" sz="3600" b="1"/>
              <a:t>	  - </a:t>
            </a:r>
            <a:r>
              <a:rPr lang="en-GB" sz="3600" b="1"/>
              <a:t>Tuy nhiên muốn có năng suất cao phải có đủ các điều k</a:t>
            </a:r>
            <a:r>
              <a:rPr lang="vi-VN" sz="3600" b="1"/>
              <a:t>i</a:t>
            </a:r>
            <a:r>
              <a:rPr lang="en-GB" sz="3600" b="1"/>
              <a:t>ện: Đất phì nhiêu, thời tiết thuận lợi, giống tốt và chăm sóc tốt.</a:t>
            </a:r>
          </a:p>
        </p:txBody>
      </p:sp>
      <p:pic>
        <p:nvPicPr>
          <p:cNvPr id="4" name="Picture 11" descr="Book-09"/>
          <p:cNvPicPr>
            <a:picLocks noChangeAspect="1" noChangeArrowheads="1" noCrop="1"/>
          </p:cNvPicPr>
          <p:nvPr/>
        </p:nvPicPr>
        <p:blipFill>
          <a:blip r:embed="rId2"/>
          <a:srcRect/>
          <a:stretch>
            <a:fillRect/>
          </a:stretch>
        </p:blipFill>
        <p:spPr bwMode="auto">
          <a:xfrm>
            <a:off x="500034" y="1285860"/>
            <a:ext cx="914400" cy="841376"/>
          </a:xfrm>
          <a:prstGeom prst="rect">
            <a:avLst/>
          </a:prstGeom>
          <a:noFill/>
        </p:spPr>
      </p:pic>
      <p:sp>
        <p:nvSpPr>
          <p:cNvPr id="10" name="Slide Number Placeholder 9"/>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45</a:t>
            </a:fld>
            <a:endParaRPr lang="en-GB"/>
          </a:p>
        </p:txBody>
      </p:sp>
      <p:sp>
        <p:nvSpPr>
          <p:cNvPr id="6" name="Title 5">
            <a:extLst>
              <a:ext uri="{FF2B5EF4-FFF2-40B4-BE49-F238E27FC236}">
                <a16:creationId xmlns:a16="http://schemas.microsoft.com/office/drawing/2014/main" id="{3BF30EDD-5495-433A-BAA6-08F851368958}"/>
              </a:ext>
            </a:extLst>
          </p:cNvPr>
          <p:cNvSpPr>
            <a:spLocks noGrp="1"/>
          </p:cNvSpPr>
          <p:nvPr>
            <p:ph type="title"/>
          </p:nvPr>
        </p:nvSpPr>
        <p:spPr/>
        <p:txBody>
          <a:bodyPr/>
          <a:lstStyle/>
          <a:p>
            <a:endParaRPr lang="en-US"/>
          </a:p>
        </p:txBody>
      </p:sp>
    </p:spTree>
  </p:cSld>
  <p:clrMapOvr>
    <a:masterClrMapping/>
  </p:clrMapOvr>
  <p:transition spd="med">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vi-VN" sz="4000" b="1">
                <a:solidFill>
                  <a:schemeClr val="tx1"/>
                </a:solidFill>
              </a:rPr>
              <a:t> </a:t>
            </a:r>
            <a:r>
              <a:rPr lang="vi-VN" sz="4000" b="1" u="sng">
                <a:solidFill>
                  <a:schemeClr val="tx1"/>
                </a:solidFill>
              </a:rPr>
              <a:t>Hướng dẫn</a:t>
            </a:r>
            <a:r>
              <a:rPr lang="en-US" sz="4000" b="1" u="sng">
                <a:solidFill>
                  <a:schemeClr val="tx1"/>
                </a:solidFill>
              </a:rPr>
              <a:t> </a:t>
            </a:r>
            <a:r>
              <a:rPr lang="en-US" sz="4000" b="1" u="sng">
                <a:solidFill>
                  <a:schemeClr val="tx1"/>
                </a:solidFill>
                <a:latin typeface="Times New Roman" panose="02020603050405020304" pitchFamily="18" charset="0"/>
                <a:cs typeface="Times New Roman" panose="02020603050405020304" pitchFamily="18" charset="0"/>
              </a:rPr>
              <a:t>về nhà</a:t>
            </a:r>
            <a:r>
              <a:rPr lang="vi-VN" sz="4000" b="1" u="sng">
                <a:solidFill>
                  <a:schemeClr val="tx1"/>
                </a:solidFill>
                <a:latin typeface="Times New Roman" panose="02020603050405020304" pitchFamily="18" charset="0"/>
                <a:cs typeface="Times New Roman" panose="02020603050405020304" pitchFamily="18" charset="0"/>
              </a:rPr>
              <a:t>:</a:t>
            </a:r>
            <a:endParaRPr lang="en-GB" sz="4000" b="1" u="sng">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42910" y="1714488"/>
            <a:ext cx="6215106" cy="954107"/>
          </a:xfrm>
          <a:prstGeom prst="rect">
            <a:avLst/>
          </a:prstGeom>
          <a:noFill/>
        </p:spPr>
        <p:txBody>
          <a:bodyPr wrap="square" rtlCol="0">
            <a:spAutoFit/>
          </a:bodyPr>
          <a:lstStyle/>
          <a:p>
            <a:pPr marL="342900" indent="-342900">
              <a:buFontTx/>
              <a:buChar char="-"/>
            </a:pPr>
            <a:r>
              <a:rPr lang="vi-VN" sz="2800">
                <a:latin typeface="Times New Roman" pitchFamily="18" charset="0"/>
                <a:cs typeface="Times New Roman" pitchFamily="18" charset="0"/>
              </a:rPr>
              <a:t>Học bài.</a:t>
            </a:r>
          </a:p>
          <a:p>
            <a:pPr marL="342900" indent="-342900">
              <a:buFontTx/>
              <a:buChar char="-"/>
            </a:pPr>
            <a:r>
              <a:rPr lang="vi-VN" sz="2800">
                <a:latin typeface="Times New Roman" pitchFamily="18" charset="0"/>
                <a:cs typeface="Times New Roman" pitchFamily="18" charset="0"/>
              </a:rPr>
              <a:t>Trả lời câu hỏi SGK/10</a:t>
            </a:r>
            <a:r>
              <a:rPr lang="vi-VN"/>
              <a:t>.</a:t>
            </a:r>
            <a:endParaRPr lang="en-GB"/>
          </a:p>
        </p:txBody>
      </p:sp>
      <p:sp>
        <p:nvSpPr>
          <p:cNvPr id="7" name="TextBox 6"/>
          <p:cNvSpPr txBox="1"/>
          <p:nvPr/>
        </p:nvSpPr>
        <p:spPr>
          <a:xfrm>
            <a:off x="607191" y="2743200"/>
            <a:ext cx="7929618" cy="2523768"/>
          </a:xfrm>
          <a:prstGeom prst="rect">
            <a:avLst/>
          </a:prstGeom>
          <a:noFill/>
        </p:spPr>
        <p:txBody>
          <a:bodyPr wrap="square" rtlCol="0">
            <a:spAutoFit/>
          </a:bodyPr>
          <a:lstStyle/>
          <a:p>
            <a:r>
              <a:rPr lang="en-GB" sz="2800">
                <a:latin typeface="Times New Roman" pitchFamily="18" charset="0"/>
                <a:cs typeface="Times New Roman" pitchFamily="18" charset="0"/>
              </a:rPr>
              <a:t>- Đọc và nghiên cứu Bài 4: </a:t>
            </a:r>
            <a:r>
              <a:rPr lang="en-GB" sz="2800" b="1">
                <a:latin typeface="Times New Roman" pitchFamily="18" charset="0"/>
                <a:cs typeface="Times New Roman" pitchFamily="18" charset="0"/>
              </a:rPr>
              <a:t>''Thực hành: Xác định thành phần cơ giới của đất bằng phương pháp đơn giản (vê tay)''</a:t>
            </a:r>
            <a:r>
              <a:rPr lang="en-GB" sz="2800">
                <a:latin typeface="Times New Roman" pitchFamily="18" charset="0"/>
                <a:cs typeface="Times New Roman" pitchFamily="18" charset="0"/>
              </a:rPr>
              <a:t>.</a:t>
            </a:r>
          </a:p>
          <a:p>
            <a:r>
              <a:rPr lang="en-GB" sz="2800">
                <a:latin typeface="Times New Roman" pitchFamily="18" charset="0"/>
                <a:cs typeface="Times New Roman" pitchFamily="18" charset="0"/>
              </a:rPr>
              <a:t>- Mỗi tổ chuẩn bị vật liệu và dụng cụ cần thiết SGK trang</a:t>
            </a:r>
            <a:r>
              <a:rPr lang="vi-VN" sz="2800">
                <a:latin typeface="Times New Roman" pitchFamily="18" charset="0"/>
                <a:cs typeface="Times New Roman" pitchFamily="18" charset="0"/>
              </a:rPr>
              <a:t> </a:t>
            </a:r>
            <a:r>
              <a:rPr lang="en-GB" sz="2800">
                <a:latin typeface="Times New Roman" pitchFamily="18" charset="0"/>
                <a:cs typeface="Times New Roman" pitchFamily="18" charset="0"/>
              </a:rPr>
              <a:t>10.</a:t>
            </a:r>
          </a:p>
          <a:p>
            <a:endParaRPr lang="en-GB"/>
          </a:p>
        </p:txBody>
      </p:sp>
      <p:sp>
        <p:nvSpPr>
          <p:cNvPr id="11" name="Slide Number Placeholder 10"/>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4FC88-73E8-4300-B29C-42DC2F0FF40B}" type="slidenum">
              <a:rPr lang="en-GB" smtClean="0"/>
              <a:pPr/>
              <a:t>46</a:t>
            </a:fld>
            <a:endParaRPr lang="en-GB"/>
          </a:p>
        </p:txBody>
      </p:sp>
    </p:spTree>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52446" y="457359"/>
            <a:ext cx="9174387" cy="123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r>
              <a:rPr lang="en-US" altLang="en-US" sz="3600" b="1">
                <a:solidFill>
                  <a:srgbClr val="FF0000"/>
                </a:solidFill>
                <a:cs typeface="Times New Roman" panose="02020603050405020304" pitchFamily="18" charset="0"/>
              </a:rPr>
              <a:t>I. Khái niệm về đất trồng:</a:t>
            </a:r>
          </a:p>
          <a:p>
            <a:pPr>
              <a:defRPr/>
            </a:pPr>
            <a:r>
              <a:rPr lang="en-US" altLang="en-US" sz="3600" b="1">
                <a:solidFill>
                  <a:srgbClr val="008000"/>
                </a:solidFill>
                <a:cs typeface="Times New Roman" panose="02020603050405020304" pitchFamily="18" charset="0"/>
              </a:rPr>
              <a:t>   1. Đất trồng là gì?</a:t>
            </a:r>
          </a:p>
        </p:txBody>
      </p:sp>
      <p:sp>
        <p:nvSpPr>
          <p:cNvPr id="9" name="Rectangle 8"/>
          <p:cNvSpPr/>
          <p:nvPr/>
        </p:nvSpPr>
        <p:spPr>
          <a:xfrm>
            <a:off x="320156" y="3657353"/>
            <a:ext cx="8839200" cy="583565"/>
          </a:xfrm>
          <a:prstGeom prst="rect">
            <a:avLst/>
          </a:prstGeom>
        </p:spPr>
        <p:txBody>
          <a:bodyPr wrap="square">
            <a:spAutoFit/>
          </a:bodyPr>
          <a:lstStyle/>
          <a:p>
            <a:pPr lvl="0" algn="just"/>
            <a:r>
              <a:rPr lang="en-US" sz="3200" b="1" dirty="0">
                <a:solidFill>
                  <a:srgbClr val="C00000"/>
                </a:solidFill>
                <a:latin typeface="Times New Roman" panose="02020603050405020304" pitchFamily="18" charset="0"/>
                <a:cs typeface="Times New Roman" panose="02020603050405020304" pitchFamily="18" charset="0"/>
                <a:sym typeface="Wingdings" panose="05000000000000000000"/>
              </a:rPr>
              <a:t> </a:t>
            </a:r>
            <a:r>
              <a:rPr lang="vi-VN"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dirty="0">
                <a:solidFill>
                  <a:srgbClr val="C00000"/>
                </a:solidFill>
                <a:latin typeface="Times New Roman" panose="02020603050405020304" pitchFamily="18" charset="0"/>
                <a:cs typeface="Times New Roman" panose="02020603050405020304" pitchFamily="18" charset="0"/>
              </a:rPr>
              <a:t>Đất trồng là lớp đất bề mặt tơi xốp của vỏ trái đất </a:t>
            </a:r>
          </a:p>
        </p:txBody>
      </p:sp>
      <p:sp>
        <p:nvSpPr>
          <p:cNvPr id="2" name="Text Box 1"/>
          <p:cNvSpPr txBox="1"/>
          <p:nvPr/>
        </p:nvSpPr>
        <p:spPr>
          <a:xfrm>
            <a:off x="256540" y="2133600"/>
            <a:ext cx="8353425" cy="1076325"/>
          </a:xfrm>
          <a:prstGeom prst="rect">
            <a:avLst/>
          </a:prstGeom>
          <a:noFill/>
        </p:spPr>
        <p:txBody>
          <a:bodyPr wrap="square" rtlCol="0" anchor="t">
            <a:spAutoFit/>
          </a:bodyPr>
          <a:lstStyle/>
          <a:p>
            <a:pPr algn="ctr">
              <a:defRPr/>
            </a:pPr>
            <a:r>
              <a:rPr lang="en-US" sz="3200" b="1">
                <a:solidFill>
                  <a:srgbClr val="0070C0"/>
                </a:solidFill>
                <a:latin typeface="Times New Roman" panose="02020603050405020304" pitchFamily="18" charset="0"/>
                <a:cs typeface="Times New Roman" panose="02020603050405020304" pitchFamily="18" charset="0"/>
              </a:rPr>
              <a:t>?? Để được gọi là đất trồng thì loại đất đó cần hội đủ những điều kiện gì?</a:t>
            </a:r>
          </a:p>
        </p:txBody>
      </p:sp>
      <p:sp>
        <p:nvSpPr>
          <p:cNvPr id="3" name="Text Box 2"/>
          <p:cNvSpPr txBox="1"/>
          <p:nvPr/>
        </p:nvSpPr>
        <p:spPr>
          <a:xfrm>
            <a:off x="533400" y="5257800"/>
            <a:ext cx="7800340" cy="583565"/>
          </a:xfrm>
          <a:prstGeom prst="rect">
            <a:avLst/>
          </a:prstGeom>
          <a:noFill/>
        </p:spPr>
        <p:txBody>
          <a:bodyPr wrap="none" rtlCol="0" anchor="t">
            <a:spAutoFit/>
          </a:bodyPr>
          <a:lstStyle/>
          <a:p>
            <a:pPr lvl="0" algn="just"/>
            <a:r>
              <a:rPr lang="en-US" altLang="vi-VN" sz="32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 Là nơi</a:t>
            </a:r>
            <a:r>
              <a:rPr lang="vi-VN" sz="32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 cây trồng có thể sản xuất ra sản phẩm.</a:t>
            </a:r>
          </a:p>
        </p:txBody>
      </p:sp>
      <p:sp>
        <p:nvSpPr>
          <p:cNvPr id="6" name="Text Box 5"/>
          <p:cNvSpPr txBox="1"/>
          <p:nvPr/>
        </p:nvSpPr>
        <p:spPr>
          <a:xfrm>
            <a:off x="456883" y="4419600"/>
            <a:ext cx="5629275" cy="583565"/>
          </a:xfrm>
          <a:prstGeom prst="rect">
            <a:avLst/>
          </a:prstGeom>
          <a:noFill/>
        </p:spPr>
        <p:txBody>
          <a:bodyPr wrap="none" rtlCol="0" anchor="t">
            <a:spAutoFit/>
          </a:bodyPr>
          <a:lstStyle/>
          <a:p>
            <a:pPr lvl="0" algn="just"/>
            <a:r>
              <a:rPr lang="en-US" altLang="vi-VN" sz="3200" dirty="0">
                <a:solidFill>
                  <a:srgbClr val="008000"/>
                </a:solidFill>
                <a:latin typeface="Times New Roman" panose="02020603050405020304" pitchFamily="18" charset="0"/>
                <a:cs typeface="Times New Roman" panose="02020603050405020304" pitchFamily="18" charset="0"/>
                <a:sym typeface="+mn-ea"/>
              </a:rPr>
              <a:t>- Là nơi thực vật có thể sinh sống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edg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939" y="975113"/>
            <a:ext cx="8481811" cy="5562600"/>
          </a:xfrm>
          <a:prstGeom prst="rect">
            <a:avLst/>
          </a:prstGeom>
        </p:spPr>
      </p:pic>
      <p:sp>
        <p:nvSpPr>
          <p:cNvPr id="4" name="Text Box 7"/>
          <p:cNvSpPr txBox="1">
            <a:spLocks noChangeArrowheads="1"/>
          </p:cNvSpPr>
          <p:nvPr/>
        </p:nvSpPr>
        <p:spPr bwMode="auto">
          <a:xfrm>
            <a:off x="152446" y="457359"/>
            <a:ext cx="9174387" cy="123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r>
              <a:rPr lang="en-US" altLang="en-US" sz="3600" b="1">
                <a:solidFill>
                  <a:srgbClr val="FF0000"/>
                </a:solidFill>
                <a:cs typeface="Times New Roman" panose="02020603050405020304" pitchFamily="18" charset="0"/>
              </a:rPr>
              <a:t>I. Khái niệm về đất trồng:</a:t>
            </a:r>
          </a:p>
          <a:p>
            <a:pPr>
              <a:defRPr/>
            </a:pPr>
            <a:r>
              <a:rPr lang="en-US" altLang="en-US" sz="3600" b="1">
                <a:solidFill>
                  <a:srgbClr val="008000"/>
                </a:solidFill>
                <a:cs typeface="Times New Roman" panose="02020603050405020304" pitchFamily="18" charset="0"/>
              </a:rPr>
              <a:t>   1. Đất trồng là gì?</a:t>
            </a:r>
          </a:p>
        </p:txBody>
      </p:sp>
      <p:sp>
        <p:nvSpPr>
          <p:cNvPr id="9" name="Rectangle 8"/>
          <p:cNvSpPr/>
          <p:nvPr/>
        </p:nvSpPr>
        <p:spPr>
          <a:xfrm>
            <a:off x="76316" y="1752353"/>
            <a:ext cx="8839200" cy="1384995"/>
          </a:xfrm>
          <a:prstGeom prst="rect">
            <a:avLst/>
          </a:prstGeom>
        </p:spPr>
        <p:txBody>
          <a:bodyPr wrap="square">
            <a:spAutoFit/>
          </a:bodyPr>
          <a:lstStyle/>
          <a:p>
            <a:pPr lvl="0" algn="just"/>
            <a:r>
              <a:rPr lang="en-US" sz="2800" b="1" dirty="0">
                <a:solidFill>
                  <a:srgbClr val="FF0000"/>
                </a:solidFill>
                <a:latin typeface="Arial" panose="020B0604020202020204" pitchFamily="34" charset="0"/>
                <a:cs typeface="Arial" panose="020B0604020202020204" pitchFamily="34" charset="0"/>
                <a:sym typeface="Wingdings" panose="05000000000000000000"/>
              </a:rPr>
              <a:t> </a:t>
            </a:r>
            <a:r>
              <a:rPr lang="vi-VN" sz="2800" dirty="0">
                <a:solidFill>
                  <a:srgbClr val="005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800" dirty="0">
                <a:solidFill>
                  <a:srgbClr val="005000"/>
                </a:solidFill>
                <a:latin typeface="Arial" panose="020B0604020202020204" pitchFamily="34" charset="0"/>
                <a:cs typeface="Arial" panose="020B0604020202020204" pitchFamily="34" charset="0"/>
              </a:rPr>
              <a:t>Đất trồng là lớp đất bề mặt tơi xốp của vỏ trái đất, trên đó cây trồng có thể sinh sống và sản xuất ra sản phẩm.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42" presetClass="exit" presetSubtype="0" fill="hold" nodeType="withEffect">
                                  <p:stCondLst>
                                    <p:cond delay="0"/>
                                  </p:stCondLst>
                                  <p:childTnLst>
                                    <p:animEffect transition="out" filter="fade">
                                      <p:cBhvr>
                                        <p:cTn id="19" dur="1000"/>
                                        <p:tgtEl>
                                          <p:spTgt spid="11"/>
                                        </p:tgtEl>
                                      </p:cBhvr>
                                    </p:animEffect>
                                    <p:anim calcmode="lin" valueType="num">
                                      <p:cBhvr>
                                        <p:cTn id="20" dur="1000"/>
                                        <p:tgtEl>
                                          <p:spTgt spid="11"/>
                                        </p:tgtEl>
                                        <p:attrNameLst>
                                          <p:attrName>ppt_x</p:attrName>
                                        </p:attrNameLst>
                                      </p:cBhvr>
                                      <p:tavLst>
                                        <p:tav tm="0">
                                          <p:val>
                                            <p:strVal val="ppt_x"/>
                                          </p:val>
                                        </p:tav>
                                        <p:tav tm="100000">
                                          <p:val>
                                            <p:strVal val="ppt_x"/>
                                          </p:val>
                                        </p:tav>
                                      </p:tavLst>
                                    </p:anim>
                                    <p:anim calcmode="lin" valueType="num">
                                      <p:cBhvr>
                                        <p:cTn id="21" dur="1000"/>
                                        <p:tgtEl>
                                          <p:spTgt spid="11"/>
                                        </p:tgtEl>
                                        <p:attrNameLst>
                                          <p:attrName>ppt_y</p:attrName>
                                        </p:attrNameLst>
                                      </p:cBhvr>
                                      <p:tavLst>
                                        <p:tav tm="0">
                                          <p:val>
                                            <p:strVal val="ppt_y"/>
                                          </p:val>
                                        </p:tav>
                                        <p:tav tm="100000">
                                          <p:val>
                                            <p:strVal val="ppt_y+.1"/>
                                          </p:val>
                                        </p:tav>
                                      </p:tavLst>
                                    </p:anim>
                                    <p:set>
                                      <p:cBhvr>
                                        <p:cTn id="22" dur="1" fill="hold">
                                          <p:stCondLst>
                                            <p:cond delay="999"/>
                                          </p:stCondLst>
                                        </p:cTn>
                                        <p:tgtEl>
                                          <p:spTgt spid="11"/>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304800"/>
            <a:ext cx="4902200" cy="1143000"/>
          </a:xfrm>
        </p:spPr>
        <p:txBody>
          <a:bodyPr/>
          <a:lstStyle/>
          <a:p>
            <a:r>
              <a:rPr lang="en-US" sz="3200" b="1">
                <a:latin typeface="Times New Roman" panose="02020603050405020304" pitchFamily="18" charset="0"/>
                <a:cs typeface="Times New Roman" panose="02020603050405020304" pitchFamily="18" charset="0"/>
              </a:rPr>
              <a:t>Đất trồng được hình thành như thế nào?</a:t>
            </a:r>
          </a:p>
        </p:txBody>
      </p:sp>
      <p:pic>
        <p:nvPicPr>
          <p:cNvPr id="4" name="Content Placeholder 3"/>
          <p:cNvPicPr>
            <a:picLocks noGrp="1" noChangeAspect="1"/>
          </p:cNvPicPr>
          <p:nvPr>
            <p:ph idx="1"/>
          </p:nvPr>
        </p:nvPicPr>
        <p:blipFill>
          <a:blip r:embed="rId2"/>
          <a:stretch>
            <a:fillRect/>
          </a:stretch>
        </p:blipFill>
        <p:spPr>
          <a:xfrm>
            <a:off x="1523365" y="1706245"/>
            <a:ext cx="6096000" cy="4312920"/>
          </a:xfrm>
          <a:prstGeom prst="rect">
            <a:avLst/>
          </a:prstGeom>
        </p:spPr>
      </p:pic>
      <p:sp>
        <p:nvSpPr>
          <p:cNvPr id="5" name="Text Box 4"/>
          <p:cNvSpPr txBox="1"/>
          <p:nvPr/>
        </p:nvSpPr>
        <p:spPr>
          <a:xfrm>
            <a:off x="304800" y="6172200"/>
            <a:ext cx="2983230" cy="368300"/>
          </a:xfrm>
          <a:prstGeom prst="rect">
            <a:avLst/>
          </a:prstGeom>
          <a:noFill/>
        </p:spPr>
        <p:txBody>
          <a:bodyPr wrap="none" rtlCol="0" anchor="t">
            <a:spAutoFit/>
          </a:bodyPr>
          <a:lstStyle/>
          <a:p>
            <a:r>
              <a:rPr lang="en-US">
                <a:latin typeface="Times New Roman" panose="02020603050405020304" pitchFamily="18" charset="0"/>
                <a:cs typeface="Times New Roman" panose="02020603050405020304" pitchFamily="18" charset="0"/>
                <a:sym typeface="+mn-ea"/>
              </a:rPr>
              <a:t>https://youtu.be/VS24V0pzPfs</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Box 7"/>
          <p:cNvSpPr txBox="1">
            <a:spLocks noChangeArrowheads="1"/>
          </p:cNvSpPr>
          <p:nvPr/>
        </p:nvSpPr>
        <p:spPr bwMode="auto">
          <a:xfrm>
            <a:off x="381046" y="609759"/>
            <a:ext cx="917438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r>
              <a:rPr lang="en-US" altLang="en-US" sz="3200" b="1">
                <a:solidFill>
                  <a:srgbClr val="FF0000"/>
                </a:solidFill>
                <a:cs typeface="Times New Roman" panose="02020603050405020304" pitchFamily="18" charset="0"/>
              </a:rPr>
              <a:t>I. Khái niệm về đất trồng:</a:t>
            </a:r>
          </a:p>
          <a:p>
            <a:pPr>
              <a:defRPr/>
            </a:pPr>
            <a:r>
              <a:rPr lang="en-US" altLang="en-US" sz="3200" b="1">
                <a:solidFill>
                  <a:srgbClr val="008000"/>
                </a:solidFill>
                <a:cs typeface="Times New Roman" panose="02020603050405020304" pitchFamily="18" charset="0"/>
              </a:rPr>
              <a:t>   2. Vai trò của đất trồng</a:t>
            </a:r>
          </a:p>
        </p:txBody>
      </p:sp>
      <p:pic>
        <p:nvPicPr>
          <p:cNvPr id="7" name="Content Placeholder 6"/>
          <p:cNvPicPr>
            <a:picLocks noGrp="1" noChangeAspect="1"/>
          </p:cNvPicPr>
          <p:nvPr>
            <p:ph idx="1"/>
          </p:nvPr>
        </p:nvPicPr>
        <p:blipFill>
          <a:blip r:embed="rId2"/>
          <a:stretch>
            <a:fillRect/>
          </a:stretch>
        </p:blipFill>
        <p:spPr>
          <a:xfrm>
            <a:off x="1447800" y="2057400"/>
            <a:ext cx="5639435" cy="3759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52446" y="304959"/>
            <a:ext cx="917438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r>
              <a:rPr lang="en-US" altLang="en-US" sz="3200" b="1">
                <a:solidFill>
                  <a:srgbClr val="FF0000"/>
                </a:solidFill>
                <a:cs typeface="Times New Roman" panose="02020603050405020304" pitchFamily="18" charset="0"/>
              </a:rPr>
              <a:t>I. Khái niệm về đất trồng:</a:t>
            </a:r>
          </a:p>
          <a:p>
            <a:pPr>
              <a:defRPr/>
            </a:pPr>
            <a:r>
              <a:rPr lang="en-US" altLang="en-US" sz="3200" b="1">
                <a:solidFill>
                  <a:srgbClr val="008000"/>
                </a:solidFill>
                <a:cs typeface="Times New Roman" panose="02020603050405020304" pitchFamily="18" charset="0"/>
              </a:rPr>
              <a:t>   2. Vai trò của đất trồng</a:t>
            </a:r>
          </a:p>
        </p:txBody>
      </p:sp>
      <p:sp>
        <p:nvSpPr>
          <p:cNvPr id="4" name="Rectangle 3"/>
          <p:cNvSpPr/>
          <p:nvPr/>
        </p:nvSpPr>
        <p:spPr>
          <a:xfrm>
            <a:off x="304799" y="1752600"/>
            <a:ext cx="8839200" cy="954107"/>
          </a:xfrm>
          <a:prstGeom prst="rect">
            <a:avLst/>
          </a:prstGeom>
        </p:spPr>
        <p:txBody>
          <a:bodyPr wrap="square">
            <a:spAutoFit/>
          </a:bodyPr>
          <a:lstStyle/>
          <a:p>
            <a:pPr lvl="0" algn="just"/>
            <a:r>
              <a:rPr lang="en-US" sz="2800" b="1" dirty="0">
                <a:solidFill>
                  <a:srgbClr val="FF0000"/>
                </a:solidFill>
                <a:latin typeface="Arial" panose="020B0604020202020204" pitchFamily="34" charset="0"/>
                <a:cs typeface="Arial" panose="020B0604020202020204" pitchFamily="34" charset="0"/>
                <a:sym typeface="Wingdings" panose="05000000000000000000"/>
              </a:rPr>
              <a:t> </a:t>
            </a:r>
            <a:r>
              <a:rPr lang="vi-VN" sz="2800" dirty="0">
                <a:solidFill>
                  <a:srgbClr val="005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800" dirty="0">
                <a:solidFill>
                  <a:srgbClr val="005000"/>
                </a:solidFill>
                <a:latin typeface="Arial" panose="020B0604020202020204" pitchFamily="34" charset="0"/>
                <a:cs typeface="Arial" panose="020B0604020202020204" pitchFamily="34" charset="0"/>
              </a:rPr>
              <a:t>Đất trồng là </a:t>
            </a:r>
            <a:r>
              <a:rPr lang="en-US" sz="2800" dirty="0" err="1">
                <a:solidFill>
                  <a:srgbClr val="005000"/>
                </a:solidFill>
                <a:latin typeface="Arial" panose="020B0604020202020204" pitchFamily="34" charset="0"/>
                <a:cs typeface="Arial" panose="020B0604020202020204" pitchFamily="34" charset="0"/>
              </a:rPr>
              <a:t>môi</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trường</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cung</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cấp</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nước</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chất</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dinh</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dưỡng</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oxi</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cho</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cây</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và</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giữ</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cho</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cây</a:t>
            </a:r>
            <a:r>
              <a:rPr lang="en-US" sz="2800" dirty="0">
                <a:solidFill>
                  <a:srgbClr val="005000"/>
                </a:solidFill>
                <a:latin typeface="Arial" panose="020B0604020202020204" pitchFamily="34" charset="0"/>
                <a:cs typeface="Arial" panose="020B0604020202020204" pitchFamily="34" charset="0"/>
              </a:rPr>
              <a:t> </a:t>
            </a:r>
            <a:r>
              <a:rPr lang="vi-VN" sz="2800" dirty="0">
                <a:solidFill>
                  <a:srgbClr val="005000"/>
                </a:solidFill>
                <a:latin typeface="Arial" panose="020B0604020202020204" pitchFamily="34" charset="0"/>
                <a:cs typeface="Arial" panose="020B0604020202020204" pitchFamily="34" charset="0"/>
              </a:rPr>
              <a:t>đứng</a:t>
            </a:r>
            <a:r>
              <a:rPr lang="en-US" sz="2800" dirty="0">
                <a:solidFill>
                  <a:srgbClr val="005000"/>
                </a:solidFill>
                <a:latin typeface="Arial" panose="020B0604020202020204" pitchFamily="34" charset="0"/>
                <a:cs typeface="Arial" panose="020B0604020202020204" pitchFamily="34" charset="0"/>
              </a:rPr>
              <a:t> </a:t>
            </a:r>
            <a:r>
              <a:rPr lang="en-US" sz="2800" dirty="0" err="1">
                <a:solidFill>
                  <a:srgbClr val="005000"/>
                </a:solidFill>
                <a:latin typeface="Arial" panose="020B0604020202020204" pitchFamily="34" charset="0"/>
                <a:cs typeface="Arial" panose="020B0604020202020204" pitchFamily="34" charset="0"/>
              </a:rPr>
              <a:t>vững</a:t>
            </a:r>
            <a:r>
              <a:rPr lang="en-US" sz="2800" dirty="0">
                <a:solidFill>
                  <a:srgbClr val="005000"/>
                </a:solidFill>
                <a:latin typeface="Arial" panose="020B0604020202020204" pitchFamily="34" charset="0"/>
                <a:cs typeface="Arial" panose="020B0604020202020204" pitchFamily="34" charset="0"/>
              </a:rPr>
              <a:t>.</a:t>
            </a:r>
            <a:endParaRPr lang="vi-VN" sz="2800" dirty="0">
              <a:solidFill>
                <a:srgbClr val="005000"/>
              </a:solidFill>
              <a:latin typeface="Arial" panose="020B0604020202020204" pitchFamily="34" charset="0"/>
              <a:cs typeface="Arial" panose="020B0604020202020204" pitchFamily="34" charset="0"/>
            </a:endParaRPr>
          </a:p>
        </p:txBody>
      </p:sp>
      <p:sp>
        <p:nvSpPr>
          <p:cNvPr id="5" name="Oval Callout 4"/>
          <p:cNvSpPr/>
          <p:nvPr/>
        </p:nvSpPr>
        <p:spPr>
          <a:xfrm>
            <a:off x="5029200" y="304800"/>
            <a:ext cx="4212590" cy="2777490"/>
          </a:xfrm>
          <a:prstGeom prst="wedgeEllipseCallout">
            <a:avLst>
              <a:gd name="adj1" fmla="val -51175"/>
              <a:gd name="adj2" fmla="val 49245"/>
            </a:avLst>
          </a:prstGeom>
          <a:solidFill>
            <a:srgbClr val="FFFF69"/>
          </a:solidFill>
          <a:ln>
            <a:solidFill>
              <a:srgbClr val="FFC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a:solidFill>
                  <a:srgbClr val="002060"/>
                </a:solidFill>
                <a:latin typeface="Arial" panose="020B0604020202020204" pitchFamily="34" charset="0"/>
                <a:cs typeface="Arial" panose="020B0604020202020204" pitchFamily="34" charset="0"/>
              </a:rPr>
              <a:t>Vai trò của đất đối với cây trồng là gì?</a:t>
            </a:r>
          </a:p>
        </p:txBody>
      </p:sp>
      <p:pic>
        <p:nvPicPr>
          <p:cNvPr id="12" name="Content Placeholder 11"/>
          <p:cNvPicPr>
            <a:picLocks noChangeAspect="1"/>
          </p:cNvPicPr>
          <p:nvPr/>
        </p:nvPicPr>
        <p:blipFill>
          <a:blip r:embed="rId2"/>
          <a:stretch>
            <a:fillRect/>
          </a:stretch>
        </p:blipFill>
        <p:spPr>
          <a:xfrm>
            <a:off x="1447800" y="2743200"/>
            <a:ext cx="5399405" cy="40493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5"/>
                                        </p:tgtEl>
                                      </p:cBhvr>
                                    </p:animEffect>
                                    <p:anim calcmode="lin" valueType="num">
                                      <p:cBhvr>
                                        <p:cTn id="22" dur="1000"/>
                                        <p:tgtEl>
                                          <p:spTgt spid="5"/>
                                        </p:tgtEl>
                                        <p:attrNameLst>
                                          <p:attrName>ppt_x</p:attrName>
                                        </p:attrNameLst>
                                      </p:cBhvr>
                                      <p:tavLst>
                                        <p:tav tm="0">
                                          <p:val>
                                            <p:strVal val="ppt_x"/>
                                          </p:val>
                                        </p:tav>
                                        <p:tav tm="100000">
                                          <p:val>
                                            <p:strVal val="ppt_x"/>
                                          </p:val>
                                        </p:tav>
                                      </p:tavLst>
                                    </p:anim>
                                    <p:anim calcmode="lin" valueType="num">
                                      <p:cBhvr>
                                        <p:cTn id="23" dur="1000"/>
                                        <p:tgtEl>
                                          <p:spTgt spid="5"/>
                                        </p:tgtEl>
                                        <p:attrNameLst>
                                          <p:attrName>ppt_y</p:attrName>
                                        </p:attrNameLst>
                                      </p:cBhvr>
                                      <p:tavLst>
                                        <p:tav tm="0">
                                          <p:val>
                                            <p:strVal val="ppt_y"/>
                                          </p:val>
                                        </p:tav>
                                        <p:tav tm="100000">
                                          <p:val>
                                            <p:strVal val="ppt_y+.1"/>
                                          </p:val>
                                        </p:tav>
                                      </p:tavLst>
                                    </p:anim>
                                    <p:set>
                                      <p:cBhvr>
                                        <p:cTn id="24" dur="1" fill="hold">
                                          <p:stCondLst>
                                            <p:cond delay="999"/>
                                          </p:stCondLst>
                                        </p:cTn>
                                        <p:tgtEl>
                                          <p:spTgt spid="5"/>
                                        </p:tgtEl>
                                        <p:attrNameLst>
                                          <p:attrName>style.visibility</p:attrName>
                                        </p:attrNameLst>
                                      </p:cBhvr>
                                      <p:to>
                                        <p:strVal val="hidden"/>
                                      </p:to>
                                    </p:set>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bldLvl="0" animBg="1"/>
      <p:bldP spid="5" grpId="1"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1775</Words>
  <Application>Microsoft Office PowerPoint</Application>
  <PresentationFormat>On-screen Show (4:3)</PresentationFormat>
  <Paragraphs>239</Paragraphs>
  <Slides>46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Times New Roman</vt:lpstr>
      <vt:lpstr>Office Theme</vt:lpstr>
      <vt:lpstr>PowerPoint Presentation</vt:lpstr>
      <vt:lpstr>PowerPoint Presentation</vt:lpstr>
      <vt:lpstr>PowerPoint Presentation</vt:lpstr>
      <vt:lpstr>??? Có phải tất cả các loại đất được  tìm thấy trên bề mặt của vỏ trái đất đều là đất trồng hay không?</vt:lpstr>
      <vt:lpstr>PowerPoint Presentation</vt:lpstr>
      <vt:lpstr>PowerPoint Presentation</vt:lpstr>
      <vt:lpstr>Đất trồng được hình thành như thế nào?</vt:lpstr>
      <vt:lpstr>PowerPoint Presentation</vt:lpstr>
      <vt:lpstr>PowerPoint Presentation</vt:lpstr>
      <vt:lpstr>PowerPoint Presentation</vt:lpstr>
      <vt:lpstr>Trồng cây trong nước</vt:lpstr>
      <vt:lpstr>Dung dịch thủy canh</vt:lpstr>
      <vt:lpstr>Đất tinh thể là gì?</vt:lpstr>
      <vt:lpstr>Đất tinh thể là gì?</vt:lpstr>
      <vt:lpstr>PowerPoint Presentation</vt:lpstr>
      <vt:lpstr>PowerPoint Presentation</vt:lpstr>
      <vt:lpstr>Phần khí</vt:lpstr>
      <vt:lpstr>Phần rắn</vt:lpstr>
      <vt:lpstr>Mùn là gì? vì sao nói đất càng nhiều mùn là đất tốt? </vt:lpstr>
      <vt:lpstr>Vai trò của mùn trong đất</vt:lpstr>
      <vt:lpstr>Phần lỏng</vt:lpstr>
      <vt:lpstr>PowerPoint Presentation</vt:lpstr>
      <vt:lpstr>1. Thành phần cơ giới của đất là gì?</vt:lpstr>
      <vt:lpstr>PowerPoint Presentation</vt:lpstr>
      <vt:lpstr>PowerPoint Presentation</vt:lpstr>
      <vt:lpstr>PowerPoint Presentation</vt:lpstr>
      <vt:lpstr>PowerPoint Presentation</vt:lpstr>
      <vt:lpstr>PowerPoint Presentation</vt:lpstr>
      <vt:lpstr>2. Độ chua, độ kiềm của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BiỆN PHÁP CẢI TẠO ĐẤT</vt:lpstr>
      <vt:lpstr>3. Khả năng giữ nước và chất dinh dưỡng của đất:</vt:lpstr>
      <vt:lpstr>PowerPoint Presentation</vt:lpstr>
      <vt:lpstr>PowerPoint Presentation</vt:lpstr>
      <vt:lpstr>PowerPoint Presentation</vt:lpstr>
      <vt:lpstr>4. Độ phì nhiêu của đất là gì?</vt:lpstr>
      <vt:lpstr>PowerPoint Presentation</vt:lpstr>
      <vt:lpstr>IV. Độ phì nhiêu của đất là gì?</vt:lpstr>
      <vt:lpstr>PowerPoint Presentation</vt:lpstr>
      <vt:lpstr> 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Hưng Khúc</cp:lastModifiedBy>
  <cp:revision>67</cp:revision>
  <dcterms:created xsi:type="dcterms:W3CDTF">2018-08-19T03:06:00Z</dcterms:created>
  <dcterms:modified xsi:type="dcterms:W3CDTF">2021-09-10T04:06:23Z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1033-11.2.0.10223</vt:lpwstr>
  </property>
</Properties>
</file>