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2EBDA-14B3-4A38-94B1-B0CD28C186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5DC74-1C19-4370-BDF1-D3854B3E6708}">
      <dgm:prSet custT="1"/>
      <dgm:spPr/>
      <dgm:t>
        <a:bodyPr/>
        <a:lstStyle/>
        <a:p>
          <a:pPr algn="just" rtl="0"/>
          <a:r>
            <a: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 TRÍ -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 HẬU</a:t>
          </a:r>
        </a:p>
      </dgm:t>
    </dgm:pt>
    <dgm:pt modelId="{F579DD04-B28E-4693-91BB-40CFD4A8F768}" type="parTrans" cxnId="{564CDBDA-A5CF-40CE-927D-C98A51FFEED6}">
      <dgm:prSet/>
      <dgm:spPr/>
      <dgm:t>
        <a:bodyPr/>
        <a:lstStyle/>
        <a:p>
          <a:endParaRPr lang="en-US"/>
        </a:p>
      </dgm:t>
    </dgm:pt>
    <dgm:pt modelId="{883D3CD1-EDDA-451C-8AED-4ECD0C15E991}" type="sibTrans" cxnId="{564CDBDA-A5CF-40CE-927D-C98A51FFEED6}">
      <dgm:prSet/>
      <dgm:spPr/>
      <dgm:t>
        <a:bodyPr/>
        <a:lstStyle/>
        <a:p>
          <a:endParaRPr lang="en-US"/>
        </a:p>
      </dgm:t>
    </dgm:pt>
    <dgm:pt modelId="{5A8E9721-6E95-471D-841D-B5671F13A773}">
      <dgm:prSet custT="1"/>
      <dgm:spPr/>
      <dgm:t>
        <a:bodyPr/>
        <a:lstStyle/>
        <a:p>
          <a:pPr algn="l" rtl="0"/>
          <a:r>
            <a: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CÁC ĐẶC ĐIỂM KHÁC CỦA MÔI TRƯỜNG</a:t>
          </a:r>
        </a:p>
      </dgm:t>
    </dgm:pt>
    <dgm:pt modelId="{8397DC5D-6D47-4353-BE7B-AAE518560534}" type="parTrans" cxnId="{60A54CD0-E499-4ED0-8293-93108C5D4EE8}">
      <dgm:prSet/>
      <dgm:spPr/>
      <dgm:t>
        <a:bodyPr/>
        <a:lstStyle/>
        <a:p>
          <a:endParaRPr lang="en-US"/>
        </a:p>
      </dgm:t>
    </dgm:pt>
    <dgm:pt modelId="{FE0DC949-D06B-455A-92B4-FCA65F632DDE}" type="sibTrans" cxnId="{60A54CD0-E499-4ED0-8293-93108C5D4EE8}">
      <dgm:prSet/>
      <dgm:spPr/>
      <dgm:t>
        <a:bodyPr/>
        <a:lstStyle/>
        <a:p>
          <a:endParaRPr lang="en-US"/>
        </a:p>
      </dgm:t>
    </dgm:pt>
    <dgm:pt modelId="{2B1C143C-A397-4D7A-A939-97DC11632F47}" type="pres">
      <dgm:prSet presAssocID="{D1C2EBDA-14B3-4A38-94B1-B0CD28C1861A}" presName="linear" presStyleCnt="0">
        <dgm:presLayoutVars>
          <dgm:animLvl val="lvl"/>
          <dgm:resizeHandles val="exact"/>
        </dgm:presLayoutVars>
      </dgm:prSet>
      <dgm:spPr/>
    </dgm:pt>
    <dgm:pt modelId="{3940F643-E0BF-4158-A452-2FDBA1D68807}" type="pres">
      <dgm:prSet presAssocID="{9A95DC74-1C19-4370-BDF1-D3854B3E6708}" presName="parentText" presStyleLbl="node1" presStyleIdx="0" presStyleCnt="2" custLinFactNeighborX="127" custLinFactNeighborY="4795">
        <dgm:presLayoutVars>
          <dgm:chMax val="0"/>
          <dgm:bulletEnabled val="1"/>
        </dgm:presLayoutVars>
      </dgm:prSet>
      <dgm:spPr/>
    </dgm:pt>
    <dgm:pt modelId="{28C87C9A-53C9-4BDB-B46E-DBBCE0C2A45A}" type="pres">
      <dgm:prSet presAssocID="{883D3CD1-EDDA-451C-8AED-4ECD0C15E991}" presName="spacer" presStyleCnt="0"/>
      <dgm:spPr/>
    </dgm:pt>
    <dgm:pt modelId="{314BA1B5-D17B-42AF-848E-E02A48F9D75A}" type="pres">
      <dgm:prSet presAssocID="{5A8E9721-6E95-471D-841D-B5671F13A7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492538-B6F5-4F3A-8E95-A63D2A3D8720}" type="presOf" srcId="{D1C2EBDA-14B3-4A38-94B1-B0CD28C1861A}" destId="{2B1C143C-A397-4D7A-A939-97DC11632F47}" srcOrd="0" destOrd="0" presId="urn:microsoft.com/office/officeart/2005/8/layout/vList2"/>
    <dgm:cxn modelId="{15A8CE59-C83F-4B98-843E-8073A8003F1D}" type="presOf" srcId="{5A8E9721-6E95-471D-841D-B5671F13A773}" destId="{314BA1B5-D17B-42AF-848E-E02A48F9D75A}" srcOrd="0" destOrd="0" presId="urn:microsoft.com/office/officeart/2005/8/layout/vList2"/>
    <dgm:cxn modelId="{78DB71B6-B971-4D68-9029-76E45D09C995}" type="presOf" srcId="{9A95DC74-1C19-4370-BDF1-D3854B3E6708}" destId="{3940F643-E0BF-4158-A452-2FDBA1D68807}" srcOrd="0" destOrd="0" presId="urn:microsoft.com/office/officeart/2005/8/layout/vList2"/>
    <dgm:cxn modelId="{60A54CD0-E499-4ED0-8293-93108C5D4EE8}" srcId="{D1C2EBDA-14B3-4A38-94B1-B0CD28C1861A}" destId="{5A8E9721-6E95-471D-841D-B5671F13A773}" srcOrd="1" destOrd="0" parTransId="{8397DC5D-6D47-4353-BE7B-AAE518560534}" sibTransId="{FE0DC949-D06B-455A-92B4-FCA65F632DDE}"/>
    <dgm:cxn modelId="{564CDBDA-A5CF-40CE-927D-C98A51FFEED6}" srcId="{D1C2EBDA-14B3-4A38-94B1-B0CD28C1861A}" destId="{9A95DC74-1C19-4370-BDF1-D3854B3E6708}" srcOrd="0" destOrd="0" parTransId="{F579DD04-B28E-4693-91BB-40CFD4A8F768}" sibTransId="{883D3CD1-EDDA-451C-8AED-4ECD0C15E991}"/>
    <dgm:cxn modelId="{A224B6D9-40C4-4855-906F-D3D4A93A163A}" type="presParOf" srcId="{2B1C143C-A397-4D7A-A939-97DC11632F47}" destId="{3940F643-E0BF-4158-A452-2FDBA1D68807}" srcOrd="0" destOrd="0" presId="urn:microsoft.com/office/officeart/2005/8/layout/vList2"/>
    <dgm:cxn modelId="{7C6A5E83-7735-409B-B278-0CDBCDC3AA6E}" type="presParOf" srcId="{2B1C143C-A397-4D7A-A939-97DC11632F47}" destId="{28C87C9A-53C9-4BDB-B46E-DBBCE0C2A45A}" srcOrd="1" destOrd="0" presId="urn:microsoft.com/office/officeart/2005/8/layout/vList2"/>
    <dgm:cxn modelId="{45BEFCF1-CD6C-4618-929A-E4B9B9E2C4A2}" type="presParOf" srcId="{2B1C143C-A397-4D7A-A939-97DC11632F47}" destId="{314BA1B5-D17B-42AF-848E-E02A48F9D7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0F643-E0BF-4158-A452-2FDBA1D68807}">
      <dsp:nvSpPr>
        <dsp:cNvPr id="0" name=""/>
        <dsp:cNvSpPr/>
      </dsp:nvSpPr>
      <dsp:spPr>
        <a:xfrm>
          <a:off x="0" y="19051"/>
          <a:ext cx="121920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vi-VN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 TRÍ -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 HẬU</a:t>
          </a:r>
        </a:p>
      </dsp:txBody>
      <dsp:txXfrm>
        <a:off x="44778" y="63829"/>
        <a:ext cx="12102444" cy="827724"/>
      </dsp:txXfrm>
    </dsp:sp>
    <dsp:sp modelId="{314BA1B5-D17B-42AF-848E-E02A48F9D75A}">
      <dsp:nvSpPr>
        <dsp:cNvPr id="0" name=""/>
        <dsp:cNvSpPr/>
      </dsp:nvSpPr>
      <dsp:spPr>
        <a:xfrm>
          <a:off x="0" y="1070685"/>
          <a:ext cx="121920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CÁC ĐẶC ĐIỂM KHÁC CỦA MÔI TRƯỜNG</a:t>
          </a:r>
        </a:p>
      </dsp:txBody>
      <dsp:txXfrm>
        <a:off x="44778" y="1115463"/>
        <a:ext cx="12102444" cy="8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B1E8-A453-4E2B-B95E-73338D6C958B}" type="datetime2">
              <a:rPr lang="en-US"/>
              <a:pPr>
                <a:defRPr/>
              </a:pPr>
              <a:t>Saturday, August 14,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DFB4D-CA75-4FF9-B864-73F2C736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5389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2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DCB3-34BC-4AD4-9B10-75C4753A0C4A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EC1A-19AA-4314-8F53-C9C53FD01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hantinh.vnweblogs.com/gallery/9415/2460382737_9b28dd3870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static.nguyentandung.org/files/2010/10/42cd271csu.jpg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 : Môi trường nhiệt đới gió mùa | Học trực tuy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7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61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215831"/>
            <a:ext cx="994996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</a:t>
            </a:r>
            <a:r>
              <a:rPr lang="vi-VN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GIÓ MÙA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6118599"/>
              </p:ext>
            </p:extLst>
          </p:nvPr>
        </p:nvGraphicFramePr>
        <p:xfrm>
          <a:off x="0" y="1606826"/>
          <a:ext cx="12192000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04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90638" y="274430"/>
            <a:ext cx="71105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  <a:r>
              <a:rPr lang="vi-VN" sz="2400" dirty="0">
                <a:latin typeface="+mj-lt"/>
              </a:rPr>
              <a:t>Nằm chủ yếu ở khu vực Nam Á và Đông Nam Á.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r>
              <a:rPr lang="vi-VN" sz="2400" dirty="0">
                <a:latin typeface="+mj-lt"/>
              </a:rPr>
              <a:t>- Nhiệt độ trung bình năm &gt; 20</a:t>
            </a:r>
            <a:r>
              <a:rPr lang="vi-VN" sz="2400" baseline="30000" dirty="0">
                <a:latin typeface="+mj-lt"/>
              </a:rPr>
              <a:t>0</a:t>
            </a:r>
            <a:r>
              <a:rPr lang="vi-VN" sz="2400" dirty="0">
                <a:latin typeface="+mj-lt"/>
              </a:rPr>
              <a:t>C</a:t>
            </a:r>
          </a:p>
          <a:p>
            <a:pPr algn="just"/>
            <a:r>
              <a:rPr lang="vi-VN" sz="2400" dirty="0">
                <a:latin typeface="+mj-lt"/>
              </a:rPr>
              <a:t>- Biên độ nhiệt trung bình: khoảng 8</a:t>
            </a:r>
            <a:r>
              <a:rPr lang="vi-VN" sz="2400" baseline="30000" dirty="0">
                <a:latin typeface="+mj-lt"/>
              </a:rPr>
              <a:t>0</a:t>
            </a:r>
            <a:r>
              <a:rPr lang="vi-VN" sz="2400" dirty="0">
                <a:latin typeface="+mj-lt"/>
              </a:rPr>
              <a:t>C</a:t>
            </a:r>
          </a:p>
          <a:p>
            <a:pPr algn="just"/>
            <a:r>
              <a:rPr lang="vi-VN" sz="2400" dirty="0">
                <a:latin typeface="+mj-lt"/>
              </a:rPr>
              <a:t>- Lượng mưa Trung bình &gt; 1000mm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+mj-lt"/>
              </a:rPr>
              <a:t>=&gt; Nhiệt độ và lượng mưa thay đổi theo mùa gió và thời tiết diễn biến thất thường.</a:t>
            </a:r>
          </a:p>
          <a:p>
            <a:pPr algn="just"/>
            <a:endParaRPr lang="en-US" sz="2800" dirty="0"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90638" y="274430"/>
            <a:ext cx="71105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GIOA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797650"/>
            <a:ext cx="878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endParaRPr lang="en-US" sz="2800" dirty="0">
              <a:latin typeface="+mj-lt"/>
            </a:endParaRPr>
          </a:p>
        </p:txBody>
      </p:sp>
      <p:pic>
        <p:nvPicPr>
          <p:cNvPr id="7" name="Picture 7" descr="m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28"/>
            <a:ext cx="12191999" cy="53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ão 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0441"/>
            <a:ext cx="12192000" cy="5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hi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70440"/>
            <a:ext cx="12191999" cy="5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áº¿t quáº£ hÃ¬nh áº£nh cho há»c sinh Äiá»n biÃªn chui tÃºi ni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470441"/>
            <a:ext cx="12191997" cy="5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tuyet-roi-viet-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70439"/>
            <a:ext cx="12192000" cy="53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Các đặc điểm khác của môi trường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65324"/>
            <a:ext cx="6019800" cy="25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2460382737_9b28dd387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942"/>
            <a:ext cx="6210300" cy="26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42cd271cs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964296"/>
            <a:ext cx="6019800" cy="28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2224608742_9488ce31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24158"/>
            <a:ext cx="6134100" cy="283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03349" y="6256572"/>
            <a:ext cx="9013902" cy="601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796883" y="4032324"/>
            <a:ext cx="3048000" cy="39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khô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796405" y="1344697"/>
            <a:ext cx="3276600" cy="396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mùa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mưa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8819" y="110520"/>
            <a:ext cx="71105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GIOA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1494" y="835630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đặc điểm khác của môi trường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9" y="6181724"/>
            <a:ext cx="692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2" grpId="0" animBg="1"/>
      <p:bldP spid="174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Các đặc điểm khác của môi trường</a:t>
            </a:r>
          </a:p>
          <a:p>
            <a:pPr algn="just"/>
            <a:r>
              <a:rPr lang="vi-VN" sz="2800" dirty="0">
                <a:latin typeface="+mj-lt"/>
              </a:rPr>
              <a:t>- Gió mùa ảnh hưởng lớn đến cảnh sắc thiên nhiên và cuộc sống của con người</a:t>
            </a:r>
          </a:p>
          <a:p>
            <a:pPr algn="just"/>
            <a:r>
              <a:rPr lang="vi-VN" sz="2800" dirty="0">
                <a:latin typeface="+mj-lt"/>
              </a:rPr>
              <a:t>- Môi trường đa dạng và phong phú, có sự thay đổi theo thời gian và không gian.</a:t>
            </a:r>
            <a:endParaRPr lang="en-US" sz="2800" dirty="0"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loud Callout 1"/>
          <p:cNvSpPr/>
          <p:nvPr/>
        </p:nvSpPr>
        <p:spPr>
          <a:xfrm>
            <a:off x="382388" y="3207297"/>
            <a:ext cx="6094661" cy="31647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 gió mùa thích hợp trồng  các loại cây nào?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Các đặc điểm khác của môi trường</a:t>
            </a:r>
          </a:p>
          <a:p>
            <a:pPr algn="just"/>
            <a:r>
              <a:rPr lang="vi-VN" sz="2800" dirty="0">
                <a:latin typeface="+mj-lt"/>
              </a:rPr>
              <a:t>- Khu vực thích hợp trồng cây lương thực ( đặc biệt là lúa nước) và cây công nghiệp.</a:t>
            </a:r>
            <a:endParaRPr lang="en-US" sz="2800" dirty="0"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70929--tren-dong-lua-Tuy-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20082009160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18" y="3505200"/>
            <a:ext cx="61914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18" y="15876"/>
            <a:ext cx="619148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122449" y="2994026"/>
            <a:ext cx="2286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CÂY LÚA NƯỚC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8216590" y="2994026"/>
            <a:ext cx="2286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CÂY CAO SU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953259" y="6262688"/>
            <a:ext cx="2286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CÂY CÀ PHÊ</a:t>
            </a:r>
          </a:p>
        </p:txBody>
      </p:sp>
      <p:pic>
        <p:nvPicPr>
          <p:cNvPr id="22536" name="Picture 11" descr="Káº¿t quáº£ hÃ¬nh áº£nh cho cÃ¢y há» tiÃª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6"/>
            <a:ext cx="5943600" cy="33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2449" y="6336025"/>
            <a:ext cx="2241395" cy="39687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CÂY HỒ TIÊU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9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 autoUpdateAnimBg="0"/>
      <p:bldP spid="56329" grpId="0" animBg="1" autoUpdateAnimBg="0"/>
      <p:bldP spid="56331" grpId="0" animBg="1" autoUpdateAnimBg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551329" y="1320801"/>
            <a:ext cx="11282083" cy="5135820"/>
            <a:chOff x="384" y="48"/>
            <a:chExt cx="4935" cy="3516"/>
          </a:xfrm>
        </p:grpSpPr>
        <p:pic>
          <p:nvPicPr>
            <p:cNvPr id="23557" name="Picture 3" descr="PHAN BO DC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8"/>
              <a:ext cx="4935" cy="318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1353" y="3248"/>
              <a:ext cx="33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endPara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2" name="Picture 6" descr="Picture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73" y="578644"/>
            <a:ext cx="3079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72235" y="365126"/>
            <a:ext cx="90678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3790512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Các đặc điểm khác của môi trường</a:t>
            </a:r>
          </a:p>
          <a:p>
            <a:pPr algn="just"/>
            <a:r>
              <a:rPr lang="vi-VN" sz="2800" dirty="0">
                <a:latin typeface="+mj-lt"/>
              </a:rPr>
              <a:t>- Nơi tập trung đông dân trên thế giới.</a:t>
            </a:r>
            <a:endParaRPr lang="en-US" sz="2800" dirty="0"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05513" y="4043364"/>
            <a:ext cx="480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Nam Á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….………….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………………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val 3" descr="Parchment"/>
          <p:cNvSpPr>
            <a:spLocks noChangeArrowheads="1"/>
          </p:cNvSpPr>
          <p:nvPr/>
        </p:nvSpPr>
        <p:spPr bwMode="auto">
          <a:xfrm>
            <a:off x="6229350" y="3276600"/>
            <a:ext cx="552450" cy="4572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172200" y="1385889"/>
            <a:ext cx="4495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B.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C.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09713" y="4327526"/>
            <a:ext cx="441960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…………..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1676400" y="3086100"/>
            <a:ext cx="533400" cy="4953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76400" y="1449132"/>
            <a:ext cx="457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á, Nam Á.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  Nam Á,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Á,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Á.</a:t>
            </a: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1524000" y="1447800"/>
            <a:ext cx="9144000" cy="5257800"/>
            <a:chOff x="0" y="1080"/>
            <a:chExt cx="5760" cy="3216"/>
          </a:xfrm>
        </p:grpSpPr>
        <p:sp>
          <p:nvSpPr>
            <p:cNvPr id="38949" name="Rectangle 9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50" name="Rectangle 10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51" name="Rectangle 11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52" name="Rectangle 12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6248400" y="15240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524000" y="4267200"/>
            <a:ext cx="4572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733550" y="16002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10800000">
            <a:off x="6096000" y="41910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5" name="Oval 17"/>
          <p:cNvSpPr>
            <a:spLocks noChangeArrowheads="1"/>
          </p:cNvSpPr>
          <p:nvPr/>
        </p:nvSpPr>
        <p:spPr bwMode="auto">
          <a:xfrm>
            <a:off x="3732213" y="85725"/>
            <a:ext cx="43434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6" name="Picture 18" descr="S128x128P_1049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19051"/>
            <a:ext cx="11715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9" descr="S128x128P_1049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"/>
            <a:ext cx="12192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9448800" y="228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9461500" y="228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9448800" y="228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9461500" y="2159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9461500" y="228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9461500" y="2286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7434" name="Picture 26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1452813" y="1444803"/>
            <a:ext cx="4719387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276601" y="2298701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36" name="Picture 28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6116289" y="1409653"/>
            <a:ext cx="4801200" cy="265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7924801" y="2324101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068843" y="5461942"/>
            <a:ext cx="123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 dạng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1642802" y="5831504"/>
            <a:ext cx="1598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 phú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8845365" y="5030683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363876" y="5285824"/>
            <a:ext cx="1766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42" name="Picture 34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1540843" y="3995561"/>
            <a:ext cx="4540872" cy="266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43" name="Picture 35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6101799" y="4111546"/>
            <a:ext cx="4746334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3398356" y="5025231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7924801" y="48768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85913" y="504826"/>
            <a:ext cx="914400" cy="633413"/>
            <a:chOff x="39" y="318"/>
            <a:chExt cx="576" cy="399"/>
          </a:xfrm>
        </p:grpSpPr>
        <p:pic>
          <p:nvPicPr>
            <p:cNvPr id="38947" name="Picture 39" descr="buttonpurplegradi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318"/>
              <a:ext cx="576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8" name="Text Box 40"/>
            <p:cNvSpPr txBox="1">
              <a:spLocks noChangeArrowheads="1"/>
            </p:cNvSpPr>
            <p:nvPr/>
          </p:nvSpPr>
          <p:spPr bwMode="auto">
            <a:xfrm>
              <a:off x="134" y="338"/>
              <a:ext cx="3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Thời </a:t>
              </a:r>
            </a:p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6519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411" grpId="0" animBg="1"/>
      <p:bldP spid="17414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5" grpId="0" animBg="1"/>
      <p:bldP spid="17435" grpId="1" animBg="1"/>
      <p:bldP spid="17437" grpId="0" animBg="1"/>
      <p:bldP spid="17437" grpId="1" animBg="1"/>
      <p:bldP spid="17438" grpId="0"/>
      <p:bldP spid="17439" grpId="0"/>
      <p:bldP spid="17440" grpId="0"/>
      <p:bldP spid="17441" grpId="0"/>
      <p:bldP spid="17444" grpId="0" animBg="1"/>
      <p:bldP spid="17444" grpId="1" animBg="1"/>
      <p:bldP spid="17445" grpId="0" animBg="1"/>
      <p:bldP spid="174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OI KHI HAU TD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791"/>
            <a:ext cx="12115800" cy="5522934"/>
          </a:xfrm>
          <a:prstGeom prst="rect">
            <a:avLst/>
          </a:prstGeom>
          <a:noFill/>
          <a:ln w="889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2400" y="0"/>
            <a:ext cx="12039600" cy="1276350"/>
          </a:xfrm>
          <a:prstGeom prst="cloud">
            <a:avLst/>
          </a:prstGeom>
          <a:solidFill>
            <a:schemeClr val="bg1"/>
          </a:solidFill>
          <a:ln w="349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gió mùa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50825"/>
            <a:ext cx="692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39248" y="2869836"/>
            <a:ext cx="2206535" cy="944517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20950" y="417164"/>
            <a:ext cx="83057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3677" y="1834402"/>
            <a:ext cx="3479181" cy="19626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3677" y="4120380"/>
            <a:ext cx="3479181" cy="19626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 GIÓ MÙA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702" y="1754459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702" y="2510909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Có một mùa đông lạnh </a:t>
            </a:r>
          </a:p>
        </p:txBody>
      </p:sp>
      <p:sp>
        <p:nvSpPr>
          <p:cNvPr id="15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702" y="3331642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xích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tuyến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51" y="4201745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-van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nửa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hoang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51" y="5101687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51" y="5971790"/>
            <a:ext cx="5486400" cy="609600"/>
          </a:xfrm>
          <a:prstGeom prst="actionButtonBlank">
            <a:avLst/>
          </a:prstGeom>
          <a:solidFill>
            <a:srgbClr val="C7E6A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sớm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7909002" y="988737"/>
            <a:ext cx="685800" cy="60960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220950" y="1051815"/>
            <a:ext cx="685800" cy="60960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</a:rPr>
              <a:t>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4192858" y="2059259"/>
            <a:ext cx="1304693" cy="756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04009" y="2829323"/>
            <a:ext cx="1304693" cy="715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6" idx="2"/>
          </p:cNvCxnSpPr>
          <p:nvPr/>
        </p:nvCxnSpPr>
        <p:spPr>
          <a:xfrm>
            <a:off x="4192858" y="2815709"/>
            <a:ext cx="1304693" cy="1690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2"/>
          </p:cNvCxnSpPr>
          <p:nvPr/>
        </p:nvCxnSpPr>
        <p:spPr>
          <a:xfrm flipV="1">
            <a:off x="4204009" y="2815709"/>
            <a:ext cx="1304693" cy="2359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2"/>
          </p:cNvCxnSpPr>
          <p:nvPr/>
        </p:nvCxnSpPr>
        <p:spPr>
          <a:xfrm>
            <a:off x="4181707" y="5175112"/>
            <a:ext cx="1315844" cy="231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8" idx="2"/>
          </p:cNvCxnSpPr>
          <p:nvPr/>
        </p:nvCxnSpPr>
        <p:spPr>
          <a:xfrm>
            <a:off x="4204009" y="5202289"/>
            <a:ext cx="1293542" cy="1074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3778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9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494" y="674649"/>
            <a:ext cx="10727472" cy="589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vi-V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B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22529"/>
            <a:ext cx="10577689" cy="49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68951" y="3517868"/>
            <a:ext cx="1465385" cy="494994"/>
          </a:xfrm>
          <a:prstGeom prst="wedgeRoundRectCallout">
            <a:avLst>
              <a:gd name="adj1" fmla="val 134424"/>
              <a:gd name="adj2" fmla="val -1541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Nam Á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814289" y="4012862"/>
            <a:ext cx="1548911" cy="434810"/>
          </a:xfrm>
          <a:prstGeom prst="wedgeRoundRectCallout">
            <a:avLst>
              <a:gd name="adj1" fmla="val -35630"/>
              <a:gd name="adj2" fmla="val -2595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1800" dirty="0">
                <a:latin typeface="Times New Roman" panose="02020603050405020304" pitchFamily="18" charset="0"/>
              </a:rPr>
              <a:t> Nam Á</a:t>
            </a: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7821814" y="2412447"/>
            <a:ext cx="1658361" cy="707272"/>
          </a:xfrm>
          <a:custGeom>
            <a:avLst/>
            <a:gdLst>
              <a:gd name="T0" fmla="*/ 2147483646 w 848"/>
              <a:gd name="T1" fmla="*/ 2147483646 h 438"/>
              <a:gd name="T2" fmla="*/ 2147483646 w 848"/>
              <a:gd name="T3" fmla="*/ 2147483646 h 438"/>
              <a:gd name="T4" fmla="*/ 2147483646 w 848"/>
              <a:gd name="T5" fmla="*/ 2147483646 h 438"/>
              <a:gd name="T6" fmla="*/ 2147483646 w 848"/>
              <a:gd name="T7" fmla="*/ 2147483646 h 438"/>
              <a:gd name="T8" fmla="*/ 2147483646 w 848"/>
              <a:gd name="T9" fmla="*/ 2147483646 h 438"/>
              <a:gd name="T10" fmla="*/ 2147483646 w 848"/>
              <a:gd name="T11" fmla="*/ 2147483646 h 438"/>
              <a:gd name="T12" fmla="*/ 2147483646 w 848"/>
              <a:gd name="T13" fmla="*/ 2147483646 h 438"/>
              <a:gd name="T14" fmla="*/ 2147483646 w 848"/>
              <a:gd name="T15" fmla="*/ 2147483646 h 438"/>
              <a:gd name="T16" fmla="*/ 2147483646 w 848"/>
              <a:gd name="T17" fmla="*/ 2147483646 h 438"/>
              <a:gd name="T18" fmla="*/ 2147483646 w 848"/>
              <a:gd name="T19" fmla="*/ 2147483646 h 438"/>
              <a:gd name="T20" fmla="*/ 2147483646 w 848"/>
              <a:gd name="T21" fmla="*/ 2147483646 h 438"/>
              <a:gd name="T22" fmla="*/ 2147483646 w 848"/>
              <a:gd name="T23" fmla="*/ 2147483646 h 438"/>
              <a:gd name="T24" fmla="*/ 2147483646 w 848"/>
              <a:gd name="T25" fmla="*/ 2147483646 h 438"/>
              <a:gd name="T26" fmla="*/ 2147483646 w 848"/>
              <a:gd name="T27" fmla="*/ 2147483646 h 438"/>
              <a:gd name="T28" fmla="*/ 2147483646 w 848"/>
              <a:gd name="T29" fmla="*/ 2147483646 h 438"/>
              <a:gd name="T30" fmla="*/ 2147483646 w 848"/>
              <a:gd name="T31" fmla="*/ 2147483646 h 438"/>
              <a:gd name="T32" fmla="*/ 2147483646 w 848"/>
              <a:gd name="T33" fmla="*/ 2147483646 h 438"/>
              <a:gd name="T34" fmla="*/ 2147483646 w 848"/>
              <a:gd name="T35" fmla="*/ 2147483646 h 438"/>
              <a:gd name="T36" fmla="*/ 2147483646 w 848"/>
              <a:gd name="T37" fmla="*/ 2147483646 h 438"/>
              <a:gd name="T38" fmla="*/ 0 w 848"/>
              <a:gd name="T39" fmla="*/ 2147483646 h 438"/>
              <a:gd name="T40" fmla="*/ 2147483646 w 848"/>
              <a:gd name="T41" fmla="*/ 2147483646 h 438"/>
              <a:gd name="T42" fmla="*/ 2147483646 w 848"/>
              <a:gd name="T43" fmla="*/ 2147483646 h 438"/>
              <a:gd name="T44" fmla="*/ 2147483646 w 848"/>
              <a:gd name="T45" fmla="*/ 2147483646 h 438"/>
              <a:gd name="T46" fmla="*/ 2147483646 w 848"/>
              <a:gd name="T47" fmla="*/ 2147483646 h 438"/>
              <a:gd name="T48" fmla="*/ 2147483646 w 848"/>
              <a:gd name="T49" fmla="*/ 2147483646 h 438"/>
              <a:gd name="T50" fmla="*/ 2147483646 w 848"/>
              <a:gd name="T51" fmla="*/ 2147483646 h 438"/>
              <a:gd name="T52" fmla="*/ 2147483646 w 848"/>
              <a:gd name="T53" fmla="*/ 2147483646 h 438"/>
              <a:gd name="T54" fmla="*/ 2147483646 w 848"/>
              <a:gd name="T55" fmla="*/ 2147483646 h 438"/>
              <a:gd name="T56" fmla="*/ 2147483646 w 848"/>
              <a:gd name="T57" fmla="*/ 2147483646 h 438"/>
              <a:gd name="T58" fmla="*/ 2147483646 w 848"/>
              <a:gd name="T59" fmla="*/ 2147483646 h 438"/>
              <a:gd name="T60" fmla="*/ 2147483646 w 848"/>
              <a:gd name="T61" fmla="*/ 2147483646 h 4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48" h="438">
                <a:moveTo>
                  <a:pt x="848" y="118"/>
                </a:moveTo>
                <a:cubicBezTo>
                  <a:pt x="803" y="148"/>
                  <a:pt x="748" y="153"/>
                  <a:pt x="696" y="166"/>
                </a:cubicBezTo>
                <a:cubicBezTo>
                  <a:pt x="669" y="207"/>
                  <a:pt x="680" y="214"/>
                  <a:pt x="712" y="246"/>
                </a:cubicBezTo>
                <a:cubicBezTo>
                  <a:pt x="724" y="282"/>
                  <a:pt x="735" y="304"/>
                  <a:pt x="712" y="350"/>
                </a:cubicBezTo>
                <a:cubicBezTo>
                  <a:pt x="703" y="367"/>
                  <a:pt x="664" y="382"/>
                  <a:pt x="664" y="382"/>
                </a:cubicBezTo>
                <a:cubicBezTo>
                  <a:pt x="646" y="355"/>
                  <a:pt x="623" y="341"/>
                  <a:pt x="600" y="318"/>
                </a:cubicBezTo>
                <a:cubicBezTo>
                  <a:pt x="592" y="323"/>
                  <a:pt x="579" y="325"/>
                  <a:pt x="576" y="334"/>
                </a:cubicBezTo>
                <a:cubicBezTo>
                  <a:pt x="569" y="355"/>
                  <a:pt x="601" y="394"/>
                  <a:pt x="608" y="414"/>
                </a:cubicBezTo>
                <a:cubicBezTo>
                  <a:pt x="605" y="422"/>
                  <a:pt x="608" y="438"/>
                  <a:pt x="600" y="438"/>
                </a:cubicBezTo>
                <a:cubicBezTo>
                  <a:pt x="590" y="438"/>
                  <a:pt x="590" y="421"/>
                  <a:pt x="584" y="414"/>
                </a:cubicBezTo>
                <a:cubicBezTo>
                  <a:pt x="562" y="387"/>
                  <a:pt x="559" y="396"/>
                  <a:pt x="544" y="366"/>
                </a:cubicBezTo>
                <a:cubicBezTo>
                  <a:pt x="537" y="353"/>
                  <a:pt x="520" y="302"/>
                  <a:pt x="512" y="294"/>
                </a:cubicBezTo>
                <a:cubicBezTo>
                  <a:pt x="498" y="280"/>
                  <a:pt x="464" y="262"/>
                  <a:pt x="464" y="262"/>
                </a:cubicBezTo>
                <a:cubicBezTo>
                  <a:pt x="436" y="220"/>
                  <a:pt x="392" y="194"/>
                  <a:pt x="344" y="182"/>
                </a:cubicBezTo>
                <a:cubicBezTo>
                  <a:pt x="336" y="177"/>
                  <a:pt x="328" y="160"/>
                  <a:pt x="320" y="166"/>
                </a:cubicBezTo>
                <a:cubicBezTo>
                  <a:pt x="307" y="177"/>
                  <a:pt x="309" y="198"/>
                  <a:pt x="304" y="214"/>
                </a:cubicBezTo>
                <a:cubicBezTo>
                  <a:pt x="291" y="254"/>
                  <a:pt x="276" y="259"/>
                  <a:pt x="248" y="278"/>
                </a:cubicBezTo>
                <a:cubicBezTo>
                  <a:pt x="221" y="318"/>
                  <a:pt x="202" y="359"/>
                  <a:pt x="176" y="398"/>
                </a:cubicBezTo>
                <a:cubicBezTo>
                  <a:pt x="130" y="367"/>
                  <a:pt x="95" y="348"/>
                  <a:pt x="64" y="302"/>
                </a:cubicBezTo>
                <a:cubicBezTo>
                  <a:pt x="55" y="180"/>
                  <a:pt x="82" y="195"/>
                  <a:pt x="0" y="174"/>
                </a:cubicBezTo>
                <a:cubicBezTo>
                  <a:pt x="3" y="155"/>
                  <a:pt x="1" y="136"/>
                  <a:pt x="8" y="118"/>
                </a:cubicBezTo>
                <a:cubicBezTo>
                  <a:pt x="15" y="100"/>
                  <a:pt x="40" y="70"/>
                  <a:pt x="40" y="70"/>
                </a:cubicBezTo>
                <a:cubicBezTo>
                  <a:pt x="37" y="57"/>
                  <a:pt x="35" y="43"/>
                  <a:pt x="32" y="30"/>
                </a:cubicBezTo>
                <a:cubicBezTo>
                  <a:pt x="30" y="22"/>
                  <a:pt x="16" y="9"/>
                  <a:pt x="24" y="6"/>
                </a:cubicBezTo>
                <a:cubicBezTo>
                  <a:pt x="39" y="0"/>
                  <a:pt x="56" y="12"/>
                  <a:pt x="72" y="14"/>
                </a:cubicBezTo>
                <a:cubicBezTo>
                  <a:pt x="101" y="17"/>
                  <a:pt x="131" y="19"/>
                  <a:pt x="160" y="22"/>
                </a:cubicBezTo>
                <a:cubicBezTo>
                  <a:pt x="208" y="34"/>
                  <a:pt x="182" y="27"/>
                  <a:pt x="240" y="46"/>
                </a:cubicBezTo>
                <a:cubicBezTo>
                  <a:pt x="260" y="53"/>
                  <a:pt x="267" y="83"/>
                  <a:pt x="288" y="86"/>
                </a:cubicBezTo>
                <a:cubicBezTo>
                  <a:pt x="359" y="96"/>
                  <a:pt x="432" y="91"/>
                  <a:pt x="504" y="94"/>
                </a:cubicBezTo>
                <a:cubicBezTo>
                  <a:pt x="528" y="102"/>
                  <a:pt x="551" y="124"/>
                  <a:pt x="576" y="126"/>
                </a:cubicBezTo>
                <a:cubicBezTo>
                  <a:pt x="784" y="140"/>
                  <a:pt x="724" y="149"/>
                  <a:pt x="848" y="118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12801" y="5850009"/>
            <a:ext cx="10577688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Điển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khu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Nam Á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Nam 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7816" y="237823"/>
            <a:ext cx="968982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</a:t>
            </a:r>
            <a:r>
              <a:rPr lang="vi-VN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GIÓ MÙA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8" grpId="0" animBg="1"/>
      <p:bldP spid="5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19" y="1219200"/>
            <a:ext cx="523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Vị trí – khí hậu</a:t>
            </a:r>
          </a:p>
          <a:p>
            <a:pPr algn="just"/>
            <a:r>
              <a:rPr lang="vi-VN" sz="2400" b="1" i="1" u="sng" dirty="0">
                <a:latin typeface="+mj-lt"/>
              </a:rPr>
              <a:t>1)Vị trí: </a:t>
            </a:r>
            <a:r>
              <a:rPr lang="vi-VN" sz="2400" dirty="0">
                <a:latin typeface="+mj-lt"/>
              </a:rPr>
              <a:t>Nằm chủ yếu ở khu vực Nam Á và Đông Nam Á.</a:t>
            </a:r>
          </a:p>
          <a:p>
            <a:pPr algn="just"/>
            <a:r>
              <a:rPr lang="vi-VN" sz="2400" b="1" i="1" u="sng" dirty="0">
                <a:latin typeface="+mj-lt"/>
              </a:rPr>
              <a:t>2) Khí hậu:</a:t>
            </a:r>
          </a:p>
          <a:p>
            <a:pPr algn="just"/>
            <a:endParaRPr lang="en-US" sz="2800" dirty="0">
              <a:latin typeface="+mj-lt"/>
            </a:endParaRPr>
          </a:p>
        </p:txBody>
      </p:sp>
      <p:pic>
        <p:nvPicPr>
          <p:cNvPr id="19" name="Picture 5" descr="20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7086600" y="1219201"/>
            <a:ext cx="50292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7108" y="2756994"/>
            <a:ext cx="1238738" cy="900606"/>
          </a:xfrm>
          <a:prstGeom prst="rect">
            <a:avLst/>
          </a:prstGeom>
          <a:noFill/>
          <a:ln>
            <a:solidFill>
              <a:srgbClr val="A2A2D5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Line 3"/>
          <p:cNvSpPr>
            <a:spLocks noChangeShapeType="1"/>
          </p:cNvSpPr>
          <p:nvPr/>
        </p:nvSpPr>
        <p:spPr bwMode="auto">
          <a:xfrm flipH="1" flipV="1">
            <a:off x="4800600" y="4495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5334000" y="50292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4724400" y="51054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4572000" y="5715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 flipV="1">
            <a:off x="5334000" y="4114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 flipV="1">
            <a:off x="3733800" y="54102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4114800" y="47244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3581400" y="4267200"/>
            <a:ext cx="190500" cy="393700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3048000" y="4114800"/>
            <a:ext cx="228600" cy="393700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3886200" y="4419600"/>
            <a:ext cx="190500" cy="393700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3200400" y="4114800"/>
            <a:ext cx="190500" cy="393700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3352800" y="4267200"/>
            <a:ext cx="190500" cy="393700"/>
          </a:xfrm>
          <a:custGeom>
            <a:avLst/>
            <a:gdLst>
              <a:gd name="T0" fmla="*/ 0 w 120"/>
              <a:gd name="T1" fmla="*/ 2147483646 h 248"/>
              <a:gd name="T2" fmla="*/ 2147483646 w 120"/>
              <a:gd name="T3" fmla="*/ 2147483646 h 248"/>
              <a:gd name="T4" fmla="*/ 2147483646 w 120"/>
              <a:gd name="T5" fmla="*/ 2147483646 h 248"/>
              <a:gd name="T6" fmla="*/ 2147483646 w 120"/>
              <a:gd name="T7" fmla="*/ 2147483646 h 248"/>
              <a:gd name="T8" fmla="*/ 2147483646 w 120"/>
              <a:gd name="T9" fmla="*/ 2147483646 h 248"/>
              <a:gd name="T10" fmla="*/ 2147483646 w 120"/>
              <a:gd name="T11" fmla="*/ 2147483646 h 248"/>
              <a:gd name="T12" fmla="*/ 0 w 120"/>
              <a:gd name="T13" fmla="*/ 0 h 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0" h="248">
                <a:moveTo>
                  <a:pt x="0" y="248"/>
                </a:moveTo>
                <a:lnTo>
                  <a:pt x="48" y="232"/>
                </a:lnTo>
                <a:lnTo>
                  <a:pt x="80" y="216"/>
                </a:lnTo>
                <a:lnTo>
                  <a:pt x="120" y="152"/>
                </a:lnTo>
                <a:lnTo>
                  <a:pt x="120" y="112"/>
                </a:lnTo>
                <a:lnTo>
                  <a:pt x="96" y="6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2743200" y="4953000"/>
            <a:ext cx="571500" cy="254000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3048000" y="4495800"/>
            <a:ext cx="571500" cy="254000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Freeform 18"/>
          <p:cNvSpPr>
            <a:spLocks/>
          </p:cNvSpPr>
          <p:nvPr/>
        </p:nvSpPr>
        <p:spPr bwMode="auto">
          <a:xfrm>
            <a:off x="3276600" y="4876800"/>
            <a:ext cx="571500" cy="254000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Freeform 19"/>
          <p:cNvSpPr>
            <a:spLocks/>
          </p:cNvSpPr>
          <p:nvPr/>
        </p:nvSpPr>
        <p:spPr bwMode="auto">
          <a:xfrm>
            <a:off x="3276600" y="4572000"/>
            <a:ext cx="571500" cy="254000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Freeform 20"/>
          <p:cNvSpPr>
            <a:spLocks/>
          </p:cNvSpPr>
          <p:nvPr/>
        </p:nvSpPr>
        <p:spPr bwMode="auto">
          <a:xfrm>
            <a:off x="3124200" y="4724400"/>
            <a:ext cx="571500" cy="254000"/>
          </a:xfrm>
          <a:custGeom>
            <a:avLst/>
            <a:gdLst>
              <a:gd name="T0" fmla="*/ 0 w 360"/>
              <a:gd name="T1" fmla="*/ 2147483646 h 160"/>
              <a:gd name="T2" fmla="*/ 2147483646 w 360"/>
              <a:gd name="T3" fmla="*/ 2147483646 h 160"/>
              <a:gd name="T4" fmla="*/ 2147483646 w 360"/>
              <a:gd name="T5" fmla="*/ 0 h 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160">
                <a:moveTo>
                  <a:pt x="0" y="160"/>
                </a:moveTo>
                <a:lnTo>
                  <a:pt x="88" y="96"/>
                </a:lnTo>
                <a:lnTo>
                  <a:pt x="36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Freeform 21"/>
          <p:cNvSpPr>
            <a:spLocks/>
          </p:cNvSpPr>
          <p:nvPr/>
        </p:nvSpPr>
        <p:spPr bwMode="auto">
          <a:xfrm>
            <a:off x="3657600" y="5105400"/>
            <a:ext cx="228600" cy="3048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Freeform 22"/>
          <p:cNvSpPr>
            <a:spLocks/>
          </p:cNvSpPr>
          <p:nvPr/>
        </p:nvSpPr>
        <p:spPr bwMode="auto">
          <a:xfrm>
            <a:off x="4953000" y="4648200"/>
            <a:ext cx="76200" cy="3048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 flipH="1">
            <a:off x="5334000" y="4495800"/>
            <a:ext cx="152400" cy="4572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4191000" y="5181600"/>
            <a:ext cx="228600" cy="3048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 flipH="1">
            <a:off x="4038600" y="5486400"/>
            <a:ext cx="76200" cy="381000"/>
          </a:xfrm>
          <a:custGeom>
            <a:avLst/>
            <a:gdLst>
              <a:gd name="T0" fmla="*/ 0 w 144"/>
              <a:gd name="T1" fmla="*/ 2147483646 h 192"/>
              <a:gd name="T2" fmla="*/ 2147483646 w 144"/>
              <a:gd name="T3" fmla="*/ 2147483646 h 192"/>
              <a:gd name="T4" fmla="*/ 2147483646 w 144"/>
              <a:gd name="T5" fmla="*/ 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92">
                <a:moveTo>
                  <a:pt x="0" y="192"/>
                </a:moveTo>
                <a:lnTo>
                  <a:pt x="40" y="112"/>
                </a:lnTo>
                <a:lnTo>
                  <a:pt x="144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 flipH="1">
            <a:off x="9677400" y="4572000"/>
            <a:ext cx="762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Freeform 44"/>
          <p:cNvSpPr>
            <a:spLocks/>
          </p:cNvSpPr>
          <p:nvPr/>
        </p:nvSpPr>
        <p:spPr bwMode="auto">
          <a:xfrm>
            <a:off x="9220200" y="44958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1" name="Freeform 45"/>
          <p:cNvSpPr>
            <a:spLocks/>
          </p:cNvSpPr>
          <p:nvPr/>
        </p:nvSpPr>
        <p:spPr bwMode="auto">
          <a:xfrm>
            <a:off x="7924800" y="41910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2" name="Freeform 46"/>
          <p:cNvSpPr>
            <a:spLocks/>
          </p:cNvSpPr>
          <p:nvPr/>
        </p:nvSpPr>
        <p:spPr bwMode="auto">
          <a:xfrm>
            <a:off x="8382000" y="38862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3" name="Freeform 47"/>
          <p:cNvSpPr>
            <a:spLocks/>
          </p:cNvSpPr>
          <p:nvPr/>
        </p:nvSpPr>
        <p:spPr bwMode="auto">
          <a:xfrm>
            <a:off x="7848600" y="4800600"/>
            <a:ext cx="76200" cy="3810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4" name="Freeform 48"/>
          <p:cNvSpPr>
            <a:spLocks/>
          </p:cNvSpPr>
          <p:nvPr/>
        </p:nvSpPr>
        <p:spPr bwMode="auto">
          <a:xfrm>
            <a:off x="8534400" y="5181600"/>
            <a:ext cx="76200" cy="4572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5" name="Freeform 49"/>
          <p:cNvSpPr>
            <a:spLocks/>
          </p:cNvSpPr>
          <p:nvPr/>
        </p:nvSpPr>
        <p:spPr bwMode="auto">
          <a:xfrm>
            <a:off x="8610600" y="47244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6" name="Freeform 50"/>
          <p:cNvSpPr>
            <a:spLocks/>
          </p:cNvSpPr>
          <p:nvPr/>
        </p:nvSpPr>
        <p:spPr bwMode="auto">
          <a:xfrm>
            <a:off x="9296400" y="48768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7" name="Freeform 51"/>
          <p:cNvSpPr>
            <a:spLocks/>
          </p:cNvSpPr>
          <p:nvPr/>
        </p:nvSpPr>
        <p:spPr bwMode="auto">
          <a:xfrm>
            <a:off x="8763000" y="49530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8" name="Freeform 52"/>
          <p:cNvSpPr>
            <a:spLocks/>
          </p:cNvSpPr>
          <p:nvPr/>
        </p:nvSpPr>
        <p:spPr bwMode="auto">
          <a:xfrm>
            <a:off x="7620000" y="47244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9" name="Freeform 53"/>
          <p:cNvSpPr>
            <a:spLocks/>
          </p:cNvSpPr>
          <p:nvPr/>
        </p:nvSpPr>
        <p:spPr bwMode="auto">
          <a:xfrm>
            <a:off x="9906000" y="50292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0" name="Freeform 54"/>
          <p:cNvSpPr>
            <a:spLocks/>
          </p:cNvSpPr>
          <p:nvPr/>
        </p:nvSpPr>
        <p:spPr bwMode="auto">
          <a:xfrm flipH="1">
            <a:off x="8153400" y="5486400"/>
            <a:ext cx="228600" cy="2286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1" name="Freeform 55"/>
          <p:cNvSpPr>
            <a:spLocks/>
          </p:cNvSpPr>
          <p:nvPr/>
        </p:nvSpPr>
        <p:spPr bwMode="auto">
          <a:xfrm>
            <a:off x="8077200" y="44196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2" name="Freeform 56"/>
          <p:cNvSpPr>
            <a:spLocks/>
          </p:cNvSpPr>
          <p:nvPr/>
        </p:nvSpPr>
        <p:spPr bwMode="auto">
          <a:xfrm>
            <a:off x="8458200" y="43434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3" name="Freeform 57"/>
          <p:cNvSpPr>
            <a:spLocks/>
          </p:cNvSpPr>
          <p:nvPr/>
        </p:nvSpPr>
        <p:spPr bwMode="auto">
          <a:xfrm>
            <a:off x="8686800" y="3962400"/>
            <a:ext cx="152400" cy="4953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4" name="Freeform 58"/>
          <p:cNvSpPr>
            <a:spLocks/>
          </p:cNvSpPr>
          <p:nvPr/>
        </p:nvSpPr>
        <p:spPr bwMode="auto">
          <a:xfrm>
            <a:off x="8229600" y="4800600"/>
            <a:ext cx="457200" cy="4572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5" name="Freeform 59"/>
          <p:cNvSpPr>
            <a:spLocks/>
          </p:cNvSpPr>
          <p:nvPr/>
        </p:nvSpPr>
        <p:spPr bwMode="auto">
          <a:xfrm flipH="1">
            <a:off x="9067800" y="5410200"/>
            <a:ext cx="76200" cy="2286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6" name="Freeform 60"/>
          <p:cNvSpPr>
            <a:spLocks/>
          </p:cNvSpPr>
          <p:nvPr/>
        </p:nvSpPr>
        <p:spPr bwMode="auto">
          <a:xfrm flipH="1">
            <a:off x="9525000" y="5334000"/>
            <a:ext cx="152400" cy="381000"/>
          </a:xfrm>
          <a:custGeom>
            <a:avLst/>
            <a:gdLst>
              <a:gd name="T0" fmla="*/ 2147483646 w 96"/>
              <a:gd name="T1" fmla="*/ 0 h 312"/>
              <a:gd name="T2" fmla="*/ 2147483646 w 96"/>
              <a:gd name="T3" fmla="*/ 2147483646 h 312"/>
              <a:gd name="T4" fmla="*/ 0 w 96"/>
              <a:gd name="T5" fmla="*/ 2147483646 h 312"/>
              <a:gd name="T6" fmla="*/ 2147483646 w 96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312">
                <a:moveTo>
                  <a:pt x="96" y="0"/>
                </a:moveTo>
                <a:lnTo>
                  <a:pt x="32" y="120"/>
                </a:lnTo>
                <a:lnTo>
                  <a:pt x="0" y="216"/>
                </a:lnTo>
                <a:lnTo>
                  <a:pt x="16" y="312"/>
                </a:lnTo>
              </a:path>
            </a:pathLst>
          </a:custGeom>
          <a:noFill/>
          <a:ln w="38100" cmpd="sng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Cloud 43"/>
          <p:cNvSpPr/>
          <p:nvPr/>
        </p:nvSpPr>
        <p:spPr>
          <a:xfrm>
            <a:off x="76200" y="114381"/>
            <a:ext cx="12039600" cy="1542969"/>
          </a:xfrm>
          <a:prstGeom prst="cloud">
            <a:avLst/>
          </a:prstGeom>
          <a:solidFill>
            <a:schemeClr val="bg1"/>
          </a:solidFill>
          <a:ln w="349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 và 7.2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hướng gió thổi vào mùa hạ và mùa đông ở Nam Á  và Đông Nam Á?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8" y="375374"/>
            <a:ext cx="907740" cy="88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45"/>
          <p:cNvSpPr/>
          <p:nvPr/>
        </p:nvSpPr>
        <p:spPr>
          <a:xfrm>
            <a:off x="76200" y="68494"/>
            <a:ext cx="12039600" cy="1562019"/>
          </a:xfrm>
          <a:prstGeom prst="cloud">
            <a:avLst/>
          </a:prstGeom>
          <a:solidFill>
            <a:schemeClr val="bg1"/>
          </a:solidFill>
          <a:ln w="349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lượng mưa ở 2 khu vực này chênh lệch nhau rất lớn giữa mùa hạ và mùa đông?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8" y="406044"/>
            <a:ext cx="907740" cy="88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23401"/>
            <a:ext cx="914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- Mùa hạ: gió thổi từ biển vào đất liền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- Mùa đông: gió từ đất liền thổi ra biển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92459" y="166460"/>
            <a:ext cx="1035685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Mùa hạ: gió thổi từ biển vào đất liền mang theo hơi nước từ các biển và đại dương =&gt; Mưa lớn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Mùa đông: gió từ đất liền thổi ra biển mang theo hơi nước ra biển nên khô và mưa ít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74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99" grpId="0" animBg="1"/>
      <p:bldP spid="45100" grpId="0" animBg="1"/>
      <p:bldP spid="45101" grpId="0" animBg="1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4" grpId="0" animBg="1"/>
      <p:bldP spid="46" grpId="0" animBg="1"/>
      <p:bldP spid="2" grpId="0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i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8" y="2674436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305300" y="130841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NHÓM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(5’)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6608" y="1021112"/>
            <a:ext cx="250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Vị trí – khí hậu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310" y="1967007"/>
            <a:ext cx="103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* Hình thức: Nhóm 4 HS quan sát H7.3 và H7.4 SGK và hoàn thành bảng sau: 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19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305300" y="130841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NHÓM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(5’)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3439" y="1021112"/>
            <a:ext cx="247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</a:t>
            </a:r>
            <a:r>
              <a:rPr lang="vi-VN" sz="2400" b="1" u="sng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Vị trí – khí hậu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310" y="1967007"/>
            <a:ext cx="103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* Hình thức: Nhóm 4 HS quan sát H7.3 và H7.4 SGK và hoàn thành bảng sau: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24488"/>
              </p:ext>
            </p:extLst>
          </p:nvPr>
        </p:nvGraphicFramePr>
        <p:xfrm>
          <a:off x="858540" y="2674436"/>
          <a:ext cx="10374756" cy="351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Khu vực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Hà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Nội ( 21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Mum  - bai (19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Đặc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điểm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khô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Biên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 nhiệt năm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2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305300" y="130841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(5’)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292" y="1021112"/>
            <a:ext cx="2893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– khí hậu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310" y="1967007"/>
            <a:ext cx="103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Hình thức: Nhóm 4 HS quan sát H7.3 và H7.4 SGK và hoàn thành bảng sau: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41360"/>
              </p:ext>
            </p:extLst>
          </p:nvPr>
        </p:nvGraphicFramePr>
        <p:xfrm>
          <a:off x="1216608" y="2685827"/>
          <a:ext cx="9790065" cy="366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Khu vực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Hà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Nội ( 21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Mum  - bai (19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Đặc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điểm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khô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Biên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 nhiệt năm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1552" y="4073351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1552" y="5028496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18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9335" y="4019216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lớn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mưa)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502" y="4738037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ít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khô)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279" y="4150068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29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446" y="5028496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23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2062" y="3965401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lớn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mưa)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1646" y="4770596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rất nhỏ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khô)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9892" y="5712350"/>
            <a:ext cx="152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5030" y="5712350"/>
            <a:ext cx="15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7306" y="5730171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1722mm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8889" y="5702045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1784mm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5130" y="252128"/>
            <a:ext cx="770157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NHIỆT ĐỚI GIÓ MÙA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292" y="1021112"/>
            <a:ext cx="2893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trí – khí hậu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6608" y="2685827"/>
          <a:ext cx="9790065" cy="366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Khu vực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Hà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Nội ( 21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Mum  - bai (19</a:t>
                      </a:r>
                      <a:r>
                        <a:rPr lang="vi-VN" sz="2400" b="1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C)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Đặc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điểm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Nhiệt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Lượng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khô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Mùa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mưa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Biên</a:t>
                      </a:r>
                      <a:r>
                        <a:rPr lang="vi-VN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độ nhiệt năm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1552" y="4073351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1552" y="5028496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18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2915" y="3947973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lớn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mưa)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8082" y="4734974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ít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khô)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279" y="4150068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29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446" y="5028496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23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0613" y="3965401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lớn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mưa)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0998" y="4759144"/>
            <a:ext cx="18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rất nhỏ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(Mùa khô)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9892" y="5712350"/>
            <a:ext cx="152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5030" y="5712350"/>
            <a:ext cx="15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7306" y="5730171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1722mm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8889" y="5702045"/>
            <a:ext cx="18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1784mm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15969" y="944587"/>
            <a:ext cx="6655386" cy="1361977"/>
          </a:xfrm>
          <a:prstGeom prst="wedgeEllipseCallout">
            <a:avLst>
              <a:gd name="adj1" fmla="val -52542"/>
              <a:gd name="adj2" fmla="val 7843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khí hậu của môi trường nhiệt đới gió mùa?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1237</Words>
  <Application>Microsoft Office PowerPoint</Application>
  <PresentationFormat>Widescreen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Hoa Lê</cp:lastModifiedBy>
  <cp:revision>15</cp:revision>
  <dcterms:created xsi:type="dcterms:W3CDTF">2020-09-27T02:55:30Z</dcterms:created>
  <dcterms:modified xsi:type="dcterms:W3CDTF">2021-08-14T10:25:35Z</dcterms:modified>
</cp:coreProperties>
</file>