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21"/>
  </p:notesMasterIdLst>
  <p:sldIdLst>
    <p:sldId id="277" r:id="rId2"/>
    <p:sldId id="278" r:id="rId3"/>
    <p:sldId id="275" r:id="rId4"/>
    <p:sldId id="279" r:id="rId5"/>
    <p:sldId id="280" r:id="rId6"/>
    <p:sldId id="273" r:id="rId7"/>
    <p:sldId id="262" r:id="rId8"/>
    <p:sldId id="263" r:id="rId9"/>
    <p:sldId id="264" r:id="rId10"/>
    <p:sldId id="281" r:id="rId11"/>
    <p:sldId id="265" r:id="rId12"/>
    <p:sldId id="266" r:id="rId13"/>
    <p:sldId id="282" r:id="rId14"/>
    <p:sldId id="267" r:id="rId15"/>
    <p:sldId id="268" r:id="rId16"/>
    <p:sldId id="269" r:id="rId17"/>
    <p:sldId id="284" r:id="rId18"/>
    <p:sldId id="28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12-09-05T06:46:42.968"/>
    </inkml:context>
    <inkml:brush xml:id="br0">
      <inkml:brushProperty name="width" value="0.21167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1192,'0'0,"0"30,31-30,-31-30,30 30,-30 0,60 0,-60 0,31 0,-31 0,31 0,-1-29,0 29,-30 0,30-30,-30 30,31 0,-31-30,31 30,-1 0,0-30,-30 1,30 29,1 0,0-30,-31 30,30-29,0 29,0 0,-30 0,31 0,0 0,-1-29,-30-2,30 31,0 0,-30 0,31 31,0-31,-31 29,29-29,-29 29,31-29,-1 30,-30-1,0-29,31 30,-31-30,31 30,-31 0,0-30,0 29,0-29,29 30,-29-30,0 29,0 0,0-29,31 31,-31-31,0 29,30-29,-30-29,31-2,-31 31,0-29,0 29,0-29,0 29,31-30,-31 1,0-1,0 30,0-30,29 0,-29 30,0-29,0 29,31-30,-31 1,0 0,0 29,0-31,0 2,0-1,0 30,0-29,0-1,0 1,30 0,-30 29,0 29,0 0,31 30,-2 0,2 1,0-60,-31 59,0-59,0 29,30 1,-30-30,0 30,0 0,0-1,31-29,-31 30,0-1,0-29,0 29,29-29,-29 31,0-31,0 29,0 1,31-1,-31-29,0 30,31-1,-31-29,0 29,0 2,30-31,-30 0,31 0,-31 0,60-31,-60 2,31 29,-31 0,60-29,-60 29,30-59,1 59,0-30,-31 30,30 0,-30 0,60 0,-60 0,31 0,-31 0,31 0,-1 0,0 0,0 0,1 0,0 0,-2 0,2 0,-1-29,-30-2,31 31,0 0,-2 0,-29 0,31-29,30 29,-61 0,31-29,-2 29,2 0,-1 0,61 0,1 0,-63 0,33 0,-32 0,1-30,-2 30,-29 0,31 0,-31-29,31-1,-1 30,-30 0,31-30,-2 30,2 0,60 0,-30 0,0 0,-1 0,-29 0,0 0,-31 0,30-30,-30 1,0 29,30-30,-30 30,30-58,1 27,29 2,-29-30,-1 29,1 30,0-29,-2 0,-29 29,31 0,-1 0,-30-31,91 2,-91 29,61 0,-61 0,31 0,-31-30,60 30,-60 0,31 0,30 0,-61 0,29 0,-29 0,62 0,-62 0,30-29,-30-1,31 30,-2 0,2 0,-31 0,31-29,-1 29,0-31,0 31,32 0,-2 0,-60 0,30 0,1 0,-31-29,31 29,-1-29,0-1,0 30,-30-29,31-1,-31 30,60 0,32 0,-32 0,-60 0,31 0,-1 0,1 0,-31 0,31 0,-2-29,-29 29,31 0,-1 0,1 0,-31 0,31 0,-2 0,2 0,-31 0,30 0,61 0,-30 0,30 0,-30 0,-61 0,31-31,-31 2,29 29,2-30,-31 30,61-29,30 29,-60 0,59 0,-59-29,-31 29,61 0,-61 0,30 0,-30 0,30 29,1-29,-31 29,31-29,29 30,-30-1,1-29,-31 31,31-31,-31 0,29 0,32 0,-61 0,31 0,0 0,-2 0,-29 0,61 0,30 29,-91 1,61-30,-61 0,31 29,-31-29,0 30,29-30,-29 0,31 0,-31 0,92 0,-63 0,33 0,-62 0,30 0,0 0,0 0,-30 0,31 0,0 0,-31 0,30 0,30 0,-29 0,0 0,-1-59,0 59,-30-30,30 30,32 0,28 0,-28-29,-2 29,1 0,-1 0,-29 0,30-31,-61 2,0 29,0-30,31 30,-31 30,29-30,-29 29,31-29,-31 31,0-2,0-29,0 30,30-30,-30 29,0 1,31-1,-31-29,60 60,-60-60,31 29,-31-29,61 59,-61-59,29 30,-29-30,31 0,0 0,-1 0,-30-30,31 1,-2 29,2-30,0 30,-1 0,0-29,-30 29,30 0,1 0,0 0,-31 0,30 0,30-31,-60 2,31 29,30 0,-61 0,60 0,-29 0,0 0,-2 0,32 0,-61 29,0 2,0-2,0 1,31-30,0 59,-2-59,-29-30,31 30,-1-29,1-1,-31 30,31-60,-31 60,29 0,-29-29,0 0,0 29,31-30,-31 30,30-29,1-1,-2 30,2-29,-31-2,61 31,-61 0,31-29,-31 29,60 0,-60-30,31 30,-31 0,61 0,-32 0,33 0,-1 0,30 0,-1 0,-28 59,-62-59,0 31,0 28,30-59,-30 0,30 29,0-88,1 59,-31-29,0 29,0-31,0 2,0 29,0-30,31-28,-31 58,30-31,-30 2,0-1,0 30,0-29,0 29,30-30,-30 1,30 29,-30-29,31 29,-31 0,31 0,-2 0,2 0,-31 0,30 0,1 0,29 29,32 0,-92-29,31 0,-31 0,29 30,-29-30,31 0,-1 29,-30 1,31-30,-31 29,0 2,29-2,-29-29,0 29,0 1,31-1,0 2,-31-2,0-29,0 30,0-1,0 1,30-30,-30 0,31 0,-2 0,2 0,0 0,-31 0,30 0,-30 0,31 0,-2 0,-29 0,31-30,0 30,-1 0,-30 0,30-29,31 29,-30 0,-1-30,30 30,-60 0,31 0,0 0,-31 0,60 0,1 0,-61 0,31 0,29 0,-60 30,30-30,-30 29,31-29,0 0,-31 0,29 30,-29-30,31 29,-31 0,30 2,1-2,-31-29,31 30,-31-1,29 1,-29-30,0 29,0 2,31-2,-31-29,30 0,-30 29,31-29,0 30,-31-30,29 29,32 1,-61-30,31 29,-31-29,29 0,2 0,-31 31,31-31,-31 29,61-29,-32 0,-29 0,31 0,0 0,-31 29,30-29,1 0,-31 0,29 0,2 30,-31-30,31 0,-1 0,-30 0,60 0,-29 0,0 29,-1-29,0 0,0 0,32 30,-62-30,30 30,-30-30,30 30,0-1,1-29,29 59,-60-59,61 29,-30 2,0-31,-31 0,29 0,32 0,-61 0,62 0,-62 0,29 0,32 0,-30 0,-2 0,2 0,-31 0,31 0,-1-31,1 31,-31-29,29 29,2-29,0 29,-31 0,30-30,-30 30,60 0,-29-59,0 59,-1 0,-30 0,30 0,0-30,1 30,0 0,59 0,-59 0,-31 0,31 0,-1 0,-30 0,60 0,-29 0,0 0,-31 0,0 30,0-30,30 30,-30-30,30 29,-30-29,30 30,-30-1,31-29,0 29,-31-29,29 31,-29-31,31 0,-31 29,61 1,-30-30,-2 0,-29 0,61 0,-30 0,-31 0,31 0,-2 0,2 29,-31-29,30 0,-30 30,60-30,-60 29,62-29,-32 0,30 29,2 2,-1-31,-61 0,29 0,2 0,0 0,-31 0,30 0,30 0,-60 0,31 0,0 0,-1 0,0 0,0 0,1 0,-31 0,31 0,29 0,-30 0,32 0,-33 0,-29 0,61 0,-61 0,31 0,-31 0,60 0,-60 0,31 0,-31 0,30 0,1 0,0 0,-31 0,29 0,2 0,-1 0,-30 0,31 0,-2 0,2-60,30 60,-61 0,31-29,-31 29,29 0,33-30,-1 30,-1-59,-29 59,-1 0,1 0,-2-29,-29-2,31 31,-31-29,0 29,0-29,0-1,0 1,0 29,0-30,0 30,0-30,31 60,-31-30,0 30,0-30,0 59,0-59,0 29,30 0,-30-29,30 0,0 0,1 31,0-31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12-09-05T06:47:46.015"/>
    </inkml:context>
    <inkml:brush xml:id="br0">
      <inkml:brushProperty name="width" value="0.21167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1016,'0'0,"30"-28,-30 28,29 0,2-28,-2 28,-29 0,30 0,-1 0,-29-28,30 28,-1-56,2 56,-31 0,30 0,-1 0,30-29,-59 29,31 0,-2 0,1 0,-30 0,29-28,-29 28,30 0,-30 0,31 0,-2 0,1 0,-30 0,29 0,30-28,-59 28,31 0,-2 0,1 0,0 0,-1-28,-29 0,31 28,-31 0,29 0,1 0,-1 0,-29 0,30-29,-1 29,2 0,-31 0,29 0,1 0,-30 0,30 0,-1 0,2 0,-31 0,29 0,1 0,-1 0,1 0,0 0,0 0,-30 0,30 0,-30 0,59 0,-59 0,29 0,-29 0,60 0,-60 0,30 0,-30 0,59 0,-59 0,31 0,-31 0,29 0,1 0,-1 0,-29 0,60 0,-30 0,-30 0,29 0,1 0,0 0,-30 0,29 0,2 0,-31 0,29 0,60 0,-29 0,-30 0,29 0,-29 0,-30-28,30 0,-1 28,1 0,-1 0,1 0,1 0,57 0,-88 0,30 0,-30 0,60 0,-60 0,29 0,31 0,-60 0,30 0,0 0,-1 28,-29-28,30 0,-1 0,2 0,-2 0,-29 0,30 0,0 28,29-28,1 0,-60 0,29 0,1 0,-1 0,-29 0,31 29,-31-29,30 0,-30 0,59 0,-59 28,29-28,-29 0,31 28,-2 0,-29-28,30 57,-30-57,29 28,1-28,-30 56,29-56,-29 28,31-28,-31 58,30-58,-1 28,1-28,-30 28,29 0,2-28,-31 0,29 0,-29 28,59-28,-59 0,30 28,-30-28,31 29,-31-29,29 0,-29 28,0-28,0 28,30-28,-30 28,29-28,-29 28,30 1,-1-1,-29-28,0 28,31 0,-31-28,29 0,31 0,-60 29,0-29,29 28,-29-28,31 29,-31-29,29 0,-29 28,30-28,-1 28,-29 0,30 0,-30-28,0 29,0-29,0 28,29 0,-29 0,0 0,0-28,0 28,0 1,0 0,0-29,31 28,-31 0,0-28,0 28,0-28,0 29,0-29,0 56,0-56,0 28,0-28,0 56,0-56,0 29,30-29,-30 28,0 0,0 0,0-28,0 28,0-28,0 28,0-28,0 30,29 26,-29-28,30-28,-30 28,0 29,29-57,-29 28,0 0,31 0,-31 0,29-28,1 0,-1 0,1 0,1 0,-2 0,-29 0,30 0,-1 0,1 0,-30 0,29 0,2 0,-2 0,-29 0,30 0,-30 0,30 0,-30 0,29 0,31 0,-30 0,-1 0,1 0,-1 0,-29 0,31 0,-1 0,-30 0,29 0,1 0,-1 0,-29 0,60-28,-30 28,-1-28,1 0,-30 28,31 0,-2-56,30 27,-59 1,30 28,-1 0,2 0,-2 0,-29 0,30 0,0 0,-1 0,-29 0,31-28,-2 28,1 0,-30 0,29-28,1 28,-1 0,-29 0,60 0,-30 0,-30 0,30 0,-1 0,2 0,-31 0,29-58,1 58,-1 0,-29-28,30 28,0 0,0-28,-30 28,30-28,-1 28,-29-28,30 0,-1 28,-29 0,31 0,-2-29,1 1,-1 28,1-28,1 28,28 0,-59-28,29 28,1-28,0 0,0 28,-1 0,1-29,-30 1,30 28,-1 0,2-56,-2 56,1-29,-1 29,-29-29,30 29,30-28,-60 0,30 28,-30-28,29 28,1 0,0-28,-30 0,30 28,-1 0,-29 0,30-29,-1 1,1 28,-30-28,31 28,-2 0,1 0,-1 0,1 0,0 0,-30-28,30 28,-1 0,1-28,0 28,30-57,-60 57,29 0,1 0,-1-29,-29 29,31-28,-2 28,1 0,-30-28,30 0,-1 28,1-29,30 1,-60 28,29 0,1 0,30-28,-31 28,-29 0,60 0,-60 0,29 0,-29 0,31 0,28 0,-59 0,59 0,-30 0,-29 0,61 0,-61 0,29 0,-29 0,59 0,-59 0,31 0,-31 0,29 0,1 0,-1 0,-29-28,30 0,-30 28,31 0,-31 0,29-29,1 1,-30 28,0-28,0 28,0-28,0 0,0 0,0 28,0-30,29-54,1 56,-30 0,0 28,0-29,0 29,0-56,0 28,0 28,0-57,0 57,0-28,0 28,0-28,29 28,-29-28,0-1,0 29,0-28,0 28,0-29,0 1,0 0,0-28,31 56,-31-29,0-27,29 56,-29-56,0 56,0-28,0 28,30-58,-30 58,0-28,0 28,0-56,30 56,-1-28,2-1,-31 1,0 28,29-28,-29 28,30 0,-30 0,29 0,30 0,-59 28,0-28,0 28,0-28,0 29,0-1,0-28,0 28,31-28,-31 28,0-28,0 56,30-56,-30 30,0-2,29 0,-29-28,0 28,0-28,0 28,30-28,-30 57,0-29,29-28,-29 0,31 28,-31-28,0 28,0-28,0 28,0-28,0 29,29-1,-29 1,30 27,-30-56,0 28,29 1,1-1,-30-28,0 28,31 0,-31-28,29 28,-29 1,30-1,29 0,-59-28,29 0,2 0,-31 0,29 0,-29 28,30-28,-30 28,30-28,-1 0,-29 0,31 0,-2 0,1 0,-1 28,30-28,-59 0,31 0,-1 0,-1 0,1 0,-1 0,2 0,-31 0,29 0,1 30,-30-30,29 0,32 28,-61-28,29 0,-29 0,59 28,-59-28,30 0,-30 0,29 0,31 0,-60 0,59 0,-29 0,-30 0,31 0,-2 0,1 0,-30 0,59 0,1 0,-31 0,-29 0,30 0,60 0,-90 0,29 0,-29 0,59 0,-59 0,30 0,-30 0,30 0,0 0,0 0,-30 0,29 0,1 0,-1 0,-29 0,31 0,-2 0,-29 0,59 0,-59 0,30 0,-30 0,31 0,28 0,-59 0,29 0,1 0,0 0,-30 0,30 0,-1 0,31 28,-60-28,29 0,2 0,-31 0,29 0,1 0,-1 0,-29 0,30 0,0 0,0 0,-30 0,30 0,-1 0,1 0,-30 0,30 0,0 0,-1 0,-29 0,30 0,-1 0,-29 0,30 0,30 0,-30 0,-30 0,29 0,1 0,0 0,59 0,1 0,-31 0,30 0,-59 0,0 0,-1 0,-29 0,60 28,-30-28,-30 0,29 0,1 0,-1 28,-29-28,31 29,-31-29,59 28,-59 0,30-28,-30 28,29-28,2 0,-31 0,29 0,-29 28,30-28,-30 0,29 29,1-29,-30 28,29-28,2 56,-1-56,-30 29,29-29,-29 0,30 28,-30-28,60 29,-60-29,29 28,-29 0,30 0,-1-28,-29 0,30 28,-30-28,31 29,-31-29,29 28,1-28,-30 28,0 0,0-28,29 28,1 29,-1-57,2 0,-31 0,59-29,60 29,-60 0,31-28,-90 28,30-28,-1 0,1 28,-30 0,29 0,2 0,28 28,-30-28,1 28,-30-28,31 0,-31 0,29 0,-29 28,0 1,30-29,-1 0,1 29,-30-1,29 0,2 0,-31-28,0 29,0-1,29-28,-29 0,30 0,-30 0,30 0,-1 0,2 0,-31 0,29 0,1 0,-1 0,-29 0,120 0,-61 0,-30 0,31 0,-30-28,-30-1,-30 29,1 0,29 0,-31 0,31 0,-29 0,29-28,-30 0,30 28,0-28,0-1,0 0,0 29,0-28,0 0,0 28,0-28,0 0,0 0,0 28,0-29,0 1,0 0,0 28,0-28,0 0,0-1,0 29,0-28,0-1,0 1,0 28,0-28,30 0,-30-1,0 29,29-28,-29 0,0 28,31 0,-31 0,29-28,-29 0,0 28,0-29,0 1,30 0,-30 28,29 0,-29 0,61 0,-61 0,29 0,-29 0,30 28,-30-28,29 0,1 0,-30 0,29 0,-29 0,31 0,-31 0,29 0,1 0,-30 0,29 0,-29 0,61 0,-61 28,29-28,1 0,-1 0,1 0,-30 0,29 0,31 0,29 0,1 0,-1 0,0 0,-89 0,59 0,-59 0,31 0,-31 0,29 0,1 0,-1 0,-29 0,30 0,30 0,-1 57,1-57,-30 0,-1 0,1 28,0-28,-1 0,31 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12-09-05T06:46:42.968"/>
    </inkml:context>
    <inkml:brush xml:id="br0">
      <inkml:brushProperty name="width" value="0.21167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1192,'0'0,"0"30,31-30,-31-30,30 30,-30 0,60 0,-60 0,31 0,-31 0,31 0,-1-29,0 29,-30 0,30-30,-30 30,31 0,-31-30,31 30,-1 0,0-30,-30 1,30 29,1 0,0-30,-31 30,30-29,0 29,0 0,-30 0,31 0,0 0,-1-29,-30-2,30 31,0 0,-30 0,31 31,0-31,-31 29,29-29,-29 29,31-29,-1 30,-30-1,0-29,31 30,-31-30,31 30,-31 0,0-30,0 29,0-29,29 30,-29-30,0 29,0 0,0-29,31 31,-31-31,0 29,30-29,-30-29,31-2,-31 31,0-29,0 29,0-29,0 29,31-30,-31 1,0-1,0 30,0-30,29 0,-29 30,0-29,0 29,31-30,-31 1,0 0,0 29,0-31,0 2,0-1,0 30,0-29,0-1,0 1,30 0,-30 29,0 29,0 0,31 30,-2 0,2 1,0-60,-31 59,0-59,0 29,30 1,-30-30,0 30,0 0,0-1,31-29,-31 30,0-1,0-29,0 29,29-29,-29 31,0-31,0 29,0 1,31-1,-31-29,0 30,31-1,-31-29,0 29,0 2,30-31,-30 0,31 0,-31 0,60-31,-60 2,31 29,-31 0,60-29,-60 29,30-59,1 59,0-30,-31 30,30 0,-30 0,60 0,-60 0,31 0,-31 0,31 0,-1 0,0 0,0 0,1 0,0 0,-2 0,2 0,-1-29,-30-2,31 31,0 0,-2 0,-29 0,31-29,30 29,-61 0,31-29,-2 29,2 0,-1 0,61 0,1 0,-63 0,33 0,-32 0,1-30,-2 30,-29 0,31 0,-31-29,31-1,-1 30,-30 0,31-30,-2 30,2 0,60 0,-30 0,0 0,-1 0,-29 0,0 0,-31 0,30-30,-30 1,0 29,30-30,-30 30,30-58,1 27,29 2,-29-30,-1 29,1 30,0-29,-2 0,-29 29,31 0,-1 0,-30-31,91 2,-91 29,61 0,-61 0,31 0,-31-30,60 30,-60 0,31 0,30 0,-61 0,29 0,-29 0,62 0,-62 0,30-29,-30-1,31 30,-2 0,2 0,-31 0,31-29,-1 29,0-31,0 31,32 0,-2 0,-60 0,30 0,1 0,-31-29,31 29,-1-29,0-1,0 30,-30-29,31-1,-31 30,60 0,32 0,-32 0,-60 0,31 0,-1 0,1 0,-31 0,31 0,-2-29,-29 29,31 0,-1 0,1 0,-31 0,31 0,-2 0,2 0,-31 0,30 0,61 0,-30 0,30 0,-30 0,-61 0,31-31,-31 2,29 29,2-30,-31 30,61-29,30 29,-60 0,59 0,-59-29,-31 29,61 0,-61 0,30 0,-30 0,30 29,1-29,-31 29,31-29,29 30,-30-1,1-29,-31 31,31-31,-31 0,29 0,32 0,-61 0,31 0,0 0,-2 0,-29 0,61 0,30 29,-91 1,61-30,-61 0,31 29,-31-29,0 30,29-30,-29 0,31 0,-31 0,92 0,-63 0,33 0,-62 0,30 0,0 0,0 0,-30 0,31 0,0 0,-31 0,30 0,30 0,-29 0,0 0,-1-59,0 59,-30-30,30 30,32 0,28 0,-28-29,-2 29,1 0,-1 0,-29 0,30-31,-61 2,0 29,0-30,31 30,-31 30,29-30,-29 29,31-29,-31 31,0-2,0-29,0 30,30-30,-30 29,0 1,31-1,-31-29,60 60,-60-60,31 29,-31-29,61 59,-61-59,29 30,-29-30,31 0,0 0,-1 0,-30-30,31 1,-2 29,2-30,0 30,-1 0,0-29,-30 29,30 0,1 0,0 0,-31 0,30 0,30-31,-60 2,31 29,30 0,-61 0,60 0,-29 0,0 0,-2 0,32 0,-61 29,0 2,0-2,0 1,31-30,0 59,-2-59,-29-30,31 30,-1-29,1-1,-31 30,31-60,-31 60,29 0,-29-29,0 0,0 29,31-30,-31 30,30-29,1-1,-2 30,2-29,-31-2,61 31,-61 0,31-29,-31 29,60 0,-60-30,31 30,-31 0,61 0,-32 0,33 0,-1 0,30 0,-1 0,-28 59,-62-59,0 31,0 28,30-59,-30 0,30 29,0-88,1 59,-31-29,0 29,0-31,0 2,0 29,0-30,31-28,-31 58,30-31,-30 2,0-1,0 30,0-29,0 29,30-30,-30 1,30 29,-30-29,31 29,-31 0,31 0,-2 0,2 0,-31 0,30 0,1 0,29 29,32 0,-92-29,31 0,-31 0,29 30,-29-30,31 0,-1 29,-30 1,31-30,-31 29,0 2,29-2,-29-29,0 29,0 1,31-1,0 2,-31-2,0-29,0 30,0-1,0 1,30-30,-30 0,31 0,-2 0,2 0,0 0,-31 0,30 0,-30 0,31 0,-2 0,-29 0,31-30,0 30,-1 0,-30 0,30-29,31 29,-30 0,-1-30,30 30,-60 0,31 0,0 0,-31 0,60 0,1 0,-61 0,31 0,29 0,-60 30,30-30,-30 29,31-29,0 0,-31 0,29 30,-29-30,31 29,-31 0,30 2,1-2,-31-29,31 30,-31-1,29 1,-29-30,0 29,0 2,31-2,-31-29,30 0,-30 29,31-29,0 30,-31-30,29 29,32 1,-61-30,31 29,-31-29,29 0,2 0,-31 31,31-31,-31 29,61-29,-32 0,-29 0,31 0,0 0,-31 29,30-29,1 0,-31 0,29 0,2 30,-31-30,31 0,-1 0,-30 0,60 0,-29 0,0 29,-1-29,0 0,0 0,32 30,-62-30,30 30,-30-30,30 30,0-1,1-29,29 59,-60-59,61 29,-30 2,0-31,-31 0,29 0,32 0,-61 0,62 0,-62 0,29 0,32 0,-30 0,-2 0,2 0,-31 0,31 0,-1-31,1 31,-31-29,29 29,2-29,0 29,-31 0,30-30,-30 30,60 0,-29-59,0 59,-1 0,-30 0,30 0,0-30,1 30,0 0,59 0,-59 0,-31 0,31 0,-1 0,-30 0,60 0,-29 0,0 0,-31 0,0 30,0-30,30 30,-30-30,30 29,-30-29,30 30,-30-1,31-29,0 29,-31-29,29 31,-29-31,31 0,-31 29,61 1,-30-30,-2 0,-29 0,61 0,-30 0,-31 0,31 0,-2 0,2 29,-31-29,30 0,-30 30,60-30,-60 29,62-29,-32 0,30 29,2 2,-1-31,-61 0,29 0,2 0,0 0,-31 0,30 0,30 0,-60 0,31 0,0 0,-1 0,0 0,0 0,1 0,-31 0,31 0,29 0,-30 0,32 0,-33 0,-29 0,61 0,-61 0,31 0,-31 0,60 0,-60 0,31 0,-31 0,30 0,1 0,0 0,-31 0,29 0,2 0,-1 0,-30 0,31 0,-2 0,2-60,30 60,-61 0,31-29,-31 29,29 0,33-30,-1 30,-1-59,-29 59,-1 0,1 0,-2-29,-29-2,31 31,-31-29,0 29,0-29,0-1,0 1,0 29,0-30,0 30,0-30,31 60,-31-30,0 30,0-30,0 59,0-59,0 29,30 0,-30-29,30 0,0 0,1 31,0-31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12-09-05T06:47:46.015"/>
    </inkml:context>
    <inkml:brush xml:id="br0">
      <inkml:brushProperty name="width" value="0.21167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1016,'0'0,"30"-28,-30 28,29 0,2-28,-2 28,-29 0,30 0,-1 0,-29-28,30 28,-1-56,2 56,-31 0,30 0,-1 0,30-29,-59 29,31 0,-2 0,1 0,-30 0,29-28,-29 28,30 0,-30 0,31 0,-2 0,1 0,-30 0,29 0,30-28,-59 28,31 0,-2 0,1 0,0 0,-1-28,-29 0,31 28,-31 0,29 0,1 0,-1 0,-29 0,30-29,-1 29,2 0,-31 0,29 0,1 0,-30 0,30 0,-1 0,2 0,-31 0,29 0,1 0,-1 0,1 0,0 0,0 0,-30 0,30 0,-30 0,59 0,-59 0,29 0,-29 0,60 0,-60 0,30 0,-30 0,59 0,-59 0,31 0,-31 0,29 0,1 0,-1 0,-29 0,60 0,-30 0,-30 0,29 0,1 0,0 0,-30 0,29 0,2 0,-31 0,29 0,60 0,-29 0,-30 0,29 0,-29 0,-30-28,30 0,-1 28,1 0,-1 0,1 0,1 0,57 0,-88 0,30 0,-30 0,60 0,-60 0,29 0,31 0,-60 0,30 0,0 0,-1 28,-29-28,30 0,-1 0,2 0,-2 0,-29 0,30 0,0 28,29-28,1 0,-60 0,29 0,1 0,-1 0,-29 0,31 29,-31-29,30 0,-30 0,59 0,-59 28,29-28,-29 0,31 28,-2 0,-29-28,30 57,-30-57,29 28,1-28,-30 56,29-56,-29 28,31-28,-31 58,30-58,-1 28,1-28,-30 28,29 0,2-28,-31 0,29 0,-29 28,59-28,-59 0,30 28,-30-28,31 29,-31-29,29 0,-29 28,0-28,0 28,30-28,-30 28,29-28,-29 28,30 1,-1-1,-29-28,0 28,31 0,-31-28,29 0,31 0,-60 29,0-29,29 28,-29-28,31 29,-31-29,29 0,-29 28,30-28,-1 28,-29 0,30 0,-30-28,0 29,0-29,0 28,29 0,-29 0,0 0,0-28,0 28,0 1,0 0,0-29,31 28,-31 0,0-28,0 28,0-28,0 29,0-29,0 56,0-56,0 28,0-28,0 56,0-56,0 29,30-29,-30 28,0 0,0 0,0-28,0 28,0-28,0 28,0-28,0 30,29 26,-29-28,30-28,-30 28,0 29,29-57,-29 28,0 0,31 0,-31 0,29-28,1 0,-1 0,1 0,1 0,-2 0,-29 0,30 0,-1 0,1 0,-30 0,29 0,2 0,-2 0,-29 0,30 0,-30 0,30 0,-30 0,29 0,31 0,-30 0,-1 0,1 0,-1 0,-29 0,31 0,-1 0,-30 0,29 0,1 0,-1 0,-29 0,60-28,-30 28,-1-28,1 0,-30 28,31 0,-2-56,30 27,-59 1,30 28,-1 0,2 0,-2 0,-29 0,30 0,0 0,-1 0,-29 0,31-28,-2 28,1 0,-30 0,29-28,1 28,-1 0,-29 0,60 0,-30 0,-30 0,30 0,-1 0,2 0,-31 0,29-58,1 58,-1 0,-29-28,30 28,0 0,0-28,-30 28,30-28,-1 28,-29-28,30 0,-1 28,-29 0,31 0,-2-29,1 1,-1 28,1-28,1 28,28 0,-59-28,29 28,1-28,0 0,0 28,-1 0,1-29,-30 1,30 28,-1 0,2-56,-2 56,1-29,-1 29,-29-29,30 29,30-28,-60 0,30 28,-30-28,29 28,1 0,0-28,-30 0,30 28,-1 0,-29 0,30-29,-1 1,1 28,-30-28,31 28,-2 0,1 0,-1 0,1 0,0 0,-30-28,30 28,-1 0,1-28,0 28,30-57,-60 57,29 0,1 0,-1-29,-29 29,31-28,-2 28,1 0,-30-28,30 0,-1 28,1-29,30 1,-60 28,29 0,1 0,30-28,-31 28,-29 0,60 0,-60 0,29 0,-29 0,31 0,28 0,-59 0,59 0,-30 0,-29 0,61 0,-61 0,29 0,-29 0,59 0,-59 0,31 0,-31 0,29 0,1 0,-1 0,-29-28,30 0,-30 28,31 0,-31 0,29-29,1 1,-30 28,0-28,0 28,0-28,0 0,0 0,0 28,0-30,29-54,1 56,-30 0,0 28,0-29,0 29,0-56,0 28,0 28,0-57,0 57,0-28,0 28,0-28,29 28,-29-28,0-1,0 29,0-28,0 28,0-29,0 1,0 0,0-28,31 56,-31-29,0-27,29 56,-29-56,0 56,0-28,0 28,30-58,-30 58,0-28,0 28,0-56,30 56,-1-28,2-1,-31 1,0 28,29-28,-29 28,30 0,-30 0,29 0,30 0,-59 28,0-28,0 28,0-28,0 29,0-1,0-28,0 28,31-28,-31 28,0-28,0 56,30-56,-30 30,0-2,29 0,-29-28,0 28,0-28,0 28,30-28,-30 57,0-29,29-28,-29 0,31 28,-31-28,0 28,0-28,0 28,0-28,0 29,29-1,-29 1,30 27,-30-56,0 28,29 1,1-1,-30-28,0 28,31 0,-31-28,29 28,-29 1,30-1,29 0,-59-28,29 0,2 0,-31 0,29 0,-29 28,30-28,-30 28,30-28,-1 0,-29 0,31 0,-2 0,1 0,-1 28,30-28,-59 0,31 0,-1 0,-1 0,1 0,-1 0,2 0,-31 0,29 0,1 30,-30-30,29 0,32 28,-61-28,29 0,-29 0,59 28,-59-28,30 0,-30 0,29 0,31 0,-60 0,59 0,-29 0,-30 0,31 0,-2 0,1 0,-30 0,59 0,1 0,-31 0,-29 0,30 0,60 0,-90 0,29 0,-29 0,59 0,-59 0,30 0,-30 0,30 0,0 0,0 0,-30 0,29 0,1 0,-1 0,-29 0,31 0,-2 0,-29 0,59 0,-59 0,30 0,-30 0,31 0,28 0,-59 0,29 0,1 0,0 0,-30 0,30 0,-1 0,31 28,-60-28,29 0,2 0,-31 0,29 0,1 0,-1 0,-29 0,30 0,0 0,0 0,-30 0,30 0,-1 0,1 0,-30 0,30 0,0 0,-1 0,-29 0,30 0,-1 0,-29 0,30 0,30 0,-30 0,-30 0,29 0,1 0,0 0,59 0,1 0,-31 0,30 0,-59 0,0 0,-1 0,-29 0,60 28,-30-28,-30 0,29 0,1 0,-1 28,-29-28,31 29,-31-29,59 28,-59 0,30-28,-30 28,29-28,2 0,-31 0,29 0,-29 28,30-28,-30 0,29 29,1-29,-30 28,29-28,2 56,-1-56,-30 29,29-29,-29 0,30 28,-30-28,60 29,-60-29,29 28,-29 0,30 0,-1-28,-29 0,30 28,-30-28,31 29,-31-29,29 28,1-28,-30 28,0 0,0-28,29 28,1 29,-1-57,2 0,-31 0,59-29,60 29,-60 0,31-28,-90 28,30-28,-1 0,1 28,-30 0,29 0,2 0,28 28,-30-28,1 28,-30-28,31 0,-31 0,29 0,-29 28,0 1,30-29,-1 0,1 29,-30-1,29 0,2 0,-31-28,0 29,0-1,29-28,-29 0,30 0,-30 0,30 0,-1 0,2 0,-31 0,29 0,1 0,-1 0,-29 0,120 0,-61 0,-30 0,31 0,-30-28,-30-1,-30 29,1 0,29 0,-31 0,31 0,-29 0,29-28,-30 0,30 28,0-28,0-1,0 0,0 29,0-28,0 0,0 28,0-28,0 0,0 0,0 28,0-29,0 1,0 0,0 28,0-28,0 0,0-1,0 29,0-28,0-1,0 1,0 28,0-28,30 0,-30-1,0 29,29-28,-29 0,0 28,31 0,-31 0,29-28,-29 0,0 28,0-29,0 1,30 0,-30 28,29 0,-29 0,61 0,-61 0,29 0,-29 0,30 28,-30-28,29 0,1 0,-30 0,29 0,-29 0,31 0,-31 0,29 0,1 0,-30 0,29 0,-29 0,61 0,-61 28,29-28,1 0,-1 0,1 0,-30 0,29 0,31 0,29 0,1 0,-1 0,0 0,-89 0,59 0,-59 0,31 0,-31 0,29 0,1 0,-1 0,-29 0,30 0,30 0,-1 57,1-57,-30 0,-1 0,1 28,0-28,-1 0,31 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DBB0-77D4-472B-8ED8-23CCAFF6D3C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060C-7BA0-40AA-A3AE-60871FF3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BD101-0E3E-432C-B7F1-6BD902C652D0}" type="slidenum">
              <a:rPr lang="en-US"/>
              <a:pPr/>
              <a:t>12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16ED6-5D8B-4F41-81EB-65A3FA9A9CA6}" type="slidenum">
              <a:rPr lang="en-US"/>
              <a:pPr/>
              <a:t>13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16ED6-5D8B-4F41-81EB-65A3FA9A9CA6}" type="slidenum">
              <a:rPr lang="en-US"/>
              <a:pPr/>
              <a:t>14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5CB22-3976-45C8-9483-ECBD378D91E6}" type="slidenum">
              <a:rPr lang="en-US"/>
              <a:pPr/>
              <a:t>15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3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B9954-21B1-4950-8D2A-EF4106B3888E}" type="slidenum">
              <a:rPr lang="en-US"/>
              <a:pPr/>
              <a:t>16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4D89-0A02-4179-A428-34ADA02A167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70EF-3A98-4F0E-B563-7A5E4EFE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4D89-0A02-4179-A428-34ADA02A167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70EF-3A98-4F0E-B563-7A5E4EFE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7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4D89-0A02-4179-A428-34ADA02A167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70EF-3A98-4F0E-B563-7A5E4EFE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4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51098D-CCEA-4B79-BD8B-B8BB41D49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4D89-0A02-4179-A428-34ADA02A167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70EF-3A98-4F0E-B563-7A5E4EFE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4D89-0A02-4179-A428-34ADA02A167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70EF-3A98-4F0E-B563-7A5E4EFE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4D89-0A02-4179-A428-34ADA02A167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70EF-3A98-4F0E-B563-7A5E4EFE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1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4D89-0A02-4179-A428-34ADA02A167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70EF-3A98-4F0E-B563-7A5E4EFE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1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4D89-0A02-4179-A428-34ADA02A167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70EF-3A98-4F0E-B563-7A5E4EFE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6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4D89-0A02-4179-A428-34ADA02A167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70EF-3A98-4F0E-B563-7A5E4EFE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4D89-0A02-4179-A428-34ADA02A167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70EF-3A98-4F0E-B563-7A5E4EFE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9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4D89-0A02-4179-A428-34ADA02A167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70EF-3A98-4F0E-B563-7A5E4EFE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4D89-0A02-4179-A428-34ADA02A1678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B70EF-3A98-4F0E-B563-7A5E4EFE4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image.tin247.com/vnexpress/081202100448-145-954.jpg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Giáo án Địa lý 7 bài 2: Sự phân bố dân cư. Các chủng tộc trên thế giới -  eLib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3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hời tiết ngày 5 tháng 8: Vùng núi phía Bắc vẫn có nguy cơ xảy 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23" y="0"/>
            <a:ext cx="6529425" cy="68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401" y="1832409"/>
            <a:ext cx="739337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latin typeface="+mj-lt"/>
              </a:rPr>
              <a:t>Bài 5: Đới nóng. Môi trường xích đạo ẩm</a:t>
            </a:r>
            <a:endParaRPr lang="en-US" sz="3200" b="1" cap="none" spc="0" dirty="0">
              <a:ln w="0"/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109" y="281061"/>
            <a:ext cx="10509956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PHẦN 2: CÁC MÔI TRƯỜNG ĐỊA LÍ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Chương 1: Môi trường đới nóng. Hoạt động kinh tế của con người đới nóng.</a:t>
            </a:r>
          </a:p>
        </p:txBody>
      </p:sp>
    </p:spTree>
    <p:extLst>
      <p:ext uri="{BB962C8B-B14F-4D97-AF65-F5344CB8AC3E}">
        <p14:creationId xmlns:p14="http://schemas.microsoft.com/office/powerpoint/2010/main" val="7792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pic>
        <p:nvPicPr>
          <p:cNvPr id="4" name="Picture 5" descr="20"/>
          <p:cNvPicPr>
            <a:picLocks noChangeAspect="1" noChangeArrowheads="1"/>
          </p:cNvPicPr>
          <p:nvPr/>
        </p:nvPicPr>
        <p:blipFill>
          <a:blip r:embed="rId3">
            <a:lum bright="-18000" contrast="24000"/>
          </a:blip>
          <a:srcRect/>
          <a:stretch>
            <a:fillRect/>
          </a:stretch>
        </p:blipFill>
        <p:spPr bwMode="auto">
          <a:xfrm>
            <a:off x="6084276" y="668215"/>
            <a:ext cx="6107723" cy="618978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" name="Picture 2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4" y="1431621"/>
            <a:ext cx="692511" cy="67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4581" y="1431621"/>
            <a:ext cx="4642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trí, giới hạn của môi trường xích đạo ẩm?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-23022" y="1431621"/>
            <a:ext cx="5157730" cy="5002269"/>
          </a:xfrm>
          <a:prstGeom prst="verticalScroll">
            <a:avLst/>
          </a:prstGeom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- Vị trí: nằm trong môi trường đới nóng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- Giới hạn: 5</a:t>
            </a:r>
            <a:r>
              <a:rPr lang="vi-VN" sz="2800" b="1" baseline="30000" dirty="0">
                <a:solidFill>
                  <a:srgbClr val="FF0000"/>
                </a:solidFill>
                <a:latin typeface="+mj-lt"/>
              </a:rPr>
              <a:t>0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B – 5</a:t>
            </a:r>
            <a:r>
              <a:rPr lang="vi-VN" sz="2800" b="1" baseline="30000" dirty="0">
                <a:solidFill>
                  <a:srgbClr val="FF0000"/>
                </a:solidFill>
                <a:latin typeface="+mj-lt"/>
              </a:rPr>
              <a:t>0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N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714" y="668215"/>
            <a:ext cx="475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II. Môi trường xích đạo ẩm.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4464" y="13968"/>
            <a:ext cx="739337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latin typeface="+mj-lt"/>
              </a:rPr>
              <a:t>Bài 5: Đới nóng. Môi trường xích đạo ẩm</a:t>
            </a:r>
            <a:endParaRPr lang="en-US" sz="3200" b="1" cap="none" spc="0" dirty="0">
              <a:ln w="0"/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9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01706" y="911553"/>
            <a:ext cx="5057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/>
            <a:r>
              <a:rPr lang="it-IT" sz="24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Môi trường </a:t>
            </a:r>
            <a:r>
              <a:rPr lang="it-IT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it-IT" sz="24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đạo ẩm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791201" y="5634465"/>
            <a:ext cx="4524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/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Nêu đặc điểm khí hậu, giới sinh vật của đới nóng</a:t>
            </a:r>
            <a:r>
              <a:rPr lang="it-IT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1275" name="Picture 11" descr="20"/>
          <p:cNvPicPr>
            <a:picLocks noChangeAspect="1" noChangeArrowheads="1"/>
          </p:cNvPicPr>
          <p:nvPr/>
        </p:nvPicPr>
        <p:blipFill>
          <a:blip r:embed="rId3">
            <a:lum bright="-18000" contrast="24000"/>
          </a:blip>
          <a:srcRect/>
          <a:stretch>
            <a:fillRect/>
          </a:stretch>
        </p:blipFill>
        <p:spPr bwMode="auto">
          <a:xfrm>
            <a:off x="5638800" y="914400"/>
            <a:ext cx="5029200" cy="5943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284" name="AutoShape 20"/>
          <p:cNvSpPr>
            <a:spLocks noChangeArrowheads="1"/>
          </p:cNvSpPr>
          <p:nvPr/>
        </p:nvSpPr>
        <p:spPr bwMode="auto">
          <a:xfrm flipH="1">
            <a:off x="9601200" y="34290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l="7571" r="4102"/>
          <a:stretch>
            <a:fillRect/>
          </a:stretch>
        </p:blipFill>
        <p:spPr bwMode="auto">
          <a:xfrm>
            <a:off x="5638800" y="990600"/>
            <a:ext cx="5029200" cy="58674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1291" name="Line 27"/>
          <p:cNvSpPr>
            <a:spLocks noChangeShapeType="1"/>
          </p:cNvSpPr>
          <p:nvPr/>
        </p:nvSpPr>
        <p:spPr bwMode="auto">
          <a:xfrm flipV="1">
            <a:off x="5486400" y="2286000"/>
            <a:ext cx="25146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V="1">
            <a:off x="5486400" y="4495800"/>
            <a:ext cx="8382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84464" y="13968"/>
            <a:ext cx="739337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latin typeface="+mj-lt"/>
              </a:rPr>
              <a:t>Bài 5: Đới nóng. Môi trường xích đạo ẩm</a:t>
            </a:r>
            <a:endParaRPr lang="en-US" sz="3200" b="1" cap="none" spc="0" dirty="0">
              <a:ln w="0"/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331" y="1662142"/>
            <a:ext cx="51464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HOẠT ĐỘNG NHÓM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Thời gian: 3 phút</a:t>
            </a:r>
          </a:p>
          <a:p>
            <a:pPr algn="just"/>
            <a:r>
              <a:rPr lang="vi-VN" sz="2800" b="1" dirty="0">
                <a:latin typeface="+mj-lt"/>
                <a:cs typeface="Times New Roman" panose="02020603050405020304" pitchFamily="18" charset="0"/>
              </a:rPr>
              <a:t>- Nhóm 1+2: </a:t>
            </a:r>
            <a:r>
              <a:rPr lang="vi-VN" sz="2800" b="1" dirty="0">
                <a:latin typeface="+mj-lt"/>
              </a:rPr>
              <a:t>Nhận xét diễn biến nhiệt độ của Xin – ga – po.  </a:t>
            </a:r>
            <a:endParaRPr lang="en-US" sz="2800" b="1" dirty="0">
              <a:latin typeface="+mj-lt"/>
            </a:endParaRPr>
          </a:p>
          <a:p>
            <a:pPr algn="just"/>
            <a:r>
              <a:rPr lang="vi-VN" sz="2800" b="1" dirty="0">
                <a:latin typeface="+mj-lt"/>
                <a:cs typeface="Times New Roman" panose="02020603050405020304" pitchFamily="18" charset="0"/>
              </a:rPr>
              <a:t>- Nhóm 3+4: </a:t>
            </a:r>
            <a:r>
              <a:rPr lang="vi-VN" sz="2800" b="1" dirty="0">
                <a:latin typeface="+mj-lt"/>
              </a:rPr>
              <a:t>Nhận xét diễn biến lượng mưa trong năm của Xin-ga-po.</a:t>
            </a:r>
            <a:endParaRPr lang="en-US" sz="2800" b="1" dirty="0">
              <a:latin typeface="+mj-lt"/>
            </a:endParaRPr>
          </a:p>
          <a:p>
            <a:pPr algn="just"/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46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 animBg="1"/>
      <p:bldP spid="11291" grpId="0" animBg="1"/>
      <p:bldP spid="112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524000" y="762000"/>
            <a:ext cx="373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it-IT" sz="24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Môi trường xích đạo ẩm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503888" y="1140768"/>
            <a:ext cx="1664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Khí hậu: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99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26062"/>
              </p:ext>
            </p:extLst>
          </p:nvPr>
        </p:nvGraphicFramePr>
        <p:xfrm>
          <a:off x="1183341" y="1578816"/>
          <a:ext cx="9991165" cy="4018335"/>
        </p:xfrm>
        <a:graphic>
          <a:graphicData uri="http://schemas.openxmlformats.org/drawingml/2006/table">
            <a:tbl>
              <a:tblPr/>
              <a:tblGrid>
                <a:gridCol w="5081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:…………………….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....................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Chênh lệch nhiệt độ giữa tháng cao nhất và tháng thấp nhất………………………………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Sự phân bố lượng mưa trong năm: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…………………………………………..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…………………………………………….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:………………………………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:…………………………..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76149" y="200083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000" b="1" baseline="30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28</a:t>
            </a:r>
            <a:r>
              <a:rPr lang="en-US" sz="2000" b="1" baseline="30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130923" y="3763474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baseline="30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 (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68126" y="4679815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696200" y="2314117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1500mm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2500mm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6399679" y="3446293"/>
            <a:ext cx="4554071" cy="8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170mm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250mm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8177635" y="4721624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01" name="AutoShape 65"/>
          <p:cNvSpPr>
            <a:spLocks noChangeArrowheads="1"/>
          </p:cNvSpPr>
          <p:nvPr/>
        </p:nvSpPr>
        <p:spPr bwMode="auto">
          <a:xfrm>
            <a:off x="1835523" y="5998048"/>
            <a:ext cx="8686800" cy="473076"/>
          </a:xfrm>
          <a:prstGeom prst="wedgeRoundRectCallout">
            <a:avLst>
              <a:gd name="adj1" fmla="val 942"/>
              <a:gd name="adj2" fmla="val -134444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Qua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kê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rút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môi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xích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ẩm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84464" y="13968"/>
            <a:ext cx="739337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latin typeface="+mj-lt"/>
              </a:rPr>
              <a:t>Bài 5: Đới nóng. Môi trường xích đạo ẩm</a:t>
            </a:r>
            <a:endParaRPr lang="en-US" sz="3200" b="1" cap="none" spc="0" dirty="0">
              <a:ln w="0"/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9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  <p:bldP spid="10256" grpId="0"/>
      <p:bldP spid="10257" grpId="0"/>
      <p:bldP spid="10258" grpId="0"/>
      <p:bldP spid="10259" grpId="0"/>
      <p:bldP spid="10260" grpId="0"/>
      <p:bldP spid="144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01802" y="1128282"/>
            <a:ext cx="4973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/>
            <a:r>
              <a:rPr lang="it-IT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Môi trường xích đạo ẩm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201802" y="1757808"/>
            <a:ext cx="1025275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 Khí hậu:</a:t>
            </a:r>
          </a:p>
          <a:p>
            <a:pPr algn="justLow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Nhiệt độ cao quanh năm (trung bình trên 25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Low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Lượng mưa nhiều quanh năm (từ 1500 – 2000mm</a:t>
            </a:r>
          </a:p>
          <a:p>
            <a:pPr algn="justLow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Độ ẩm cao &gt; 80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Nắng nóng, mưa nhiều quanh năm.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78593" y="185992"/>
            <a:ext cx="739337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latin typeface="+mj-lt"/>
              </a:rPr>
              <a:t>Bài 5: Đới nóng. Môi trường xích đạo ẩm</a:t>
            </a:r>
            <a:endParaRPr lang="en-US" sz="3200" b="1" cap="none" spc="0" dirty="0">
              <a:ln w="0"/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02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5562600" y="838200"/>
            <a:ext cx="0" cy="5811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84094" y="885549"/>
            <a:ext cx="4612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/>
            <a:r>
              <a:rPr lang="it-IT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Môi trường xích đạo ẩm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23862" y="1468316"/>
            <a:ext cx="1792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Khí hậu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RUNG RAM"/>
          <p:cNvPicPr>
            <a:picLocks noChangeAspect="1" noChangeArrowheads="1"/>
          </p:cNvPicPr>
          <p:nvPr/>
        </p:nvPicPr>
        <p:blipFill>
          <a:blip r:embed="rId4">
            <a:lum bright="-12000" contrast="24000"/>
          </a:blip>
          <a:srcRect/>
          <a:stretch>
            <a:fillRect/>
          </a:stretch>
        </p:blipFill>
        <p:spPr bwMode="auto">
          <a:xfrm>
            <a:off x="5638800" y="838200"/>
            <a:ext cx="5029200" cy="4800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82881" y="2081030"/>
            <a:ext cx="44563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82881" y="3636264"/>
            <a:ext cx="461355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vi-VN" sz="2800" dirty="0">
                <a:latin typeface="Times New Roman" pitchFamily="18" charset="0"/>
                <a:sym typeface="Wingdings 2" pitchFamily="18" charset="2"/>
              </a:rPr>
              <a:t>-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R</a:t>
            </a:r>
            <a:r>
              <a:rPr lang="en-US" sz="2800" dirty="0" err="1">
                <a:latin typeface="Times New Roman" pitchFamily="18" charset="0"/>
              </a:rPr>
              <a:t>ừng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rậm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rạp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tán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Vùng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cửa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biển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có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rừng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ngập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mặn</a:t>
            </a:r>
            <a:endParaRPr lang="vi-VN" sz="2800" dirty="0">
              <a:latin typeface="Times New Roman" pitchFamily="18" charset="0"/>
              <a:cs typeface="Arial" charset="0"/>
            </a:endParaRPr>
          </a:p>
          <a:p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5715000" y="5867400"/>
            <a:ext cx="4953000" cy="990600"/>
          </a:xfrm>
          <a:prstGeom prst="wedgeRoundRectCallout">
            <a:avLst>
              <a:gd name="adj1" fmla="val -34005"/>
              <a:gd name="adj2" fmla="val -78528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900" b="1">
                <a:solidFill>
                  <a:srgbClr val="FF0000"/>
                </a:solidFill>
                <a:latin typeface="Times New Roman" pitchFamily="18" charset="0"/>
              </a:rPr>
              <a:t>Quan sát ảnh, nhận xét gì về thành phần loài, mật độ và trạng thái cây trong môi trường xích đạo ẩm?</a:t>
            </a: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5638800" y="5867400"/>
            <a:ext cx="5029200" cy="685800"/>
          </a:xfrm>
          <a:prstGeom prst="wedgeRoundRectCallout">
            <a:avLst>
              <a:gd name="adj1" fmla="val 7671"/>
              <a:gd name="adj2" fmla="val -133796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900" b="1">
                <a:solidFill>
                  <a:srgbClr val="FF0000"/>
                </a:solidFill>
                <a:latin typeface="Times New Roman" pitchFamily="18" charset="0"/>
              </a:rPr>
              <a:t>Rừng có mấy tầng? Kể tên các tầng rừng đó?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5791200" y="6019800"/>
            <a:ext cx="4876800" cy="623910"/>
          </a:xfrm>
          <a:prstGeom prst="wedgeRoundRectCallout">
            <a:avLst>
              <a:gd name="adj1" fmla="val 7671"/>
              <a:gd name="adj2" fmla="val -133796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900" b="1">
                <a:solidFill>
                  <a:srgbClr val="FF0000"/>
                </a:solidFill>
                <a:latin typeface="Times New Roman" pitchFamily="18" charset="0"/>
              </a:rPr>
              <a:t>Tại sao rừng  ở đây lại có nhiều tầng như vậy ?</a:t>
            </a:r>
          </a:p>
        </p:txBody>
      </p:sp>
      <p:pic>
        <p:nvPicPr>
          <p:cNvPr id="16399" name="Picture 15" descr="cangio_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838200"/>
            <a:ext cx="4876800" cy="2590800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638800" y="838200"/>
            <a:ext cx="5029200" cy="6019800"/>
            <a:chOff x="2835" y="709"/>
            <a:chExt cx="2904" cy="3370"/>
          </a:xfrm>
        </p:grpSpPr>
        <p:pic>
          <p:nvPicPr>
            <p:cNvPr id="16401" name="Picture 17" descr="Rung%20ngap%20ma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5" y="709"/>
              <a:ext cx="2789" cy="1650"/>
            </a:xfrm>
            <a:prstGeom prst="rect">
              <a:avLst/>
            </a:prstGeom>
            <a:noFill/>
          </p:spPr>
        </p:pic>
        <p:pic>
          <p:nvPicPr>
            <p:cNvPr id="16402" name="Picture 18" descr="duoc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35" y="2387"/>
              <a:ext cx="1497" cy="1692"/>
            </a:xfrm>
            <a:prstGeom prst="rect">
              <a:avLst/>
            </a:prstGeom>
            <a:noFill/>
          </p:spPr>
        </p:pic>
        <p:pic>
          <p:nvPicPr>
            <p:cNvPr id="16403" name="Picture 19" descr="ngap%20ma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56" y="2387"/>
              <a:ext cx="1383" cy="1660"/>
            </a:xfrm>
            <a:prstGeom prst="rect">
              <a:avLst/>
            </a:prstGeom>
            <a:noFill/>
          </p:spPr>
        </p:pic>
      </p:grpSp>
      <p:sp>
        <p:nvSpPr>
          <p:cNvPr id="19" name="Rectangle 18"/>
          <p:cNvSpPr/>
          <p:nvPr/>
        </p:nvSpPr>
        <p:spPr>
          <a:xfrm>
            <a:off x="2478593" y="185992"/>
            <a:ext cx="739337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latin typeface="+mj-lt"/>
              </a:rPr>
              <a:t>Bài 5: Đới nóng. Môi trường xích đạo ẩm</a:t>
            </a:r>
            <a:endParaRPr lang="en-US" sz="3200" b="1" cap="none" spc="0" dirty="0">
              <a:ln w="0"/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51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  <p:bldP spid="16396" grpId="0" animBg="1"/>
      <p:bldP spid="16396" grpId="1" animBg="1"/>
      <p:bldP spid="16397" grpId="0" animBg="1"/>
      <p:bldP spid="16397" grpId="1" animBg="1"/>
      <p:bldP spid="163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0" y="762000"/>
            <a:ext cx="373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it-IT" sz="24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Môi trường xích đạo ẩm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6553200" y="1905000"/>
            <a:ext cx="3352800" cy="3276600"/>
          </a:xfrm>
          <a:prstGeom prst="cloudCallout">
            <a:avLst>
              <a:gd name="adj1" fmla="val -77176"/>
              <a:gd name="adj2" fmla="val 22333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 Đặc điểm của thực vật rừng như vậy ảnh hưởng thế nào đến giới động vật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524000" y="1143000"/>
            <a:ext cx="5105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/>
            <a:r>
              <a:rPr lang="it-IT" sz="2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it-IT" sz="21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7" descr="PA070046"/>
          <p:cNvPicPr>
            <a:picLocks noChangeAspect="1" noChangeArrowheads="1"/>
          </p:cNvPicPr>
          <p:nvPr/>
        </p:nvPicPr>
        <p:blipFill>
          <a:blip r:embed="rId4">
            <a:lum bright="-6000" contrast="18000"/>
          </a:blip>
          <a:srcRect/>
          <a:stretch>
            <a:fillRect/>
          </a:stretch>
        </p:blipFill>
        <p:spPr bwMode="auto">
          <a:xfrm>
            <a:off x="1524000" y="1752600"/>
            <a:ext cx="9144000" cy="5105400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</p:pic>
      <p:pic>
        <p:nvPicPr>
          <p:cNvPr id="18442" name="Picture 2" descr="http://image.tin247.com/vnexpress/081202100448-145-954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524000" y="1752600"/>
            <a:ext cx="9144000" cy="5105400"/>
          </a:xfrm>
          <a:prstGeom prst="rect">
            <a:avLst/>
          </a:prstGeom>
          <a:noFill/>
          <a:ln w="38100">
            <a:solidFill>
              <a:srgbClr val="4E6128"/>
            </a:solidFill>
            <a:miter lim="800000"/>
            <a:headEnd/>
            <a:tailEnd/>
          </a:ln>
        </p:spPr>
      </p:pic>
      <p:pic>
        <p:nvPicPr>
          <p:cNvPr id="18443" name="Picture 11" descr="images206338_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752600"/>
            <a:ext cx="9144000" cy="5105400"/>
          </a:xfrm>
          <a:prstGeom prst="rect">
            <a:avLst/>
          </a:prstGeom>
          <a:noFill/>
        </p:spPr>
      </p:pic>
      <p:pic>
        <p:nvPicPr>
          <p:cNvPr id="18444" name="Picture 12" descr="t3531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imagesCAKZDU6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478593" y="185992"/>
            <a:ext cx="739337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latin typeface="+mj-lt"/>
              </a:rPr>
              <a:t>Bài 5: Đới nóng. Môi trường xích đạo ẩm</a:t>
            </a:r>
            <a:endParaRPr lang="en-US" sz="3200" b="1" cap="none" spc="0" dirty="0">
              <a:ln w="0"/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73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78638" y="839434"/>
            <a:ext cx="8421818" cy="53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/>
            <a:r>
              <a:rPr lang="it-IT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Môi trường xích đạo ẩm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823522" y="1371600"/>
            <a:ext cx="1792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Khí hậu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778638" y="2034359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/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601545" y="4148265"/>
            <a:ext cx="8776003" cy="5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en-US" sz="2800" dirty="0">
                <a:latin typeface="Times New Roman" pitchFamily="18" charset="0"/>
                <a:sym typeface="Wingdings 2" pitchFamily="18" charset="2"/>
              </a:rPr>
              <a:t>-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R</a:t>
            </a:r>
            <a:r>
              <a:rPr lang="en-US" sz="2800" dirty="0" err="1">
                <a:latin typeface="Times New Roman" pitchFamily="18" charset="0"/>
              </a:rPr>
              <a:t>ừng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</a:rPr>
              <a:t> r</a:t>
            </a:r>
            <a:r>
              <a:rPr lang="vi-VN" sz="2800" dirty="0">
                <a:latin typeface="Times New Roman" pitchFamily="18" charset="0"/>
              </a:rPr>
              <a:t>ậ</a:t>
            </a:r>
            <a:r>
              <a:rPr lang="en-US" sz="2800" dirty="0">
                <a:latin typeface="Times New Roman" pitchFamily="18" charset="0"/>
              </a:rPr>
              <a:t>m </a:t>
            </a:r>
            <a:r>
              <a:rPr lang="en-US" sz="2800" dirty="0" err="1">
                <a:latin typeface="Times New Roman" pitchFamily="18" charset="0"/>
              </a:rPr>
              <a:t>rạp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tán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</a:endParaRPr>
          </a:p>
          <a:p>
            <a:pPr algn="just"/>
            <a:r>
              <a:rPr lang="vi-VN" sz="2800" dirty="0">
                <a:latin typeface="Times New Roman" pitchFamily="18" charset="0"/>
                <a:sym typeface="Wingdings 2" pitchFamily="18" charset="2"/>
              </a:rPr>
              <a:t>-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Vùng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cửa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biển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có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rừng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ngập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mặn</a:t>
            </a:r>
            <a:endParaRPr lang="vi-VN" sz="2800" dirty="0">
              <a:latin typeface="Times New Roman" pitchFamily="18" charset="0"/>
              <a:sym typeface="Wingdings 2" pitchFamily="18" charset="2"/>
            </a:endParaRPr>
          </a:p>
          <a:p>
            <a:pPr algn="just"/>
            <a:r>
              <a:rPr lang="vi-VN" sz="2800" dirty="0">
                <a:latin typeface="Times New Roman" pitchFamily="18" charset="0"/>
                <a:cs typeface="Arial" charset="0"/>
                <a:sym typeface="Wingdings 2" pitchFamily="18" charset="2"/>
              </a:rPr>
              <a:t>-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Động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vật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rất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phong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phú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đa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dạng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cả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trên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cạn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lẫn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dưới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dirty="0" err="1">
                <a:latin typeface="Times New Roman" pitchFamily="18" charset="0"/>
                <a:sym typeface="Wingdings 2" pitchFamily="18" charset="2"/>
              </a:rPr>
              <a:t>nước</a:t>
            </a:r>
            <a:r>
              <a:rPr lang="en-US" sz="2800" dirty="0">
                <a:latin typeface="Times New Roman" pitchFamily="18" charset="0"/>
                <a:sym typeface="Wingdings 2" pitchFamily="18" charset="2"/>
              </a:rPr>
              <a:t>.</a:t>
            </a:r>
            <a:endParaRPr lang="vi-VN" sz="2800" dirty="0">
              <a:latin typeface="Times New Roman" pitchFamily="18" charset="0"/>
              <a:cs typeface="Arial" charset="0"/>
            </a:endParaRPr>
          </a:p>
          <a:p>
            <a:pPr algn="just"/>
            <a:endParaRPr lang="vi-VN" sz="2800" dirty="0">
              <a:latin typeface="Times New Roman" pitchFamily="18" charset="0"/>
              <a:cs typeface="Arial" charset="0"/>
            </a:endParaRPr>
          </a:p>
          <a:p>
            <a:pPr algn="just"/>
            <a:endParaRPr lang="vi-VN" sz="2800" dirty="0">
              <a:latin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8593" y="185992"/>
            <a:ext cx="739337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latin typeface="+mj-lt"/>
              </a:rPr>
              <a:t>Bài 5: Đới nóng. Môi trường xích đạo ẩm</a:t>
            </a:r>
            <a:endParaRPr lang="en-US" sz="3200" b="1" cap="none" spc="0" dirty="0">
              <a:ln w="0"/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16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4142" y="203954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7460" y="701158"/>
            <a:ext cx="93751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u="sng" dirty="0">
                <a:latin typeface="+mj-lt"/>
              </a:rPr>
              <a:t>*Hãy khoanh tròn vào ý đúng nhất trong các câu dưới đây:</a:t>
            </a:r>
          </a:p>
          <a:p>
            <a:pPr algn="just"/>
            <a:r>
              <a:rPr lang="vi-VN" sz="2400" dirty="0">
                <a:latin typeface="+mj-lt"/>
              </a:rPr>
              <a:t>Câu 1: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Đới nóng nằm ở khoảng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chí tuyến.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giữa đới lạnh và đới ôn hòa.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giữa chí tuyến Bắc đến cực Bắc.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giữa chí tuyến Nam đến cực Nam.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+mj-lt"/>
              </a:rPr>
              <a:t>Câu 2: Môi trường xích đạo ẩm nằm trong khoảng từ: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A.10ºB đến 10ºN.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B.7ºB đến 7ºN.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C.15ºB đến 15ºN.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D. 5ºB đến 5ºN.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Câu 3: Môi trường xích đạo ẩm có khí hậu: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A. Khô và lạnh.	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B.Nóng và ẩm theo mùa.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C.Nóng và ẩm quanh năm.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D.Lạnh và ẩm ướt.</a:t>
            </a:r>
            <a:endParaRPr lang="en-US" sz="2400" dirty="0">
              <a:latin typeface="+mj-lt"/>
            </a:endParaRPr>
          </a:p>
          <a:p>
            <a:pPr algn="just"/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3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42D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42D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43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43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318000" y="625475"/>
            <a:ext cx="3657600" cy="400110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pic>
        <p:nvPicPr>
          <p:cNvPr id="19467" name="Picture 11" descr="BD2131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371600"/>
            <a:ext cx="152400" cy="495300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3200400" y="457200"/>
            <a:ext cx="914400" cy="914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9469" name="Picture 13" descr="BD2131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1295400"/>
            <a:ext cx="152400" cy="5029200"/>
          </a:xfrm>
          <a:prstGeom prst="rect">
            <a:avLst/>
          </a:prstGeom>
          <a:noFill/>
        </p:spPr>
      </p:pic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8229600" y="381000"/>
            <a:ext cx="914400" cy="914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1600200" y="2362200"/>
            <a:ext cx="4038600" cy="6096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Trên cao là tầng...</a:t>
            </a: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1600200" y="1447800"/>
            <a:ext cx="4038600" cy="6096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cao , độ ẩm lớn</a:t>
            </a: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1600200" y="3276600"/>
            <a:ext cx="4038600" cy="6096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trong rừng rất phong phú</a:t>
            </a:r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1600200" y="4191000"/>
            <a:ext cx="4038600" cy="6096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Dưới đất là tầng...</a:t>
            </a: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1600200" y="5105400"/>
            <a:ext cx="4038600" cy="6096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Vùng cửa sông ven biển </a:t>
            </a: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1600200" y="5943600"/>
            <a:ext cx="4038600" cy="6096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Bám vào các thân cây gỗ</a:t>
            </a: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6781800" y="1371600"/>
            <a:ext cx="3886200" cy="609600"/>
          </a:xfrm>
          <a:prstGeom prst="flowChartTerminator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6781800" y="2362200"/>
            <a:ext cx="3886200" cy="609600"/>
          </a:xfrm>
          <a:prstGeom prst="flowChartTerminator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Gồm nhiều loại thú leo trèo</a:t>
            </a:r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>
            <a:off x="6781800" y="3276600"/>
            <a:ext cx="3886200" cy="609600"/>
          </a:xfrm>
          <a:prstGeom prst="flowChartTerminator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Cây cối phát triển quanh năm</a:t>
            </a:r>
          </a:p>
        </p:txBody>
      </p:sp>
      <p:sp>
        <p:nvSpPr>
          <p:cNvPr id="19482" name="AutoShape 26"/>
          <p:cNvSpPr>
            <a:spLocks noChangeArrowheads="1"/>
          </p:cNvSpPr>
          <p:nvPr/>
        </p:nvSpPr>
        <p:spPr bwMode="auto">
          <a:xfrm>
            <a:off x="6781800" y="4191000"/>
            <a:ext cx="3886200" cy="609600"/>
          </a:xfrm>
          <a:prstGeom prst="flowChartTerminator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rừng ngập mặn</a:t>
            </a:r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6781800" y="5029200"/>
            <a:ext cx="3886200" cy="609600"/>
          </a:xfrm>
          <a:prstGeom prst="flowChartTerminator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Là dây leo , phong lan ,tầm gửi</a:t>
            </a:r>
          </a:p>
        </p:txBody>
      </p: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6781800" y="5943600"/>
            <a:ext cx="3886200" cy="609600"/>
          </a:xfrm>
          <a:prstGeom prst="flowChartTerminator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Cây bụi , cỏ quyết</a:t>
            </a: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5600700" y="1815353"/>
            <a:ext cx="114300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V="1">
            <a:off x="5638800" y="1752600"/>
            <a:ext cx="11430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V="1">
            <a:off x="5638800" y="2743200"/>
            <a:ext cx="1143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5638800" y="4495800"/>
            <a:ext cx="114300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flipV="1">
            <a:off x="5638800" y="4495800"/>
            <a:ext cx="11430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 flipV="1">
            <a:off x="5638800" y="5334000"/>
            <a:ext cx="11430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5100" y="63501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2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8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 animBg="1"/>
      <p:bldP spid="19486" grpId="0" animBg="1"/>
      <p:bldP spid="19487" grpId="0" animBg="1"/>
      <p:bldP spid="19488" grpId="0" animBg="1"/>
      <p:bldP spid="19489" grpId="0" animBg="1"/>
      <p:bldP spid="194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11680" y="2387848"/>
            <a:ext cx="9052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</a:rPr>
              <a:t> SGK,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lí</a:t>
            </a:r>
            <a:endParaRPr lang="en-US" sz="2800" b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latin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duy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đạo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ẩm</a:t>
            </a:r>
            <a:endParaRPr lang="en-US" sz="2800" b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 dirty="0" err="1">
                <a:latin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đới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4182" y="931714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Hướng dẫn học tập: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088" y="278515"/>
            <a:ext cx="10686593" cy="181588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PHẦN 2: CÁC MÔI TRƯỜNG ĐỊA LÍ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Chương 1: Môi trường đới nóng. Hoạt động kinh tế của con người đới nóng.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Bài 5: Đới nóng. Môi trường xích đạo ẩm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200" y="2856089"/>
            <a:ext cx="1794933" cy="23932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NỘI DUNG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506133" y="3025423"/>
            <a:ext cx="1061156" cy="1027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28711" y="4052711"/>
            <a:ext cx="1128889" cy="632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584222" y="2675467"/>
            <a:ext cx="3556000" cy="6999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Đới nóng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80178" y="4114800"/>
            <a:ext cx="3556000" cy="114017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Môi trường xích đạo ẩm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endCxn id="20" idx="1"/>
          </p:cNvCxnSpPr>
          <p:nvPr/>
        </p:nvCxnSpPr>
        <p:spPr>
          <a:xfrm flipV="1">
            <a:off x="7258756" y="4066823"/>
            <a:ext cx="756355" cy="618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58756" y="4684889"/>
            <a:ext cx="733777" cy="548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/>
          <p:cNvSpPr/>
          <p:nvPr/>
        </p:nvSpPr>
        <p:spPr>
          <a:xfrm>
            <a:off x="8015111" y="3539067"/>
            <a:ext cx="3217333" cy="1055511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Khí hậu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7992533" y="4780843"/>
            <a:ext cx="3239911" cy="1044224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Rừng rậm xanh quanh năm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26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graphicFrame>
        <p:nvGraphicFramePr>
          <p:cNvPr id="61442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813551"/>
              </p:ext>
            </p:extLst>
          </p:nvPr>
        </p:nvGraphicFramePr>
        <p:xfrm>
          <a:off x="5809632" y="223088"/>
          <a:ext cx="4938713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924583" imgH="2933333" progId="PBrush">
                  <p:embed/>
                </p:oleObj>
              </mc:Choice>
              <mc:Fallback>
                <p:oleObj name="Bitmap Image" r:id="rId3" imgW="2924583" imgH="29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632" y="223088"/>
                        <a:ext cx="4938713" cy="495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6772804" y="2700382"/>
            <a:ext cx="3776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ĐỚI NÓNG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7041707" y="1435904"/>
            <a:ext cx="30114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ĐỚI ÔN HOÀ</a:t>
            </a:r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7214083" y="397793"/>
            <a:ext cx="25114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ĐỚI LẠNH</a:t>
            </a:r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7216948" y="4683076"/>
            <a:ext cx="22526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ĐỚI LẠNH</a:t>
            </a:r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7155391" y="3915239"/>
            <a:ext cx="30114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ĐỚI ÔN HOÀ</a:t>
            </a:r>
          </a:p>
        </p:txBody>
      </p:sp>
      <p:sp>
        <p:nvSpPr>
          <p:cNvPr id="61448" name="Text Box 67"/>
          <p:cNvSpPr txBox="1">
            <a:spLocks noChangeArrowheads="1"/>
          </p:cNvSpPr>
          <p:nvPr/>
        </p:nvSpPr>
        <p:spPr bwMode="auto">
          <a:xfrm>
            <a:off x="9706568" y="4569342"/>
            <a:ext cx="17224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33’N</a:t>
            </a:r>
          </a:p>
        </p:txBody>
      </p:sp>
      <p:sp>
        <p:nvSpPr>
          <p:cNvPr id="61449" name="Text Box 68"/>
          <p:cNvSpPr txBox="1">
            <a:spLocks noChangeArrowheads="1"/>
          </p:cNvSpPr>
          <p:nvPr/>
        </p:nvSpPr>
        <p:spPr bwMode="auto">
          <a:xfrm>
            <a:off x="9814409" y="522766"/>
            <a:ext cx="16557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33’B</a:t>
            </a:r>
          </a:p>
        </p:txBody>
      </p:sp>
      <p:sp>
        <p:nvSpPr>
          <p:cNvPr id="61450" name="Text Box 83"/>
          <p:cNvSpPr txBox="1">
            <a:spLocks noChangeArrowheads="1"/>
          </p:cNvSpPr>
          <p:nvPr/>
        </p:nvSpPr>
        <p:spPr bwMode="auto">
          <a:xfrm>
            <a:off x="7707796" y="13083"/>
            <a:ext cx="152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1" name="Text Box 84"/>
          <p:cNvSpPr txBox="1">
            <a:spLocks noChangeArrowheads="1"/>
          </p:cNvSpPr>
          <p:nvPr/>
        </p:nvSpPr>
        <p:spPr bwMode="auto">
          <a:xfrm>
            <a:off x="7707796" y="5153597"/>
            <a:ext cx="1730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61452" name="Text Box 72"/>
          <p:cNvSpPr txBox="1">
            <a:spLocks noChangeArrowheads="1"/>
          </p:cNvSpPr>
          <p:nvPr/>
        </p:nvSpPr>
        <p:spPr bwMode="auto">
          <a:xfrm>
            <a:off x="10585666" y="1843732"/>
            <a:ext cx="152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27’B</a:t>
            </a:r>
          </a:p>
        </p:txBody>
      </p:sp>
      <p:sp>
        <p:nvSpPr>
          <p:cNvPr id="61453" name="Text Box 72"/>
          <p:cNvSpPr txBox="1">
            <a:spLocks noChangeArrowheads="1"/>
          </p:cNvSpPr>
          <p:nvPr/>
        </p:nvSpPr>
        <p:spPr bwMode="auto">
          <a:xfrm>
            <a:off x="10652341" y="3263404"/>
            <a:ext cx="14573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27’N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952498" y="5909058"/>
            <a:ext cx="4395168" cy="32455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ĐỚI KHÍ HẬU TRÊN TRÁI ĐẤT </a:t>
            </a:r>
          </a:p>
        </p:txBody>
      </p:sp>
      <p:pic>
        <p:nvPicPr>
          <p:cNvPr id="15" name="Picture 7" descr="qustionmed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0" y="1229994"/>
            <a:ext cx="1049347" cy="9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2051417" y="1132731"/>
            <a:ext cx="2333370" cy="393915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Dựa vào lược đồ cho biết Trái Đất có mấy đới khí hậu? 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20040" y="957874"/>
            <a:ext cx="4643465" cy="4718699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+mj-lt"/>
              </a:rPr>
              <a:t>- Trên Trái Đất có 5 đới khí hậu:</a:t>
            </a:r>
          </a:p>
          <a:p>
            <a:pPr algn="just"/>
            <a:r>
              <a:rPr lang="vi-VN" sz="2800" b="1" dirty="0">
                <a:solidFill>
                  <a:srgbClr val="C00000"/>
                </a:solidFill>
                <a:latin typeface="+mj-lt"/>
              </a:rPr>
              <a:t>+ 2 đới lạnh</a:t>
            </a:r>
          </a:p>
          <a:p>
            <a:pPr algn="just"/>
            <a:r>
              <a:rPr lang="vi-VN" sz="2800" b="1" dirty="0">
                <a:solidFill>
                  <a:srgbClr val="C00000"/>
                </a:solidFill>
                <a:latin typeface="+mj-lt"/>
              </a:rPr>
              <a:t>+ 2 đới ôn hòa </a:t>
            </a:r>
          </a:p>
          <a:p>
            <a:pPr algn="just"/>
            <a:r>
              <a:rPr lang="vi-VN" sz="2800" b="1" dirty="0">
                <a:solidFill>
                  <a:srgbClr val="C00000"/>
                </a:solidFill>
                <a:latin typeface="+mj-lt"/>
              </a:rPr>
              <a:t>+ 1 đới nóng</a:t>
            </a:r>
          </a:p>
        </p:txBody>
      </p:sp>
    </p:spTree>
    <p:extLst>
      <p:ext uri="{BB962C8B-B14F-4D97-AF65-F5344CB8AC3E}">
        <p14:creationId xmlns:p14="http://schemas.microsoft.com/office/powerpoint/2010/main" val="29019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4" grpId="0"/>
      <p:bldP spid="3125" grpId="0"/>
      <p:bldP spid="3127" grpId="0"/>
      <p:bldP spid="3128" grpId="0"/>
      <p:bldP spid="312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13950" y="747506"/>
            <a:ext cx="3826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/>
            <a:r>
              <a:rPr lang="it-IT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Đới nóng.</a:t>
            </a:r>
          </a:p>
        </p:txBody>
      </p:sp>
      <p:pic>
        <p:nvPicPr>
          <p:cNvPr id="4101" name="Picture 5" descr="20"/>
          <p:cNvPicPr>
            <a:picLocks noChangeAspect="1" noChangeArrowheads="1"/>
          </p:cNvPicPr>
          <p:nvPr/>
        </p:nvPicPr>
        <p:blipFill>
          <a:blip r:embed="rId3">
            <a:lum bright="-18000" contrast="24000"/>
          </a:blip>
          <a:srcRect/>
          <a:stretch>
            <a:fillRect/>
          </a:stretch>
        </p:blipFill>
        <p:spPr bwMode="auto">
          <a:xfrm>
            <a:off x="6081150" y="692696"/>
            <a:ext cx="6110849" cy="616530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2317" y="2204864"/>
              <a:ext cx="6070889" cy="551883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4158" y="2166704"/>
                <a:ext cx="6147207" cy="628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189" y="4001977"/>
              <a:ext cx="6071208" cy="951023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4028" y="3963821"/>
                <a:ext cx="6147530" cy="1027335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2384464" y="13968"/>
            <a:ext cx="739337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latin typeface="+mj-lt"/>
              </a:rPr>
              <a:t>Bài 5: Đới nóng. Môi trường xích đạo ẩm</a:t>
            </a:r>
            <a:endParaRPr lang="en-US" sz="3200" b="1" cap="none" spc="0" dirty="0">
              <a:ln w="0"/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432027" y="1249104"/>
            <a:ext cx="5265389" cy="5438511"/>
          </a:xfrm>
          <a:prstGeom prst="cloudCallout">
            <a:avLst>
              <a:gd name="adj1" fmla="val -70255"/>
              <a:gd name="adj2" fmla="val 58625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</a:rPr>
              <a:t>So sánh diện tích của đới nóng với diện tích đất nổi trên Trái Đất?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13950" y="747506"/>
            <a:ext cx="3826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Low"/>
            <a:r>
              <a:rPr lang="it-IT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Đới nóng.</a:t>
            </a:r>
          </a:p>
        </p:txBody>
      </p:sp>
      <p:pic>
        <p:nvPicPr>
          <p:cNvPr id="4101" name="Picture 5" descr="20"/>
          <p:cNvPicPr>
            <a:picLocks noChangeAspect="1" noChangeArrowheads="1"/>
          </p:cNvPicPr>
          <p:nvPr/>
        </p:nvPicPr>
        <p:blipFill>
          <a:blip r:embed="rId3">
            <a:lum bright="-18000" contrast="24000"/>
          </a:blip>
          <a:srcRect/>
          <a:stretch>
            <a:fillRect/>
          </a:stretch>
        </p:blipFill>
        <p:spPr bwMode="auto">
          <a:xfrm>
            <a:off x="6081150" y="692696"/>
            <a:ext cx="6110849" cy="616530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813950" y="1590113"/>
            <a:ext cx="47867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a. V</a:t>
            </a:r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ị trí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Nằm ở khoảng giữa hai chí tuyến trải dài từ  Tây sang Đông tạo thành vành đai liên tục bao quanh Trái Đất.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Chiếm một phần khá lớn diện tích đất nổi trên Trái Đất.</a:t>
            </a:r>
          </a:p>
          <a:p>
            <a:pPr algn="just"/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2317" y="2204864"/>
              <a:ext cx="6070889" cy="551883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4158" y="2166704"/>
                <a:ext cx="6147207" cy="628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189" y="4001977"/>
              <a:ext cx="6071208" cy="951023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4028" y="3963821"/>
                <a:ext cx="6147530" cy="1027335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2384464" y="13968"/>
            <a:ext cx="739337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latin typeface="+mj-lt"/>
              </a:rPr>
              <a:t>Bài 5: Đới nóng. Môi trường xích đạo ẩm</a:t>
            </a:r>
            <a:endParaRPr lang="en-US" sz="3200" b="1" cap="none" spc="0" dirty="0">
              <a:ln w="0"/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89063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pic>
        <p:nvPicPr>
          <p:cNvPr id="4" name="Picture 5" descr="20"/>
          <p:cNvPicPr>
            <a:picLocks noChangeAspect="1" noChangeArrowheads="1"/>
          </p:cNvPicPr>
          <p:nvPr/>
        </p:nvPicPr>
        <p:blipFill>
          <a:blip r:embed="rId3">
            <a:lum bright="-18000" contrast="24000"/>
          </a:blip>
          <a:srcRect/>
          <a:stretch>
            <a:fillRect/>
          </a:stretch>
        </p:blipFill>
        <p:spPr bwMode="auto">
          <a:xfrm>
            <a:off x="6084276" y="42247"/>
            <a:ext cx="6107723" cy="681575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" name="Picture 2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5" y="765485"/>
            <a:ext cx="692511" cy="67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5797" y="765485"/>
            <a:ext cx="4642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kiểu môi trường của đới nóng?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0" y="413792"/>
            <a:ext cx="6084276" cy="5002269"/>
          </a:xfrm>
          <a:prstGeom prst="verticalScroll">
            <a:avLst/>
          </a:prstGeom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- Các kiểu môi trường của đới nóng: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+ Môi trường xích đạo ẩm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+ Môi trường nhiệt đới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+ Môi trường nhiệt đới gió mùa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+ Môi trường hoang mạc.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661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pic>
        <p:nvPicPr>
          <p:cNvPr id="13314" name="Picture 15" descr="CAY"/>
          <p:cNvPicPr>
            <a:picLocks noChangeAspect="1" noChangeArrowheads="1"/>
          </p:cNvPicPr>
          <p:nvPr/>
        </p:nvPicPr>
        <p:blipFill>
          <a:blip r:embed="rId3">
            <a:lum bright="6000" contrast="24000"/>
          </a:blip>
          <a:srcRect/>
          <a:stretch>
            <a:fillRect/>
          </a:stretch>
        </p:blipFill>
        <p:spPr bwMode="auto">
          <a:xfrm>
            <a:off x="6172200" y="3764360"/>
            <a:ext cx="6019800" cy="316835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3315" name="Picture 3" descr="imagesCAU6E3N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8680"/>
            <a:ext cx="6172200" cy="3200400"/>
          </a:xfrm>
          <a:prstGeom prst="rect">
            <a:avLst/>
          </a:prstGeom>
          <a:noFill/>
        </p:spPr>
      </p:pic>
      <p:pic>
        <p:nvPicPr>
          <p:cNvPr id="13316" name="Picture 4" descr="imagesCA83R1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9040"/>
            <a:ext cx="6172200" cy="3168352"/>
          </a:xfrm>
          <a:prstGeom prst="rect">
            <a:avLst/>
          </a:prstGeom>
          <a:noFill/>
        </p:spPr>
      </p:pic>
      <p:pic>
        <p:nvPicPr>
          <p:cNvPr id="13317" name="Picture 5" descr="images206338_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548680"/>
            <a:ext cx="6019800" cy="3200400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70%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loài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chim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thú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Trái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Đất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sinh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rừng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rậm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đới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</a:rPr>
              <a:t>nóng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  <p:pic>
        <p:nvPicPr>
          <p:cNvPr id="4098" name="Picture 2" descr="Kết quả hình ảnh cho sinh vật rừng nhiệt đới gió mùa 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890"/>
            <a:ext cx="12192000" cy="62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11524" y="169334"/>
            <a:ext cx="8568952" cy="45155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6800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những loài thú độc đáo của rừng nhiệt đới gió mùa 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5"/>
            <a:ext cx="616800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ung Cuc Phuong dung top 3 thien duong cho nguoi me dong vat-Hinh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6" y="3284984"/>
            <a:ext cx="6023994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0"/>
            <a:ext cx="602399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1133</Words>
  <Application>Microsoft Office PowerPoint</Application>
  <PresentationFormat>Widescreen</PresentationFormat>
  <Paragraphs>152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Hoa Lê</cp:lastModifiedBy>
  <cp:revision>18</cp:revision>
  <dcterms:created xsi:type="dcterms:W3CDTF">2020-09-17T11:42:09Z</dcterms:created>
  <dcterms:modified xsi:type="dcterms:W3CDTF">2021-08-14T10:17:24Z</dcterms:modified>
</cp:coreProperties>
</file>