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63" r:id="rId9"/>
    <p:sldId id="264" r:id="rId10"/>
    <p:sldId id="265" r:id="rId11"/>
    <p:sldId id="275" r:id="rId12"/>
    <p:sldId id="269" r:id="rId13"/>
    <p:sldId id="270" r:id="rId14"/>
    <p:sldId id="273" r:id="rId15"/>
    <p:sldId id="271" r:id="rId16"/>
    <p:sldId id="27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-cau-noi-sieu-hai-huoc-thu-vi-ba-dao-ve-tien-bac-trong-cuoc-song-nhat-dinh-se-khien-ban-thich-thu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986"/>
            <a:ext cx="4381500" cy="2539014"/>
          </a:xfrm>
          <a:prstGeom prst="rect">
            <a:avLst/>
          </a:prstGeom>
        </p:spPr>
      </p:pic>
      <p:pic>
        <p:nvPicPr>
          <p:cNvPr id="5" name="Picture 4" descr="khisach_mpv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4800600" cy="2971800"/>
          </a:xfrm>
          <a:prstGeom prst="rect">
            <a:avLst/>
          </a:prstGeom>
        </p:spPr>
      </p:pic>
      <p:pic>
        <p:nvPicPr>
          <p:cNvPr id="6" name="Picture 5" descr="to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4343400"/>
            <a:ext cx="4752975" cy="2514600"/>
          </a:xfrm>
          <a:prstGeom prst="rect">
            <a:avLst/>
          </a:prstGeom>
        </p:spPr>
      </p:pic>
      <p:pic>
        <p:nvPicPr>
          <p:cNvPr id="7" name="Picture 6" descr="veri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43400" cy="3044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96850"/>
            <a:ext cx="91440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BÀI 4: LAO ĐỘNG VÀ VIỆC LÀM.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CHẤT LƯỢNG CUỘC SỐNG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CUỘC SỐNG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91625"/>
            <a:ext cx="7106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286000"/>
            <a:ext cx="297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Phần lớn lao động tập trung ngành nông-lâm-ngư nghiệp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cấu sử dụng lao động của nước ta có sự thay đổi theo hướng tích cực trong những năm gần đây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09800"/>
            <a:ext cx="5943600" cy="4724400"/>
            <a:chOff x="0" y="0"/>
            <a:chExt cx="9372600" cy="6934199"/>
          </a:xfrm>
        </p:grpSpPr>
        <p:pic>
          <p:nvPicPr>
            <p:cNvPr id="7" name="Picture 6" descr="20150304143750-farmers-v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00600" cy="3305175"/>
            </a:xfrm>
            <a:prstGeom prst="rect">
              <a:avLst/>
            </a:prstGeom>
          </p:spPr>
        </p:pic>
        <p:pic>
          <p:nvPicPr>
            <p:cNvPr id="8" name="Picture 7" descr="ca-vinh-hai-ninh-haic-duoc-mua-ca-2016-11-22-18-5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1" y="0"/>
              <a:ext cx="4571998" cy="3276600"/>
            </a:xfrm>
            <a:prstGeom prst="rect">
              <a:avLst/>
            </a:prstGeom>
          </p:spPr>
        </p:pic>
        <p:pic>
          <p:nvPicPr>
            <p:cNvPr id="9" name="Picture 8" descr="khoa-hoc-dien-tu-cong-nghiep-can-ba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76599"/>
              <a:ext cx="9372600" cy="3657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p_don_bay_cua_nganh_nong_nghiep_Viet_nam_7.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002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thôn:77,7%(2003)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CHẤT LƯỢNG CUỘC SỐNG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91625"/>
            <a:ext cx="319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/>
              <a:t>II.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619339"/>
            <a:ext cx="6868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KHHGĐ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CUỘC SỐNG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91625"/>
            <a:ext cx="3335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inh phu HỌP THƯỜNG K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" y="5473005"/>
            <a:ext cx="350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cs typeface="Times New Roman" pitchFamily="18" charset="0"/>
              </a:rPr>
              <a:t>Chính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phủ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thường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quyết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sách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phát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triển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tế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Picture 9" descr="HGEA3ZIO96_ky cam ket dau 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,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UATKHAULAODONG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CHẤT LƯỢNG CUỘC SỐNG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91625"/>
            <a:ext cx="4295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/>
              <a:t>III.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8200" y="0"/>
            <a:ext cx="4495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Tỉ lệ người lớn biết chữ đạt 90,3% năm1999. Mức thu nhập bình quân đầu người tăng ,người dân được hưởng các dịch vụ xã hội ngày càng tốt hơn…</a:t>
            </a:r>
            <a:endParaRPr kumimoji="0" lang="nl-NL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va_70_dich_vu_y_te_do_bao_hiem_chi_tra_duoc_dieu_ch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667000"/>
            <a:ext cx="4495800" cy="4191000"/>
          </a:xfrm>
          <a:prstGeom prst="rect">
            <a:avLst/>
          </a:prstGeom>
        </p:spPr>
      </p:pic>
      <p:pic>
        <p:nvPicPr>
          <p:cNvPr id="5" name="Picture 4" descr="img416_U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4648200" cy="4191000"/>
          </a:xfrm>
          <a:prstGeom prst="rect">
            <a:avLst/>
          </a:prstGeom>
        </p:spPr>
      </p:pic>
      <p:pic>
        <p:nvPicPr>
          <p:cNvPr id="7" name="Picture 6" descr="the_ghi_no_noi_dia_Success_agriba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Chất lượng cuộc sống còn chênh lệch giữa các vùng, giữa tầng lớp nhân dân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CHẤT LƯỢNG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91625"/>
            <a:ext cx="4295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/>
              <a:t>III.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828800"/>
            <a:ext cx="9144000" cy="4038600"/>
            <a:chOff x="-11957532" y="3962400"/>
            <a:chExt cx="21101532" cy="2895600"/>
          </a:xfrm>
        </p:grpSpPr>
        <p:pic>
          <p:nvPicPr>
            <p:cNvPr id="5" name="Picture 4" descr="7c29f585c14e040283f142faff70c17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923688" y="3990975"/>
              <a:ext cx="7209690" cy="2867025"/>
            </a:xfrm>
            <a:prstGeom prst="rect">
              <a:avLst/>
            </a:prstGeom>
          </p:spPr>
        </p:pic>
        <p:pic>
          <p:nvPicPr>
            <p:cNvPr id="6" name="Picture 5" descr="ban-tru-s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957532" y="3962400"/>
              <a:ext cx="7033844" cy="2895600"/>
            </a:xfrm>
            <a:prstGeom prst="rect">
              <a:avLst/>
            </a:prstGeom>
          </p:spPr>
        </p:pic>
        <p:pic>
          <p:nvPicPr>
            <p:cNvPr id="7" name="Picture 6" descr="doinghe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2" y="3962400"/>
              <a:ext cx="6857998" cy="28956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0" y="1752600"/>
            <a:ext cx="9144000" cy="4114800"/>
            <a:chOff x="0" y="1752600"/>
            <a:chExt cx="9144000" cy="4114800"/>
          </a:xfrm>
        </p:grpSpPr>
        <p:pic>
          <p:nvPicPr>
            <p:cNvPr id="9" name="Picture 8" descr="20161213_032332_062783_sun1436503387_benh-vi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752600"/>
              <a:ext cx="3200400" cy="4114800"/>
            </a:xfrm>
            <a:prstGeom prst="rect">
              <a:avLst/>
            </a:prstGeom>
          </p:spPr>
        </p:pic>
        <p:pic>
          <p:nvPicPr>
            <p:cNvPr id="10" name="Picture 9" descr="20170104175257252844_Trường Ngô Thời Nhiệm0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400" y="1752600"/>
              <a:ext cx="2971800" cy="4114800"/>
            </a:xfrm>
            <a:prstGeom prst="rect">
              <a:avLst/>
            </a:prstGeom>
          </p:spPr>
        </p:pic>
        <p:pic>
          <p:nvPicPr>
            <p:cNvPr id="11" name="Picture 10" descr="dothihoa_tg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2200" y="1752600"/>
              <a:ext cx="29718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mau-3_0328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00" y="0"/>
            <a:ext cx="14859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986" y="990600"/>
            <a:ext cx="3936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NỘI DUNG BÀI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28194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000" dirty="0" err="1"/>
              <a:t>Nguồn</a:t>
            </a:r>
            <a:r>
              <a:rPr lang="en-US" sz="4000" dirty="0"/>
              <a:t> </a:t>
            </a:r>
            <a:r>
              <a:rPr lang="en-US" sz="4000" dirty="0" err="1"/>
              <a:t>lao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lao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endParaRPr lang="en-US" sz="4000" dirty="0"/>
          </a:p>
          <a:p>
            <a:pPr marL="400050" indent="-400050">
              <a:buAutoNum type="romanUcPeriod"/>
            </a:pPr>
            <a:r>
              <a:rPr lang="en-US" sz="4000" dirty="0" err="1"/>
              <a:t>Vấn</a:t>
            </a:r>
            <a:r>
              <a:rPr lang="en-US" sz="4000" dirty="0"/>
              <a:t> </a:t>
            </a:r>
            <a:r>
              <a:rPr lang="en-US" sz="4000" dirty="0" err="1"/>
              <a:t>đề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endParaRPr lang="en-US" sz="4000" dirty="0"/>
          </a:p>
          <a:p>
            <a:pPr marL="400050" indent="-400050">
              <a:buAutoNum type="romanUcPeriod"/>
            </a:pPr>
            <a:r>
              <a:rPr lang="en-US" sz="4000" dirty="0" err="1"/>
              <a:t>Chất</a:t>
            </a:r>
            <a:r>
              <a:rPr lang="en-US" sz="4000" dirty="0"/>
              <a:t> </a:t>
            </a:r>
            <a:r>
              <a:rPr lang="en-US" sz="4000" dirty="0" err="1"/>
              <a:t>lượng</a:t>
            </a:r>
            <a:r>
              <a:rPr lang="en-US" sz="4000" dirty="0"/>
              <a:t> </a:t>
            </a:r>
            <a:r>
              <a:rPr lang="en-US" sz="4000" dirty="0" err="1"/>
              <a:t>cuộc</a:t>
            </a:r>
            <a:r>
              <a:rPr lang="en-US" sz="4000" dirty="0"/>
              <a:t> </a:t>
            </a:r>
            <a:r>
              <a:rPr lang="en-US" sz="4000" dirty="0" err="1"/>
              <a:t>sống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CUỘC SỐNG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91625"/>
            <a:ext cx="659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89574"/>
              </p:ext>
            </p:extLst>
          </p:nvPr>
        </p:nvGraphicFramePr>
        <p:xfrm>
          <a:off x="457201" y="1501919"/>
          <a:ext cx="8153399" cy="45940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đào tạo chuyên môn kỹ thuật</a:t>
                      </a:r>
                      <a:endParaRPr lang="vi-VN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nghề</a:t>
                      </a:r>
                      <a:endParaRPr lang="en-US" sz="24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073">
                <a:tc>
                  <a:txBody>
                    <a:bodyPr/>
                    <a:lstStyle/>
                    <a:p>
                      <a:pPr algn="ctr" fontAlgn="b"/>
                      <a:r>
                        <a:rPr lang="vi-VN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đẳng</a:t>
                      </a:r>
                      <a:endParaRPr lang="vi-VN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8,5%</a:t>
                      </a:r>
                      <a:endParaRPr lang="en-US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1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ỷ lệ lao động từ 15 tuổi trở lên đang làm việc trong nền kinh tế đã qua đào tạo phân theo trình độ chuyên môn kỹ 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172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/>
              <a:t>Nhận xét chất lượng lao động của nước ta.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c3acnh-4-1-bie1bb83u-c491e1bb93-cc6a1-ce1baa5u-le1bbb1c-lc6b0e1bba3ng-lao-c491e1bb99ng-phc3a2n-theo-thc3a0nh-the1bb8b-nc3b4ng-thc3b4n-vc3a0-theo-c4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826"/>
            <a:ext cx="5943600" cy="4836774"/>
          </a:xfrm>
          <a:prstGeom prst="rect">
            <a:avLst/>
          </a:prstGeom>
        </p:spPr>
      </p:pic>
      <p:pic>
        <p:nvPicPr>
          <p:cNvPr id="8" name="Picture 7" descr="38245363_666176920408392_94397814029470924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NGOC- LUC LUONG LAO DONG VIET NAM-01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10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CHẤT LƯỢNG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91625"/>
            <a:ext cx="6869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lao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lao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  <a:p>
            <a:pPr marL="571500" indent="-571500"/>
            <a:r>
              <a:rPr lang="en-US" sz="3200" dirty="0"/>
              <a:t>1. </a:t>
            </a: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lao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5751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- Thế mạnh: Nguồn lao động nước ta dồi dào, năng động, có nhiều kinh nghiệm sản xuất, cần cù, khéo tay...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8915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- Hạn chế: về thể lực và trình độ chuyên môn (78,8% không qua đào tạo)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CHẤT LƯỢNG CUỘC SỐNG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91625"/>
            <a:ext cx="6869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lao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lao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  <a:p>
            <a:pPr marL="571500" indent="-571500"/>
            <a:r>
              <a:rPr lang="en-US" sz="3200" dirty="0"/>
              <a:t>1. </a:t>
            </a: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lao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pic>
        <p:nvPicPr>
          <p:cNvPr id="6" name="Picture 5" descr="chat-luong-dao-tao-thuc-tap-sinh-Batimex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66950"/>
            <a:ext cx="4114800" cy="2381250"/>
          </a:xfrm>
          <a:prstGeom prst="rect">
            <a:avLst/>
          </a:prstGeom>
        </p:spPr>
      </p:pic>
      <p:pic>
        <p:nvPicPr>
          <p:cNvPr id="8" name="Picture 7" descr="chuyen_doi_don_vi_cong_lap_su_nghiep_thanh_co_p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4114800" cy="2286000"/>
          </a:xfrm>
          <a:prstGeom prst="rect">
            <a:avLst/>
          </a:prstGeom>
        </p:spPr>
      </p:pic>
      <p:pic>
        <p:nvPicPr>
          <p:cNvPr id="9" name="Picture 8" descr="nongthonmoi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286000"/>
            <a:ext cx="5029200" cy="26327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42118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- Giải pháp: Có kế hoạch giáo dục, đào tạo hợp lí và có chiến lược đầu tư mở rông đào tạo, dạy nghề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dp-1514386788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529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LAO ĐỘNG VÀ VIỆC LÀM.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91625"/>
            <a:ext cx="6869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m-diem-lao-dong-viet-nam-chi-dat-4-tren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15400" cy="6629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669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xinh dep</dc:creator>
  <cp:lastModifiedBy>Hoa Lê</cp:lastModifiedBy>
  <cp:revision>43</cp:revision>
  <dcterms:created xsi:type="dcterms:W3CDTF">2006-08-16T00:00:00Z</dcterms:created>
  <dcterms:modified xsi:type="dcterms:W3CDTF">2021-08-14T09:46:47Z</dcterms:modified>
</cp:coreProperties>
</file>