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1" r:id="rId2"/>
    <p:sldId id="256" r:id="rId3"/>
    <p:sldId id="272" r:id="rId4"/>
    <p:sldId id="282" r:id="rId5"/>
    <p:sldId id="283" r:id="rId6"/>
    <p:sldId id="284" r:id="rId7"/>
    <p:sldId id="285" r:id="rId8"/>
    <p:sldId id="287" r:id="rId9"/>
    <p:sldId id="288" r:id="rId10"/>
    <p:sldId id="265" r:id="rId11"/>
    <p:sldId id="26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>
      <p:cViewPr varScale="1">
        <p:scale>
          <a:sx n="72" d="100"/>
          <a:sy n="72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E332-9750-4A88-BE85-6E0FD2DF3ED8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1B9E-76BC-4D25-BB4A-5AF73F4C6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01D3-D175-4811-8C0D-B64057CA1E18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340-C300-4C01-9DBE-442C22835D57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5DE2-A5F6-48AB-9652-7D83760B80D9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508000" y="381000"/>
            <a:ext cx="10769600" cy="55626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4426-F214-4E08-8E55-AD27E362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7E8-6604-4459-9BB7-9ACEA3A31B44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1B01-101F-4063-8A42-146C7D74B829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2155-6887-4E40-9EF4-2916C646DC23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725-1611-4852-A8E0-37306D72B554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87F-FBEA-41C5-B2A2-8951DB0BBFC1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D1DA-37E5-4D68-A813-7DE4694E293F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5EDD-8AB7-41EC-B255-4EA7A72B4484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2478B0-85C0-4807-A9C4-46034E86DE21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AACDF3-8208-40A7-B006-87787194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t="10001" b="10001"/>
          <a:stretch>
            <a:fillRect/>
          </a:stretch>
        </p:blipFill>
        <p:spPr bwMode="auto">
          <a:xfrm>
            <a:off x="2743200" y="2362201"/>
            <a:ext cx="6934200" cy="39909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81200" y="525464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2- Xác định trên lược đồ các siêu đô thị trên 8tr dân ở các nước đang phát triển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Nêu những hậu quả của quá trình phát triển đô thị theo hướng tự phát ?</a:t>
            </a:r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47273" y="228601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solidFill>
                  <a:srgbClr val="3333FF"/>
                </a:solidFill>
              </a:rPr>
              <a:t>Địa lí 7</a:t>
            </a:r>
            <a:endParaRPr lang="en-US" sz="7200" dirty="0">
              <a:solidFill>
                <a:srgbClr val="3333FF"/>
              </a:solidFill>
            </a:endParaRPr>
          </a:p>
        </p:txBody>
      </p:sp>
      <p:pic>
        <p:nvPicPr>
          <p:cNvPr id="6" name="Picture 5" descr="Qua dia cau qu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1" y="1487082"/>
            <a:ext cx="5370745" cy="46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ảnh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96" y="1066800"/>
            <a:ext cx="7620000" cy="4445000"/>
          </a:xfrm>
        </p:spPr>
      </p:pic>
      <p:sp>
        <p:nvSpPr>
          <p:cNvPr id="6" name="Rectangle 5"/>
          <p:cNvSpPr/>
          <p:nvPr/>
        </p:nvSpPr>
        <p:spPr>
          <a:xfrm>
            <a:off x="5085306" y="5715000"/>
            <a:ext cx="142058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</a:rPr>
              <a:t>Chi </a:t>
            </a:r>
            <a:r>
              <a:rPr lang="en-US" sz="3600" b="1" dirty="0" err="1">
                <a:ln w="11430"/>
                <a:solidFill>
                  <a:srgbClr val="FF0000"/>
                </a:solidFill>
              </a:rPr>
              <a:t>lê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7" name="AutoShape 2" descr="Káº¿t quáº£ hÃ¬nh áº£nh cho HÃ¬nh áº£nh quáº£ á»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753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 ITALIA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6553200" cy="4343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018"/>
            <a:ext cx="7848600" cy="680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3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971800" y="304800"/>
            <a:ext cx="6343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219200" y="1600200"/>
            <a:ext cx="1066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Về nhà: </a:t>
            </a:r>
          </a:p>
          <a:p>
            <a:pPr algn="just">
              <a:buFontTx/>
              <a:buChar char="-"/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Xem lại kiến thức về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890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5CEB-C06C-428B-A1DF-D2EE69CC717E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4: Bài 4: THỰC HÀNH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LƯỢC ĐỒ DÂN SỐ VÀ THÁP TUỔI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209800"/>
            <a:ext cx="2057400" cy="3276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3"/>
            <a:endCxn id="20" idx="2"/>
          </p:cNvCxnSpPr>
          <p:nvPr/>
        </p:nvCxnSpPr>
        <p:spPr>
          <a:xfrm flipV="1">
            <a:off x="3048000" y="2324904"/>
            <a:ext cx="1676400" cy="152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48000" y="3753653"/>
            <a:ext cx="1676400" cy="7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835716"/>
            <a:ext cx="1676400" cy="142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24400" y="1676401"/>
            <a:ext cx="5334000" cy="1297006"/>
          </a:xfrm>
          <a:prstGeom prst="ellipse">
            <a:avLst/>
          </a:prstGeom>
        </p:spPr>
        <p:style>
          <a:lnRef idx="2">
            <a:schemeClr val="accent5"/>
          </a:lnRef>
          <a:fillRef idx="1002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lược đồ mật độ dân số tỉnh Thái Bình năm 2000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24400" y="3200400"/>
            <a:ext cx="5334000" cy="1182705"/>
          </a:xfrm>
          <a:prstGeom prst="ellipse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tháp tuổi của TPHCM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24400" y="4764111"/>
            <a:ext cx="5334000" cy="1182705"/>
          </a:xfrm>
          <a:prstGeom prst="ellipse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lược đồ phân bố dân cư Châu 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0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125" t="1408"/>
          <a:stretch>
            <a:fillRect/>
          </a:stretch>
        </p:blipFill>
        <p:spPr bwMode="auto">
          <a:xfrm>
            <a:off x="4318819" y="0"/>
            <a:ext cx="7861458" cy="669844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379239" y="358676"/>
            <a:ext cx="2667000" cy="1066800"/>
          </a:xfrm>
          <a:prstGeom prst="wedgeRoundRectCallout">
            <a:avLst>
              <a:gd name="adj1" fmla="val 60000"/>
              <a:gd name="adj2" fmla="val 43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408280" y="308123"/>
            <a:ext cx="3844002" cy="2819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958362" y="2839608"/>
            <a:ext cx="1032991" cy="1112045"/>
          </a:xfrm>
          <a:custGeom>
            <a:avLst/>
            <a:gdLst>
              <a:gd name="T0" fmla="*/ 2147483647 w 404"/>
              <a:gd name="T1" fmla="*/ 0 h 441"/>
              <a:gd name="T2" fmla="*/ 2147483647 w 404"/>
              <a:gd name="T3" fmla="*/ 2147483647 h 441"/>
              <a:gd name="T4" fmla="*/ 2147483647 w 404"/>
              <a:gd name="T5" fmla="*/ 2147483647 h 441"/>
              <a:gd name="T6" fmla="*/ 2147483647 w 404"/>
              <a:gd name="T7" fmla="*/ 2147483647 h 441"/>
              <a:gd name="T8" fmla="*/ 2147483647 w 404"/>
              <a:gd name="T9" fmla="*/ 2147483647 h 441"/>
              <a:gd name="T10" fmla="*/ 2147483647 w 404"/>
              <a:gd name="T11" fmla="*/ 2147483647 h 441"/>
              <a:gd name="T12" fmla="*/ 0 w 404"/>
              <a:gd name="T13" fmla="*/ 2147483647 h 441"/>
              <a:gd name="T14" fmla="*/ 2147483647 w 404"/>
              <a:gd name="T15" fmla="*/ 2147483647 h 441"/>
              <a:gd name="T16" fmla="*/ 2147483647 w 404"/>
              <a:gd name="T17" fmla="*/ 2147483647 h 441"/>
              <a:gd name="T18" fmla="*/ 2147483647 w 404"/>
              <a:gd name="T19" fmla="*/ 2147483647 h 441"/>
              <a:gd name="T20" fmla="*/ 2147483647 w 404"/>
              <a:gd name="T21" fmla="*/ 2147483647 h 441"/>
              <a:gd name="T22" fmla="*/ 2147483647 w 404"/>
              <a:gd name="T23" fmla="*/ 2147483647 h 441"/>
              <a:gd name="T24" fmla="*/ 2147483647 w 404"/>
              <a:gd name="T25" fmla="*/ 2147483647 h 441"/>
              <a:gd name="T26" fmla="*/ 2147483647 w 404"/>
              <a:gd name="T27" fmla="*/ 2147483647 h 441"/>
              <a:gd name="T28" fmla="*/ 2147483647 w 404"/>
              <a:gd name="T29" fmla="*/ 2147483647 h 441"/>
              <a:gd name="T30" fmla="*/ 2147483647 w 404"/>
              <a:gd name="T31" fmla="*/ 2147483647 h 441"/>
              <a:gd name="T32" fmla="*/ 2147483647 w 404"/>
              <a:gd name="T33" fmla="*/ 2147483647 h 441"/>
              <a:gd name="T34" fmla="*/ 2147483647 w 404"/>
              <a:gd name="T35" fmla="*/ 2147483647 h 441"/>
              <a:gd name="T36" fmla="*/ 2147483647 w 404"/>
              <a:gd name="T37" fmla="*/ 2147483647 h 441"/>
              <a:gd name="T38" fmla="*/ 2147483647 w 404"/>
              <a:gd name="T39" fmla="*/ 2147483647 h 441"/>
              <a:gd name="T40" fmla="*/ 2147483647 w 404"/>
              <a:gd name="T41" fmla="*/ 2147483647 h 441"/>
              <a:gd name="T42" fmla="*/ 2147483647 w 404"/>
              <a:gd name="T43" fmla="*/ 2147483647 h 441"/>
              <a:gd name="T44" fmla="*/ 2147483647 w 404"/>
              <a:gd name="T45" fmla="*/ 0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4"/>
              <a:gd name="T70" fmla="*/ 0 h 441"/>
              <a:gd name="T71" fmla="*/ 404 w 404"/>
              <a:gd name="T72" fmla="*/ 441 h 4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4" h="441">
                <a:moveTo>
                  <a:pt x="228" y="0"/>
                </a:moveTo>
                <a:cubicBezTo>
                  <a:pt x="220" y="5"/>
                  <a:pt x="211" y="9"/>
                  <a:pt x="205" y="15"/>
                </a:cubicBezTo>
                <a:cubicBezTo>
                  <a:pt x="198" y="22"/>
                  <a:pt x="197" y="34"/>
                  <a:pt x="189" y="39"/>
                </a:cubicBezTo>
                <a:cubicBezTo>
                  <a:pt x="175" y="48"/>
                  <a:pt x="156" y="46"/>
                  <a:pt x="142" y="55"/>
                </a:cubicBezTo>
                <a:cubicBezTo>
                  <a:pt x="134" y="60"/>
                  <a:pt x="126" y="66"/>
                  <a:pt x="118" y="71"/>
                </a:cubicBezTo>
                <a:cubicBezTo>
                  <a:pt x="93" y="108"/>
                  <a:pt x="87" y="137"/>
                  <a:pt x="47" y="149"/>
                </a:cubicBezTo>
                <a:cubicBezTo>
                  <a:pt x="29" y="175"/>
                  <a:pt x="10" y="175"/>
                  <a:pt x="0" y="205"/>
                </a:cubicBezTo>
                <a:cubicBezTo>
                  <a:pt x="26" y="213"/>
                  <a:pt x="95" y="246"/>
                  <a:pt x="118" y="260"/>
                </a:cubicBezTo>
                <a:cubicBezTo>
                  <a:pt x="127" y="266"/>
                  <a:pt x="84" y="249"/>
                  <a:pt x="86" y="260"/>
                </a:cubicBezTo>
                <a:cubicBezTo>
                  <a:pt x="89" y="271"/>
                  <a:pt x="131" y="278"/>
                  <a:pt x="142" y="291"/>
                </a:cubicBezTo>
                <a:cubicBezTo>
                  <a:pt x="154" y="305"/>
                  <a:pt x="160" y="336"/>
                  <a:pt x="157" y="347"/>
                </a:cubicBezTo>
                <a:cubicBezTo>
                  <a:pt x="160" y="355"/>
                  <a:pt x="127" y="347"/>
                  <a:pt x="126" y="355"/>
                </a:cubicBezTo>
                <a:cubicBezTo>
                  <a:pt x="121" y="364"/>
                  <a:pt x="160" y="381"/>
                  <a:pt x="165" y="394"/>
                </a:cubicBezTo>
                <a:cubicBezTo>
                  <a:pt x="170" y="407"/>
                  <a:pt x="156" y="431"/>
                  <a:pt x="157" y="434"/>
                </a:cubicBezTo>
                <a:cubicBezTo>
                  <a:pt x="171" y="441"/>
                  <a:pt x="157" y="407"/>
                  <a:pt x="173" y="410"/>
                </a:cubicBezTo>
                <a:cubicBezTo>
                  <a:pt x="184" y="407"/>
                  <a:pt x="195" y="407"/>
                  <a:pt x="205" y="402"/>
                </a:cubicBezTo>
                <a:cubicBezTo>
                  <a:pt x="222" y="393"/>
                  <a:pt x="252" y="370"/>
                  <a:pt x="252" y="370"/>
                </a:cubicBezTo>
                <a:cubicBezTo>
                  <a:pt x="270" y="319"/>
                  <a:pt x="336" y="289"/>
                  <a:pt x="386" y="276"/>
                </a:cubicBezTo>
                <a:cubicBezTo>
                  <a:pt x="391" y="268"/>
                  <a:pt x="401" y="262"/>
                  <a:pt x="402" y="252"/>
                </a:cubicBezTo>
                <a:cubicBezTo>
                  <a:pt x="404" y="220"/>
                  <a:pt x="399" y="188"/>
                  <a:pt x="394" y="157"/>
                </a:cubicBezTo>
                <a:cubicBezTo>
                  <a:pt x="387" y="131"/>
                  <a:pt x="365" y="119"/>
                  <a:pt x="347" y="102"/>
                </a:cubicBezTo>
                <a:cubicBezTo>
                  <a:pt x="333" y="92"/>
                  <a:pt x="327" y="111"/>
                  <a:pt x="307" y="94"/>
                </a:cubicBezTo>
                <a:cubicBezTo>
                  <a:pt x="244" y="55"/>
                  <a:pt x="256" y="18"/>
                  <a:pt x="228" y="0"/>
                </a:cubicBezTo>
                <a:close/>
              </a:path>
            </a:pathLst>
          </a:custGeom>
          <a:solidFill>
            <a:srgbClr val="F45665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67981" y="255538"/>
            <a:ext cx="3789204" cy="3249662"/>
          </a:xfrm>
          <a:prstGeom prst="wedgeRectCallout">
            <a:avLst>
              <a:gd name="adj1" fmla="val 128955"/>
              <a:gd name="adj2" fmla="val 402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MĐDS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xã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MĐDS : &gt; 3000 ng/km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78058" y="358676"/>
            <a:ext cx="345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67981" y="3470031"/>
            <a:ext cx="3789204" cy="2778369"/>
          </a:xfrm>
          <a:prstGeom prst="wedgeRectCallout">
            <a:avLst>
              <a:gd name="adj1" fmla="val 194312"/>
              <a:gd name="adj2" fmla="val -318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MĐDS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Huyện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MĐDS :&lt;1000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9363598" y="3037008"/>
            <a:ext cx="1847291" cy="1962738"/>
          </a:xfrm>
          <a:custGeom>
            <a:avLst/>
            <a:gdLst>
              <a:gd name="T0" fmla="*/ 2147483647 w 861"/>
              <a:gd name="T1" fmla="*/ 2147483647 h 994"/>
              <a:gd name="T2" fmla="*/ 2147483647 w 861"/>
              <a:gd name="T3" fmla="*/ 2147483647 h 994"/>
              <a:gd name="T4" fmla="*/ 2147483647 w 861"/>
              <a:gd name="T5" fmla="*/ 2147483647 h 994"/>
              <a:gd name="T6" fmla="*/ 2147483647 w 861"/>
              <a:gd name="T7" fmla="*/ 2147483647 h 994"/>
              <a:gd name="T8" fmla="*/ 2147483647 w 861"/>
              <a:gd name="T9" fmla="*/ 2147483647 h 994"/>
              <a:gd name="T10" fmla="*/ 2147483647 w 861"/>
              <a:gd name="T11" fmla="*/ 2147483647 h 994"/>
              <a:gd name="T12" fmla="*/ 2147483647 w 861"/>
              <a:gd name="T13" fmla="*/ 2147483647 h 994"/>
              <a:gd name="T14" fmla="*/ 2147483647 w 861"/>
              <a:gd name="T15" fmla="*/ 2147483647 h 994"/>
              <a:gd name="T16" fmla="*/ 2147483647 w 861"/>
              <a:gd name="T17" fmla="*/ 2147483647 h 994"/>
              <a:gd name="T18" fmla="*/ 2147483647 w 861"/>
              <a:gd name="T19" fmla="*/ 2147483647 h 994"/>
              <a:gd name="T20" fmla="*/ 2147483647 w 861"/>
              <a:gd name="T21" fmla="*/ 2147483647 h 994"/>
              <a:gd name="T22" fmla="*/ 2147483647 w 861"/>
              <a:gd name="T23" fmla="*/ 2147483647 h 994"/>
              <a:gd name="T24" fmla="*/ 2147483647 w 861"/>
              <a:gd name="T25" fmla="*/ 2147483647 h 994"/>
              <a:gd name="T26" fmla="*/ 2147483647 w 861"/>
              <a:gd name="T27" fmla="*/ 2147483647 h 994"/>
              <a:gd name="T28" fmla="*/ 2147483647 w 861"/>
              <a:gd name="T29" fmla="*/ 2147483647 h 994"/>
              <a:gd name="T30" fmla="*/ 2147483647 w 861"/>
              <a:gd name="T31" fmla="*/ 2147483647 h 994"/>
              <a:gd name="T32" fmla="*/ 2147483647 w 861"/>
              <a:gd name="T33" fmla="*/ 2147483647 h 994"/>
              <a:gd name="T34" fmla="*/ 2147483647 w 861"/>
              <a:gd name="T35" fmla="*/ 2147483647 h 994"/>
              <a:gd name="T36" fmla="*/ 2147483647 w 861"/>
              <a:gd name="T37" fmla="*/ 2147483647 h 994"/>
              <a:gd name="T38" fmla="*/ 2147483647 w 861"/>
              <a:gd name="T39" fmla="*/ 2147483647 h 994"/>
              <a:gd name="T40" fmla="*/ 2147483647 w 861"/>
              <a:gd name="T41" fmla="*/ 2147483647 h 994"/>
              <a:gd name="T42" fmla="*/ 2147483647 w 861"/>
              <a:gd name="T43" fmla="*/ 2147483647 h 994"/>
              <a:gd name="T44" fmla="*/ 2147483647 w 861"/>
              <a:gd name="T45" fmla="*/ 2147483647 h 994"/>
              <a:gd name="T46" fmla="*/ 2147483647 w 861"/>
              <a:gd name="T47" fmla="*/ 2147483647 h 994"/>
              <a:gd name="T48" fmla="*/ 2147483647 w 861"/>
              <a:gd name="T49" fmla="*/ 2147483647 h 994"/>
              <a:gd name="T50" fmla="*/ 2147483647 w 861"/>
              <a:gd name="T51" fmla="*/ 2147483647 h 994"/>
              <a:gd name="T52" fmla="*/ 2147483647 w 861"/>
              <a:gd name="T53" fmla="*/ 2147483647 h 994"/>
              <a:gd name="T54" fmla="*/ 2147483647 w 861"/>
              <a:gd name="T55" fmla="*/ 2147483647 h 994"/>
              <a:gd name="T56" fmla="*/ 2147483647 w 861"/>
              <a:gd name="T57" fmla="*/ 2147483647 h 994"/>
              <a:gd name="T58" fmla="*/ 2147483647 w 861"/>
              <a:gd name="T59" fmla="*/ 2147483647 h 994"/>
              <a:gd name="T60" fmla="*/ 2147483647 w 861"/>
              <a:gd name="T61" fmla="*/ 2147483647 h 994"/>
              <a:gd name="T62" fmla="*/ 2147483647 w 861"/>
              <a:gd name="T63" fmla="*/ 2147483647 h 994"/>
              <a:gd name="T64" fmla="*/ 2147483647 w 861"/>
              <a:gd name="T65" fmla="*/ 2147483647 h 994"/>
              <a:gd name="T66" fmla="*/ 2147483647 w 861"/>
              <a:gd name="T67" fmla="*/ 2147483647 h 994"/>
              <a:gd name="T68" fmla="*/ 2147483647 w 861"/>
              <a:gd name="T69" fmla="*/ 2147483647 h 994"/>
              <a:gd name="T70" fmla="*/ 2147483647 w 861"/>
              <a:gd name="T71" fmla="*/ 2147483647 h 994"/>
              <a:gd name="T72" fmla="*/ 2147483647 w 861"/>
              <a:gd name="T73" fmla="*/ 2147483647 h 994"/>
              <a:gd name="T74" fmla="*/ 2147483647 w 861"/>
              <a:gd name="T75" fmla="*/ 2147483647 h 994"/>
              <a:gd name="T76" fmla="*/ 2147483647 w 861"/>
              <a:gd name="T77" fmla="*/ 2147483647 h 994"/>
              <a:gd name="T78" fmla="*/ 2147483647 w 861"/>
              <a:gd name="T79" fmla="*/ 2147483647 h 994"/>
              <a:gd name="T80" fmla="*/ 2147483647 w 861"/>
              <a:gd name="T81" fmla="*/ 2147483647 h 994"/>
              <a:gd name="T82" fmla="*/ 2147483647 w 861"/>
              <a:gd name="T83" fmla="*/ 2147483647 h 9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61"/>
              <a:gd name="T127" fmla="*/ 0 h 994"/>
              <a:gd name="T128" fmla="*/ 861 w 861"/>
              <a:gd name="T129" fmla="*/ 994 h 9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61" h="994">
                <a:moveTo>
                  <a:pt x="767" y="8"/>
                </a:moveTo>
                <a:cubicBezTo>
                  <a:pt x="693" y="11"/>
                  <a:pt x="619" y="9"/>
                  <a:pt x="546" y="16"/>
                </a:cubicBezTo>
                <a:cubicBezTo>
                  <a:pt x="515" y="19"/>
                  <a:pt x="484" y="60"/>
                  <a:pt x="451" y="71"/>
                </a:cubicBezTo>
                <a:cubicBezTo>
                  <a:pt x="428" y="87"/>
                  <a:pt x="404" y="95"/>
                  <a:pt x="380" y="110"/>
                </a:cubicBezTo>
                <a:cubicBezTo>
                  <a:pt x="378" y="118"/>
                  <a:pt x="379" y="128"/>
                  <a:pt x="373" y="134"/>
                </a:cubicBezTo>
                <a:cubicBezTo>
                  <a:pt x="368" y="140"/>
                  <a:pt x="312" y="162"/>
                  <a:pt x="302" y="166"/>
                </a:cubicBezTo>
                <a:cubicBezTo>
                  <a:pt x="250" y="159"/>
                  <a:pt x="231" y="161"/>
                  <a:pt x="191" y="134"/>
                </a:cubicBezTo>
                <a:cubicBezTo>
                  <a:pt x="181" y="163"/>
                  <a:pt x="149" y="195"/>
                  <a:pt x="120" y="205"/>
                </a:cubicBezTo>
                <a:cubicBezTo>
                  <a:pt x="115" y="213"/>
                  <a:pt x="111" y="223"/>
                  <a:pt x="104" y="229"/>
                </a:cubicBezTo>
                <a:cubicBezTo>
                  <a:pt x="98" y="234"/>
                  <a:pt x="87" y="231"/>
                  <a:pt x="81" y="237"/>
                </a:cubicBezTo>
                <a:cubicBezTo>
                  <a:pt x="68" y="250"/>
                  <a:pt x="49" y="284"/>
                  <a:pt x="49" y="284"/>
                </a:cubicBezTo>
                <a:cubicBezTo>
                  <a:pt x="39" y="334"/>
                  <a:pt x="23" y="357"/>
                  <a:pt x="81" y="371"/>
                </a:cubicBezTo>
                <a:cubicBezTo>
                  <a:pt x="84" y="381"/>
                  <a:pt x="82" y="394"/>
                  <a:pt x="89" y="402"/>
                </a:cubicBezTo>
                <a:cubicBezTo>
                  <a:pt x="94" y="408"/>
                  <a:pt x="107" y="403"/>
                  <a:pt x="112" y="410"/>
                </a:cubicBezTo>
                <a:cubicBezTo>
                  <a:pt x="122" y="424"/>
                  <a:pt x="128" y="458"/>
                  <a:pt x="128" y="458"/>
                </a:cubicBezTo>
                <a:cubicBezTo>
                  <a:pt x="81" y="487"/>
                  <a:pt x="129" y="465"/>
                  <a:pt x="65" y="465"/>
                </a:cubicBezTo>
                <a:cubicBezTo>
                  <a:pt x="51" y="465"/>
                  <a:pt x="38" y="470"/>
                  <a:pt x="25" y="473"/>
                </a:cubicBezTo>
                <a:cubicBezTo>
                  <a:pt x="17" y="478"/>
                  <a:pt x="3" y="480"/>
                  <a:pt x="2" y="489"/>
                </a:cubicBezTo>
                <a:cubicBezTo>
                  <a:pt x="0" y="505"/>
                  <a:pt x="17" y="536"/>
                  <a:pt x="17" y="536"/>
                </a:cubicBezTo>
                <a:cubicBezTo>
                  <a:pt x="23" y="612"/>
                  <a:pt x="12" y="641"/>
                  <a:pt x="49" y="694"/>
                </a:cubicBezTo>
                <a:cubicBezTo>
                  <a:pt x="58" y="720"/>
                  <a:pt x="72" y="739"/>
                  <a:pt x="81" y="765"/>
                </a:cubicBezTo>
                <a:cubicBezTo>
                  <a:pt x="78" y="794"/>
                  <a:pt x="73" y="823"/>
                  <a:pt x="73" y="852"/>
                </a:cubicBezTo>
                <a:cubicBezTo>
                  <a:pt x="73" y="860"/>
                  <a:pt x="73" y="873"/>
                  <a:pt x="81" y="876"/>
                </a:cubicBezTo>
                <a:cubicBezTo>
                  <a:pt x="94" y="880"/>
                  <a:pt x="107" y="871"/>
                  <a:pt x="120" y="868"/>
                </a:cubicBezTo>
                <a:cubicBezTo>
                  <a:pt x="187" y="822"/>
                  <a:pt x="261" y="801"/>
                  <a:pt x="341" y="789"/>
                </a:cubicBezTo>
                <a:cubicBezTo>
                  <a:pt x="408" y="744"/>
                  <a:pt x="369" y="755"/>
                  <a:pt x="459" y="765"/>
                </a:cubicBezTo>
                <a:cubicBezTo>
                  <a:pt x="470" y="797"/>
                  <a:pt x="478" y="810"/>
                  <a:pt x="507" y="828"/>
                </a:cubicBezTo>
                <a:cubicBezTo>
                  <a:pt x="532" y="869"/>
                  <a:pt x="529" y="915"/>
                  <a:pt x="578" y="931"/>
                </a:cubicBezTo>
                <a:cubicBezTo>
                  <a:pt x="609" y="952"/>
                  <a:pt x="641" y="972"/>
                  <a:pt x="672" y="994"/>
                </a:cubicBezTo>
                <a:cubicBezTo>
                  <a:pt x="707" y="982"/>
                  <a:pt x="723" y="993"/>
                  <a:pt x="736" y="955"/>
                </a:cubicBezTo>
                <a:cubicBezTo>
                  <a:pt x="744" y="930"/>
                  <a:pt x="741" y="895"/>
                  <a:pt x="736" y="828"/>
                </a:cubicBezTo>
                <a:cubicBezTo>
                  <a:pt x="731" y="761"/>
                  <a:pt x="700" y="612"/>
                  <a:pt x="704" y="552"/>
                </a:cubicBezTo>
                <a:cubicBezTo>
                  <a:pt x="699" y="469"/>
                  <a:pt x="754" y="492"/>
                  <a:pt x="759" y="465"/>
                </a:cubicBezTo>
                <a:cubicBezTo>
                  <a:pt x="764" y="438"/>
                  <a:pt x="731" y="414"/>
                  <a:pt x="736" y="387"/>
                </a:cubicBezTo>
                <a:cubicBezTo>
                  <a:pt x="746" y="352"/>
                  <a:pt x="761" y="320"/>
                  <a:pt x="791" y="300"/>
                </a:cubicBezTo>
                <a:cubicBezTo>
                  <a:pt x="806" y="256"/>
                  <a:pt x="807" y="239"/>
                  <a:pt x="846" y="213"/>
                </a:cubicBezTo>
                <a:cubicBezTo>
                  <a:pt x="856" y="187"/>
                  <a:pt x="861" y="162"/>
                  <a:pt x="854" y="142"/>
                </a:cubicBezTo>
                <a:cubicBezTo>
                  <a:pt x="847" y="122"/>
                  <a:pt x="817" y="111"/>
                  <a:pt x="807" y="95"/>
                </a:cubicBezTo>
                <a:cubicBezTo>
                  <a:pt x="802" y="79"/>
                  <a:pt x="803" y="59"/>
                  <a:pt x="791" y="47"/>
                </a:cubicBezTo>
                <a:cubicBezTo>
                  <a:pt x="783" y="39"/>
                  <a:pt x="776" y="31"/>
                  <a:pt x="767" y="24"/>
                </a:cubicBezTo>
                <a:cubicBezTo>
                  <a:pt x="760" y="18"/>
                  <a:pt x="743" y="18"/>
                  <a:pt x="743" y="8"/>
                </a:cubicBezTo>
                <a:cubicBezTo>
                  <a:pt x="743" y="0"/>
                  <a:pt x="759" y="8"/>
                  <a:pt x="767" y="8"/>
                </a:cubicBezTo>
                <a:close/>
              </a:path>
            </a:pathLst>
          </a:custGeom>
          <a:solidFill>
            <a:srgbClr val="FABE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  <p:bldP spid="6" grpId="0" animBg="1"/>
      <p:bldP spid="7" grpId="0" animBg="1"/>
      <p:bldP spid="8" grpId="0" build="p"/>
      <p:bldP spid="9" grpId="0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09800" y="529065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en-US" sz="2400" b="1" i="1">
                <a:latin typeface="Times New Roman" panose="02020603050405020304" pitchFamily="18" charset="0"/>
              </a:rPr>
              <a:t>Dựa vào H4.2; 4.3 sgk cho biết: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  <a:r>
              <a:rPr lang="pt-BR" altLang="en-US" sz="2400" b="1" i="1">
                <a:latin typeface="Times New Roman" panose="02020603050405020304" pitchFamily="18" charset="0"/>
              </a:rPr>
              <a:t>Hình dáng của tháp tuổi có gì thay đổi ?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86847" y="4803539"/>
            <a:ext cx="40286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en-US" sz="2000" b="1" dirty="0">
                <a:latin typeface="Times New Roman" panose="02020603050405020304" pitchFamily="18" charset="0"/>
              </a:rPr>
              <a:t>Th</a:t>
            </a:r>
            <a:r>
              <a:rPr lang="pt-BR" altLang="en-US" sz="2000" b="1" dirty="0">
                <a:latin typeface="Times New Roman" panose="02020603050405020304" pitchFamily="18" charset="0"/>
              </a:rPr>
              <a:t>áp tuổi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2000" b="1" dirty="0">
                <a:latin typeface="Times New Roman" panose="02020603050405020304" pitchFamily="18" charset="0"/>
              </a:rPr>
              <a:t> Minh</a:t>
            </a:r>
            <a:r>
              <a:rPr lang="en-US" altLang="en-US" dirty="0"/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429000" y="447357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924800" y="447357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1999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676400" y="5334001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</a:rPr>
              <a:t>- Năm 1989: đáy rộng, thân hẹp: tháp tuổi có cơ cấu dân số trẻ</a:t>
            </a:r>
          </a:p>
          <a:p>
            <a:r>
              <a:rPr lang="en-US" altLang="en-US" sz="2400" b="1">
                <a:latin typeface="Times New Roman" panose="02020603050405020304" pitchFamily="18" charset="0"/>
              </a:rPr>
              <a:t>- Năm 1999: đáy thu hẹp, thân mở rộng : tháp tuổi có cơ cấu dân số già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095500" y="685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altLang="en-US" sz="2400" b="1" i="1">
                <a:latin typeface="Times New Roman" panose="02020603050405020304" pitchFamily="18" charset="0"/>
              </a:rPr>
              <a:t>Nhóm tuổi nào tăng về tỉ lệ?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  <a:r>
              <a:rPr lang="pt-BR" altLang="en-US" sz="2400" b="1" i="1">
                <a:latin typeface="Times New Roman" panose="02020603050405020304" pitchFamily="18" charset="0"/>
              </a:rPr>
              <a:t>Nhóm tuổi nào giảm về tỉ lệ?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51050" y="5268825"/>
            <a:ext cx="69813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tăng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b="1" dirty="0">
                <a:latin typeface="Times New Roman" panose="02020603050405020304" pitchFamily="18" charset="0"/>
              </a:rPr>
              <a:t> Minh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676401" y="107950"/>
            <a:ext cx="565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Đọc tháp tuổi Thành Phố Hồ Chí Minh</a:t>
            </a:r>
            <a:r>
              <a:rPr lang="pt-BR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" name="Content Placeholder 3" descr="thap tuoi Ho chi minh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0813" y="1254954"/>
            <a:ext cx="8996973" cy="366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/>
      <p:bldP spid="8204" grpId="1"/>
      <p:bldP spid="8205" grpId="0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ài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743200" y="228601"/>
            <a:ext cx="65214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en-US" sz="2400" b="1" i="1">
                <a:latin typeface="Times New Roman" panose="02020603050405020304" pitchFamily="18" charset="0"/>
              </a:rPr>
              <a:t>Những khu vực tập trung đông dân cư ở châu Á 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38400" y="4876800"/>
            <a:ext cx="1447800" cy="457200"/>
          </a:xfrm>
          <a:prstGeom prst="wedgeRoundRectCallout">
            <a:avLst>
              <a:gd name="adj1" fmla="val 149125"/>
              <a:gd name="adj2" fmla="val -11041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2000" b="1" i="1">
                <a:latin typeface="Times New Roman" panose="02020603050405020304" pitchFamily="18" charset="0"/>
              </a:rPr>
              <a:t>Nam Á</a:t>
            </a:r>
            <a:r>
              <a:rPr lang="en-US" altLang="en-US" sz="20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9067800" y="4038600"/>
            <a:ext cx="1447800" cy="457200"/>
          </a:xfrm>
          <a:prstGeom prst="wedgeRoundRectCallout">
            <a:avLst>
              <a:gd name="adj1" fmla="val -80921"/>
              <a:gd name="adj2" fmla="val -14687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2000" b="1" i="1">
                <a:latin typeface="Times New Roman" panose="02020603050405020304" pitchFamily="18" charset="0"/>
              </a:rPr>
              <a:t>Đông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pt-BR" altLang="en-US" sz="2000" b="1" i="1">
                <a:latin typeface="Times New Roman" panose="02020603050405020304" pitchFamily="18" charset="0"/>
              </a:rPr>
              <a:t> Á</a:t>
            </a:r>
            <a:r>
              <a:rPr lang="en-US" altLang="en-US" sz="20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4876800" y="5791200"/>
            <a:ext cx="1752600" cy="457200"/>
          </a:xfrm>
          <a:prstGeom prst="wedgeRoundRectCallout">
            <a:avLst>
              <a:gd name="adj1" fmla="val 120926"/>
              <a:gd name="adj2" fmla="val -19965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2000" b="1" i="1">
                <a:latin typeface="Times New Roman" panose="02020603050405020304" pitchFamily="18" charset="0"/>
              </a:rPr>
              <a:t>Đông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pt-BR" altLang="en-US" sz="2000" b="1" i="1">
                <a:latin typeface="Times New Roman" panose="02020603050405020304" pitchFamily="18" charset="0"/>
              </a:rPr>
              <a:t>Nam Á</a:t>
            </a:r>
            <a:r>
              <a:rPr lang="en-US" altLang="en-US" sz="20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19401" y="376239"/>
            <a:ext cx="63150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en-US" sz="2400" b="1" i="1">
                <a:latin typeface="Times New Roman" panose="02020603050405020304" pitchFamily="18" charset="0"/>
              </a:rPr>
              <a:t>Các đô thị lớn ở châu Á thường phân bố ở đâu ?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029200" y="37338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038600" y="37338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572000" y="44196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6019800" y="43434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8077200" y="27432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8229600" y="28194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8763000" y="33528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9829800" y="27432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10058400" y="25908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9144000" y="28194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9144000" y="47244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848600" y="6477000"/>
            <a:ext cx="209550" cy="2095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1143000"/>
            <a:ext cx="9753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Á 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pt-BR" altLang="en-US" sz="2800" b="1" dirty="0">
                <a:latin typeface="Times New Roman" panose="02020603050405020304" pitchFamily="18" charset="0"/>
              </a:rPr>
              <a:t>- Nơi đông dân : Nam Á , Đông Á, Đông Nam Á .</a:t>
            </a:r>
          </a:p>
          <a:p>
            <a:r>
              <a:rPr lang="pt-BR" altLang="en-US" sz="2800" b="1" dirty="0">
                <a:latin typeface="Times New Roman" panose="02020603050405020304" pitchFamily="18" charset="0"/>
              </a:rPr>
              <a:t>- Các đô thị lớn thường tập trung ở ven biển hoặc ven sông lớn</a:t>
            </a:r>
            <a:r>
              <a:rPr lang="pt-BR" altLang="en-US" sz="28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80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593ve-may-bay-sai-gon-di-bac-k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191000" y="1"/>
            <a:ext cx="35814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</a:rPr>
              <a:t>Bắc Kinh ( Trung Quốc )</a:t>
            </a:r>
          </a:p>
        </p:txBody>
      </p:sp>
      <p:pic>
        <p:nvPicPr>
          <p:cNvPr id="4" name="Picture 4" descr="thu-seoul-han-quoc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22812" y="431557"/>
            <a:ext cx="2746375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 err="1">
                <a:latin typeface="Times New Roman" panose="02020603050405020304" pitchFamily="18" charset="0"/>
              </a:rPr>
              <a:t>Xơ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-un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Hàn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4127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okyo-japonia-circuit-av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48201" y="1"/>
            <a:ext cx="2784475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latin typeface="Times New Roman" panose="02020603050405020304" pitchFamily="18" charset="0"/>
              </a:rPr>
              <a:t>Tô-ki-ô ( Nhật Bản )</a:t>
            </a:r>
          </a:p>
        </p:txBody>
      </p:sp>
      <p:pic>
        <p:nvPicPr>
          <p:cNvPr id="4" name="Picture 4" descr="maxresde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" y="271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9754" y="316864"/>
            <a:ext cx="246574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2000" b="1" i="1" dirty="0">
                <a:latin typeface="Times New Roman" panose="02020603050405020304" pitchFamily="18" charset="0"/>
              </a:rPr>
              <a:t>Ma-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ni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-la (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Philippin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 )</a:t>
            </a:r>
          </a:p>
        </p:txBody>
      </p:sp>
      <p:pic>
        <p:nvPicPr>
          <p:cNvPr id="6" name="Picture 5" descr="pano-mumbai-1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" y="0"/>
            <a:ext cx="12247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83261" y="6259591"/>
            <a:ext cx="26670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atin typeface="Times New Roman" panose="02020603050405020304" pitchFamily="18" charset="0"/>
              </a:rPr>
              <a:t>Mum-bay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Ấn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528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85F4-5254-4EDC-9B6E-6C3EBBAD7533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bup be ng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9677400" cy="5486400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36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1938" y="6172201"/>
            <a:ext cx="22742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400" b="1" i="1" dirty="0">
                <a:latin typeface="Times New Roman" panose="02020603050405020304" pitchFamily="18" charset="0"/>
              </a:rPr>
              <a:t>Pháp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8" name="Content Placeholder 4" descr="cong-thanh-brandenbu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57143" y="6130592"/>
            <a:ext cx="1315915" cy="47945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400" b="1" i="1" dirty="0">
                <a:latin typeface="Times New Roman" panose="02020603050405020304" pitchFamily="18" charset="0"/>
              </a:rPr>
              <a:t>Đức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627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426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Nga</vt:lpstr>
      <vt:lpstr>Trò chơi đoán tên đất nước qua hình ảnh</vt:lpstr>
      <vt:lpstr> ITALIA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THỰC HÀNH</dc:title>
  <dc:creator>admin</dc:creator>
  <cp:lastModifiedBy>Hoa Lê</cp:lastModifiedBy>
  <cp:revision>38</cp:revision>
  <dcterms:created xsi:type="dcterms:W3CDTF">2016-09-04T07:25:07Z</dcterms:created>
  <dcterms:modified xsi:type="dcterms:W3CDTF">2021-08-14T10:23:45Z</dcterms:modified>
</cp:coreProperties>
</file>