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8" r:id="rId2"/>
    <p:sldId id="631" r:id="rId3"/>
    <p:sldId id="595" r:id="rId4"/>
    <p:sldId id="636" r:id="rId5"/>
    <p:sldId id="633" r:id="rId6"/>
    <p:sldId id="635" r:id="rId7"/>
    <p:sldId id="598" r:id="rId8"/>
    <p:sldId id="638" r:id="rId9"/>
    <p:sldId id="637" r:id="rId10"/>
    <p:sldId id="639" r:id="rId11"/>
    <p:sldId id="640" r:id="rId12"/>
    <p:sldId id="604" r:id="rId13"/>
    <p:sldId id="625" r:id="rId14"/>
    <p:sldId id="641" r:id="rId15"/>
    <p:sldId id="643" r:id="rId16"/>
    <p:sldId id="471" r:id="rId17"/>
    <p:sldId id="6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a:srgbClr val="0000FF"/>
    <a:srgbClr val="4B4C9D"/>
    <a:srgbClr val="B3E5FC"/>
    <a:srgbClr val="BDD7EE"/>
    <a:srgbClr val="A0D2A1"/>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12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a:effectLst/>
                <a:latin typeface="Times New Roman" panose="02020603050405020304" pitchFamily="18" charset="0"/>
                <a:ea typeface="Cambria" panose="02040503050406030204" pitchFamily="18" charset="0"/>
              </a:rPr>
              <a:t>2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nhau</a:t>
            </a:r>
            <a:r>
              <a:rPr lang="en-US" sz="1800" i="1" dirty="0">
                <a:effectLst/>
                <a:latin typeface="Times New Roman" panose="02020603050405020304" pitchFamily="18" charset="0"/>
                <a:ea typeface="Cambria" panose="02040503050406030204" pitchFamily="18" charset="0"/>
              </a:rPr>
              <a:t> ở </a:t>
            </a:r>
            <a:r>
              <a:rPr lang="en-US" sz="1800" i="1" dirty="0" err="1">
                <a:effectLst/>
                <a:latin typeface="Times New Roman" panose="02020603050405020304" pitchFamily="18" charset="0"/>
                <a:ea typeface="Cambria" panose="02040503050406030204" pitchFamily="18" charset="0"/>
              </a:rPr>
              <a:t>nội</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đều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TP </a:t>
            </a:r>
            <a:r>
              <a:rPr lang="en-US" sz="1800" i="1" dirty="0" err="1">
                <a:effectLst/>
                <a:latin typeface="Times New Roman" panose="02020603050405020304" pitchFamily="18" charset="0"/>
                <a:ea typeface="Cambria" panose="02040503050406030204" pitchFamily="18" charset="0"/>
              </a:rPr>
              <a:t>Đà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Nẵng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nhau</a:t>
            </a:r>
            <a:r>
              <a:rPr lang="en-US" sz="1800" i="1" dirty="0">
                <a:effectLst/>
                <a:latin typeface="Times New Roman" panose="02020603050405020304" pitchFamily="18" charset="0"/>
                <a:ea typeface="Cambria" panose="02040503050406030204" pitchFamily="18" charset="0"/>
              </a:rPr>
              <a:t> ở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lớn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nhỏ</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11</a:t>
            </a:fld>
            <a:endParaRPr lang="en-US"/>
          </a:p>
        </p:txBody>
      </p:sp>
    </p:spTree>
    <p:extLst>
      <p:ext uri="{BB962C8B-B14F-4D97-AF65-F5344CB8AC3E}">
        <p14:creationId xmlns:p14="http://schemas.microsoft.com/office/powerpoint/2010/main" val="1805198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12</a:t>
            </a:fld>
            <a:endParaRPr lang="en-US"/>
          </a:p>
        </p:txBody>
      </p:sp>
    </p:spTree>
    <p:extLst>
      <p:ext uri="{BB962C8B-B14F-4D97-AF65-F5344CB8AC3E}">
        <p14:creationId xmlns:p14="http://schemas.microsoft.com/office/powerpoint/2010/main" val="2691930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3328577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14</a:t>
            </a:fld>
            <a:endParaRPr lang="en-US"/>
          </a:p>
        </p:txBody>
      </p:sp>
    </p:spTree>
    <p:extLst>
      <p:ext uri="{BB962C8B-B14F-4D97-AF65-F5344CB8AC3E}">
        <p14:creationId xmlns:p14="http://schemas.microsoft.com/office/powerpoint/2010/main" val="284489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15</a:t>
            </a:fld>
            <a:endParaRPr lang="en-US"/>
          </a:p>
        </p:txBody>
      </p:sp>
    </p:spTree>
    <p:extLst>
      <p:ext uri="{BB962C8B-B14F-4D97-AF65-F5344CB8AC3E}">
        <p14:creationId xmlns:p14="http://schemas.microsoft.com/office/powerpoint/2010/main" val="50810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16</a:t>
            </a:fld>
            <a:endParaRPr lang="en-US"/>
          </a:p>
        </p:txBody>
      </p:sp>
    </p:spTree>
    <p:extLst>
      <p:ext uri="{BB962C8B-B14F-4D97-AF65-F5344CB8AC3E}">
        <p14:creationId xmlns:p14="http://schemas.microsoft.com/office/powerpoint/2010/main" val="256513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426147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a:effectLst/>
                <a:latin typeface="Times New Roman" panose="02020603050405020304" pitchFamily="18" charset="0"/>
                <a:ea typeface="Cambria" panose="02040503050406030204" pitchFamily="18" charset="0"/>
              </a:rPr>
              <a:t>2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nhau</a:t>
            </a:r>
            <a:r>
              <a:rPr lang="en-US" sz="1800" i="1" dirty="0">
                <a:effectLst/>
                <a:latin typeface="Times New Roman" panose="02020603050405020304" pitchFamily="18" charset="0"/>
                <a:ea typeface="Cambria" panose="02040503050406030204" pitchFamily="18" charset="0"/>
              </a:rPr>
              <a:t> ở </a:t>
            </a:r>
            <a:r>
              <a:rPr lang="en-US" sz="1800" i="1" dirty="0" err="1">
                <a:effectLst/>
                <a:latin typeface="Times New Roman" panose="02020603050405020304" pitchFamily="18" charset="0"/>
                <a:ea typeface="Cambria" panose="02040503050406030204" pitchFamily="18" charset="0"/>
              </a:rPr>
              <a:t>nội</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đều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TP </a:t>
            </a:r>
            <a:r>
              <a:rPr lang="en-US" sz="1800" i="1" dirty="0" err="1">
                <a:effectLst/>
                <a:latin typeface="Times New Roman" panose="02020603050405020304" pitchFamily="18" charset="0"/>
                <a:ea typeface="Cambria" panose="02040503050406030204" pitchFamily="18" charset="0"/>
              </a:rPr>
              <a:t>Đà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Nẵng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nhau</a:t>
            </a:r>
            <a:r>
              <a:rPr lang="en-US" sz="1800" i="1" dirty="0">
                <a:effectLst/>
                <a:latin typeface="Times New Roman" panose="02020603050405020304" pitchFamily="18" charset="0"/>
                <a:ea typeface="Cambria" panose="02040503050406030204" pitchFamily="18" charset="0"/>
              </a:rPr>
              <a:t> ở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lớn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nhỏ</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136183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400322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7</a:t>
            </a:fld>
            <a:endParaRPr lang="en-US"/>
          </a:p>
        </p:txBody>
      </p:sp>
    </p:spTree>
    <p:extLst>
      <p:ext uri="{BB962C8B-B14F-4D97-AF65-F5344CB8AC3E}">
        <p14:creationId xmlns:p14="http://schemas.microsoft.com/office/powerpoint/2010/main" val="172556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404367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256944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10</a:t>
            </a:fld>
            <a:endParaRPr lang="en-US"/>
          </a:p>
        </p:txBody>
      </p:sp>
    </p:spTree>
    <p:extLst>
      <p:ext uri="{BB962C8B-B14F-4D97-AF65-F5344CB8AC3E}">
        <p14:creationId xmlns:p14="http://schemas.microsoft.com/office/powerpoint/2010/main" val="2784236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8/5/2021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8/5/2021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8.wdp"/><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png"/><Relationship Id="rId3" Type="http://schemas.openxmlformats.org/officeDocument/2006/relationships/image" Target="../media/image18.png"/><Relationship Id="rId7" Type="http://schemas.microsoft.com/office/2007/relationships/hdphoto" Target="../media/hdphoto10.wdp"/><Relationship Id="rId12" Type="http://schemas.microsoft.com/office/2007/relationships/hdphoto" Target="../media/hdphoto12.wdp"/><Relationship Id="rId2" Type="http://schemas.openxmlformats.org/officeDocument/2006/relationships/notesSlide" Target="../notesSlides/notesSlide11.xml"/><Relationship Id="rId16"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5.png"/><Relationship Id="rId10" Type="http://schemas.microsoft.com/office/2007/relationships/hdphoto" Target="../media/hdphoto11.wdp"/><Relationship Id="rId4" Type="http://schemas.microsoft.com/office/2007/relationships/hdphoto" Target="../media/hdphoto9.wdp"/><Relationship Id="rId9" Type="http://schemas.openxmlformats.org/officeDocument/2006/relationships/image" Target="../media/image22.png"/><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7.png"/><Relationship Id="rId4" Type="http://schemas.microsoft.com/office/2007/relationships/hdphoto" Target="../media/hdphoto15.wdp"/><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29.png"/><Relationship Id="rId4" Type="http://schemas.microsoft.com/office/2007/relationships/hdphoto" Target="../media/hdphoto17.wdp"/></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8.wdp"/><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8.wdp"/><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8.wdp"/><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163C51C-11E6-4D78-8F1E-0838B84D0143}"/>
              </a:ext>
            </a:extLst>
          </p:cNvPr>
          <p:cNvGrpSpPr/>
          <p:nvPr/>
        </p:nvGrpSpPr>
        <p:grpSpPr>
          <a:xfrm>
            <a:off x="6536672" y="115812"/>
            <a:ext cx="5575206" cy="1245595"/>
            <a:chOff x="5814503" y="3617494"/>
            <a:chExt cx="6418634" cy="1245595"/>
          </a:xfrm>
        </p:grpSpPr>
        <p:sp>
          <p:nvSpPr>
            <p:cNvPr id="25" name="Flowchart: Terminator 24">
              <a:extLst>
                <a:ext uri="{FF2B5EF4-FFF2-40B4-BE49-F238E27FC236}">
                  <a16:creationId xmlns:a16="http://schemas.microsoft.com/office/drawing/2014/main" id="{BC1E91B1-C9EE-4697-92C6-E949E8AA2804}"/>
                </a:ext>
              </a:extLst>
            </p:cNvPr>
            <p:cNvSpPr/>
            <p:nvPr/>
          </p:nvSpPr>
          <p:spPr>
            <a:xfrm>
              <a:off x="5977450" y="3617494"/>
              <a:ext cx="6255687" cy="1207481"/>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VN-PF Din Text Pro C" panose="02000506020000020004" pitchFamily="2" charset="0"/>
                </a:rPr>
                <a:t>     </a:t>
              </a:r>
              <a:r>
                <a:rPr lang="en-US" sz="3600" dirty="0" err="1">
                  <a:latin typeface="#9Slide03 SVN-PF Din Text Pro C" panose="02000506020000020004" pitchFamily="2" charset="0"/>
                </a:rPr>
                <a:t>Tìm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điểm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giống</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và</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khác</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nhau</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giữa</a:t>
              </a:r>
              <a:r>
                <a:rPr lang="en-US" sz="3600" dirty="0">
                  <a:latin typeface="#9Slide03 SVN-PF Din Text Pro C" panose="02000506020000020004" pitchFamily="2" charset="0"/>
                </a:rPr>
                <a:t> 2 </a:t>
              </a:r>
              <a:r>
                <a:rPr lang="en-US" sz="3600" dirty="0" err="1">
                  <a:latin typeface="#9Slide03 SVN-PF Din Text Pro C" panose="02000506020000020004" pitchFamily="2" charset="0"/>
                </a:rPr>
                <a:t>bản</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đồ</a:t>
              </a:r>
              <a:r>
                <a:rPr lang="en-US" sz="3600" dirty="0">
                  <a:latin typeface="#9Slide03 SVN-PF Din Text Pro C" panose="02000506020000020004" pitchFamily="2" charset="0"/>
                </a:rPr>
                <a:t> ?</a:t>
              </a:r>
              <a:r>
                <a:rPr lang="vi-VN" sz="3600" dirty="0">
                  <a:latin typeface="#9Slide03 SVN-PF Din Text Pro C" panose="02000506020000020004" pitchFamily="2" charset="0"/>
                </a:rPr>
                <a:t> </a:t>
              </a:r>
              <a:endParaRPr lang="en-US" sz="3200" dirty="0">
                <a:latin typeface="#9Slide03 SVN-PF Din Text Pro C" panose="02000506020000020004" pitchFamily="2"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814503" y="3655608"/>
              <a:ext cx="1465418"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54934" y="1703"/>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a16="http://schemas.microsoft.com/office/drawing/2014/main" id="{7C420ABF-4470-452C-9560-47579677E55A}"/>
              </a:ext>
            </a:extLst>
          </p:cNvPr>
          <p:cNvCxnSpPr>
            <a:cxnSpLocks/>
          </p:cNvCxnSpPr>
          <p:nvPr/>
        </p:nvCxnSpPr>
        <p:spPr>
          <a:xfrm flipV="1">
            <a:off x="45409" y="1257699"/>
            <a:ext cx="6889963" cy="65595"/>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96279" y="-45355"/>
            <a:ext cx="1272858" cy="130612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308E084-84CE-4E8E-9F6C-4418B3A60781}"/>
              </a:ext>
            </a:extLst>
          </p:cNvPr>
          <p:cNvSpPr txBox="1"/>
          <p:nvPr/>
        </p:nvSpPr>
        <p:spPr>
          <a:xfrm>
            <a:off x="3787140" y="6175431"/>
            <a:ext cx="4617720" cy="584775"/>
          </a:xfrm>
          <a:prstGeom prst="rect">
            <a:avLst/>
          </a:prstGeom>
          <a:noFill/>
        </p:spPr>
        <p:txBody>
          <a:bodyPr wrap="square">
            <a:spAutoFit/>
          </a:bodyPr>
          <a:lstStyle/>
          <a:p>
            <a:r>
              <a:rPr lang="en-US" sz="3200" dirty="0" err="1">
                <a:effectLst/>
                <a:latin typeface="#9Slide03 SVN-PF Din Text Pro C" panose="02000506020000020004" pitchFamily="2" charset="0"/>
                <a:ea typeface="Tahoma" panose="020B0604030504040204" pitchFamily="34" charset="0"/>
              </a:rPr>
              <a:t>Bản</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đồ</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một</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khu</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vực</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của</a:t>
            </a:r>
            <a:r>
              <a:rPr lang="en-US" sz="3200" dirty="0">
                <a:effectLst/>
                <a:latin typeface="#9Slide03 SVN-PF Din Text Pro C" panose="02000506020000020004" pitchFamily="2" charset="0"/>
                <a:ea typeface="Tahoma" panose="020B0604030504040204" pitchFamily="34" charset="0"/>
              </a:rPr>
              <a:t> TP </a:t>
            </a:r>
            <a:r>
              <a:rPr lang="en-US" sz="3200" dirty="0" err="1">
                <a:effectLst/>
                <a:latin typeface="#9Slide03 SVN-PF Din Text Pro C" panose="02000506020000020004" pitchFamily="2" charset="0"/>
                <a:ea typeface="Tahoma" panose="020B0604030504040204" pitchFamily="34" charset="0"/>
              </a:rPr>
              <a:t>Đà</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Nẵng</a:t>
            </a:r>
            <a:endParaRPr lang="en-US" sz="3200" dirty="0">
              <a:latin typeface="#9Slide03 SVN-PF Din Text Pro C" panose="02000506020000020004" pitchFamily="2" charset="0"/>
            </a:endParaRPr>
          </a:p>
        </p:txBody>
      </p:sp>
      <p:sp>
        <p:nvSpPr>
          <p:cNvPr id="34" name="Rectangle: Rounded Corners 33">
            <a:extLst>
              <a:ext uri="{FF2B5EF4-FFF2-40B4-BE49-F238E27FC236}">
                <a16:creationId xmlns:a16="http://schemas.microsoft.com/office/drawing/2014/main" id="{7AAD3F15-8FBA-4DB7-BAC2-CFCB04F530C4}"/>
              </a:ext>
            </a:extLst>
          </p:cNvPr>
          <p:cNvSpPr/>
          <p:nvPr/>
        </p:nvSpPr>
        <p:spPr>
          <a:xfrm>
            <a:off x="54934" y="1398052"/>
            <a:ext cx="2692399" cy="1633358"/>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5CE70F8-8AA5-4F17-B079-3FC04473594A}"/>
              </a:ext>
            </a:extLst>
          </p:cNvPr>
          <p:cNvSpPr txBox="1"/>
          <p:nvPr/>
        </p:nvSpPr>
        <p:spPr>
          <a:xfrm>
            <a:off x="124846" y="1434669"/>
            <a:ext cx="2622487" cy="1384995"/>
          </a:xfrm>
          <a:prstGeom prst="rect">
            <a:avLst/>
          </a:prstGeom>
          <a:noFill/>
        </p:spPr>
        <p:txBody>
          <a:bodyPr wrap="square">
            <a:spAutoFit/>
          </a:bodyPr>
          <a:lstStyle/>
          <a:p>
            <a:pPr algn="just">
              <a:spcBef>
                <a:spcPct val="50000"/>
              </a:spcBef>
              <a:defRPr/>
            </a:pPr>
            <a:r>
              <a:rPr lang="en-US" sz="2800" dirty="0" err="1">
                <a:solidFill>
                  <a:srgbClr val="000000"/>
                </a:solidFill>
                <a:latin typeface="#9Slide03 SVN-PF Din Text Pro C" panose="02000506020000020004" pitchFamily="2" charset="0"/>
              </a:rPr>
              <a:t>Giống</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nhau</a:t>
            </a:r>
            <a:r>
              <a:rPr lang="en-US" sz="2800" dirty="0">
                <a:solidFill>
                  <a:srgbClr val="000000"/>
                </a:solidFill>
                <a:latin typeface="#9Slide03 SVN-PF Din Text Pro C" panose="02000506020000020004" pitchFamily="2" charset="0"/>
              </a:rPr>
              <a:t>: </a:t>
            </a:r>
            <a:r>
              <a:rPr lang="en-US" sz="2800" dirty="0" err="1">
                <a:solidFill>
                  <a:srgbClr val="FF0000"/>
                </a:solidFill>
                <a:latin typeface="#9Slide03 SVN-PF Din Text Pro C" panose="02000506020000020004" pitchFamily="2" charset="0"/>
              </a:rPr>
              <a:t>Nội</a:t>
            </a:r>
            <a:r>
              <a:rPr lang="en-US" sz="2800" dirty="0">
                <a:solidFill>
                  <a:srgbClr val="FF0000"/>
                </a:solidFill>
                <a:latin typeface="#9Slide03 SVN-PF Din Text Pro C" panose="02000506020000020004" pitchFamily="2" charset="0"/>
              </a:rPr>
              <a:t> dung</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Bản</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đồ</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một</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khu</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vực</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của</a:t>
            </a:r>
            <a:r>
              <a:rPr lang="en-US" sz="2800" dirty="0">
                <a:solidFill>
                  <a:srgbClr val="000000"/>
                </a:solidFill>
                <a:latin typeface="#9Slide03 SVN-PF Din Text Pro C" panose="02000506020000020004" pitchFamily="2" charset="0"/>
              </a:rPr>
              <a:t> TP </a:t>
            </a:r>
            <a:r>
              <a:rPr lang="en-US" sz="2800" dirty="0" err="1">
                <a:solidFill>
                  <a:srgbClr val="000000"/>
                </a:solidFill>
                <a:latin typeface="#9Slide03 SVN-PF Din Text Pro C" panose="02000506020000020004" pitchFamily="2" charset="0"/>
              </a:rPr>
              <a:t>Đà</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Nẵng</a:t>
            </a:r>
            <a:r>
              <a:rPr lang="en-US" sz="2800" dirty="0">
                <a:solidFill>
                  <a:srgbClr val="000000"/>
                </a:solidFill>
                <a:latin typeface="#9Slide03 SVN-PF Din Text Pro C" panose="02000506020000020004" pitchFamily="2" charset="0"/>
              </a:rPr>
              <a:t> </a:t>
            </a:r>
          </a:p>
        </p:txBody>
      </p:sp>
      <p:sp>
        <p:nvSpPr>
          <p:cNvPr id="38" name="Rectangle: Rounded Corners 37">
            <a:extLst>
              <a:ext uri="{FF2B5EF4-FFF2-40B4-BE49-F238E27FC236}">
                <a16:creationId xmlns:a16="http://schemas.microsoft.com/office/drawing/2014/main" id="{C4848439-2FD0-4EBD-9800-A9BB5EF52FDF}"/>
              </a:ext>
            </a:extLst>
          </p:cNvPr>
          <p:cNvSpPr/>
          <p:nvPr/>
        </p:nvSpPr>
        <p:spPr>
          <a:xfrm>
            <a:off x="2852991" y="1398052"/>
            <a:ext cx="2683582" cy="1633358"/>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234C847-1F7B-4982-86C5-F4C4CF000D2B}"/>
              </a:ext>
            </a:extLst>
          </p:cNvPr>
          <p:cNvSpPr txBox="1"/>
          <p:nvPr/>
        </p:nvSpPr>
        <p:spPr>
          <a:xfrm>
            <a:off x="3063490" y="1290496"/>
            <a:ext cx="2521506" cy="1815882"/>
          </a:xfrm>
          <a:prstGeom prst="rect">
            <a:avLst/>
          </a:prstGeom>
          <a:noFill/>
        </p:spPr>
        <p:txBody>
          <a:bodyPr wrap="square">
            <a:spAutoFit/>
          </a:bodyPr>
          <a:lstStyle/>
          <a:p>
            <a:pPr algn="just" eaLnBrk="1" hangingPunct="1">
              <a:defRPr/>
            </a:pPr>
            <a:r>
              <a:rPr lang="en-US" sz="2800" dirty="0" err="1">
                <a:solidFill>
                  <a:srgbClr val="000000"/>
                </a:solidFill>
                <a:latin typeface="#9Slide03 SVN-PF Din Text Pro C" panose="02000506020000020004" pitchFamily="2" charset="0"/>
              </a:rPr>
              <a:t>Khác</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nhau</a:t>
            </a:r>
            <a:r>
              <a:rPr lang="en-US" sz="2800" dirty="0">
                <a:solidFill>
                  <a:srgbClr val="000000"/>
                </a:solidFill>
                <a:latin typeface="#9Slide03 SVN-PF Din Text Pro C" panose="02000506020000020004" pitchFamily="2" charset="0"/>
              </a:rPr>
              <a:t>: </a:t>
            </a:r>
            <a:r>
              <a:rPr lang="en-US" sz="2800" dirty="0" err="1">
                <a:solidFill>
                  <a:srgbClr val="FF0000"/>
                </a:solidFill>
                <a:latin typeface="#9Slide03 SVN-PF Din Text Pro C" panose="02000506020000020004" pitchFamily="2" charset="0"/>
              </a:rPr>
              <a:t>Tỉ</a:t>
            </a:r>
            <a:r>
              <a:rPr lang="en-US" sz="2800" dirty="0">
                <a:solidFill>
                  <a:srgbClr val="FF0000"/>
                </a:solidFill>
                <a:latin typeface="#9Slide03 SVN-PF Din Text Pro C" panose="02000506020000020004" pitchFamily="2" charset="0"/>
              </a:rPr>
              <a:t> </a:t>
            </a:r>
            <a:r>
              <a:rPr lang="en-US" sz="2800" dirty="0" err="1">
                <a:solidFill>
                  <a:srgbClr val="FF0000"/>
                </a:solidFill>
                <a:latin typeface="#9Slide03 SVN-PF Din Text Pro C" panose="02000506020000020004" pitchFamily="2" charset="0"/>
              </a:rPr>
              <a:t>lệ</a:t>
            </a:r>
            <a:r>
              <a:rPr lang="en-US" sz="2800" dirty="0">
                <a:solidFill>
                  <a:srgbClr val="000000"/>
                </a:solidFill>
                <a:latin typeface="#9Slide03 SVN-PF Din Text Pro C" panose="02000506020000020004" pitchFamily="2" charset="0"/>
              </a:rPr>
              <a:t>:</a:t>
            </a:r>
          </a:p>
          <a:p>
            <a:pPr algn="just" eaLnBrk="1" hangingPunct="1">
              <a:defRPr/>
            </a:pP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Bản</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đồ</a:t>
            </a:r>
            <a:r>
              <a:rPr lang="en-US" sz="2800" dirty="0">
                <a:solidFill>
                  <a:srgbClr val="000000"/>
                </a:solidFill>
                <a:latin typeface="#9Slide03 SVN-PF Din Text Pro C" panose="02000506020000020004" pitchFamily="2" charset="0"/>
              </a:rPr>
              <a:t> 1 </a:t>
            </a:r>
            <a:r>
              <a:rPr lang="en-US" sz="2800" dirty="0" err="1">
                <a:solidFill>
                  <a:srgbClr val="000000"/>
                </a:solidFill>
                <a:latin typeface="#9Slide03 SVN-PF Din Text Pro C" panose="02000506020000020004" pitchFamily="2" charset="0"/>
              </a:rPr>
              <a:t>nhỏ</a:t>
            </a:r>
            <a:r>
              <a:rPr lang="en-US" sz="2800" dirty="0">
                <a:solidFill>
                  <a:srgbClr val="000000"/>
                </a:solidFill>
                <a:latin typeface="#9Slide03 SVN-PF Din Text Pro C" panose="02000506020000020004" pitchFamily="2" charset="0"/>
              </a:rPr>
              <a:t>.</a:t>
            </a:r>
          </a:p>
          <a:p>
            <a:pPr algn="just" eaLnBrk="1" hangingPunct="1">
              <a:defRPr/>
            </a:pP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Bản</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đồ</a:t>
            </a:r>
            <a:r>
              <a:rPr lang="en-US" sz="2800" dirty="0">
                <a:solidFill>
                  <a:srgbClr val="000000"/>
                </a:solidFill>
                <a:latin typeface="#9Slide03 SVN-PF Din Text Pro C" panose="02000506020000020004" pitchFamily="2" charset="0"/>
              </a:rPr>
              <a:t> 2 </a:t>
            </a:r>
            <a:r>
              <a:rPr lang="en-US" sz="2800" dirty="0" err="1">
                <a:solidFill>
                  <a:srgbClr val="000000"/>
                </a:solidFill>
                <a:latin typeface="#9Slide03 SVN-PF Din Text Pro C" panose="02000506020000020004" pitchFamily="2" charset="0"/>
              </a:rPr>
              <a:t>lớn</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hơn</a:t>
            </a:r>
            <a:r>
              <a:rPr lang="en-US" sz="2800" dirty="0">
                <a:solidFill>
                  <a:srgbClr val="000000"/>
                </a:solidFill>
                <a:latin typeface="#9Slide03 SVN-PF Din Text Pro C" panose="02000506020000020004" pitchFamily="2" charset="0"/>
              </a:rPr>
              <a:t>, chi </a:t>
            </a:r>
            <a:r>
              <a:rPr lang="en-US" sz="2800" dirty="0" err="1">
                <a:solidFill>
                  <a:srgbClr val="000000"/>
                </a:solidFill>
                <a:latin typeface="#9Slide03 SVN-PF Din Text Pro C" panose="02000506020000020004" pitchFamily="2" charset="0"/>
              </a:rPr>
              <a:t>tiết</a:t>
            </a:r>
            <a:r>
              <a:rPr lang="en-US" sz="2800" dirty="0">
                <a:solidFill>
                  <a:srgbClr val="000000"/>
                </a:solidFill>
                <a:latin typeface="#9Slide03 SVN-PF Din Text Pro C" panose="02000506020000020004" pitchFamily="2" charset="0"/>
              </a:rPr>
              <a:t> </a:t>
            </a:r>
            <a:r>
              <a:rPr lang="en-US" sz="2800" dirty="0" err="1">
                <a:solidFill>
                  <a:srgbClr val="000000"/>
                </a:solidFill>
                <a:latin typeface="#9Slide03 SVN-PF Din Text Pro C" panose="02000506020000020004" pitchFamily="2" charset="0"/>
              </a:rPr>
              <a:t>hơn</a:t>
            </a:r>
            <a:r>
              <a:rPr lang="en-US" sz="2800" dirty="0">
                <a:solidFill>
                  <a:srgbClr val="000000"/>
                </a:solidFill>
                <a:latin typeface="#9Slide03 SVN-PF Din Text Pro C" panose="02000506020000020004" pitchFamily="2" charset="0"/>
              </a:rPr>
              <a:t>.</a:t>
            </a:r>
          </a:p>
        </p:txBody>
      </p:sp>
      <p:pic>
        <p:nvPicPr>
          <p:cNvPr id="3" name="Picture 2">
            <a:extLst>
              <a:ext uri="{FF2B5EF4-FFF2-40B4-BE49-F238E27FC236}">
                <a16:creationId xmlns:a16="http://schemas.microsoft.com/office/drawing/2014/main" id="{27CC233F-7818-45C2-9177-A7CEAD15F6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980" y="1386712"/>
            <a:ext cx="6350984" cy="4778196"/>
          </a:xfrm>
          <a:prstGeom prst="rect">
            <a:avLst/>
          </a:prstGeom>
        </p:spPr>
      </p:pic>
      <p:sp>
        <p:nvSpPr>
          <p:cNvPr id="19" name="Diamond 18">
            <a:extLst>
              <a:ext uri="{FF2B5EF4-FFF2-40B4-BE49-F238E27FC236}">
                <a16:creationId xmlns:a16="http://schemas.microsoft.com/office/drawing/2014/main" id="{9030D793-9FD6-4E3E-BC06-71CF72285923}"/>
              </a:ext>
            </a:extLst>
          </p:cNvPr>
          <p:cNvSpPr/>
          <p:nvPr/>
        </p:nvSpPr>
        <p:spPr>
          <a:xfrm>
            <a:off x="8812789" y="5884076"/>
            <a:ext cx="768080" cy="719856"/>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grpSp>
        <p:nvGrpSpPr>
          <p:cNvPr id="13" name="Group 12">
            <a:extLst>
              <a:ext uri="{FF2B5EF4-FFF2-40B4-BE49-F238E27FC236}">
                <a16:creationId xmlns:a16="http://schemas.microsoft.com/office/drawing/2014/main" id="{04648A95-5E3B-4E98-9631-32E501B4FAB4}"/>
              </a:ext>
            </a:extLst>
          </p:cNvPr>
          <p:cNvGrpSpPr/>
          <p:nvPr/>
        </p:nvGrpSpPr>
        <p:grpSpPr>
          <a:xfrm>
            <a:off x="16658" y="3139175"/>
            <a:ext cx="5824322" cy="2815398"/>
            <a:chOff x="1166844" y="2614079"/>
            <a:chExt cx="5973317" cy="2733229"/>
          </a:xfrm>
        </p:grpSpPr>
        <p:pic>
          <p:nvPicPr>
            <p:cNvPr id="10" name="Picture 9">
              <a:extLst>
                <a:ext uri="{FF2B5EF4-FFF2-40B4-BE49-F238E27FC236}">
                  <a16:creationId xmlns:a16="http://schemas.microsoft.com/office/drawing/2014/main" id="{E652E5EB-B0F6-4ED2-B843-911C664A8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3975" y="2617403"/>
              <a:ext cx="3756186" cy="2729905"/>
            </a:xfrm>
            <a:prstGeom prst="rect">
              <a:avLst/>
            </a:prstGeom>
          </p:spPr>
        </p:pic>
        <p:pic>
          <p:nvPicPr>
            <p:cNvPr id="12" name="Picture 11">
              <a:extLst>
                <a:ext uri="{FF2B5EF4-FFF2-40B4-BE49-F238E27FC236}">
                  <a16:creationId xmlns:a16="http://schemas.microsoft.com/office/drawing/2014/main" id="{C80D41DF-5F22-44F7-8654-2DA7A9581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844" y="2614079"/>
              <a:ext cx="2224739" cy="2541751"/>
            </a:xfrm>
            <a:prstGeom prst="rect">
              <a:avLst/>
            </a:prstGeom>
          </p:spPr>
        </p:pic>
      </p:grpSp>
      <p:sp>
        <p:nvSpPr>
          <p:cNvPr id="29" name="Diamond 28">
            <a:extLst>
              <a:ext uri="{FF2B5EF4-FFF2-40B4-BE49-F238E27FC236}">
                <a16:creationId xmlns:a16="http://schemas.microsoft.com/office/drawing/2014/main" id="{639A6FC1-E04E-424F-B0D3-5501431887C1}"/>
              </a:ext>
            </a:extLst>
          </p:cNvPr>
          <p:cNvSpPr/>
          <p:nvPr/>
        </p:nvSpPr>
        <p:spPr>
          <a:xfrm>
            <a:off x="2845845" y="5711829"/>
            <a:ext cx="768080" cy="719856"/>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8" grpId="0" animBg="1"/>
      <p:bldP spid="39" grpId="0"/>
      <p:bldP spid="19"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94AC81-A13B-4AC2-9F98-1C1424E94975}"/>
              </a:ext>
            </a:extLst>
          </p:cNvPr>
          <p:cNvSpPr txBox="1"/>
          <p:nvPr/>
        </p:nvSpPr>
        <p:spPr>
          <a:xfrm>
            <a:off x="278921" y="2205262"/>
            <a:ext cx="4349350" cy="2862322"/>
          </a:xfrm>
          <a:prstGeom prst="rect">
            <a:avLst/>
          </a:prstGeom>
          <a:solidFill>
            <a:srgbClr val="92D050"/>
          </a:solidFill>
          <a:ln>
            <a:solidFill>
              <a:schemeClr val="tx1"/>
            </a:solidFill>
            <a:prstDash val="sysDot"/>
          </a:ln>
        </p:spPr>
        <p:txBody>
          <a:bodyPr wrap="square">
            <a:spAutoFit/>
          </a:bodyPr>
          <a:lstStyle/>
          <a:p>
            <a:pPr algn="just"/>
            <a:r>
              <a:rPr lang="en-US" altLang="en-US" sz="3600" dirty="0">
                <a:latin typeface="#9Slide03 SVN-PF Din Text Pro C" panose="02000506020000020004" pitchFamily="2" charset="0"/>
              </a:rPr>
              <a:t>Hai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thực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tế</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25 km, </a:t>
            </a:r>
            <a:r>
              <a:rPr lang="en-US" altLang="en-US" sz="3600" dirty="0" err="1">
                <a:latin typeface="#9Slide03 SVN-PF Din Text Pro C" panose="02000506020000020004" pitchFamily="2" charset="0"/>
              </a:rPr>
              <a:t>thì</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tỉ</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lệ</a:t>
            </a:r>
            <a:r>
              <a:rPr lang="en-US" altLang="en-US" sz="3600" dirty="0">
                <a:latin typeface="#9Slide03 SVN-PF Din Text Pro C" panose="02000506020000020004" pitchFamily="2" charset="0"/>
              </a:rPr>
              <a:t> 1:500 000,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giữa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hai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bao </a:t>
            </a:r>
            <a:r>
              <a:rPr lang="en-US" altLang="en-US" sz="3600" dirty="0" err="1">
                <a:latin typeface="#9Slide03 SVN-PF Din Text Pro C" panose="02000506020000020004" pitchFamily="2" charset="0"/>
              </a:rPr>
              <a:t>nhiêu</a:t>
            </a:r>
            <a:r>
              <a:rPr lang="en-US" altLang="en-US" sz="3600" dirty="0">
                <a:latin typeface="#9Slide03 SVN-PF Din Text Pro C" panose="02000506020000020004" pitchFamily="2" charset="0"/>
              </a:rPr>
              <a:t>?</a:t>
            </a: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934345" y="1476808"/>
            <a:ext cx="3038502" cy="755367"/>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Bài</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tập</a:t>
            </a:r>
            <a:r>
              <a:rPr lang="en-US" sz="4000" b="1" dirty="0">
                <a:latin typeface="#9Slide03 SVN-PF Din Text Pro C" panose="02000506020000020004" pitchFamily="2" charset="0"/>
              </a:rPr>
              <a:t> 2</a:t>
            </a:r>
          </a:p>
        </p:txBody>
      </p:sp>
      <p:grpSp>
        <p:nvGrpSpPr>
          <p:cNvPr id="6" name="Group 5">
            <a:extLst>
              <a:ext uri="{FF2B5EF4-FFF2-40B4-BE49-F238E27FC236}">
                <a16:creationId xmlns:a16="http://schemas.microsoft.com/office/drawing/2014/main" id="{F563E0D0-5ADE-4749-AE74-261105D969DE}"/>
              </a:ext>
            </a:extLst>
          </p:cNvPr>
          <p:cNvGrpSpPr/>
          <p:nvPr/>
        </p:nvGrpSpPr>
        <p:grpSpPr>
          <a:xfrm>
            <a:off x="514226" y="20357"/>
            <a:ext cx="11157357" cy="923330"/>
            <a:chOff x="1571315" y="78783"/>
            <a:chExt cx="11157357" cy="923330"/>
          </a:xfrm>
        </p:grpSpPr>
        <p:sp>
          <p:nvSpPr>
            <p:cNvPr id="4" name="Rectangle: Rounded Corners 3">
              <a:extLst>
                <a:ext uri="{FF2B5EF4-FFF2-40B4-BE49-F238E27FC236}">
                  <a16:creationId xmlns:a16="http://schemas.microsoft.com/office/drawing/2014/main" id="{0B0EE669-C530-4CD7-A368-006F7C356D6E}"/>
                </a:ext>
              </a:extLst>
            </p:cNvPr>
            <p:cNvSpPr/>
            <p:nvPr/>
          </p:nvSpPr>
          <p:spPr>
            <a:xfrm>
              <a:off x="2140830" y="102412"/>
              <a:ext cx="10412345" cy="830997"/>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4692AF93-8230-4006-AB2E-AD790B82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15" y="78783"/>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D92F93C-2FFD-4843-8205-0C14D847704E}"/>
                </a:ext>
              </a:extLst>
            </p:cNvPr>
            <p:cNvSpPr txBox="1"/>
            <p:nvPr/>
          </p:nvSpPr>
          <p:spPr>
            <a:xfrm>
              <a:off x="2539673" y="136764"/>
              <a:ext cx="10188999" cy="830997"/>
            </a:xfrm>
            <a:prstGeom prst="rect">
              <a:avLst/>
            </a:prstGeom>
            <a:noFill/>
          </p:spPr>
          <p:txBody>
            <a:bodyPr wrap="square">
              <a:spAutoFit/>
            </a:bodyPr>
            <a:lstStyle/>
            <a:p>
              <a:r>
                <a:rPr lang="en-US" sz="4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2. TÍNH KHOẢNG CÁCH THỰC TẾ DỰA VÀO TỈ LỆ BẢN ĐỒ</a:t>
              </a:r>
              <a:endParaRPr lang="en-US" sz="4800" dirty="0"/>
            </a:p>
          </p:txBody>
        </p:sp>
      </p:grpSp>
      <p:grpSp>
        <p:nvGrpSpPr>
          <p:cNvPr id="7" name="Group 6">
            <a:extLst>
              <a:ext uri="{FF2B5EF4-FFF2-40B4-BE49-F238E27FC236}">
                <a16:creationId xmlns:a16="http://schemas.microsoft.com/office/drawing/2014/main" id="{81623BE0-970A-49E9-BE0D-104C88FBC346}"/>
              </a:ext>
            </a:extLst>
          </p:cNvPr>
          <p:cNvGrpSpPr/>
          <p:nvPr/>
        </p:nvGrpSpPr>
        <p:grpSpPr>
          <a:xfrm>
            <a:off x="9045303" y="1105796"/>
            <a:ext cx="2843295" cy="3073105"/>
            <a:chOff x="4844767" y="1845131"/>
            <a:chExt cx="3734338" cy="4303523"/>
          </a:xfrm>
        </p:grpSpPr>
        <p:pic>
          <p:nvPicPr>
            <p:cNvPr id="16" name="Picture 6" descr="Hình ảnh Khoảng Cách Các Vector Biểu Tượng, Nền, Thiết Kế., Khoảng Cách  Vector và PNG với nền trong suốt để tải xuống miễn phí">
              <a:extLst>
                <a:ext uri="{FF2B5EF4-FFF2-40B4-BE49-F238E27FC236}">
                  <a16:creationId xmlns:a16="http://schemas.microsoft.com/office/drawing/2014/main" id="{F581FAAC-57AE-4BFB-9A05-5ED17F9900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7188" y1="74063" x2="67188" y2="74063"/>
                          <a14:foregroundMark x1="57344" y1="80000" x2="57344" y2="80000"/>
                          <a14:foregroundMark x1="57344" y1="82344" x2="57344" y2="82344"/>
                        </a14:backgroundRemoval>
                      </a14:imgEffect>
                    </a14:imgLayer>
                  </a14:imgProps>
                </a:ext>
                <a:ext uri="{28A0092B-C50C-407E-A947-70E740481C1C}">
                  <a14:useLocalDpi xmlns:a14="http://schemas.microsoft.com/office/drawing/2010/main" val="0"/>
                </a:ext>
              </a:extLst>
            </a:blip>
            <a:srcRect l="10844" t="10365" r="10145" b="10481"/>
            <a:stretch/>
          </p:blipFill>
          <p:spPr bwMode="auto">
            <a:xfrm>
              <a:off x="4995203" y="1845131"/>
              <a:ext cx="3583902" cy="39703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ình ảnh Thước đo Các Vector Biểu Tượng, Chuyển đổi Biểu Tượng, Biểu Tượng  Thể Dục, Nhà Sản Xuất Biểu Tượng Vector và PNG với nền trong suốt để tải  xuống miễn">
              <a:extLst>
                <a:ext uri="{FF2B5EF4-FFF2-40B4-BE49-F238E27FC236}">
                  <a16:creationId xmlns:a16="http://schemas.microsoft.com/office/drawing/2014/main" id="{297C5D35-7F4C-4533-A8B9-4B045C4862B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960" t="11164" r="11571" b="4428"/>
            <a:stretch/>
          </p:blipFill>
          <p:spPr bwMode="auto">
            <a:xfrm rot="5977257">
              <a:off x="5050734" y="3956744"/>
              <a:ext cx="2090531" cy="22932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CCFD6AB-6C84-4E97-918B-9760E6713848}"/>
                </a:ext>
              </a:extLst>
            </p:cNvPr>
            <p:cNvSpPr txBox="1"/>
            <p:nvPr/>
          </p:nvSpPr>
          <p:spPr>
            <a:xfrm>
              <a:off x="4844767" y="5290910"/>
              <a:ext cx="1266206" cy="818909"/>
            </a:xfrm>
            <a:prstGeom prst="rect">
              <a:avLst/>
            </a:prstGeom>
            <a:noFill/>
          </p:spPr>
          <p:txBody>
            <a:bodyPr wrap="square">
              <a:spAutoFit/>
            </a:bodyPr>
            <a:lstStyle/>
            <a:p>
              <a:r>
                <a:rPr lang="en-US" altLang="en-US" sz="3200" b="1" dirty="0">
                  <a:solidFill>
                    <a:srgbClr val="002060"/>
                  </a:solidFill>
                  <a:latin typeface="#9Slide03 SVN-PF Din Text Pro C" panose="02000506020000020004" pitchFamily="2" charset="0"/>
                </a:rPr>
                <a:t>… cm</a:t>
              </a:r>
              <a:endParaRPr lang="en-US" sz="3200" b="1" dirty="0">
                <a:solidFill>
                  <a:srgbClr val="002060"/>
                </a:solidFill>
              </a:endParaRPr>
            </a:p>
          </p:txBody>
        </p:sp>
      </p:grpSp>
      <p:sp>
        <p:nvSpPr>
          <p:cNvPr id="24" name="TextBox 23">
            <a:extLst>
              <a:ext uri="{FF2B5EF4-FFF2-40B4-BE49-F238E27FC236}">
                <a16:creationId xmlns:a16="http://schemas.microsoft.com/office/drawing/2014/main" id="{103BEB96-4DA6-45D2-90F5-5617DD99E5D5}"/>
              </a:ext>
            </a:extLst>
          </p:cNvPr>
          <p:cNvSpPr txBox="1"/>
          <p:nvPr/>
        </p:nvSpPr>
        <p:spPr>
          <a:xfrm>
            <a:off x="10278862" y="933730"/>
            <a:ext cx="1409270" cy="646331"/>
          </a:xfrm>
          <a:prstGeom prst="rect">
            <a:avLst/>
          </a:prstGeom>
          <a:noFill/>
        </p:spPr>
        <p:txBody>
          <a:bodyPr wrap="square">
            <a:spAutoFit/>
          </a:bodyPr>
          <a:lstStyle/>
          <a:p>
            <a:r>
              <a:rPr lang="en-US" altLang="en-US" sz="3600" b="1" dirty="0" err="1">
                <a:solidFill>
                  <a:srgbClr val="00B050"/>
                </a:solidFill>
                <a:latin typeface="#9Slide03 SVN-PF Din Text Pro C" panose="02000506020000020004" pitchFamily="2" charset="0"/>
              </a:rPr>
              <a:t>Bản</a:t>
            </a:r>
            <a:r>
              <a:rPr lang="en-US" altLang="en-US" sz="3600" b="1" dirty="0">
                <a:solidFill>
                  <a:srgbClr val="00B050"/>
                </a:solidFill>
                <a:latin typeface="#9Slide03 SVN-PF Din Text Pro C" panose="02000506020000020004" pitchFamily="2" charset="0"/>
              </a:rPr>
              <a:t> </a:t>
            </a:r>
            <a:r>
              <a:rPr lang="en-US" altLang="en-US" sz="3600" b="1" dirty="0" err="1">
                <a:solidFill>
                  <a:srgbClr val="00B050"/>
                </a:solidFill>
                <a:latin typeface="#9Slide03 SVN-PF Din Text Pro C" panose="02000506020000020004" pitchFamily="2" charset="0"/>
              </a:rPr>
              <a:t>đồ</a:t>
            </a:r>
            <a:endParaRPr lang="en-US" sz="3600" b="1" dirty="0">
              <a:solidFill>
                <a:srgbClr val="00B050"/>
              </a:solidFill>
            </a:endParaRPr>
          </a:p>
        </p:txBody>
      </p:sp>
      <p:sp>
        <p:nvSpPr>
          <p:cNvPr id="31" name="TextBox 30">
            <a:extLst>
              <a:ext uri="{FF2B5EF4-FFF2-40B4-BE49-F238E27FC236}">
                <a16:creationId xmlns:a16="http://schemas.microsoft.com/office/drawing/2014/main" id="{1EE54EEC-96CC-4EDC-A6B8-78A8ABE65BFB}"/>
              </a:ext>
            </a:extLst>
          </p:cNvPr>
          <p:cNvSpPr txBox="1"/>
          <p:nvPr/>
        </p:nvSpPr>
        <p:spPr>
          <a:xfrm>
            <a:off x="5645829" y="930875"/>
            <a:ext cx="1409270" cy="646331"/>
          </a:xfrm>
          <a:prstGeom prst="rect">
            <a:avLst/>
          </a:prstGeom>
          <a:noFill/>
        </p:spPr>
        <p:txBody>
          <a:bodyPr wrap="square">
            <a:spAutoFit/>
          </a:bodyPr>
          <a:lstStyle/>
          <a:p>
            <a:r>
              <a:rPr lang="en-US" altLang="en-US" sz="3600" b="1" dirty="0" err="1">
                <a:solidFill>
                  <a:srgbClr val="00B050"/>
                </a:solidFill>
                <a:latin typeface="#9Slide03 SVN-PF Din Text Pro C" panose="02000506020000020004" pitchFamily="2" charset="0"/>
              </a:rPr>
              <a:t>Thực</a:t>
            </a:r>
            <a:r>
              <a:rPr lang="en-US" altLang="en-US" sz="3600" b="1" dirty="0">
                <a:solidFill>
                  <a:srgbClr val="00B050"/>
                </a:solidFill>
                <a:latin typeface="#9Slide03 SVN-PF Din Text Pro C" panose="02000506020000020004" pitchFamily="2" charset="0"/>
              </a:rPr>
              <a:t> </a:t>
            </a:r>
            <a:r>
              <a:rPr lang="en-US" altLang="en-US" sz="3600" b="1" dirty="0" err="1">
                <a:solidFill>
                  <a:srgbClr val="00B050"/>
                </a:solidFill>
                <a:latin typeface="#9Slide03 SVN-PF Din Text Pro C" panose="02000506020000020004" pitchFamily="2" charset="0"/>
              </a:rPr>
              <a:t>tế</a:t>
            </a:r>
            <a:endParaRPr lang="en-US" sz="3600" b="1" dirty="0">
              <a:solidFill>
                <a:srgbClr val="00B050"/>
              </a:solidFill>
            </a:endParaRPr>
          </a:p>
        </p:txBody>
      </p:sp>
      <p:pic>
        <p:nvPicPr>
          <p:cNvPr id="2052" name="Picture 4" descr="Transparent Highway Clipart Transparent Road Clipart - Novocom.top">
            <a:extLst>
              <a:ext uri="{FF2B5EF4-FFF2-40B4-BE49-F238E27FC236}">
                <a16:creationId xmlns:a16="http://schemas.microsoft.com/office/drawing/2014/main" id="{C20ED558-832C-4A0A-A2A1-B4EF23AEA5B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61" b="98047" l="3516" r="97461">
                        <a14:foregroundMark x1="12109" y1="29102" x2="12109" y2="29102"/>
                        <a14:foregroundMark x1="3516" y1="70508" x2="3516" y2="70508"/>
                        <a14:foregroundMark x1="12109" y1="85547" x2="13477" y2="85547"/>
                        <a14:foregroundMark x1="41211" y1="88086" x2="43750" y2="88086"/>
                        <a14:foregroundMark x1="75000" y1="88086" x2="75000" y2="88086"/>
                        <a14:foregroundMark x1="95703" y1="59570" x2="97461" y2="54102"/>
                        <a14:foregroundMark x1="95703" y1="31641" x2="95703" y2="31641"/>
                        <a14:foregroundMark x1="56836" y1="48047" x2="56836" y2="48047"/>
                        <a14:foregroundMark x1="80273" y1="72852" x2="81836" y2="74219"/>
                        <a14:foregroundMark x1="95703" y1="92969" x2="95703" y2="92969"/>
                        <a14:foregroundMark x1="32031" y1="92773" x2="43359" y2="50977"/>
                        <a14:foregroundMark x1="58203" y1="40039" x2="74414" y2="88477"/>
                        <a14:foregroundMark x1="71875" y1="50391" x2="92383" y2="90820"/>
                        <a14:foregroundMark x1="92383" y1="90820" x2="92383" y2="90820"/>
                        <a14:foregroundMark x1="93945" y1="92383" x2="21094" y2="90234"/>
                        <a14:foregroundMark x1="50195" y1="37695" x2="58008" y2="90820"/>
                        <a14:foregroundMark x1="58008" y1="90820" x2="57617" y2="88672"/>
                        <a14:foregroundMark x1="43750" y1="39648" x2="36328" y2="90430"/>
                        <a14:foregroundMark x1="36328" y1="90430" x2="37695" y2="84961"/>
                        <a14:foregroundMark x1="39453" y1="43164" x2="16406" y2="90625"/>
                        <a14:foregroundMark x1="16406" y1="90625" x2="15625" y2="91406"/>
                        <a14:foregroundMark x1="38672" y1="40820" x2="5273" y2="86719"/>
                        <a14:foregroundMark x1="5273" y1="94141" x2="20898" y2="98242"/>
                        <a14:foregroundMark x1="20898" y1="98242" x2="34180" y2="98047"/>
                        <a14:foregroundMark x1="34180" y1="98047" x2="36133" y2="97461"/>
                        <a14:foregroundMark x1="5469" y1="79492" x2="5469" y2="79492"/>
                        <a14:foregroundMark x1="9570" y1="75391" x2="21094" y2="63086"/>
                        <a14:foregroundMark x1="21094" y1="63086" x2="27734" y2="46875"/>
                        <a14:backgroundMark x1="35156" y1="18359" x2="64258" y2="22070"/>
                      </a14:backgroundRemoval>
                    </a14:imgEffect>
                  </a14:imgLayer>
                </a14:imgProps>
              </a:ext>
              <a:ext uri="{28A0092B-C50C-407E-A947-70E740481C1C}">
                <a14:useLocalDpi xmlns:a14="http://schemas.microsoft.com/office/drawing/2010/main" val="0"/>
              </a:ext>
            </a:extLst>
          </a:blip>
          <a:srcRect t="18588"/>
          <a:stretch/>
        </p:blipFill>
        <p:spPr bwMode="auto">
          <a:xfrm>
            <a:off x="5127963" y="1784521"/>
            <a:ext cx="2243686" cy="182663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C8D5940C-E7E7-4A93-B6FC-DE5B752BB51D}"/>
              </a:ext>
            </a:extLst>
          </p:cNvPr>
          <p:cNvCxnSpPr>
            <a:cxnSpLocks/>
          </p:cNvCxnSpPr>
          <p:nvPr/>
        </p:nvCxnSpPr>
        <p:spPr>
          <a:xfrm flipH="1">
            <a:off x="4832991" y="874983"/>
            <a:ext cx="2789" cy="5983017"/>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4" name="Picture 6" descr="Biểu Tượng Ba Chiều Vàng Thêm Tài Liệu Hình ảnh Dấu Hỏi Lớn Hình ảnh | Định  dạng hình ảnh PNG 611695319| vn.lovepik.com">
            <a:extLst>
              <a:ext uri="{FF2B5EF4-FFF2-40B4-BE49-F238E27FC236}">
                <a16:creationId xmlns:a16="http://schemas.microsoft.com/office/drawing/2014/main" id="{DACEAFC6-5385-4B09-ACDC-122D7BD630C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5698" y1="80250" x2="45698" y2="80250"/>
                      </a14:backgroundRemoval>
                    </a14:imgEffect>
                  </a14:imgLayer>
                </a14:imgProps>
              </a:ext>
              <a:ext uri="{28A0092B-C50C-407E-A947-70E740481C1C}">
                <a14:useLocalDpi xmlns:a14="http://schemas.microsoft.com/office/drawing/2010/main" val="0"/>
              </a:ext>
            </a:extLst>
          </a:blip>
          <a:srcRect l="29032" t="9895" r="27217" b="9895"/>
          <a:stretch/>
        </p:blipFill>
        <p:spPr bwMode="auto">
          <a:xfrm>
            <a:off x="8791022" y="2867602"/>
            <a:ext cx="628959" cy="9640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291FF32-EA11-49CD-BE21-3D748EABC6B5}"/>
              </a:ext>
            </a:extLst>
          </p:cNvPr>
          <p:cNvSpPr txBox="1"/>
          <p:nvPr/>
        </p:nvSpPr>
        <p:spPr>
          <a:xfrm>
            <a:off x="5221934" y="4184251"/>
            <a:ext cx="1962666" cy="461665"/>
          </a:xfrm>
          <a:prstGeom prst="rect">
            <a:avLst/>
          </a:prstGeom>
          <a:noFill/>
        </p:spPr>
        <p:txBody>
          <a:bodyPr wrap="square">
            <a:spAutoFit/>
          </a:bodyPr>
          <a:lstStyle/>
          <a:p>
            <a:r>
              <a:rPr lang="en-US" altLang="en-US" sz="2400" b="1" dirty="0" err="1">
                <a:latin typeface="#9Slide03 SVN-PF Din Text Pro C" panose="02000506020000020004" pitchFamily="2" charset="0"/>
              </a:rPr>
              <a:t>Tỉ</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lệ</a:t>
            </a:r>
            <a:r>
              <a:rPr lang="en-US" altLang="en-US" sz="2400" b="1" dirty="0">
                <a:latin typeface="#9Slide03 SVN-PF Din Text Pro C" panose="02000506020000020004" pitchFamily="2" charset="0"/>
              </a:rPr>
              <a:t>: 1:500.000</a:t>
            </a:r>
            <a:endParaRPr lang="en-US" sz="2400" b="1" dirty="0"/>
          </a:p>
        </p:txBody>
      </p:sp>
      <p:sp>
        <p:nvSpPr>
          <p:cNvPr id="34" name="TextBox 33">
            <a:extLst>
              <a:ext uri="{FF2B5EF4-FFF2-40B4-BE49-F238E27FC236}">
                <a16:creationId xmlns:a16="http://schemas.microsoft.com/office/drawing/2014/main" id="{352DBA16-3730-4B4A-A52E-65C4F3909E8F}"/>
              </a:ext>
            </a:extLst>
          </p:cNvPr>
          <p:cNvSpPr txBox="1"/>
          <p:nvPr/>
        </p:nvSpPr>
        <p:spPr>
          <a:xfrm>
            <a:off x="5127963" y="4685512"/>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1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r>
              <a:rPr lang="en-US" altLang="en-US" sz="2800" dirty="0">
                <a:solidFill>
                  <a:srgbClr val="FF0000"/>
                </a:solidFill>
                <a:latin typeface="#9Slide03 SVN-PF Din Text Pro C" panose="02000506020000020004" pitchFamily="2" charset="0"/>
              </a:rPr>
              <a:t>  </a:t>
            </a:r>
            <a:endParaRPr lang="en-US" sz="2800" dirty="0">
              <a:solidFill>
                <a:srgbClr val="FF0000"/>
              </a:solidFill>
            </a:endParaRPr>
          </a:p>
        </p:txBody>
      </p:sp>
      <p:cxnSp>
        <p:nvCxnSpPr>
          <p:cNvPr id="13" name="Straight Arrow Connector 12">
            <a:extLst>
              <a:ext uri="{FF2B5EF4-FFF2-40B4-BE49-F238E27FC236}">
                <a16:creationId xmlns:a16="http://schemas.microsoft.com/office/drawing/2014/main" id="{C47E33EC-1821-43E1-83F8-EB4E68C12B65}"/>
              </a:ext>
            </a:extLst>
          </p:cNvPr>
          <p:cNvCxnSpPr>
            <a:cxnSpLocks/>
          </p:cNvCxnSpPr>
          <p:nvPr/>
        </p:nvCxnSpPr>
        <p:spPr>
          <a:xfrm>
            <a:off x="7164120" y="5033431"/>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BE5ED8-928F-4DBE-BC92-8673FCF72E23}"/>
              </a:ext>
            </a:extLst>
          </p:cNvPr>
          <p:cNvSpPr txBox="1"/>
          <p:nvPr/>
        </p:nvSpPr>
        <p:spPr>
          <a:xfrm>
            <a:off x="8208662" y="4728056"/>
            <a:ext cx="2888632"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500.000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38" name="TextBox 37">
            <a:extLst>
              <a:ext uri="{FF2B5EF4-FFF2-40B4-BE49-F238E27FC236}">
                <a16:creationId xmlns:a16="http://schemas.microsoft.com/office/drawing/2014/main" id="{5A630A4A-AD0D-4406-AB28-43C0B2973F64}"/>
              </a:ext>
            </a:extLst>
          </p:cNvPr>
          <p:cNvSpPr txBox="1"/>
          <p:nvPr/>
        </p:nvSpPr>
        <p:spPr>
          <a:xfrm>
            <a:off x="8139844" y="5256560"/>
            <a:ext cx="3216979"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2.500.000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cxnSp>
        <p:nvCxnSpPr>
          <p:cNvPr id="39" name="Straight Arrow Connector 38">
            <a:extLst>
              <a:ext uri="{FF2B5EF4-FFF2-40B4-BE49-F238E27FC236}">
                <a16:creationId xmlns:a16="http://schemas.microsoft.com/office/drawing/2014/main" id="{D41C6708-2CD3-42A1-A039-C5F23FD6502E}"/>
              </a:ext>
            </a:extLst>
          </p:cNvPr>
          <p:cNvCxnSpPr>
            <a:cxnSpLocks/>
          </p:cNvCxnSpPr>
          <p:nvPr/>
        </p:nvCxnSpPr>
        <p:spPr>
          <a:xfrm>
            <a:off x="7164120" y="5560412"/>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F7B2905-4D1F-4088-B676-79AEE5E008E2}"/>
              </a:ext>
            </a:extLst>
          </p:cNvPr>
          <p:cNvSpPr txBox="1"/>
          <p:nvPr/>
        </p:nvSpPr>
        <p:spPr>
          <a:xfrm>
            <a:off x="5110838" y="5232149"/>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endParaRPr lang="en-US" sz="2800" dirty="0">
              <a:solidFill>
                <a:srgbClr val="FF0000"/>
              </a:solidFill>
            </a:endParaRPr>
          </a:p>
        </p:txBody>
      </p:sp>
      <p:sp>
        <p:nvSpPr>
          <p:cNvPr id="42" name="TextBox 41">
            <a:extLst>
              <a:ext uri="{FF2B5EF4-FFF2-40B4-BE49-F238E27FC236}">
                <a16:creationId xmlns:a16="http://schemas.microsoft.com/office/drawing/2014/main" id="{85F87E94-634E-42FD-A817-7FD95A2DE717}"/>
              </a:ext>
            </a:extLst>
          </p:cNvPr>
          <p:cNvSpPr txBox="1"/>
          <p:nvPr/>
        </p:nvSpPr>
        <p:spPr>
          <a:xfrm>
            <a:off x="5505125" y="5796327"/>
            <a:ext cx="516991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sym typeface="Wingdings" panose="05000000000000000000" pitchFamily="2" charset="2"/>
              </a:rPr>
              <a:t> </a:t>
            </a:r>
            <a:r>
              <a:rPr lang="en-US" altLang="en-US" sz="2800" dirty="0">
                <a:solidFill>
                  <a:srgbClr val="FF0000"/>
                </a:solidFill>
                <a:latin typeface="#9Slide03 SVN-PF Din Text Pro C" panose="02000506020000020004" pitchFamily="2" charset="0"/>
              </a:rPr>
              <a:t>2.500.000 : 500.000 = 5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endParaRPr lang="en-US" sz="2800" dirty="0">
              <a:solidFill>
                <a:srgbClr val="FF0000"/>
              </a:solidFill>
            </a:endParaRPr>
          </a:p>
        </p:txBody>
      </p:sp>
      <p:sp>
        <p:nvSpPr>
          <p:cNvPr id="43" name="TextBox 42">
            <a:extLst>
              <a:ext uri="{FF2B5EF4-FFF2-40B4-BE49-F238E27FC236}">
                <a16:creationId xmlns:a16="http://schemas.microsoft.com/office/drawing/2014/main" id="{E702AED6-70F6-4C43-8ED8-EA330921C865}"/>
              </a:ext>
            </a:extLst>
          </p:cNvPr>
          <p:cNvSpPr txBox="1"/>
          <p:nvPr/>
        </p:nvSpPr>
        <p:spPr>
          <a:xfrm>
            <a:off x="4886255" y="3651103"/>
            <a:ext cx="3270661" cy="523220"/>
          </a:xfrm>
          <a:prstGeom prst="rect">
            <a:avLst/>
          </a:prstGeom>
          <a:noFill/>
        </p:spPr>
        <p:txBody>
          <a:bodyPr wrap="square">
            <a:spAutoFit/>
          </a:bodyPr>
          <a:lstStyle/>
          <a:p>
            <a:r>
              <a:rPr lang="en-US" altLang="en-US" sz="2800" dirty="0" err="1">
                <a:solidFill>
                  <a:srgbClr val="FF0000"/>
                </a:solidFill>
                <a:latin typeface="#9Slide03 SVN-PF Din Text Pro C" panose="02000506020000020004" pitchFamily="2" charset="0"/>
                <a:sym typeface="Wingdings" panose="05000000000000000000" pitchFamily="2" charset="2"/>
              </a:rPr>
              <a:t>Đổi</a:t>
            </a:r>
            <a:r>
              <a:rPr lang="en-US" altLang="en-US" sz="2800" dirty="0">
                <a:solidFill>
                  <a:srgbClr val="FF0000"/>
                </a:solidFill>
                <a:latin typeface="#9Slide03 SVN-PF Din Text Pro C" panose="02000506020000020004" pitchFamily="2" charset="0"/>
                <a:sym typeface="Wingdings" panose="05000000000000000000" pitchFamily="2" charset="2"/>
              </a:rPr>
              <a:t> 25 km </a:t>
            </a:r>
            <a:r>
              <a:rPr lang="en-US" altLang="en-US" sz="2800" dirty="0">
                <a:solidFill>
                  <a:srgbClr val="FF0000"/>
                </a:solidFill>
                <a:latin typeface="#9Slide03 SVN-PF Din Text Pro C" panose="02000506020000020004" pitchFamily="2" charset="0"/>
              </a:rPr>
              <a:t>= 2.500.000 cm</a:t>
            </a:r>
            <a:endParaRPr lang="en-US" sz="2800" dirty="0">
              <a:solidFill>
                <a:srgbClr val="FF0000"/>
              </a:solidFill>
            </a:endParaRPr>
          </a:p>
        </p:txBody>
      </p:sp>
      <p:sp>
        <p:nvSpPr>
          <p:cNvPr id="28" name="TextBox 27">
            <a:extLst>
              <a:ext uri="{FF2B5EF4-FFF2-40B4-BE49-F238E27FC236}">
                <a16:creationId xmlns:a16="http://schemas.microsoft.com/office/drawing/2014/main" id="{EDDD545E-44A0-46B5-A412-53F58A268137}"/>
              </a:ext>
            </a:extLst>
          </p:cNvPr>
          <p:cNvSpPr txBox="1"/>
          <p:nvPr/>
        </p:nvSpPr>
        <p:spPr>
          <a:xfrm>
            <a:off x="6034259" y="1559023"/>
            <a:ext cx="440086"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A</a:t>
            </a:r>
            <a:endParaRPr lang="en-US" sz="3600" b="1" dirty="0">
              <a:solidFill>
                <a:srgbClr val="FF0000"/>
              </a:solidFill>
            </a:endParaRPr>
          </a:p>
        </p:txBody>
      </p:sp>
      <p:sp>
        <p:nvSpPr>
          <p:cNvPr id="29" name="TextBox 28">
            <a:extLst>
              <a:ext uri="{FF2B5EF4-FFF2-40B4-BE49-F238E27FC236}">
                <a16:creationId xmlns:a16="http://schemas.microsoft.com/office/drawing/2014/main" id="{D50E31DE-C901-4E3D-87FA-22EDE2DBBE7F}"/>
              </a:ext>
            </a:extLst>
          </p:cNvPr>
          <p:cNvSpPr txBox="1"/>
          <p:nvPr/>
        </p:nvSpPr>
        <p:spPr>
          <a:xfrm>
            <a:off x="6453923" y="2964828"/>
            <a:ext cx="419448"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B</a:t>
            </a:r>
            <a:endParaRPr lang="en-US" sz="3600" b="1" dirty="0">
              <a:solidFill>
                <a:srgbClr val="FF0000"/>
              </a:solidFill>
            </a:endParaRPr>
          </a:p>
        </p:txBody>
      </p:sp>
      <p:sp>
        <p:nvSpPr>
          <p:cNvPr id="30" name="TextBox 29">
            <a:extLst>
              <a:ext uri="{FF2B5EF4-FFF2-40B4-BE49-F238E27FC236}">
                <a16:creationId xmlns:a16="http://schemas.microsoft.com/office/drawing/2014/main" id="{0349795C-EF47-4D6E-A5DC-CDF6FDEFC8AA}"/>
              </a:ext>
            </a:extLst>
          </p:cNvPr>
          <p:cNvSpPr txBox="1"/>
          <p:nvPr/>
        </p:nvSpPr>
        <p:spPr>
          <a:xfrm rot="4186371">
            <a:off x="5777839" y="2338791"/>
            <a:ext cx="1096212" cy="646331"/>
          </a:xfrm>
          <a:prstGeom prst="rect">
            <a:avLst/>
          </a:prstGeom>
          <a:noFill/>
        </p:spPr>
        <p:txBody>
          <a:bodyPr wrap="square">
            <a:spAutoFit/>
          </a:bodyPr>
          <a:lstStyle/>
          <a:p>
            <a:r>
              <a:rPr lang="en-US" altLang="en-US" sz="3600" b="1" dirty="0">
                <a:latin typeface="#9Slide03 SVN-PF Din Text Pro C" panose="02000506020000020004" pitchFamily="2" charset="0"/>
              </a:rPr>
              <a:t>25 km</a:t>
            </a:r>
            <a:endParaRPr lang="en-US" sz="3600" b="1" dirty="0"/>
          </a:p>
        </p:txBody>
      </p:sp>
      <p:sp>
        <p:nvSpPr>
          <p:cNvPr id="35" name="TextBox 34">
            <a:extLst>
              <a:ext uri="{FF2B5EF4-FFF2-40B4-BE49-F238E27FC236}">
                <a16:creationId xmlns:a16="http://schemas.microsoft.com/office/drawing/2014/main" id="{B1A1DEE8-FAC4-4725-9078-F40D9448A53C}"/>
              </a:ext>
            </a:extLst>
          </p:cNvPr>
          <p:cNvSpPr txBox="1"/>
          <p:nvPr/>
        </p:nvSpPr>
        <p:spPr>
          <a:xfrm>
            <a:off x="9598873" y="1287510"/>
            <a:ext cx="440086"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A</a:t>
            </a:r>
            <a:endParaRPr lang="en-US" sz="3600" b="1" dirty="0">
              <a:solidFill>
                <a:srgbClr val="FF0000"/>
              </a:solidFill>
            </a:endParaRPr>
          </a:p>
        </p:txBody>
      </p:sp>
      <p:sp>
        <p:nvSpPr>
          <p:cNvPr id="36" name="TextBox 35">
            <a:extLst>
              <a:ext uri="{FF2B5EF4-FFF2-40B4-BE49-F238E27FC236}">
                <a16:creationId xmlns:a16="http://schemas.microsoft.com/office/drawing/2014/main" id="{17EB776E-90B2-4AEC-A1A8-535DB5E289C7}"/>
              </a:ext>
            </a:extLst>
          </p:cNvPr>
          <p:cNvSpPr txBox="1"/>
          <p:nvPr/>
        </p:nvSpPr>
        <p:spPr>
          <a:xfrm>
            <a:off x="11097294" y="2475921"/>
            <a:ext cx="419448"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B</a:t>
            </a:r>
            <a:endParaRPr lang="en-US" sz="3600" b="1" dirty="0">
              <a:solidFill>
                <a:srgbClr val="FF0000"/>
              </a:solidFill>
            </a:endParaRPr>
          </a:p>
        </p:txBody>
      </p:sp>
    </p:spTree>
    <p:extLst>
      <p:ext uri="{BB962C8B-B14F-4D97-AF65-F5344CB8AC3E}">
        <p14:creationId xmlns:p14="http://schemas.microsoft.com/office/powerpoint/2010/main" val="3616938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22" presetClass="entr" presetSubtype="4"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wipe(down)">
                                      <p:cBhvr>
                                        <p:cTn id="25" dur="500"/>
                                        <p:tgtEl>
                                          <p:spTgt spid="205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ntr" presetSubtype="4" fill="hold" nodeType="withEffect">
                                  <p:stCondLst>
                                    <p:cond delay="0"/>
                                  </p:stCondLst>
                                  <p:childTnLst>
                                    <p:set>
                                      <p:cBhvr>
                                        <p:cTn id="44" dur="1" fill="hold">
                                          <p:stCondLst>
                                            <p:cond delay="0"/>
                                          </p:stCondLst>
                                        </p:cTn>
                                        <p:tgtEl>
                                          <p:spTgt spid="2054"/>
                                        </p:tgtEl>
                                        <p:attrNameLst>
                                          <p:attrName>style.visibility</p:attrName>
                                        </p:attrNameLst>
                                      </p:cBhvr>
                                      <p:to>
                                        <p:strVal val="visible"/>
                                      </p:to>
                                    </p:set>
                                    <p:animEffect transition="in" filter="wipe(down)">
                                      <p:cBhvr>
                                        <p:cTn id="45" dur="500"/>
                                        <p:tgtEl>
                                          <p:spTgt spid="2054"/>
                                        </p:tgtEl>
                                      </p:cBhvr>
                                    </p:animEffect>
                                  </p:childTnLst>
                                </p:cTn>
                              </p:par>
                              <p:par>
                                <p:cTn id="46" presetID="22" presetClass="entr" presetSubtype="4"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par>
                                <p:cTn id="64" presetID="16" presetClass="entr" presetSubtype="21"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barn(inVertical)">
                                      <p:cBhvr>
                                        <p:cTn id="74" dur="500"/>
                                        <p:tgtEl>
                                          <p:spTgt spid="40"/>
                                        </p:tgtEl>
                                      </p:cBhvr>
                                    </p:animEffect>
                                  </p:childTnLst>
                                </p:cTn>
                              </p:par>
                              <p:par>
                                <p:cTn id="75" presetID="16" presetClass="entr" presetSubtype="21"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arn(inVertical)">
                                      <p:cBhvr>
                                        <p:cTn id="77" dur="500"/>
                                        <p:tgtEl>
                                          <p:spTgt spid="3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barn(inVertical)">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4" grpId="0"/>
      <p:bldP spid="31" grpId="0"/>
      <p:bldP spid="33" grpId="0"/>
      <p:bldP spid="34" grpId="0"/>
      <p:bldP spid="37" grpId="0"/>
      <p:bldP spid="38" grpId="0"/>
      <p:bldP spid="40" grpId="0"/>
      <p:bldP spid="42" grpId="0"/>
      <p:bldP spid="43" grpId="0"/>
      <p:bldP spid="28" grpId="0"/>
      <p:bldP spid="29" grpId="0"/>
      <p:bldP spid="30"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9Slide03 SVN-PF Din Text Pro C" panose="02000506020000020004" pitchFamily="2" charset="0"/>
                  <a:cs typeface="Arial" panose="020B0604020202020204" pitchFamily="34" charset="0"/>
                </a:rPr>
                <a:t>Bài</a:t>
              </a:r>
              <a:r>
                <a:rPr lang="en-US" sz="4800" b="1" dirty="0">
                  <a:solidFill>
                    <a:schemeClr val="tx1"/>
                  </a:solidFill>
                  <a:latin typeface="#9Slide03 SVN-PF Din Text Pro C" panose="02000506020000020004" pitchFamily="2" charset="0"/>
                  <a:cs typeface="Arial" panose="020B0604020202020204" pitchFamily="34" charset="0"/>
                </a:rPr>
                <a:t> 3</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209448" y="2154504"/>
            <a:ext cx="5109681"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Tỉ</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lệ</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6341418" y="2154504"/>
            <a:ext cx="5587983"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Tính</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khoảng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cách</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thực</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tế</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dựa</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vào</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tỉ</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lệ</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2396986" y="1829895"/>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8606250" y="1829895"/>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pic>
        <p:nvPicPr>
          <p:cNvPr id="2052"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EB325ED0-6BEA-4930-9938-D15E38CEA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99" y="2627424"/>
            <a:ext cx="924628" cy="9246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4" descr="Travel Distance Vector Icon Stock Vector, Royalty Free Vector Image by  ©vectorsmarket #100945738">
            <a:extLst>
              <a:ext uri="{FF2B5EF4-FFF2-40B4-BE49-F238E27FC236}">
                <a16:creationId xmlns:a16="http://schemas.microsoft.com/office/drawing/2014/main" id="{6F801E75-C7EE-4F56-BBF1-41C126AA5A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71" b="89932" l="9877" r="91770">
                        <a14:foregroundMark x1="65432" y1="34018" x2="65432" y2="34018"/>
                        <a14:foregroundMark x1="79321" y1="27273" x2="79321" y2="27273"/>
                        <a14:foregroundMark x1="76749" y1="24829" x2="75000" y2="27077"/>
                        <a14:foregroundMark x1="10700" y1="53568" x2="10700" y2="53568"/>
                        <a14:foregroundMark x1="90535" y1="51711" x2="90535" y2="51711"/>
                        <a14:foregroundMark x1="91770" y1="50635" x2="91770" y2="50635"/>
                      </a14:backgroundRemoval>
                    </a14:imgEffect>
                  </a14:imgLayer>
                </a14:imgProps>
              </a:ext>
              <a:ext uri="{28A0092B-C50C-407E-A947-70E740481C1C}">
                <a14:useLocalDpi xmlns:a14="http://schemas.microsoft.com/office/drawing/2010/main" val="0"/>
              </a:ext>
            </a:extLst>
          </a:blip>
          <a:srcRect t="8403" r="4" b="6855"/>
          <a:stretch/>
        </p:blipFill>
        <p:spPr bwMode="auto">
          <a:xfrm>
            <a:off x="10972783" y="2829325"/>
            <a:ext cx="1064470" cy="949567"/>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B883D32-0AED-4064-91E4-7EE4D934E6D0}"/>
              </a:ext>
            </a:extLst>
          </p:cNvPr>
          <p:cNvSpPr txBox="1"/>
          <p:nvPr/>
        </p:nvSpPr>
        <p:spPr>
          <a:xfrm>
            <a:off x="43685" y="5050336"/>
            <a:ext cx="2574418" cy="1692771"/>
          </a:xfrm>
          <a:prstGeom prst="rect">
            <a:avLst/>
          </a:prstGeom>
          <a:solidFill>
            <a:srgbClr val="FFC000"/>
          </a:solidFill>
        </p:spPr>
        <p:txBody>
          <a:bodyPr wrap="square">
            <a:spAutoFit/>
          </a:bodyPr>
          <a:lstStyle/>
          <a:p>
            <a:pPr algn="just"/>
            <a:r>
              <a:rPr lang="en-US" altLang="en-US" sz="2600" dirty="0">
                <a:latin typeface="#9Slide03 SVN-PF Din Text Pro C" panose="02000506020000020004" pitchFamily="2" charset="0"/>
              </a:rPr>
              <a:t>C</a:t>
            </a:r>
            <a:r>
              <a:rPr lang="vi-VN" altLang="en-US" sz="2600" dirty="0">
                <a:latin typeface="#9Slide03 SVN-PF Din Text Pro C" panose="02000506020000020004" pitchFamily="2" charset="0"/>
              </a:rPr>
              <a:t>ho biết mức độ thu nhỏ độ dài giữa các đối tượng trên bản đồ so với thực tế là bao nhiêu.</a:t>
            </a:r>
            <a:endParaRPr lang="en-US" altLang="en-US" sz="2600" dirty="0">
              <a:latin typeface="#9Slide03 SVN-PF Din Text Pro C" panose="02000506020000020004" pitchFamily="2" charset="0"/>
            </a:endParaRPr>
          </a:p>
        </p:txBody>
      </p:sp>
      <p:sp>
        <p:nvSpPr>
          <p:cNvPr id="13" name="TextBox 12">
            <a:extLst>
              <a:ext uri="{FF2B5EF4-FFF2-40B4-BE49-F238E27FC236}">
                <a16:creationId xmlns:a16="http://schemas.microsoft.com/office/drawing/2014/main" id="{258B79E9-4E5F-45C3-9F5B-CD66344E40E7}"/>
              </a:ext>
            </a:extLst>
          </p:cNvPr>
          <p:cNvSpPr txBox="1"/>
          <p:nvPr/>
        </p:nvSpPr>
        <p:spPr>
          <a:xfrm>
            <a:off x="2706078" y="5070812"/>
            <a:ext cx="2574418" cy="1692771"/>
          </a:xfrm>
          <a:prstGeom prst="rect">
            <a:avLst/>
          </a:prstGeom>
          <a:solidFill>
            <a:srgbClr val="FFC000"/>
          </a:solidFill>
        </p:spPr>
        <p:txBody>
          <a:bodyPr wrap="square">
            <a:spAutoFit/>
          </a:bodyPr>
          <a:lstStyle/>
          <a:p>
            <a:pPr marL="457200" indent="-457200" algn="just">
              <a:buFontTx/>
              <a:buChar char="-"/>
            </a:pPr>
            <a:r>
              <a:rPr lang="en-US" altLang="en-US" sz="2600" dirty="0">
                <a:latin typeface="#9Slide03 SVN-PF Din Text Pro C" panose="02000506020000020004" pitchFamily="2" charset="0"/>
              </a:rPr>
              <a:t>T</a:t>
            </a:r>
            <a:r>
              <a:rPr lang="vi-VN" altLang="en-US" sz="2600" dirty="0">
                <a:latin typeface="#9Slide03 SVN-PF Din Text Pro C" panose="02000506020000020004" pitchFamily="2" charset="0"/>
              </a:rPr>
              <a:t>ỉ lệ thước</a:t>
            </a:r>
            <a:endParaRPr lang="en-US" altLang="en-US" sz="2600" dirty="0">
              <a:latin typeface="#9Slide03 SVN-PF Din Text Pro C" panose="02000506020000020004" pitchFamily="2" charset="0"/>
            </a:endParaRPr>
          </a:p>
          <a:p>
            <a:pPr algn="just"/>
            <a:endParaRPr lang="en-US" altLang="en-US" sz="2600" dirty="0">
              <a:latin typeface="#9Slide03 SVN-PF Din Text Pro C" panose="02000506020000020004" pitchFamily="2" charset="0"/>
            </a:endParaRPr>
          </a:p>
          <a:p>
            <a:pPr marL="457200" indent="-457200" algn="just">
              <a:buFontTx/>
              <a:buChar char="-"/>
            </a:pPr>
            <a:r>
              <a:rPr lang="en-US" altLang="en-US" sz="2600" dirty="0">
                <a:latin typeface="#9Slide03 SVN-PF Din Text Pro C" panose="02000506020000020004" pitchFamily="2" charset="0"/>
              </a:rPr>
              <a:t>T</a:t>
            </a:r>
            <a:r>
              <a:rPr lang="vi-VN" altLang="en-US" sz="2600" dirty="0">
                <a:latin typeface="#9Slide03 SVN-PF Din Text Pro C" panose="02000506020000020004" pitchFamily="2" charset="0"/>
              </a:rPr>
              <a:t>ỉ lệ số</a:t>
            </a:r>
            <a:endParaRPr lang="en-US" altLang="en-US" sz="2600" dirty="0">
              <a:latin typeface="#9Slide03 SVN-PF Din Text Pro C" panose="02000506020000020004" pitchFamily="2" charset="0"/>
            </a:endParaRPr>
          </a:p>
          <a:p>
            <a:pPr algn="just"/>
            <a:r>
              <a:rPr lang="en-US" altLang="en-US" sz="2600" dirty="0">
                <a:latin typeface="#9Slide03 SVN-PF Din Text Pro C" panose="02000506020000020004" pitchFamily="2" charset="0"/>
              </a:rPr>
              <a:t>     </a:t>
            </a:r>
            <a:r>
              <a:rPr lang="en-US" altLang="en-US" sz="2600" dirty="0">
                <a:highlight>
                  <a:srgbClr val="FFE699"/>
                </a:highlight>
                <a:latin typeface="#9Slide03 SVN-PF Din Text Pro C" panose="02000506020000020004" pitchFamily="2" charset="0"/>
              </a:rPr>
              <a:t>1:10.000.000</a:t>
            </a:r>
          </a:p>
        </p:txBody>
      </p:sp>
      <p:sp>
        <p:nvSpPr>
          <p:cNvPr id="14" name="Flowchart: Terminator 13">
            <a:extLst>
              <a:ext uri="{FF2B5EF4-FFF2-40B4-BE49-F238E27FC236}">
                <a16:creationId xmlns:a16="http://schemas.microsoft.com/office/drawing/2014/main" id="{3EEC03C9-C246-4DF1-87C2-B867FE86816A}"/>
              </a:ext>
            </a:extLst>
          </p:cNvPr>
          <p:cNvSpPr/>
          <p:nvPr/>
        </p:nvSpPr>
        <p:spPr>
          <a:xfrm>
            <a:off x="554949" y="4409626"/>
            <a:ext cx="1790510" cy="640710"/>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9Slide03 SVN-PF Din Text Pro C" panose="02000506020000020004" pitchFamily="2" charset="0"/>
              </a:rPr>
              <a:t>Ý </a:t>
            </a:r>
            <a:r>
              <a:rPr lang="en-US" sz="3600" dirty="0" err="1">
                <a:latin typeface="#9Slide03 SVN-PF Din Text Pro C" panose="02000506020000020004" pitchFamily="2" charset="0"/>
              </a:rPr>
              <a:t>nghĩa</a:t>
            </a:r>
            <a:endParaRPr lang="en-US" sz="3600" dirty="0">
              <a:latin typeface="#9Slide03 SVN-PF Din Text Pro C" panose="02000506020000020004" pitchFamily="2" charset="0"/>
            </a:endParaRPr>
          </a:p>
        </p:txBody>
      </p:sp>
      <p:sp>
        <p:nvSpPr>
          <p:cNvPr id="18" name="Flowchart: Terminator 17">
            <a:extLst>
              <a:ext uri="{FF2B5EF4-FFF2-40B4-BE49-F238E27FC236}">
                <a16:creationId xmlns:a16="http://schemas.microsoft.com/office/drawing/2014/main" id="{765B9E1F-B210-4FA2-B35A-2D8295FFEFDD}"/>
              </a:ext>
            </a:extLst>
          </p:cNvPr>
          <p:cNvSpPr/>
          <p:nvPr/>
        </p:nvSpPr>
        <p:spPr>
          <a:xfrm>
            <a:off x="3136326" y="4409626"/>
            <a:ext cx="1790511" cy="640710"/>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Các</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dạng</a:t>
            </a:r>
            <a:endParaRPr lang="en-US" sz="3600" dirty="0">
              <a:latin typeface="#9Slide03 SVN-PF Din Text Pro C" panose="02000506020000020004" pitchFamily="2" charset="0"/>
            </a:endParaRPr>
          </a:p>
        </p:txBody>
      </p:sp>
      <p:cxnSp>
        <p:nvCxnSpPr>
          <p:cNvPr id="19" name="Straight Arrow Connector 18">
            <a:extLst>
              <a:ext uri="{FF2B5EF4-FFF2-40B4-BE49-F238E27FC236}">
                <a16:creationId xmlns:a16="http://schemas.microsoft.com/office/drawing/2014/main" id="{D4B63A49-9834-4172-9CAE-2945A48AD8A6}"/>
              </a:ext>
            </a:extLst>
          </p:cNvPr>
          <p:cNvCxnSpPr>
            <a:cxnSpLocks/>
            <a:stCxn id="27" idx="2"/>
            <a:endCxn id="14" idx="0"/>
          </p:cNvCxnSpPr>
          <p:nvPr/>
        </p:nvCxnSpPr>
        <p:spPr>
          <a:xfrm flipH="1">
            <a:off x="1450204" y="4004128"/>
            <a:ext cx="1314085" cy="40549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EFFB0F1-FB1A-4D6F-A7F3-EC89DE194E06}"/>
              </a:ext>
            </a:extLst>
          </p:cNvPr>
          <p:cNvCxnSpPr>
            <a:cxnSpLocks/>
            <a:stCxn id="27" idx="2"/>
            <a:endCxn id="18" idx="0"/>
          </p:cNvCxnSpPr>
          <p:nvPr/>
        </p:nvCxnSpPr>
        <p:spPr>
          <a:xfrm>
            <a:off x="2764289" y="4004128"/>
            <a:ext cx="1267293" cy="40549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C54259E-B3C7-44B3-AC59-86E69A297706}"/>
              </a:ext>
            </a:extLst>
          </p:cNvPr>
          <p:cNvSpPr txBox="1"/>
          <p:nvPr/>
        </p:nvSpPr>
        <p:spPr>
          <a:xfrm>
            <a:off x="6095999" y="5073127"/>
            <a:ext cx="3121969" cy="1692771"/>
          </a:xfrm>
          <a:prstGeom prst="rect">
            <a:avLst/>
          </a:prstGeom>
          <a:solidFill>
            <a:srgbClr val="FFC000"/>
          </a:solidFill>
        </p:spPr>
        <p:txBody>
          <a:bodyPr wrap="square">
            <a:spAutoFit/>
          </a:bodyPr>
          <a:lstStyle/>
          <a:p>
            <a:pPr algn="just"/>
            <a:r>
              <a:rPr lang="en-US" altLang="en-US" sz="2600" dirty="0">
                <a:latin typeface="#9Slide03 SVN-PF Din Text Pro C" panose="02000506020000020004" pitchFamily="2" charset="0"/>
              </a:rPr>
              <a:t>M</a:t>
            </a:r>
            <a:r>
              <a:rPr lang="vi-VN" altLang="en-US" sz="2600" dirty="0">
                <a:latin typeface="#9Slide03 SVN-PF Din Text Pro C" panose="02000506020000020004" pitchFamily="2" charset="0"/>
              </a:rPr>
              <a:t>uốn đo khoảng cách thực tế phải đo được khoảng cách</a:t>
            </a:r>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trên</a:t>
            </a:r>
            <a:r>
              <a:rPr lang="vi-VN" altLang="en-US" sz="2600" dirty="0">
                <a:latin typeface="#9Slide03 SVN-PF Din Text Pro C" panose="02000506020000020004" pitchFamily="2" charset="0"/>
              </a:rPr>
              <a:t> bản đồ</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rồi dựa vào tỉ lệ số hoặc thước tỉ lệ để tính</a:t>
            </a:r>
            <a:r>
              <a:rPr lang="en-US" altLang="en-US" sz="2600" dirty="0">
                <a:latin typeface="#9Slide03 SVN-PF Din Text Pro C" panose="02000506020000020004" pitchFamily="2" charset="0"/>
              </a:rPr>
              <a:t>.</a:t>
            </a:r>
            <a:endParaRPr lang="en-US" sz="2600" dirty="0"/>
          </a:p>
        </p:txBody>
      </p:sp>
      <p:sp>
        <p:nvSpPr>
          <p:cNvPr id="24" name="TextBox 23">
            <a:extLst>
              <a:ext uri="{FF2B5EF4-FFF2-40B4-BE49-F238E27FC236}">
                <a16:creationId xmlns:a16="http://schemas.microsoft.com/office/drawing/2014/main" id="{5ADA17DF-EE15-4C1F-9E99-766D4EF8E77A}"/>
              </a:ext>
            </a:extLst>
          </p:cNvPr>
          <p:cNvSpPr txBox="1"/>
          <p:nvPr/>
        </p:nvSpPr>
        <p:spPr>
          <a:xfrm>
            <a:off x="9329235" y="5073127"/>
            <a:ext cx="2764289" cy="1692771"/>
          </a:xfrm>
          <a:prstGeom prst="rect">
            <a:avLst/>
          </a:prstGeom>
          <a:solidFill>
            <a:srgbClr val="FFC000"/>
          </a:solidFill>
        </p:spPr>
        <p:txBody>
          <a:bodyPr wrap="square">
            <a:spAutoFit/>
          </a:bodyPr>
          <a:lstStyle/>
          <a:p>
            <a:pPr algn="just"/>
            <a:r>
              <a:rPr lang="en-US" altLang="en-US" sz="2600" dirty="0">
                <a:latin typeface="#9Slide03 SVN-PF Din Text Pro C" panose="02000506020000020004" pitchFamily="2" charset="0"/>
              </a:rPr>
              <a:t>Đ</a:t>
            </a:r>
            <a:r>
              <a:rPr lang="vi-VN" altLang="en-US" sz="2600" dirty="0">
                <a:latin typeface="#9Slide03 SVN-PF Din Text Pro C" panose="02000506020000020004" pitchFamily="2" charset="0"/>
              </a:rPr>
              <a:t>em khoảng cách AB trên bản đồ áp vào thước tỉ lệ sẽ biết được khoảng cách AB trên thực tế.</a:t>
            </a:r>
          </a:p>
        </p:txBody>
      </p:sp>
      <p:sp>
        <p:nvSpPr>
          <p:cNvPr id="25" name="Flowchart: Terminator 24">
            <a:extLst>
              <a:ext uri="{FF2B5EF4-FFF2-40B4-BE49-F238E27FC236}">
                <a16:creationId xmlns:a16="http://schemas.microsoft.com/office/drawing/2014/main" id="{0A186892-4F45-4277-95F3-4904C55F6086}"/>
              </a:ext>
            </a:extLst>
          </p:cNvPr>
          <p:cNvSpPr/>
          <p:nvPr/>
        </p:nvSpPr>
        <p:spPr>
          <a:xfrm>
            <a:off x="6463222" y="4419551"/>
            <a:ext cx="2487674" cy="596623"/>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Nguyên</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tắc</a:t>
            </a:r>
            <a:endParaRPr lang="en-US" sz="3600" dirty="0">
              <a:latin typeface="#9Slide03 SVN-PF Din Text Pro C" panose="02000506020000020004" pitchFamily="2" charset="0"/>
            </a:endParaRPr>
          </a:p>
        </p:txBody>
      </p:sp>
      <p:sp>
        <p:nvSpPr>
          <p:cNvPr id="26" name="Flowchart: Terminator 25">
            <a:extLst>
              <a:ext uri="{FF2B5EF4-FFF2-40B4-BE49-F238E27FC236}">
                <a16:creationId xmlns:a16="http://schemas.microsoft.com/office/drawing/2014/main" id="{6036FCE0-F1E7-4EC6-8E35-28078E6E0E73}"/>
              </a:ext>
            </a:extLst>
          </p:cNvPr>
          <p:cNvSpPr/>
          <p:nvPr/>
        </p:nvSpPr>
        <p:spPr>
          <a:xfrm>
            <a:off x="9435489" y="4453713"/>
            <a:ext cx="2547275" cy="596623"/>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Với</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tỉ</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lệ</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thước</a:t>
            </a:r>
            <a:endParaRPr lang="en-US" sz="3600" dirty="0">
              <a:latin typeface="#9Slide03 SVN-PF Din Text Pro C" panose="02000506020000020004" pitchFamily="2" charset="0"/>
            </a:endParaRPr>
          </a:p>
        </p:txBody>
      </p:sp>
      <p:cxnSp>
        <p:nvCxnSpPr>
          <p:cNvPr id="28" name="Straight Arrow Connector 27">
            <a:extLst>
              <a:ext uri="{FF2B5EF4-FFF2-40B4-BE49-F238E27FC236}">
                <a16:creationId xmlns:a16="http://schemas.microsoft.com/office/drawing/2014/main" id="{4C703F73-1379-4003-B4EC-61EB26727FCB}"/>
              </a:ext>
            </a:extLst>
          </p:cNvPr>
          <p:cNvCxnSpPr>
            <a:cxnSpLocks/>
            <a:stCxn id="17" idx="2"/>
            <a:endCxn id="25" idx="0"/>
          </p:cNvCxnSpPr>
          <p:nvPr/>
        </p:nvCxnSpPr>
        <p:spPr>
          <a:xfrm flipH="1">
            <a:off x="7707059" y="4004128"/>
            <a:ext cx="1428351" cy="41542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0104135-53EA-49ED-8F98-3DA22661E48E}"/>
              </a:ext>
            </a:extLst>
          </p:cNvPr>
          <p:cNvCxnSpPr>
            <a:cxnSpLocks/>
            <a:stCxn id="17" idx="2"/>
          </p:cNvCxnSpPr>
          <p:nvPr/>
        </p:nvCxnSpPr>
        <p:spPr>
          <a:xfrm>
            <a:off x="9135410" y="4004128"/>
            <a:ext cx="1567899" cy="45705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10DEA16-48A7-466A-84C8-1A47565150CE}"/>
              </a:ext>
            </a:extLst>
          </p:cNvPr>
          <p:cNvCxnSpPr>
            <a:cxnSpLocks/>
            <a:endCxn id="21" idx="0"/>
          </p:cNvCxnSpPr>
          <p:nvPr/>
        </p:nvCxnSpPr>
        <p:spPr>
          <a:xfrm flipH="1">
            <a:off x="2730343" y="1302271"/>
            <a:ext cx="3365658" cy="52762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FE41216-7CC5-437F-87A4-FB1BBC330BED}"/>
              </a:ext>
            </a:extLst>
          </p:cNvPr>
          <p:cNvCxnSpPr>
            <a:cxnSpLocks/>
            <a:endCxn id="22" idx="0"/>
          </p:cNvCxnSpPr>
          <p:nvPr/>
        </p:nvCxnSpPr>
        <p:spPr>
          <a:xfrm>
            <a:off x="6095999" y="1302271"/>
            <a:ext cx="2843608" cy="52762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cture containing diagram&#10;&#10;Description automatically generated">
            <a:extLst>
              <a:ext uri="{FF2B5EF4-FFF2-40B4-BE49-F238E27FC236}">
                <a16:creationId xmlns:a16="http://schemas.microsoft.com/office/drawing/2014/main" id="{DE8DA0EA-6A7D-4218-B177-08977B814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6562" y="5555729"/>
            <a:ext cx="2230037" cy="298023"/>
          </a:xfrm>
          <a:prstGeom prst="rect">
            <a:avLst/>
          </a:prstGeom>
        </p:spPr>
      </p:pic>
    </p:spTree>
    <p:extLst>
      <p:ext uri="{BB962C8B-B14F-4D97-AF65-F5344CB8AC3E}">
        <p14:creationId xmlns:p14="http://schemas.microsoft.com/office/powerpoint/2010/main" val="679689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par>
                                <p:cTn id="51" presetID="16" presetClass="entr" presetSubtype="2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1" grpId="0" animBg="1"/>
      <p:bldP spid="22" grpId="0" animBg="1"/>
      <p:bldP spid="11" grpId="0" animBg="1"/>
      <p:bldP spid="13" grpId="0" animBg="1"/>
      <p:bldP spid="14" grpId="0" animBg="1"/>
      <p:bldP spid="18"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07961" y="2468762"/>
            <a:ext cx="1647008" cy="1203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207961" y="1427568"/>
            <a:ext cx="1799231" cy="96701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5672019B-211F-4FA5-B365-B7944F4518A0}"/>
              </a:ext>
            </a:extLst>
          </p:cNvPr>
          <p:cNvSpPr/>
          <p:nvPr/>
        </p:nvSpPr>
        <p:spPr>
          <a:xfrm>
            <a:off x="9070455" y="1443718"/>
            <a:ext cx="2984115"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 </a:t>
            </a:r>
            <a:r>
              <a:rPr lang="en-US" sz="3200" dirty="0" err="1">
                <a:solidFill>
                  <a:schemeClr val="tx1"/>
                </a:solidFill>
                <a:latin typeface="#9Slide03 SVN-PF Din Text Pro C" panose="02000506020000020004" pitchFamily="2" charset="0"/>
                <a:cs typeface="Arial" panose="020B0604020202020204" pitchFamily="34" charset="0"/>
              </a:rPr>
              <a:t>hoặc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giơ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tay</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r>
              <a:rPr lang="en-US" sz="3200" dirty="0">
                <a:solidFill>
                  <a:schemeClr val="tx1"/>
                </a:solidFill>
                <a:latin typeface="#9Slide03 SVN-PF Din Text Pro C" panose="02000506020000020004" pitchFamily="2" charset="0"/>
                <a:cs typeface="Arial" panose="020B0604020202020204" pitchFamily="34" charset="0"/>
              </a:rPr>
              <a:t> </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6" name="Picture 2" descr="Service PNG Free Image | PNG All">
            <a:extLst>
              <a:ext uri="{FF2B5EF4-FFF2-40B4-BE49-F238E27FC236}">
                <a16:creationId xmlns:a16="http://schemas.microsoft.com/office/drawing/2014/main" id="{75751F14-350F-4F56-A236-7E435CEA2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9407" y="2441038"/>
            <a:ext cx="1426209" cy="1439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058EBE2F-7D26-4D0D-9CC7-98A03F88797A}"/>
              </a:ext>
            </a:extLst>
          </p:cNvPr>
          <p:cNvSpPr/>
          <p:nvPr/>
        </p:nvSpPr>
        <p:spPr>
          <a:xfrm>
            <a:off x="2251131" y="1446811"/>
            <a:ext cx="2054051"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Có</a:t>
            </a:r>
            <a:r>
              <a:rPr lang="en-US" sz="3200" dirty="0">
                <a:solidFill>
                  <a:schemeClr val="tx1"/>
                </a:solidFill>
                <a:latin typeface="#9Slide03 SVN-PF Din Text Pro C" panose="02000506020000020004" pitchFamily="2" charset="0"/>
                <a:cs typeface="Arial" panose="020B0604020202020204" pitchFamily="34" charset="0"/>
              </a:rPr>
              <a:t> 10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ngắn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a:t>
            </a:r>
            <a:endParaRPr lang="en-US" sz="3200" dirty="0">
              <a:solidFill>
                <a:srgbClr val="0070C0"/>
              </a:solidFill>
              <a:latin typeface="#9Slide03 SVN-PF Din Text Pro C" panose="02000506020000020004" pitchFamily="2" charset="0"/>
              <a:cs typeface="Arial" panose="020B0604020202020204" pitchFamily="34" charset="0"/>
            </a:endParaRPr>
          </a:p>
        </p:txBody>
      </p:sp>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43D4D2-9D3D-4596-8D08-3EA442FF2D6B}"/>
              </a:ext>
            </a:extLst>
          </p:cNvPr>
          <p:cNvGrpSpPr/>
          <p:nvPr/>
        </p:nvGrpSpPr>
        <p:grpSpPr>
          <a:xfrm>
            <a:off x="2289081" y="-11858"/>
            <a:ext cx="8564820" cy="1260458"/>
            <a:chOff x="647782" y="-12180"/>
            <a:chExt cx="8564820" cy="1260458"/>
          </a:xfrm>
        </p:grpSpPr>
        <p:sp>
          <p:nvSpPr>
            <p:cNvPr id="21" name="Rectangle 20">
              <a:extLst>
                <a:ext uri="{FF2B5EF4-FFF2-40B4-BE49-F238E27FC236}">
                  <a16:creationId xmlns:a16="http://schemas.microsoft.com/office/drawing/2014/main" id="{91A34CA9-4CC1-4DC0-AC69-0B51A5909314}"/>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2" name="Picture 2" descr="Game-pad Gaming icon stock vector. Illustration of fight - 184134342">
              <a:extLst>
                <a:ext uri="{FF2B5EF4-FFF2-40B4-BE49-F238E27FC236}">
                  <a16:creationId xmlns:a16="http://schemas.microsoft.com/office/drawing/2014/main" id="{182395C2-0934-45D4-8C60-FF52D4DDD37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1FFEAF17-76EC-4B87-BE2F-243870851D8A}"/>
              </a:ext>
            </a:extLst>
          </p:cNvPr>
          <p:cNvSpPr/>
          <p:nvPr/>
        </p:nvSpPr>
        <p:spPr>
          <a:xfrm>
            <a:off x="4549121" y="1416574"/>
            <a:ext cx="2187715"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Chuẩn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bị</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bút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thước</a:t>
            </a:r>
            <a:endParaRPr lang="en-US" sz="3200" dirty="0">
              <a:solidFill>
                <a:srgbClr val="0070C0"/>
              </a:solidFill>
              <a:latin typeface="#9Slide03 SVN-PF Din Text Pro C" panose="02000506020000020004" pitchFamily="2"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7449C9E4-FE8D-4CEA-99AF-8A2AEABB80BD}"/>
              </a:ext>
            </a:extLst>
          </p:cNvPr>
          <p:cNvSpPr/>
          <p:nvPr/>
        </p:nvSpPr>
        <p:spPr>
          <a:xfrm>
            <a:off x="415048" y="4190190"/>
            <a:ext cx="5254232" cy="24491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7">
            <a:extLst>
              <a:ext uri="{FF2B5EF4-FFF2-40B4-BE49-F238E27FC236}">
                <a16:creationId xmlns:a16="http://schemas.microsoft.com/office/drawing/2014/main" id="{21DF87F3-65F3-4552-98FF-6CD0273366BD}"/>
              </a:ext>
            </a:extLst>
          </p:cNvPr>
          <p:cNvSpPr/>
          <p:nvPr/>
        </p:nvSpPr>
        <p:spPr>
          <a:xfrm>
            <a:off x="480213" y="4190193"/>
            <a:ext cx="2850265" cy="244917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Mỗi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lượt</a:t>
            </a:r>
            <a:r>
              <a:rPr lang="en-US" sz="3200" dirty="0">
                <a:solidFill>
                  <a:schemeClr val="tx1"/>
                </a:solidFill>
                <a:latin typeface="#9Slide03 SVN-PF Din Text Pro C" panose="02000506020000020004" pitchFamily="2" charset="0"/>
                <a:cs typeface="Arial" panose="020B0604020202020204" pitchFamily="34" charset="0"/>
              </a:rPr>
              <a:t>: 2 HS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đúng</a:t>
            </a:r>
            <a:r>
              <a:rPr lang="en-US" sz="3200" dirty="0">
                <a:solidFill>
                  <a:srgbClr val="FF0000"/>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nhanh</a:t>
            </a:r>
            <a:r>
              <a:rPr lang="en-US" sz="3200" dirty="0">
                <a:solidFill>
                  <a:srgbClr val="FF0000"/>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nhất</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nhận</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được</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1 </a:t>
            </a:r>
            <a:r>
              <a:rPr lang="en-US" sz="3200" dirty="0" err="1">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ngôi</a:t>
            </a:r>
            <a:r>
              <a:rPr lang="en-US" sz="3200" dirty="0">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sao</a:t>
            </a:r>
            <a:r>
              <a:rPr lang="en-US" sz="3200" dirty="0">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 hi </a:t>
            </a:r>
            <a:r>
              <a:rPr lang="en-US" sz="3200" dirty="0" err="1">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vọng</a:t>
            </a:r>
            <a:endParaRPr lang="en-US" sz="3200" dirty="0">
              <a:solidFill>
                <a:srgbClr val="FF0000"/>
              </a:solidFill>
              <a:latin typeface="#9Slide03 SVN-PF Din Text Pro C" panose="02000506020000020004" pitchFamily="2" charset="0"/>
              <a:cs typeface="Arial" panose="020B0604020202020204" pitchFamily="34" charset="0"/>
            </a:endParaRPr>
          </a:p>
        </p:txBody>
      </p:sp>
      <p:pic>
        <p:nvPicPr>
          <p:cNvPr id="34" name="Picture 2" descr="Vector ngôi sao hoạt hình nhấp nháy | Thư viện stock vector đẹp miễn phí">
            <a:extLst>
              <a:ext uri="{FF2B5EF4-FFF2-40B4-BE49-F238E27FC236}">
                <a16:creationId xmlns:a16="http://schemas.microsoft.com/office/drawing/2014/main" id="{BF26317F-4C90-46AF-BB5C-358173D4E3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478" y="4435800"/>
            <a:ext cx="2065355" cy="195795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B97BAB88-9233-43B9-AA31-A6F00D6ADF65}"/>
              </a:ext>
            </a:extLst>
          </p:cNvPr>
          <p:cNvSpPr/>
          <p:nvPr/>
        </p:nvSpPr>
        <p:spPr>
          <a:xfrm>
            <a:off x="6180743" y="4190190"/>
            <a:ext cx="5254232" cy="24491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7">
            <a:extLst>
              <a:ext uri="{FF2B5EF4-FFF2-40B4-BE49-F238E27FC236}">
                <a16:creationId xmlns:a16="http://schemas.microsoft.com/office/drawing/2014/main" id="{D59538C8-33DA-4A68-B24D-3B5ED59E47F3}"/>
              </a:ext>
            </a:extLst>
          </p:cNvPr>
          <p:cNvSpPr/>
          <p:nvPr/>
        </p:nvSpPr>
        <p:spPr>
          <a:xfrm>
            <a:off x="6323468" y="4196966"/>
            <a:ext cx="2850265" cy="244917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9Slide03 SVN-PF Din Text Pro C" panose="02000506020000020004" pitchFamily="2" charset="0"/>
                <a:cs typeface="Arial" panose="020B0604020202020204" pitchFamily="34" charset="0"/>
              </a:rPr>
              <a:t>Kết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thúc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trò</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chơi</a:t>
            </a:r>
            <a:r>
              <a:rPr lang="en-US" sz="3200" dirty="0">
                <a:solidFill>
                  <a:schemeClr val="tx1"/>
                </a:solidFill>
                <a:latin typeface="#9Slide03 SVN-PF Din Text Pro C" panose="02000506020000020004" pitchFamily="2" charset="0"/>
                <a:cs typeface="Arial" panose="020B0604020202020204" pitchFamily="34" charset="0"/>
              </a:rPr>
              <a:t>, GV </a:t>
            </a:r>
            <a:r>
              <a:rPr lang="en-US" sz="3200" dirty="0" err="1">
                <a:solidFill>
                  <a:schemeClr val="tx1"/>
                </a:solidFill>
                <a:latin typeface="#9Slide03 SVN-PF Din Text Pro C" panose="02000506020000020004" pitchFamily="2" charset="0"/>
                <a:cs typeface="Arial" panose="020B0604020202020204" pitchFamily="34" charset="0"/>
              </a:rPr>
              <a:t>tổng</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kết</a:t>
            </a:r>
            <a:r>
              <a:rPr lang="en-US" sz="3200" dirty="0">
                <a:solidFill>
                  <a:schemeClr val="tx1"/>
                </a:solidFill>
                <a:latin typeface="#9Slide03 SVN-PF Din Text Pro C" panose="02000506020000020004" pitchFamily="2" charset="0"/>
                <a:cs typeface="Arial" panose="020B0604020202020204" pitchFamily="34" charset="0"/>
              </a:rPr>
              <a:t>: HS </a:t>
            </a:r>
            <a:r>
              <a:rPr lang="vi-VN" sz="3200" dirty="0">
                <a:solidFill>
                  <a:schemeClr val="tx1"/>
                </a:solidFill>
                <a:latin typeface="#9Slide03 SVN-PF Din Text Pro C" panose="02000506020000020004" pitchFamily="2" charset="0"/>
                <a:cs typeface="Arial" panose="020B0604020202020204" pitchFamily="34" charset="0"/>
              </a:rPr>
              <a:t>nhiều </a:t>
            </a:r>
            <a:r>
              <a:rPr lang="en-US" sz="3200" dirty="0" err="1">
                <a:solidFill>
                  <a:schemeClr val="tx1"/>
                </a:solidFill>
                <a:latin typeface="#9Slide03 SVN-PF Din Text Pro C" panose="02000506020000020004" pitchFamily="2" charset="0"/>
                <a:cs typeface="Arial" panose="020B0604020202020204" pitchFamily="34" charset="0"/>
              </a:rPr>
              <a:t>ngôi</a:t>
            </a:r>
            <a:r>
              <a:rPr lang="en-US" sz="3200" dirty="0">
                <a:solidFill>
                  <a:schemeClr val="tx1"/>
                </a:solidFill>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sao nhất </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vi-VN" sz="3200" dirty="0">
                <a:solidFill>
                  <a:srgbClr val="FF0000"/>
                </a:solidFill>
                <a:latin typeface="#9Slide03 SVN-PF Din Text Pro C" panose="02000506020000020004" pitchFamily="2" charset="0"/>
                <a:cs typeface="Arial" panose="020B0604020202020204" pitchFamily="34" charset="0"/>
              </a:rPr>
              <a:t>chiến thắng.</a:t>
            </a:r>
          </a:p>
        </p:txBody>
      </p:sp>
      <p:pic>
        <p:nvPicPr>
          <p:cNvPr id="37" name="Picture 6" descr="FINAL-BATTLE SPACESHIP | Tynker">
            <a:extLst>
              <a:ext uri="{FF2B5EF4-FFF2-40B4-BE49-F238E27FC236}">
                <a16:creationId xmlns:a16="http://schemas.microsoft.com/office/drawing/2014/main" id="{A8CD67A6-C60E-49AF-A230-7610CA1C9BB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0367" t="10256" r="7682" b="9129"/>
          <a:stretch/>
        </p:blipFill>
        <p:spPr bwMode="auto">
          <a:xfrm>
            <a:off x="9214551" y="4424815"/>
            <a:ext cx="2167728" cy="22107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iểu Tượng đồ Dùng Học Tập Hình ảnh | Định dạng hình ảnh PSD 401360362|  vn.lovepik.com">
            <a:extLst>
              <a:ext uri="{FF2B5EF4-FFF2-40B4-BE49-F238E27FC236}">
                <a16:creationId xmlns:a16="http://schemas.microsoft.com/office/drawing/2014/main" id="{FE8E6369-5A03-4581-9866-16E54B6CFE3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56703" t="8328" r="16189" b="52454"/>
          <a:stretch/>
        </p:blipFill>
        <p:spPr bwMode="auto">
          <a:xfrm>
            <a:off x="5132636" y="2468762"/>
            <a:ext cx="895417" cy="131796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7">
            <a:extLst>
              <a:ext uri="{FF2B5EF4-FFF2-40B4-BE49-F238E27FC236}">
                <a16:creationId xmlns:a16="http://schemas.microsoft.com/office/drawing/2014/main" id="{2D2CE1DF-B709-49B7-8506-0613BA84EAA2}"/>
              </a:ext>
            </a:extLst>
          </p:cNvPr>
          <p:cNvSpPr/>
          <p:nvPr/>
        </p:nvSpPr>
        <p:spPr>
          <a:xfrm>
            <a:off x="6873986" y="1460573"/>
            <a:ext cx="2054051"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HS </a:t>
            </a:r>
            <a:r>
              <a:rPr lang="en-US" sz="3200" dirty="0" err="1">
                <a:solidFill>
                  <a:schemeClr val="tx1"/>
                </a:solidFill>
                <a:latin typeface="#9Slide03 SVN-PF Din Text Pro C" panose="02000506020000020004" pitchFamily="2" charset="0"/>
                <a:cs typeface="Arial" panose="020B0604020202020204" pitchFamily="34" charset="0"/>
              </a:rPr>
              <a:t>tự</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tính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nháp</a:t>
            </a:r>
            <a:r>
              <a:rPr lang="en-US" sz="3200" dirty="0">
                <a:solidFill>
                  <a:schemeClr val="tx1"/>
                </a:solidFill>
                <a:latin typeface="#9Slide03 SVN-PF Din Text Pro C" panose="02000506020000020004" pitchFamily="2" charset="0"/>
                <a:cs typeface="Arial" panose="020B0604020202020204" pitchFamily="34" charset="0"/>
              </a:rPr>
              <a:t> ở </a:t>
            </a:r>
            <a:r>
              <a:rPr lang="en-US" sz="3200" dirty="0" err="1">
                <a:solidFill>
                  <a:schemeClr val="tx1"/>
                </a:solidFill>
                <a:latin typeface="#9Slide03 SVN-PF Din Text Pro C" panose="02000506020000020004" pitchFamily="2" charset="0"/>
                <a:cs typeface="Arial" panose="020B0604020202020204" pitchFamily="34" charset="0"/>
              </a:rPr>
              <a:t>ngoài</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27" name="Picture 26">
            <a:extLst>
              <a:ext uri="{FF2B5EF4-FFF2-40B4-BE49-F238E27FC236}">
                <a16:creationId xmlns:a16="http://schemas.microsoft.com/office/drawing/2014/main" id="{7EF6E914-E1E6-40A1-AE95-7D0EC61A67E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2871693" y="2456094"/>
            <a:ext cx="1158387" cy="1439426"/>
          </a:xfrm>
          <a:prstGeom prst="rect">
            <a:avLst/>
          </a:prstGeom>
        </p:spPr>
      </p:pic>
      <p:pic>
        <p:nvPicPr>
          <p:cNvPr id="28" name="Picture 4" descr="Copy writer RGB color icon stock vector. Illustration of flat - 187369446">
            <a:extLst>
              <a:ext uri="{FF2B5EF4-FFF2-40B4-BE49-F238E27FC236}">
                <a16:creationId xmlns:a16="http://schemas.microsoft.com/office/drawing/2014/main" id="{99840D9E-5BB4-4B94-9C1D-ACE869B4365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7084364" y="2566712"/>
            <a:ext cx="1442686" cy="115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2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881801" y="2622043"/>
            <a:ext cx="6897632" cy="1306172"/>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3 SVN-PF Din Text Pro C" panose="02000506020000020004" pitchFamily="2" charset="0"/>
                <a:cs typeface="Arial" panose="020B0604020202020204" pitchFamily="34" charset="0"/>
              </a:rPr>
              <a:t>Giữa 2 bản đồ tự nhiên Việt Nam có tỉ lệ 1:10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 và 1:15</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 bản đồ nào có tỉ lệ lớn hơn và thể hiện được nhiều đối tượng địa lí hơn?</a:t>
            </a:r>
            <a:endParaRPr lang="en-US" sz="2800" dirty="0">
              <a:solidFill>
                <a:schemeClr val="tx1"/>
              </a:solidFill>
              <a:latin typeface="#9Slide03 SVN-PF Din Text Pro C" panose="02000506020000020004" pitchFamily="2" charset="0"/>
              <a:cs typeface="Arial" panose="020B0604020202020204" pitchFamily="34" charset="0"/>
            </a:endParaRPr>
          </a:p>
        </p:txBody>
      </p:sp>
      <p:sp>
        <p:nvSpPr>
          <p:cNvPr id="3" name="Diamond 2">
            <a:extLst>
              <a:ext uri="{FF2B5EF4-FFF2-40B4-BE49-F238E27FC236}">
                <a16:creationId xmlns:a16="http://schemas.microsoft.com/office/drawing/2014/main" id="{694E9E3F-2D40-40C4-B6D3-84E0020131E5}"/>
              </a:ext>
            </a:extLst>
          </p:cNvPr>
          <p:cNvSpPr/>
          <p:nvPr/>
        </p:nvSpPr>
        <p:spPr>
          <a:xfrm>
            <a:off x="-1" y="2808165"/>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pic>
        <p:nvPicPr>
          <p:cNvPr id="2050" name="Picture 2" descr="Cartoon Màu Vàng Tinh Tế Dấu Chấm Hỏi Biểu Tượng âm Thanh Nổi Hình ảnh |  Định dạng hình ảnh PSD 611699116| vn.lovepik.com">
            <a:extLst>
              <a:ext uri="{FF2B5EF4-FFF2-40B4-BE49-F238E27FC236}">
                <a16:creationId xmlns:a16="http://schemas.microsoft.com/office/drawing/2014/main" id="{FA577319-E962-4612-AB11-5271100836E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3214" t="14154" r="13145" b="18450"/>
          <a:stretch/>
        </p:blipFill>
        <p:spPr bwMode="auto">
          <a:xfrm>
            <a:off x="3345371" y="1265304"/>
            <a:ext cx="1350498" cy="1235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ck-icon">
            <a:extLst>
              <a:ext uri="{FF2B5EF4-FFF2-40B4-BE49-F238E27FC236}">
                <a16:creationId xmlns:a16="http://schemas.microsoft.com/office/drawing/2014/main" id="{4BCE60D3-C49B-4E7D-8566-F2F00BA463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300" b="92915" l="5000" r="93000">
                        <a14:foregroundMark x1="50800" y1="8300" x2="50800" y2="8300"/>
                        <a14:foregroundMark x1="10000" y1="57490" x2="10000" y2="57490"/>
                        <a14:foregroundMark x1="10600" y1="68623" x2="10600" y2="68623"/>
                        <a14:foregroundMark x1="13800" y1="54049" x2="13800" y2="54049"/>
                        <a14:foregroundMark x1="6800" y1="65385" x2="6800" y2="65385"/>
                        <a14:foregroundMark x1="7400" y1="59717" x2="7400" y2="59717"/>
                        <a14:foregroundMark x1="6400" y1="27733" x2="6400" y2="27733"/>
                        <a14:foregroundMark x1="20000" y1="93117" x2="20000" y2="93117"/>
                        <a14:foregroundMark x1="86200" y1="8300" x2="86200" y2="8300"/>
                        <a14:foregroundMark x1="93000" y1="20243" x2="93000" y2="20243"/>
                        <a14:foregroundMark x1="5000" y1="65992" x2="5000" y2="65992"/>
                      </a14:backgroundRemoval>
                    </a14:imgEffect>
                  </a14:imgLayer>
                </a14:imgProps>
              </a:ext>
              <a:ext uri="{28A0092B-C50C-407E-A947-70E740481C1C}">
                <a14:useLocalDpi xmlns:a14="http://schemas.microsoft.com/office/drawing/2010/main" val="0"/>
              </a:ext>
            </a:extLst>
          </a:blip>
          <a:srcRect/>
          <a:stretch>
            <a:fillRect/>
          </a:stretch>
        </p:blipFill>
        <p:spPr bwMode="auto">
          <a:xfrm>
            <a:off x="9491171" y="1265304"/>
            <a:ext cx="1459660" cy="14421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283B0B0-8052-4706-A073-DF94A675522A}"/>
              </a:ext>
            </a:extLst>
          </p:cNvPr>
          <p:cNvCxnSpPr>
            <a:cxnSpLocks/>
          </p:cNvCxnSpPr>
          <p:nvPr/>
        </p:nvCxnSpPr>
        <p:spPr>
          <a:xfrm>
            <a:off x="8060030" y="1265304"/>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Diamond 29">
            <a:extLst>
              <a:ext uri="{FF2B5EF4-FFF2-40B4-BE49-F238E27FC236}">
                <a16:creationId xmlns:a16="http://schemas.microsoft.com/office/drawing/2014/main" id="{168C19B2-61F7-4043-B234-CA048E9298AD}"/>
              </a:ext>
            </a:extLst>
          </p:cNvPr>
          <p:cNvSpPr/>
          <p:nvPr/>
        </p:nvSpPr>
        <p:spPr>
          <a:xfrm>
            <a:off x="8165884" y="283844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8" name="Diamond 37">
            <a:extLst>
              <a:ext uri="{FF2B5EF4-FFF2-40B4-BE49-F238E27FC236}">
                <a16:creationId xmlns:a16="http://schemas.microsoft.com/office/drawing/2014/main" id="{A5F74DD3-345E-46FA-87C2-4E93E032EC51}"/>
              </a:ext>
            </a:extLst>
          </p:cNvPr>
          <p:cNvSpPr/>
          <p:nvPr/>
        </p:nvSpPr>
        <p:spPr>
          <a:xfrm>
            <a:off x="-2" y="4108052"/>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43" name="Diamond 42">
            <a:extLst>
              <a:ext uri="{FF2B5EF4-FFF2-40B4-BE49-F238E27FC236}">
                <a16:creationId xmlns:a16="http://schemas.microsoft.com/office/drawing/2014/main" id="{DF75EC3E-580F-475F-B3CD-218D3E31825B}"/>
              </a:ext>
            </a:extLst>
          </p:cNvPr>
          <p:cNvSpPr/>
          <p:nvPr/>
        </p:nvSpPr>
        <p:spPr>
          <a:xfrm>
            <a:off x="8165884" y="4115658"/>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45" name="Diamond 44">
            <a:extLst>
              <a:ext uri="{FF2B5EF4-FFF2-40B4-BE49-F238E27FC236}">
                <a16:creationId xmlns:a16="http://schemas.microsoft.com/office/drawing/2014/main" id="{DC5F9BCE-553C-4E66-AA25-62FC124F2DA6}"/>
              </a:ext>
            </a:extLst>
          </p:cNvPr>
          <p:cNvSpPr/>
          <p:nvPr/>
        </p:nvSpPr>
        <p:spPr>
          <a:xfrm>
            <a:off x="-2" y="5481090"/>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46" name="TextBox 45">
            <a:extLst>
              <a:ext uri="{FF2B5EF4-FFF2-40B4-BE49-F238E27FC236}">
                <a16:creationId xmlns:a16="http://schemas.microsoft.com/office/drawing/2014/main" id="{5A26059D-C122-47EB-88B4-CB63F0F15622}"/>
              </a:ext>
            </a:extLst>
          </p:cNvPr>
          <p:cNvSpPr txBox="1"/>
          <p:nvPr/>
        </p:nvSpPr>
        <p:spPr>
          <a:xfrm>
            <a:off x="9061231" y="5569634"/>
            <a:ext cx="2975499" cy="1041695"/>
          </a:xfrm>
          <a:prstGeom prst="rect">
            <a:avLst/>
          </a:prstGeom>
          <a:noFill/>
          <a:ln>
            <a:solidFill>
              <a:schemeClr val="tx1"/>
            </a:solidFill>
            <a:prstDash val="sysDot"/>
          </a:ln>
        </p:spPr>
        <p:txBody>
          <a:bodyPr wrap="square">
            <a:spAutoFit/>
          </a:bodyPr>
          <a:lstStyle/>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Tỉ lệ lớn nhất: bản đồ C</a:t>
            </a:r>
          </a:p>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Ít chi tiết nhất: bản đồ A </a:t>
            </a:r>
            <a:endParaRPr lang="en-US" sz="2800" dirty="0">
              <a:solidFill>
                <a:srgbClr val="002060"/>
              </a:solidFill>
              <a:effectLst/>
              <a:latin typeface="#9Slide03 SVN-PF Din Text Pro C" panose="02000506020000020004" pitchFamily="2" charset="0"/>
              <a:ea typeface="Tahoma" panose="020B0604030504040204" pitchFamily="34" charset="0"/>
            </a:endParaRPr>
          </a:p>
        </p:txBody>
      </p:sp>
      <p:sp>
        <p:nvSpPr>
          <p:cNvPr id="47" name="Diamond 46">
            <a:extLst>
              <a:ext uri="{FF2B5EF4-FFF2-40B4-BE49-F238E27FC236}">
                <a16:creationId xmlns:a16="http://schemas.microsoft.com/office/drawing/2014/main" id="{ED9B0FA8-42C2-4635-A314-7089042A3B80}"/>
              </a:ext>
            </a:extLst>
          </p:cNvPr>
          <p:cNvSpPr/>
          <p:nvPr/>
        </p:nvSpPr>
        <p:spPr>
          <a:xfrm>
            <a:off x="8165884" y="559269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grpSp>
        <p:nvGrpSpPr>
          <p:cNvPr id="23" name="Group 22">
            <a:extLst>
              <a:ext uri="{FF2B5EF4-FFF2-40B4-BE49-F238E27FC236}">
                <a16:creationId xmlns:a16="http://schemas.microsoft.com/office/drawing/2014/main" id="{86437183-ED2F-4CF4-B204-23D255F15790}"/>
              </a:ext>
            </a:extLst>
          </p:cNvPr>
          <p:cNvGrpSpPr/>
          <p:nvPr/>
        </p:nvGrpSpPr>
        <p:grpSpPr>
          <a:xfrm>
            <a:off x="2289081" y="-11858"/>
            <a:ext cx="8564820" cy="1260458"/>
            <a:chOff x="647782" y="-12180"/>
            <a:chExt cx="8564820" cy="1260458"/>
          </a:xfrm>
        </p:grpSpPr>
        <p:sp>
          <p:nvSpPr>
            <p:cNvPr id="24" name="Rectangle 23">
              <a:extLst>
                <a:ext uri="{FF2B5EF4-FFF2-40B4-BE49-F238E27FC236}">
                  <a16:creationId xmlns:a16="http://schemas.microsoft.com/office/drawing/2014/main" id="{D2455C7F-7442-4ECF-9FCB-8102E012011A}"/>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5" name="Picture 2" descr="Game-pad Gaming icon stock vector. Illustration of fight - 184134342">
              <a:extLst>
                <a:ext uri="{FF2B5EF4-FFF2-40B4-BE49-F238E27FC236}">
                  <a16:creationId xmlns:a16="http://schemas.microsoft.com/office/drawing/2014/main" id="{7E955003-00FC-4F05-9769-DFE81A1D40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C599E679-B4B7-4E92-B352-8DC9240835ED}"/>
              </a:ext>
            </a:extLst>
          </p:cNvPr>
          <p:cNvGrpSpPr/>
          <p:nvPr/>
        </p:nvGrpSpPr>
        <p:grpSpPr>
          <a:xfrm>
            <a:off x="877868" y="4051566"/>
            <a:ext cx="6897632" cy="1306172"/>
            <a:chOff x="877868" y="4051566"/>
            <a:chExt cx="6897632" cy="1306172"/>
          </a:xfrm>
        </p:grpSpPr>
        <p:sp>
          <p:nvSpPr>
            <p:cNvPr id="31" name="Rectangle: Rounded Corners 7">
              <a:extLst>
                <a:ext uri="{FF2B5EF4-FFF2-40B4-BE49-F238E27FC236}">
                  <a16:creationId xmlns:a16="http://schemas.microsoft.com/office/drawing/2014/main" id="{C3E0A087-6184-4F50-B83C-65634E21730E}"/>
                </a:ext>
              </a:extLst>
            </p:cNvPr>
            <p:cNvSpPr/>
            <p:nvPr/>
          </p:nvSpPr>
          <p:spPr>
            <a:xfrm>
              <a:off x="877868" y="4051566"/>
              <a:ext cx="6897632" cy="1306172"/>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latin typeface="#9Slide03 SVN-PF Din Text Pro C" panose="02000506020000020004" pitchFamily="2" charset="0"/>
                <a:cs typeface="Arial" panose="020B060402020202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597B3173-4194-4B32-B945-48572C90EB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1102" y="4121701"/>
              <a:ext cx="4134427" cy="552527"/>
            </a:xfrm>
            <a:prstGeom prst="rect">
              <a:avLst/>
            </a:prstGeom>
          </p:spPr>
        </p:pic>
      </p:grpSp>
      <p:sp>
        <p:nvSpPr>
          <p:cNvPr id="33" name="TextBox 32">
            <a:extLst>
              <a:ext uri="{FF2B5EF4-FFF2-40B4-BE49-F238E27FC236}">
                <a16:creationId xmlns:a16="http://schemas.microsoft.com/office/drawing/2014/main" id="{728A961F-431B-4B3C-BE64-AB3FD7272741}"/>
              </a:ext>
            </a:extLst>
          </p:cNvPr>
          <p:cNvSpPr txBox="1"/>
          <p:nvPr/>
        </p:nvSpPr>
        <p:spPr>
          <a:xfrm>
            <a:off x="3480658" y="4754373"/>
            <a:ext cx="1692052" cy="523220"/>
          </a:xfrm>
          <a:prstGeom prst="rect">
            <a:avLst/>
          </a:prstGeom>
          <a:solidFill>
            <a:schemeClr val="bg1"/>
          </a:solidFill>
        </p:spPr>
        <p:txBody>
          <a:bodyPr wrap="square">
            <a:spAutoFit/>
          </a:bodyPr>
          <a:lstStyle/>
          <a:p>
            <a:r>
              <a:rPr lang="vi-VN" sz="2800" dirty="0">
                <a:solidFill>
                  <a:schemeClr val="tx1"/>
                </a:solidFill>
                <a:latin typeface="#9Slide03 SVN-PF Din Text Pro C" panose="02000506020000020004" pitchFamily="2" charset="0"/>
                <a:cs typeface="Arial" panose="020B0604020202020204" pitchFamily="34" charset="0"/>
              </a:rPr>
              <a:t>1:10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 </a:t>
            </a:r>
            <a:endParaRPr lang="en-US" sz="2800" dirty="0"/>
          </a:p>
        </p:txBody>
      </p:sp>
      <p:sp>
        <p:nvSpPr>
          <p:cNvPr id="34" name="TextBox 33">
            <a:extLst>
              <a:ext uri="{FF2B5EF4-FFF2-40B4-BE49-F238E27FC236}">
                <a16:creationId xmlns:a16="http://schemas.microsoft.com/office/drawing/2014/main" id="{A8B584E3-2B97-42A9-B5E1-8C2598303207}"/>
              </a:ext>
            </a:extLst>
          </p:cNvPr>
          <p:cNvSpPr txBox="1"/>
          <p:nvPr/>
        </p:nvSpPr>
        <p:spPr>
          <a:xfrm>
            <a:off x="1008780" y="4012154"/>
            <a:ext cx="1966717" cy="1384995"/>
          </a:xfrm>
          <a:prstGeom prst="rect">
            <a:avLst/>
          </a:prstGeom>
          <a:noFill/>
        </p:spPr>
        <p:txBody>
          <a:bodyPr wrap="square">
            <a:spAutoFit/>
          </a:bodyPr>
          <a:lstStyle/>
          <a:p>
            <a:pPr algn="just"/>
            <a:r>
              <a:rPr lang="en-US" sz="2800" dirty="0" err="1">
                <a:solidFill>
                  <a:schemeClr val="tx1"/>
                </a:solidFill>
                <a:latin typeface="#9Slide03 SVN-PF Din Text Pro C" panose="02000506020000020004" pitchFamily="2" charset="0"/>
                <a:cs typeface="Arial" panose="020B0604020202020204" pitchFamily="34" charset="0"/>
              </a:rPr>
              <a:t>Hãy</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chú</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thích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tên</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dạng</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tỉ</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lệ</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cho</a:t>
            </a:r>
            <a:r>
              <a:rPr lang="en-US" sz="2800" dirty="0">
                <a:solidFill>
                  <a:schemeClr val="tx1"/>
                </a:solidFill>
                <a:latin typeface="#9Slide03 SVN-PF Din Text Pro C" panose="02000506020000020004" pitchFamily="2" charset="0"/>
                <a:cs typeface="Arial" panose="020B0604020202020204" pitchFamily="34" charset="0"/>
              </a:rPr>
              <a:t> 2 </a:t>
            </a:r>
            <a:r>
              <a:rPr lang="en-US" sz="2800" dirty="0" err="1">
                <a:solidFill>
                  <a:schemeClr val="tx1"/>
                </a:solidFill>
                <a:latin typeface="#9Slide03 SVN-PF Din Text Pro C" panose="02000506020000020004" pitchFamily="2" charset="0"/>
                <a:cs typeface="Arial" panose="020B0604020202020204" pitchFamily="34" charset="0"/>
              </a:rPr>
              <a:t>hình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bên</a:t>
            </a:r>
            <a:r>
              <a:rPr lang="en-US" sz="2800" dirty="0">
                <a:solidFill>
                  <a:schemeClr val="tx1"/>
                </a:solidFill>
                <a:latin typeface="#9Slide03 SVN-PF Din Text Pro C" panose="02000506020000020004" pitchFamily="2" charset="0"/>
                <a:cs typeface="Arial" panose="020B0604020202020204" pitchFamily="34" charset="0"/>
              </a:rPr>
              <a:t>:</a:t>
            </a:r>
            <a:endParaRPr lang="en-US" sz="2800" dirty="0"/>
          </a:p>
        </p:txBody>
      </p:sp>
      <p:sp>
        <p:nvSpPr>
          <p:cNvPr id="35" name="TextBox 34">
            <a:extLst>
              <a:ext uri="{FF2B5EF4-FFF2-40B4-BE49-F238E27FC236}">
                <a16:creationId xmlns:a16="http://schemas.microsoft.com/office/drawing/2014/main" id="{13C81F4F-00E0-4E3D-B8DB-A214BD96B310}"/>
              </a:ext>
            </a:extLst>
          </p:cNvPr>
          <p:cNvSpPr txBox="1"/>
          <p:nvPr/>
        </p:nvSpPr>
        <p:spPr>
          <a:xfrm>
            <a:off x="3034454" y="4151008"/>
            <a:ext cx="574610" cy="523220"/>
          </a:xfrm>
          <a:prstGeom prst="rect">
            <a:avLst/>
          </a:prstGeom>
          <a:noFill/>
        </p:spPr>
        <p:txBody>
          <a:bodyPr wrap="square">
            <a:spAutoFit/>
          </a:bodyPr>
          <a:lstStyle/>
          <a:p>
            <a:r>
              <a:rPr lang="en-US" sz="2800" dirty="0">
                <a:latin typeface="#9Slide03 SVN-PF Din Text Pro C" panose="02000506020000020004" pitchFamily="2" charset="0"/>
                <a:cs typeface="Arial" panose="020B0604020202020204" pitchFamily="34" charset="0"/>
              </a:rPr>
              <a:t>(1)</a:t>
            </a:r>
            <a:endParaRPr lang="en-US" sz="2800" dirty="0"/>
          </a:p>
        </p:txBody>
      </p:sp>
      <p:sp>
        <p:nvSpPr>
          <p:cNvPr id="36" name="TextBox 35">
            <a:extLst>
              <a:ext uri="{FF2B5EF4-FFF2-40B4-BE49-F238E27FC236}">
                <a16:creationId xmlns:a16="http://schemas.microsoft.com/office/drawing/2014/main" id="{46BA56E5-7145-4F34-845A-BABF681B766B}"/>
              </a:ext>
            </a:extLst>
          </p:cNvPr>
          <p:cNvSpPr txBox="1"/>
          <p:nvPr/>
        </p:nvSpPr>
        <p:spPr>
          <a:xfrm>
            <a:off x="3034454" y="4754373"/>
            <a:ext cx="574610" cy="523220"/>
          </a:xfrm>
          <a:prstGeom prst="rect">
            <a:avLst/>
          </a:prstGeom>
          <a:noFill/>
        </p:spPr>
        <p:txBody>
          <a:bodyPr wrap="square">
            <a:spAutoFit/>
          </a:bodyPr>
          <a:lstStyle/>
          <a:p>
            <a:r>
              <a:rPr lang="en-US" sz="2800" dirty="0">
                <a:latin typeface="#9Slide03 SVN-PF Din Text Pro C" panose="02000506020000020004" pitchFamily="2" charset="0"/>
                <a:cs typeface="Arial" panose="020B0604020202020204" pitchFamily="34" charset="0"/>
              </a:rPr>
              <a:t>(2)</a:t>
            </a:r>
            <a:endParaRPr lang="en-US" sz="2800" dirty="0"/>
          </a:p>
        </p:txBody>
      </p:sp>
      <p:sp>
        <p:nvSpPr>
          <p:cNvPr id="37" name="Rectangle: Rounded Corners 7">
            <a:extLst>
              <a:ext uri="{FF2B5EF4-FFF2-40B4-BE49-F238E27FC236}">
                <a16:creationId xmlns:a16="http://schemas.microsoft.com/office/drawing/2014/main" id="{E4C6BB0E-8C5F-4EF7-86F8-8092984994AD}"/>
              </a:ext>
            </a:extLst>
          </p:cNvPr>
          <p:cNvSpPr/>
          <p:nvPr/>
        </p:nvSpPr>
        <p:spPr>
          <a:xfrm>
            <a:off x="877868" y="5441861"/>
            <a:ext cx="6897632" cy="1306172"/>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SVN-PF Din Text Pro C" panose="02000506020000020004" pitchFamily="2" charset="0"/>
                <a:cs typeface="Arial" panose="020B0604020202020204" pitchFamily="34" charset="0"/>
              </a:rPr>
              <a:t>Cho BĐ </a:t>
            </a:r>
            <a:r>
              <a:rPr lang="en-US" sz="2800" dirty="0" err="1">
                <a:solidFill>
                  <a:schemeClr val="tx1"/>
                </a:solidFill>
                <a:latin typeface="#9Slide03 SVN-PF Din Text Pro C" panose="02000506020000020004" pitchFamily="2" charset="0"/>
                <a:cs typeface="Arial" panose="020B0604020202020204" pitchFamily="34" charset="0"/>
              </a:rPr>
              <a:t>hành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chính</a:t>
            </a:r>
            <a:r>
              <a:rPr lang="en-US" sz="2800" dirty="0">
                <a:solidFill>
                  <a:schemeClr val="tx1"/>
                </a:solidFill>
                <a:latin typeface="#9Slide03 SVN-PF Din Text Pro C" panose="02000506020000020004" pitchFamily="2" charset="0"/>
                <a:cs typeface="Arial" panose="020B0604020202020204" pitchFamily="34" charset="0"/>
              </a:rPr>
              <a:t> VN </a:t>
            </a:r>
            <a:r>
              <a:rPr lang="vi-VN" sz="2800" dirty="0">
                <a:solidFill>
                  <a:schemeClr val="tx1"/>
                </a:solidFill>
                <a:latin typeface="#9Slide03 SVN-PF Din Text Pro C" panose="02000506020000020004" pitchFamily="2" charset="0"/>
                <a:cs typeface="Arial" panose="020B0604020202020204" pitchFamily="34" charset="0"/>
              </a:rPr>
              <a:t>có </a:t>
            </a:r>
            <a:r>
              <a:rPr lang="en-US" sz="2800" dirty="0" err="1">
                <a:solidFill>
                  <a:schemeClr val="tx1"/>
                </a:solidFill>
                <a:latin typeface="#9Slide03 SVN-PF Din Text Pro C" panose="02000506020000020004" pitchFamily="2" charset="0"/>
                <a:cs typeface="Arial" panose="020B0604020202020204" pitchFamily="34" charset="0"/>
              </a:rPr>
              <a:t>kích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thước</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lần</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lượt</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là</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a:solidFill>
                  <a:schemeClr val="tx1"/>
                </a:solidFill>
                <a:highlight>
                  <a:srgbClr val="00FF00"/>
                </a:highlight>
                <a:latin typeface="#9Slide03 SVN-PF Din Text Pro C" panose="02000506020000020004" pitchFamily="2" charset="0"/>
                <a:cs typeface="Arial" panose="020B0604020202020204" pitchFamily="34" charset="0"/>
              </a:rPr>
              <a:t>A: 15,5 x 20 cm</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a:solidFill>
                  <a:schemeClr val="tx1"/>
                </a:solidFill>
                <a:highlight>
                  <a:srgbClr val="C0C0C0"/>
                </a:highlight>
                <a:latin typeface="#9Slide03 SVN-PF Din Text Pro C" panose="02000506020000020004" pitchFamily="2" charset="0"/>
                <a:cs typeface="Arial" panose="020B0604020202020204" pitchFamily="34" charset="0"/>
              </a:rPr>
              <a:t>B: 28 x 35 cm</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a:solidFill>
                  <a:schemeClr val="tx1"/>
                </a:solidFill>
                <a:highlight>
                  <a:srgbClr val="00FFFF"/>
                </a:highlight>
                <a:latin typeface="#9Slide03 SVN-PF Din Text Pro C" panose="02000506020000020004" pitchFamily="2" charset="0"/>
                <a:cs typeface="Arial" panose="020B0604020202020204" pitchFamily="34" charset="0"/>
              </a:rPr>
              <a:t>C: 84 x 116cm</a:t>
            </a:r>
            <a:r>
              <a:rPr lang="en-US" sz="2800" dirty="0">
                <a:solidFill>
                  <a:schemeClr val="tx1"/>
                </a:solidFill>
                <a:latin typeface="#9Slide03 SVN-PF Din Text Pro C" panose="02000506020000020004" pitchFamily="2" charset="0"/>
                <a:cs typeface="Arial" panose="020B0604020202020204" pitchFamily="34" charset="0"/>
              </a:rPr>
              <a:t>; Cho </a:t>
            </a:r>
            <a:r>
              <a:rPr lang="en-US" sz="2800" dirty="0" err="1">
                <a:solidFill>
                  <a:schemeClr val="tx1"/>
                </a:solidFill>
                <a:latin typeface="#9Slide03 SVN-PF Din Text Pro C" panose="02000506020000020004" pitchFamily="2" charset="0"/>
                <a:cs typeface="Arial" panose="020B0604020202020204" pitchFamily="34" charset="0"/>
              </a:rPr>
              <a:t>biết</a:t>
            </a:r>
            <a:r>
              <a:rPr lang="en-US" sz="2800" dirty="0">
                <a:solidFill>
                  <a:schemeClr val="tx1"/>
                </a:solidFill>
                <a:latin typeface="#9Slide03 SVN-PF Din Text Pro C" panose="02000506020000020004" pitchFamily="2" charset="0"/>
                <a:cs typeface="Arial" panose="020B0604020202020204" pitchFamily="34" charset="0"/>
              </a:rPr>
              <a:t> </a:t>
            </a:r>
            <a:r>
              <a:rPr lang="vi-VN" sz="2800" dirty="0">
                <a:solidFill>
                  <a:schemeClr val="tx1"/>
                </a:solidFill>
                <a:latin typeface="#9Slide03 SVN-PF Din Text Pro C" panose="02000506020000020004" pitchFamily="2" charset="0"/>
                <a:cs typeface="Arial" panose="020B0604020202020204" pitchFamily="34" charset="0"/>
              </a:rPr>
              <a:t>bản đồ nào có tỉ lệ lớn </a:t>
            </a:r>
            <a:r>
              <a:rPr lang="en-US" sz="2800" dirty="0" err="1">
                <a:solidFill>
                  <a:schemeClr val="tx1"/>
                </a:solidFill>
                <a:latin typeface="#9Slide03 SVN-PF Din Text Pro C" panose="02000506020000020004" pitchFamily="2" charset="0"/>
                <a:cs typeface="Arial" panose="020B0604020202020204" pitchFamily="34" charset="0"/>
              </a:rPr>
              <a:t>nhất</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Bản</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đồ</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nào</a:t>
            </a:r>
            <a:r>
              <a:rPr lang="en-US" sz="2800" dirty="0">
                <a:solidFill>
                  <a:schemeClr val="tx1"/>
                </a:solidFill>
                <a:latin typeface="#9Slide03 SVN-PF Din Text Pro C" panose="02000506020000020004" pitchFamily="2" charset="0"/>
                <a:cs typeface="Arial" panose="020B0604020202020204" pitchFamily="34" charset="0"/>
              </a:rPr>
              <a:t> </a:t>
            </a:r>
            <a:r>
              <a:rPr lang="vi-VN" sz="2800" dirty="0">
                <a:solidFill>
                  <a:schemeClr val="tx1"/>
                </a:solidFill>
                <a:latin typeface="#9Slide03 SVN-PF Din Text Pro C" panose="02000506020000020004" pitchFamily="2" charset="0"/>
                <a:cs typeface="Arial" panose="020B0604020202020204" pitchFamily="34" charset="0"/>
              </a:rPr>
              <a:t>thể hiện được </a:t>
            </a:r>
            <a:r>
              <a:rPr lang="en-US" sz="2800" dirty="0" err="1">
                <a:solidFill>
                  <a:schemeClr val="tx1"/>
                </a:solidFill>
                <a:latin typeface="#9Slide03 SVN-PF Din Text Pro C" panose="02000506020000020004" pitchFamily="2" charset="0"/>
                <a:cs typeface="Arial" panose="020B0604020202020204" pitchFamily="34" charset="0"/>
              </a:rPr>
              <a:t>ít</a:t>
            </a:r>
            <a:r>
              <a:rPr lang="en-US" sz="2800" dirty="0">
                <a:solidFill>
                  <a:schemeClr val="tx1"/>
                </a:solidFill>
                <a:latin typeface="#9Slide03 SVN-PF Din Text Pro C" panose="02000506020000020004" pitchFamily="2" charset="0"/>
                <a:cs typeface="Arial" panose="020B0604020202020204" pitchFamily="34" charset="0"/>
              </a:rPr>
              <a:t> chi </a:t>
            </a:r>
            <a:r>
              <a:rPr lang="en-US" sz="2800" dirty="0" err="1">
                <a:solidFill>
                  <a:schemeClr val="tx1"/>
                </a:solidFill>
                <a:latin typeface="#9Slide03 SVN-PF Din Text Pro C" panose="02000506020000020004" pitchFamily="2" charset="0"/>
                <a:cs typeface="Arial" panose="020B0604020202020204" pitchFamily="34" charset="0"/>
              </a:rPr>
              <a:t>tiết</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nhất</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 </a:t>
            </a:r>
            <a:endParaRPr lang="en-US" sz="2800" dirty="0">
              <a:solidFill>
                <a:schemeClr val="tx1"/>
              </a:solidFill>
              <a:latin typeface="#9Slide03 SVN-PF Din Text Pro C" panose="02000506020000020004" pitchFamily="2" charset="0"/>
              <a:cs typeface="Arial" panose="020B0604020202020204" pitchFamily="34" charset="0"/>
            </a:endParaRPr>
          </a:p>
        </p:txBody>
      </p:sp>
      <p:sp>
        <p:nvSpPr>
          <p:cNvPr id="40" name="TextBox 39">
            <a:extLst>
              <a:ext uri="{FF2B5EF4-FFF2-40B4-BE49-F238E27FC236}">
                <a16:creationId xmlns:a16="http://schemas.microsoft.com/office/drawing/2014/main" id="{B3C2A52E-72CC-4FAF-8699-8F5659C3CFF0}"/>
              </a:ext>
            </a:extLst>
          </p:cNvPr>
          <p:cNvSpPr txBox="1"/>
          <p:nvPr/>
        </p:nvSpPr>
        <p:spPr>
          <a:xfrm>
            <a:off x="9061230" y="2808165"/>
            <a:ext cx="2975499" cy="1041695"/>
          </a:xfrm>
          <a:prstGeom prst="rect">
            <a:avLst/>
          </a:prstGeom>
          <a:noFill/>
          <a:ln>
            <a:solidFill>
              <a:schemeClr val="tx1"/>
            </a:solidFill>
            <a:prstDash val="sysDot"/>
          </a:ln>
        </p:spPr>
        <p:txBody>
          <a:bodyPr wrap="square">
            <a:spAutoFit/>
          </a:bodyPr>
          <a:lstStyle/>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Bản đồ tỉ lệ lớn hơn: 1:10.000.000</a:t>
            </a:r>
          </a:p>
        </p:txBody>
      </p:sp>
      <p:sp>
        <p:nvSpPr>
          <p:cNvPr id="41" name="TextBox 40">
            <a:extLst>
              <a:ext uri="{FF2B5EF4-FFF2-40B4-BE49-F238E27FC236}">
                <a16:creationId xmlns:a16="http://schemas.microsoft.com/office/drawing/2014/main" id="{B5CB4019-9F7C-4FC1-857C-A5A98738B55A}"/>
              </a:ext>
            </a:extLst>
          </p:cNvPr>
          <p:cNvSpPr txBox="1"/>
          <p:nvPr/>
        </p:nvSpPr>
        <p:spPr>
          <a:xfrm>
            <a:off x="9061230" y="4151008"/>
            <a:ext cx="2975499" cy="1041695"/>
          </a:xfrm>
          <a:prstGeom prst="rect">
            <a:avLst/>
          </a:prstGeom>
          <a:noFill/>
          <a:ln>
            <a:solidFill>
              <a:schemeClr val="tx1"/>
            </a:solidFill>
            <a:prstDash val="sysDot"/>
          </a:ln>
        </p:spPr>
        <p:txBody>
          <a:bodyPr wrap="square">
            <a:spAutoFit/>
          </a:bodyPr>
          <a:lstStyle/>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(1): Tỉ lệ thước</a:t>
            </a:r>
          </a:p>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(2): Tỉ lệ số</a:t>
            </a:r>
          </a:p>
        </p:txBody>
      </p:sp>
    </p:spTree>
    <p:extLst>
      <p:ext uri="{BB962C8B-B14F-4D97-AF65-F5344CB8AC3E}">
        <p14:creationId xmlns:p14="http://schemas.microsoft.com/office/powerpoint/2010/main" val="116300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arn(inVertical)">
                                      <p:cBhvr>
                                        <p:cTn id="51" dur="500"/>
                                        <p:tgtEl>
                                          <p:spTgt spid="4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barn(inVertical)">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arn(inVertical)">
                                      <p:cBhvr>
                                        <p:cTn id="59" dur="500"/>
                                        <p:tgtEl>
                                          <p:spTgt spid="4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P spid="30" grpId="0" animBg="1"/>
      <p:bldP spid="38" grpId="0" animBg="1"/>
      <p:bldP spid="43" grpId="0" animBg="1"/>
      <p:bldP spid="45" grpId="0" animBg="1"/>
      <p:bldP spid="46" grpId="0" animBg="1"/>
      <p:bldP spid="47" grpId="0" animBg="1"/>
      <p:bldP spid="33" grpId="0" animBg="1"/>
      <p:bldP spid="34" grpId="0"/>
      <p:bldP spid="35" grpId="0"/>
      <p:bldP spid="36" grpId="0"/>
      <p:bldP spid="37"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2071197" y="1406208"/>
            <a:ext cx="8782704" cy="709868"/>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9Slide03 SVN-PF Din Text Pro C" panose="02000506020000020004" pitchFamily="2" charset="0"/>
                <a:cs typeface="Arial" panose="020B0604020202020204" pitchFamily="34" charset="0"/>
              </a:rPr>
              <a:t>Điền</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số</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liệu</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vào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chỗ</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trống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trong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bảng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sao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cho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phù</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hợp</a:t>
            </a:r>
            <a:r>
              <a:rPr lang="en-US" sz="4000" dirty="0">
                <a:solidFill>
                  <a:schemeClr val="tx1"/>
                </a:solidFill>
                <a:latin typeface="#9Slide03 SVN-PF Din Text Pro C" panose="02000506020000020004" pitchFamily="2" charset="0"/>
                <a:cs typeface="Arial" panose="020B0604020202020204" pitchFamily="34" charset="0"/>
              </a:rPr>
              <a:t>.</a:t>
            </a:r>
          </a:p>
        </p:txBody>
      </p:sp>
      <p:sp>
        <p:nvSpPr>
          <p:cNvPr id="3" name="Diamond 2">
            <a:extLst>
              <a:ext uri="{FF2B5EF4-FFF2-40B4-BE49-F238E27FC236}">
                <a16:creationId xmlns:a16="http://schemas.microsoft.com/office/drawing/2014/main" id="{694E9E3F-2D40-40C4-B6D3-84E0020131E5}"/>
              </a:ext>
            </a:extLst>
          </p:cNvPr>
          <p:cNvSpPr/>
          <p:nvPr/>
        </p:nvSpPr>
        <p:spPr>
          <a:xfrm>
            <a:off x="1295895" y="1305560"/>
            <a:ext cx="902397"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4</a:t>
            </a:r>
          </a:p>
        </p:txBody>
      </p:sp>
      <p:grpSp>
        <p:nvGrpSpPr>
          <p:cNvPr id="23" name="Group 22">
            <a:extLst>
              <a:ext uri="{FF2B5EF4-FFF2-40B4-BE49-F238E27FC236}">
                <a16:creationId xmlns:a16="http://schemas.microsoft.com/office/drawing/2014/main" id="{86437183-ED2F-4CF4-B204-23D255F15790}"/>
              </a:ext>
            </a:extLst>
          </p:cNvPr>
          <p:cNvGrpSpPr/>
          <p:nvPr/>
        </p:nvGrpSpPr>
        <p:grpSpPr>
          <a:xfrm>
            <a:off x="2289081" y="-11858"/>
            <a:ext cx="8564820" cy="1260458"/>
            <a:chOff x="647782" y="-12180"/>
            <a:chExt cx="8564820" cy="1260458"/>
          </a:xfrm>
        </p:grpSpPr>
        <p:sp>
          <p:nvSpPr>
            <p:cNvPr id="24" name="Rectangle 23">
              <a:extLst>
                <a:ext uri="{FF2B5EF4-FFF2-40B4-BE49-F238E27FC236}">
                  <a16:creationId xmlns:a16="http://schemas.microsoft.com/office/drawing/2014/main" id="{D2455C7F-7442-4ECF-9FCB-8102E012011A}"/>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5" name="Picture 2" descr="Game-pad Gaming icon stock vector. Illustration of fight - 184134342">
              <a:extLst>
                <a:ext uri="{FF2B5EF4-FFF2-40B4-BE49-F238E27FC236}">
                  <a16:creationId xmlns:a16="http://schemas.microsoft.com/office/drawing/2014/main" id="{7E955003-00FC-4F05-9769-DFE81A1D40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3">
            <a:extLst>
              <a:ext uri="{FF2B5EF4-FFF2-40B4-BE49-F238E27FC236}">
                <a16:creationId xmlns:a16="http://schemas.microsoft.com/office/drawing/2014/main" id="{6A7898FC-2453-4E73-99A9-88C4E37CB17C}"/>
              </a:ext>
            </a:extLst>
          </p:cNvPr>
          <p:cNvGraphicFramePr>
            <a:graphicFrameLocks noGrp="1"/>
          </p:cNvGraphicFramePr>
          <p:nvPr>
            <p:extLst>
              <p:ext uri="{D42A27DB-BD31-4B8C-83A1-F6EECF244321}">
                <p14:modId xmlns:p14="http://schemas.microsoft.com/office/powerpoint/2010/main" val="3064522413"/>
              </p:ext>
            </p:extLst>
          </p:nvPr>
        </p:nvGraphicFramePr>
        <p:xfrm>
          <a:off x="398585" y="2442035"/>
          <a:ext cx="10832122" cy="3962400"/>
        </p:xfrm>
        <a:graphic>
          <a:graphicData uri="http://schemas.openxmlformats.org/drawingml/2006/table">
            <a:tbl>
              <a:tblPr firstRow="1" bandRow="1">
                <a:tableStyleId>{5C22544A-7EE6-4342-B048-85BDC9FD1C3A}</a:tableStyleId>
              </a:tblPr>
              <a:tblGrid>
                <a:gridCol w="1105118">
                  <a:extLst>
                    <a:ext uri="{9D8B030D-6E8A-4147-A177-3AD203B41FA5}">
                      <a16:colId xmlns:a16="http://schemas.microsoft.com/office/drawing/2014/main" val="2641023375"/>
                    </a:ext>
                  </a:extLst>
                </a:gridCol>
                <a:gridCol w="2722257">
                  <a:extLst>
                    <a:ext uri="{9D8B030D-6E8A-4147-A177-3AD203B41FA5}">
                      <a16:colId xmlns:a16="http://schemas.microsoft.com/office/drawing/2014/main" val="421046765"/>
                    </a:ext>
                  </a:extLst>
                </a:gridCol>
                <a:gridCol w="3269626">
                  <a:extLst>
                    <a:ext uri="{9D8B030D-6E8A-4147-A177-3AD203B41FA5}">
                      <a16:colId xmlns:a16="http://schemas.microsoft.com/office/drawing/2014/main" val="516198041"/>
                    </a:ext>
                  </a:extLst>
                </a:gridCol>
                <a:gridCol w="3735121">
                  <a:extLst>
                    <a:ext uri="{9D8B030D-6E8A-4147-A177-3AD203B41FA5}">
                      <a16:colId xmlns:a16="http://schemas.microsoft.com/office/drawing/2014/main" val="1502942769"/>
                    </a:ext>
                  </a:extLst>
                </a:gridCol>
              </a:tblGrid>
              <a:tr h="370840">
                <a:tc>
                  <a:txBody>
                    <a:bodyPr/>
                    <a:lstStyle/>
                    <a:p>
                      <a:pPr algn="ct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endParaRPr lang="en-US" sz="3200" dirty="0">
                        <a:latin typeface="#9Slide03 SVN-PF Din Text Pro C" panose="02000506020000020004" pitchFamily="2" charset="0"/>
                      </a:endParaRP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(cm)</a:t>
                      </a: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thực</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tế</a:t>
                      </a:r>
                      <a:endParaRPr lang="en-US" sz="3200" dirty="0">
                        <a:latin typeface="#9Slide03 SVN-PF Din Text Pro C" panose="02000506020000020004" pitchFamily="2" charset="0"/>
                      </a:endParaRP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Tỉ</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lệ</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endParaRPr lang="en-US" sz="3200" dirty="0">
                        <a:latin typeface="#9Slide03 SVN-PF Din Text Pro C" panose="02000506020000020004" pitchFamily="2" charset="0"/>
                      </a:endParaRPr>
                    </a:p>
                  </a:txBody>
                  <a:tcPr>
                    <a:solidFill>
                      <a:schemeClr val="accent2">
                        <a:lumMod val="75000"/>
                      </a:schemeClr>
                    </a:solidFill>
                  </a:tcPr>
                </a:tc>
                <a:extLst>
                  <a:ext uri="{0D108BD9-81ED-4DB2-BD59-A6C34878D82A}">
                    <a16:rowId xmlns:a16="http://schemas.microsoft.com/office/drawing/2014/main" val="2283907613"/>
                  </a:ext>
                </a:extLst>
              </a:tr>
              <a:tr h="370840">
                <a:tc>
                  <a:txBody>
                    <a:bodyPr/>
                    <a:lstStyle/>
                    <a:p>
                      <a:pPr algn="ctr"/>
                      <a:r>
                        <a:rPr lang="en-US" sz="3200" dirty="0">
                          <a:latin typeface="#9Slide03 SVN-PF Din Text Pro C" panose="02000506020000020004" pitchFamily="2" charset="0"/>
                        </a:rPr>
                        <a:t>A</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5 km</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a:t>
                      </a:r>
                    </a:p>
                  </a:txBody>
                  <a:tcPr>
                    <a:solidFill>
                      <a:schemeClr val="accent4">
                        <a:lumMod val="40000"/>
                        <a:lumOff val="60000"/>
                      </a:schemeClr>
                    </a:solidFill>
                  </a:tcPr>
                </a:tc>
                <a:extLst>
                  <a:ext uri="{0D108BD9-81ED-4DB2-BD59-A6C34878D82A}">
                    <a16:rowId xmlns:a16="http://schemas.microsoft.com/office/drawing/2014/main" val="337973043"/>
                  </a:ext>
                </a:extLst>
              </a:tr>
              <a:tr h="370840">
                <a:tc>
                  <a:txBody>
                    <a:bodyPr/>
                    <a:lstStyle/>
                    <a:p>
                      <a:pPr algn="ctr"/>
                      <a:r>
                        <a:rPr lang="en-US" sz="3200" dirty="0">
                          <a:latin typeface="#9Slide03 SVN-PF Din Text Pro C" panose="02000506020000020004" pitchFamily="2" charset="0"/>
                        </a:rPr>
                        <a:t>B</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3000 m</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a:t>
                      </a:r>
                    </a:p>
                  </a:txBody>
                  <a:tcPr>
                    <a:solidFill>
                      <a:schemeClr val="accent4">
                        <a:lumMod val="20000"/>
                        <a:lumOff val="80000"/>
                      </a:schemeClr>
                    </a:solidFill>
                  </a:tcPr>
                </a:tc>
                <a:extLst>
                  <a:ext uri="{0D108BD9-81ED-4DB2-BD59-A6C34878D82A}">
                    <a16:rowId xmlns:a16="http://schemas.microsoft.com/office/drawing/2014/main" val="289334202"/>
                  </a:ext>
                </a:extLst>
              </a:tr>
              <a:tr h="370840">
                <a:tc>
                  <a:txBody>
                    <a:bodyPr/>
                    <a:lstStyle/>
                    <a:p>
                      <a:pPr algn="ctr"/>
                      <a:r>
                        <a:rPr lang="en-US" sz="3200" dirty="0">
                          <a:latin typeface="#9Slide03 SVN-PF Din Text Pro C" panose="02000506020000020004" pitchFamily="2" charset="0"/>
                        </a:rPr>
                        <a:t>C</a:t>
                      </a:r>
                    </a:p>
                  </a:txBody>
                  <a:tcPr>
                    <a:solidFill>
                      <a:srgbClr val="FFE699"/>
                    </a:solidFill>
                  </a:tcPr>
                </a:tc>
                <a:tc>
                  <a:txBody>
                    <a:bodyPr/>
                    <a:lstStyle/>
                    <a:p>
                      <a:pPr algn="ctr"/>
                      <a:r>
                        <a:rPr lang="en-US" sz="3200" dirty="0">
                          <a:latin typeface="#9Slide03 SVN-PF Din Text Pro C" panose="02000506020000020004" pitchFamily="2" charset="0"/>
                        </a:rPr>
                        <a:t>1</a:t>
                      </a:r>
                    </a:p>
                  </a:txBody>
                  <a:tcPr>
                    <a:solidFill>
                      <a:srgbClr val="FFE699"/>
                    </a:solidFill>
                  </a:tcPr>
                </a:tc>
                <a:tc>
                  <a:txBody>
                    <a:bodyPr/>
                    <a:lstStyle/>
                    <a:p>
                      <a:pPr algn="ctr"/>
                      <a:r>
                        <a:rPr lang="en-US" sz="3200" dirty="0">
                          <a:latin typeface="#9Slide03 SVN-PF Din Text Pro C" panose="02000506020000020004" pitchFamily="2" charset="0"/>
                        </a:rPr>
                        <a:t>60 km</a:t>
                      </a:r>
                    </a:p>
                  </a:txBody>
                  <a:tcPr>
                    <a:solidFill>
                      <a:srgbClr val="FFE699"/>
                    </a:solidFill>
                  </a:tcPr>
                </a:tc>
                <a:tc>
                  <a:txBody>
                    <a:bodyPr/>
                    <a:lstStyle/>
                    <a:p>
                      <a:pPr algn="ctr"/>
                      <a:r>
                        <a:rPr lang="en-US" sz="3200" dirty="0">
                          <a:latin typeface="#9Slide03 SVN-PF Din Text Pro C" panose="02000506020000020004" pitchFamily="2" charset="0"/>
                        </a:rPr>
                        <a:t>…….................................</a:t>
                      </a:r>
                    </a:p>
                  </a:txBody>
                  <a:tcPr>
                    <a:solidFill>
                      <a:srgbClr val="FFE699"/>
                    </a:solidFill>
                  </a:tcPr>
                </a:tc>
                <a:extLst>
                  <a:ext uri="{0D108BD9-81ED-4DB2-BD59-A6C34878D82A}">
                    <a16:rowId xmlns:a16="http://schemas.microsoft.com/office/drawing/2014/main" val="3106125705"/>
                  </a:ext>
                </a:extLst>
              </a:tr>
              <a:tr h="370840">
                <a:tc>
                  <a:txBody>
                    <a:bodyPr/>
                    <a:lstStyle/>
                    <a:p>
                      <a:pPr algn="ctr"/>
                      <a:r>
                        <a:rPr lang="en-US" sz="3200" dirty="0">
                          <a:latin typeface="#9Slide03 SVN-PF Din Text Pro C" panose="02000506020000020004" pitchFamily="2" charset="0"/>
                        </a:rPr>
                        <a:t>D</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9Slide03 SVN-PF Din Text Pro C" panose="02000506020000020004" pitchFamily="2" charset="0"/>
                        </a:rPr>
                        <a:t>…………..km</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 : 1000.000</a:t>
                      </a:r>
                    </a:p>
                  </a:txBody>
                  <a:tcPr>
                    <a:solidFill>
                      <a:schemeClr val="accent4">
                        <a:lumMod val="20000"/>
                        <a:lumOff val="80000"/>
                      </a:schemeClr>
                    </a:solidFill>
                  </a:tcPr>
                </a:tc>
                <a:extLst>
                  <a:ext uri="{0D108BD9-81ED-4DB2-BD59-A6C34878D82A}">
                    <a16:rowId xmlns:a16="http://schemas.microsoft.com/office/drawing/2014/main" val="2067430971"/>
                  </a:ext>
                </a:extLst>
              </a:tr>
              <a:tr h="370840">
                <a:tc>
                  <a:txBody>
                    <a:bodyPr/>
                    <a:lstStyle/>
                    <a:p>
                      <a:pPr algn="ctr"/>
                      <a:r>
                        <a:rPr lang="en-US" sz="3200" dirty="0">
                          <a:latin typeface="#9Slide03 SVN-PF Din Text Pro C" panose="02000506020000020004" pitchFamily="2" charset="0"/>
                        </a:rPr>
                        <a:t>E</a:t>
                      </a:r>
                    </a:p>
                  </a:txBody>
                  <a:tcPr>
                    <a:solidFill>
                      <a:srgbClr val="FFE699"/>
                    </a:solidFill>
                  </a:tcPr>
                </a:tc>
                <a:tc>
                  <a:txBody>
                    <a:bodyPr/>
                    <a:lstStyle/>
                    <a:p>
                      <a:pPr algn="ctr"/>
                      <a:r>
                        <a:rPr lang="en-US" sz="3200" dirty="0">
                          <a:latin typeface="#9Slide03 SVN-PF Din Text Pro C" panose="02000506020000020004" pitchFamily="2" charset="0"/>
                        </a:rPr>
                        <a:t>1</a:t>
                      </a:r>
                    </a:p>
                  </a:txBody>
                  <a:tcPr>
                    <a:solidFill>
                      <a:srgbClr val="FFE699"/>
                    </a:solidFill>
                  </a:tcPr>
                </a:tc>
                <a:tc>
                  <a:txBody>
                    <a:bodyPr/>
                    <a:lstStyle/>
                    <a:p>
                      <a:pPr algn="ctr"/>
                      <a:r>
                        <a:rPr lang="en-US" sz="3200" dirty="0">
                          <a:latin typeface="#9Slide03 SVN-PF Din Text Pro C" panose="02000506020000020004" pitchFamily="2" charset="0"/>
                        </a:rPr>
                        <a:t>………… m</a:t>
                      </a:r>
                    </a:p>
                  </a:txBody>
                  <a:tcP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9Slide03 SVN-PF Din Text Pro C" panose="02000506020000020004" pitchFamily="2" charset="0"/>
                        </a:rPr>
                        <a:t>1 : 10.000</a:t>
                      </a:r>
                    </a:p>
                  </a:txBody>
                  <a:tcPr>
                    <a:solidFill>
                      <a:srgbClr val="FFE699"/>
                    </a:solidFill>
                  </a:tcPr>
                </a:tc>
                <a:extLst>
                  <a:ext uri="{0D108BD9-81ED-4DB2-BD59-A6C34878D82A}">
                    <a16:rowId xmlns:a16="http://schemas.microsoft.com/office/drawing/2014/main" val="724656644"/>
                  </a:ext>
                </a:extLst>
              </a:tr>
            </a:tbl>
          </a:graphicData>
        </a:graphic>
      </p:graphicFrame>
      <p:sp>
        <p:nvSpPr>
          <p:cNvPr id="29" name="TextBox 28">
            <a:extLst>
              <a:ext uri="{FF2B5EF4-FFF2-40B4-BE49-F238E27FC236}">
                <a16:creationId xmlns:a16="http://schemas.microsoft.com/office/drawing/2014/main" id="{EE8530AF-AFF7-454D-AE00-F6DC78365FFA}"/>
              </a:ext>
            </a:extLst>
          </p:cNvPr>
          <p:cNvSpPr txBox="1"/>
          <p:nvPr/>
        </p:nvSpPr>
        <p:spPr>
          <a:xfrm>
            <a:off x="8147539" y="3429000"/>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500.000</a:t>
            </a:r>
          </a:p>
        </p:txBody>
      </p:sp>
      <p:sp>
        <p:nvSpPr>
          <p:cNvPr id="32" name="TextBox 31">
            <a:extLst>
              <a:ext uri="{FF2B5EF4-FFF2-40B4-BE49-F238E27FC236}">
                <a16:creationId xmlns:a16="http://schemas.microsoft.com/office/drawing/2014/main" id="{C07C9D53-22B5-40BB-B616-07A954FA1DC7}"/>
              </a:ext>
            </a:extLst>
          </p:cNvPr>
          <p:cNvSpPr txBox="1"/>
          <p:nvPr/>
        </p:nvSpPr>
        <p:spPr>
          <a:xfrm>
            <a:off x="8147539" y="4004416"/>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300.000</a:t>
            </a:r>
          </a:p>
        </p:txBody>
      </p:sp>
      <p:sp>
        <p:nvSpPr>
          <p:cNvPr id="39" name="TextBox 38">
            <a:extLst>
              <a:ext uri="{FF2B5EF4-FFF2-40B4-BE49-F238E27FC236}">
                <a16:creationId xmlns:a16="http://schemas.microsoft.com/office/drawing/2014/main" id="{C0BBEDF5-5F58-4B61-B9EE-9D75268CBE11}"/>
              </a:ext>
            </a:extLst>
          </p:cNvPr>
          <p:cNvSpPr txBox="1"/>
          <p:nvPr/>
        </p:nvSpPr>
        <p:spPr>
          <a:xfrm>
            <a:off x="8147539" y="4605730"/>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6.000.000</a:t>
            </a:r>
          </a:p>
        </p:txBody>
      </p:sp>
      <p:sp>
        <p:nvSpPr>
          <p:cNvPr id="42" name="TextBox 41">
            <a:extLst>
              <a:ext uri="{FF2B5EF4-FFF2-40B4-BE49-F238E27FC236}">
                <a16:creationId xmlns:a16="http://schemas.microsoft.com/office/drawing/2014/main" id="{C35898CA-063F-4900-8C23-BBF42617DCB5}"/>
              </a:ext>
            </a:extLst>
          </p:cNvPr>
          <p:cNvSpPr txBox="1"/>
          <p:nvPr/>
        </p:nvSpPr>
        <p:spPr>
          <a:xfrm>
            <a:off x="5378548" y="5190505"/>
            <a:ext cx="717452"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a:t>
            </a:r>
          </a:p>
        </p:txBody>
      </p:sp>
      <p:sp>
        <p:nvSpPr>
          <p:cNvPr id="44" name="TextBox 43">
            <a:extLst>
              <a:ext uri="{FF2B5EF4-FFF2-40B4-BE49-F238E27FC236}">
                <a16:creationId xmlns:a16="http://schemas.microsoft.com/office/drawing/2014/main" id="{61067EC7-9CF8-4422-AA7D-22A192C911C9}"/>
              </a:ext>
            </a:extLst>
          </p:cNvPr>
          <p:cNvSpPr txBox="1"/>
          <p:nvPr/>
        </p:nvSpPr>
        <p:spPr>
          <a:xfrm>
            <a:off x="5273546" y="5775280"/>
            <a:ext cx="89187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100</a:t>
            </a:r>
          </a:p>
        </p:txBody>
      </p:sp>
    </p:spTree>
    <p:extLst>
      <p:ext uri="{BB962C8B-B14F-4D97-AF65-F5344CB8AC3E}">
        <p14:creationId xmlns:p14="http://schemas.microsoft.com/office/powerpoint/2010/main" val="4220955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4">
                                            <p:txEl>
                                              <p:pRg st="0" end="0"/>
                                            </p:txEl>
                                          </p:spTgt>
                                        </p:tgtEl>
                                        <p:attrNameLst>
                                          <p:attrName>style.visibility</p:attrName>
                                        </p:attrNameLst>
                                      </p:cBhvr>
                                      <p:to>
                                        <p:strVal val="visible"/>
                                      </p:to>
                                    </p:set>
                                    <p:animEffect transition="in" filter="barn(inVertical)">
                                      <p:cBhvr>
                                        <p:cTn id="3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2" grpId="0"/>
      <p:bldP spid="39"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1325716" y="1406208"/>
            <a:ext cx="10294197" cy="117823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dirty="0">
              <a:solidFill>
                <a:schemeClr val="tx1"/>
              </a:solidFill>
              <a:latin typeface="#9Slide03 SVN-PF Din Text Pro C" panose="02000506020000020004" pitchFamily="2" charset="0"/>
              <a:cs typeface="Arial" panose="020B0604020202020204" pitchFamily="34" charset="0"/>
            </a:endParaRPr>
          </a:p>
          <a:p>
            <a:pPr algn="just"/>
            <a:endParaRPr lang="en-US" sz="4000" dirty="0">
              <a:solidFill>
                <a:schemeClr val="tx1"/>
              </a:solidFill>
              <a:latin typeface="#9Slide03 SVN-PF Din Text Pro C" panose="02000506020000020004" pitchFamily="2" charset="0"/>
              <a:cs typeface="Arial" panose="020B0604020202020204" pitchFamily="34" charset="0"/>
            </a:endParaRPr>
          </a:p>
        </p:txBody>
      </p:sp>
      <p:sp>
        <p:nvSpPr>
          <p:cNvPr id="3" name="Diamond 2">
            <a:extLst>
              <a:ext uri="{FF2B5EF4-FFF2-40B4-BE49-F238E27FC236}">
                <a16:creationId xmlns:a16="http://schemas.microsoft.com/office/drawing/2014/main" id="{694E9E3F-2D40-40C4-B6D3-84E0020131E5}"/>
              </a:ext>
            </a:extLst>
          </p:cNvPr>
          <p:cNvSpPr/>
          <p:nvPr/>
        </p:nvSpPr>
        <p:spPr>
          <a:xfrm>
            <a:off x="572087" y="1451426"/>
            <a:ext cx="902397"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5</a:t>
            </a:r>
          </a:p>
        </p:txBody>
      </p:sp>
      <p:grpSp>
        <p:nvGrpSpPr>
          <p:cNvPr id="23" name="Group 22">
            <a:extLst>
              <a:ext uri="{FF2B5EF4-FFF2-40B4-BE49-F238E27FC236}">
                <a16:creationId xmlns:a16="http://schemas.microsoft.com/office/drawing/2014/main" id="{86437183-ED2F-4CF4-B204-23D255F15790}"/>
              </a:ext>
            </a:extLst>
          </p:cNvPr>
          <p:cNvGrpSpPr/>
          <p:nvPr/>
        </p:nvGrpSpPr>
        <p:grpSpPr>
          <a:xfrm>
            <a:off x="2289081" y="-11858"/>
            <a:ext cx="8564820" cy="1260458"/>
            <a:chOff x="647782" y="-12180"/>
            <a:chExt cx="8564820" cy="1260458"/>
          </a:xfrm>
        </p:grpSpPr>
        <p:sp>
          <p:nvSpPr>
            <p:cNvPr id="24" name="Rectangle 23">
              <a:extLst>
                <a:ext uri="{FF2B5EF4-FFF2-40B4-BE49-F238E27FC236}">
                  <a16:creationId xmlns:a16="http://schemas.microsoft.com/office/drawing/2014/main" id="{D2455C7F-7442-4ECF-9FCB-8102E012011A}"/>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5" name="Picture 2" descr="Game-pad Gaming icon stock vector. Illustration of fight - 184134342">
              <a:extLst>
                <a:ext uri="{FF2B5EF4-FFF2-40B4-BE49-F238E27FC236}">
                  <a16:creationId xmlns:a16="http://schemas.microsoft.com/office/drawing/2014/main" id="{7E955003-00FC-4F05-9769-DFE81A1D40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3">
            <a:extLst>
              <a:ext uri="{FF2B5EF4-FFF2-40B4-BE49-F238E27FC236}">
                <a16:creationId xmlns:a16="http://schemas.microsoft.com/office/drawing/2014/main" id="{6A7898FC-2453-4E73-99A9-88C4E37CB17C}"/>
              </a:ext>
            </a:extLst>
          </p:cNvPr>
          <p:cNvGraphicFramePr>
            <a:graphicFrameLocks noGrp="1"/>
          </p:cNvGraphicFramePr>
          <p:nvPr>
            <p:extLst>
              <p:ext uri="{D42A27DB-BD31-4B8C-83A1-F6EECF244321}">
                <p14:modId xmlns:p14="http://schemas.microsoft.com/office/powerpoint/2010/main" val="3836452000"/>
              </p:ext>
            </p:extLst>
          </p:nvPr>
        </p:nvGraphicFramePr>
        <p:xfrm>
          <a:off x="1186375" y="2845378"/>
          <a:ext cx="10044331" cy="3474720"/>
        </p:xfrm>
        <a:graphic>
          <a:graphicData uri="http://schemas.openxmlformats.org/drawingml/2006/table">
            <a:tbl>
              <a:tblPr firstRow="1" bandRow="1">
                <a:tableStyleId>{5C22544A-7EE6-4342-B048-85BDC9FD1C3A}</a:tableStyleId>
              </a:tblPr>
              <a:tblGrid>
                <a:gridCol w="4862733">
                  <a:extLst>
                    <a:ext uri="{9D8B030D-6E8A-4147-A177-3AD203B41FA5}">
                      <a16:colId xmlns:a16="http://schemas.microsoft.com/office/drawing/2014/main" val="2641023375"/>
                    </a:ext>
                  </a:extLst>
                </a:gridCol>
                <a:gridCol w="5181598">
                  <a:extLst>
                    <a:ext uri="{9D8B030D-6E8A-4147-A177-3AD203B41FA5}">
                      <a16:colId xmlns:a16="http://schemas.microsoft.com/office/drawing/2014/main" val="421046765"/>
                    </a:ext>
                  </a:extLst>
                </a:gridCol>
              </a:tblGrid>
              <a:tr h="266623">
                <a:tc>
                  <a:txBody>
                    <a:bodyPr/>
                    <a:lstStyle/>
                    <a:p>
                      <a:pPr algn="ctr"/>
                      <a:r>
                        <a:rPr lang="en-US" sz="3200" dirty="0" err="1">
                          <a:latin typeface="#9Slide03 SVN-PF Din Text Pro C" panose="02000506020000020004" pitchFamily="2" charset="0"/>
                        </a:rPr>
                        <a:t>Tỉ</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lệ</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(cm)</a:t>
                      </a:r>
                    </a:p>
                  </a:txBody>
                  <a:tcPr>
                    <a:solidFill>
                      <a:schemeClr val="accent2">
                        <a:lumMod val="75000"/>
                      </a:schemeClr>
                    </a:solidFill>
                  </a:tcPr>
                </a:tc>
                <a:extLst>
                  <a:ext uri="{0D108BD9-81ED-4DB2-BD59-A6C34878D82A}">
                    <a16:rowId xmlns:a16="http://schemas.microsoft.com/office/drawing/2014/main" val="2283907613"/>
                  </a:ext>
                </a:extLst>
              </a:tr>
              <a:tr h="370840">
                <a:tc>
                  <a:txBody>
                    <a:bodyPr/>
                    <a:lstStyle/>
                    <a:p>
                      <a:pPr algn="ctr"/>
                      <a:r>
                        <a:rPr lang="en-US" sz="3200" dirty="0">
                          <a:latin typeface="#9Slide03 SVN-PF Din Text Pro C" panose="02000506020000020004" pitchFamily="2" charset="0"/>
                        </a:rPr>
                        <a:t>1 : 1000.000</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40000"/>
                        <a:lumOff val="60000"/>
                      </a:schemeClr>
                    </a:solidFill>
                  </a:tcPr>
                </a:tc>
                <a:extLst>
                  <a:ext uri="{0D108BD9-81ED-4DB2-BD59-A6C34878D82A}">
                    <a16:rowId xmlns:a16="http://schemas.microsoft.com/office/drawing/2014/main" val="337973043"/>
                  </a:ext>
                </a:extLst>
              </a:tr>
              <a:tr h="370840">
                <a:tc>
                  <a:txBody>
                    <a:bodyPr/>
                    <a:lstStyle/>
                    <a:p>
                      <a:pPr algn="ctr"/>
                      <a:r>
                        <a:rPr lang="en-US" sz="3200" dirty="0">
                          <a:latin typeface="#9Slide03 SVN-PF Din Text Pro C" panose="02000506020000020004" pitchFamily="2" charset="0"/>
                        </a:rPr>
                        <a:t>1 : 5000.000</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(2)……………………………….</a:t>
                      </a:r>
                    </a:p>
                  </a:txBody>
                  <a:tcPr>
                    <a:solidFill>
                      <a:schemeClr val="accent4">
                        <a:lumMod val="20000"/>
                        <a:lumOff val="80000"/>
                      </a:schemeClr>
                    </a:solidFill>
                  </a:tcPr>
                </a:tc>
                <a:extLst>
                  <a:ext uri="{0D108BD9-81ED-4DB2-BD59-A6C34878D82A}">
                    <a16:rowId xmlns:a16="http://schemas.microsoft.com/office/drawing/2014/main" val="289334202"/>
                  </a:ext>
                </a:extLst>
              </a:tr>
              <a:tr h="370840">
                <a:tc>
                  <a:txBody>
                    <a:bodyPr/>
                    <a:lstStyle/>
                    <a:p>
                      <a:pPr algn="ctr"/>
                      <a:r>
                        <a:rPr lang="en-US" sz="3200" dirty="0">
                          <a:latin typeface="#9Slide03 SVN-PF Din Text Pro C" panose="02000506020000020004" pitchFamily="2" charset="0"/>
                        </a:rPr>
                        <a:t>1 : 500.000</a:t>
                      </a:r>
                    </a:p>
                  </a:txBody>
                  <a:tcPr>
                    <a:solidFill>
                      <a:srgbClr val="FFE699"/>
                    </a:solidFill>
                  </a:tcPr>
                </a:tc>
                <a:tc>
                  <a:txBody>
                    <a:bodyPr/>
                    <a:lstStyle/>
                    <a:p>
                      <a:pPr algn="ctr"/>
                      <a:r>
                        <a:rPr lang="en-US" sz="3200" dirty="0">
                          <a:latin typeface="#9Slide03 SVN-PF Din Text Pro C" panose="02000506020000020004" pitchFamily="2" charset="0"/>
                        </a:rPr>
                        <a:t>(3)……………………………….</a:t>
                      </a:r>
                    </a:p>
                  </a:txBody>
                  <a:tcPr>
                    <a:solidFill>
                      <a:srgbClr val="FFE699"/>
                    </a:solidFill>
                  </a:tcPr>
                </a:tc>
                <a:extLst>
                  <a:ext uri="{0D108BD9-81ED-4DB2-BD59-A6C34878D82A}">
                    <a16:rowId xmlns:a16="http://schemas.microsoft.com/office/drawing/2014/main" val="3106125705"/>
                  </a:ext>
                </a:extLst>
              </a:tr>
              <a:tr h="370840">
                <a:tc>
                  <a:txBody>
                    <a:bodyPr/>
                    <a:lstStyle/>
                    <a:p>
                      <a:pPr algn="ctr"/>
                      <a:r>
                        <a:rPr lang="en-US" sz="3200" dirty="0">
                          <a:latin typeface="#9Slide03 SVN-PF Din Text Pro C" panose="02000506020000020004" pitchFamily="2" charset="0"/>
                        </a:rPr>
                        <a:t>1 : 10.000.000</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(4)……………………………….</a:t>
                      </a:r>
                    </a:p>
                  </a:txBody>
                  <a:tcPr>
                    <a:solidFill>
                      <a:schemeClr val="accent4">
                        <a:lumMod val="20000"/>
                        <a:lumOff val="80000"/>
                      </a:schemeClr>
                    </a:solidFill>
                  </a:tcPr>
                </a:tc>
                <a:extLst>
                  <a:ext uri="{0D108BD9-81ED-4DB2-BD59-A6C34878D82A}">
                    <a16:rowId xmlns:a16="http://schemas.microsoft.com/office/drawing/2014/main" val="2067430971"/>
                  </a:ext>
                </a:extLst>
              </a:tr>
              <a:tr h="370840">
                <a:tc>
                  <a:txBody>
                    <a:bodyPr/>
                    <a:lstStyle/>
                    <a:p>
                      <a:pPr algn="ctr"/>
                      <a:r>
                        <a:rPr lang="en-US" sz="3200" dirty="0">
                          <a:latin typeface="#9Slide03 SVN-PF Din Text Pro C" panose="02000506020000020004" pitchFamily="2" charset="0"/>
                        </a:rPr>
                        <a:t>1 : 2500.000</a:t>
                      </a:r>
                    </a:p>
                  </a:txBody>
                  <a:tcPr>
                    <a:solidFill>
                      <a:srgbClr val="FFE699"/>
                    </a:solidFill>
                  </a:tcPr>
                </a:tc>
                <a:tc>
                  <a:txBody>
                    <a:bodyPr/>
                    <a:lstStyle/>
                    <a:p>
                      <a:pPr algn="ctr"/>
                      <a:r>
                        <a:rPr lang="en-US" sz="3200" dirty="0">
                          <a:latin typeface="#9Slide03 SVN-PF Din Text Pro C" panose="02000506020000020004" pitchFamily="2" charset="0"/>
                        </a:rPr>
                        <a:t>(5)……………………………….</a:t>
                      </a:r>
                    </a:p>
                  </a:txBody>
                  <a:tcPr>
                    <a:solidFill>
                      <a:srgbClr val="FFE699"/>
                    </a:solidFill>
                  </a:tcPr>
                </a:tc>
                <a:extLst>
                  <a:ext uri="{0D108BD9-81ED-4DB2-BD59-A6C34878D82A}">
                    <a16:rowId xmlns:a16="http://schemas.microsoft.com/office/drawing/2014/main" val="724656644"/>
                  </a:ext>
                </a:extLst>
              </a:tr>
            </a:tbl>
          </a:graphicData>
        </a:graphic>
      </p:graphicFrame>
      <p:sp>
        <p:nvSpPr>
          <p:cNvPr id="14" name="TextBox 13">
            <a:extLst>
              <a:ext uri="{FF2B5EF4-FFF2-40B4-BE49-F238E27FC236}">
                <a16:creationId xmlns:a16="http://schemas.microsoft.com/office/drawing/2014/main" id="{5C42D557-3D98-4C6D-BCB7-D8681284ABF4}"/>
              </a:ext>
            </a:extLst>
          </p:cNvPr>
          <p:cNvSpPr txBox="1"/>
          <p:nvPr/>
        </p:nvSpPr>
        <p:spPr>
          <a:xfrm>
            <a:off x="1688123" y="1451426"/>
            <a:ext cx="9542584" cy="1077218"/>
          </a:xfrm>
          <a:prstGeom prst="rect">
            <a:avLst/>
          </a:prstGeom>
          <a:noFill/>
        </p:spPr>
        <p:txBody>
          <a:bodyPr wrap="square">
            <a:spAutoFit/>
          </a:bodyPr>
          <a:lstStyle/>
          <a:p>
            <a:pPr algn="just"/>
            <a:r>
              <a:rPr lang="en-US" altLang="en-US" sz="3200" dirty="0">
                <a:latin typeface="#9Slide03 SVN-PF Din Text Pro C" panose="02000506020000020004" pitchFamily="2" charset="0"/>
              </a:rPr>
              <a:t>Hai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phố</a:t>
            </a:r>
            <a:r>
              <a:rPr lang="en-US" altLang="en-US" sz="3200" dirty="0">
                <a:latin typeface="#9Slide03 SVN-PF Din Text Pro C" panose="02000506020000020004" pitchFamily="2" charset="0"/>
              </a:rPr>
              <a:t> A-B </a:t>
            </a:r>
            <a:r>
              <a:rPr lang="en-US" altLang="en-US" sz="3200" dirty="0" err="1">
                <a:latin typeface="#9Slide03 SVN-PF Din Text Pro C" panose="02000506020000020004" pitchFamily="2" charset="0"/>
              </a:rPr>
              <a:t>có</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khoảng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thực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tế</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là</a:t>
            </a:r>
            <a:r>
              <a:rPr lang="en-US" altLang="en-US" sz="3200" dirty="0">
                <a:latin typeface="#9Slide03 SVN-PF Din Text Pro C" panose="02000506020000020004" pitchFamily="2" charset="0"/>
              </a:rPr>
              <a:t> 500 km, </a:t>
            </a:r>
            <a:r>
              <a:rPr lang="en-US" altLang="en-US" sz="3200" dirty="0" err="1">
                <a:latin typeface="#9Slide03 SVN-PF Din Text Pro C" panose="02000506020000020004" pitchFamily="2" charset="0"/>
              </a:rPr>
              <a:t>xác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định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khoảng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trên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đồ</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của</a:t>
            </a:r>
            <a:r>
              <a:rPr lang="en-US" altLang="en-US" sz="3200" dirty="0">
                <a:latin typeface="#9Slide03 SVN-PF Din Text Pro C" panose="02000506020000020004" pitchFamily="2" charset="0"/>
              </a:rPr>
              <a:t> 2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phố</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với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tỉ</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lệ</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trong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dưới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đây</a:t>
            </a:r>
            <a:r>
              <a:rPr lang="en-US" altLang="en-US" sz="3200" dirty="0">
                <a:latin typeface="#9Slide03 SVN-PF Din Text Pro C" panose="02000506020000020004" pitchFamily="2" charset="0"/>
              </a:rPr>
              <a:t>:</a:t>
            </a:r>
          </a:p>
        </p:txBody>
      </p:sp>
      <p:sp>
        <p:nvSpPr>
          <p:cNvPr id="16" name="TextBox 15">
            <a:extLst>
              <a:ext uri="{FF2B5EF4-FFF2-40B4-BE49-F238E27FC236}">
                <a16:creationId xmlns:a16="http://schemas.microsoft.com/office/drawing/2014/main" id="{76B6773F-B327-4539-B9AC-1EA42B726C63}"/>
              </a:ext>
            </a:extLst>
          </p:cNvPr>
          <p:cNvSpPr txBox="1"/>
          <p:nvPr/>
        </p:nvSpPr>
        <p:spPr>
          <a:xfrm>
            <a:off x="8106508" y="3330526"/>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50 cm</a:t>
            </a:r>
          </a:p>
        </p:txBody>
      </p:sp>
      <p:sp>
        <p:nvSpPr>
          <p:cNvPr id="17" name="TextBox 16">
            <a:extLst>
              <a:ext uri="{FF2B5EF4-FFF2-40B4-BE49-F238E27FC236}">
                <a16:creationId xmlns:a16="http://schemas.microsoft.com/office/drawing/2014/main" id="{5F1035CC-6B3A-4A47-AF19-784230DEAAEF}"/>
              </a:ext>
            </a:extLst>
          </p:cNvPr>
          <p:cNvSpPr txBox="1"/>
          <p:nvPr/>
        </p:nvSpPr>
        <p:spPr>
          <a:xfrm>
            <a:off x="8106507" y="3915301"/>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 cm</a:t>
            </a:r>
          </a:p>
        </p:txBody>
      </p:sp>
      <p:sp>
        <p:nvSpPr>
          <p:cNvPr id="18" name="TextBox 17">
            <a:extLst>
              <a:ext uri="{FF2B5EF4-FFF2-40B4-BE49-F238E27FC236}">
                <a16:creationId xmlns:a16="http://schemas.microsoft.com/office/drawing/2014/main" id="{673B259F-3374-4DAA-A830-1CCE7428644D}"/>
              </a:ext>
            </a:extLst>
          </p:cNvPr>
          <p:cNvSpPr txBox="1"/>
          <p:nvPr/>
        </p:nvSpPr>
        <p:spPr>
          <a:xfrm>
            <a:off x="8078370" y="4532924"/>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100 cm</a:t>
            </a:r>
          </a:p>
        </p:txBody>
      </p:sp>
      <p:sp>
        <p:nvSpPr>
          <p:cNvPr id="19" name="TextBox 18">
            <a:extLst>
              <a:ext uri="{FF2B5EF4-FFF2-40B4-BE49-F238E27FC236}">
                <a16:creationId xmlns:a16="http://schemas.microsoft.com/office/drawing/2014/main" id="{5A31FAC3-FA1B-4F9B-B1EA-67A98E1CF265}"/>
              </a:ext>
            </a:extLst>
          </p:cNvPr>
          <p:cNvSpPr txBox="1"/>
          <p:nvPr/>
        </p:nvSpPr>
        <p:spPr>
          <a:xfrm>
            <a:off x="7977554" y="5093483"/>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5 cm</a:t>
            </a:r>
          </a:p>
        </p:txBody>
      </p:sp>
      <p:sp>
        <p:nvSpPr>
          <p:cNvPr id="21" name="TextBox 20">
            <a:extLst>
              <a:ext uri="{FF2B5EF4-FFF2-40B4-BE49-F238E27FC236}">
                <a16:creationId xmlns:a16="http://schemas.microsoft.com/office/drawing/2014/main" id="{61F4F89B-9A7C-4893-BEF3-7CCFBA6C98C9}"/>
              </a:ext>
            </a:extLst>
          </p:cNvPr>
          <p:cNvSpPr txBox="1"/>
          <p:nvPr/>
        </p:nvSpPr>
        <p:spPr>
          <a:xfrm>
            <a:off x="8003345" y="5624751"/>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20 cm</a:t>
            </a:r>
          </a:p>
        </p:txBody>
      </p:sp>
    </p:spTree>
    <p:extLst>
      <p:ext uri="{BB962C8B-B14F-4D97-AF65-F5344CB8AC3E}">
        <p14:creationId xmlns:p14="http://schemas.microsoft.com/office/powerpoint/2010/main" val="18592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p:bldP spid="17" grpId="0"/>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2864118" y="196663"/>
            <a:ext cx="7628998"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HOẠT ĐỘNG VẬN DỤNG</a:t>
            </a:r>
            <a:endParaRPr lang="en-US" sz="8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2" name="Straight Connector 11">
            <a:extLst>
              <a:ext uri="{FF2B5EF4-FFF2-40B4-BE49-F238E27FC236}">
                <a16:creationId xmlns:a16="http://schemas.microsoft.com/office/drawing/2014/main" id="{F2307FFF-64F3-44E8-8317-0D2177DA46C6}"/>
              </a:ext>
            </a:extLst>
          </p:cNvPr>
          <p:cNvCxnSpPr/>
          <p:nvPr/>
        </p:nvCxnSpPr>
        <p:spPr>
          <a:xfrm>
            <a:off x="-1" y="1598082"/>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Rounded Corners 7">
            <a:extLst>
              <a:ext uri="{FF2B5EF4-FFF2-40B4-BE49-F238E27FC236}">
                <a16:creationId xmlns:a16="http://schemas.microsoft.com/office/drawing/2014/main" id="{7F6BA3AF-7160-43CE-9D64-37C54551D134}"/>
              </a:ext>
            </a:extLst>
          </p:cNvPr>
          <p:cNvSpPr/>
          <p:nvPr/>
        </p:nvSpPr>
        <p:spPr>
          <a:xfrm>
            <a:off x="3781228" y="1711813"/>
            <a:ext cx="8288192" cy="3419393"/>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5 SVNKitten" pitchFamily="2" charset="0"/>
                <a:cs typeface="Arial" panose="020B0604020202020204" pitchFamily="34" charset="0"/>
              </a:rPr>
              <a:t>1. Sử dụng bản đồ du lịch Việt Nam để lên kế hoạch cho 1 chuyến tham quan trong 3 ngày. Hãy chọn các điểm dừng chân và lên kế hoạch cho chuyến đi, chọn phương tiện di chuyển, nơi em định tham quan, nghỉ đêm, món ăn sẽ thưởng thức,… Nêu rõ những lí do lựa chọn của em (ví dụ: khoảng cách 2 địa điểm là bao nhiêu để chọn phương tiện di chuyển phù hợp như taxi hoặc máy bay</a:t>
            </a:r>
            <a:r>
              <a:rPr lang="en-US" sz="2400" dirty="0">
                <a:solidFill>
                  <a:schemeClr val="tx1"/>
                </a:solidFill>
                <a:latin typeface="#9Slide05 SVNKitten" pitchFamily="2" charset="0"/>
                <a:cs typeface="Arial" panose="020B0604020202020204" pitchFamily="34" charset="0"/>
              </a:rPr>
              <a:t>.</a:t>
            </a:r>
            <a:r>
              <a:rPr lang="vi-VN" sz="2400" dirty="0">
                <a:solidFill>
                  <a:schemeClr val="tx1"/>
                </a:solidFill>
                <a:latin typeface="#9Slide05 SVNKitten" pitchFamily="2" charset="0"/>
                <a:cs typeface="Arial" panose="020B0604020202020204" pitchFamily="34" charset="0"/>
              </a:rPr>
              <a:t> HS phải tính toán khoảng cách thực tế dựa vào tỉ lệ)</a:t>
            </a:r>
            <a:r>
              <a:rPr lang="en-US" sz="2400" dirty="0">
                <a:solidFill>
                  <a:schemeClr val="tx1"/>
                </a:solidFill>
                <a:latin typeface="#9Slide05 SVNKitten" pitchFamily="2" charset="0"/>
                <a:cs typeface="Arial" panose="020B0604020202020204" pitchFamily="34" charset="0"/>
              </a:rPr>
              <a:t> </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ghi</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lại</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kế</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hoạch</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vào</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giấy</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A3</a:t>
            </a:r>
          </a:p>
        </p:txBody>
      </p:sp>
      <p:grpSp>
        <p:nvGrpSpPr>
          <p:cNvPr id="2" name="Group 1">
            <a:extLst>
              <a:ext uri="{FF2B5EF4-FFF2-40B4-BE49-F238E27FC236}">
                <a16:creationId xmlns:a16="http://schemas.microsoft.com/office/drawing/2014/main" id="{550A5A6A-C897-474B-A1B9-C30214C3B5D6}"/>
              </a:ext>
            </a:extLst>
          </p:cNvPr>
          <p:cNvGrpSpPr/>
          <p:nvPr/>
        </p:nvGrpSpPr>
        <p:grpSpPr>
          <a:xfrm>
            <a:off x="122580" y="1877018"/>
            <a:ext cx="3571745" cy="4406301"/>
            <a:chOff x="7607549" y="1765811"/>
            <a:chExt cx="3571745" cy="4406301"/>
          </a:xfrm>
        </p:grpSpPr>
        <p:sp>
          <p:nvSpPr>
            <p:cNvPr id="11" name="Rectangle: Rounded Corners 7">
              <a:extLst>
                <a:ext uri="{FF2B5EF4-FFF2-40B4-BE49-F238E27FC236}">
                  <a16:creationId xmlns:a16="http://schemas.microsoft.com/office/drawing/2014/main" id="{0F44DB3F-3281-4410-8BA9-1B1AD01E83EF}"/>
                </a:ext>
              </a:extLst>
            </p:cNvPr>
            <p:cNvSpPr/>
            <p:nvPr/>
          </p:nvSpPr>
          <p:spPr>
            <a:xfrm>
              <a:off x="7607549" y="2561991"/>
              <a:ext cx="3571745" cy="3610121"/>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Hoàn</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thành</a:t>
              </a:r>
              <a:r>
                <a:rPr lang="en-US" sz="2400" dirty="0">
                  <a:solidFill>
                    <a:schemeClr val="tx1"/>
                  </a:solidFill>
                  <a:latin typeface="#9Slide05 SVNKitten" pitchFamily="2" charset="0"/>
                  <a:cs typeface="Arial" panose="020B0604020202020204" pitchFamily="34" charset="0"/>
                </a:rPr>
                <a:t> ở </a:t>
              </a:r>
              <a:r>
                <a:rPr lang="en-US" sz="2400" dirty="0" err="1">
                  <a:solidFill>
                    <a:schemeClr val="tx1"/>
                  </a:solidFill>
                  <a:latin typeface="#9Slide05 SVNKitten" pitchFamily="2" charset="0"/>
                  <a:cs typeface="Arial" panose="020B0604020202020204" pitchFamily="34" charset="0"/>
                </a:rPr>
                <a:t>nhà</a:t>
              </a:r>
              <a:endParaRPr lang="en-US" sz="2400" dirty="0">
                <a:solidFill>
                  <a:schemeClr val="tx1"/>
                </a:solidFill>
                <a:latin typeface="#9Slide05 SVNKitten" pitchFamily="2" charset="0"/>
                <a:cs typeface="Arial" panose="020B0604020202020204" pitchFamily="34" charset="0"/>
              </a:endParaRPr>
            </a:p>
            <a:p>
              <a:pPr algn="just"/>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Thời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gian</a:t>
              </a:r>
              <a:r>
                <a:rPr lang="en-US" sz="2400" dirty="0">
                  <a:solidFill>
                    <a:schemeClr val="tx1"/>
                  </a:solidFill>
                  <a:latin typeface="#9Slide05 SVNKitten" pitchFamily="2" charset="0"/>
                  <a:cs typeface="Arial" panose="020B0604020202020204" pitchFamily="34" charset="0"/>
                </a:rPr>
                <a:t>: 1 </a:t>
              </a:r>
              <a:r>
                <a:rPr lang="en-US" sz="2400" dirty="0" err="1">
                  <a:solidFill>
                    <a:schemeClr val="tx1"/>
                  </a:solidFill>
                  <a:latin typeface="#9Slide05 SVNKitten" pitchFamily="2" charset="0"/>
                  <a:cs typeface="Arial" panose="020B0604020202020204" pitchFamily="34" charset="0"/>
                </a:rPr>
                <a:t>tuần</a:t>
              </a:r>
              <a:endParaRPr lang="en-US" sz="2400" dirty="0">
                <a:solidFill>
                  <a:schemeClr val="tx1"/>
                </a:solidFill>
                <a:latin typeface="#9Slide05 SVNKitten" pitchFamily="2" charset="0"/>
                <a:cs typeface="Arial" panose="020B0604020202020204" pitchFamily="34" charset="0"/>
              </a:endParaRPr>
            </a:p>
            <a:p>
              <a:pPr algn="just"/>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Thực</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hiện</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trên</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giấy</a:t>
              </a:r>
              <a:r>
                <a:rPr lang="en-US" sz="2400" dirty="0">
                  <a:solidFill>
                    <a:schemeClr val="tx1"/>
                  </a:solidFill>
                  <a:latin typeface="#9Slide05 SVNKitten" pitchFamily="2" charset="0"/>
                  <a:cs typeface="Arial" panose="020B0604020202020204" pitchFamily="34" charset="0"/>
                </a:rPr>
                <a:t> A3</a:t>
              </a:r>
            </a:p>
            <a:p>
              <a:pPr algn="just"/>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Chỉ</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chọn</a:t>
              </a:r>
              <a:r>
                <a:rPr lang="en-US" sz="2400" dirty="0">
                  <a:solidFill>
                    <a:schemeClr val="tx1"/>
                  </a:solidFill>
                  <a:latin typeface="#9Slide05 SVNKitten" pitchFamily="2" charset="0"/>
                  <a:cs typeface="Arial" panose="020B0604020202020204" pitchFamily="34" charset="0"/>
                </a:rPr>
                <a:t> 1 </a:t>
              </a:r>
              <a:r>
                <a:rPr lang="en-US" sz="2400" dirty="0" err="1">
                  <a:solidFill>
                    <a:schemeClr val="tx1"/>
                  </a:solidFill>
                  <a:latin typeface="#9Slide05 SVNKitten" pitchFamily="2" charset="0"/>
                  <a:cs typeface="Arial" panose="020B0604020202020204" pitchFamily="34" charset="0"/>
                </a:rPr>
                <a:t>trong</a:t>
              </a:r>
              <a:r>
                <a:rPr lang="en-US" sz="2400" dirty="0">
                  <a:solidFill>
                    <a:schemeClr val="tx1"/>
                  </a:solidFill>
                  <a:latin typeface="#9Slide05 SVNKitten" pitchFamily="2" charset="0"/>
                  <a:cs typeface="Arial" panose="020B0604020202020204" pitchFamily="34" charset="0"/>
                </a:rPr>
                <a:t> 2</a:t>
              </a:r>
            </a:p>
            <a:p>
              <a:pPr algn="just"/>
              <a:r>
                <a:rPr lang="en-US" sz="2400" dirty="0">
                  <a:solidFill>
                    <a:schemeClr val="tx1"/>
                  </a:solidFill>
                  <a:latin typeface="#9Slide05 SVNKitten" pitchFamily="2" charset="0"/>
                  <a:cs typeface="Arial" panose="020B0604020202020204" pitchFamily="34" charset="0"/>
                </a:rPr>
                <a:t>-</a:t>
              </a:r>
              <a:r>
                <a:rPr lang="en-US" sz="2400" dirty="0" err="1">
                  <a:solidFill>
                    <a:schemeClr val="tx1"/>
                  </a:solidFill>
                  <a:latin typeface="#9Slide05 SVNKitten" pitchFamily="2" charset="0"/>
                  <a:cs typeface="Arial" panose="020B0604020202020204" pitchFamily="34" charset="0"/>
                </a:rPr>
                <a:t>Tiêu</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chí</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nội</a:t>
              </a:r>
              <a:r>
                <a:rPr lang="en-US" sz="2400" dirty="0">
                  <a:solidFill>
                    <a:schemeClr val="tx1"/>
                  </a:solidFill>
                  <a:latin typeface="#9Slide05 SVNKitten" pitchFamily="2" charset="0"/>
                  <a:cs typeface="Arial" panose="020B0604020202020204" pitchFamily="34" charset="0"/>
                </a:rPr>
                <a:t> dung </a:t>
              </a:r>
              <a:r>
                <a:rPr lang="en-US" sz="2400" dirty="0" err="1">
                  <a:solidFill>
                    <a:schemeClr val="tx1"/>
                  </a:solidFill>
                  <a:latin typeface="#9Slide05 SVNKitten" pitchFamily="2" charset="0"/>
                  <a:cs typeface="Arial" panose="020B0604020202020204" pitchFamily="34" charset="0"/>
                </a:rPr>
                <a:t>chính</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xác</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rõ</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ràng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sạch</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đẹp</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có</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hình</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vẽ</a:t>
              </a:r>
              <a:r>
                <a:rPr lang="en-US" sz="2400" dirty="0">
                  <a:solidFill>
                    <a:schemeClr val="tx1"/>
                  </a:solidFill>
                  <a:latin typeface="#9Slide05 SVNKitten" pitchFamily="2" charset="0"/>
                  <a:cs typeface="Arial" panose="020B0604020202020204" pitchFamily="34" charset="0"/>
                </a:rPr>
                <a:t>, icon</a:t>
              </a:r>
            </a:p>
          </p:txBody>
        </p:sp>
        <p:grpSp>
          <p:nvGrpSpPr>
            <p:cNvPr id="15" name="Group 14">
              <a:extLst>
                <a:ext uri="{FF2B5EF4-FFF2-40B4-BE49-F238E27FC236}">
                  <a16:creationId xmlns:a16="http://schemas.microsoft.com/office/drawing/2014/main" id="{EFE031C5-0E93-40F1-8804-C618B140F9BA}"/>
                </a:ext>
              </a:extLst>
            </p:cNvPr>
            <p:cNvGrpSpPr/>
            <p:nvPr/>
          </p:nvGrpSpPr>
          <p:grpSpPr>
            <a:xfrm>
              <a:off x="7777220" y="1951862"/>
              <a:ext cx="2914220" cy="574638"/>
              <a:chOff x="943714" y="1432180"/>
              <a:chExt cx="3027786" cy="574638"/>
            </a:xfrm>
          </p:grpSpPr>
          <p:sp>
            <p:nvSpPr>
              <p:cNvPr id="17" name="Flowchart: Terminator 16">
                <a:extLst>
                  <a:ext uri="{FF2B5EF4-FFF2-40B4-BE49-F238E27FC236}">
                    <a16:creationId xmlns:a16="http://schemas.microsoft.com/office/drawing/2014/main" id="{9314009D-CBE3-4495-A0D8-79CD8C245D48}"/>
                  </a:ext>
                </a:extLst>
              </p:cNvPr>
              <p:cNvSpPr/>
              <p:nvPr/>
            </p:nvSpPr>
            <p:spPr>
              <a:xfrm>
                <a:off x="943714" y="1432180"/>
                <a:ext cx="2890638" cy="574638"/>
              </a:xfrm>
              <a:prstGeom prst="flowChartTerminator">
                <a:avLst/>
              </a:prstGeom>
              <a:solidFill>
                <a:srgbClr val="FFC00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00"/>
                  </a:solidFill>
                  <a:latin typeface="#9Slide03 SVN-PF Din Text Pro C" panose="02000506020000020004" pitchFamily="2" charset="0"/>
                </a:endParaRPr>
              </a:p>
            </p:txBody>
          </p:sp>
          <p:sp>
            <p:nvSpPr>
              <p:cNvPr id="18" name="TextBox 17">
                <a:extLst>
                  <a:ext uri="{FF2B5EF4-FFF2-40B4-BE49-F238E27FC236}">
                    <a16:creationId xmlns:a16="http://schemas.microsoft.com/office/drawing/2014/main" id="{5A3B2CD1-B23E-425C-A0DA-A5795700845F}"/>
                  </a:ext>
                </a:extLst>
              </p:cNvPr>
              <p:cNvSpPr txBox="1"/>
              <p:nvPr/>
            </p:nvSpPr>
            <p:spPr>
              <a:xfrm>
                <a:off x="1715086" y="1432180"/>
                <a:ext cx="2256414" cy="523220"/>
              </a:xfrm>
              <a:prstGeom prst="rect">
                <a:avLst/>
              </a:prstGeom>
              <a:noFill/>
            </p:spPr>
            <p:txBody>
              <a:bodyPr wrap="square">
                <a:spAutoFit/>
              </a:bodyPr>
              <a:lstStyle/>
              <a:p>
                <a:r>
                  <a:rPr lang="en-US" sz="2800" dirty="0" err="1">
                    <a:solidFill>
                      <a:srgbClr val="002060"/>
                    </a:solidFill>
                    <a:latin typeface="#9Slide05 SVNKitten" pitchFamily="2" charset="0"/>
                  </a:rPr>
                  <a:t>Hướng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dẫn</a:t>
                </a:r>
                <a:endParaRPr lang="en-US" sz="2800" dirty="0">
                  <a:solidFill>
                    <a:srgbClr val="002060"/>
                  </a:solidFill>
                </a:endParaRPr>
              </a:p>
            </p:txBody>
          </p:sp>
        </p:gr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919D8AFB-15B7-4D1C-8A7E-795EDEC952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7658209" y="1765811"/>
              <a:ext cx="866582" cy="82282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Homework Sign Icon Royalty Free Cliparts, Vectors, And Stock Illustration.  Image 40444165.">
            <a:extLst>
              <a:ext uri="{FF2B5EF4-FFF2-40B4-BE49-F238E27FC236}">
                <a16:creationId xmlns:a16="http://schemas.microsoft.com/office/drawing/2014/main" id="{02E7B995-AEB6-4318-A683-EA7864E973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2769" l="7769" r="90000">
                        <a14:foregroundMark x1="7846" y1="51385" x2="7846" y2="51385"/>
                        <a14:foregroundMark x1="30692" y1="89077" x2="40692" y2="92769"/>
                        <a14:foregroundMark x1="51000" y1="91769" x2="61769" y2="90462"/>
                        <a14:foregroundMark x1="61769" y1="90462" x2="61769" y2="90462"/>
                        <a14:foregroundMark x1="68154" y1="90231" x2="69692" y2="88923"/>
                        <a14:foregroundMark x1="39923" y1="34000" x2="38385" y2="49615"/>
                        <a14:foregroundMark x1="38385" y1="49615" x2="48769" y2="46385"/>
                        <a14:foregroundMark x1="48769" y1="46385" x2="41615" y2="53077"/>
                        <a14:foregroundMark x1="41615" y1="53077" x2="43231" y2="63923"/>
                        <a14:foregroundMark x1="50385" y1="42923" x2="50769" y2="56154"/>
                        <a14:foregroundMark x1="50769" y1="56154" x2="68000" y2="49462"/>
                        <a14:foregroundMark x1="68000" y1="49462" x2="68000" y2="49462"/>
                        <a14:foregroundMark x1="58154" y1="50462" x2="49615" y2="46692"/>
                        <a14:foregroundMark x1="49615" y1="46692" x2="50385" y2="41154"/>
                        <a14:foregroundMark x1="49769" y1="32692" x2="44615" y2="33231"/>
                        <a14:foregroundMark x1="42308" y1="33231" x2="39462" y2="63308"/>
                        <a14:foregroundMark x1="39462" y1="63308" x2="59077" y2="53923"/>
                        <a14:foregroundMark x1="59077" y1="53923" x2="65846" y2="44462"/>
                      </a14:backgroundRemoval>
                    </a14:imgEffect>
                  </a14:imgLayer>
                </a14:imgProps>
              </a:ext>
              <a:ext uri="{28A0092B-C50C-407E-A947-70E740481C1C}">
                <a14:useLocalDpi xmlns:a14="http://schemas.microsoft.com/office/drawing/2010/main" val="0"/>
              </a:ext>
            </a:extLst>
          </a:blip>
          <a:srcRect b="5705"/>
          <a:stretch/>
        </p:blipFill>
        <p:spPr bwMode="auto">
          <a:xfrm>
            <a:off x="2406400" y="-164712"/>
            <a:ext cx="1782016" cy="168035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a16="http://schemas.microsoft.com/office/drawing/2014/main" id="{6F7FECBE-4DCC-41C6-8C20-92ED8467046A}"/>
              </a:ext>
            </a:extLst>
          </p:cNvPr>
          <p:cNvSpPr/>
          <p:nvPr/>
        </p:nvSpPr>
        <p:spPr>
          <a:xfrm>
            <a:off x="3903808" y="5456421"/>
            <a:ext cx="8078709" cy="120491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5 SVNKitten" pitchFamily="2" charset="0"/>
                <a:cs typeface="Arial" panose="020B0604020202020204" pitchFamily="34" charset="0"/>
                <a:sym typeface="Wingdings" panose="05000000000000000000" pitchFamily="2" charset="2"/>
              </a:rPr>
              <a:t>2. Vận dụng kiến thức đã học về tỉ lệ để vẽ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sơ</a:t>
            </a:r>
            <a:r>
              <a:rPr lang="vi-VN" sz="2400" dirty="0">
                <a:solidFill>
                  <a:schemeClr val="tx1"/>
                </a:solidFill>
                <a:latin typeface="#9Slide05 SVNKitten" pitchFamily="2" charset="0"/>
                <a:cs typeface="Arial" panose="020B0604020202020204" pitchFamily="34" charset="0"/>
                <a:sym typeface="Wingdings" panose="05000000000000000000" pitchFamily="2" charset="2"/>
              </a:rPr>
              <a:t> đồ 1 căn phòng trong nhà em với tỉ lệ tương ứng.</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đo</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chiều</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dài</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rộng</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của</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phòng</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tính</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tỉ</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lệ</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phù</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hợp</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với</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giấy</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A3,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dựa</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vào</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tỉ</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lệ</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để</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400" dirty="0" err="1">
                <a:solidFill>
                  <a:schemeClr val="tx1"/>
                </a:solidFill>
                <a:latin typeface="#9Slide05 SVNKitten" pitchFamily="2" charset="0"/>
                <a:cs typeface="Arial" panose="020B0604020202020204" pitchFamily="34" charset="0"/>
                <a:sym typeface="Wingdings" panose="05000000000000000000" pitchFamily="2" charset="2"/>
              </a:rPr>
              <a:t>vẽ</a:t>
            </a:r>
            <a:r>
              <a:rPr lang="en-US" sz="2400" dirty="0">
                <a:solidFill>
                  <a:schemeClr val="tx1"/>
                </a:solidFill>
                <a:latin typeface="#9Slide05 SVNKitten" pitchFamily="2" charset="0"/>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4282778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Top hình nền cảm ơn Thank You đẹp dễ thương và ý nghĩa nhất">
            <a:extLst>
              <a:ext uri="{FF2B5EF4-FFF2-40B4-BE49-F238E27FC236}">
                <a16:creationId xmlns:a16="http://schemas.microsoft.com/office/drawing/2014/main" id="{F114BFAA-4E8A-4F61-BEE5-93E1A17B8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 r="13673"/>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026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Freeform: Shape 140">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08" y="-12700"/>
            <a:ext cx="5289386" cy="50008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FE7142A8-393B-47A8-A092-871662362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88" y="-12700"/>
            <a:ext cx="5289386" cy="500971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EA14E168-70E6-4C9F-BB61-FCF0AF368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00" y="-12700"/>
            <a:ext cx="5239448" cy="4902669"/>
          </a:xfrm>
          <a:custGeom>
            <a:avLst/>
            <a:gdLst>
              <a:gd name="connsiteX0" fmla="*/ 1223006 w 5239448"/>
              <a:gd name="connsiteY0" fmla="*/ 0 h 4902669"/>
              <a:gd name="connsiteX1" fmla="*/ 3966508 w 5239448"/>
              <a:gd name="connsiteY1" fmla="*/ 0 h 4902669"/>
              <a:gd name="connsiteX2" fmla="*/ 4073429 w 5239448"/>
              <a:gd name="connsiteY2" fmla="*/ 64957 h 4902669"/>
              <a:gd name="connsiteX3" fmla="*/ 5239448 w 5239448"/>
              <a:gd name="connsiteY3" fmla="*/ 2257977 h 4902669"/>
              <a:gd name="connsiteX4" fmla="*/ 2594756 w 5239448"/>
              <a:gd name="connsiteY4" fmla="*/ 4902669 h 4902669"/>
              <a:gd name="connsiteX5" fmla="*/ 3795 w 5239448"/>
              <a:gd name="connsiteY5" fmla="*/ 2790975 h 4902669"/>
              <a:gd name="connsiteX6" fmla="*/ 0 w 5239448"/>
              <a:gd name="connsiteY6" fmla="*/ 2766110 h 4902669"/>
              <a:gd name="connsiteX7" fmla="*/ 0 w 5239448"/>
              <a:gd name="connsiteY7" fmla="*/ 1745670 h 4902669"/>
              <a:gd name="connsiteX8" fmla="*/ 33326 w 5239448"/>
              <a:gd name="connsiteY8" fmla="*/ 1597027 h 4902669"/>
              <a:gd name="connsiteX9" fmla="*/ 1116084 w 5239448"/>
              <a:gd name="connsiteY9" fmla="*/ 64957 h 490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9448" h="4902669">
                <a:moveTo>
                  <a:pt x="1223006" y="0"/>
                </a:moveTo>
                <a:lnTo>
                  <a:pt x="3966508" y="0"/>
                </a:lnTo>
                <a:lnTo>
                  <a:pt x="4073429" y="64957"/>
                </a:lnTo>
                <a:cubicBezTo>
                  <a:pt x="4776921" y="540227"/>
                  <a:pt x="5239448" y="1345088"/>
                  <a:pt x="5239448" y="2257977"/>
                </a:cubicBezTo>
                <a:cubicBezTo>
                  <a:pt x="5239448" y="3718600"/>
                  <a:pt x="4055379" y="4902669"/>
                  <a:pt x="2594756" y="4902669"/>
                </a:cubicBezTo>
                <a:cubicBezTo>
                  <a:pt x="1316711" y="4902669"/>
                  <a:pt x="250402" y="3996116"/>
                  <a:pt x="3795" y="2790975"/>
                </a:cubicBezTo>
                <a:lnTo>
                  <a:pt x="0" y="2766110"/>
                </a:lnTo>
                <a:lnTo>
                  <a:pt x="0" y="1745670"/>
                </a:lnTo>
                <a:lnTo>
                  <a:pt x="33326" y="1597027"/>
                </a:lnTo>
                <a:cubicBezTo>
                  <a:pt x="196388" y="963257"/>
                  <a:pt x="588464" y="421409"/>
                  <a:pt x="1116084" y="64957"/>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078" name="Picture 6" descr="Hình ảnh Véc Chì Và Thước Kẻ Biểu Tượng, Nền, Đen., Thiết Kế. Vector và PNG  với nền trong suốt để tải xuống miễn phí">
            <a:extLst>
              <a:ext uri="{FF2B5EF4-FFF2-40B4-BE49-F238E27FC236}">
                <a16:creationId xmlns:a16="http://schemas.microsoft.com/office/drawing/2014/main" id="{6493236B-9D8C-440A-878E-91E0E7D970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 r="372" b="6"/>
          <a:stretch/>
        </p:blipFill>
        <p:spPr bwMode="auto">
          <a:xfrm>
            <a:off x="5666308" y="170244"/>
            <a:ext cx="2885716" cy="2885716"/>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tx1"/>
          </a:solidFill>
        </p:grpSpPr>
        <p:sp>
          <p:nvSpPr>
            <p:cNvPr id="3080" name="Freeform: Shape 14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1" name="Freeform: Shape 15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2" name="Freeform: Shape 15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3" name="Freeform: Shape 15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4" name="Freeform: Shape 15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156" name="Graphic 185">
            <a:extLst>
              <a:ext uri="{FF2B5EF4-FFF2-40B4-BE49-F238E27FC236}">
                <a16:creationId xmlns:a16="http://schemas.microsoft.com/office/drawing/2014/main" id="{9D69F773-8C5C-486C-B033-51C7BB3B3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tx1">
              <a:alpha val="20000"/>
            </a:schemeClr>
          </a:solidFill>
        </p:grpSpPr>
        <p:sp>
          <p:nvSpPr>
            <p:cNvPr id="3085" name="Freeform: Shape 156">
              <a:extLst>
                <a:ext uri="{FF2B5EF4-FFF2-40B4-BE49-F238E27FC236}">
                  <a16:creationId xmlns:a16="http://schemas.microsoft.com/office/drawing/2014/main" id="{B1948534-1A91-4F84-8612-1C2B4C52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6" name="Freeform: Shape 157">
              <a:extLst>
                <a:ext uri="{FF2B5EF4-FFF2-40B4-BE49-F238E27FC236}">
                  <a16:creationId xmlns:a16="http://schemas.microsoft.com/office/drawing/2014/main" id="{1FAA3112-9317-4953-B51A-BAD23D7DF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7" name="Freeform: Shape 158">
              <a:extLst>
                <a:ext uri="{FF2B5EF4-FFF2-40B4-BE49-F238E27FC236}">
                  <a16:creationId xmlns:a16="http://schemas.microsoft.com/office/drawing/2014/main" id="{3E7BE1D1-6120-4115-B796-7DE6B90C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8" name="Freeform: Shape 159">
              <a:extLst>
                <a:ext uri="{FF2B5EF4-FFF2-40B4-BE49-F238E27FC236}">
                  <a16:creationId xmlns:a16="http://schemas.microsoft.com/office/drawing/2014/main" id="{97B0F1BC-B7BD-4C24-84F9-190E76D9E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9" name="Freeform: Shape 160">
              <a:extLst>
                <a:ext uri="{FF2B5EF4-FFF2-40B4-BE49-F238E27FC236}">
                  <a16:creationId xmlns:a16="http://schemas.microsoft.com/office/drawing/2014/main" id="{B59CF39A-C85C-4CDA-82E5-A8835E7C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163" name="Graphic 185">
            <a:extLst>
              <a:ext uri="{FF2B5EF4-FFF2-40B4-BE49-F238E27FC236}">
                <a16:creationId xmlns:a16="http://schemas.microsoft.com/office/drawing/2014/main" id="{EEC0EF42-FB7F-40F4-9F83-19A3651C74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bg1"/>
          </a:solidFill>
        </p:grpSpPr>
        <p:sp>
          <p:nvSpPr>
            <p:cNvPr id="3090" name="Freeform: Shape 163">
              <a:extLst>
                <a:ext uri="{FF2B5EF4-FFF2-40B4-BE49-F238E27FC236}">
                  <a16:creationId xmlns:a16="http://schemas.microsoft.com/office/drawing/2014/main" id="{ECC34073-7A02-43A0-B4FB-819AC6430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1" name="Freeform: Shape 164">
              <a:extLst>
                <a:ext uri="{FF2B5EF4-FFF2-40B4-BE49-F238E27FC236}">
                  <a16:creationId xmlns:a16="http://schemas.microsoft.com/office/drawing/2014/main" id="{424CA304-6681-4FF9-A857-D79562307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2" name="Freeform: Shape 165">
              <a:extLst>
                <a:ext uri="{FF2B5EF4-FFF2-40B4-BE49-F238E27FC236}">
                  <a16:creationId xmlns:a16="http://schemas.microsoft.com/office/drawing/2014/main" id="{4F6FEDF2-6576-4B8E-81AF-84B914A1F0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3" name="Freeform: Shape 166">
              <a:extLst>
                <a:ext uri="{FF2B5EF4-FFF2-40B4-BE49-F238E27FC236}">
                  <a16:creationId xmlns:a16="http://schemas.microsoft.com/office/drawing/2014/main" id="{8BE5E56F-A9D6-490C-AD4D-5F1B521A5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4" name="Freeform: Shape 167">
              <a:extLst>
                <a:ext uri="{FF2B5EF4-FFF2-40B4-BE49-F238E27FC236}">
                  <a16:creationId xmlns:a16="http://schemas.microsoft.com/office/drawing/2014/main" id="{67E4C189-B44E-4E1C-B1AF-25081DA3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170" name="Oval 169">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379" y="567802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Oval 171">
            <a:extLst>
              <a:ext uri="{FF2B5EF4-FFF2-40B4-BE49-F238E27FC236}">
                <a16:creationId xmlns:a16="http://schemas.microsoft.com/office/drawing/2014/main" id="{BF7B0E8E-1D1E-4BA4-A360-D8A1FF31E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379" y="567802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8" descr="Travel Distance Illustration Color Vector Isolated Icon Easy Editable And  Special Use For Leisure,Travel And Tour Stock Vector - Illustration of  location, editable: 127591576">
            <a:extLst>
              <a:ext uri="{FF2B5EF4-FFF2-40B4-BE49-F238E27FC236}">
                <a16:creationId xmlns:a16="http://schemas.microsoft.com/office/drawing/2014/main" id="{ED25F31D-6A7B-49B1-98A1-766DAB2D4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3" r="5283" b="2483"/>
          <a:stretch/>
        </p:blipFill>
        <p:spPr bwMode="auto">
          <a:xfrm>
            <a:off x="8905301" y="12943"/>
            <a:ext cx="3260696" cy="32513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E289981-7ADD-4E57-85BA-D7AEEC92E90F}"/>
              </a:ext>
            </a:extLst>
          </p:cNvPr>
          <p:cNvSpPr txBox="1"/>
          <p:nvPr/>
        </p:nvSpPr>
        <p:spPr>
          <a:xfrm>
            <a:off x="-8369" y="270192"/>
            <a:ext cx="5173411" cy="3600986"/>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strike="noStrike" kern="1200" cap="none" spc="0" normalizeH="0" baseline="0" noProof="0" dirty="0" err="1">
                <a:ln>
                  <a:noFill/>
                </a:ln>
                <a:solidFill>
                  <a:schemeClr val="bg1"/>
                </a:solidFill>
                <a:effectLst/>
                <a:uLnTx/>
                <a:uFillTx/>
                <a:latin typeface="iCiel Baliho Script" pitchFamily="50" charset="0"/>
              </a:rPr>
              <a:t>Bài</a:t>
            </a:r>
            <a:r>
              <a:rPr kumimoji="0" lang="en-US" sz="4000" b="0" i="0" strike="noStrike" kern="1200" cap="none" spc="0" normalizeH="0" baseline="0" noProof="0" dirty="0">
                <a:ln>
                  <a:noFill/>
                </a:ln>
                <a:solidFill>
                  <a:schemeClr val="bg1"/>
                </a:solidFill>
                <a:effectLst/>
                <a:uLnTx/>
                <a:uFillTx/>
                <a:latin typeface="iCiel Baliho Script" pitchFamily="50" charset="0"/>
              </a:rPr>
              <a:t> 3</a:t>
            </a:r>
            <a:r>
              <a:rPr kumimoji="0" lang="en-US" sz="4000" b="0" i="0" strike="noStrike" kern="1200" cap="none" spc="0" normalizeH="0" baseline="0" noProof="0" dirty="0">
                <a:ln>
                  <a:noFill/>
                </a:ln>
                <a:solidFill>
                  <a:schemeClr val="tx1">
                    <a:lumMod val="95000"/>
                  </a:schemeClr>
                </a:solidFill>
                <a:effectLst/>
                <a:uLnTx/>
                <a:uFillTx/>
                <a:latin typeface="iCiel Baliho Script" pitchFamily="50"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strike="noStrike" kern="1200" cap="none" spc="0" normalizeH="0" baseline="0" noProof="0" dirty="0">
                <a:ln>
                  <a:noFill/>
                </a:ln>
                <a:solidFill>
                  <a:srgbClr val="FFFF00"/>
                </a:solidFill>
                <a:effectLst/>
                <a:uLnTx/>
                <a:uFillTx/>
                <a:latin typeface="iCiel Baliho Script" pitchFamily="50" charset="0"/>
              </a:rPr>
              <a:t>TỈ LỆ </a:t>
            </a:r>
            <a:r>
              <a:rPr kumimoji="0" lang="vi-VN" sz="4000" b="0" i="0" strike="noStrike" kern="1200" cap="none" spc="0" normalizeH="0" baseline="0" noProof="0" dirty="0">
                <a:ln>
                  <a:noFill/>
                </a:ln>
                <a:solidFill>
                  <a:srgbClr val="FFFF00"/>
                </a:solidFill>
                <a:effectLst/>
                <a:uLnTx/>
                <a:uFillTx/>
                <a:latin typeface="iCiel Baliho Script" pitchFamily="50" charset="0"/>
              </a:rPr>
              <a:t>BẢN ĐỒ</a:t>
            </a:r>
            <a:r>
              <a:rPr kumimoji="0" lang="en-US" sz="4000" b="0" i="0" strike="noStrike" kern="1200" cap="none" spc="0" normalizeH="0" baseline="0" noProof="0" dirty="0">
                <a:ln>
                  <a:noFill/>
                </a:ln>
                <a:solidFill>
                  <a:srgbClr val="FFFF00"/>
                </a:solidFill>
                <a:effectLst/>
                <a:uLnTx/>
                <a:uFillTx/>
                <a:latin typeface="iCiel Baliho Script"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FFFF00"/>
                </a:solidFill>
                <a:latin typeface="iCiel Baliho Script" pitchFamily="50" charset="0"/>
              </a:rPr>
              <a:t>TÍNH </a:t>
            </a:r>
            <a:r>
              <a:rPr lang="en-US" sz="5400" dirty="0">
                <a:solidFill>
                  <a:srgbClr val="FFFF00"/>
                </a:solidFill>
                <a:latin typeface="iCiel Baliho Script" pitchFamily="50" charset="0"/>
              </a:rPr>
              <a:t>KHOẢNG CÁCH </a:t>
            </a:r>
            <a:r>
              <a:rPr lang="en-US" sz="4000" dirty="0">
                <a:solidFill>
                  <a:srgbClr val="FFFF00"/>
                </a:solidFill>
                <a:latin typeface="iCiel Baliho Script" pitchFamily="50" charset="0"/>
              </a:rPr>
              <a:t>THỰC TẾ DỰA VÀO TỈ LỆ</a:t>
            </a:r>
            <a:r>
              <a:rPr kumimoji="0" lang="en-US" sz="4000" b="0" i="0" strike="noStrike" kern="1200" cap="none" spc="0" normalizeH="0" baseline="0" noProof="0" dirty="0">
                <a:ln>
                  <a:noFill/>
                </a:ln>
                <a:solidFill>
                  <a:srgbClr val="FFFF00"/>
                </a:solidFill>
                <a:effectLst/>
                <a:uLnTx/>
                <a:uFillTx/>
                <a:latin typeface="iCiel Baliho Script" pitchFamily="50" charset="0"/>
              </a:rPr>
              <a:t> BẢN ĐỒ.</a:t>
            </a:r>
          </a:p>
        </p:txBody>
      </p:sp>
      <p:pic>
        <p:nvPicPr>
          <p:cNvPr id="32" name="Picture 26" descr="Luoc do tu nhien chau Phi">
            <a:extLst>
              <a:ext uri="{FF2B5EF4-FFF2-40B4-BE49-F238E27FC236}">
                <a16:creationId xmlns:a16="http://schemas.microsoft.com/office/drawing/2014/main" id="{A048D4CF-1347-413D-B385-E1480C77F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819" y="2914213"/>
            <a:ext cx="3800324" cy="39308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7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9Slide03 SVN-PF Din Text Pro C" panose="02000506020000020004" pitchFamily="2" charset="0"/>
                  <a:cs typeface="Arial" panose="020B0604020202020204" pitchFamily="34" charset="0"/>
                </a:rPr>
                <a:t>Bài</a:t>
              </a:r>
              <a:r>
                <a:rPr lang="en-US" sz="4800" b="1" dirty="0">
                  <a:solidFill>
                    <a:schemeClr val="tx1"/>
                  </a:solidFill>
                  <a:latin typeface="#9Slide03 SVN-PF Din Text Pro C" panose="02000506020000020004" pitchFamily="2" charset="0"/>
                  <a:cs typeface="Arial" panose="020B0604020202020204" pitchFamily="34" charset="0"/>
                </a:rPr>
                <a:t> 3</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571212" y="2154504"/>
            <a:ext cx="5109681"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Tỉ</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lệ</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6496165" y="2154504"/>
            <a:ext cx="5109681"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Tính</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khoảng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cách</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thực</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tế</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dựa</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vào</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tỉ</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lệ</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2758750" y="1829895"/>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8760997" y="1829895"/>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pic>
        <p:nvPicPr>
          <p:cNvPr id="2052"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EB325ED0-6BEA-4930-9938-D15E38CEA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02" y="4255784"/>
            <a:ext cx="2508664" cy="2508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4" descr="Travel Distance Vector Icon Stock Vector, Royalty Free Vector Image by  ©vectorsmarket #100945738">
            <a:extLst>
              <a:ext uri="{FF2B5EF4-FFF2-40B4-BE49-F238E27FC236}">
                <a16:creationId xmlns:a16="http://schemas.microsoft.com/office/drawing/2014/main" id="{6F801E75-C7EE-4F56-BBF1-41C126AA5A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71" b="89932" l="9877" r="91770">
                        <a14:foregroundMark x1="65432" y1="34018" x2="65432" y2="34018"/>
                        <a14:foregroundMark x1="79321" y1="27273" x2="79321" y2="27273"/>
                        <a14:foregroundMark x1="76749" y1="24829" x2="75000" y2="27077"/>
                        <a14:foregroundMark x1="10700" y1="53568" x2="10700" y2="53568"/>
                        <a14:foregroundMark x1="90535" y1="51711" x2="90535" y2="51711"/>
                        <a14:foregroundMark x1="91770" y1="50635" x2="91770" y2="50635"/>
                      </a14:backgroundRemoval>
                    </a14:imgEffect>
                  </a14:imgLayer>
                </a14:imgProps>
              </a:ext>
              <a:ext uri="{28A0092B-C50C-407E-A947-70E740481C1C}">
                <a14:useLocalDpi xmlns:a14="http://schemas.microsoft.com/office/drawing/2010/main" val="0"/>
              </a:ext>
            </a:extLst>
          </a:blip>
          <a:srcRect t="8403" r="4" b="6855"/>
          <a:stretch/>
        </p:blipFill>
        <p:spPr bwMode="auto">
          <a:xfrm>
            <a:off x="7696527" y="4170409"/>
            <a:ext cx="3003638" cy="267941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3" name="Group 25"/>
          <p:cNvGrpSpPr>
            <a:grpSpLocks/>
          </p:cNvGrpSpPr>
          <p:nvPr/>
        </p:nvGrpSpPr>
        <p:grpSpPr bwMode="auto">
          <a:xfrm>
            <a:off x="259939" y="1279849"/>
            <a:ext cx="4788543" cy="5476876"/>
            <a:chOff x="-813" y="0"/>
            <a:chExt cx="2592" cy="3450"/>
          </a:xfrm>
        </p:grpSpPr>
        <p:pic>
          <p:nvPicPr>
            <p:cNvPr id="6162" name="Picture 26" descr="Luoc do tu nhien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 y="0"/>
              <a:ext cx="2592" cy="31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63" name="Text Box 27"/>
            <p:cNvSpPr txBox="1">
              <a:spLocks noChangeArrowheads="1"/>
            </p:cNvSpPr>
            <p:nvPr/>
          </p:nvSpPr>
          <p:spPr bwMode="auto">
            <a:xfrm>
              <a:off x="-813" y="3120"/>
              <a:ext cx="2592" cy="33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dirty="0" err="1">
                  <a:solidFill>
                    <a:srgbClr val="002060"/>
                  </a:solidFill>
                  <a:latin typeface="#9Slide03 SVN-PF Din Text Pro C" panose="02000506020000020004" pitchFamily="2" charset="0"/>
                </a:rPr>
                <a:t>Bản</a:t>
              </a:r>
              <a:r>
                <a:rPr lang="en-US" sz="2800" dirty="0">
                  <a:solidFill>
                    <a:srgbClr val="002060"/>
                  </a:solidFill>
                  <a:latin typeface="#9Slide03 SVN-PF Din Text Pro C" panose="02000506020000020004" pitchFamily="2" charset="0"/>
                </a:rPr>
                <a:t> </a:t>
              </a:r>
              <a:r>
                <a:rPr lang="en-US" sz="2800" dirty="0" err="1">
                  <a:solidFill>
                    <a:srgbClr val="002060"/>
                  </a:solidFill>
                  <a:latin typeface="#9Slide03 SVN-PF Din Text Pro C" panose="02000506020000020004" pitchFamily="2" charset="0"/>
                </a:rPr>
                <a:t>đồ</a:t>
              </a:r>
              <a:r>
                <a:rPr lang="en-US" sz="2800" dirty="0">
                  <a:solidFill>
                    <a:srgbClr val="002060"/>
                  </a:solidFill>
                  <a:latin typeface="#9Slide03 SVN-PF Din Text Pro C" panose="02000506020000020004" pitchFamily="2" charset="0"/>
                </a:rPr>
                <a:t> </a:t>
              </a:r>
              <a:r>
                <a:rPr lang="en-US" sz="2800" dirty="0" err="1">
                  <a:solidFill>
                    <a:srgbClr val="002060"/>
                  </a:solidFill>
                  <a:latin typeface="#9Slide03 SVN-PF Din Text Pro C" panose="02000506020000020004" pitchFamily="2" charset="0"/>
                </a:rPr>
                <a:t>tự</a:t>
              </a:r>
              <a:r>
                <a:rPr lang="en-US" sz="2800" dirty="0">
                  <a:solidFill>
                    <a:srgbClr val="002060"/>
                  </a:solidFill>
                  <a:latin typeface="#9Slide03 SVN-PF Din Text Pro C" panose="02000506020000020004" pitchFamily="2" charset="0"/>
                </a:rPr>
                <a:t> </a:t>
              </a:r>
              <a:r>
                <a:rPr lang="en-US" sz="2800" dirty="0" err="1">
                  <a:solidFill>
                    <a:srgbClr val="002060"/>
                  </a:solidFill>
                  <a:latin typeface="#9Slide03 SVN-PF Din Text Pro C" panose="02000506020000020004" pitchFamily="2" charset="0"/>
                </a:rPr>
                <a:t>nhiên</a:t>
              </a:r>
              <a:r>
                <a:rPr lang="en-US" sz="2800" dirty="0">
                  <a:solidFill>
                    <a:srgbClr val="002060"/>
                  </a:solidFill>
                  <a:latin typeface="#9Slide03 SVN-PF Din Text Pro C" panose="02000506020000020004" pitchFamily="2" charset="0"/>
                </a:rPr>
                <a:t> </a:t>
              </a:r>
              <a:r>
                <a:rPr lang="en-US" sz="2800" dirty="0" err="1">
                  <a:solidFill>
                    <a:srgbClr val="002060"/>
                  </a:solidFill>
                  <a:latin typeface="#9Slide03 SVN-PF Din Text Pro C" panose="02000506020000020004" pitchFamily="2" charset="0"/>
                </a:rPr>
                <a:t>châu</a:t>
              </a:r>
              <a:r>
                <a:rPr lang="en-US" sz="2800" dirty="0">
                  <a:solidFill>
                    <a:srgbClr val="002060"/>
                  </a:solidFill>
                  <a:latin typeface="#9Slide03 SVN-PF Din Text Pro C" panose="02000506020000020004" pitchFamily="2" charset="0"/>
                </a:rPr>
                <a:t> Phi       </a:t>
              </a:r>
              <a:r>
                <a:rPr lang="en-US" sz="2400" dirty="0" err="1">
                  <a:latin typeface="#9Slide03 SVN-PF Din Text Pro C" panose="02000506020000020004" pitchFamily="2" charset="0"/>
                </a:rPr>
                <a:t>Tỉ</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lệ</a:t>
              </a:r>
              <a:r>
                <a:rPr lang="en-US" sz="2400" dirty="0">
                  <a:latin typeface="#9Slide03 SVN-PF Din Text Pro C" panose="02000506020000020004" pitchFamily="2" charset="0"/>
                </a:rPr>
                <a:t> 1 : 25 000</a:t>
              </a:r>
              <a:endParaRPr lang="en-US" sz="2800" dirty="0">
                <a:latin typeface="#9Slide03 SVN-PF Din Text Pro C" panose="02000506020000020004" pitchFamily="2" charset="0"/>
              </a:endParaRPr>
            </a:p>
          </p:txBody>
        </p:sp>
      </p:grpSp>
      <p:sp>
        <p:nvSpPr>
          <p:cNvPr id="7175" name="Text Box 7"/>
          <p:cNvSpPr txBox="1">
            <a:spLocks noChangeArrowheads="1"/>
          </p:cNvSpPr>
          <p:nvPr/>
        </p:nvSpPr>
        <p:spPr bwMode="auto">
          <a:xfrm>
            <a:off x="7229851" y="2115361"/>
            <a:ext cx="2429484"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a:solidFill>
                  <a:srgbClr val="800000"/>
                </a:solidFill>
                <a:latin typeface="#9Slide03 SVN-PF Din Text Pro C" panose="02000506020000020004" pitchFamily="2" charset="0"/>
              </a:rPr>
              <a:t>TỶ LỆ 1 : 25 000</a:t>
            </a:r>
          </a:p>
        </p:txBody>
      </p:sp>
      <p:sp>
        <p:nvSpPr>
          <p:cNvPr id="7177" name="Text Box 9"/>
          <p:cNvSpPr txBox="1">
            <a:spLocks noChangeArrowheads="1"/>
          </p:cNvSpPr>
          <p:nvPr/>
        </p:nvSpPr>
        <p:spPr bwMode="auto">
          <a:xfrm>
            <a:off x="5087817" y="2632805"/>
            <a:ext cx="6883578"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solidFill>
                  <a:srgbClr val="800000"/>
                </a:solidFill>
                <a:latin typeface="#9Slide03 SVN-PF Din Text Pro C" panose="02000506020000020004" pitchFamily="2" charset="0"/>
                <a:sym typeface="Wingdings" panose="05000000000000000000" pitchFamily="2" charset="2"/>
              </a:rPr>
              <a:t></a:t>
            </a:r>
            <a:r>
              <a:rPr lang="en-US" sz="2800" dirty="0">
                <a:solidFill>
                  <a:srgbClr val="800000"/>
                </a:solidFill>
                <a:latin typeface="#9Slide03 SVN-PF Din Text Pro C" panose="02000506020000020004" pitchFamily="2" charset="0"/>
              </a:rPr>
              <a:t>1cm </a:t>
            </a:r>
            <a:r>
              <a:rPr lang="en-US" sz="2800" dirty="0" err="1">
                <a:solidFill>
                  <a:srgbClr val="800000"/>
                </a:solidFill>
                <a:latin typeface="#9Slide03 SVN-PF Din Text Pro C" panose="02000506020000020004" pitchFamily="2" charset="0"/>
              </a:rPr>
              <a:t>trên</a:t>
            </a:r>
            <a:r>
              <a:rPr lang="en-US" sz="2800" dirty="0">
                <a:solidFill>
                  <a:srgbClr val="800000"/>
                </a:solidFill>
                <a:latin typeface="#9Slide03 SVN-PF Din Text Pro C" panose="02000506020000020004" pitchFamily="2" charset="0"/>
              </a:rPr>
              <a:t> BĐ </a:t>
            </a:r>
            <a:r>
              <a:rPr lang="en-US" sz="2800" dirty="0" err="1">
                <a:solidFill>
                  <a:srgbClr val="800000"/>
                </a:solidFill>
                <a:latin typeface="#9Slide03 SVN-PF Din Text Pro C" panose="02000506020000020004" pitchFamily="2" charset="0"/>
              </a:rPr>
              <a:t>tương</a:t>
            </a:r>
            <a:r>
              <a:rPr lang="en-US" sz="2800" dirty="0">
                <a:solidFill>
                  <a:srgbClr val="800000"/>
                </a:solidFill>
                <a:latin typeface="#9Slide03 SVN-PF Din Text Pro C" panose="02000506020000020004" pitchFamily="2" charset="0"/>
              </a:rPr>
              <a:t> </a:t>
            </a:r>
            <a:r>
              <a:rPr lang="en-US" sz="2800" dirty="0" err="1">
                <a:solidFill>
                  <a:srgbClr val="800000"/>
                </a:solidFill>
                <a:latin typeface="#9Slide03 SVN-PF Din Text Pro C" panose="02000506020000020004" pitchFamily="2" charset="0"/>
              </a:rPr>
              <a:t>ứng</a:t>
            </a:r>
            <a:r>
              <a:rPr lang="en-US" sz="2800" dirty="0">
                <a:solidFill>
                  <a:srgbClr val="800000"/>
                </a:solidFill>
                <a:latin typeface="#9Slide03 SVN-PF Din Text Pro C" panose="02000506020000020004" pitchFamily="2" charset="0"/>
              </a:rPr>
              <a:t> </a:t>
            </a:r>
            <a:r>
              <a:rPr lang="en-US" sz="2800" dirty="0" err="1">
                <a:solidFill>
                  <a:srgbClr val="800000"/>
                </a:solidFill>
                <a:latin typeface="#9Slide03 SVN-PF Din Text Pro C" panose="02000506020000020004" pitchFamily="2" charset="0"/>
              </a:rPr>
              <a:t>với</a:t>
            </a:r>
            <a:r>
              <a:rPr lang="en-US" sz="2800" dirty="0">
                <a:solidFill>
                  <a:srgbClr val="800000"/>
                </a:solidFill>
                <a:latin typeface="#9Slide03 SVN-PF Din Text Pro C" panose="02000506020000020004" pitchFamily="2" charset="0"/>
              </a:rPr>
              <a:t> 25000 cm (250m) </a:t>
            </a:r>
            <a:r>
              <a:rPr lang="en-US" sz="2800" dirty="0" err="1">
                <a:solidFill>
                  <a:srgbClr val="800000"/>
                </a:solidFill>
                <a:latin typeface="#9Slide03 SVN-PF Din Text Pro C" panose="02000506020000020004" pitchFamily="2" charset="0"/>
              </a:rPr>
              <a:t>trên</a:t>
            </a:r>
            <a:r>
              <a:rPr lang="en-US" sz="2800" dirty="0">
                <a:solidFill>
                  <a:srgbClr val="800000"/>
                </a:solidFill>
                <a:latin typeface="#9Slide03 SVN-PF Din Text Pro C" panose="02000506020000020004" pitchFamily="2" charset="0"/>
              </a:rPr>
              <a:t> </a:t>
            </a:r>
            <a:r>
              <a:rPr lang="en-US" sz="2800" dirty="0" err="1">
                <a:solidFill>
                  <a:srgbClr val="800000"/>
                </a:solidFill>
                <a:latin typeface="#9Slide03 SVN-PF Din Text Pro C" panose="02000506020000020004" pitchFamily="2" charset="0"/>
              </a:rPr>
              <a:t>thực</a:t>
            </a:r>
            <a:r>
              <a:rPr lang="en-US" sz="2800" dirty="0">
                <a:solidFill>
                  <a:srgbClr val="800000"/>
                </a:solidFill>
                <a:latin typeface="#9Slide03 SVN-PF Din Text Pro C" panose="02000506020000020004" pitchFamily="2" charset="0"/>
              </a:rPr>
              <a:t> </a:t>
            </a:r>
            <a:r>
              <a:rPr lang="en-US" sz="2800" dirty="0" err="1">
                <a:solidFill>
                  <a:srgbClr val="800000"/>
                </a:solidFill>
                <a:latin typeface="#9Slide03 SVN-PF Din Text Pro C" panose="02000506020000020004" pitchFamily="2" charset="0"/>
              </a:rPr>
              <a:t>địa</a:t>
            </a:r>
            <a:endParaRPr lang="en-US" sz="2800" dirty="0">
              <a:solidFill>
                <a:srgbClr val="800000"/>
              </a:solidFill>
              <a:latin typeface="#9Slide03 SVN-PF Din Text Pro C" panose="02000506020000020004" pitchFamily="2" charset="0"/>
            </a:endParaRPr>
          </a:p>
        </p:txBody>
      </p:sp>
      <p:grpSp>
        <p:nvGrpSpPr>
          <p:cNvPr id="4" name="Group 3">
            <a:extLst>
              <a:ext uri="{FF2B5EF4-FFF2-40B4-BE49-F238E27FC236}">
                <a16:creationId xmlns:a16="http://schemas.microsoft.com/office/drawing/2014/main" id="{C5B1804E-E8C7-49D2-9C20-009E7D43D550}"/>
              </a:ext>
            </a:extLst>
          </p:cNvPr>
          <p:cNvGrpSpPr/>
          <p:nvPr/>
        </p:nvGrpSpPr>
        <p:grpSpPr>
          <a:xfrm>
            <a:off x="5251354" y="4403470"/>
            <a:ext cx="6033408" cy="1245182"/>
            <a:chOff x="5048482" y="3429000"/>
            <a:chExt cx="6033408" cy="1245182"/>
          </a:xfrm>
        </p:grpSpPr>
        <p:sp>
          <p:nvSpPr>
            <p:cNvPr id="7183" name="Line 15"/>
            <p:cNvSpPr>
              <a:spLocks noChangeShapeType="1"/>
            </p:cNvSpPr>
            <p:nvPr/>
          </p:nvSpPr>
          <p:spPr bwMode="auto">
            <a:xfrm>
              <a:off x="7324764" y="4043968"/>
              <a:ext cx="354706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grpSp>
          <p:nvGrpSpPr>
            <p:cNvPr id="3" name="Group 2">
              <a:extLst>
                <a:ext uri="{FF2B5EF4-FFF2-40B4-BE49-F238E27FC236}">
                  <a16:creationId xmlns:a16="http://schemas.microsoft.com/office/drawing/2014/main" id="{5937A0DA-7C35-45CE-918F-65D5CA13ABEE}"/>
                </a:ext>
              </a:extLst>
            </p:cNvPr>
            <p:cNvGrpSpPr/>
            <p:nvPr/>
          </p:nvGrpSpPr>
          <p:grpSpPr>
            <a:xfrm>
              <a:off x="5048482" y="3429000"/>
              <a:ext cx="6033408" cy="1245182"/>
              <a:chOff x="5562599" y="5358825"/>
              <a:chExt cx="6033408" cy="1245182"/>
            </a:xfrm>
          </p:grpSpPr>
          <p:sp>
            <p:nvSpPr>
              <p:cNvPr id="7184" name="Text Box 16"/>
              <p:cNvSpPr txBox="1">
                <a:spLocks noChangeArrowheads="1"/>
              </p:cNvSpPr>
              <p:nvPr/>
            </p:nvSpPr>
            <p:spPr bwMode="auto">
              <a:xfrm>
                <a:off x="7871585" y="5943600"/>
                <a:ext cx="37244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err="1">
                    <a:solidFill>
                      <a:srgbClr val="C00000"/>
                    </a:solidFill>
                    <a:latin typeface="#9Slide03 SVN-PF Din Text Pro C" panose="02000506020000020004" pitchFamily="2" charset="0"/>
                  </a:rPr>
                  <a:t>Khoảng</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cách</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ngoài</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thực</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địa</a:t>
                </a:r>
                <a:endParaRPr lang="en-US" sz="3200" dirty="0">
                  <a:solidFill>
                    <a:srgbClr val="C00000"/>
                  </a:solidFill>
                  <a:latin typeface="#9Slide03 SVN-PF Din Text Pro C" panose="02000506020000020004" pitchFamily="2" charset="0"/>
                </a:endParaRPr>
              </a:p>
            </p:txBody>
          </p:sp>
          <p:grpSp>
            <p:nvGrpSpPr>
              <p:cNvPr id="2" name="Group 1">
                <a:extLst>
                  <a:ext uri="{FF2B5EF4-FFF2-40B4-BE49-F238E27FC236}">
                    <a16:creationId xmlns:a16="http://schemas.microsoft.com/office/drawing/2014/main" id="{5485B494-FF3A-48AD-87C7-F1EAE08AC747}"/>
                  </a:ext>
                </a:extLst>
              </p:cNvPr>
              <p:cNvGrpSpPr/>
              <p:nvPr/>
            </p:nvGrpSpPr>
            <p:grpSpPr>
              <a:xfrm>
                <a:off x="5562599" y="5358825"/>
                <a:ext cx="5823351" cy="1245182"/>
                <a:chOff x="5562599" y="5358825"/>
                <a:chExt cx="5823351" cy="1245182"/>
              </a:xfrm>
            </p:grpSpPr>
            <p:grpSp>
              <p:nvGrpSpPr>
                <p:cNvPr id="7186" name="Group 18"/>
                <p:cNvGrpSpPr>
                  <a:grpSpLocks/>
                </p:cNvGrpSpPr>
                <p:nvPr/>
              </p:nvGrpSpPr>
              <p:grpSpPr bwMode="auto">
                <a:xfrm>
                  <a:off x="5562599" y="5368930"/>
                  <a:ext cx="1418827" cy="1235077"/>
                  <a:chOff x="2496" y="2278"/>
                  <a:chExt cx="768" cy="778"/>
                </a:xfrm>
              </p:grpSpPr>
              <p:sp>
                <p:nvSpPr>
                  <p:cNvPr id="6159" name="Text Box 11"/>
                  <p:cNvSpPr txBox="1">
                    <a:spLocks noChangeArrowheads="1"/>
                  </p:cNvSpPr>
                  <p:nvPr/>
                </p:nvSpPr>
                <p:spPr bwMode="auto">
                  <a:xfrm>
                    <a:off x="2669" y="2278"/>
                    <a:ext cx="33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a:solidFill>
                          <a:srgbClr val="C00000"/>
                        </a:solidFill>
                        <a:latin typeface="#9Slide03 SVN-PF Din Text Pro C" panose="02000506020000020004" pitchFamily="2" charset="0"/>
                      </a:rPr>
                      <a:t>1</a:t>
                    </a:r>
                  </a:p>
                </p:txBody>
              </p:sp>
              <p:sp>
                <p:nvSpPr>
                  <p:cNvPr id="6160" name="Text Box 12"/>
                  <p:cNvSpPr txBox="1">
                    <a:spLocks noChangeArrowheads="1"/>
                  </p:cNvSpPr>
                  <p:nvPr/>
                </p:nvSpPr>
                <p:spPr bwMode="auto">
                  <a:xfrm>
                    <a:off x="2496" y="2688"/>
                    <a:ext cx="76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a:solidFill>
                          <a:srgbClr val="C00000"/>
                        </a:solidFill>
                        <a:latin typeface="#9Slide03 SVN-PF Din Text Pro C" panose="02000506020000020004" pitchFamily="2" charset="0"/>
                      </a:rPr>
                      <a:t>25 000</a:t>
                    </a:r>
                  </a:p>
                </p:txBody>
              </p:sp>
              <p:sp>
                <p:nvSpPr>
                  <p:cNvPr id="6161" name="Line 13"/>
                  <p:cNvSpPr>
                    <a:spLocks noChangeShapeType="1"/>
                  </p:cNvSpPr>
                  <p:nvPr/>
                </p:nvSpPr>
                <p:spPr bwMode="auto">
                  <a:xfrm>
                    <a:off x="2544" y="2640"/>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solidFill>
                        <a:srgbClr val="C00000"/>
                      </a:solidFill>
                      <a:latin typeface="#9Slide03 SVN-PF Din Text Pro C" panose="02000506020000020004" pitchFamily="2" charset="0"/>
                    </a:endParaRPr>
                  </a:p>
                </p:txBody>
              </p:sp>
            </p:grpSp>
            <p:sp>
              <p:nvSpPr>
                <p:cNvPr id="7182" name="Text Box 14"/>
                <p:cNvSpPr txBox="1">
                  <a:spLocks noChangeArrowheads="1"/>
                </p:cNvSpPr>
                <p:nvPr/>
              </p:nvSpPr>
              <p:spPr bwMode="auto">
                <a:xfrm>
                  <a:off x="7927558" y="5358825"/>
                  <a:ext cx="34583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err="1">
                      <a:solidFill>
                        <a:srgbClr val="C00000"/>
                      </a:solidFill>
                      <a:latin typeface="#9Slide03 SVN-PF Din Text Pro C" panose="02000506020000020004" pitchFamily="2" charset="0"/>
                    </a:rPr>
                    <a:t>Khoảng</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cách</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trên</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bản</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đồ</a:t>
                  </a:r>
                  <a:endParaRPr lang="en-US" sz="3200" dirty="0">
                    <a:solidFill>
                      <a:srgbClr val="C00000"/>
                    </a:solidFill>
                    <a:latin typeface="#9Slide03 SVN-PF Din Text Pro C" panose="02000506020000020004" pitchFamily="2" charset="0"/>
                  </a:endParaRPr>
                </a:p>
              </p:txBody>
            </p:sp>
            <p:sp>
              <p:nvSpPr>
                <p:cNvPr id="7185" name="Text Box 17"/>
                <p:cNvSpPr txBox="1">
                  <a:spLocks noChangeArrowheads="1"/>
                </p:cNvSpPr>
                <p:nvPr/>
              </p:nvSpPr>
              <p:spPr bwMode="auto">
                <a:xfrm>
                  <a:off x="6671589" y="5585841"/>
                  <a:ext cx="13301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err="1">
                      <a:solidFill>
                        <a:srgbClr val="C00000"/>
                      </a:solidFill>
                      <a:latin typeface="#9Slide03 SVN-PF Din Text Pro C" panose="02000506020000020004" pitchFamily="2" charset="0"/>
                    </a:rPr>
                    <a:t>Là</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tỉ</a:t>
                  </a:r>
                  <a:r>
                    <a:rPr lang="en-US" sz="3200" dirty="0">
                      <a:solidFill>
                        <a:srgbClr val="C00000"/>
                      </a:solidFill>
                      <a:latin typeface="#9Slide03 SVN-PF Din Text Pro C" panose="02000506020000020004" pitchFamily="2" charset="0"/>
                    </a:rPr>
                    <a:t> </a:t>
                  </a:r>
                  <a:r>
                    <a:rPr lang="en-US" sz="3200" dirty="0" err="1">
                      <a:solidFill>
                        <a:srgbClr val="C00000"/>
                      </a:solidFill>
                      <a:latin typeface="#9Slide03 SVN-PF Din Text Pro C" panose="02000506020000020004" pitchFamily="2" charset="0"/>
                    </a:rPr>
                    <a:t>số</a:t>
                  </a:r>
                  <a:endParaRPr lang="en-US" sz="3200" dirty="0">
                    <a:solidFill>
                      <a:srgbClr val="C00000"/>
                    </a:solidFill>
                    <a:latin typeface="#9Slide03 SVN-PF Din Text Pro C" panose="02000506020000020004" pitchFamily="2" charset="0"/>
                  </a:endParaRPr>
                </a:p>
              </p:txBody>
            </p:sp>
          </p:grpSp>
        </p:grpSp>
      </p:grpSp>
      <p:sp>
        <p:nvSpPr>
          <p:cNvPr id="7187" name="Text Box 19"/>
          <p:cNvSpPr txBox="1">
            <a:spLocks noChangeArrowheads="1"/>
          </p:cNvSpPr>
          <p:nvPr/>
        </p:nvSpPr>
        <p:spPr bwMode="auto">
          <a:xfrm>
            <a:off x="5535279" y="1406324"/>
            <a:ext cx="6396782" cy="584775"/>
          </a:xfrm>
          <a:prstGeom prst="rect">
            <a:avLst/>
          </a:prstGeom>
          <a:solidFill>
            <a:srgbClr val="B3E5FC"/>
          </a:solidFill>
          <a:ln>
            <a:noFill/>
          </a:ln>
          <a:effec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dirty="0">
                <a:solidFill>
                  <a:srgbClr val="002060"/>
                </a:solidFill>
                <a:latin typeface="#9Slide03 SVN-PF Din Text Pro C" panose="02000506020000020004" pitchFamily="2" charset="0"/>
              </a:rPr>
              <a:t> Quan </a:t>
            </a:r>
            <a:r>
              <a:rPr lang="en-US" sz="3200" dirty="0" err="1">
                <a:solidFill>
                  <a:srgbClr val="002060"/>
                </a:solidFill>
                <a:latin typeface="#9Slide03 SVN-PF Din Text Pro C" panose="02000506020000020004" pitchFamily="2" charset="0"/>
              </a:rPr>
              <a:t>sát</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hình</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cho</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biết</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tỉ</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lệ</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bản</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đồ</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là</a:t>
            </a:r>
            <a:r>
              <a:rPr lang="en-US" sz="3200" dirty="0">
                <a:solidFill>
                  <a:srgbClr val="002060"/>
                </a:solidFill>
                <a:latin typeface="#9Slide03 SVN-PF Din Text Pro C" panose="02000506020000020004" pitchFamily="2" charset="0"/>
              </a:rPr>
              <a:t> bao </a:t>
            </a:r>
            <a:r>
              <a:rPr lang="en-US" sz="3200" dirty="0" err="1">
                <a:solidFill>
                  <a:srgbClr val="002060"/>
                </a:solidFill>
                <a:latin typeface="#9Slide03 SVN-PF Din Text Pro C" panose="02000506020000020004" pitchFamily="2" charset="0"/>
              </a:rPr>
              <a:t>nhiêu</a:t>
            </a:r>
            <a:r>
              <a:rPr lang="en-US" sz="3200" dirty="0">
                <a:solidFill>
                  <a:srgbClr val="002060"/>
                </a:solidFill>
                <a:latin typeface="#9Slide03 SVN-PF Din Text Pro C" panose="02000506020000020004" pitchFamily="2" charset="0"/>
              </a:rPr>
              <a:t>? </a:t>
            </a:r>
          </a:p>
        </p:txBody>
      </p:sp>
      <p:sp>
        <p:nvSpPr>
          <p:cNvPr id="7188" name="Text Box 20">
            <a:hlinkClick r:id="rId4" action="ppaction://hlinksldjump"/>
          </p:cNvPr>
          <p:cNvSpPr txBox="1">
            <a:spLocks noChangeArrowheads="1"/>
          </p:cNvSpPr>
          <p:nvPr/>
        </p:nvSpPr>
        <p:spPr bwMode="auto">
          <a:xfrm>
            <a:off x="6320761" y="3581377"/>
            <a:ext cx="3547069" cy="584775"/>
          </a:xfrm>
          <a:prstGeom prst="rect">
            <a:avLst/>
          </a:prstGeom>
          <a:solidFill>
            <a:srgbClr val="B3E5FC"/>
          </a:solidFill>
          <a:ln>
            <a:noFill/>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err="1">
                <a:solidFill>
                  <a:srgbClr val="002060"/>
                </a:solidFill>
                <a:latin typeface="#9Slide03 SVN-PF Din Text Pro C" panose="02000506020000020004" pitchFamily="2" charset="0"/>
              </a:rPr>
              <a:t>Tỉ</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lệ</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bản</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đồ</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là</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gì</a:t>
            </a:r>
            <a:r>
              <a:rPr lang="en-US" sz="3200" dirty="0">
                <a:solidFill>
                  <a:srgbClr val="002060"/>
                </a:solidFill>
                <a:latin typeface="#9Slide03 SVN-PF Din Text Pro C" panose="02000506020000020004" pitchFamily="2" charset="0"/>
              </a:rPr>
              <a:t> ?</a:t>
            </a:r>
          </a:p>
        </p:txBody>
      </p:sp>
      <p:grpSp>
        <p:nvGrpSpPr>
          <p:cNvPr id="24" name="Group 23">
            <a:extLst>
              <a:ext uri="{FF2B5EF4-FFF2-40B4-BE49-F238E27FC236}">
                <a16:creationId xmlns:a16="http://schemas.microsoft.com/office/drawing/2014/main" id="{D585803F-2879-4238-83D7-57538AD59A44}"/>
              </a:ext>
            </a:extLst>
          </p:cNvPr>
          <p:cNvGrpSpPr/>
          <p:nvPr/>
        </p:nvGrpSpPr>
        <p:grpSpPr>
          <a:xfrm>
            <a:off x="3314757" y="57874"/>
            <a:ext cx="5214849" cy="1029986"/>
            <a:chOff x="3675933" y="10078"/>
            <a:chExt cx="5214849" cy="1029986"/>
          </a:xfrm>
        </p:grpSpPr>
        <p:sp>
          <p:nvSpPr>
            <p:cNvPr id="25" name="Rectangle: Rounded Corners 24">
              <a:extLst>
                <a:ext uri="{FF2B5EF4-FFF2-40B4-BE49-F238E27FC236}">
                  <a16:creationId xmlns:a16="http://schemas.microsoft.com/office/drawing/2014/main" id="{7A293861-FD95-4461-949A-421D19B70BC9}"/>
                </a:ext>
              </a:extLst>
            </p:cNvPr>
            <p:cNvSpPr/>
            <p:nvPr/>
          </p:nvSpPr>
          <p:spPr>
            <a:xfrm>
              <a:off x="4128817" y="10078"/>
              <a:ext cx="4761965" cy="974289"/>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E5B8A86A-1285-4CAF-9667-BCEF06DBC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5933" y="53479"/>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1B9BCEE-0295-45B2-A899-BBED1DCA4DA7}"/>
                </a:ext>
              </a:extLst>
            </p:cNvPr>
            <p:cNvSpPr txBox="1"/>
            <p:nvPr/>
          </p:nvSpPr>
          <p:spPr>
            <a:xfrm>
              <a:off x="4798283" y="116734"/>
              <a:ext cx="3423032" cy="923330"/>
            </a:xfrm>
            <a:prstGeom prst="rect">
              <a:avLst/>
            </a:prstGeom>
            <a:noFill/>
          </p:spPr>
          <p:txBody>
            <a:bodyPr wrap="square">
              <a:spAutoFit/>
            </a:bodyPr>
            <a:lstStyle/>
            <a:p>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1. TỈ LỆ BẢN ĐỒ</a:t>
              </a:r>
              <a:endParaRPr lang="en-US" sz="5400" dirty="0"/>
            </a:p>
          </p:txBody>
        </p:sp>
      </p:grpSp>
      <p:pic>
        <p:nvPicPr>
          <p:cNvPr id="28" name="Picture 6" descr="Hình ảnh Khoảng Cách Các Vector Biểu Tượng, Nền, Thiết Kế., Khoảng Cách  Vector và PNG với nền trong suốt để tải xuống miễn phí">
            <a:extLst>
              <a:ext uri="{FF2B5EF4-FFF2-40B4-BE49-F238E27FC236}">
                <a16:creationId xmlns:a16="http://schemas.microsoft.com/office/drawing/2014/main" id="{B3038179-B8BB-4C2D-AB6B-14EEFC33F63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7188" y1="74063" x2="67188" y2="74063"/>
                        <a14:foregroundMark x1="57344" y1="80000" x2="57344" y2="80000"/>
                        <a14:foregroundMark x1="57344" y1="82344" x2="57344" y2="82344"/>
                      </a14:backgroundRemoval>
                    </a14:imgEffect>
                  </a14:imgLayer>
                </a14:imgProps>
              </a:ext>
              <a:ext uri="{28A0092B-C50C-407E-A947-70E740481C1C}">
                <a14:useLocalDpi xmlns:a14="http://schemas.microsoft.com/office/drawing/2010/main" val="0"/>
              </a:ext>
            </a:extLst>
          </a:blip>
          <a:srcRect l="10844" t="10365" r="10145" b="10481"/>
          <a:stretch/>
        </p:blipFill>
        <p:spPr bwMode="auto">
          <a:xfrm>
            <a:off x="10682695" y="3883032"/>
            <a:ext cx="1492226" cy="149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9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87"/>
                                        </p:tgtEl>
                                        <p:attrNameLst>
                                          <p:attrName>style.visibility</p:attrName>
                                        </p:attrNameLst>
                                      </p:cBhvr>
                                      <p:to>
                                        <p:strVal val="visible"/>
                                      </p:to>
                                    </p:set>
                                    <p:animEffect transition="in" filter="barn(inVertical)">
                                      <p:cBhvr>
                                        <p:cTn id="7" dur="500"/>
                                        <p:tgtEl>
                                          <p:spTgt spid="718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fade">
                                      <p:cBhvr>
                                        <p:cTn id="12" dur="1000"/>
                                        <p:tgtEl>
                                          <p:spTgt spid="7175"/>
                                        </p:tgtEl>
                                      </p:cBhvr>
                                    </p:animEffect>
                                    <p:anim calcmode="lin" valueType="num">
                                      <p:cBhvr>
                                        <p:cTn id="13" dur="1000" fill="hold"/>
                                        <p:tgtEl>
                                          <p:spTgt spid="7175"/>
                                        </p:tgtEl>
                                        <p:attrNameLst>
                                          <p:attrName>ppt_x</p:attrName>
                                        </p:attrNameLst>
                                      </p:cBhvr>
                                      <p:tavLst>
                                        <p:tav tm="0">
                                          <p:val>
                                            <p:strVal val="#ppt_x"/>
                                          </p:val>
                                        </p:tav>
                                        <p:tav tm="100000">
                                          <p:val>
                                            <p:strVal val="#ppt_x"/>
                                          </p:val>
                                        </p:tav>
                                      </p:tavLst>
                                    </p:anim>
                                    <p:anim calcmode="lin" valueType="num">
                                      <p:cBhvr>
                                        <p:cTn id="14" dur="1000" fill="hold"/>
                                        <p:tgtEl>
                                          <p:spTgt spid="71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7">
                                            <p:txEl>
                                              <p:pRg st="0" end="0"/>
                                            </p:txEl>
                                          </p:spTgt>
                                        </p:tgtEl>
                                        <p:attrNameLst>
                                          <p:attrName>style.visibility</p:attrName>
                                        </p:attrNameLst>
                                      </p:cBhvr>
                                      <p:to>
                                        <p:strVal val="visible"/>
                                      </p:to>
                                    </p:set>
                                    <p:animEffect transition="in" filter="fade">
                                      <p:cBhvr>
                                        <p:cTn id="19" dur="1000"/>
                                        <p:tgtEl>
                                          <p:spTgt spid="7177">
                                            <p:txEl>
                                              <p:pRg st="0" end="0"/>
                                            </p:txEl>
                                          </p:spTgt>
                                        </p:tgtEl>
                                      </p:cBhvr>
                                    </p:animEffect>
                                    <p:anim calcmode="lin" valueType="num">
                                      <p:cBhvr>
                                        <p:cTn id="20" dur="1000" fill="hold"/>
                                        <p:tgtEl>
                                          <p:spTgt spid="717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17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188"/>
                                        </p:tgtEl>
                                        <p:attrNameLst>
                                          <p:attrName>style.visibility</p:attrName>
                                        </p:attrNameLst>
                                      </p:cBhvr>
                                      <p:to>
                                        <p:strVal val="visible"/>
                                      </p:to>
                                    </p:set>
                                    <p:animEffect transition="in" filter="barn(inVertical)">
                                      <p:cBhvr>
                                        <p:cTn id="26" dur="500"/>
                                        <p:tgtEl>
                                          <p:spTgt spid="718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87" grpId="0" animBg="1"/>
      <p:bldP spid="71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2D523A-AFDB-431C-B9DD-003CCCEDD2DF}"/>
              </a:ext>
            </a:extLst>
          </p:cNvPr>
          <p:cNvGrpSpPr/>
          <p:nvPr/>
        </p:nvGrpSpPr>
        <p:grpSpPr>
          <a:xfrm>
            <a:off x="79192" y="14068"/>
            <a:ext cx="5214849" cy="1029986"/>
            <a:chOff x="3675933" y="10078"/>
            <a:chExt cx="5214849" cy="1029986"/>
          </a:xfrm>
        </p:grpSpPr>
        <p:sp>
          <p:nvSpPr>
            <p:cNvPr id="18" name="Rectangle: Rounded Corners 17">
              <a:extLst>
                <a:ext uri="{FF2B5EF4-FFF2-40B4-BE49-F238E27FC236}">
                  <a16:creationId xmlns:a16="http://schemas.microsoft.com/office/drawing/2014/main" id="{0A86D623-D39E-4A1D-A07B-DB4DED546430}"/>
                </a:ext>
              </a:extLst>
            </p:cNvPr>
            <p:cNvSpPr/>
            <p:nvPr/>
          </p:nvSpPr>
          <p:spPr>
            <a:xfrm>
              <a:off x="4128817" y="10078"/>
              <a:ext cx="4761965" cy="974289"/>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289658C3-92FB-4A0F-B18C-5FC5711B1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33" y="53479"/>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6B4555A-ADCF-42FE-A29A-5A5CABD47D91}"/>
                </a:ext>
              </a:extLst>
            </p:cNvPr>
            <p:cNvSpPr txBox="1"/>
            <p:nvPr/>
          </p:nvSpPr>
          <p:spPr>
            <a:xfrm>
              <a:off x="4798283" y="116734"/>
              <a:ext cx="3423032" cy="923330"/>
            </a:xfrm>
            <a:prstGeom prst="rect">
              <a:avLst/>
            </a:prstGeom>
            <a:noFill/>
          </p:spPr>
          <p:txBody>
            <a:bodyPr wrap="square">
              <a:spAutoFit/>
            </a:bodyPr>
            <a:lstStyle/>
            <a:p>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1. TỈ LỆ BẢN ĐỒ</a:t>
              </a:r>
              <a:endParaRPr lang="en-US" sz="5400" dirty="0"/>
            </a:p>
          </p:txBody>
        </p:sp>
      </p:grpSp>
      <p:grpSp>
        <p:nvGrpSpPr>
          <p:cNvPr id="21" name="Group 20">
            <a:extLst>
              <a:ext uri="{FF2B5EF4-FFF2-40B4-BE49-F238E27FC236}">
                <a16:creationId xmlns:a16="http://schemas.microsoft.com/office/drawing/2014/main" id="{78F3F1C6-209E-42BC-B194-CB3E4995C0D1}"/>
              </a:ext>
            </a:extLst>
          </p:cNvPr>
          <p:cNvGrpSpPr/>
          <p:nvPr/>
        </p:nvGrpSpPr>
        <p:grpSpPr>
          <a:xfrm>
            <a:off x="87002" y="877444"/>
            <a:ext cx="5955269" cy="1207481"/>
            <a:chOff x="5376944" y="3377879"/>
            <a:chExt cx="6856193" cy="1207481"/>
          </a:xfrm>
        </p:grpSpPr>
        <p:sp>
          <p:nvSpPr>
            <p:cNvPr id="22" name="Flowchart: Terminator 21">
              <a:extLst>
                <a:ext uri="{FF2B5EF4-FFF2-40B4-BE49-F238E27FC236}">
                  <a16:creationId xmlns:a16="http://schemas.microsoft.com/office/drawing/2014/main" id="{22FDFF25-A5D4-4599-9B68-F1011394BC3F}"/>
                </a:ext>
              </a:extLst>
            </p:cNvPr>
            <p:cNvSpPr/>
            <p:nvPr/>
          </p:nvSpPr>
          <p:spPr>
            <a:xfrm>
              <a:off x="5977450" y="3617495"/>
              <a:ext cx="6255687" cy="728250"/>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3 SVN-PF Din Text Pro C" panose="02000506020000020004" pitchFamily="2" charset="0"/>
                </a:rPr>
                <a:t>Nhận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xét</a:t>
              </a:r>
              <a:r>
                <a:rPr lang="en-US" sz="3200" dirty="0">
                  <a:latin typeface="#9Slide03 SVN-PF Din Text Pro C" panose="02000506020000020004" pitchFamily="2" charset="0"/>
                </a:rPr>
                <a:t> chi </a:t>
              </a:r>
              <a:r>
                <a:rPr lang="en-US" sz="3200" dirty="0" err="1">
                  <a:latin typeface="#9Slide03 SVN-PF Din Text Pro C" panose="02000506020000020004" pitchFamily="2" charset="0"/>
                </a:rPr>
                <a:t>tiết</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hơn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về</a:t>
              </a:r>
              <a:r>
                <a:rPr lang="en-US" sz="3200" dirty="0">
                  <a:latin typeface="#9Slide03 SVN-PF Din Text Pro C" panose="02000506020000020004" pitchFamily="2" charset="0"/>
                </a:rPr>
                <a:t> 2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r>
                <a:rPr lang="vi-VN" sz="3200" dirty="0">
                  <a:latin typeface="#9Slide03 SVN-PF Din Text Pro C" panose="02000506020000020004" pitchFamily="2" charset="0"/>
                </a:rPr>
                <a:t> </a:t>
              </a:r>
              <a:endParaRPr lang="en-US" sz="3200" dirty="0">
                <a:latin typeface="#9Slide03 SVN-PF Din Text Pro C" panose="02000506020000020004" pitchFamily="2" charset="0"/>
              </a:endParaRPr>
            </a:p>
          </p:txBody>
        </p:sp>
        <p:pic>
          <p:nvPicPr>
            <p:cNvPr id="24" name="Picture 23">
              <a:extLst>
                <a:ext uri="{FF2B5EF4-FFF2-40B4-BE49-F238E27FC236}">
                  <a16:creationId xmlns:a16="http://schemas.microsoft.com/office/drawing/2014/main" id="{4DF5FF47-E47A-4285-ABF8-6FE8AF3A1B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376944" y="3377879"/>
              <a:ext cx="1465418" cy="1207481"/>
            </a:xfrm>
            <a:prstGeom prst="rect">
              <a:avLst/>
            </a:prstGeom>
          </p:spPr>
        </p:pic>
      </p:grpSp>
      <p:graphicFrame>
        <p:nvGraphicFramePr>
          <p:cNvPr id="2" name="Table 1">
            <a:extLst>
              <a:ext uri="{FF2B5EF4-FFF2-40B4-BE49-F238E27FC236}">
                <a16:creationId xmlns:a16="http://schemas.microsoft.com/office/drawing/2014/main" id="{B31D21A2-0C15-434B-84D0-2CC46BDDE361}"/>
              </a:ext>
            </a:extLst>
          </p:cNvPr>
          <p:cNvGraphicFramePr>
            <a:graphicFrameLocks noGrp="1"/>
          </p:cNvGraphicFramePr>
          <p:nvPr>
            <p:extLst>
              <p:ext uri="{D42A27DB-BD31-4B8C-83A1-F6EECF244321}">
                <p14:modId xmlns:p14="http://schemas.microsoft.com/office/powerpoint/2010/main" val="3393327184"/>
              </p:ext>
            </p:extLst>
          </p:nvPr>
        </p:nvGraphicFramePr>
        <p:xfrm>
          <a:off x="301355" y="1974013"/>
          <a:ext cx="6048160" cy="4700905"/>
        </p:xfrm>
        <a:graphic>
          <a:graphicData uri="http://schemas.openxmlformats.org/drawingml/2006/table">
            <a:tbl>
              <a:tblPr firstRow="1" firstCol="1" bandRow="1">
                <a:tableStyleId>{5C22544A-7EE6-4342-B048-85BDC9FD1C3A}</a:tableStyleId>
              </a:tblPr>
              <a:tblGrid>
                <a:gridCol w="6048160">
                  <a:extLst>
                    <a:ext uri="{9D8B030D-6E8A-4147-A177-3AD203B41FA5}">
                      <a16:colId xmlns:a16="http://schemas.microsoft.com/office/drawing/2014/main" val="3004757215"/>
                    </a:ext>
                  </a:extLst>
                </a:gridCol>
              </a:tblGrid>
              <a:tr h="381375">
                <a:tc>
                  <a:txBody>
                    <a:bodyPr/>
                    <a:lstStyle/>
                    <a:p>
                      <a:pPr marL="0" marR="0" indent="0" algn="just">
                        <a:lnSpc>
                          <a:spcPct val="115000"/>
                        </a:lnSpc>
                        <a:spcBef>
                          <a:spcPts val="0"/>
                        </a:spcBef>
                        <a:spcAft>
                          <a:spcPts val="0"/>
                        </a:spcAft>
                      </a:pPr>
                      <a:r>
                        <a:rPr lang="en-US" sz="2800" b="0" dirty="0">
                          <a:solidFill>
                            <a:schemeClr val="tx1"/>
                          </a:solidFill>
                          <a:effectLst/>
                          <a:latin typeface="#9Slide03 SVN-PF Din Text Pro C" panose="02000506020000020004" pitchFamily="2" charset="0"/>
                        </a:rPr>
                        <a:t>1. </a:t>
                      </a:r>
                      <a:r>
                        <a:rPr lang="en-US" sz="2800" b="0" dirty="0" err="1">
                          <a:solidFill>
                            <a:schemeClr val="tx1"/>
                          </a:solidFill>
                          <a:effectLst/>
                          <a:latin typeface="#9Slide03 SVN-PF Din Text Pro C" panose="02000506020000020004" pitchFamily="2" charset="0"/>
                        </a:rPr>
                        <a:t>Nhận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xét</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về</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cách</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thể</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hiện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tỉ</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lệ</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của</a:t>
                      </a:r>
                      <a:r>
                        <a:rPr lang="en-US" sz="2800" b="0" dirty="0">
                          <a:solidFill>
                            <a:schemeClr val="tx1"/>
                          </a:solidFill>
                          <a:effectLst/>
                          <a:latin typeface="#9Slide03 SVN-PF Din Text Pro C" panose="02000506020000020004" pitchFamily="2" charset="0"/>
                        </a:rPr>
                        <a:t> 2 </a:t>
                      </a:r>
                      <a:r>
                        <a:rPr lang="en-US" sz="2800" b="0" dirty="0" err="1">
                          <a:solidFill>
                            <a:schemeClr val="tx1"/>
                          </a:solidFill>
                          <a:effectLst/>
                          <a:latin typeface="#9Slide03 SVN-PF Din Text Pro C" panose="02000506020000020004" pitchFamily="2" charset="0"/>
                        </a:rPr>
                        <a:t>bản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đồ</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Bản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đồ</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nào</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có</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tỉ</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lệ</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thước</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Bản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đồ</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nào</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có</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tỉ</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lệ</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số</a:t>
                      </a:r>
                      <a:r>
                        <a:rPr lang="en-US" sz="2800" b="0" dirty="0">
                          <a:solidFill>
                            <a:schemeClr val="tx1"/>
                          </a:solidFill>
                          <a:effectLst/>
                          <a:latin typeface="#9Slide03 SVN-PF Din Text Pro C" panose="02000506020000020004" pitchFamily="2" charset="0"/>
                        </a:rPr>
                        <a:t>?)</a:t>
                      </a:r>
                      <a:endParaRPr lang="en-US" sz="2800" b="0" dirty="0">
                        <a:solidFill>
                          <a:schemeClr val="tx1"/>
                        </a:solidFill>
                        <a:effectLst/>
                        <a:latin typeface="#9Slide03 SVN-PF Din Text Pro C" panose="02000506020000020004" pitchFamily="2" charset="0"/>
                        <a:ea typeface="Tahoma" panose="020B0604030504040204" pitchFamily="34" charset="0"/>
                      </a:endParaRPr>
                    </a:p>
                  </a:txBody>
                  <a:tcPr marL="46057" marR="46057" marT="0" marB="0">
                    <a:solidFill>
                      <a:srgbClr val="B3E5FC"/>
                    </a:solidFill>
                  </a:tcPr>
                </a:tc>
                <a:extLst>
                  <a:ext uri="{0D108BD9-81ED-4DB2-BD59-A6C34878D82A}">
                    <a16:rowId xmlns:a16="http://schemas.microsoft.com/office/drawing/2014/main" val="1032844165"/>
                  </a:ext>
                </a:extLst>
              </a:tr>
              <a:tr h="718188">
                <a:tc>
                  <a:txBody>
                    <a:bodyPr/>
                    <a:lstStyle/>
                    <a:p>
                      <a:pPr marL="0" marR="0" indent="0" algn="just">
                        <a:lnSpc>
                          <a:spcPct val="115000"/>
                        </a:lnSpc>
                        <a:spcBef>
                          <a:spcPts val="0"/>
                        </a:spcBef>
                        <a:spcAft>
                          <a:spcPts val="0"/>
                        </a:spcAft>
                      </a:pPr>
                      <a:r>
                        <a:rPr lang="en-US" sz="2800" b="0" dirty="0">
                          <a:solidFill>
                            <a:srgbClr val="0000FF"/>
                          </a:solidFill>
                          <a:effectLst/>
                          <a:latin typeface="#9Slide03 SVN-PF Din Text Pro C" panose="02000506020000020004" pitchFamily="2" charset="0"/>
                        </a:rPr>
                        <a:t>2. </a:t>
                      </a:r>
                      <a:r>
                        <a:rPr lang="en-US" sz="2800" b="0" dirty="0" err="1">
                          <a:solidFill>
                            <a:srgbClr val="0000FF"/>
                          </a:solidFill>
                          <a:effectLst/>
                          <a:latin typeface="#9Slide03 SVN-PF Din Text Pro C" panose="02000506020000020004" pitchFamily="2" charset="0"/>
                        </a:rPr>
                        <a:t>Bản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đồ</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nào</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có</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nội</a:t>
                      </a:r>
                      <a:r>
                        <a:rPr lang="en-US" sz="2800" b="0" dirty="0">
                          <a:solidFill>
                            <a:srgbClr val="0000FF"/>
                          </a:solidFill>
                          <a:effectLst/>
                          <a:latin typeface="#9Slide03 SVN-PF Din Text Pro C" panose="02000506020000020004" pitchFamily="2" charset="0"/>
                        </a:rPr>
                        <a:t> dung chi </a:t>
                      </a:r>
                      <a:r>
                        <a:rPr lang="en-US" sz="2800" b="0" dirty="0" err="1">
                          <a:solidFill>
                            <a:srgbClr val="0000FF"/>
                          </a:solidFill>
                          <a:effectLst/>
                          <a:latin typeface="#9Slide03 SVN-PF Din Text Pro C" panose="02000506020000020004" pitchFamily="2" charset="0"/>
                        </a:rPr>
                        <a:t>tiết</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hơn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và</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thể</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hiện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được</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nhiều</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đối</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tượng</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địa</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lí</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hơn</a:t>
                      </a:r>
                      <a:r>
                        <a:rPr lang="en-US" sz="2800" b="0" dirty="0">
                          <a:solidFill>
                            <a:srgbClr val="0000FF"/>
                          </a:solidFill>
                          <a:effectLst/>
                          <a:latin typeface="#9Slide03 SVN-PF Din Text Pro C" panose="02000506020000020004" pitchFamily="2" charset="0"/>
                        </a:rPr>
                        <a:t>?</a:t>
                      </a:r>
                      <a:endParaRPr lang="en-US" sz="2800" b="0" dirty="0">
                        <a:solidFill>
                          <a:srgbClr val="0000FF"/>
                        </a:solidFill>
                        <a:effectLst/>
                        <a:latin typeface="#9Slide03 SVN-PF Din Text Pro C" panose="02000506020000020004" pitchFamily="2" charset="0"/>
                        <a:ea typeface="Tahoma" panose="020B0604030504040204" pitchFamily="34" charset="0"/>
                      </a:endParaRPr>
                    </a:p>
                  </a:txBody>
                  <a:tcPr marL="46057" marR="46057" marT="0" marB="0">
                    <a:solidFill>
                      <a:srgbClr val="B3E5FC"/>
                    </a:solidFill>
                  </a:tcPr>
                </a:tc>
                <a:extLst>
                  <a:ext uri="{0D108BD9-81ED-4DB2-BD59-A6C34878D82A}">
                    <a16:rowId xmlns:a16="http://schemas.microsoft.com/office/drawing/2014/main" val="1113424337"/>
                  </a:ext>
                </a:extLst>
              </a:tr>
              <a:tr h="343334">
                <a:tc>
                  <a:txBody>
                    <a:bodyPr/>
                    <a:lstStyle/>
                    <a:p>
                      <a:pPr marL="0" marR="0" indent="0" algn="just">
                        <a:lnSpc>
                          <a:spcPct val="115000"/>
                        </a:lnSpc>
                        <a:spcBef>
                          <a:spcPts val="0"/>
                        </a:spcBef>
                        <a:spcAft>
                          <a:spcPts val="0"/>
                        </a:spcAft>
                      </a:pPr>
                      <a:r>
                        <a:rPr lang="en-US" sz="2800" b="0" dirty="0">
                          <a:solidFill>
                            <a:schemeClr val="tx1"/>
                          </a:solidFill>
                          <a:effectLst/>
                          <a:latin typeface="#9Slide03 SVN-PF Din Text Pro C" panose="02000506020000020004" pitchFamily="2" charset="0"/>
                        </a:rPr>
                        <a:t>3. </a:t>
                      </a:r>
                      <a:r>
                        <a:rPr lang="en-US" sz="2800" b="0" dirty="0" err="1">
                          <a:solidFill>
                            <a:schemeClr val="tx1"/>
                          </a:solidFill>
                          <a:effectLst/>
                          <a:latin typeface="#9Slide03 SVN-PF Din Text Pro C" panose="02000506020000020004" pitchFamily="2" charset="0"/>
                        </a:rPr>
                        <a:t>Bản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đồ</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nào</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có</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tỉ</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lệ</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lớn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hơn</a:t>
                      </a:r>
                      <a:r>
                        <a:rPr lang="en-US" sz="2800" b="0" dirty="0">
                          <a:solidFill>
                            <a:schemeClr val="tx1"/>
                          </a:solidFill>
                          <a:effectLst/>
                          <a:latin typeface="#9Slide03 SVN-PF Din Text Pro C" panose="02000506020000020004" pitchFamily="2" charset="0"/>
                        </a:rPr>
                        <a:t>?</a:t>
                      </a:r>
                      <a:endParaRPr lang="en-US" sz="2800" b="0" dirty="0">
                        <a:solidFill>
                          <a:schemeClr val="tx1"/>
                        </a:solidFill>
                        <a:effectLst/>
                        <a:latin typeface="#9Slide03 SVN-PF Din Text Pro C" panose="02000506020000020004" pitchFamily="2" charset="0"/>
                        <a:ea typeface="Tahoma" panose="020B0604030504040204" pitchFamily="34" charset="0"/>
                      </a:endParaRPr>
                    </a:p>
                  </a:txBody>
                  <a:tcPr marL="46057" marR="46057" marT="0" marB="0">
                    <a:solidFill>
                      <a:srgbClr val="B3E5FC"/>
                    </a:solidFill>
                  </a:tcPr>
                </a:tc>
                <a:extLst>
                  <a:ext uri="{0D108BD9-81ED-4DB2-BD59-A6C34878D82A}">
                    <a16:rowId xmlns:a16="http://schemas.microsoft.com/office/drawing/2014/main" val="4176192309"/>
                  </a:ext>
                </a:extLst>
              </a:tr>
              <a:tr h="779489">
                <a:tc>
                  <a:txBody>
                    <a:bodyPr/>
                    <a:lstStyle/>
                    <a:p>
                      <a:pPr marL="0" marR="0" indent="0" algn="just">
                        <a:lnSpc>
                          <a:spcPct val="115000"/>
                        </a:lnSpc>
                        <a:spcBef>
                          <a:spcPts val="0"/>
                        </a:spcBef>
                        <a:spcAft>
                          <a:spcPts val="0"/>
                        </a:spcAft>
                      </a:pPr>
                      <a:r>
                        <a:rPr lang="en-US" sz="2800" b="0" dirty="0">
                          <a:solidFill>
                            <a:srgbClr val="0000FF"/>
                          </a:solidFill>
                          <a:effectLst/>
                          <a:latin typeface="#9Slide03 SVN-PF Din Text Pro C" panose="02000506020000020004" pitchFamily="2" charset="0"/>
                        </a:rPr>
                        <a:t>4. Ở </a:t>
                      </a:r>
                      <a:r>
                        <a:rPr lang="en-US" sz="2800" b="0" dirty="0" err="1">
                          <a:solidFill>
                            <a:srgbClr val="0000FF"/>
                          </a:solidFill>
                          <a:effectLst/>
                          <a:latin typeface="#9Slide03 SVN-PF Din Text Pro C" panose="02000506020000020004" pitchFamily="2" charset="0"/>
                        </a:rPr>
                        <a:t>tỉ</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lệ</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số</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dựa</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vào</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tỉ</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số</a:t>
                      </a:r>
                      <a:r>
                        <a:rPr lang="en-US" sz="2800" b="0" dirty="0">
                          <a:solidFill>
                            <a:srgbClr val="0000FF"/>
                          </a:solidFill>
                          <a:effectLst/>
                          <a:latin typeface="#9Slide03 SVN-PF Din Text Pro C" panose="02000506020000020004" pitchFamily="2" charset="0"/>
                        </a:rPr>
                        <a:t> hay </a:t>
                      </a:r>
                      <a:r>
                        <a:rPr lang="en-US" sz="2800" b="0" dirty="0" err="1">
                          <a:solidFill>
                            <a:srgbClr val="0000FF"/>
                          </a:solidFill>
                          <a:effectLst/>
                          <a:latin typeface="#9Slide03 SVN-PF Din Text Pro C" panose="02000506020000020004" pitchFamily="2" charset="0"/>
                        </a:rPr>
                        <a:t>mẫu</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số</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để</a:t>
                      </a:r>
                      <a:r>
                        <a:rPr lang="en-US" sz="2800" b="0" dirty="0">
                          <a:solidFill>
                            <a:srgbClr val="0000FF"/>
                          </a:solidFill>
                          <a:effectLst/>
                          <a:latin typeface="#9Slide03 SVN-PF Din Text Pro C" panose="02000506020000020004" pitchFamily="2" charset="0"/>
                        </a:rPr>
                        <a:t> so </a:t>
                      </a:r>
                      <a:r>
                        <a:rPr lang="en-US" sz="2800" b="0" dirty="0" err="1">
                          <a:solidFill>
                            <a:srgbClr val="0000FF"/>
                          </a:solidFill>
                          <a:effectLst/>
                          <a:latin typeface="#9Slide03 SVN-PF Din Text Pro C" panose="02000506020000020004" pitchFamily="2" charset="0"/>
                        </a:rPr>
                        <a:t>sánh</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tỉ</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lệ</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giữa</a:t>
                      </a:r>
                      <a:r>
                        <a:rPr lang="en-US" sz="2800" b="0" dirty="0">
                          <a:solidFill>
                            <a:srgbClr val="0000FF"/>
                          </a:solidFill>
                          <a:effectLst/>
                          <a:latin typeface="#9Slide03 SVN-PF Din Text Pro C" panose="02000506020000020004" pitchFamily="2" charset="0"/>
                        </a:rPr>
                        <a:t> 2 </a:t>
                      </a:r>
                      <a:r>
                        <a:rPr lang="en-US" sz="2800" b="0" dirty="0" err="1">
                          <a:solidFill>
                            <a:srgbClr val="0000FF"/>
                          </a:solidFill>
                          <a:effectLst/>
                          <a:latin typeface="#9Slide03 SVN-PF Din Text Pro C" panose="02000506020000020004" pitchFamily="2" charset="0"/>
                        </a:rPr>
                        <a:t>bản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đồ</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để</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biết</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bản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đồ</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nào</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lớn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hơn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bản</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đồ</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nào</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nhỏ</a:t>
                      </a:r>
                      <a:r>
                        <a:rPr lang="en-US" sz="2800" b="0" dirty="0">
                          <a:solidFill>
                            <a:srgbClr val="0000FF"/>
                          </a:solidFill>
                          <a:effectLst/>
                          <a:latin typeface="#9Slide03 SVN-PF Din Text Pro C" panose="02000506020000020004" pitchFamily="2" charset="0"/>
                        </a:rPr>
                        <a:t> </a:t>
                      </a:r>
                      <a:r>
                        <a:rPr lang="en-US" sz="2800" b="0" dirty="0" err="1">
                          <a:solidFill>
                            <a:srgbClr val="0000FF"/>
                          </a:solidFill>
                          <a:effectLst/>
                          <a:latin typeface="#9Slide03 SVN-PF Din Text Pro C" panose="02000506020000020004" pitchFamily="2" charset="0"/>
                        </a:rPr>
                        <a:t>hơn</a:t>
                      </a:r>
                      <a:r>
                        <a:rPr lang="en-US" sz="2800" b="0" dirty="0">
                          <a:solidFill>
                            <a:srgbClr val="0000FF"/>
                          </a:solidFill>
                          <a:effectLst/>
                          <a:latin typeface="#9Slide03 SVN-PF Din Text Pro C" panose="02000506020000020004" pitchFamily="2" charset="0"/>
                        </a:rPr>
                        <a:t>?</a:t>
                      </a:r>
                      <a:endParaRPr lang="en-US" sz="2800" b="0" dirty="0">
                        <a:solidFill>
                          <a:srgbClr val="0000FF"/>
                        </a:solidFill>
                        <a:effectLst/>
                        <a:latin typeface="#9Slide03 SVN-PF Din Text Pro C" panose="02000506020000020004" pitchFamily="2" charset="0"/>
                        <a:ea typeface="Tahoma" panose="020B0604030504040204" pitchFamily="34" charset="0"/>
                      </a:endParaRPr>
                    </a:p>
                  </a:txBody>
                  <a:tcPr marL="46057" marR="46057" marT="0" marB="0">
                    <a:solidFill>
                      <a:srgbClr val="B3E5FC"/>
                    </a:solidFill>
                  </a:tcPr>
                </a:tc>
                <a:extLst>
                  <a:ext uri="{0D108BD9-81ED-4DB2-BD59-A6C34878D82A}">
                    <a16:rowId xmlns:a16="http://schemas.microsoft.com/office/drawing/2014/main" val="4161082453"/>
                  </a:ext>
                </a:extLst>
              </a:tr>
              <a:tr h="718188">
                <a:tc>
                  <a:txBody>
                    <a:bodyPr/>
                    <a:lstStyle/>
                    <a:p>
                      <a:pPr marL="0" marR="0" indent="0" algn="just">
                        <a:lnSpc>
                          <a:spcPct val="115000"/>
                        </a:lnSpc>
                        <a:spcBef>
                          <a:spcPts val="0"/>
                        </a:spcBef>
                        <a:spcAft>
                          <a:spcPts val="0"/>
                        </a:spcAft>
                      </a:pPr>
                      <a:r>
                        <a:rPr lang="en-US" sz="2800" b="0" dirty="0">
                          <a:solidFill>
                            <a:schemeClr val="tx1"/>
                          </a:solidFill>
                          <a:effectLst/>
                          <a:latin typeface="#9Slide03 SVN-PF Din Text Pro C" panose="02000506020000020004" pitchFamily="2" charset="0"/>
                        </a:rPr>
                        <a:t>5. </a:t>
                      </a:r>
                      <a:r>
                        <a:rPr lang="en-US" sz="2800" b="0" dirty="0" err="1">
                          <a:solidFill>
                            <a:schemeClr val="tx1"/>
                          </a:solidFill>
                          <a:effectLst/>
                          <a:latin typeface="#9Slide03 SVN-PF Din Text Pro C" panose="02000506020000020004" pitchFamily="2" charset="0"/>
                        </a:rPr>
                        <a:t>Mối</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quan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hệ</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giữa</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tỉ</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lệ</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của</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bản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đồ</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và</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mức</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độ</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thể</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hiện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các</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đối</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tượng</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địa</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lí</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trên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bản</a:t>
                      </a:r>
                      <a:r>
                        <a:rPr lang="en-US" sz="2800" b="0" dirty="0">
                          <a:solidFill>
                            <a:schemeClr val="tx1"/>
                          </a:solidFill>
                          <a:effectLst/>
                          <a:latin typeface="#9Slide03 SVN-PF Din Text Pro C" panose="02000506020000020004" pitchFamily="2" charset="0"/>
                        </a:rPr>
                        <a:t> </a:t>
                      </a:r>
                      <a:r>
                        <a:rPr lang="en-US" sz="2800" b="0" dirty="0" err="1">
                          <a:solidFill>
                            <a:schemeClr val="tx1"/>
                          </a:solidFill>
                          <a:effectLst/>
                          <a:latin typeface="#9Slide03 SVN-PF Din Text Pro C" panose="02000506020000020004" pitchFamily="2" charset="0"/>
                        </a:rPr>
                        <a:t>đồ</a:t>
                      </a:r>
                      <a:r>
                        <a:rPr lang="en-US" sz="2800" b="0" dirty="0">
                          <a:solidFill>
                            <a:schemeClr val="tx1"/>
                          </a:solidFill>
                          <a:effectLst/>
                          <a:latin typeface="#9Slide03 SVN-PF Din Text Pro C" panose="02000506020000020004" pitchFamily="2" charset="0"/>
                        </a:rPr>
                        <a:t>.</a:t>
                      </a:r>
                      <a:endParaRPr lang="en-US" sz="2800" b="0" dirty="0">
                        <a:solidFill>
                          <a:schemeClr val="tx1"/>
                        </a:solidFill>
                        <a:effectLst/>
                        <a:latin typeface="#9Slide03 SVN-PF Din Text Pro C" panose="02000506020000020004" pitchFamily="2" charset="0"/>
                        <a:ea typeface="Tahoma" panose="020B0604030504040204" pitchFamily="34" charset="0"/>
                      </a:endParaRPr>
                    </a:p>
                  </a:txBody>
                  <a:tcPr marL="46057" marR="46057" marT="0" marB="0">
                    <a:solidFill>
                      <a:srgbClr val="B3E5FC"/>
                    </a:solidFill>
                  </a:tcPr>
                </a:tc>
                <a:extLst>
                  <a:ext uri="{0D108BD9-81ED-4DB2-BD59-A6C34878D82A}">
                    <a16:rowId xmlns:a16="http://schemas.microsoft.com/office/drawing/2014/main" val="1332358648"/>
                  </a:ext>
                </a:extLst>
              </a:tr>
            </a:tbl>
          </a:graphicData>
        </a:graphic>
      </p:graphicFrame>
      <p:pic>
        <p:nvPicPr>
          <p:cNvPr id="4" name="Picture 3">
            <a:extLst>
              <a:ext uri="{FF2B5EF4-FFF2-40B4-BE49-F238E27FC236}">
                <a16:creationId xmlns:a16="http://schemas.microsoft.com/office/drawing/2014/main" id="{CA1E1CE9-5919-4BA0-B24B-89EE81174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379" y="2739097"/>
            <a:ext cx="5506621" cy="4142936"/>
          </a:xfrm>
          <a:prstGeom prst="rect">
            <a:avLst/>
          </a:prstGeom>
        </p:spPr>
      </p:pic>
      <p:grpSp>
        <p:nvGrpSpPr>
          <p:cNvPr id="9" name="Group 8">
            <a:extLst>
              <a:ext uri="{FF2B5EF4-FFF2-40B4-BE49-F238E27FC236}">
                <a16:creationId xmlns:a16="http://schemas.microsoft.com/office/drawing/2014/main" id="{F4F794FE-5FE4-45C6-B89A-07C3CDAB6248}"/>
              </a:ext>
            </a:extLst>
          </p:cNvPr>
          <p:cNvGrpSpPr/>
          <p:nvPr/>
        </p:nvGrpSpPr>
        <p:grpSpPr>
          <a:xfrm>
            <a:off x="6378135" y="34781"/>
            <a:ext cx="5734672" cy="2689326"/>
            <a:chOff x="664607" y="1528497"/>
            <a:chExt cx="8046370" cy="3801005"/>
          </a:xfrm>
        </p:grpSpPr>
        <p:pic>
          <p:nvPicPr>
            <p:cNvPr id="6" name="Picture 5">
              <a:extLst>
                <a:ext uri="{FF2B5EF4-FFF2-40B4-BE49-F238E27FC236}">
                  <a16:creationId xmlns:a16="http://schemas.microsoft.com/office/drawing/2014/main" id="{0FCC87AF-7387-42FA-BE35-867363D617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1022" y="1528497"/>
              <a:ext cx="5229955" cy="380100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FC48C662-56E7-47FA-96FA-DE32E782D1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07" y="1528657"/>
              <a:ext cx="2839770" cy="3380968"/>
            </a:xfrm>
            <a:prstGeom prst="rect">
              <a:avLst/>
            </a:prstGeom>
          </p:spPr>
        </p:pic>
      </p:grpSp>
      <p:sp>
        <p:nvSpPr>
          <p:cNvPr id="23" name="TextBox 22">
            <a:extLst>
              <a:ext uri="{FF2B5EF4-FFF2-40B4-BE49-F238E27FC236}">
                <a16:creationId xmlns:a16="http://schemas.microsoft.com/office/drawing/2014/main" id="{E994B9D5-1CB2-409B-BE63-491E5B283CA7}"/>
              </a:ext>
            </a:extLst>
          </p:cNvPr>
          <p:cNvSpPr txBox="1"/>
          <p:nvPr/>
        </p:nvSpPr>
        <p:spPr>
          <a:xfrm>
            <a:off x="7297212" y="2382245"/>
            <a:ext cx="3753407" cy="461665"/>
          </a:xfrm>
          <a:prstGeom prst="rect">
            <a:avLst/>
          </a:prstGeom>
          <a:noFill/>
        </p:spPr>
        <p:txBody>
          <a:bodyPr wrap="square">
            <a:spAutoFit/>
          </a:bodyPr>
          <a:lstStyle/>
          <a:p>
            <a:r>
              <a:rPr lang="en-US" sz="2400" dirty="0" err="1">
                <a:effectLst/>
                <a:latin typeface="#9Slide03 SVN-PF Din Text Pro C" panose="02000506020000020004" pitchFamily="2" charset="0"/>
                <a:ea typeface="Tahoma" panose="020B0604030504040204" pitchFamily="34" charset="0"/>
              </a:rPr>
              <a:t>Bản</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đồ</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một</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khu</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vực</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của</a:t>
            </a:r>
            <a:r>
              <a:rPr lang="en-US" sz="2400" dirty="0">
                <a:effectLst/>
                <a:latin typeface="#9Slide03 SVN-PF Din Text Pro C" panose="02000506020000020004" pitchFamily="2" charset="0"/>
                <a:ea typeface="Tahoma" panose="020B0604030504040204" pitchFamily="34" charset="0"/>
              </a:rPr>
              <a:t> TP </a:t>
            </a:r>
            <a:r>
              <a:rPr lang="en-US" sz="2400" dirty="0" err="1">
                <a:effectLst/>
                <a:latin typeface="#9Slide03 SVN-PF Din Text Pro C" panose="02000506020000020004" pitchFamily="2" charset="0"/>
                <a:ea typeface="Tahoma" panose="020B0604030504040204" pitchFamily="34" charset="0"/>
              </a:rPr>
              <a:t>Đà</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Nẵng</a:t>
            </a:r>
            <a:endParaRPr lang="en-US" sz="2400" dirty="0">
              <a:latin typeface="#9Slide03 SVN-PF Din Text Pro C" panose="02000506020000020004" pitchFamily="2" charset="0"/>
            </a:endParaRPr>
          </a:p>
        </p:txBody>
      </p:sp>
      <p:sp>
        <p:nvSpPr>
          <p:cNvPr id="25" name="Diamond 24">
            <a:extLst>
              <a:ext uri="{FF2B5EF4-FFF2-40B4-BE49-F238E27FC236}">
                <a16:creationId xmlns:a16="http://schemas.microsoft.com/office/drawing/2014/main" id="{74BDE229-3F5D-47FA-A689-26114979A5A3}"/>
              </a:ext>
            </a:extLst>
          </p:cNvPr>
          <p:cNvSpPr/>
          <p:nvPr/>
        </p:nvSpPr>
        <p:spPr>
          <a:xfrm>
            <a:off x="8077893" y="-43165"/>
            <a:ext cx="727504" cy="58477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26" name="Diamond 25">
            <a:extLst>
              <a:ext uri="{FF2B5EF4-FFF2-40B4-BE49-F238E27FC236}">
                <a16:creationId xmlns:a16="http://schemas.microsoft.com/office/drawing/2014/main" id="{3E8CEE9F-B1C4-44A0-AE28-CD6FB5B67272}"/>
              </a:ext>
            </a:extLst>
          </p:cNvPr>
          <p:cNvSpPr/>
          <p:nvPr/>
        </p:nvSpPr>
        <p:spPr>
          <a:xfrm>
            <a:off x="6410525" y="2571305"/>
            <a:ext cx="727504" cy="58477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Tree>
    <p:extLst>
      <p:ext uri="{BB962C8B-B14F-4D97-AF65-F5344CB8AC3E}">
        <p14:creationId xmlns:p14="http://schemas.microsoft.com/office/powerpoint/2010/main" val="3313123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9D50D5A8-4DE6-472D-9898-9D7AB73F192A}"/>
              </a:ext>
            </a:extLst>
          </p:cNvPr>
          <p:cNvSpPr/>
          <p:nvPr/>
        </p:nvSpPr>
        <p:spPr>
          <a:xfrm>
            <a:off x="5387209" y="4789165"/>
            <a:ext cx="6620553" cy="1815882"/>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563E0D0-5ADE-4749-AE74-261105D969DE}"/>
              </a:ext>
            </a:extLst>
          </p:cNvPr>
          <p:cNvGrpSpPr/>
          <p:nvPr/>
        </p:nvGrpSpPr>
        <p:grpSpPr>
          <a:xfrm>
            <a:off x="3314757" y="57874"/>
            <a:ext cx="5214849" cy="1029986"/>
            <a:chOff x="3675933" y="10078"/>
            <a:chExt cx="5214849" cy="1029986"/>
          </a:xfrm>
        </p:grpSpPr>
        <p:sp>
          <p:nvSpPr>
            <p:cNvPr id="4" name="Rectangle: Rounded Corners 3">
              <a:extLst>
                <a:ext uri="{FF2B5EF4-FFF2-40B4-BE49-F238E27FC236}">
                  <a16:creationId xmlns:a16="http://schemas.microsoft.com/office/drawing/2014/main" id="{0B0EE669-C530-4CD7-A368-006F7C356D6E}"/>
                </a:ext>
              </a:extLst>
            </p:cNvPr>
            <p:cNvSpPr/>
            <p:nvPr/>
          </p:nvSpPr>
          <p:spPr>
            <a:xfrm>
              <a:off x="4128817" y="10078"/>
              <a:ext cx="4761965" cy="974289"/>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4692AF93-8230-4006-AB2E-AD790B82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33" y="53479"/>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D92F93C-2FFD-4843-8205-0C14D847704E}"/>
                </a:ext>
              </a:extLst>
            </p:cNvPr>
            <p:cNvSpPr txBox="1"/>
            <p:nvPr/>
          </p:nvSpPr>
          <p:spPr>
            <a:xfrm>
              <a:off x="4798283" y="116734"/>
              <a:ext cx="3423032" cy="923330"/>
            </a:xfrm>
            <a:prstGeom prst="rect">
              <a:avLst/>
            </a:prstGeom>
            <a:noFill/>
          </p:spPr>
          <p:txBody>
            <a:bodyPr wrap="square">
              <a:spAutoFit/>
            </a:bodyPr>
            <a:lstStyle/>
            <a:p>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1. TỈ LỆ BẢN ĐỒ</a:t>
              </a:r>
              <a:endParaRPr lang="en-US" sz="5400" dirty="0"/>
            </a:p>
          </p:txBody>
        </p:sp>
      </p:grpSp>
      <p:pic>
        <p:nvPicPr>
          <p:cNvPr id="9220" name="Picture 4" descr="Bài 3. Tỉ lệ bản đồ (Địa lý 6) – ÔN THI ĐỊA LÝ – ÔTĐL">
            <a:extLst>
              <a:ext uri="{FF2B5EF4-FFF2-40B4-BE49-F238E27FC236}">
                <a16:creationId xmlns:a16="http://schemas.microsoft.com/office/drawing/2014/main" id="{029F678E-1C5A-4B42-BA94-82381BB98F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096" t="86032" r="-6"/>
          <a:stretch/>
        </p:blipFill>
        <p:spPr bwMode="auto">
          <a:xfrm>
            <a:off x="138368" y="2115439"/>
            <a:ext cx="4762693" cy="12116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F7D7E07-1786-4777-8F32-EB3C00320853}"/>
              </a:ext>
            </a:extLst>
          </p:cNvPr>
          <p:cNvSpPr txBox="1"/>
          <p:nvPr/>
        </p:nvSpPr>
        <p:spPr>
          <a:xfrm>
            <a:off x="5387209" y="1689334"/>
            <a:ext cx="1522828" cy="584775"/>
          </a:xfrm>
          <a:prstGeom prst="rect">
            <a:avLst/>
          </a:prstGeom>
          <a:solidFill>
            <a:schemeClr val="accent5">
              <a:lumMod val="40000"/>
              <a:lumOff val="60000"/>
            </a:schemeClr>
          </a:solidFill>
        </p:spPr>
        <p:txBody>
          <a:bodyPr wrap="square">
            <a:spAutoFit/>
          </a:bodyPr>
          <a:lstStyle/>
          <a:p>
            <a:r>
              <a:rPr lang="en-US" sz="3200" b="0" dirty="0" err="1">
                <a:solidFill>
                  <a:srgbClr val="FF0000"/>
                </a:solidFill>
                <a:effectLst/>
                <a:latin typeface="#9Slide03 SVN-PF Din Text Pro C" panose="02000506020000020004" pitchFamily="2" charset="0"/>
              </a:rPr>
              <a:t>Tỉ</a:t>
            </a:r>
            <a:r>
              <a:rPr lang="en-US" sz="3200" b="0" dirty="0">
                <a:solidFill>
                  <a:srgbClr val="FF0000"/>
                </a:solidFill>
                <a:effectLst/>
                <a:latin typeface="#9Slide03 SVN-PF Din Text Pro C" panose="02000506020000020004" pitchFamily="2" charset="0"/>
              </a:rPr>
              <a:t> </a:t>
            </a:r>
            <a:r>
              <a:rPr lang="en-US" sz="3200" b="0" dirty="0" err="1">
                <a:solidFill>
                  <a:srgbClr val="FF0000"/>
                </a:solidFill>
                <a:effectLst/>
                <a:latin typeface="#9Slide03 SVN-PF Din Text Pro C" panose="02000506020000020004" pitchFamily="2" charset="0"/>
              </a:rPr>
              <a:t>lệ</a:t>
            </a:r>
            <a:r>
              <a:rPr lang="en-US" sz="3200" b="0" dirty="0">
                <a:solidFill>
                  <a:srgbClr val="FF0000"/>
                </a:solidFill>
                <a:effectLst/>
                <a:latin typeface="#9Slide03 SVN-PF Din Text Pro C" panose="02000506020000020004" pitchFamily="2" charset="0"/>
              </a:rPr>
              <a:t> </a:t>
            </a:r>
            <a:r>
              <a:rPr lang="en-US" sz="3200" b="0" dirty="0" err="1">
                <a:solidFill>
                  <a:srgbClr val="FF0000"/>
                </a:solidFill>
                <a:effectLst/>
                <a:latin typeface="#9Slide03 SVN-PF Din Text Pro C" panose="02000506020000020004" pitchFamily="2" charset="0"/>
              </a:rPr>
              <a:t>thước</a:t>
            </a:r>
            <a:endParaRPr lang="en-US" sz="3200" dirty="0">
              <a:solidFill>
                <a:srgbClr val="FF0000"/>
              </a:solidFill>
            </a:endParaRPr>
          </a:p>
        </p:txBody>
      </p:sp>
      <p:sp>
        <p:nvSpPr>
          <p:cNvPr id="21" name="TextBox 20">
            <a:extLst>
              <a:ext uri="{FF2B5EF4-FFF2-40B4-BE49-F238E27FC236}">
                <a16:creationId xmlns:a16="http://schemas.microsoft.com/office/drawing/2014/main" id="{33823321-D82B-47B5-8A64-9A2DF6CE0366}"/>
              </a:ext>
            </a:extLst>
          </p:cNvPr>
          <p:cNvSpPr txBox="1"/>
          <p:nvPr/>
        </p:nvSpPr>
        <p:spPr>
          <a:xfrm>
            <a:off x="5504492" y="3239249"/>
            <a:ext cx="1399479" cy="584775"/>
          </a:xfrm>
          <a:prstGeom prst="rect">
            <a:avLst/>
          </a:prstGeom>
          <a:solidFill>
            <a:schemeClr val="accent2">
              <a:lumMod val="40000"/>
              <a:lumOff val="60000"/>
            </a:schemeClr>
          </a:solidFill>
        </p:spPr>
        <p:txBody>
          <a:bodyPr wrap="square">
            <a:spAutoFit/>
          </a:bodyPr>
          <a:lstStyle/>
          <a:p>
            <a:r>
              <a:rPr lang="en-US" sz="3200" b="0" dirty="0" err="1">
                <a:solidFill>
                  <a:srgbClr val="FF0000"/>
                </a:solidFill>
                <a:effectLst/>
                <a:latin typeface="#9Slide03 SVN-PF Din Text Pro C" panose="02000506020000020004" pitchFamily="2" charset="0"/>
              </a:rPr>
              <a:t>Tỉ</a:t>
            </a:r>
            <a:r>
              <a:rPr lang="en-US" sz="3200" b="0" dirty="0">
                <a:solidFill>
                  <a:srgbClr val="FF0000"/>
                </a:solidFill>
                <a:effectLst/>
                <a:latin typeface="#9Slide03 SVN-PF Din Text Pro C" panose="02000506020000020004" pitchFamily="2" charset="0"/>
              </a:rPr>
              <a:t> </a:t>
            </a:r>
            <a:r>
              <a:rPr lang="en-US" sz="3200" b="0" dirty="0" err="1">
                <a:solidFill>
                  <a:srgbClr val="FF0000"/>
                </a:solidFill>
                <a:effectLst/>
                <a:latin typeface="#9Slide03 SVN-PF Din Text Pro C" panose="02000506020000020004" pitchFamily="2" charset="0"/>
              </a:rPr>
              <a:t>lệ</a:t>
            </a:r>
            <a:r>
              <a:rPr lang="en-US" sz="3200" b="0" dirty="0">
                <a:solidFill>
                  <a:srgbClr val="FF0000"/>
                </a:solidFill>
                <a:effectLst/>
                <a:latin typeface="#9Slide03 SVN-PF Din Text Pro C" panose="02000506020000020004" pitchFamily="2" charset="0"/>
              </a:rPr>
              <a:t> </a:t>
            </a:r>
            <a:r>
              <a:rPr lang="en-US" sz="3200" b="0" dirty="0" err="1">
                <a:solidFill>
                  <a:srgbClr val="FF0000"/>
                </a:solidFill>
                <a:effectLst/>
                <a:latin typeface="#9Slide03 SVN-PF Din Text Pro C" panose="02000506020000020004" pitchFamily="2" charset="0"/>
              </a:rPr>
              <a:t>số</a:t>
            </a:r>
            <a:endParaRPr lang="en-US" sz="3200" dirty="0">
              <a:solidFill>
                <a:srgbClr val="FF0000"/>
              </a:solidFill>
            </a:endParaRPr>
          </a:p>
        </p:txBody>
      </p:sp>
      <p:sp>
        <p:nvSpPr>
          <p:cNvPr id="22" name="TextBox 21">
            <a:extLst>
              <a:ext uri="{FF2B5EF4-FFF2-40B4-BE49-F238E27FC236}">
                <a16:creationId xmlns:a16="http://schemas.microsoft.com/office/drawing/2014/main" id="{023B0415-E4E8-4B6E-BE36-C0591D2AECF0}"/>
              </a:ext>
            </a:extLst>
          </p:cNvPr>
          <p:cNvSpPr txBox="1"/>
          <p:nvPr/>
        </p:nvSpPr>
        <p:spPr>
          <a:xfrm>
            <a:off x="5510558" y="4912276"/>
            <a:ext cx="4336827" cy="1569660"/>
          </a:xfrm>
          <a:prstGeom prst="rect">
            <a:avLst/>
          </a:prstGeom>
          <a:noFill/>
        </p:spPr>
        <p:txBody>
          <a:bodyPr wrap="square">
            <a:spAutoFit/>
          </a:bodyPr>
          <a:lstStyle/>
          <a:p>
            <a:pPr algn="just"/>
            <a:r>
              <a:rPr lang="vi-VN" sz="3200" dirty="0">
                <a:solidFill>
                  <a:srgbClr val="FF0000"/>
                </a:solidFill>
                <a:latin typeface="#9Slide03 SVN-PF Din Text Pro C" panose="02000506020000020004" pitchFamily="2" charset="0"/>
              </a:rPr>
              <a:t>Ý nghĩa</a:t>
            </a:r>
            <a:r>
              <a:rPr lang="en-US" sz="3200" dirty="0">
                <a:solidFill>
                  <a:srgbClr val="FF0000"/>
                </a:solidFill>
                <a:latin typeface="#9Slide03 SVN-PF Din Text Pro C" panose="02000506020000020004" pitchFamily="2" charset="0"/>
              </a:rPr>
              <a:t>: </a:t>
            </a:r>
            <a:r>
              <a:rPr lang="vi-VN" sz="3200" dirty="0">
                <a:latin typeface="#9Slide03 SVN-PF Din Text Pro C" panose="02000506020000020004" pitchFamily="2" charset="0"/>
              </a:rPr>
              <a:t>cho biết mức độ thu nhỏ độ dài giữa các đối tượng trên bản đ</a:t>
            </a:r>
            <a:r>
              <a:rPr lang="en-US" sz="3200" dirty="0">
                <a:latin typeface="#9Slide03 SVN-PF Din Text Pro C" panose="02000506020000020004" pitchFamily="2" charset="0"/>
              </a:rPr>
              <a:t>ồ</a:t>
            </a:r>
            <a:r>
              <a:rPr lang="vi-VN" sz="3200" dirty="0">
                <a:latin typeface="#9Slide03 SVN-PF Din Text Pro C" panose="02000506020000020004" pitchFamily="2" charset="0"/>
              </a:rPr>
              <a:t> so với thực tế là bao nhiêu.</a:t>
            </a:r>
            <a:endParaRPr lang="en-US" sz="3200" dirty="0">
              <a:latin typeface="#9Slide03 SVN-PF Din Text Pro C" panose="02000506020000020004" pitchFamily="2" charset="0"/>
            </a:endParaRPr>
          </a:p>
        </p:txBody>
      </p:sp>
      <p:cxnSp>
        <p:nvCxnSpPr>
          <p:cNvPr id="9" name="Straight Arrow Connector 8">
            <a:extLst>
              <a:ext uri="{FF2B5EF4-FFF2-40B4-BE49-F238E27FC236}">
                <a16:creationId xmlns:a16="http://schemas.microsoft.com/office/drawing/2014/main" id="{88F8332C-C3B5-48D3-A7F8-DCF89A0A8D1A}"/>
              </a:ext>
            </a:extLst>
          </p:cNvPr>
          <p:cNvCxnSpPr>
            <a:cxnSpLocks/>
            <a:stCxn id="20" idx="1"/>
          </p:cNvCxnSpPr>
          <p:nvPr/>
        </p:nvCxnSpPr>
        <p:spPr>
          <a:xfrm flipH="1">
            <a:off x="2757268" y="1981722"/>
            <a:ext cx="2629941" cy="707667"/>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3B1F5A-6F79-4088-BCFE-A26F19BA839B}"/>
              </a:ext>
            </a:extLst>
          </p:cNvPr>
          <p:cNvCxnSpPr>
            <a:cxnSpLocks/>
            <a:stCxn id="21" idx="1"/>
          </p:cNvCxnSpPr>
          <p:nvPr/>
        </p:nvCxnSpPr>
        <p:spPr>
          <a:xfrm flipH="1" flipV="1">
            <a:off x="3314757" y="3116138"/>
            <a:ext cx="2189735" cy="415499"/>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Text Box 11">
            <a:extLst>
              <a:ext uri="{FF2B5EF4-FFF2-40B4-BE49-F238E27FC236}">
                <a16:creationId xmlns:a16="http://schemas.microsoft.com/office/drawing/2014/main" id="{5CA01511-8A83-4E59-941B-51C08D3CF2F7}"/>
              </a:ext>
            </a:extLst>
          </p:cNvPr>
          <p:cNvSpPr txBox="1">
            <a:spLocks noChangeArrowheads="1"/>
          </p:cNvSpPr>
          <p:nvPr/>
        </p:nvSpPr>
        <p:spPr bwMode="auto">
          <a:xfrm>
            <a:off x="6997756" y="2780172"/>
            <a:ext cx="4761965" cy="1815882"/>
          </a:xfrm>
          <a:prstGeom prst="rect">
            <a:avLst/>
          </a:prstGeom>
          <a:solidFill>
            <a:schemeClr val="accent2">
              <a:lumMod val="40000"/>
              <a:lumOff val="60000"/>
            </a:schemeClr>
          </a:solidFill>
          <a:ln>
            <a:noFill/>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latin typeface="#9Slide03 SVN-PF Din Text Pro C" panose="02000506020000020004" pitchFamily="2" charset="0"/>
              </a:rPr>
              <a:t>+ </a:t>
            </a:r>
            <a:r>
              <a:rPr lang="en-US" sz="2800" dirty="0">
                <a:solidFill>
                  <a:srgbClr val="0070C0"/>
                </a:solidFill>
                <a:latin typeface="#9Slide03 SVN-PF Din Text Pro C" panose="02000506020000020004" pitchFamily="2" charset="0"/>
              </a:rPr>
              <a:t>1:7.500 </a:t>
            </a:r>
            <a:r>
              <a:rPr lang="en-US" sz="2800" dirty="0">
                <a:solidFill>
                  <a:srgbClr val="0070C0"/>
                </a:solidFill>
                <a:latin typeface="#9Slide03 SVN-PF Din Text Pro C" panose="02000506020000020004" pitchFamily="2" charset="0"/>
                <a:sym typeface="Wingdings" panose="05000000000000000000" pitchFamily="2" charset="2"/>
              </a:rPr>
              <a:t></a:t>
            </a:r>
            <a:r>
              <a:rPr lang="en-US" sz="2800" dirty="0" err="1">
                <a:latin typeface="#9Slide03 SVN-PF Din Text Pro C" panose="02000506020000020004" pitchFamily="2" charset="0"/>
              </a:rPr>
              <a:t>Tức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là</a:t>
            </a:r>
            <a:r>
              <a:rPr lang="en-US" sz="2800" dirty="0">
                <a:latin typeface="#9Slide03 SVN-PF Din Text Pro C" panose="02000506020000020004" pitchFamily="2" charset="0"/>
              </a:rPr>
              <a:t> 1cm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tương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ứng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với</a:t>
            </a:r>
            <a:r>
              <a:rPr lang="en-US" sz="2800" dirty="0">
                <a:latin typeface="#9Slide03 SVN-PF Din Text Pro C" panose="02000506020000020004" pitchFamily="2" charset="0"/>
              </a:rPr>
              <a:t> 7.500 cm (hay 75m)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thực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a:t>
            </a:r>
          </a:p>
          <a:p>
            <a:pPr eaLnBrk="1" hangingPunct="1"/>
            <a:r>
              <a:rPr lang="vi-VN" sz="2800" dirty="0">
                <a:latin typeface="#9Slide03 SVN-PF Din Text Pro C" panose="02000506020000020004" pitchFamily="2" charset="0"/>
              </a:rPr>
              <a:t>+ </a:t>
            </a:r>
            <a:r>
              <a:rPr lang="en-US" sz="2800" dirty="0">
                <a:latin typeface="#9Slide03 SVN-PF Din Text Pro C" panose="02000506020000020004" pitchFamily="2" charset="0"/>
              </a:rPr>
              <a:t>P</a:t>
            </a:r>
            <a:r>
              <a:rPr lang="vi-VN" sz="2800" dirty="0">
                <a:latin typeface="#9Slide03 SVN-PF Din Text Pro C" panose="02000506020000020004" pitchFamily="2" charset="0"/>
              </a:rPr>
              <a:t>hân số có tử luôn là 1. Mẫu số càng lớn thì tỉ lệ bản đồ càng nhỏ và ngược lại</a:t>
            </a:r>
            <a:r>
              <a:rPr lang="en-US" sz="2800" dirty="0">
                <a:latin typeface="#9Slide03 SVN-PF Din Text Pro C" panose="02000506020000020004" pitchFamily="2" charset="0"/>
              </a:rPr>
              <a:t>.</a:t>
            </a:r>
            <a:endParaRPr lang="vi-VN" sz="2800" dirty="0">
              <a:latin typeface="#9Slide03 SVN-PF Din Text Pro C" panose="02000506020000020004" pitchFamily="2" charset="0"/>
            </a:endParaRPr>
          </a:p>
        </p:txBody>
      </p:sp>
      <p:sp>
        <p:nvSpPr>
          <p:cNvPr id="24" name="Rectangle 12">
            <a:extLst>
              <a:ext uri="{FF2B5EF4-FFF2-40B4-BE49-F238E27FC236}">
                <a16:creationId xmlns:a16="http://schemas.microsoft.com/office/drawing/2014/main" id="{C1984C1D-13EA-4BB7-B527-29E2ACA8489F}"/>
              </a:ext>
            </a:extLst>
          </p:cNvPr>
          <p:cNvSpPr>
            <a:spLocks noChangeArrowheads="1"/>
          </p:cNvSpPr>
          <p:nvPr/>
        </p:nvSpPr>
        <p:spPr bwMode="auto">
          <a:xfrm>
            <a:off x="6997756" y="1272066"/>
            <a:ext cx="4736669" cy="1384995"/>
          </a:xfrm>
          <a:prstGeom prst="rect">
            <a:avLst/>
          </a:prstGeom>
          <a:solidFill>
            <a:schemeClr val="accent5">
              <a:lumMod val="40000"/>
              <a:lumOff val="60000"/>
            </a:schemeClr>
          </a:solidFill>
          <a:ln>
            <a:noFill/>
          </a:ln>
          <a:effectLst/>
        </p:spPr>
        <p:txBody>
          <a:bodyPr wrap="square">
            <a:spAutoFit/>
          </a:bodyPr>
          <a:lstStyle/>
          <a:p>
            <a:pPr>
              <a:buFontTx/>
              <a:buChar char="-"/>
            </a:pP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Thước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tỉ</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lệ</a:t>
            </a:r>
            <a:r>
              <a:rPr lang="en-US" sz="2800" dirty="0">
                <a:latin typeface="#9Slide03 SVN-PF Din Text Pro C" panose="02000506020000020004" pitchFamily="2" charset="0"/>
              </a:rPr>
              <a:t> chia </a:t>
            </a:r>
            <a:r>
              <a:rPr lang="en-US" sz="2800" dirty="0" err="1">
                <a:latin typeface="#9Slide03 SVN-PF Din Text Pro C" panose="02000506020000020004" pitchFamily="2" charset="0"/>
              </a:rPr>
              <a:t>làm</a:t>
            </a:r>
            <a:r>
              <a:rPr lang="en-US" sz="2800" dirty="0">
                <a:latin typeface="#9Slide03 SVN-PF Din Text Pro C" panose="02000506020000020004" pitchFamily="2" charset="0"/>
              </a:rPr>
              <a:t> 4 </a:t>
            </a:r>
            <a:r>
              <a:rPr lang="en-US" sz="2800" dirty="0" err="1">
                <a:latin typeface="#9Slide03 SVN-PF Din Text Pro C" panose="02000506020000020004" pitchFamily="2" charset="0"/>
              </a:rPr>
              <a:t>đoạn</a:t>
            </a:r>
            <a:r>
              <a:rPr lang="en-US" sz="2800" dirty="0">
                <a:latin typeface="#9Slide03 SVN-PF Din Text Pro C" panose="02000506020000020004" pitchFamily="2" charset="0"/>
              </a:rPr>
              <a:t>.</a:t>
            </a:r>
          </a:p>
          <a:p>
            <a:pPr>
              <a:buFontTx/>
              <a:buChar char="-"/>
            </a:pP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Mỗi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đoạn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dài</a:t>
            </a:r>
            <a:r>
              <a:rPr lang="en-US" sz="2800" dirty="0">
                <a:latin typeface="#9Slide03 SVN-PF Din Text Pro C" panose="02000506020000020004" pitchFamily="2" charset="0"/>
              </a:rPr>
              <a:t> 1cm </a:t>
            </a:r>
            <a:r>
              <a:rPr lang="en-US" sz="2800" dirty="0" err="1">
                <a:latin typeface="#9Slide03 SVN-PF Din Text Pro C" panose="02000506020000020004" pitchFamily="2" charset="0"/>
              </a:rPr>
              <a:t>tương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ứng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với</a:t>
            </a:r>
            <a:r>
              <a:rPr lang="en-US" sz="2800" dirty="0">
                <a:latin typeface="#9Slide03 SVN-PF Din Text Pro C" panose="02000506020000020004" pitchFamily="2" charset="0"/>
              </a:rPr>
              <a:t> 75m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thực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a:t>
            </a:r>
          </a:p>
        </p:txBody>
      </p:sp>
      <p:sp>
        <p:nvSpPr>
          <p:cNvPr id="31" name="AutoShape 67">
            <a:extLst>
              <a:ext uri="{FF2B5EF4-FFF2-40B4-BE49-F238E27FC236}">
                <a16:creationId xmlns:a16="http://schemas.microsoft.com/office/drawing/2014/main" id="{965DC302-660A-498A-BCD8-3347488D07B7}"/>
              </a:ext>
            </a:extLst>
          </p:cNvPr>
          <p:cNvSpPr>
            <a:spLocks noChangeArrowheads="1"/>
          </p:cNvSpPr>
          <p:nvPr/>
        </p:nvSpPr>
        <p:spPr bwMode="auto">
          <a:xfrm>
            <a:off x="399348" y="4789165"/>
            <a:ext cx="3377074" cy="1527229"/>
          </a:xfrm>
          <a:prstGeom prst="cloudCallout">
            <a:avLst>
              <a:gd name="adj1" fmla="val 46170"/>
              <a:gd name="adj2" fmla="val -138404"/>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9Slide03 SVN-PF Din Text Pro C" panose="02000506020000020004" pitchFamily="2" charset="0"/>
                <a:cs typeface="Times New Roman" panose="02020603050405020304" pitchFamily="18" charset="0"/>
              </a:rPr>
              <a:t>Ý </a:t>
            </a:r>
            <a:r>
              <a:rPr lang="en-US" altLang="en-US" dirty="0" err="1">
                <a:latin typeface="#9Slide03 SVN-PF Din Text Pro C" panose="02000506020000020004" pitchFamily="2" charset="0"/>
                <a:cs typeface="Times New Roman" panose="02020603050405020304" pitchFamily="18" charset="0"/>
              </a:rPr>
              <a:t>nghĩa</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của</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tỉ</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lệ</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bản</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đồ</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là</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gì</a:t>
            </a:r>
            <a:r>
              <a:rPr lang="en-US" altLang="en-US" dirty="0">
                <a:latin typeface="#9Slide03 SVN-PF Din Text Pro C" panose="02000506020000020004" pitchFamily="2" charset="0"/>
                <a:cs typeface="Times New Roman" panose="02020603050405020304" pitchFamily="18" charset="0"/>
              </a:rPr>
              <a:t>?</a:t>
            </a:r>
          </a:p>
        </p:txBody>
      </p:sp>
      <p:pic>
        <p:nvPicPr>
          <p:cNvPr id="1026" name="Picture 2" descr="Hình ảnh Phóng To Thu Nhỏ Biểu Tượng Gỗ, Làm Hồ Sơ, Giảm, Giảm Cỡ Văn Bản  miễn phí tải tập tin PNG PSDComment và Vector">
            <a:extLst>
              <a:ext uri="{FF2B5EF4-FFF2-40B4-BE49-F238E27FC236}">
                <a16:creationId xmlns:a16="http://schemas.microsoft.com/office/drawing/2014/main" id="{3666FC03-DC7D-47CE-9C47-407BFAF16FF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417" r="95000">
                        <a14:foregroundMark x1="34583" y1="50250" x2="34583" y2="50250"/>
                        <a14:foregroundMark x1="95083" y1="51667" x2="95083" y2="51667"/>
                        <a14:foregroundMark x1="5417" y1="48417" x2="5417" y2="48417"/>
                      </a14:backgroundRemoval>
                    </a14:imgEffect>
                  </a14:imgLayer>
                </a14:imgProps>
              </a:ext>
              <a:ext uri="{28A0092B-C50C-407E-A947-70E740481C1C}">
                <a14:useLocalDpi xmlns:a14="http://schemas.microsoft.com/office/drawing/2010/main" val="0"/>
              </a:ext>
            </a:extLst>
          </a:blip>
          <a:srcRect t="27729" b="26359"/>
          <a:stretch/>
        </p:blipFill>
        <p:spPr bwMode="auto">
          <a:xfrm>
            <a:off x="9909565" y="5323460"/>
            <a:ext cx="2162699" cy="99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4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barn(inVertical)">
                                      <p:cBhvr>
                                        <p:cTn id="41" dur="500"/>
                                        <p:tgtEl>
                                          <p:spTgt spid="10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1" grpId="0" animBg="1"/>
      <p:bldP spid="22" grpId="0"/>
      <p:bldP spid="23" grpId="0" animBg="1"/>
      <p:bldP spid="24"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94AC81-A13B-4AC2-9F98-1C1424E94975}"/>
              </a:ext>
            </a:extLst>
          </p:cNvPr>
          <p:cNvSpPr txBox="1"/>
          <p:nvPr/>
        </p:nvSpPr>
        <p:spPr>
          <a:xfrm>
            <a:off x="278921" y="2205262"/>
            <a:ext cx="4349350" cy="3416320"/>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hành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chính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tỉ</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lệ</a:t>
            </a:r>
            <a:r>
              <a:rPr lang="en-US" altLang="en-US" sz="3600" dirty="0">
                <a:latin typeface="#9Slide03 SVN-PF Din Text Pro C" panose="02000506020000020004" pitchFamily="2" charset="0"/>
              </a:rPr>
              <a:t> 1:6.000.000,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giữa</a:t>
            </a:r>
            <a:r>
              <a:rPr lang="en-US" altLang="en-US" sz="3600" dirty="0">
                <a:latin typeface="#9Slide03 SVN-PF Din Text Pro C" panose="02000506020000020004" pitchFamily="2" charset="0"/>
              </a:rPr>
              <a:t> 2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A-B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1,5 cm, </a:t>
            </a:r>
            <a:r>
              <a:rPr lang="en-US" altLang="en-US" sz="3600" dirty="0" err="1">
                <a:latin typeface="#9Slide03 SVN-PF Din Text Pro C" panose="02000506020000020004" pitchFamily="2" charset="0"/>
              </a:rPr>
              <a:t>vậy</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thực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tế</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giữa</a:t>
            </a:r>
            <a:r>
              <a:rPr lang="en-US" altLang="en-US" sz="3600" dirty="0">
                <a:latin typeface="#9Slide03 SVN-PF Din Text Pro C" panose="02000506020000020004" pitchFamily="2" charset="0"/>
              </a:rPr>
              <a:t> 2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bao </a:t>
            </a:r>
            <a:r>
              <a:rPr lang="en-US" altLang="en-US" sz="3600" dirty="0" err="1">
                <a:latin typeface="#9Slide03 SVN-PF Din Text Pro C" panose="02000506020000020004" pitchFamily="2" charset="0"/>
              </a:rPr>
              <a:t>nhiêu</a:t>
            </a:r>
            <a:r>
              <a:rPr lang="en-US" altLang="en-US" sz="3600" dirty="0">
                <a:latin typeface="#9Slide03 SVN-PF Din Text Pro C" panose="02000506020000020004" pitchFamily="2" charset="0"/>
              </a:rPr>
              <a:t> ki-</a:t>
            </a:r>
            <a:r>
              <a:rPr lang="en-US" altLang="en-US" sz="3600" dirty="0" err="1">
                <a:latin typeface="#9Slide03 SVN-PF Din Text Pro C" panose="02000506020000020004" pitchFamily="2" charset="0"/>
              </a:rPr>
              <a:t>lô</a:t>
            </a:r>
            <a:r>
              <a:rPr lang="en-US" altLang="en-US" sz="3600" dirty="0">
                <a:latin typeface="#9Slide03 SVN-PF Din Text Pro C" panose="02000506020000020004" pitchFamily="2" charset="0"/>
              </a:rPr>
              <a:t>-</a:t>
            </a:r>
            <a:r>
              <a:rPr lang="en-US" altLang="en-US" sz="3600" dirty="0" err="1">
                <a:latin typeface="#9Slide03 SVN-PF Din Text Pro C" panose="02000506020000020004" pitchFamily="2" charset="0"/>
              </a:rPr>
              <a:t>mét</a:t>
            </a:r>
            <a:r>
              <a:rPr lang="en-US" altLang="en-US" sz="3600" dirty="0">
                <a:latin typeface="#9Slide03 SVN-PF Din Text Pro C" panose="02000506020000020004" pitchFamily="2" charset="0"/>
              </a:rPr>
              <a:t>?</a:t>
            </a: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934345" y="1476808"/>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Phân</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tích</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ví</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dụ</a:t>
            </a:r>
            <a:r>
              <a:rPr lang="en-US" sz="4000" b="1" dirty="0">
                <a:latin typeface="#9Slide03 SVN-PF Din Text Pro C" panose="02000506020000020004" pitchFamily="2" charset="0"/>
              </a:rPr>
              <a:t> 1</a:t>
            </a:r>
          </a:p>
        </p:txBody>
      </p:sp>
      <p:grpSp>
        <p:nvGrpSpPr>
          <p:cNvPr id="6" name="Group 5">
            <a:extLst>
              <a:ext uri="{FF2B5EF4-FFF2-40B4-BE49-F238E27FC236}">
                <a16:creationId xmlns:a16="http://schemas.microsoft.com/office/drawing/2014/main" id="{F563E0D0-5ADE-4749-AE74-261105D969DE}"/>
              </a:ext>
            </a:extLst>
          </p:cNvPr>
          <p:cNvGrpSpPr/>
          <p:nvPr/>
        </p:nvGrpSpPr>
        <p:grpSpPr>
          <a:xfrm>
            <a:off x="514226" y="20357"/>
            <a:ext cx="11157357" cy="923330"/>
            <a:chOff x="1571315" y="78783"/>
            <a:chExt cx="11157357" cy="923330"/>
          </a:xfrm>
        </p:grpSpPr>
        <p:sp>
          <p:nvSpPr>
            <p:cNvPr id="4" name="Rectangle: Rounded Corners 3">
              <a:extLst>
                <a:ext uri="{FF2B5EF4-FFF2-40B4-BE49-F238E27FC236}">
                  <a16:creationId xmlns:a16="http://schemas.microsoft.com/office/drawing/2014/main" id="{0B0EE669-C530-4CD7-A368-006F7C356D6E}"/>
                </a:ext>
              </a:extLst>
            </p:cNvPr>
            <p:cNvSpPr/>
            <p:nvPr/>
          </p:nvSpPr>
          <p:spPr>
            <a:xfrm>
              <a:off x="2140830" y="102412"/>
              <a:ext cx="10412345" cy="830997"/>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4692AF93-8230-4006-AB2E-AD790B82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15" y="78783"/>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D92F93C-2FFD-4843-8205-0C14D847704E}"/>
                </a:ext>
              </a:extLst>
            </p:cNvPr>
            <p:cNvSpPr txBox="1"/>
            <p:nvPr/>
          </p:nvSpPr>
          <p:spPr>
            <a:xfrm>
              <a:off x="2539673" y="136764"/>
              <a:ext cx="10188999" cy="830997"/>
            </a:xfrm>
            <a:prstGeom prst="rect">
              <a:avLst/>
            </a:prstGeom>
            <a:noFill/>
          </p:spPr>
          <p:txBody>
            <a:bodyPr wrap="square">
              <a:spAutoFit/>
            </a:bodyPr>
            <a:lstStyle/>
            <a:p>
              <a:r>
                <a:rPr lang="en-US" sz="4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2. TÍNH KHOẢNG CÁCH THỰC TẾ DỰA VÀO TỈ LỆ BẢN ĐỒ</a:t>
              </a:r>
              <a:endParaRPr lang="en-US" sz="4800" dirty="0"/>
            </a:p>
          </p:txBody>
        </p:sp>
      </p:grpSp>
      <p:grpSp>
        <p:nvGrpSpPr>
          <p:cNvPr id="7" name="Group 6">
            <a:extLst>
              <a:ext uri="{FF2B5EF4-FFF2-40B4-BE49-F238E27FC236}">
                <a16:creationId xmlns:a16="http://schemas.microsoft.com/office/drawing/2014/main" id="{81623BE0-970A-49E9-BE0D-104C88FBC346}"/>
              </a:ext>
            </a:extLst>
          </p:cNvPr>
          <p:cNvGrpSpPr/>
          <p:nvPr/>
        </p:nvGrpSpPr>
        <p:grpSpPr>
          <a:xfrm>
            <a:off x="4996905" y="1105796"/>
            <a:ext cx="2858088" cy="3268005"/>
            <a:chOff x="4949355" y="1845131"/>
            <a:chExt cx="3753766" cy="4576458"/>
          </a:xfrm>
        </p:grpSpPr>
        <p:pic>
          <p:nvPicPr>
            <p:cNvPr id="16" name="Picture 6" descr="Hình ảnh Khoảng Cách Các Vector Biểu Tượng, Nền, Thiết Kế., Khoảng Cách  Vector và PNG với nền trong suốt để tải xuống miễn phí">
              <a:extLst>
                <a:ext uri="{FF2B5EF4-FFF2-40B4-BE49-F238E27FC236}">
                  <a16:creationId xmlns:a16="http://schemas.microsoft.com/office/drawing/2014/main" id="{F581FAAC-57AE-4BFB-9A05-5ED17F9900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7188" y1="74063" x2="67188" y2="74063"/>
                          <a14:foregroundMark x1="57344" y1="80000" x2="57344" y2="80000"/>
                          <a14:foregroundMark x1="57344" y1="82344" x2="57344" y2="82344"/>
                        </a14:backgroundRemoval>
                      </a14:imgEffect>
                    </a14:imgLayer>
                  </a14:imgProps>
                </a:ext>
                <a:ext uri="{28A0092B-C50C-407E-A947-70E740481C1C}">
                  <a14:useLocalDpi xmlns:a14="http://schemas.microsoft.com/office/drawing/2010/main" val="0"/>
                </a:ext>
              </a:extLst>
            </a:blip>
            <a:srcRect l="10844" t="10365" r="10145" b="10481"/>
            <a:stretch/>
          </p:blipFill>
          <p:spPr bwMode="auto">
            <a:xfrm>
              <a:off x="4995203" y="1845131"/>
              <a:ext cx="3583902" cy="39703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DAECF66-F29F-48BD-B5B9-2CE89A7840BB}"/>
                </a:ext>
              </a:extLst>
            </p:cNvPr>
            <p:cNvSpPr txBox="1"/>
            <p:nvPr/>
          </p:nvSpPr>
          <p:spPr>
            <a:xfrm>
              <a:off x="5517124" y="2287835"/>
              <a:ext cx="1542677" cy="732708"/>
            </a:xfrm>
            <a:prstGeom prst="rect">
              <a:avLst/>
            </a:prstGeom>
            <a:noFill/>
          </p:spPr>
          <p:txBody>
            <a:bodyPr wrap="square">
              <a:spAutoFit/>
            </a:bodyPr>
            <a:lstStyle/>
            <a:p>
              <a:r>
                <a:rPr lang="en-US" altLang="en-US" sz="2800" b="1" dirty="0">
                  <a:solidFill>
                    <a:srgbClr val="FF0000"/>
                  </a:solidFill>
                  <a:latin typeface="#9Slide03 SVN-PF Din Text Pro C" panose="02000506020000020004" pitchFamily="2" charset="0"/>
                </a:rPr>
                <a:t>A</a:t>
              </a:r>
              <a:endParaRPr lang="en-US" sz="2800" b="1" dirty="0">
                <a:solidFill>
                  <a:srgbClr val="FF0000"/>
                </a:solidFill>
              </a:endParaRPr>
            </a:p>
          </p:txBody>
        </p:sp>
        <p:sp>
          <p:nvSpPr>
            <p:cNvPr id="21" name="TextBox 20">
              <a:extLst>
                <a:ext uri="{FF2B5EF4-FFF2-40B4-BE49-F238E27FC236}">
                  <a16:creationId xmlns:a16="http://schemas.microsoft.com/office/drawing/2014/main" id="{4A7776BC-63D6-4A41-A9FC-9BC6A63BF495}"/>
                </a:ext>
              </a:extLst>
            </p:cNvPr>
            <p:cNvSpPr txBox="1"/>
            <p:nvPr/>
          </p:nvSpPr>
          <p:spPr>
            <a:xfrm>
              <a:off x="7602324" y="3947855"/>
              <a:ext cx="1100797" cy="732708"/>
            </a:xfrm>
            <a:prstGeom prst="rect">
              <a:avLst/>
            </a:prstGeom>
            <a:noFill/>
          </p:spPr>
          <p:txBody>
            <a:bodyPr wrap="square">
              <a:spAutoFit/>
            </a:bodyPr>
            <a:lstStyle/>
            <a:p>
              <a:r>
                <a:rPr lang="en-US" altLang="en-US" sz="2800" b="1" dirty="0">
                  <a:solidFill>
                    <a:srgbClr val="FF0000"/>
                  </a:solidFill>
                  <a:latin typeface="#9Slide03 SVN-PF Din Text Pro C" panose="02000506020000020004" pitchFamily="2" charset="0"/>
                </a:rPr>
                <a:t>B</a:t>
              </a:r>
              <a:endParaRPr lang="en-US" sz="2800" b="1" dirty="0">
                <a:solidFill>
                  <a:srgbClr val="FF0000"/>
                </a:solidFill>
              </a:endParaRPr>
            </a:p>
          </p:txBody>
        </p:sp>
        <p:pic>
          <p:nvPicPr>
            <p:cNvPr id="2050" name="Picture 2" descr="Hình ảnh Thước đo Các Vector Biểu Tượng, Chuyển đổi Biểu Tượng, Biểu Tượng  Thể Dục, Nhà Sản Xuất Biểu Tượng Vector và PNG với nền trong suốt để tải  xuống miễn">
              <a:extLst>
                <a:ext uri="{FF2B5EF4-FFF2-40B4-BE49-F238E27FC236}">
                  <a16:creationId xmlns:a16="http://schemas.microsoft.com/office/drawing/2014/main" id="{297C5D35-7F4C-4533-A8B9-4B045C4862B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960" t="11164" r="11571" b="4428"/>
            <a:stretch/>
          </p:blipFill>
          <p:spPr bwMode="auto">
            <a:xfrm rot="5977257">
              <a:off x="5050734" y="3956744"/>
              <a:ext cx="2090531" cy="22932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CCFD6AB-6C84-4E97-918B-9760E6713848}"/>
                </a:ext>
              </a:extLst>
            </p:cNvPr>
            <p:cNvSpPr txBox="1"/>
            <p:nvPr/>
          </p:nvSpPr>
          <p:spPr>
            <a:xfrm rot="3425437">
              <a:off x="5009632" y="5402954"/>
              <a:ext cx="1350080" cy="687189"/>
            </a:xfrm>
            <a:prstGeom prst="rect">
              <a:avLst/>
            </a:prstGeom>
            <a:noFill/>
          </p:spPr>
          <p:txBody>
            <a:bodyPr wrap="square">
              <a:spAutoFit/>
            </a:bodyPr>
            <a:lstStyle/>
            <a:p>
              <a:r>
                <a:rPr lang="en-US" altLang="en-US" sz="2800" b="1" dirty="0">
                  <a:latin typeface="#9Slide03 SVN-PF Din Text Pro C" panose="02000506020000020004" pitchFamily="2" charset="0"/>
                </a:rPr>
                <a:t>5 cm</a:t>
              </a:r>
              <a:endParaRPr lang="en-US" sz="2800" b="1" dirty="0"/>
            </a:p>
          </p:txBody>
        </p:sp>
      </p:grpSp>
      <p:sp>
        <p:nvSpPr>
          <p:cNvPr id="24" name="TextBox 23">
            <a:extLst>
              <a:ext uri="{FF2B5EF4-FFF2-40B4-BE49-F238E27FC236}">
                <a16:creationId xmlns:a16="http://schemas.microsoft.com/office/drawing/2014/main" id="{103BEB96-4DA6-45D2-90F5-5617DD99E5D5}"/>
              </a:ext>
            </a:extLst>
          </p:cNvPr>
          <p:cNvSpPr txBox="1"/>
          <p:nvPr/>
        </p:nvSpPr>
        <p:spPr>
          <a:xfrm>
            <a:off x="6150831" y="933730"/>
            <a:ext cx="1409270" cy="646331"/>
          </a:xfrm>
          <a:prstGeom prst="rect">
            <a:avLst/>
          </a:prstGeom>
          <a:noFill/>
        </p:spPr>
        <p:txBody>
          <a:bodyPr wrap="square">
            <a:spAutoFit/>
          </a:bodyPr>
          <a:lstStyle/>
          <a:p>
            <a:r>
              <a:rPr lang="en-US" altLang="en-US" sz="3600" b="1" dirty="0" err="1">
                <a:solidFill>
                  <a:schemeClr val="accent6">
                    <a:lumMod val="50000"/>
                  </a:schemeClr>
                </a:solidFill>
                <a:latin typeface="#9Slide03 SVN-PF Din Text Pro C" panose="02000506020000020004" pitchFamily="2" charset="0"/>
              </a:rPr>
              <a:t>Bản</a:t>
            </a:r>
            <a:r>
              <a:rPr lang="en-US" altLang="en-US" sz="3600" b="1" dirty="0">
                <a:solidFill>
                  <a:schemeClr val="accent6">
                    <a:lumMod val="50000"/>
                  </a:schemeClr>
                </a:solidFill>
                <a:latin typeface="#9Slide03 SVN-PF Din Text Pro C" panose="02000506020000020004" pitchFamily="2" charset="0"/>
              </a:rPr>
              <a:t> </a:t>
            </a:r>
            <a:r>
              <a:rPr lang="en-US" altLang="en-US" sz="3600" b="1" dirty="0" err="1">
                <a:solidFill>
                  <a:schemeClr val="accent6">
                    <a:lumMod val="50000"/>
                  </a:schemeClr>
                </a:solidFill>
                <a:latin typeface="#9Slide03 SVN-PF Din Text Pro C" panose="02000506020000020004" pitchFamily="2" charset="0"/>
              </a:rPr>
              <a:t>đồ</a:t>
            </a:r>
            <a:endParaRPr lang="en-US" sz="3600" b="1" dirty="0">
              <a:solidFill>
                <a:schemeClr val="accent6">
                  <a:lumMod val="50000"/>
                </a:schemeClr>
              </a:solidFill>
            </a:endParaRPr>
          </a:p>
        </p:txBody>
      </p:sp>
      <p:sp>
        <p:nvSpPr>
          <p:cNvPr id="31" name="TextBox 30">
            <a:extLst>
              <a:ext uri="{FF2B5EF4-FFF2-40B4-BE49-F238E27FC236}">
                <a16:creationId xmlns:a16="http://schemas.microsoft.com/office/drawing/2014/main" id="{1EE54EEC-96CC-4EDC-A6B8-78A8ABE65BFB}"/>
              </a:ext>
            </a:extLst>
          </p:cNvPr>
          <p:cNvSpPr txBox="1"/>
          <p:nvPr/>
        </p:nvSpPr>
        <p:spPr>
          <a:xfrm>
            <a:off x="10036069" y="930875"/>
            <a:ext cx="1409270" cy="646331"/>
          </a:xfrm>
          <a:prstGeom prst="rect">
            <a:avLst/>
          </a:prstGeom>
          <a:noFill/>
        </p:spPr>
        <p:txBody>
          <a:bodyPr wrap="square">
            <a:spAutoFit/>
          </a:bodyPr>
          <a:lstStyle/>
          <a:p>
            <a:r>
              <a:rPr lang="en-US" altLang="en-US" sz="3600" b="1" dirty="0" err="1">
                <a:solidFill>
                  <a:schemeClr val="accent6">
                    <a:lumMod val="50000"/>
                  </a:schemeClr>
                </a:solidFill>
                <a:latin typeface="#9Slide03 SVN-PF Din Text Pro C" panose="02000506020000020004" pitchFamily="2" charset="0"/>
              </a:rPr>
              <a:t>Thực</a:t>
            </a:r>
            <a:r>
              <a:rPr lang="en-US" altLang="en-US" sz="3600" b="1" dirty="0">
                <a:solidFill>
                  <a:schemeClr val="accent6">
                    <a:lumMod val="50000"/>
                  </a:schemeClr>
                </a:solidFill>
                <a:latin typeface="#9Slide03 SVN-PF Din Text Pro C" panose="02000506020000020004" pitchFamily="2" charset="0"/>
              </a:rPr>
              <a:t> </a:t>
            </a:r>
            <a:r>
              <a:rPr lang="en-US" altLang="en-US" sz="3600" b="1" dirty="0" err="1">
                <a:solidFill>
                  <a:schemeClr val="accent6">
                    <a:lumMod val="50000"/>
                  </a:schemeClr>
                </a:solidFill>
                <a:latin typeface="#9Slide03 SVN-PF Din Text Pro C" panose="02000506020000020004" pitchFamily="2" charset="0"/>
              </a:rPr>
              <a:t>tế</a:t>
            </a:r>
            <a:endParaRPr lang="en-US" sz="3600" b="1" dirty="0">
              <a:solidFill>
                <a:schemeClr val="accent6">
                  <a:lumMod val="50000"/>
                </a:schemeClr>
              </a:solidFill>
            </a:endParaRPr>
          </a:p>
        </p:txBody>
      </p:sp>
      <p:pic>
        <p:nvPicPr>
          <p:cNvPr id="2052" name="Picture 4" descr="Transparent Highway Clipart Transparent Road Clipart - Novocom.top">
            <a:extLst>
              <a:ext uri="{FF2B5EF4-FFF2-40B4-BE49-F238E27FC236}">
                <a16:creationId xmlns:a16="http://schemas.microsoft.com/office/drawing/2014/main" id="{C20ED558-832C-4A0A-A2A1-B4EF23AEA5B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61" b="98047" l="3516" r="97461">
                        <a14:foregroundMark x1="12109" y1="29102" x2="12109" y2="29102"/>
                        <a14:foregroundMark x1="3516" y1="70508" x2="3516" y2="70508"/>
                        <a14:foregroundMark x1="12109" y1="85547" x2="13477" y2="85547"/>
                        <a14:foregroundMark x1="41211" y1="88086" x2="43750" y2="88086"/>
                        <a14:foregroundMark x1="75000" y1="88086" x2="75000" y2="88086"/>
                        <a14:foregroundMark x1="95703" y1="59570" x2="97461" y2="54102"/>
                        <a14:foregroundMark x1="95703" y1="31641" x2="95703" y2="31641"/>
                        <a14:foregroundMark x1="56836" y1="48047" x2="56836" y2="48047"/>
                        <a14:foregroundMark x1="80273" y1="72852" x2="81836" y2="74219"/>
                        <a14:foregroundMark x1="95703" y1="92969" x2="95703" y2="92969"/>
                        <a14:foregroundMark x1="32031" y1="92773" x2="43359" y2="50977"/>
                        <a14:foregroundMark x1="58203" y1="40039" x2="74414" y2="88477"/>
                        <a14:foregroundMark x1="71875" y1="50391" x2="92383" y2="90820"/>
                        <a14:foregroundMark x1="92383" y1="90820" x2="92383" y2="90820"/>
                        <a14:foregroundMark x1="93945" y1="92383" x2="21094" y2="90234"/>
                        <a14:foregroundMark x1="50195" y1="37695" x2="58008" y2="90820"/>
                        <a14:foregroundMark x1="58008" y1="90820" x2="57617" y2="88672"/>
                        <a14:foregroundMark x1="43750" y1="39648" x2="36328" y2="90430"/>
                        <a14:foregroundMark x1="36328" y1="90430" x2="37695" y2="84961"/>
                        <a14:foregroundMark x1="39453" y1="43164" x2="16406" y2="90625"/>
                        <a14:foregroundMark x1="16406" y1="90625" x2="15625" y2="91406"/>
                        <a14:foregroundMark x1="38672" y1="40820" x2="5273" y2="86719"/>
                        <a14:foregroundMark x1="5273" y1="94141" x2="20898" y2="98242"/>
                        <a14:foregroundMark x1="20898" y1="98242" x2="34180" y2="98047"/>
                        <a14:foregroundMark x1="34180" y1="98047" x2="36133" y2="97461"/>
                        <a14:foregroundMark x1="5469" y1="79492" x2="5469" y2="79492"/>
                        <a14:foregroundMark x1="9570" y1="75391" x2="21094" y2="63086"/>
                        <a14:foregroundMark x1="21094" y1="63086" x2="27734" y2="46875"/>
                        <a14:backgroundMark x1="35156" y1="18359" x2="64258" y2="22070"/>
                      </a14:backgroundRemoval>
                    </a14:imgEffect>
                  </a14:imgLayer>
                </a14:imgProps>
              </a:ext>
              <a:ext uri="{28A0092B-C50C-407E-A947-70E740481C1C}">
                <a14:useLocalDpi xmlns:a14="http://schemas.microsoft.com/office/drawing/2010/main" val="0"/>
              </a:ext>
            </a:extLst>
          </a:blip>
          <a:srcRect t="18588"/>
          <a:stretch/>
        </p:blipFill>
        <p:spPr bwMode="auto">
          <a:xfrm>
            <a:off x="9518203" y="2205262"/>
            <a:ext cx="2243686" cy="182663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C8D5940C-E7E7-4A93-B6FC-DE5B752BB51D}"/>
              </a:ext>
            </a:extLst>
          </p:cNvPr>
          <p:cNvCxnSpPr>
            <a:cxnSpLocks/>
          </p:cNvCxnSpPr>
          <p:nvPr/>
        </p:nvCxnSpPr>
        <p:spPr>
          <a:xfrm flipH="1">
            <a:off x="4832991" y="874983"/>
            <a:ext cx="2789" cy="5983017"/>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4" name="Picture 6" descr="Biểu Tượng Ba Chiều Vàng Thêm Tài Liệu Hình ảnh Dấu Hỏi Lớn Hình ảnh | Định  dạng hình ảnh PNG 611695319| vn.lovepik.com">
            <a:extLst>
              <a:ext uri="{FF2B5EF4-FFF2-40B4-BE49-F238E27FC236}">
                <a16:creationId xmlns:a16="http://schemas.microsoft.com/office/drawing/2014/main" id="{DACEAFC6-5385-4B09-ACDC-122D7BD630C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5698" y1="80250" x2="45698" y2="80250"/>
                      </a14:backgroundRemoval>
                    </a14:imgEffect>
                  </a14:imgLayer>
                </a14:imgProps>
              </a:ext>
              <a:ext uri="{28A0092B-C50C-407E-A947-70E740481C1C}">
                <a14:useLocalDpi xmlns:a14="http://schemas.microsoft.com/office/drawing/2010/main" val="0"/>
              </a:ext>
            </a:extLst>
          </a:blip>
          <a:srcRect l="29032" t="9895" r="27217" b="9895"/>
          <a:stretch/>
        </p:blipFill>
        <p:spPr bwMode="auto">
          <a:xfrm>
            <a:off x="10366276" y="1537391"/>
            <a:ext cx="628959" cy="9640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291FF32-EA11-49CD-BE21-3D748EABC6B5}"/>
              </a:ext>
            </a:extLst>
          </p:cNvPr>
          <p:cNvSpPr txBox="1"/>
          <p:nvPr/>
        </p:nvSpPr>
        <p:spPr>
          <a:xfrm>
            <a:off x="5221934" y="4257991"/>
            <a:ext cx="1962666" cy="461665"/>
          </a:xfrm>
          <a:prstGeom prst="rect">
            <a:avLst/>
          </a:prstGeom>
          <a:noFill/>
        </p:spPr>
        <p:txBody>
          <a:bodyPr wrap="square">
            <a:spAutoFit/>
          </a:bodyPr>
          <a:lstStyle/>
          <a:p>
            <a:r>
              <a:rPr lang="en-US" altLang="en-US" sz="2400" b="1" dirty="0" err="1">
                <a:latin typeface="#9Slide03 SVN-PF Din Text Pro C" panose="02000506020000020004" pitchFamily="2" charset="0"/>
              </a:rPr>
              <a:t>Tỉ</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lệ</a:t>
            </a:r>
            <a:r>
              <a:rPr lang="en-US" altLang="en-US" sz="2400" b="1" dirty="0">
                <a:latin typeface="#9Slide03 SVN-PF Din Text Pro C" panose="02000506020000020004" pitchFamily="2" charset="0"/>
              </a:rPr>
              <a:t>: 1:6.000.000</a:t>
            </a:r>
            <a:endParaRPr lang="en-US" sz="2400" b="1" dirty="0"/>
          </a:p>
        </p:txBody>
      </p:sp>
      <p:sp>
        <p:nvSpPr>
          <p:cNvPr id="34" name="TextBox 33">
            <a:extLst>
              <a:ext uri="{FF2B5EF4-FFF2-40B4-BE49-F238E27FC236}">
                <a16:creationId xmlns:a16="http://schemas.microsoft.com/office/drawing/2014/main" id="{352DBA16-3730-4B4A-A52E-65C4F3909E8F}"/>
              </a:ext>
            </a:extLst>
          </p:cNvPr>
          <p:cNvSpPr txBox="1"/>
          <p:nvPr/>
        </p:nvSpPr>
        <p:spPr>
          <a:xfrm>
            <a:off x="5171364" y="4727577"/>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1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r>
              <a:rPr lang="en-US" altLang="en-US" sz="2800" dirty="0">
                <a:solidFill>
                  <a:srgbClr val="FF0000"/>
                </a:solidFill>
                <a:latin typeface="#9Slide03 SVN-PF Din Text Pro C" panose="02000506020000020004" pitchFamily="2" charset="0"/>
              </a:rPr>
              <a:t>  </a:t>
            </a:r>
            <a:endParaRPr lang="en-US" sz="2800" dirty="0">
              <a:solidFill>
                <a:srgbClr val="FF0000"/>
              </a:solidFill>
            </a:endParaRPr>
          </a:p>
        </p:txBody>
      </p:sp>
      <p:cxnSp>
        <p:nvCxnSpPr>
          <p:cNvPr id="13" name="Straight Arrow Connector 12">
            <a:extLst>
              <a:ext uri="{FF2B5EF4-FFF2-40B4-BE49-F238E27FC236}">
                <a16:creationId xmlns:a16="http://schemas.microsoft.com/office/drawing/2014/main" id="{C47E33EC-1821-43E1-83F8-EB4E68C12B65}"/>
              </a:ext>
            </a:extLst>
          </p:cNvPr>
          <p:cNvCxnSpPr>
            <a:cxnSpLocks/>
          </p:cNvCxnSpPr>
          <p:nvPr/>
        </p:nvCxnSpPr>
        <p:spPr>
          <a:xfrm>
            <a:off x="7412494" y="4989187"/>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BE5ED8-928F-4DBE-BC92-8673FCF72E23}"/>
              </a:ext>
            </a:extLst>
          </p:cNvPr>
          <p:cNvSpPr txBox="1"/>
          <p:nvPr/>
        </p:nvSpPr>
        <p:spPr>
          <a:xfrm>
            <a:off x="8457036" y="4728056"/>
            <a:ext cx="3103606"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6000.000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38" name="TextBox 37">
            <a:extLst>
              <a:ext uri="{FF2B5EF4-FFF2-40B4-BE49-F238E27FC236}">
                <a16:creationId xmlns:a16="http://schemas.microsoft.com/office/drawing/2014/main" id="{5A630A4A-AD0D-4406-AB28-43C0B2973F64}"/>
              </a:ext>
            </a:extLst>
          </p:cNvPr>
          <p:cNvSpPr txBox="1"/>
          <p:nvPr/>
        </p:nvSpPr>
        <p:spPr>
          <a:xfrm>
            <a:off x="5171363" y="5255037"/>
            <a:ext cx="2388737"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1,5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r>
              <a:rPr lang="en-US" altLang="en-US" sz="2800" dirty="0">
                <a:solidFill>
                  <a:srgbClr val="FF0000"/>
                </a:solidFill>
                <a:latin typeface="#9Slide03 SVN-PF Din Text Pro C" panose="02000506020000020004" pitchFamily="2" charset="0"/>
              </a:rPr>
              <a:t>  </a:t>
            </a:r>
            <a:endParaRPr lang="en-US" sz="2800" dirty="0">
              <a:solidFill>
                <a:srgbClr val="FF0000"/>
              </a:solidFill>
            </a:endParaRPr>
          </a:p>
        </p:txBody>
      </p:sp>
      <p:cxnSp>
        <p:nvCxnSpPr>
          <p:cNvPr id="39" name="Straight Arrow Connector 38">
            <a:extLst>
              <a:ext uri="{FF2B5EF4-FFF2-40B4-BE49-F238E27FC236}">
                <a16:creationId xmlns:a16="http://schemas.microsoft.com/office/drawing/2014/main" id="{D41C6708-2CD3-42A1-A039-C5F23FD6502E}"/>
              </a:ext>
            </a:extLst>
          </p:cNvPr>
          <p:cNvCxnSpPr>
            <a:cxnSpLocks/>
          </p:cNvCxnSpPr>
          <p:nvPr/>
        </p:nvCxnSpPr>
        <p:spPr>
          <a:xfrm>
            <a:off x="7412494" y="5516168"/>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F7B2905-4D1F-4088-B676-79AEE5E008E2}"/>
              </a:ext>
            </a:extLst>
          </p:cNvPr>
          <p:cNvSpPr txBox="1"/>
          <p:nvPr/>
        </p:nvSpPr>
        <p:spPr>
          <a:xfrm>
            <a:off x="8457036" y="5255037"/>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42" name="TextBox 41">
            <a:extLst>
              <a:ext uri="{FF2B5EF4-FFF2-40B4-BE49-F238E27FC236}">
                <a16:creationId xmlns:a16="http://schemas.microsoft.com/office/drawing/2014/main" id="{85F87E94-634E-42FD-A817-7FD95A2DE717}"/>
              </a:ext>
            </a:extLst>
          </p:cNvPr>
          <p:cNvSpPr txBox="1"/>
          <p:nvPr/>
        </p:nvSpPr>
        <p:spPr>
          <a:xfrm>
            <a:off x="5218048" y="5789895"/>
            <a:ext cx="5625356"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sym typeface="Wingdings" panose="05000000000000000000" pitchFamily="2" charset="2"/>
              </a:rPr>
              <a:t> </a:t>
            </a:r>
            <a:r>
              <a:rPr lang="en-US" altLang="en-US" sz="2800" dirty="0">
                <a:solidFill>
                  <a:srgbClr val="FF0000"/>
                </a:solidFill>
                <a:latin typeface="#9Slide03 SVN-PF Din Text Pro C" panose="02000506020000020004" pitchFamily="2" charset="0"/>
              </a:rPr>
              <a:t>1,5x 6000.000 = 9.000.000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43" name="TextBox 42">
            <a:extLst>
              <a:ext uri="{FF2B5EF4-FFF2-40B4-BE49-F238E27FC236}">
                <a16:creationId xmlns:a16="http://schemas.microsoft.com/office/drawing/2014/main" id="{E702AED6-70F6-4C43-8ED8-EA330921C865}"/>
              </a:ext>
            </a:extLst>
          </p:cNvPr>
          <p:cNvSpPr txBox="1"/>
          <p:nvPr/>
        </p:nvSpPr>
        <p:spPr>
          <a:xfrm>
            <a:off x="6289913" y="6313115"/>
            <a:ext cx="3487676" cy="523220"/>
          </a:xfrm>
          <a:prstGeom prst="rect">
            <a:avLst/>
          </a:prstGeom>
          <a:noFill/>
        </p:spPr>
        <p:txBody>
          <a:bodyPr wrap="square">
            <a:spAutoFit/>
          </a:bodyPr>
          <a:lstStyle/>
          <a:p>
            <a:r>
              <a:rPr lang="en-US" altLang="en-US" sz="2800" dirty="0" err="1">
                <a:solidFill>
                  <a:srgbClr val="FF0000"/>
                </a:solidFill>
                <a:latin typeface="#9Slide03 SVN-PF Din Text Pro C" panose="02000506020000020004" pitchFamily="2" charset="0"/>
                <a:sym typeface="Wingdings" panose="05000000000000000000" pitchFamily="2" charset="2"/>
              </a:rPr>
              <a:t>Đổi</a:t>
            </a:r>
            <a:r>
              <a:rPr lang="en-US" altLang="en-US" sz="2800" dirty="0">
                <a:solidFill>
                  <a:srgbClr val="FF0000"/>
                </a:solidFill>
                <a:latin typeface="#9Slide03 SVN-PF Din Text Pro C" panose="02000506020000020004" pitchFamily="2" charset="0"/>
                <a:sym typeface="Wingdings" panose="05000000000000000000" pitchFamily="2" charset="2"/>
              </a:rPr>
              <a:t> 9</a:t>
            </a:r>
            <a:r>
              <a:rPr lang="en-US" altLang="en-US" sz="2800" dirty="0">
                <a:solidFill>
                  <a:srgbClr val="FF0000"/>
                </a:solidFill>
                <a:latin typeface="#9Slide03 SVN-PF Din Text Pro C" panose="02000506020000020004" pitchFamily="2" charset="0"/>
              </a:rPr>
              <a:t>.000.000 cm = 90 km</a:t>
            </a:r>
            <a:endParaRPr lang="en-US" sz="2800" dirty="0">
              <a:solidFill>
                <a:srgbClr val="FF0000"/>
              </a:solidFill>
            </a:endParaRPr>
          </a:p>
        </p:txBody>
      </p:sp>
    </p:spTree>
    <p:extLst>
      <p:ext uri="{BB962C8B-B14F-4D97-AF65-F5344CB8AC3E}">
        <p14:creationId xmlns:p14="http://schemas.microsoft.com/office/powerpoint/2010/main" val="249045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54"/>
                                        </p:tgtEl>
                                        <p:attrNameLst>
                                          <p:attrName>style.visibility</p:attrName>
                                        </p:attrNameLst>
                                      </p:cBhvr>
                                      <p:to>
                                        <p:strVal val="visible"/>
                                      </p:to>
                                    </p:set>
                                    <p:animEffect transition="in" filter="barn(inVertical)">
                                      <p:cBhvr>
                                        <p:cTn id="36" dur="500"/>
                                        <p:tgtEl>
                                          <p:spTgt spid="205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animEffect transition="in" filter="barn(inVertical)">
                                      <p:cBhvr>
                                        <p:cTn id="51" dur="500"/>
                                        <p:tgtEl>
                                          <p:spTgt spid="3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barn(inVertical)">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2">
                                            <p:txEl>
                                              <p:pRg st="0" end="0"/>
                                            </p:txEl>
                                          </p:spTgt>
                                        </p:tgtEl>
                                        <p:attrNameLst>
                                          <p:attrName>style.visibility</p:attrName>
                                        </p:attrNameLst>
                                      </p:cBhvr>
                                      <p:to>
                                        <p:strVal val="visible"/>
                                      </p:to>
                                    </p:set>
                                    <p:animEffect transition="in" filter="barn(inVertical)">
                                      <p:cBhvr>
                                        <p:cTn id="71" dur="500"/>
                                        <p:tgtEl>
                                          <p:spTgt spid="4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4" grpId="0"/>
      <p:bldP spid="31" grpId="0"/>
      <p:bldP spid="33" grpId="0"/>
      <p:bldP spid="34" grpId="0"/>
      <p:bldP spid="38" grpId="0"/>
      <p:bldP spid="40"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94AC81-A13B-4AC2-9F98-1C1424E94975}"/>
              </a:ext>
            </a:extLst>
          </p:cNvPr>
          <p:cNvSpPr txBox="1"/>
          <p:nvPr/>
        </p:nvSpPr>
        <p:spPr>
          <a:xfrm>
            <a:off x="278921" y="2205262"/>
            <a:ext cx="4349350" cy="2862322"/>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r>
              <a:rPr lang="en-US" altLang="en-US" sz="3600" dirty="0">
                <a:latin typeface="#9Slide03 SVN-PF Din Text Pro C" panose="02000506020000020004" pitchFamily="2" charset="0"/>
              </a:rPr>
              <a:t>Hai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thực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tế</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45 km, </a:t>
            </a:r>
            <a:r>
              <a:rPr lang="en-US" altLang="en-US" sz="3600" dirty="0" err="1">
                <a:latin typeface="#9Slide03 SVN-PF Din Text Pro C" panose="02000506020000020004" pitchFamily="2" charset="0"/>
              </a:rPr>
              <a:t>thì</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tỉ</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lệ</a:t>
            </a:r>
            <a:r>
              <a:rPr lang="en-US" altLang="en-US" sz="3600" dirty="0">
                <a:latin typeface="#9Slide03 SVN-PF Din Text Pro C" panose="02000506020000020004" pitchFamily="2" charset="0"/>
              </a:rPr>
              <a:t> 1:500.000,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giữa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hai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bao </a:t>
            </a:r>
            <a:r>
              <a:rPr lang="en-US" altLang="en-US" sz="3600" dirty="0" err="1">
                <a:latin typeface="#9Slide03 SVN-PF Din Text Pro C" panose="02000506020000020004" pitchFamily="2" charset="0"/>
              </a:rPr>
              <a:t>nhiêu</a:t>
            </a:r>
            <a:r>
              <a:rPr lang="en-US" altLang="en-US" sz="3600" dirty="0">
                <a:latin typeface="#9Slide03 SVN-PF Din Text Pro C" panose="02000506020000020004" pitchFamily="2" charset="0"/>
              </a:rPr>
              <a:t>?</a:t>
            </a: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934345" y="1476808"/>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Phân</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tích</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ví</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dụ</a:t>
            </a:r>
            <a:r>
              <a:rPr lang="en-US" sz="4000" b="1" dirty="0">
                <a:latin typeface="#9Slide03 SVN-PF Din Text Pro C" panose="02000506020000020004" pitchFamily="2" charset="0"/>
              </a:rPr>
              <a:t> 2</a:t>
            </a:r>
          </a:p>
        </p:txBody>
      </p:sp>
      <p:grpSp>
        <p:nvGrpSpPr>
          <p:cNvPr id="6" name="Group 5">
            <a:extLst>
              <a:ext uri="{FF2B5EF4-FFF2-40B4-BE49-F238E27FC236}">
                <a16:creationId xmlns:a16="http://schemas.microsoft.com/office/drawing/2014/main" id="{F563E0D0-5ADE-4749-AE74-261105D969DE}"/>
              </a:ext>
            </a:extLst>
          </p:cNvPr>
          <p:cNvGrpSpPr/>
          <p:nvPr/>
        </p:nvGrpSpPr>
        <p:grpSpPr>
          <a:xfrm>
            <a:off x="514226" y="20357"/>
            <a:ext cx="11157357" cy="923330"/>
            <a:chOff x="1571315" y="78783"/>
            <a:chExt cx="11157357" cy="923330"/>
          </a:xfrm>
        </p:grpSpPr>
        <p:sp>
          <p:nvSpPr>
            <p:cNvPr id="4" name="Rectangle: Rounded Corners 3">
              <a:extLst>
                <a:ext uri="{FF2B5EF4-FFF2-40B4-BE49-F238E27FC236}">
                  <a16:creationId xmlns:a16="http://schemas.microsoft.com/office/drawing/2014/main" id="{0B0EE669-C530-4CD7-A368-006F7C356D6E}"/>
                </a:ext>
              </a:extLst>
            </p:cNvPr>
            <p:cNvSpPr/>
            <p:nvPr/>
          </p:nvSpPr>
          <p:spPr>
            <a:xfrm>
              <a:off x="2140830" y="102412"/>
              <a:ext cx="10412345" cy="830997"/>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4692AF93-8230-4006-AB2E-AD790B82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15" y="78783"/>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D92F93C-2FFD-4843-8205-0C14D847704E}"/>
                </a:ext>
              </a:extLst>
            </p:cNvPr>
            <p:cNvSpPr txBox="1"/>
            <p:nvPr/>
          </p:nvSpPr>
          <p:spPr>
            <a:xfrm>
              <a:off x="2539673" y="136764"/>
              <a:ext cx="10188999" cy="830997"/>
            </a:xfrm>
            <a:prstGeom prst="rect">
              <a:avLst/>
            </a:prstGeom>
            <a:noFill/>
          </p:spPr>
          <p:txBody>
            <a:bodyPr wrap="square">
              <a:spAutoFit/>
            </a:bodyPr>
            <a:lstStyle/>
            <a:p>
              <a:r>
                <a:rPr lang="en-US" sz="4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2. TÍNH KHOẢNG CÁCH THỰC TẾ DỰA VÀO TỈ LỆ BẢN ĐỒ</a:t>
              </a:r>
              <a:endParaRPr lang="en-US" sz="4800" dirty="0"/>
            </a:p>
          </p:txBody>
        </p:sp>
      </p:grpSp>
      <p:grpSp>
        <p:nvGrpSpPr>
          <p:cNvPr id="7" name="Group 6">
            <a:extLst>
              <a:ext uri="{FF2B5EF4-FFF2-40B4-BE49-F238E27FC236}">
                <a16:creationId xmlns:a16="http://schemas.microsoft.com/office/drawing/2014/main" id="{81623BE0-970A-49E9-BE0D-104C88FBC346}"/>
              </a:ext>
            </a:extLst>
          </p:cNvPr>
          <p:cNvGrpSpPr/>
          <p:nvPr/>
        </p:nvGrpSpPr>
        <p:grpSpPr>
          <a:xfrm>
            <a:off x="9045303" y="1105796"/>
            <a:ext cx="2843295" cy="3073105"/>
            <a:chOff x="4844767" y="1845131"/>
            <a:chExt cx="3734338" cy="4303523"/>
          </a:xfrm>
        </p:grpSpPr>
        <p:pic>
          <p:nvPicPr>
            <p:cNvPr id="16" name="Picture 6" descr="Hình ảnh Khoảng Cách Các Vector Biểu Tượng, Nền, Thiết Kế., Khoảng Cách  Vector và PNG với nền trong suốt để tải xuống miễn phí">
              <a:extLst>
                <a:ext uri="{FF2B5EF4-FFF2-40B4-BE49-F238E27FC236}">
                  <a16:creationId xmlns:a16="http://schemas.microsoft.com/office/drawing/2014/main" id="{F581FAAC-57AE-4BFB-9A05-5ED17F9900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7188" y1="74063" x2="67188" y2="74063"/>
                          <a14:foregroundMark x1="57344" y1="80000" x2="57344" y2="80000"/>
                          <a14:foregroundMark x1="57344" y1="82344" x2="57344" y2="82344"/>
                        </a14:backgroundRemoval>
                      </a14:imgEffect>
                    </a14:imgLayer>
                  </a14:imgProps>
                </a:ext>
                <a:ext uri="{28A0092B-C50C-407E-A947-70E740481C1C}">
                  <a14:useLocalDpi xmlns:a14="http://schemas.microsoft.com/office/drawing/2010/main" val="0"/>
                </a:ext>
              </a:extLst>
            </a:blip>
            <a:srcRect l="10844" t="10365" r="10145" b="10481"/>
            <a:stretch/>
          </p:blipFill>
          <p:spPr bwMode="auto">
            <a:xfrm>
              <a:off x="4995203" y="1845131"/>
              <a:ext cx="3583902" cy="39703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ình ảnh Thước đo Các Vector Biểu Tượng, Chuyển đổi Biểu Tượng, Biểu Tượng  Thể Dục, Nhà Sản Xuất Biểu Tượng Vector và PNG với nền trong suốt để tải  xuống miễn">
              <a:extLst>
                <a:ext uri="{FF2B5EF4-FFF2-40B4-BE49-F238E27FC236}">
                  <a16:creationId xmlns:a16="http://schemas.microsoft.com/office/drawing/2014/main" id="{297C5D35-7F4C-4533-A8B9-4B045C4862B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960" t="11164" r="11571" b="4428"/>
            <a:stretch/>
          </p:blipFill>
          <p:spPr bwMode="auto">
            <a:xfrm rot="5977257">
              <a:off x="5050734" y="3956744"/>
              <a:ext cx="2090531" cy="22932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CCFD6AB-6C84-4E97-918B-9760E6713848}"/>
                </a:ext>
              </a:extLst>
            </p:cNvPr>
            <p:cNvSpPr txBox="1"/>
            <p:nvPr/>
          </p:nvSpPr>
          <p:spPr>
            <a:xfrm>
              <a:off x="4844767" y="5290910"/>
              <a:ext cx="1266206" cy="818909"/>
            </a:xfrm>
            <a:prstGeom prst="rect">
              <a:avLst/>
            </a:prstGeom>
            <a:noFill/>
          </p:spPr>
          <p:txBody>
            <a:bodyPr wrap="square">
              <a:spAutoFit/>
            </a:bodyPr>
            <a:lstStyle/>
            <a:p>
              <a:r>
                <a:rPr lang="en-US" altLang="en-US" sz="3200" b="1" dirty="0">
                  <a:solidFill>
                    <a:srgbClr val="002060"/>
                  </a:solidFill>
                  <a:latin typeface="#9Slide03 SVN-PF Din Text Pro C" panose="02000506020000020004" pitchFamily="2" charset="0"/>
                </a:rPr>
                <a:t>… cm</a:t>
              </a:r>
              <a:endParaRPr lang="en-US" sz="3200" b="1" dirty="0">
                <a:solidFill>
                  <a:srgbClr val="002060"/>
                </a:solidFill>
              </a:endParaRPr>
            </a:p>
          </p:txBody>
        </p:sp>
      </p:grpSp>
      <p:sp>
        <p:nvSpPr>
          <p:cNvPr id="24" name="TextBox 23">
            <a:extLst>
              <a:ext uri="{FF2B5EF4-FFF2-40B4-BE49-F238E27FC236}">
                <a16:creationId xmlns:a16="http://schemas.microsoft.com/office/drawing/2014/main" id="{103BEB96-4DA6-45D2-90F5-5617DD99E5D5}"/>
              </a:ext>
            </a:extLst>
          </p:cNvPr>
          <p:cNvSpPr txBox="1"/>
          <p:nvPr/>
        </p:nvSpPr>
        <p:spPr>
          <a:xfrm>
            <a:off x="10278862" y="933730"/>
            <a:ext cx="1409270" cy="646331"/>
          </a:xfrm>
          <a:prstGeom prst="rect">
            <a:avLst/>
          </a:prstGeom>
          <a:noFill/>
        </p:spPr>
        <p:txBody>
          <a:bodyPr wrap="square">
            <a:spAutoFit/>
          </a:bodyPr>
          <a:lstStyle/>
          <a:p>
            <a:r>
              <a:rPr lang="en-US" altLang="en-US" sz="3600" b="1" dirty="0" err="1">
                <a:solidFill>
                  <a:schemeClr val="accent6">
                    <a:lumMod val="50000"/>
                  </a:schemeClr>
                </a:solidFill>
                <a:latin typeface="#9Slide03 SVN-PF Din Text Pro C" panose="02000506020000020004" pitchFamily="2" charset="0"/>
              </a:rPr>
              <a:t>Bản</a:t>
            </a:r>
            <a:r>
              <a:rPr lang="en-US" altLang="en-US" sz="3600" b="1" dirty="0">
                <a:solidFill>
                  <a:schemeClr val="accent6">
                    <a:lumMod val="50000"/>
                  </a:schemeClr>
                </a:solidFill>
                <a:latin typeface="#9Slide03 SVN-PF Din Text Pro C" panose="02000506020000020004" pitchFamily="2" charset="0"/>
              </a:rPr>
              <a:t> </a:t>
            </a:r>
            <a:r>
              <a:rPr lang="en-US" altLang="en-US" sz="3600" b="1" dirty="0" err="1">
                <a:solidFill>
                  <a:schemeClr val="accent6">
                    <a:lumMod val="50000"/>
                  </a:schemeClr>
                </a:solidFill>
                <a:latin typeface="#9Slide03 SVN-PF Din Text Pro C" panose="02000506020000020004" pitchFamily="2" charset="0"/>
              </a:rPr>
              <a:t>đồ</a:t>
            </a:r>
            <a:endParaRPr lang="en-US" sz="3600" b="1" dirty="0">
              <a:solidFill>
                <a:schemeClr val="accent6">
                  <a:lumMod val="50000"/>
                </a:schemeClr>
              </a:solidFill>
            </a:endParaRPr>
          </a:p>
        </p:txBody>
      </p:sp>
      <p:sp>
        <p:nvSpPr>
          <p:cNvPr id="31" name="TextBox 30">
            <a:extLst>
              <a:ext uri="{FF2B5EF4-FFF2-40B4-BE49-F238E27FC236}">
                <a16:creationId xmlns:a16="http://schemas.microsoft.com/office/drawing/2014/main" id="{1EE54EEC-96CC-4EDC-A6B8-78A8ABE65BFB}"/>
              </a:ext>
            </a:extLst>
          </p:cNvPr>
          <p:cNvSpPr txBox="1"/>
          <p:nvPr/>
        </p:nvSpPr>
        <p:spPr>
          <a:xfrm>
            <a:off x="5645829" y="930875"/>
            <a:ext cx="1409270" cy="646331"/>
          </a:xfrm>
          <a:prstGeom prst="rect">
            <a:avLst/>
          </a:prstGeom>
          <a:noFill/>
        </p:spPr>
        <p:txBody>
          <a:bodyPr wrap="square">
            <a:spAutoFit/>
          </a:bodyPr>
          <a:lstStyle/>
          <a:p>
            <a:r>
              <a:rPr lang="en-US" altLang="en-US" sz="3600" b="1" dirty="0" err="1">
                <a:solidFill>
                  <a:schemeClr val="accent6">
                    <a:lumMod val="50000"/>
                  </a:schemeClr>
                </a:solidFill>
                <a:latin typeface="#9Slide03 SVN-PF Din Text Pro C" panose="02000506020000020004" pitchFamily="2" charset="0"/>
              </a:rPr>
              <a:t>Thực</a:t>
            </a:r>
            <a:r>
              <a:rPr lang="en-US" altLang="en-US" sz="3600" b="1" dirty="0">
                <a:solidFill>
                  <a:schemeClr val="accent6">
                    <a:lumMod val="50000"/>
                  </a:schemeClr>
                </a:solidFill>
                <a:latin typeface="#9Slide03 SVN-PF Din Text Pro C" panose="02000506020000020004" pitchFamily="2" charset="0"/>
              </a:rPr>
              <a:t> </a:t>
            </a:r>
            <a:r>
              <a:rPr lang="en-US" altLang="en-US" sz="3600" b="1" dirty="0" err="1">
                <a:solidFill>
                  <a:schemeClr val="accent6">
                    <a:lumMod val="50000"/>
                  </a:schemeClr>
                </a:solidFill>
                <a:latin typeface="#9Slide03 SVN-PF Din Text Pro C" panose="02000506020000020004" pitchFamily="2" charset="0"/>
              </a:rPr>
              <a:t>tế</a:t>
            </a:r>
            <a:endParaRPr lang="en-US" sz="3600" b="1" dirty="0">
              <a:solidFill>
                <a:schemeClr val="accent6">
                  <a:lumMod val="50000"/>
                </a:schemeClr>
              </a:solidFill>
            </a:endParaRPr>
          </a:p>
        </p:txBody>
      </p:sp>
      <p:pic>
        <p:nvPicPr>
          <p:cNvPr id="2052" name="Picture 4" descr="Transparent Highway Clipart Transparent Road Clipart - Novocom.top">
            <a:extLst>
              <a:ext uri="{FF2B5EF4-FFF2-40B4-BE49-F238E27FC236}">
                <a16:creationId xmlns:a16="http://schemas.microsoft.com/office/drawing/2014/main" id="{C20ED558-832C-4A0A-A2A1-B4EF23AEA5B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61" b="98047" l="3516" r="97461">
                        <a14:foregroundMark x1="12109" y1="29102" x2="12109" y2="29102"/>
                        <a14:foregroundMark x1="3516" y1="70508" x2="3516" y2="70508"/>
                        <a14:foregroundMark x1="12109" y1="85547" x2="13477" y2="85547"/>
                        <a14:foregroundMark x1="41211" y1="88086" x2="43750" y2="88086"/>
                        <a14:foregroundMark x1="75000" y1="88086" x2="75000" y2="88086"/>
                        <a14:foregroundMark x1="95703" y1="59570" x2="97461" y2="54102"/>
                        <a14:foregroundMark x1="95703" y1="31641" x2="95703" y2="31641"/>
                        <a14:foregroundMark x1="56836" y1="48047" x2="56836" y2="48047"/>
                        <a14:foregroundMark x1="80273" y1="72852" x2="81836" y2="74219"/>
                        <a14:foregroundMark x1="95703" y1="92969" x2="95703" y2="92969"/>
                        <a14:foregroundMark x1="32031" y1="92773" x2="43359" y2="50977"/>
                        <a14:foregroundMark x1="58203" y1="40039" x2="74414" y2="88477"/>
                        <a14:foregroundMark x1="71875" y1="50391" x2="92383" y2="90820"/>
                        <a14:foregroundMark x1="92383" y1="90820" x2="92383" y2="90820"/>
                        <a14:foregroundMark x1="93945" y1="92383" x2="21094" y2="90234"/>
                        <a14:foregroundMark x1="50195" y1="37695" x2="58008" y2="90820"/>
                        <a14:foregroundMark x1="58008" y1="90820" x2="57617" y2="88672"/>
                        <a14:foregroundMark x1="43750" y1="39648" x2="36328" y2="90430"/>
                        <a14:foregroundMark x1="36328" y1="90430" x2="37695" y2="84961"/>
                        <a14:foregroundMark x1="39453" y1="43164" x2="16406" y2="90625"/>
                        <a14:foregroundMark x1="16406" y1="90625" x2="15625" y2="91406"/>
                        <a14:foregroundMark x1="38672" y1="40820" x2="5273" y2="86719"/>
                        <a14:foregroundMark x1="5273" y1="94141" x2="20898" y2="98242"/>
                        <a14:foregroundMark x1="20898" y1="98242" x2="34180" y2="98047"/>
                        <a14:foregroundMark x1="34180" y1="98047" x2="36133" y2="97461"/>
                        <a14:foregroundMark x1="5469" y1="79492" x2="5469" y2="79492"/>
                        <a14:foregroundMark x1="9570" y1="75391" x2="21094" y2="63086"/>
                        <a14:foregroundMark x1="21094" y1="63086" x2="27734" y2="46875"/>
                        <a14:backgroundMark x1="35156" y1="18359" x2="64258" y2="22070"/>
                      </a14:backgroundRemoval>
                    </a14:imgEffect>
                  </a14:imgLayer>
                </a14:imgProps>
              </a:ext>
              <a:ext uri="{28A0092B-C50C-407E-A947-70E740481C1C}">
                <a14:useLocalDpi xmlns:a14="http://schemas.microsoft.com/office/drawing/2010/main" val="0"/>
              </a:ext>
            </a:extLst>
          </a:blip>
          <a:srcRect t="18588"/>
          <a:stretch/>
        </p:blipFill>
        <p:spPr bwMode="auto">
          <a:xfrm>
            <a:off x="5127963" y="1784521"/>
            <a:ext cx="2243686" cy="182663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C8D5940C-E7E7-4A93-B6FC-DE5B752BB51D}"/>
              </a:ext>
            </a:extLst>
          </p:cNvPr>
          <p:cNvCxnSpPr>
            <a:cxnSpLocks/>
          </p:cNvCxnSpPr>
          <p:nvPr/>
        </p:nvCxnSpPr>
        <p:spPr>
          <a:xfrm flipH="1">
            <a:off x="4832991" y="874983"/>
            <a:ext cx="2789" cy="5983017"/>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4" name="Picture 6" descr="Biểu Tượng Ba Chiều Vàng Thêm Tài Liệu Hình ảnh Dấu Hỏi Lớn Hình ảnh | Định  dạng hình ảnh PNG 611695319| vn.lovepik.com">
            <a:extLst>
              <a:ext uri="{FF2B5EF4-FFF2-40B4-BE49-F238E27FC236}">
                <a16:creationId xmlns:a16="http://schemas.microsoft.com/office/drawing/2014/main" id="{DACEAFC6-5385-4B09-ACDC-122D7BD630C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5698" y1="80250" x2="45698" y2="80250"/>
                      </a14:backgroundRemoval>
                    </a14:imgEffect>
                  </a14:imgLayer>
                </a14:imgProps>
              </a:ext>
              <a:ext uri="{28A0092B-C50C-407E-A947-70E740481C1C}">
                <a14:useLocalDpi xmlns:a14="http://schemas.microsoft.com/office/drawing/2010/main" val="0"/>
              </a:ext>
            </a:extLst>
          </a:blip>
          <a:srcRect l="29032" t="9895" r="27217" b="9895"/>
          <a:stretch/>
        </p:blipFill>
        <p:spPr bwMode="auto">
          <a:xfrm>
            <a:off x="8791022" y="2867602"/>
            <a:ext cx="628959" cy="9640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291FF32-EA11-49CD-BE21-3D748EABC6B5}"/>
              </a:ext>
            </a:extLst>
          </p:cNvPr>
          <p:cNvSpPr txBox="1"/>
          <p:nvPr/>
        </p:nvSpPr>
        <p:spPr>
          <a:xfrm>
            <a:off x="5221934" y="4184251"/>
            <a:ext cx="1962666" cy="461665"/>
          </a:xfrm>
          <a:prstGeom prst="rect">
            <a:avLst/>
          </a:prstGeom>
          <a:noFill/>
        </p:spPr>
        <p:txBody>
          <a:bodyPr wrap="square">
            <a:spAutoFit/>
          </a:bodyPr>
          <a:lstStyle/>
          <a:p>
            <a:r>
              <a:rPr lang="en-US" altLang="en-US" sz="2400" b="1" dirty="0" err="1">
                <a:latin typeface="#9Slide03 SVN-PF Din Text Pro C" panose="02000506020000020004" pitchFamily="2" charset="0"/>
              </a:rPr>
              <a:t>Tỉ</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lệ</a:t>
            </a:r>
            <a:r>
              <a:rPr lang="en-US" altLang="en-US" sz="2400" b="1" dirty="0">
                <a:latin typeface="#9Slide03 SVN-PF Din Text Pro C" panose="02000506020000020004" pitchFamily="2" charset="0"/>
              </a:rPr>
              <a:t>: 1:500.000</a:t>
            </a:r>
            <a:endParaRPr lang="en-US" sz="2400" b="1" dirty="0"/>
          </a:p>
        </p:txBody>
      </p:sp>
      <p:sp>
        <p:nvSpPr>
          <p:cNvPr id="34" name="TextBox 33">
            <a:extLst>
              <a:ext uri="{FF2B5EF4-FFF2-40B4-BE49-F238E27FC236}">
                <a16:creationId xmlns:a16="http://schemas.microsoft.com/office/drawing/2014/main" id="{352DBA16-3730-4B4A-A52E-65C4F3909E8F}"/>
              </a:ext>
            </a:extLst>
          </p:cNvPr>
          <p:cNvSpPr txBox="1"/>
          <p:nvPr/>
        </p:nvSpPr>
        <p:spPr>
          <a:xfrm>
            <a:off x="5127963" y="4685512"/>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1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r>
              <a:rPr lang="en-US" altLang="en-US" sz="2800" dirty="0">
                <a:solidFill>
                  <a:srgbClr val="FF0000"/>
                </a:solidFill>
                <a:latin typeface="#9Slide03 SVN-PF Din Text Pro C" panose="02000506020000020004" pitchFamily="2" charset="0"/>
              </a:rPr>
              <a:t>  </a:t>
            </a:r>
            <a:endParaRPr lang="en-US" sz="2800" dirty="0">
              <a:solidFill>
                <a:srgbClr val="FF0000"/>
              </a:solidFill>
            </a:endParaRPr>
          </a:p>
        </p:txBody>
      </p:sp>
      <p:cxnSp>
        <p:nvCxnSpPr>
          <p:cNvPr id="13" name="Straight Arrow Connector 12">
            <a:extLst>
              <a:ext uri="{FF2B5EF4-FFF2-40B4-BE49-F238E27FC236}">
                <a16:creationId xmlns:a16="http://schemas.microsoft.com/office/drawing/2014/main" id="{C47E33EC-1821-43E1-83F8-EB4E68C12B65}"/>
              </a:ext>
            </a:extLst>
          </p:cNvPr>
          <p:cNvCxnSpPr>
            <a:cxnSpLocks/>
          </p:cNvCxnSpPr>
          <p:nvPr/>
        </p:nvCxnSpPr>
        <p:spPr>
          <a:xfrm>
            <a:off x="7164120" y="5033431"/>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BE5ED8-928F-4DBE-BC92-8673FCF72E23}"/>
              </a:ext>
            </a:extLst>
          </p:cNvPr>
          <p:cNvSpPr txBox="1"/>
          <p:nvPr/>
        </p:nvSpPr>
        <p:spPr>
          <a:xfrm>
            <a:off x="8208662" y="4728056"/>
            <a:ext cx="2888632"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500.000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38" name="TextBox 37">
            <a:extLst>
              <a:ext uri="{FF2B5EF4-FFF2-40B4-BE49-F238E27FC236}">
                <a16:creationId xmlns:a16="http://schemas.microsoft.com/office/drawing/2014/main" id="{5A630A4A-AD0D-4406-AB28-43C0B2973F64}"/>
              </a:ext>
            </a:extLst>
          </p:cNvPr>
          <p:cNvSpPr txBox="1"/>
          <p:nvPr/>
        </p:nvSpPr>
        <p:spPr>
          <a:xfrm>
            <a:off x="8139844" y="5256560"/>
            <a:ext cx="3216979"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4.500.000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cxnSp>
        <p:nvCxnSpPr>
          <p:cNvPr id="39" name="Straight Arrow Connector 38">
            <a:extLst>
              <a:ext uri="{FF2B5EF4-FFF2-40B4-BE49-F238E27FC236}">
                <a16:creationId xmlns:a16="http://schemas.microsoft.com/office/drawing/2014/main" id="{D41C6708-2CD3-42A1-A039-C5F23FD6502E}"/>
              </a:ext>
            </a:extLst>
          </p:cNvPr>
          <p:cNvCxnSpPr>
            <a:cxnSpLocks/>
          </p:cNvCxnSpPr>
          <p:nvPr/>
        </p:nvCxnSpPr>
        <p:spPr>
          <a:xfrm>
            <a:off x="7164120" y="5560412"/>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F7B2905-4D1F-4088-B676-79AEE5E008E2}"/>
              </a:ext>
            </a:extLst>
          </p:cNvPr>
          <p:cNvSpPr txBox="1"/>
          <p:nvPr/>
        </p:nvSpPr>
        <p:spPr>
          <a:xfrm>
            <a:off x="5110838" y="5232149"/>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endParaRPr lang="en-US" sz="2800" dirty="0">
              <a:solidFill>
                <a:srgbClr val="FF0000"/>
              </a:solidFill>
            </a:endParaRPr>
          </a:p>
        </p:txBody>
      </p:sp>
      <p:sp>
        <p:nvSpPr>
          <p:cNvPr id="42" name="TextBox 41">
            <a:extLst>
              <a:ext uri="{FF2B5EF4-FFF2-40B4-BE49-F238E27FC236}">
                <a16:creationId xmlns:a16="http://schemas.microsoft.com/office/drawing/2014/main" id="{85F87E94-634E-42FD-A817-7FD95A2DE717}"/>
              </a:ext>
            </a:extLst>
          </p:cNvPr>
          <p:cNvSpPr txBox="1"/>
          <p:nvPr/>
        </p:nvSpPr>
        <p:spPr>
          <a:xfrm>
            <a:off x="5505125" y="5796327"/>
            <a:ext cx="516991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sym typeface="Wingdings" panose="05000000000000000000" pitchFamily="2" charset="2"/>
              </a:rPr>
              <a:t> </a:t>
            </a:r>
            <a:r>
              <a:rPr lang="en-US" altLang="en-US" sz="2800" dirty="0">
                <a:solidFill>
                  <a:srgbClr val="FF0000"/>
                </a:solidFill>
                <a:latin typeface="#9Slide03 SVN-PF Din Text Pro C" panose="02000506020000020004" pitchFamily="2" charset="0"/>
              </a:rPr>
              <a:t>4.500.000 : 500.000 = 9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endParaRPr lang="en-US" sz="2800" dirty="0">
              <a:solidFill>
                <a:srgbClr val="FF0000"/>
              </a:solidFill>
            </a:endParaRPr>
          </a:p>
        </p:txBody>
      </p:sp>
      <p:sp>
        <p:nvSpPr>
          <p:cNvPr id="43" name="TextBox 42">
            <a:extLst>
              <a:ext uri="{FF2B5EF4-FFF2-40B4-BE49-F238E27FC236}">
                <a16:creationId xmlns:a16="http://schemas.microsoft.com/office/drawing/2014/main" id="{E702AED6-70F6-4C43-8ED8-EA330921C865}"/>
              </a:ext>
            </a:extLst>
          </p:cNvPr>
          <p:cNvSpPr txBox="1"/>
          <p:nvPr/>
        </p:nvSpPr>
        <p:spPr>
          <a:xfrm>
            <a:off x="4886255" y="3651103"/>
            <a:ext cx="3270661" cy="523220"/>
          </a:xfrm>
          <a:prstGeom prst="rect">
            <a:avLst/>
          </a:prstGeom>
          <a:noFill/>
        </p:spPr>
        <p:txBody>
          <a:bodyPr wrap="square">
            <a:spAutoFit/>
          </a:bodyPr>
          <a:lstStyle/>
          <a:p>
            <a:r>
              <a:rPr lang="en-US" altLang="en-US" sz="2800" dirty="0" err="1">
                <a:solidFill>
                  <a:srgbClr val="FF0000"/>
                </a:solidFill>
                <a:latin typeface="#9Slide03 SVN-PF Din Text Pro C" panose="02000506020000020004" pitchFamily="2" charset="0"/>
                <a:sym typeface="Wingdings" panose="05000000000000000000" pitchFamily="2" charset="2"/>
              </a:rPr>
              <a:t>Đổi</a:t>
            </a:r>
            <a:r>
              <a:rPr lang="en-US" altLang="en-US" sz="2800" dirty="0">
                <a:solidFill>
                  <a:srgbClr val="FF0000"/>
                </a:solidFill>
                <a:latin typeface="#9Slide03 SVN-PF Din Text Pro C" panose="02000506020000020004" pitchFamily="2" charset="0"/>
                <a:sym typeface="Wingdings" panose="05000000000000000000" pitchFamily="2" charset="2"/>
              </a:rPr>
              <a:t> 45 km </a:t>
            </a:r>
            <a:r>
              <a:rPr lang="en-US" altLang="en-US" sz="2800" dirty="0">
                <a:solidFill>
                  <a:srgbClr val="FF0000"/>
                </a:solidFill>
                <a:latin typeface="#9Slide03 SVN-PF Din Text Pro C" panose="02000506020000020004" pitchFamily="2" charset="0"/>
              </a:rPr>
              <a:t>= 4.500.000 cm</a:t>
            </a:r>
            <a:endParaRPr lang="en-US" sz="2800" dirty="0">
              <a:solidFill>
                <a:srgbClr val="FF0000"/>
              </a:solidFill>
            </a:endParaRPr>
          </a:p>
        </p:txBody>
      </p:sp>
      <p:sp>
        <p:nvSpPr>
          <p:cNvPr id="28" name="TextBox 27">
            <a:extLst>
              <a:ext uri="{FF2B5EF4-FFF2-40B4-BE49-F238E27FC236}">
                <a16:creationId xmlns:a16="http://schemas.microsoft.com/office/drawing/2014/main" id="{EDDD545E-44A0-46B5-A412-53F58A268137}"/>
              </a:ext>
            </a:extLst>
          </p:cNvPr>
          <p:cNvSpPr txBox="1"/>
          <p:nvPr/>
        </p:nvSpPr>
        <p:spPr>
          <a:xfrm>
            <a:off x="6034259" y="1559023"/>
            <a:ext cx="440086"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A</a:t>
            </a:r>
            <a:endParaRPr lang="en-US" sz="3600" b="1" dirty="0">
              <a:solidFill>
                <a:srgbClr val="FF0000"/>
              </a:solidFill>
            </a:endParaRPr>
          </a:p>
        </p:txBody>
      </p:sp>
      <p:sp>
        <p:nvSpPr>
          <p:cNvPr id="29" name="TextBox 28">
            <a:extLst>
              <a:ext uri="{FF2B5EF4-FFF2-40B4-BE49-F238E27FC236}">
                <a16:creationId xmlns:a16="http://schemas.microsoft.com/office/drawing/2014/main" id="{D50E31DE-C901-4E3D-87FA-22EDE2DBBE7F}"/>
              </a:ext>
            </a:extLst>
          </p:cNvPr>
          <p:cNvSpPr txBox="1"/>
          <p:nvPr/>
        </p:nvSpPr>
        <p:spPr>
          <a:xfrm>
            <a:off x="6453923" y="2964828"/>
            <a:ext cx="419448"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B</a:t>
            </a:r>
            <a:endParaRPr lang="en-US" sz="3600" b="1" dirty="0">
              <a:solidFill>
                <a:srgbClr val="FF0000"/>
              </a:solidFill>
            </a:endParaRPr>
          </a:p>
        </p:txBody>
      </p:sp>
      <p:sp>
        <p:nvSpPr>
          <p:cNvPr id="30" name="TextBox 29">
            <a:extLst>
              <a:ext uri="{FF2B5EF4-FFF2-40B4-BE49-F238E27FC236}">
                <a16:creationId xmlns:a16="http://schemas.microsoft.com/office/drawing/2014/main" id="{0349795C-EF47-4D6E-A5DC-CDF6FDEFC8AA}"/>
              </a:ext>
            </a:extLst>
          </p:cNvPr>
          <p:cNvSpPr txBox="1"/>
          <p:nvPr/>
        </p:nvSpPr>
        <p:spPr>
          <a:xfrm rot="4186371">
            <a:off x="5777839" y="2338791"/>
            <a:ext cx="1096212" cy="646331"/>
          </a:xfrm>
          <a:prstGeom prst="rect">
            <a:avLst/>
          </a:prstGeom>
          <a:noFill/>
        </p:spPr>
        <p:txBody>
          <a:bodyPr wrap="square">
            <a:spAutoFit/>
          </a:bodyPr>
          <a:lstStyle/>
          <a:p>
            <a:r>
              <a:rPr lang="en-US" altLang="en-US" sz="3600" b="1" dirty="0">
                <a:latin typeface="#9Slide03 SVN-PF Din Text Pro C" panose="02000506020000020004" pitchFamily="2" charset="0"/>
              </a:rPr>
              <a:t>45 km</a:t>
            </a:r>
            <a:endParaRPr lang="en-US" sz="3600" b="1" dirty="0"/>
          </a:p>
        </p:txBody>
      </p:sp>
      <p:sp>
        <p:nvSpPr>
          <p:cNvPr id="35" name="TextBox 34">
            <a:extLst>
              <a:ext uri="{FF2B5EF4-FFF2-40B4-BE49-F238E27FC236}">
                <a16:creationId xmlns:a16="http://schemas.microsoft.com/office/drawing/2014/main" id="{B1A1DEE8-FAC4-4725-9078-F40D9448A53C}"/>
              </a:ext>
            </a:extLst>
          </p:cNvPr>
          <p:cNvSpPr txBox="1"/>
          <p:nvPr/>
        </p:nvSpPr>
        <p:spPr>
          <a:xfrm>
            <a:off x="9598873" y="1287510"/>
            <a:ext cx="440086"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A</a:t>
            </a:r>
            <a:endParaRPr lang="en-US" sz="3600" b="1" dirty="0">
              <a:solidFill>
                <a:srgbClr val="FF0000"/>
              </a:solidFill>
            </a:endParaRPr>
          </a:p>
        </p:txBody>
      </p:sp>
      <p:sp>
        <p:nvSpPr>
          <p:cNvPr id="36" name="TextBox 35">
            <a:extLst>
              <a:ext uri="{FF2B5EF4-FFF2-40B4-BE49-F238E27FC236}">
                <a16:creationId xmlns:a16="http://schemas.microsoft.com/office/drawing/2014/main" id="{17EB776E-90B2-4AEC-A1A8-535DB5E289C7}"/>
              </a:ext>
            </a:extLst>
          </p:cNvPr>
          <p:cNvSpPr txBox="1"/>
          <p:nvPr/>
        </p:nvSpPr>
        <p:spPr>
          <a:xfrm>
            <a:off x="11097294" y="2475921"/>
            <a:ext cx="419448" cy="646331"/>
          </a:xfrm>
          <a:prstGeom prst="rect">
            <a:avLst/>
          </a:prstGeom>
          <a:noFill/>
        </p:spPr>
        <p:txBody>
          <a:bodyPr wrap="square">
            <a:spAutoFit/>
          </a:bodyPr>
          <a:lstStyle/>
          <a:p>
            <a:r>
              <a:rPr lang="en-US" altLang="en-US" sz="3600" b="1" dirty="0">
                <a:solidFill>
                  <a:srgbClr val="FF0000"/>
                </a:solidFill>
                <a:latin typeface="#9Slide03 SVN-PF Din Text Pro C" panose="02000506020000020004" pitchFamily="2" charset="0"/>
              </a:rPr>
              <a:t>B</a:t>
            </a:r>
            <a:endParaRPr lang="en-US" sz="3600" b="1" dirty="0">
              <a:solidFill>
                <a:srgbClr val="FF0000"/>
              </a:solidFill>
            </a:endParaRPr>
          </a:p>
        </p:txBody>
      </p:sp>
    </p:spTree>
    <p:extLst>
      <p:ext uri="{BB962C8B-B14F-4D97-AF65-F5344CB8AC3E}">
        <p14:creationId xmlns:p14="http://schemas.microsoft.com/office/powerpoint/2010/main" val="3557620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54"/>
                                        </p:tgtEl>
                                        <p:attrNameLst>
                                          <p:attrName>style.visibility</p:attrName>
                                        </p:attrNameLst>
                                      </p:cBhvr>
                                      <p:to>
                                        <p:strVal val="visible"/>
                                      </p:to>
                                    </p:set>
                                    <p:animEffect transition="in" filter="barn(inVertical)">
                                      <p:cBhvr>
                                        <p:cTn id="57" dur="500"/>
                                        <p:tgtEl>
                                          <p:spTgt spid="205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anim calcmode="lin" valueType="num">
                                      <p:cBhvr>
                                        <p:cTn id="68" dur="1000" fill="hold"/>
                                        <p:tgtEl>
                                          <p:spTgt spid="34"/>
                                        </p:tgtEl>
                                        <p:attrNameLst>
                                          <p:attrName>ppt_x</p:attrName>
                                        </p:attrNameLst>
                                      </p:cBhvr>
                                      <p:tavLst>
                                        <p:tav tm="0">
                                          <p:val>
                                            <p:strVal val="#ppt_x"/>
                                          </p:val>
                                        </p:tav>
                                        <p:tav tm="100000">
                                          <p:val>
                                            <p:strVal val="#ppt_x"/>
                                          </p:val>
                                        </p:tav>
                                      </p:tavLst>
                                    </p:anim>
                                    <p:anim calcmode="lin" valueType="num">
                                      <p:cBhvr>
                                        <p:cTn id="69" dur="1000" fill="hold"/>
                                        <p:tgtEl>
                                          <p:spTgt spid="3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anim calcmode="lin" valueType="num">
                                      <p:cBhvr>
                                        <p:cTn id="85" dur="1000" fill="hold"/>
                                        <p:tgtEl>
                                          <p:spTgt spid="40"/>
                                        </p:tgtEl>
                                        <p:attrNameLst>
                                          <p:attrName>ppt_x</p:attrName>
                                        </p:attrNameLst>
                                      </p:cBhvr>
                                      <p:tavLst>
                                        <p:tav tm="0">
                                          <p:val>
                                            <p:strVal val="#ppt_x"/>
                                          </p:val>
                                        </p:tav>
                                        <p:tav tm="100000">
                                          <p:val>
                                            <p:strVal val="#ppt_x"/>
                                          </p:val>
                                        </p:tav>
                                      </p:tavLst>
                                    </p:anim>
                                    <p:anim calcmode="lin" valueType="num">
                                      <p:cBhvr>
                                        <p:cTn id="86" dur="1000" fill="hold"/>
                                        <p:tgtEl>
                                          <p:spTgt spid="40"/>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1000"/>
                                        <p:tgtEl>
                                          <p:spTgt spid="39"/>
                                        </p:tgtEl>
                                      </p:cBhvr>
                                    </p:animEffect>
                                    <p:anim calcmode="lin" valueType="num">
                                      <p:cBhvr>
                                        <p:cTn id="90" dur="1000" fill="hold"/>
                                        <p:tgtEl>
                                          <p:spTgt spid="39"/>
                                        </p:tgtEl>
                                        <p:attrNameLst>
                                          <p:attrName>ppt_x</p:attrName>
                                        </p:attrNameLst>
                                      </p:cBhvr>
                                      <p:tavLst>
                                        <p:tav tm="0">
                                          <p:val>
                                            <p:strVal val="#ppt_x"/>
                                          </p:val>
                                        </p:tav>
                                        <p:tav tm="100000">
                                          <p:val>
                                            <p:strVal val="#ppt_x"/>
                                          </p:val>
                                        </p:tav>
                                      </p:tavLst>
                                    </p:anim>
                                    <p:anim calcmode="lin" valueType="num">
                                      <p:cBhvr>
                                        <p:cTn id="91" dur="1000" fill="hold"/>
                                        <p:tgtEl>
                                          <p:spTgt spid="39"/>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1000"/>
                                        <p:tgtEl>
                                          <p:spTgt spid="38"/>
                                        </p:tgtEl>
                                      </p:cBhvr>
                                    </p:animEffect>
                                    <p:anim calcmode="lin" valueType="num">
                                      <p:cBhvr>
                                        <p:cTn id="95" dur="1000" fill="hold"/>
                                        <p:tgtEl>
                                          <p:spTgt spid="38"/>
                                        </p:tgtEl>
                                        <p:attrNameLst>
                                          <p:attrName>ppt_x</p:attrName>
                                        </p:attrNameLst>
                                      </p:cBhvr>
                                      <p:tavLst>
                                        <p:tav tm="0">
                                          <p:val>
                                            <p:strVal val="#ppt_x"/>
                                          </p:val>
                                        </p:tav>
                                        <p:tav tm="100000">
                                          <p:val>
                                            <p:strVal val="#ppt_x"/>
                                          </p:val>
                                        </p:tav>
                                      </p:tavLst>
                                    </p:anim>
                                    <p:anim calcmode="lin" valueType="num">
                                      <p:cBhvr>
                                        <p:cTn id="9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1000"/>
                                        <p:tgtEl>
                                          <p:spTgt spid="42"/>
                                        </p:tgtEl>
                                      </p:cBhvr>
                                    </p:animEffect>
                                    <p:anim calcmode="lin" valueType="num">
                                      <p:cBhvr>
                                        <p:cTn id="102" dur="1000" fill="hold"/>
                                        <p:tgtEl>
                                          <p:spTgt spid="42"/>
                                        </p:tgtEl>
                                        <p:attrNameLst>
                                          <p:attrName>ppt_x</p:attrName>
                                        </p:attrNameLst>
                                      </p:cBhvr>
                                      <p:tavLst>
                                        <p:tav tm="0">
                                          <p:val>
                                            <p:strVal val="#ppt_x"/>
                                          </p:val>
                                        </p:tav>
                                        <p:tav tm="100000">
                                          <p:val>
                                            <p:strVal val="#ppt_x"/>
                                          </p:val>
                                        </p:tav>
                                      </p:tavLst>
                                    </p:anim>
                                    <p:anim calcmode="lin" valueType="num">
                                      <p:cBhvr>
                                        <p:cTn id="10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4" grpId="0"/>
      <p:bldP spid="31" grpId="0"/>
      <p:bldP spid="33" grpId="0"/>
      <p:bldP spid="34" grpId="0"/>
      <p:bldP spid="37" grpId="0"/>
      <p:bldP spid="38" grpId="0"/>
      <p:bldP spid="40" grpId="0"/>
      <p:bldP spid="42" grpId="0"/>
      <p:bldP spid="43" grpId="0"/>
      <p:bldP spid="28" grpId="0"/>
      <p:bldP spid="29" grpId="0"/>
      <p:bldP spid="30"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94AC81-A13B-4AC2-9F98-1C1424E94975}"/>
              </a:ext>
            </a:extLst>
          </p:cNvPr>
          <p:cNvSpPr txBox="1"/>
          <p:nvPr/>
        </p:nvSpPr>
        <p:spPr>
          <a:xfrm>
            <a:off x="278921" y="2205262"/>
            <a:ext cx="4349350" cy="3970318"/>
          </a:xfrm>
          <a:prstGeom prst="rect">
            <a:avLst/>
          </a:prstGeom>
          <a:solidFill>
            <a:srgbClr val="92D050"/>
          </a:solidFill>
          <a:ln>
            <a:solidFill>
              <a:schemeClr val="tx1"/>
            </a:solidFill>
            <a:prstDash val="sysDot"/>
          </a:ln>
        </p:spPr>
        <p:txBody>
          <a:bodyPr wrap="square">
            <a:spAutoFit/>
          </a:bodyPr>
          <a:lstStyle/>
          <a:p>
            <a:pPr algn="just"/>
            <a:r>
              <a:rPr lang="en-US" altLang="en-US" sz="3600" dirty="0">
                <a:latin typeface="#9Slide03 SVN-PF Din Text Pro C" panose="02000506020000020004" pitchFamily="2" charset="0"/>
              </a:rPr>
              <a:t>1/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hành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chính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tỉ</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lệ</a:t>
            </a:r>
            <a:r>
              <a:rPr lang="en-US" altLang="en-US" sz="3600" dirty="0">
                <a:latin typeface="#9Slide03 SVN-PF Din Text Pro C" panose="02000506020000020004" pitchFamily="2" charset="0"/>
              </a:rPr>
              <a:t> 1:6.000.000, </a:t>
            </a:r>
            <a:r>
              <a:rPr lang="en-US" altLang="en-US" sz="3600" dirty="0" err="1">
                <a:latin typeface="#9Slide03 SVN-PF Din Text Pro C" panose="02000506020000020004" pitchFamily="2" charset="0"/>
              </a:rPr>
              <a:t>khoảng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giữa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Thủ</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đô</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Hà</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Nội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tới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thành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phố</a:t>
            </a:r>
            <a:r>
              <a:rPr lang="en-US" altLang="en-US" sz="3600" dirty="0">
                <a:latin typeface="#9Slide03 SVN-PF Din Text Pro C" panose="02000506020000020004" pitchFamily="2" charset="0"/>
              </a:rPr>
              <a:t> Vinh (</a:t>
            </a:r>
            <a:r>
              <a:rPr lang="en-US" altLang="en-US" sz="3600" dirty="0" err="1">
                <a:latin typeface="#9Slide03 SVN-PF Din Text Pro C" panose="02000506020000020004" pitchFamily="2" charset="0"/>
              </a:rPr>
              <a:t>tỉnh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Nghệ</a:t>
            </a:r>
            <a:r>
              <a:rPr lang="en-US" altLang="en-US" sz="3600" dirty="0">
                <a:latin typeface="#9Slide03 SVN-PF Din Text Pro C" panose="02000506020000020004" pitchFamily="2" charset="0"/>
              </a:rPr>
              <a:t> An)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5 cm, </a:t>
            </a:r>
            <a:r>
              <a:rPr lang="en-US" altLang="en-US" sz="3600" dirty="0" err="1">
                <a:latin typeface="#9Slide03 SVN-PF Din Text Pro C" panose="02000506020000020004" pitchFamily="2" charset="0"/>
              </a:rPr>
              <a:t>vậy</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thực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tế</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thành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phố</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cách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Thủ</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đô</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Hà</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Nội</a:t>
            </a:r>
            <a:r>
              <a:rPr lang="en-US" altLang="en-US" sz="3600" dirty="0">
                <a:latin typeface="#9Slide03 SVN-PF Din Text Pro C" panose="02000506020000020004" pitchFamily="2" charset="0"/>
              </a:rPr>
              <a:t> bao </a:t>
            </a:r>
            <a:r>
              <a:rPr lang="en-US" altLang="en-US" sz="3600" dirty="0" err="1">
                <a:latin typeface="#9Slide03 SVN-PF Din Text Pro C" panose="02000506020000020004" pitchFamily="2" charset="0"/>
              </a:rPr>
              <a:t>nhiêu</a:t>
            </a:r>
            <a:r>
              <a:rPr lang="en-US" altLang="en-US" sz="3600" dirty="0">
                <a:latin typeface="#9Slide03 SVN-PF Din Text Pro C" panose="02000506020000020004" pitchFamily="2" charset="0"/>
              </a:rPr>
              <a:t> ki-</a:t>
            </a:r>
            <a:r>
              <a:rPr lang="en-US" altLang="en-US" sz="3600" dirty="0" err="1">
                <a:latin typeface="#9Slide03 SVN-PF Din Text Pro C" panose="02000506020000020004" pitchFamily="2" charset="0"/>
              </a:rPr>
              <a:t>lô</a:t>
            </a:r>
            <a:r>
              <a:rPr lang="en-US" altLang="en-US" sz="3600" dirty="0">
                <a:latin typeface="#9Slide03 SVN-PF Din Text Pro C" panose="02000506020000020004" pitchFamily="2" charset="0"/>
              </a:rPr>
              <a:t>-</a:t>
            </a:r>
            <a:r>
              <a:rPr lang="en-US" altLang="en-US" sz="3600" dirty="0" err="1">
                <a:latin typeface="#9Slide03 SVN-PF Din Text Pro C" panose="02000506020000020004" pitchFamily="2" charset="0"/>
              </a:rPr>
              <a:t>mét</a:t>
            </a:r>
            <a:r>
              <a:rPr lang="en-US" altLang="en-US" sz="3600" dirty="0">
                <a:latin typeface="#9Slide03 SVN-PF Din Text Pro C" panose="02000506020000020004" pitchFamily="2" charset="0"/>
              </a:rPr>
              <a:t>?</a:t>
            </a: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934345" y="1476808"/>
            <a:ext cx="3038502" cy="755367"/>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Bài</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tập</a:t>
            </a:r>
            <a:r>
              <a:rPr lang="en-US" sz="4000" b="1" dirty="0">
                <a:latin typeface="#9Slide03 SVN-PF Din Text Pro C" panose="02000506020000020004" pitchFamily="2" charset="0"/>
              </a:rPr>
              <a:t> 1</a:t>
            </a:r>
          </a:p>
        </p:txBody>
      </p:sp>
      <p:grpSp>
        <p:nvGrpSpPr>
          <p:cNvPr id="6" name="Group 5">
            <a:extLst>
              <a:ext uri="{FF2B5EF4-FFF2-40B4-BE49-F238E27FC236}">
                <a16:creationId xmlns:a16="http://schemas.microsoft.com/office/drawing/2014/main" id="{F563E0D0-5ADE-4749-AE74-261105D969DE}"/>
              </a:ext>
            </a:extLst>
          </p:cNvPr>
          <p:cNvGrpSpPr/>
          <p:nvPr/>
        </p:nvGrpSpPr>
        <p:grpSpPr>
          <a:xfrm>
            <a:off x="514226" y="20357"/>
            <a:ext cx="11157357" cy="923330"/>
            <a:chOff x="1571315" y="78783"/>
            <a:chExt cx="11157357" cy="923330"/>
          </a:xfrm>
        </p:grpSpPr>
        <p:sp>
          <p:nvSpPr>
            <p:cNvPr id="4" name="Rectangle: Rounded Corners 3">
              <a:extLst>
                <a:ext uri="{FF2B5EF4-FFF2-40B4-BE49-F238E27FC236}">
                  <a16:creationId xmlns:a16="http://schemas.microsoft.com/office/drawing/2014/main" id="{0B0EE669-C530-4CD7-A368-006F7C356D6E}"/>
                </a:ext>
              </a:extLst>
            </p:cNvPr>
            <p:cNvSpPr/>
            <p:nvPr/>
          </p:nvSpPr>
          <p:spPr>
            <a:xfrm>
              <a:off x="2140830" y="102412"/>
              <a:ext cx="10412345" cy="830997"/>
            </a:xfrm>
            <a:prstGeom prst="roundRect">
              <a:avLst/>
            </a:prstGeom>
            <a:solidFill>
              <a:srgbClr val="B3E5F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ình ảnh Thước đo Dòng Biểu Tượng đầy, Biểu Tượng Dòng, Biểu Tượng Thước,  Cái Thước Vector và PNG với nền trong suốt để tải xuống miễn phí">
              <a:extLst>
                <a:ext uri="{FF2B5EF4-FFF2-40B4-BE49-F238E27FC236}">
                  <a16:creationId xmlns:a16="http://schemas.microsoft.com/office/drawing/2014/main" id="{4692AF93-8230-4006-AB2E-AD790B82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15" y="78783"/>
              <a:ext cx="923330" cy="923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D92F93C-2FFD-4843-8205-0C14D847704E}"/>
                </a:ext>
              </a:extLst>
            </p:cNvPr>
            <p:cNvSpPr txBox="1"/>
            <p:nvPr/>
          </p:nvSpPr>
          <p:spPr>
            <a:xfrm>
              <a:off x="2539673" y="136764"/>
              <a:ext cx="10188999" cy="830997"/>
            </a:xfrm>
            <a:prstGeom prst="rect">
              <a:avLst/>
            </a:prstGeom>
            <a:noFill/>
          </p:spPr>
          <p:txBody>
            <a:bodyPr wrap="square">
              <a:spAutoFit/>
            </a:bodyPr>
            <a:lstStyle/>
            <a:p>
              <a:r>
                <a:rPr lang="en-US" sz="4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2. TÍNH KHOẢNG CÁCH THỰC TẾ DỰA VÀO TỈ LỆ BẢN ĐỒ</a:t>
              </a:r>
              <a:endParaRPr lang="en-US" sz="4800" dirty="0"/>
            </a:p>
          </p:txBody>
        </p:sp>
      </p:grpSp>
      <p:grpSp>
        <p:nvGrpSpPr>
          <p:cNvPr id="7" name="Group 6">
            <a:extLst>
              <a:ext uri="{FF2B5EF4-FFF2-40B4-BE49-F238E27FC236}">
                <a16:creationId xmlns:a16="http://schemas.microsoft.com/office/drawing/2014/main" id="{81623BE0-970A-49E9-BE0D-104C88FBC346}"/>
              </a:ext>
            </a:extLst>
          </p:cNvPr>
          <p:cNvGrpSpPr/>
          <p:nvPr/>
        </p:nvGrpSpPr>
        <p:grpSpPr>
          <a:xfrm>
            <a:off x="4996905" y="1105796"/>
            <a:ext cx="2763663" cy="3268005"/>
            <a:chOff x="4949355" y="1845131"/>
            <a:chExt cx="3629750" cy="4576458"/>
          </a:xfrm>
        </p:grpSpPr>
        <p:pic>
          <p:nvPicPr>
            <p:cNvPr id="16" name="Picture 6" descr="Hình ảnh Khoảng Cách Các Vector Biểu Tượng, Nền, Thiết Kế., Khoảng Cách  Vector và PNG với nền trong suốt để tải xuống miễn phí">
              <a:extLst>
                <a:ext uri="{FF2B5EF4-FFF2-40B4-BE49-F238E27FC236}">
                  <a16:creationId xmlns:a16="http://schemas.microsoft.com/office/drawing/2014/main" id="{F581FAAC-57AE-4BFB-9A05-5ED17F9900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7188" y1="74063" x2="67188" y2="74063"/>
                          <a14:foregroundMark x1="57344" y1="80000" x2="57344" y2="80000"/>
                          <a14:foregroundMark x1="57344" y1="82344" x2="57344" y2="82344"/>
                        </a14:backgroundRemoval>
                      </a14:imgEffect>
                    </a14:imgLayer>
                  </a14:imgProps>
                </a:ext>
                <a:ext uri="{28A0092B-C50C-407E-A947-70E740481C1C}">
                  <a14:useLocalDpi xmlns:a14="http://schemas.microsoft.com/office/drawing/2010/main" val="0"/>
                </a:ext>
              </a:extLst>
            </a:blip>
            <a:srcRect l="10844" t="10365" r="10145" b="10481"/>
            <a:stretch/>
          </p:blipFill>
          <p:spPr bwMode="auto">
            <a:xfrm>
              <a:off x="4995203" y="1845131"/>
              <a:ext cx="3583902" cy="39703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DAECF66-F29F-48BD-B5B9-2CE89A7840BB}"/>
                </a:ext>
              </a:extLst>
            </p:cNvPr>
            <p:cNvSpPr txBox="1"/>
            <p:nvPr/>
          </p:nvSpPr>
          <p:spPr>
            <a:xfrm>
              <a:off x="5142511" y="2267845"/>
              <a:ext cx="1542677" cy="732708"/>
            </a:xfrm>
            <a:prstGeom prst="rect">
              <a:avLst/>
            </a:prstGeom>
            <a:noFill/>
          </p:spPr>
          <p:txBody>
            <a:bodyPr wrap="square">
              <a:spAutoFit/>
            </a:bodyPr>
            <a:lstStyle/>
            <a:p>
              <a:r>
                <a:rPr lang="en-US" altLang="en-US" sz="2800" b="1" dirty="0" err="1">
                  <a:latin typeface="#9Slide03 SVN-PF Din Text Pro C" panose="02000506020000020004" pitchFamily="2" charset="0"/>
                </a:rPr>
                <a:t>Hà</a:t>
              </a:r>
              <a:r>
                <a:rPr lang="en-US" altLang="en-US" sz="2800" b="1" dirty="0">
                  <a:latin typeface="#9Slide03 SVN-PF Din Text Pro C" panose="02000506020000020004" pitchFamily="2" charset="0"/>
                </a:rPr>
                <a:t> </a:t>
              </a:r>
              <a:r>
                <a:rPr lang="en-US" altLang="en-US" sz="2800" b="1" dirty="0" err="1">
                  <a:latin typeface="#9Slide03 SVN-PF Din Text Pro C" panose="02000506020000020004" pitchFamily="2" charset="0"/>
                </a:rPr>
                <a:t>Nội</a:t>
              </a:r>
              <a:r>
                <a:rPr lang="en-US" altLang="en-US" sz="2800" b="1" dirty="0">
                  <a:latin typeface="#9Slide03 SVN-PF Din Text Pro C" panose="02000506020000020004" pitchFamily="2" charset="0"/>
                </a:rPr>
                <a:t> </a:t>
              </a:r>
              <a:endParaRPr lang="en-US" sz="2800" b="1" dirty="0"/>
            </a:p>
          </p:txBody>
        </p:sp>
        <p:sp>
          <p:nvSpPr>
            <p:cNvPr id="21" name="TextBox 20">
              <a:extLst>
                <a:ext uri="{FF2B5EF4-FFF2-40B4-BE49-F238E27FC236}">
                  <a16:creationId xmlns:a16="http://schemas.microsoft.com/office/drawing/2014/main" id="{4A7776BC-63D6-4A41-A9FC-9BC6A63BF495}"/>
                </a:ext>
              </a:extLst>
            </p:cNvPr>
            <p:cNvSpPr txBox="1"/>
            <p:nvPr/>
          </p:nvSpPr>
          <p:spPr>
            <a:xfrm>
              <a:off x="7367320" y="3911508"/>
              <a:ext cx="1100797" cy="732708"/>
            </a:xfrm>
            <a:prstGeom prst="rect">
              <a:avLst/>
            </a:prstGeom>
            <a:noFill/>
          </p:spPr>
          <p:txBody>
            <a:bodyPr wrap="square">
              <a:spAutoFit/>
            </a:bodyPr>
            <a:lstStyle/>
            <a:p>
              <a:r>
                <a:rPr lang="en-US" altLang="en-US" sz="2800" b="1" dirty="0">
                  <a:latin typeface="#9Slide03 SVN-PF Din Text Pro C" panose="02000506020000020004" pitchFamily="2" charset="0"/>
                </a:rPr>
                <a:t>Vinh</a:t>
              </a:r>
              <a:endParaRPr lang="en-US" sz="2800" b="1" dirty="0"/>
            </a:p>
          </p:txBody>
        </p:sp>
        <p:pic>
          <p:nvPicPr>
            <p:cNvPr id="2050" name="Picture 2" descr="Hình ảnh Thước đo Các Vector Biểu Tượng, Chuyển đổi Biểu Tượng, Biểu Tượng  Thể Dục, Nhà Sản Xuất Biểu Tượng Vector và PNG với nền trong suốt để tải  xuống miễn">
              <a:extLst>
                <a:ext uri="{FF2B5EF4-FFF2-40B4-BE49-F238E27FC236}">
                  <a16:creationId xmlns:a16="http://schemas.microsoft.com/office/drawing/2014/main" id="{297C5D35-7F4C-4533-A8B9-4B045C4862B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960" t="11164" r="11571" b="4428"/>
            <a:stretch/>
          </p:blipFill>
          <p:spPr bwMode="auto">
            <a:xfrm rot="5977257">
              <a:off x="5050734" y="3956744"/>
              <a:ext cx="2090531" cy="22932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CCFD6AB-6C84-4E97-918B-9760E6713848}"/>
                </a:ext>
              </a:extLst>
            </p:cNvPr>
            <p:cNvSpPr txBox="1"/>
            <p:nvPr/>
          </p:nvSpPr>
          <p:spPr>
            <a:xfrm rot="3425437">
              <a:off x="5009632" y="5402954"/>
              <a:ext cx="1350080" cy="687189"/>
            </a:xfrm>
            <a:prstGeom prst="rect">
              <a:avLst/>
            </a:prstGeom>
            <a:noFill/>
          </p:spPr>
          <p:txBody>
            <a:bodyPr wrap="square">
              <a:spAutoFit/>
            </a:bodyPr>
            <a:lstStyle/>
            <a:p>
              <a:r>
                <a:rPr lang="en-US" altLang="en-US" sz="2800" b="1" dirty="0">
                  <a:latin typeface="#9Slide03 SVN-PF Din Text Pro C" panose="02000506020000020004" pitchFamily="2" charset="0"/>
                </a:rPr>
                <a:t>5 cm</a:t>
              </a:r>
              <a:endParaRPr lang="en-US" sz="2800" b="1" dirty="0"/>
            </a:p>
          </p:txBody>
        </p:sp>
      </p:grpSp>
      <p:sp>
        <p:nvSpPr>
          <p:cNvPr id="24" name="TextBox 23">
            <a:extLst>
              <a:ext uri="{FF2B5EF4-FFF2-40B4-BE49-F238E27FC236}">
                <a16:creationId xmlns:a16="http://schemas.microsoft.com/office/drawing/2014/main" id="{103BEB96-4DA6-45D2-90F5-5617DD99E5D5}"/>
              </a:ext>
            </a:extLst>
          </p:cNvPr>
          <p:cNvSpPr txBox="1"/>
          <p:nvPr/>
        </p:nvSpPr>
        <p:spPr>
          <a:xfrm>
            <a:off x="6150831" y="933730"/>
            <a:ext cx="1409270" cy="646331"/>
          </a:xfrm>
          <a:prstGeom prst="rect">
            <a:avLst/>
          </a:prstGeom>
          <a:noFill/>
        </p:spPr>
        <p:txBody>
          <a:bodyPr wrap="square">
            <a:spAutoFit/>
          </a:bodyPr>
          <a:lstStyle/>
          <a:p>
            <a:r>
              <a:rPr lang="en-US" altLang="en-US" sz="3600" b="1" dirty="0" err="1">
                <a:solidFill>
                  <a:schemeClr val="accent6">
                    <a:lumMod val="50000"/>
                  </a:schemeClr>
                </a:solidFill>
                <a:latin typeface="#9Slide03 SVN-PF Din Text Pro C" panose="02000506020000020004" pitchFamily="2" charset="0"/>
              </a:rPr>
              <a:t>Bản</a:t>
            </a:r>
            <a:r>
              <a:rPr lang="en-US" altLang="en-US" sz="3600" b="1" dirty="0">
                <a:solidFill>
                  <a:schemeClr val="accent6">
                    <a:lumMod val="50000"/>
                  </a:schemeClr>
                </a:solidFill>
                <a:latin typeface="#9Slide03 SVN-PF Din Text Pro C" panose="02000506020000020004" pitchFamily="2" charset="0"/>
              </a:rPr>
              <a:t> </a:t>
            </a:r>
            <a:r>
              <a:rPr lang="en-US" altLang="en-US" sz="3600" b="1" dirty="0" err="1">
                <a:solidFill>
                  <a:schemeClr val="accent6">
                    <a:lumMod val="50000"/>
                  </a:schemeClr>
                </a:solidFill>
                <a:latin typeface="#9Slide03 SVN-PF Din Text Pro C" panose="02000506020000020004" pitchFamily="2" charset="0"/>
              </a:rPr>
              <a:t>đồ</a:t>
            </a:r>
            <a:endParaRPr lang="en-US" sz="3600" b="1" dirty="0">
              <a:solidFill>
                <a:schemeClr val="accent6">
                  <a:lumMod val="50000"/>
                </a:schemeClr>
              </a:solidFill>
            </a:endParaRPr>
          </a:p>
        </p:txBody>
      </p:sp>
      <p:sp>
        <p:nvSpPr>
          <p:cNvPr id="31" name="TextBox 30">
            <a:extLst>
              <a:ext uri="{FF2B5EF4-FFF2-40B4-BE49-F238E27FC236}">
                <a16:creationId xmlns:a16="http://schemas.microsoft.com/office/drawing/2014/main" id="{1EE54EEC-96CC-4EDC-A6B8-78A8ABE65BFB}"/>
              </a:ext>
            </a:extLst>
          </p:cNvPr>
          <p:cNvSpPr txBox="1"/>
          <p:nvPr/>
        </p:nvSpPr>
        <p:spPr>
          <a:xfrm>
            <a:off x="10036069" y="930875"/>
            <a:ext cx="1409270" cy="646331"/>
          </a:xfrm>
          <a:prstGeom prst="rect">
            <a:avLst/>
          </a:prstGeom>
          <a:noFill/>
        </p:spPr>
        <p:txBody>
          <a:bodyPr wrap="square">
            <a:spAutoFit/>
          </a:bodyPr>
          <a:lstStyle/>
          <a:p>
            <a:r>
              <a:rPr lang="en-US" altLang="en-US" sz="3600" b="1" dirty="0" err="1">
                <a:solidFill>
                  <a:schemeClr val="accent6">
                    <a:lumMod val="50000"/>
                  </a:schemeClr>
                </a:solidFill>
                <a:latin typeface="#9Slide03 SVN-PF Din Text Pro C" panose="02000506020000020004" pitchFamily="2" charset="0"/>
              </a:rPr>
              <a:t>Thực</a:t>
            </a:r>
            <a:r>
              <a:rPr lang="en-US" altLang="en-US" sz="3600" b="1" dirty="0">
                <a:solidFill>
                  <a:schemeClr val="accent6">
                    <a:lumMod val="50000"/>
                  </a:schemeClr>
                </a:solidFill>
                <a:latin typeface="#9Slide03 SVN-PF Din Text Pro C" panose="02000506020000020004" pitchFamily="2" charset="0"/>
              </a:rPr>
              <a:t> </a:t>
            </a:r>
            <a:r>
              <a:rPr lang="en-US" altLang="en-US" sz="3600" b="1" dirty="0" err="1">
                <a:solidFill>
                  <a:schemeClr val="accent6">
                    <a:lumMod val="50000"/>
                  </a:schemeClr>
                </a:solidFill>
                <a:latin typeface="#9Slide03 SVN-PF Din Text Pro C" panose="02000506020000020004" pitchFamily="2" charset="0"/>
              </a:rPr>
              <a:t>tế</a:t>
            </a:r>
            <a:endParaRPr lang="en-US" sz="3600" b="1" dirty="0">
              <a:solidFill>
                <a:schemeClr val="accent6">
                  <a:lumMod val="50000"/>
                </a:schemeClr>
              </a:solidFill>
            </a:endParaRPr>
          </a:p>
        </p:txBody>
      </p:sp>
      <p:pic>
        <p:nvPicPr>
          <p:cNvPr id="2052" name="Picture 4" descr="Transparent Highway Clipart Transparent Road Clipart - Novocom.top">
            <a:extLst>
              <a:ext uri="{FF2B5EF4-FFF2-40B4-BE49-F238E27FC236}">
                <a16:creationId xmlns:a16="http://schemas.microsoft.com/office/drawing/2014/main" id="{C20ED558-832C-4A0A-A2A1-B4EF23AEA5B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61" b="98047" l="3516" r="97461">
                        <a14:foregroundMark x1="12109" y1="29102" x2="12109" y2="29102"/>
                        <a14:foregroundMark x1="3516" y1="70508" x2="3516" y2="70508"/>
                        <a14:foregroundMark x1="12109" y1="85547" x2="13477" y2="85547"/>
                        <a14:foregroundMark x1="41211" y1="88086" x2="43750" y2="88086"/>
                        <a14:foregroundMark x1="75000" y1="88086" x2="75000" y2="88086"/>
                        <a14:foregroundMark x1="95703" y1="59570" x2="97461" y2="54102"/>
                        <a14:foregroundMark x1="95703" y1="31641" x2="95703" y2="31641"/>
                        <a14:foregroundMark x1="56836" y1="48047" x2="56836" y2="48047"/>
                        <a14:foregroundMark x1="80273" y1="72852" x2="81836" y2="74219"/>
                        <a14:foregroundMark x1="95703" y1="92969" x2="95703" y2="92969"/>
                        <a14:foregroundMark x1="32031" y1="92773" x2="43359" y2="50977"/>
                        <a14:foregroundMark x1="58203" y1="40039" x2="74414" y2="88477"/>
                        <a14:foregroundMark x1="71875" y1="50391" x2="92383" y2="90820"/>
                        <a14:foregroundMark x1="92383" y1="90820" x2="92383" y2="90820"/>
                        <a14:foregroundMark x1="93945" y1="92383" x2="21094" y2="90234"/>
                        <a14:foregroundMark x1="50195" y1="37695" x2="58008" y2="90820"/>
                        <a14:foregroundMark x1="58008" y1="90820" x2="57617" y2="88672"/>
                        <a14:foregroundMark x1="43750" y1="39648" x2="36328" y2="90430"/>
                        <a14:foregroundMark x1="36328" y1="90430" x2="37695" y2="84961"/>
                        <a14:foregroundMark x1="39453" y1="43164" x2="16406" y2="90625"/>
                        <a14:foregroundMark x1="16406" y1="90625" x2="15625" y2="91406"/>
                        <a14:foregroundMark x1="38672" y1="40820" x2="5273" y2="86719"/>
                        <a14:foregroundMark x1="5273" y1="94141" x2="20898" y2="98242"/>
                        <a14:foregroundMark x1="20898" y1="98242" x2="34180" y2="98047"/>
                        <a14:foregroundMark x1="34180" y1="98047" x2="36133" y2="97461"/>
                        <a14:foregroundMark x1="5469" y1="79492" x2="5469" y2="79492"/>
                        <a14:foregroundMark x1="9570" y1="75391" x2="21094" y2="63086"/>
                        <a14:foregroundMark x1="21094" y1="63086" x2="27734" y2="46875"/>
                        <a14:backgroundMark x1="35156" y1="18359" x2="64258" y2="22070"/>
                      </a14:backgroundRemoval>
                    </a14:imgEffect>
                  </a14:imgLayer>
                </a14:imgProps>
              </a:ext>
              <a:ext uri="{28A0092B-C50C-407E-A947-70E740481C1C}">
                <a14:useLocalDpi xmlns:a14="http://schemas.microsoft.com/office/drawing/2010/main" val="0"/>
              </a:ext>
            </a:extLst>
          </a:blip>
          <a:srcRect t="18588"/>
          <a:stretch/>
        </p:blipFill>
        <p:spPr bwMode="auto">
          <a:xfrm>
            <a:off x="9518203" y="2205262"/>
            <a:ext cx="2243686" cy="182663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C8D5940C-E7E7-4A93-B6FC-DE5B752BB51D}"/>
              </a:ext>
            </a:extLst>
          </p:cNvPr>
          <p:cNvCxnSpPr>
            <a:cxnSpLocks/>
          </p:cNvCxnSpPr>
          <p:nvPr/>
        </p:nvCxnSpPr>
        <p:spPr>
          <a:xfrm flipH="1">
            <a:off x="4832991" y="874983"/>
            <a:ext cx="2789" cy="5983017"/>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4" name="Picture 6" descr="Biểu Tượng Ba Chiều Vàng Thêm Tài Liệu Hình ảnh Dấu Hỏi Lớn Hình ảnh | Định  dạng hình ảnh PNG 611695319| vn.lovepik.com">
            <a:extLst>
              <a:ext uri="{FF2B5EF4-FFF2-40B4-BE49-F238E27FC236}">
                <a16:creationId xmlns:a16="http://schemas.microsoft.com/office/drawing/2014/main" id="{DACEAFC6-5385-4B09-ACDC-122D7BD630C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5698" y1="80250" x2="45698" y2="80250"/>
                      </a14:backgroundRemoval>
                    </a14:imgEffect>
                  </a14:imgLayer>
                </a14:imgProps>
              </a:ext>
              <a:ext uri="{28A0092B-C50C-407E-A947-70E740481C1C}">
                <a14:useLocalDpi xmlns:a14="http://schemas.microsoft.com/office/drawing/2010/main" val="0"/>
              </a:ext>
            </a:extLst>
          </a:blip>
          <a:srcRect l="29032" t="9895" r="27217" b="9895"/>
          <a:stretch/>
        </p:blipFill>
        <p:spPr bwMode="auto">
          <a:xfrm>
            <a:off x="10366276" y="1537391"/>
            <a:ext cx="628959" cy="9640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291FF32-EA11-49CD-BE21-3D748EABC6B5}"/>
              </a:ext>
            </a:extLst>
          </p:cNvPr>
          <p:cNvSpPr txBox="1"/>
          <p:nvPr/>
        </p:nvSpPr>
        <p:spPr>
          <a:xfrm>
            <a:off x="5221934" y="4257991"/>
            <a:ext cx="1962666" cy="461665"/>
          </a:xfrm>
          <a:prstGeom prst="rect">
            <a:avLst/>
          </a:prstGeom>
          <a:noFill/>
        </p:spPr>
        <p:txBody>
          <a:bodyPr wrap="square">
            <a:spAutoFit/>
          </a:bodyPr>
          <a:lstStyle/>
          <a:p>
            <a:r>
              <a:rPr lang="en-US" altLang="en-US" sz="2400" b="1" dirty="0" err="1">
                <a:latin typeface="#9Slide03 SVN-PF Din Text Pro C" panose="02000506020000020004" pitchFamily="2" charset="0"/>
              </a:rPr>
              <a:t>Tỉ</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lệ</a:t>
            </a:r>
            <a:r>
              <a:rPr lang="en-US" altLang="en-US" sz="2400" b="1" dirty="0">
                <a:latin typeface="#9Slide03 SVN-PF Din Text Pro C" panose="02000506020000020004" pitchFamily="2" charset="0"/>
              </a:rPr>
              <a:t>: 1:6.000.000</a:t>
            </a:r>
            <a:endParaRPr lang="en-US" sz="2400" b="1" dirty="0"/>
          </a:p>
        </p:txBody>
      </p:sp>
      <p:sp>
        <p:nvSpPr>
          <p:cNvPr id="34" name="TextBox 33">
            <a:extLst>
              <a:ext uri="{FF2B5EF4-FFF2-40B4-BE49-F238E27FC236}">
                <a16:creationId xmlns:a16="http://schemas.microsoft.com/office/drawing/2014/main" id="{352DBA16-3730-4B4A-A52E-65C4F3909E8F}"/>
              </a:ext>
            </a:extLst>
          </p:cNvPr>
          <p:cNvSpPr txBox="1"/>
          <p:nvPr/>
        </p:nvSpPr>
        <p:spPr>
          <a:xfrm>
            <a:off x="5171364" y="4727577"/>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1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r>
              <a:rPr lang="en-US" altLang="en-US" sz="2800" dirty="0">
                <a:solidFill>
                  <a:srgbClr val="FF0000"/>
                </a:solidFill>
                <a:latin typeface="#9Slide03 SVN-PF Din Text Pro C" panose="02000506020000020004" pitchFamily="2" charset="0"/>
              </a:rPr>
              <a:t>  </a:t>
            </a:r>
            <a:endParaRPr lang="en-US" sz="2800" dirty="0">
              <a:solidFill>
                <a:srgbClr val="FF0000"/>
              </a:solidFill>
            </a:endParaRPr>
          </a:p>
        </p:txBody>
      </p:sp>
      <p:cxnSp>
        <p:nvCxnSpPr>
          <p:cNvPr id="13" name="Straight Arrow Connector 12">
            <a:extLst>
              <a:ext uri="{FF2B5EF4-FFF2-40B4-BE49-F238E27FC236}">
                <a16:creationId xmlns:a16="http://schemas.microsoft.com/office/drawing/2014/main" id="{C47E33EC-1821-43E1-83F8-EB4E68C12B65}"/>
              </a:ext>
            </a:extLst>
          </p:cNvPr>
          <p:cNvCxnSpPr>
            <a:cxnSpLocks/>
            <a:stCxn id="34" idx="3"/>
          </p:cNvCxnSpPr>
          <p:nvPr/>
        </p:nvCxnSpPr>
        <p:spPr>
          <a:xfrm>
            <a:off x="7356222" y="4989187"/>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BE5ED8-928F-4DBE-BC92-8673FCF72E23}"/>
              </a:ext>
            </a:extLst>
          </p:cNvPr>
          <p:cNvSpPr txBox="1"/>
          <p:nvPr/>
        </p:nvSpPr>
        <p:spPr>
          <a:xfrm>
            <a:off x="8457036" y="4728056"/>
            <a:ext cx="3103606"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6000.000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38" name="TextBox 37">
            <a:extLst>
              <a:ext uri="{FF2B5EF4-FFF2-40B4-BE49-F238E27FC236}">
                <a16:creationId xmlns:a16="http://schemas.microsoft.com/office/drawing/2014/main" id="{5A630A4A-AD0D-4406-AB28-43C0B2973F64}"/>
              </a:ext>
            </a:extLst>
          </p:cNvPr>
          <p:cNvSpPr txBox="1"/>
          <p:nvPr/>
        </p:nvSpPr>
        <p:spPr>
          <a:xfrm>
            <a:off x="5171364" y="5255037"/>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5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bản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đồ</a:t>
            </a:r>
            <a:r>
              <a:rPr lang="en-US" altLang="en-US" sz="2800" dirty="0">
                <a:solidFill>
                  <a:srgbClr val="FF0000"/>
                </a:solidFill>
                <a:latin typeface="#9Slide03 SVN-PF Din Text Pro C" panose="02000506020000020004" pitchFamily="2" charset="0"/>
              </a:rPr>
              <a:t>  </a:t>
            </a:r>
            <a:endParaRPr lang="en-US" sz="2800" dirty="0">
              <a:solidFill>
                <a:srgbClr val="FF0000"/>
              </a:solidFill>
            </a:endParaRPr>
          </a:p>
        </p:txBody>
      </p:sp>
      <p:cxnSp>
        <p:nvCxnSpPr>
          <p:cNvPr id="39" name="Straight Arrow Connector 38">
            <a:extLst>
              <a:ext uri="{FF2B5EF4-FFF2-40B4-BE49-F238E27FC236}">
                <a16:creationId xmlns:a16="http://schemas.microsoft.com/office/drawing/2014/main" id="{D41C6708-2CD3-42A1-A039-C5F23FD6502E}"/>
              </a:ext>
            </a:extLst>
          </p:cNvPr>
          <p:cNvCxnSpPr>
            <a:cxnSpLocks/>
          </p:cNvCxnSpPr>
          <p:nvPr/>
        </p:nvCxnSpPr>
        <p:spPr>
          <a:xfrm>
            <a:off x="7356222" y="5516168"/>
            <a:ext cx="999987" cy="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F7B2905-4D1F-4088-B676-79AEE5E008E2}"/>
              </a:ext>
            </a:extLst>
          </p:cNvPr>
          <p:cNvSpPr txBox="1"/>
          <p:nvPr/>
        </p:nvSpPr>
        <p:spPr>
          <a:xfrm>
            <a:off x="8457036" y="5255037"/>
            <a:ext cx="2184858"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rPr>
              <a:t>?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42" name="TextBox 41">
            <a:extLst>
              <a:ext uri="{FF2B5EF4-FFF2-40B4-BE49-F238E27FC236}">
                <a16:creationId xmlns:a16="http://schemas.microsoft.com/office/drawing/2014/main" id="{85F87E94-634E-42FD-A817-7FD95A2DE717}"/>
              </a:ext>
            </a:extLst>
          </p:cNvPr>
          <p:cNvSpPr txBox="1"/>
          <p:nvPr/>
        </p:nvSpPr>
        <p:spPr>
          <a:xfrm>
            <a:off x="5218047" y="5789895"/>
            <a:ext cx="5936279" cy="523220"/>
          </a:xfrm>
          <a:prstGeom prst="rect">
            <a:avLst/>
          </a:prstGeom>
          <a:noFill/>
        </p:spPr>
        <p:txBody>
          <a:bodyPr wrap="square">
            <a:spAutoFit/>
          </a:bodyPr>
          <a:lstStyle/>
          <a:p>
            <a:r>
              <a:rPr lang="en-US" altLang="en-US" sz="2800" dirty="0">
                <a:solidFill>
                  <a:srgbClr val="FF0000"/>
                </a:solidFill>
                <a:latin typeface="#9Slide03 SVN-PF Din Text Pro C" panose="02000506020000020004" pitchFamily="2" charset="0"/>
                <a:sym typeface="Wingdings" panose="05000000000000000000" pitchFamily="2" charset="2"/>
              </a:rPr>
              <a:t> </a:t>
            </a:r>
            <a:r>
              <a:rPr lang="en-US" altLang="en-US" sz="2800" dirty="0">
                <a:solidFill>
                  <a:srgbClr val="FF0000"/>
                </a:solidFill>
                <a:latin typeface="#9Slide03 SVN-PF Din Text Pro C" panose="02000506020000020004" pitchFamily="2" charset="0"/>
              </a:rPr>
              <a:t>5 x 6000.000 = 30.000.000 cm </a:t>
            </a:r>
            <a:r>
              <a:rPr lang="en-US" altLang="en-US" sz="2800" dirty="0" err="1">
                <a:solidFill>
                  <a:srgbClr val="FF0000"/>
                </a:solidFill>
                <a:latin typeface="#9Slide03 SVN-PF Din Text Pro C" panose="02000506020000020004" pitchFamily="2" charset="0"/>
              </a:rPr>
              <a:t>trên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thực</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tế</a:t>
            </a:r>
            <a:endParaRPr lang="en-US" sz="2800" dirty="0">
              <a:solidFill>
                <a:srgbClr val="FF0000"/>
              </a:solidFill>
            </a:endParaRPr>
          </a:p>
        </p:txBody>
      </p:sp>
      <p:sp>
        <p:nvSpPr>
          <p:cNvPr id="43" name="TextBox 42">
            <a:extLst>
              <a:ext uri="{FF2B5EF4-FFF2-40B4-BE49-F238E27FC236}">
                <a16:creationId xmlns:a16="http://schemas.microsoft.com/office/drawing/2014/main" id="{E702AED6-70F6-4C43-8ED8-EA330921C865}"/>
              </a:ext>
            </a:extLst>
          </p:cNvPr>
          <p:cNvSpPr txBox="1"/>
          <p:nvPr/>
        </p:nvSpPr>
        <p:spPr>
          <a:xfrm>
            <a:off x="6289913" y="6313115"/>
            <a:ext cx="3487676" cy="523220"/>
          </a:xfrm>
          <a:prstGeom prst="rect">
            <a:avLst/>
          </a:prstGeom>
          <a:noFill/>
        </p:spPr>
        <p:txBody>
          <a:bodyPr wrap="square">
            <a:spAutoFit/>
          </a:bodyPr>
          <a:lstStyle/>
          <a:p>
            <a:r>
              <a:rPr lang="en-US" altLang="en-US" sz="2800" dirty="0" err="1">
                <a:solidFill>
                  <a:srgbClr val="FF0000"/>
                </a:solidFill>
                <a:latin typeface="#9Slide03 SVN-PF Din Text Pro C" panose="02000506020000020004" pitchFamily="2" charset="0"/>
                <a:sym typeface="Wingdings" panose="05000000000000000000" pitchFamily="2" charset="2"/>
              </a:rPr>
              <a:t>Đổi</a:t>
            </a:r>
            <a:r>
              <a:rPr lang="en-US" altLang="en-US" sz="2800" dirty="0">
                <a:solidFill>
                  <a:srgbClr val="FF0000"/>
                </a:solidFill>
                <a:latin typeface="#9Slide03 SVN-PF Din Text Pro C" panose="02000506020000020004" pitchFamily="2" charset="0"/>
                <a:sym typeface="Wingdings" panose="05000000000000000000" pitchFamily="2" charset="2"/>
              </a:rPr>
              <a:t> </a:t>
            </a:r>
            <a:r>
              <a:rPr lang="en-US" altLang="en-US" sz="2800" dirty="0">
                <a:solidFill>
                  <a:srgbClr val="FF0000"/>
                </a:solidFill>
                <a:latin typeface="#9Slide03 SVN-PF Din Text Pro C" panose="02000506020000020004" pitchFamily="2" charset="0"/>
              </a:rPr>
              <a:t>30.000.000 cm = 300 km</a:t>
            </a:r>
            <a:endParaRPr lang="en-US" sz="2800" dirty="0">
              <a:solidFill>
                <a:srgbClr val="FF0000"/>
              </a:solidFill>
            </a:endParaRPr>
          </a:p>
        </p:txBody>
      </p:sp>
    </p:spTree>
    <p:extLst>
      <p:ext uri="{BB962C8B-B14F-4D97-AF65-F5344CB8AC3E}">
        <p14:creationId xmlns:p14="http://schemas.microsoft.com/office/powerpoint/2010/main" val="314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barn(inVertical)">
                                      <p:cBhvr>
                                        <p:cTn id="26" dur="500"/>
                                        <p:tgtEl>
                                          <p:spTgt spid="2054"/>
                                        </p:tgtEl>
                                      </p:cBhvr>
                                    </p:animEffect>
                                  </p:childTnLst>
                                </p:cTn>
                              </p:par>
                              <p:par>
                                <p:cTn id="27" presetID="16" presetClass="entr" presetSubtype="21"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barn(inVertical)">
                                      <p:cBhvr>
                                        <p:cTn id="29" dur="500"/>
                                        <p:tgtEl>
                                          <p:spTgt spid="205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par>
                                <p:cTn id="51" presetID="16" presetClass="entr" presetSubtype="21"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arn(inVertical)">
                                      <p:cBhvr>
                                        <p:cTn id="53" dur="500"/>
                                        <p:tgtEl>
                                          <p:spTgt spid="3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arn(inVertic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4" grpId="0"/>
      <p:bldP spid="31" grpId="0"/>
      <p:bldP spid="33" grpId="0"/>
      <p:bldP spid="34" grpId="0"/>
      <p:bldP spid="37" grpId="0"/>
      <p:bldP spid="38" grpId="0"/>
      <p:bldP spid="40" grpId="0"/>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1938</TotalTime>
  <Words>1781</Words>
  <Application>Microsoft Office PowerPoint</Application>
  <PresentationFormat>Widescreen</PresentationFormat>
  <Paragraphs>235</Paragraphs>
  <Slides>17</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#9Slide03 SVN-PF Din Text Pro C</vt:lpstr>
      <vt:lpstr>#9Slide05 Brannboll Ny</vt:lpstr>
      <vt:lpstr>#9Slide05 Cimochi</vt:lpstr>
      <vt:lpstr>#9Slide05 SVNKitten</vt:lpstr>
      <vt:lpstr>Arial</vt:lpstr>
      <vt:lpstr>Calibri</vt:lpstr>
      <vt:lpstr>Calibri Light</vt:lpstr>
      <vt:lpstr>iCiel Baliho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Phạm Trang</cp:lastModifiedBy>
  <cp:revision>40</cp:revision>
  <dcterms:created xsi:type="dcterms:W3CDTF">2021-07-21T02:55:04Z</dcterms:created>
  <dcterms:modified xsi:type="dcterms:W3CDTF">2021-08-05T09:29:32Z</dcterms:modified>
</cp:coreProperties>
</file>