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9a3158144a863bec50fdb4019f3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58" y="-228600"/>
            <a:ext cx="9205957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0574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BÀI 2: </a:t>
            </a:r>
          </a:p>
          <a:p>
            <a:pPr algn="ctr"/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DÂN SỐ VÀ GIA TĂNG DÂN SỐ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ingh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048000"/>
          </a:xfrm>
          <a:prstGeom prst="rect">
            <a:avLst/>
          </a:prstGeom>
        </p:spPr>
      </p:pic>
      <p:pic>
        <p:nvPicPr>
          <p:cNvPr id="3" name="Picture 2" descr="Cu_nhan_that_nghiep_Viet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ungphuyen1_AXK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ghien-cuu-doi-moi-he-thong-bao-tro-xa-hoi-o-vn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124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5181599" y="3581400"/>
            <a:ext cx="1480457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5257799" y="2133600"/>
            <a:ext cx="1480457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743200" y="2667000"/>
            <a:ext cx="3276600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DÂN SỐ ĐÔNG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248400" y="838200"/>
            <a:ext cx="2677886" cy="1447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Nghèo đói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Đời sống thấp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57201" y="4572000"/>
            <a:ext cx="2971799" cy="1600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Ảnh hưởng tới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văn hóa, y tế,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giáo dục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04800" y="533400"/>
            <a:ext cx="3276600" cy="1752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Ảnh hưởng đến</a:t>
            </a:r>
          </a:p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tài nguyên,</a:t>
            </a:r>
          </a:p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môi trường</a:t>
            </a: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562600" y="4419600"/>
            <a:ext cx="2960914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Thừa lao động</a:t>
            </a:r>
          </a:p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Thiếu việc làm</a:t>
            </a: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2209800" y="2286000"/>
            <a:ext cx="9144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362200" y="3733800"/>
            <a:ext cx="9906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1219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Rectangle 307"/>
          <p:cNvSpPr>
            <a:spLocks noChangeArrowheads="1"/>
          </p:cNvSpPr>
          <p:nvPr/>
        </p:nvSpPr>
        <p:spPr bwMode="auto">
          <a:xfrm>
            <a:off x="76200" y="3352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 dirty="0" err="1">
                <a:latin typeface="Calibri" pitchFamily="34" charset="0"/>
                <a:cs typeface="Calibri" pitchFamily="34" charset="0"/>
              </a:rPr>
              <a:t>Kết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latin typeface="Calibri" pitchFamily="34" charset="0"/>
                <a:cs typeface="Calibri" pitchFamily="34" charset="0"/>
              </a:rPr>
              <a:t>luận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 :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08"/>
          <p:cNvSpPr>
            <a:spLocks noChangeArrowheads="1"/>
          </p:cNvSpPr>
          <p:nvPr/>
        </p:nvSpPr>
        <p:spPr bwMode="auto">
          <a:xfrm rot="10800000" flipV="1">
            <a:off x="76200" y="42672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vi-VN" sz="3200" dirty="0">
                <a:latin typeface="+mj-lt"/>
                <a:cs typeface="Calibri" pitchFamily="34" charset="0"/>
              </a:rPr>
              <a:t>Từ 0 – 14t : Nam thường cao hơn nữ.</a:t>
            </a:r>
            <a:endParaRPr lang="en-US" sz="3200" dirty="0">
              <a:latin typeface="+mj-lt"/>
              <a:cs typeface="Calibri" pitchFamily="34" charset="0"/>
            </a:endParaRPr>
          </a:p>
        </p:txBody>
      </p:sp>
      <p:sp>
        <p:nvSpPr>
          <p:cNvPr id="7" name="Rectangle 309"/>
          <p:cNvSpPr>
            <a:spLocks noChangeArrowheads="1"/>
          </p:cNvSpPr>
          <p:nvPr/>
        </p:nvSpPr>
        <p:spPr bwMode="auto">
          <a:xfrm>
            <a:off x="152400" y="5943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vi-VN" sz="3200" dirty="0">
                <a:latin typeface="+mj-lt"/>
                <a:cs typeface="Calibri" pitchFamily="34" charset="0"/>
              </a:rPr>
              <a:t>Từ 15t trở lên : Nữ thường cao hơn nam.</a:t>
            </a:r>
            <a:endParaRPr lang="en-US" sz="3200" dirty="0">
              <a:latin typeface="+mj-lt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400" y="609600"/>
            <a:ext cx="5181600" cy="60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>
                <a:solidFill>
                  <a:srgbClr val="002060"/>
                </a:solidFill>
              </a:rPr>
              <a:t>3. </a:t>
            </a:r>
            <a:r>
              <a:rPr lang="en-US" sz="3600" dirty="0" err="1">
                <a:solidFill>
                  <a:srgbClr val="002060"/>
                </a:solidFill>
              </a:rPr>
              <a:t>Cơ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cấu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526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1979 -1999?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371600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Cho biết tỉ số giới tính là gì ?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04800" y="2971800"/>
            <a:ext cx="2514600" cy="2514600"/>
          </a:xfrm>
          <a:prstGeom prst="cloudCallout">
            <a:avLst>
              <a:gd name="adj1" fmla="val 90879"/>
              <a:gd name="adj2" fmla="val -123984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latin typeface="Times New Roman" pitchFamily="18" charset="0"/>
              </a:rPr>
              <a:t>Là số nam so với 100 nữ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376363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dirty="0">
                <a:latin typeface="Times New Roman" pitchFamily="18" charset="0"/>
              </a:rPr>
              <a:t>Tỉ số giới tính thay đổi do </a:t>
            </a:r>
          </a:p>
          <a:p>
            <a:pPr algn="ctr"/>
            <a:r>
              <a:rPr lang="vi-VN" sz="3200" dirty="0">
                <a:latin typeface="Times New Roman" pitchFamily="18" charset="0"/>
              </a:rPr>
              <a:t>những nguyên nhân nào ?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10000" y="2286000"/>
            <a:ext cx="5334000" cy="1905000"/>
          </a:xfrm>
          <a:prstGeom prst="cloudCallout">
            <a:avLst>
              <a:gd name="adj1" fmla="val -46815"/>
              <a:gd name="adj2" fmla="val -10541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3200" dirty="0">
                <a:latin typeface="Times New Roman" pitchFamily="18" charset="0"/>
              </a:rPr>
              <a:t>Do chiến tranh.</a:t>
            </a:r>
          </a:p>
          <a:p>
            <a:pPr algn="ctr"/>
            <a:r>
              <a:rPr lang="vi-VN" sz="3200" dirty="0">
                <a:latin typeface="Times New Roman" pitchFamily="18" charset="0"/>
              </a:rPr>
              <a:t>Hiện tượng chuyển cư.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828800" y="472440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>
                <a:latin typeface="Times New Roman" pitchFamily="18" charset="0"/>
              </a:rPr>
              <a:t>Tỉ số giới tính của nước ta </a:t>
            </a:r>
          </a:p>
          <a:p>
            <a:pPr algn="ctr"/>
            <a:r>
              <a:rPr lang="vi-VN" sz="3200">
                <a:latin typeface="Times New Roman" pitchFamily="18" charset="0"/>
              </a:rPr>
              <a:t>hiện nay như thế nào ?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667000" y="2209800"/>
            <a:ext cx="3581400" cy="1828800"/>
          </a:xfrm>
          <a:prstGeom prst="cloudCallout">
            <a:avLst>
              <a:gd name="adj1" fmla="val -1324"/>
              <a:gd name="adj2" fmla="val 10802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3200" dirty="0">
                <a:latin typeface="Times New Roman" pitchFamily="18" charset="0"/>
              </a:rPr>
              <a:t>Mất cân đối giữa nam và nữ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376363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>
                <a:latin typeface="Times New Roman" pitchFamily="18" charset="0"/>
              </a:rPr>
              <a:t>Theo độ tuổi nước ta được coi là </a:t>
            </a:r>
          </a:p>
          <a:p>
            <a:pPr algn="ctr"/>
            <a:r>
              <a:rPr lang="vi-VN" sz="2800">
                <a:latin typeface="Times New Roman" pitchFamily="18" charset="0"/>
              </a:rPr>
              <a:t>có kết cấu dân số như thế nào ?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886200" y="2743200"/>
            <a:ext cx="2514600" cy="1524000"/>
          </a:xfrm>
          <a:prstGeom prst="cloudCallout">
            <a:avLst>
              <a:gd name="adj1" fmla="val 8269"/>
              <a:gd name="adj2" fmla="val -17927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</a:rPr>
              <a:t>Có kết cấu dân số trẻ.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057400" y="914400"/>
            <a:ext cx="62484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>
                <a:latin typeface="Times New Roman" pitchFamily="18" charset="0"/>
              </a:rPr>
              <a:t>Nhận xét về cơ cấu theo nhóm tuổi </a:t>
            </a:r>
          </a:p>
          <a:p>
            <a:pPr algn="ctr"/>
            <a:r>
              <a:rPr lang="vi-VN" sz="2800">
                <a:latin typeface="Times New Roman" pitchFamily="18" charset="0"/>
              </a:rPr>
              <a:t>của nước ta thời kì 1979 – 1999.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057400" y="3886200"/>
            <a:ext cx="5334000" cy="1905000"/>
          </a:xfrm>
          <a:prstGeom prst="cloudCallout">
            <a:avLst>
              <a:gd name="adj1" fmla="val -21102"/>
              <a:gd name="adj2" fmla="val -11741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800">
              <a:latin typeface="Times New Roman" pitchFamily="18" charset="0"/>
            </a:endParaRPr>
          </a:p>
          <a:p>
            <a:pPr algn="ctr"/>
            <a:r>
              <a:rPr lang="vi-VN" sz="2800">
                <a:latin typeface="Times New Roman" pitchFamily="18" charset="0"/>
              </a:rPr>
              <a:t>Cơ cấu theo nhóm tuổi đang có sự thay đổi.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1" y="1295400"/>
            <a:ext cx="7848600" cy="6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2057400"/>
            <a:ext cx="8610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số giới tính đang dần mất cân đối (hiện nay 115 nam/100 nữ).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DÂN SỐ VÀ GIA TĂNG DÂN SỐ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3276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§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cấu theo độ tuổi đang có sự thay đổi.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4071937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tuổi 0 – 14t giảm.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4800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tuổi từ 15 trở lên tăng.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3400" y="48768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743200" y="184785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dirty="0">
                <a:latin typeface="Times New Roman" pitchFamily="18" charset="0"/>
              </a:rPr>
              <a:t>Tính tỉ lệ gia tăng tự nhiên :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657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</a:rPr>
              <a:t> GTTN (%) =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733800" y="3200400"/>
            <a:ext cx="5214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Times New Roman" pitchFamily="18" charset="0"/>
              </a:rPr>
              <a:t>Tỉ suất sinh (‰) – Tỉ suất tử (‰)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3962400" y="3931917"/>
            <a:ext cx="4876800" cy="4571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486400" y="4038600"/>
            <a:ext cx="1328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10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57200" y="1828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latin typeface="Times New Roman" pitchFamily="18" charset="0"/>
              </a:rPr>
              <a:t>BÀI TẬP 3 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609600" y="51816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33600" y="228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latin typeface="Times New Roman" pitchFamily="18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/>
          </p:cNvSpPr>
          <p:nvPr/>
        </p:nvSpPr>
        <p:spPr bwMode="auto">
          <a:xfrm>
            <a:off x="1600200" y="1981200"/>
            <a:ext cx="4343400" cy="3200400"/>
          </a:xfrm>
          <a:custGeom>
            <a:avLst/>
            <a:gdLst>
              <a:gd name="T0" fmla="*/ 0 w 2736"/>
              <a:gd name="T1" fmla="*/ 0 h 2016"/>
              <a:gd name="T2" fmla="*/ 4343400 w 2736"/>
              <a:gd name="T3" fmla="*/ 1143000 h 2016"/>
              <a:gd name="T4" fmla="*/ 4343400 w 2736"/>
              <a:gd name="T5" fmla="*/ 3200400 h 2016"/>
              <a:gd name="T6" fmla="*/ 0 w 2736"/>
              <a:gd name="T7" fmla="*/ 2743200 h 2016"/>
              <a:gd name="T8" fmla="*/ 0 w 2736"/>
              <a:gd name="T9" fmla="*/ 0 h 2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6"/>
              <a:gd name="T16" fmla="*/ 0 h 2016"/>
              <a:gd name="T17" fmla="*/ 2736 w 2736"/>
              <a:gd name="T18" fmla="*/ 2016 h 2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6" h="2016">
                <a:moveTo>
                  <a:pt x="0" y="0"/>
                </a:moveTo>
                <a:lnTo>
                  <a:pt x="2736" y="720"/>
                </a:lnTo>
                <a:lnTo>
                  <a:pt x="2736" y="2016"/>
                </a:lnTo>
                <a:lnTo>
                  <a:pt x="0" y="1728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600200" y="12192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600200" y="5791200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3000" y="6110288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1979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62600" y="6110288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1999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943600" y="3124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00200" y="1981200"/>
            <a:ext cx="434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600200" y="4724400"/>
            <a:ext cx="434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96200" y="59436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9600" y="18288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32,5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5800" y="44958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7,2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019800" y="2895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19,9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96000" y="49530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5,5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5943600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576388" y="995363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%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676400" y="3352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Tỉ lệ GTTN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6200" y="152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vi-VN" sz="2800" dirty="0">
                <a:latin typeface="Times New Roman" pitchFamily="18" charset="0"/>
              </a:rPr>
              <a:t>BIỂU ĐỒ THỂ HIỆN TÌNH HÌNH GIA TĂNG TỰ NHIÊN CỦA DÂN SỐ NƯỚC TA THỜI KÌ 1979 – 1999.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" y="152400"/>
            <a:ext cx="3124200" cy="2362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Nội</a:t>
            </a:r>
            <a:r>
              <a:rPr lang="en-US" sz="4800" b="1" dirty="0">
                <a:solidFill>
                  <a:schemeClr val="tx1"/>
                </a:solidFill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</a:rPr>
              <a:t>chính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5562600" y="152400"/>
            <a:ext cx="2667000" cy="1679448"/>
          </a:xfrm>
          <a:prstGeom prst="borderCallout2">
            <a:avLst>
              <a:gd name="adj1" fmla="val 36504"/>
              <a:gd name="adj2" fmla="val -6842"/>
              <a:gd name="adj3" fmla="val 18750"/>
              <a:gd name="adj4" fmla="val -16667"/>
              <a:gd name="adj5" fmla="val 15027"/>
              <a:gd name="adj6" fmla="val -1070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1. </a:t>
            </a:r>
            <a:r>
              <a:rPr lang="en-US" sz="4400" dirty="0" err="1">
                <a:solidFill>
                  <a:schemeClr val="tx1"/>
                </a:solidFill>
              </a:rPr>
              <a:t>Dân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sô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096000" y="3200400"/>
            <a:ext cx="2895600" cy="2133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790"/>
              <a:gd name="adj6" fmla="val -1041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2. </a:t>
            </a:r>
            <a:r>
              <a:rPr lang="en-US" sz="4400" dirty="0" err="1">
                <a:solidFill>
                  <a:schemeClr val="tx1"/>
                </a:solidFill>
              </a:rPr>
              <a:t>Gia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tăng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dân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số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133600" y="4953000"/>
            <a:ext cx="2895600" cy="1600200"/>
          </a:xfrm>
          <a:prstGeom prst="borderCallout2">
            <a:avLst>
              <a:gd name="adj1" fmla="val -5353"/>
              <a:gd name="adj2" fmla="val 31229"/>
              <a:gd name="adj3" fmla="val -18156"/>
              <a:gd name="adj4" fmla="val 20402"/>
              <a:gd name="adj5" fmla="val -148354"/>
              <a:gd name="adj6" fmla="val -788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3. </a:t>
            </a:r>
            <a:r>
              <a:rPr lang="en-US" sz="4400" dirty="0" err="1">
                <a:solidFill>
                  <a:schemeClr val="tx1"/>
                </a:solidFill>
              </a:rPr>
              <a:t>Cơ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cấu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dân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số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200" dirty="0">
                <a:solidFill>
                  <a:srgbClr val="002060"/>
                </a:solidFill>
              </a:rPr>
              <a:t>1. </a:t>
            </a:r>
            <a:r>
              <a:rPr lang="en-US" sz="3200" dirty="0" err="1">
                <a:solidFill>
                  <a:srgbClr val="002060"/>
                </a:solidFill>
              </a:rPr>
              <a:t>Dân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1981200" y="1066800"/>
            <a:ext cx="6324600" cy="3581400"/>
          </a:xfrm>
          <a:prstGeom prst="cloudCallout">
            <a:avLst>
              <a:gd name="adj1" fmla="val -47440"/>
              <a:gd name="adj2" fmla="val 8628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3200">
                <a:latin typeface="Times New Roman" pitchFamily="18" charset="0"/>
              </a:rPr>
              <a:t>Nước ta đứng thứ bao nhiêu về diện tích và dân số ? Điều đó nói lên đặc điểm gì của dân số nước ta ?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200" dirty="0">
                <a:solidFill>
                  <a:srgbClr val="002060"/>
                </a:solidFill>
              </a:rPr>
              <a:t>1. </a:t>
            </a:r>
            <a:r>
              <a:rPr lang="en-US" sz="3200" dirty="0" err="1">
                <a:solidFill>
                  <a:srgbClr val="002060"/>
                </a:solidFill>
              </a:rPr>
              <a:t>Dân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43000"/>
            <a:ext cx="5867400" cy="5715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6200" y="1676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2800" dirty="0">
                <a:latin typeface="Times New Roman" pitchFamily="18" charset="0"/>
              </a:rPr>
              <a:t>Năm 20</a:t>
            </a:r>
            <a:r>
              <a:rPr lang="en-US" sz="2800" dirty="0">
                <a:latin typeface="Times New Roman" pitchFamily="18" charset="0"/>
              </a:rPr>
              <a:t>09</a:t>
            </a:r>
            <a:r>
              <a:rPr lang="vi-VN" sz="2800" dirty="0">
                <a:latin typeface="Times New Roman" pitchFamily="18" charset="0"/>
              </a:rPr>
              <a:t> : </a:t>
            </a:r>
            <a:r>
              <a:rPr lang="en-US" sz="2800" dirty="0">
                <a:latin typeface="Times New Roman" pitchFamily="18" charset="0"/>
              </a:rPr>
              <a:t>85</a:t>
            </a:r>
            <a:r>
              <a:rPr lang="vi-VN" sz="2800" dirty="0">
                <a:latin typeface="Times New Roman" pitchFamily="18" charset="0"/>
              </a:rPr>
              <a:t>,7 triệu người.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6200" y="2895600"/>
            <a:ext cx="2590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2800" dirty="0">
                <a:latin typeface="Times New Roman" pitchFamily="18" charset="0"/>
              </a:rPr>
              <a:t>Năm 20</a:t>
            </a:r>
            <a:r>
              <a:rPr lang="en-US" sz="2800" dirty="0">
                <a:latin typeface="Times New Roman" pitchFamily="18" charset="0"/>
              </a:rPr>
              <a:t>17</a:t>
            </a:r>
            <a:r>
              <a:rPr lang="vi-VN" sz="2800" dirty="0">
                <a:latin typeface="Times New Roman" pitchFamily="18" charset="0"/>
              </a:rPr>
              <a:t> : </a:t>
            </a:r>
            <a:r>
              <a:rPr lang="en-US" sz="2800" dirty="0">
                <a:latin typeface="Times New Roman" pitchFamily="18" charset="0"/>
              </a:rPr>
              <a:t>9</a:t>
            </a:r>
            <a:r>
              <a:rPr lang="vi-VN" sz="2800" dirty="0">
                <a:latin typeface="Times New Roman" pitchFamily="18" charset="0"/>
              </a:rPr>
              <a:t>5,</a:t>
            </a:r>
            <a:r>
              <a:rPr lang="en-US" sz="2800" dirty="0">
                <a:latin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</a:rPr>
              <a:t> triệu người.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4419600"/>
            <a:ext cx="281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2800" dirty="0">
                <a:latin typeface="Times New Roman" pitchFamily="18" charset="0"/>
              </a:rPr>
              <a:t>Việt Nam là nước </a:t>
            </a:r>
            <a:r>
              <a:rPr lang="en-US" sz="2800" dirty="0">
                <a:latin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</a:rPr>
              <a:t>ông dân (Đứng thứ 3 </a:t>
            </a:r>
            <a:r>
              <a:rPr lang="en-US" sz="2800" dirty="0">
                <a:latin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</a:rPr>
              <a:t>ông Nam Á và 14 thế giới)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dirty="0" err="1">
                <a:solidFill>
                  <a:srgbClr val="002060"/>
                </a:solidFill>
              </a:rPr>
              <a:t>Gia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tăng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28600" y="1081087"/>
          <a:ext cx="8839200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2" imgW="5353050" imgH="4086225" progId="Excel.Chart.8">
                  <p:embed/>
                </p:oleObj>
              </mc:Choice>
              <mc:Fallback>
                <p:oleObj name="Chart" r:id="rId2" imgW="5353050" imgH="408622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1087"/>
                        <a:ext cx="8839200" cy="570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135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8"/>
          <p:cNvGraphicFramePr>
            <a:graphicFrameLocks noGrp="1"/>
          </p:cNvGraphicFramePr>
          <p:nvPr/>
        </p:nvGraphicFramePr>
        <p:xfrm>
          <a:off x="4093029" y="3495674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41,1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14"/>
          <p:cNvGraphicFramePr>
            <a:graphicFrameLocks noGrp="1"/>
          </p:cNvGraphicFramePr>
          <p:nvPr/>
        </p:nvGraphicFramePr>
        <p:xfrm>
          <a:off x="3407229" y="3800474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34,9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20"/>
          <p:cNvGraphicFramePr>
            <a:graphicFrameLocks noGrp="1"/>
          </p:cNvGraphicFramePr>
          <p:nvPr/>
        </p:nvGraphicFramePr>
        <p:xfrm>
          <a:off x="2695574" y="3987015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30,2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26"/>
          <p:cNvGraphicFramePr>
            <a:graphicFrameLocks noGrp="1"/>
          </p:cNvGraphicFramePr>
          <p:nvPr/>
        </p:nvGraphicFramePr>
        <p:xfrm>
          <a:off x="2071687" y="4181235"/>
          <a:ext cx="631371" cy="381239"/>
        </p:xfrm>
        <a:graphic>
          <a:graphicData uri="http://schemas.openxmlformats.org/drawingml/2006/table">
            <a:tbl>
              <a:tblPr/>
              <a:tblGrid>
                <a:gridCol w="6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23,8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6071507" y="2615415"/>
          <a:ext cx="710293" cy="423059"/>
        </p:xfrm>
        <a:graphic>
          <a:graphicData uri="http://schemas.openxmlformats.org/drawingml/2006/table">
            <a:tbl>
              <a:tblPr/>
              <a:tblGrid>
                <a:gridCol w="71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64,4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38"/>
          <p:cNvGraphicFramePr>
            <a:graphicFrameLocks noGrp="1"/>
          </p:cNvGraphicFramePr>
          <p:nvPr/>
        </p:nvGraphicFramePr>
        <p:xfrm>
          <a:off x="5464629" y="3072615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52,7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4"/>
          <p:cNvGraphicFramePr>
            <a:graphicFrameLocks noGrp="1"/>
          </p:cNvGraphicFramePr>
          <p:nvPr/>
        </p:nvGraphicFramePr>
        <p:xfrm>
          <a:off x="4776107" y="3148815"/>
          <a:ext cx="710293" cy="423059"/>
        </p:xfrm>
        <a:graphic>
          <a:graphicData uri="http://schemas.openxmlformats.org/drawingml/2006/table">
            <a:tbl>
              <a:tblPr/>
              <a:tblGrid>
                <a:gridCol w="71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49,2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81"/>
          <p:cNvGraphicFramePr>
            <a:graphicFrameLocks noGrp="1"/>
          </p:cNvGraphicFramePr>
          <p:nvPr/>
        </p:nvGraphicFramePr>
        <p:xfrm>
          <a:off x="6836229" y="2145475"/>
          <a:ext cx="631371" cy="359599"/>
        </p:xfrm>
        <a:graphic>
          <a:graphicData uri="http://schemas.openxmlformats.org/drawingml/2006/table">
            <a:tbl>
              <a:tblPr/>
              <a:tblGrid>
                <a:gridCol w="63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76,3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00"/>
          <p:cNvSpPr>
            <a:spLocks noChangeArrowheads="1"/>
          </p:cNvSpPr>
          <p:nvPr/>
        </p:nvSpPr>
        <p:spPr bwMode="auto">
          <a:xfrm>
            <a:off x="7205663" y="1828800"/>
            <a:ext cx="636304" cy="3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1600" b="1">
                <a:latin typeface="Times New Roman" pitchFamily="18" charset="0"/>
              </a:rPr>
              <a:t>80,9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143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ta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260025"/>
          <a:ext cx="8763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25,2%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69,3%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5,5%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3962400"/>
            <a:ext cx="7620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5638800"/>
            <a:ext cx="762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800600"/>
            <a:ext cx="7620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6961" y="3911025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Dưới</a:t>
            </a:r>
            <a:r>
              <a:rPr lang="en-US" sz="3200" dirty="0"/>
              <a:t> 15 </a:t>
            </a:r>
            <a:r>
              <a:rPr lang="en-US" sz="3200" dirty="0" err="1"/>
              <a:t>tuổi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60761" y="4749225"/>
            <a:ext cx="241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Từ</a:t>
            </a:r>
            <a:r>
              <a:rPr lang="en-US" sz="3200" dirty="0"/>
              <a:t> 15-64 </a:t>
            </a:r>
            <a:r>
              <a:rPr lang="en-US" sz="3200" dirty="0" err="1"/>
              <a:t>tuổi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0761" y="5663625"/>
            <a:ext cx="218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Trên</a:t>
            </a:r>
            <a:r>
              <a:rPr lang="en-US" sz="3200" dirty="0"/>
              <a:t> 64 </a:t>
            </a:r>
            <a:r>
              <a:rPr lang="en-US" sz="3200" dirty="0" err="1"/>
              <a:t>tuổi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8277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ở </a:t>
            </a:r>
            <a:r>
              <a:rPr lang="en-US" sz="3200" dirty="0" err="1"/>
              <a:t>Việt</a:t>
            </a:r>
            <a:r>
              <a:rPr lang="en-US" sz="3200" dirty="0"/>
              <a:t> Nam,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748855-Question-mark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5410200" cy="4800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343400" y="0"/>
            <a:ext cx="4800600" cy="2514600"/>
          </a:xfrm>
          <a:prstGeom prst="cloudCallout">
            <a:avLst>
              <a:gd name="adj1" fmla="val -62582"/>
              <a:gd name="adj2" fmla="val 834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Vì sao tỉ lệ gia tăng tự nhiên của dân số giảm nhanh, nhưng dân số vẫn tăng nhanh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67200" y="0"/>
            <a:ext cx="4953000" cy="2590800"/>
          </a:xfrm>
          <a:prstGeom prst="cloudCallout">
            <a:avLst>
              <a:gd name="adj1" fmla="val -60565"/>
              <a:gd name="adj2" fmla="val 793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nhnah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những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hậu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85800" y="304800"/>
            <a:ext cx="7772400" cy="61722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dirty="0" err="1">
                <a:solidFill>
                  <a:srgbClr val="002060"/>
                </a:solidFill>
              </a:rPr>
              <a:t>Gia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tăng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307842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vi-VN" sz="3200" dirty="0">
                <a:latin typeface="+mj-lt"/>
                <a:cs typeface="Calibri" pitchFamily="34" charset="0"/>
              </a:rPr>
              <a:t>Tỉ lệ gia tăng dân số khác nhau giữa các vùng.</a:t>
            </a:r>
            <a:endParaRPr lang="en-US" sz="3200" dirty="0">
              <a:latin typeface="+mj-lt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>
                <a:latin typeface="+mj-lt"/>
                <a:cs typeface="Calibri" pitchFamily="34" charset="0"/>
              </a:rPr>
              <a:t>Dân số nước ta tăng nhanh, cuối những năm 50 có hiện tượng bùng nổ dân số.</a:t>
            </a:r>
            <a:endParaRPr lang="en-US" sz="3200" dirty="0">
              <a:latin typeface="+mj-lt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+mj-lt"/>
                <a:cs typeface="Calibri" pitchFamily="34" charset="0"/>
              </a:rPr>
              <a:t>- </a:t>
            </a:r>
            <a:r>
              <a:rPr lang="vi-VN" sz="3200" dirty="0">
                <a:latin typeface="+mj-lt"/>
                <a:cs typeface="Calibri" pitchFamily="34" charset="0"/>
              </a:rPr>
              <a:t>Hiện nay tốc độ gia tăng dân số có xu hướng giảm (tuy nhiên vẫn tăng 1 triệu người/năm).</a:t>
            </a:r>
            <a:endParaRPr lang="en-US" sz="3200" dirty="0">
              <a:latin typeface="+mj-lt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+mj-lt"/>
                <a:ea typeface="SimSun" pitchFamily="2" charset="-122"/>
                <a:cs typeface="Times New Roman" pitchFamily="18" charset="0"/>
              </a:rPr>
              <a:t>- Dân số nước ta đông và tăng nhanh liên tục để lại nhiều hậu qủa nghiêm trọng</a:t>
            </a:r>
            <a:endParaRPr lang="en-US" sz="3200" dirty="0"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200" dirty="0">
                <a:latin typeface="+mj-lt"/>
                <a:ea typeface="SimSun" pitchFamily="2" charset="-122"/>
                <a:cs typeface="Times New Roman" pitchFamily="18" charset="0"/>
              </a:rPr>
              <a:t> Nhờ thực hiện tốt kế hoạch hoá gia đình nên những năm gần đây tỉ lệ gia tăng dân số tự nhiên đã giảm</a:t>
            </a:r>
            <a:r>
              <a:rPr lang="nl-NL" sz="3200" i="1" dirty="0">
                <a:latin typeface="+mj-lt"/>
                <a:ea typeface="SimSun" pitchFamily="2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698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Hoa Lê</cp:lastModifiedBy>
  <cp:revision>32</cp:revision>
  <dcterms:created xsi:type="dcterms:W3CDTF">2006-08-16T00:00:00Z</dcterms:created>
  <dcterms:modified xsi:type="dcterms:W3CDTF">2021-08-14T09:10:31Z</dcterms:modified>
</cp:coreProperties>
</file>