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3" r:id="rId7"/>
    <p:sldId id="284" r:id="rId8"/>
    <p:sldId id="285" r:id="rId9"/>
    <p:sldId id="286" r:id="rId10"/>
    <p:sldId id="288" r:id="rId11"/>
    <p:sldId id="290" r:id="rId12"/>
    <p:sldId id="289" r:id="rId13"/>
    <p:sldId id="291" r:id="rId14"/>
    <p:sldId id="292" r:id="rId15"/>
    <p:sldId id="293" r:id="rId16"/>
    <p:sldId id="294" r:id="rId17"/>
    <p:sldId id="295" r:id="rId18"/>
    <p:sldId id="299" r:id="rId19"/>
    <p:sldId id="2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727"/>
    <a:srgbClr val="3EE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FFB9C9-31A6-4325-91B8-F34FDD53979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335740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FB9C9-31A6-4325-91B8-F34FDD53979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372462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FB9C9-31A6-4325-91B8-F34FDD53979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178847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C0A937-3470-4E67-9788-DF9B54ECC9AD}" type="slidenum">
              <a:rPr lang="en-US" altLang="en-US"/>
              <a:pPr>
                <a:defRPr/>
              </a:pPr>
              <a:t>‹#›</a:t>
            </a:fld>
            <a:endParaRPr lang="en-US" altLang="en-US"/>
          </a:p>
        </p:txBody>
      </p:sp>
    </p:spTree>
    <p:extLst>
      <p:ext uri="{BB962C8B-B14F-4D97-AF65-F5344CB8AC3E}">
        <p14:creationId xmlns:p14="http://schemas.microsoft.com/office/powerpoint/2010/main" val="202298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FFB9C9-31A6-4325-91B8-F34FDD53979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163248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FB9C9-31A6-4325-91B8-F34FDD539790}"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305812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FFB9C9-31A6-4325-91B8-F34FDD539790}"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153680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FFB9C9-31A6-4325-91B8-F34FDD539790}"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245740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FFB9C9-31A6-4325-91B8-F34FDD539790}"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76650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FB9C9-31A6-4325-91B8-F34FDD539790}"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30522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FB9C9-31A6-4325-91B8-F34FDD539790}"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81081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FB9C9-31A6-4325-91B8-F34FDD539790}"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C50DB-F17D-4FD6-A0DD-067FCB0D1D6B}" type="slidenum">
              <a:rPr lang="en-US" smtClean="0"/>
              <a:t>‹#›</a:t>
            </a:fld>
            <a:endParaRPr lang="en-US"/>
          </a:p>
        </p:txBody>
      </p:sp>
    </p:spTree>
    <p:extLst>
      <p:ext uri="{BB962C8B-B14F-4D97-AF65-F5344CB8AC3E}">
        <p14:creationId xmlns:p14="http://schemas.microsoft.com/office/powerpoint/2010/main" val="73406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FB9C9-31A6-4325-91B8-F34FDD539790}" type="datetimeFigureOut">
              <a:rPr lang="en-US" smtClean="0"/>
              <a:t>8/14/2021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C50DB-F17D-4FD6-A0DD-067FCB0D1D6B}" type="slidenum">
              <a:rPr lang="en-US" smtClean="0"/>
              <a:t>‹#›</a:t>
            </a:fld>
            <a:endParaRPr lang="en-US"/>
          </a:p>
        </p:txBody>
      </p:sp>
    </p:spTree>
    <p:extLst>
      <p:ext uri="{BB962C8B-B14F-4D97-AF65-F5344CB8AC3E}">
        <p14:creationId xmlns:p14="http://schemas.microsoft.com/office/powerpoint/2010/main" val="302129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2832716" y="610202"/>
            <a:ext cx="6982987" cy="954107"/>
          </a:xfrm>
          <a:prstGeom prst="rect">
            <a:avLst/>
          </a:prstGeom>
          <a:noFill/>
        </p:spPr>
        <p:txBody>
          <a:bodyPr wrap="square" rtlCol="0">
            <a:spAutoFit/>
          </a:bodyPr>
          <a:lstStyle/>
          <a:p>
            <a:pPr algn="ctr"/>
            <a:r>
              <a:rPr lang="vi-VN" sz="2800" b="1" dirty="0">
                <a:solidFill>
                  <a:srgbClr val="FF0000"/>
                </a:solidFill>
                <a:latin typeface="+mj-lt"/>
              </a:rPr>
              <a:t>TIẾT 2 - BÀI 2: SỰ PHÂN BỐ DÂN CƯ. CÁC CHỦNG  TỘC TRÊN THẾ GIỚI</a:t>
            </a:r>
            <a:endParaRPr lang="en-US" sz="2800" b="1" dirty="0">
              <a:solidFill>
                <a:srgbClr val="FF0000"/>
              </a:solidFill>
              <a:latin typeface="+mj-lt"/>
            </a:endParaRPr>
          </a:p>
        </p:txBody>
      </p:sp>
    </p:spTree>
    <p:extLst>
      <p:ext uri="{BB962C8B-B14F-4D97-AF65-F5344CB8AC3E}">
        <p14:creationId xmlns:p14="http://schemas.microsoft.com/office/powerpoint/2010/main" val="328314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600" y="1177737"/>
            <a:ext cx="6350000" cy="584775"/>
          </a:xfrm>
          <a:prstGeom prst="rect">
            <a:avLst/>
          </a:prstGeom>
          <a:noFill/>
        </p:spPr>
        <p:txBody>
          <a:bodyPr wrap="square" rtlCol="0">
            <a:spAutoFit/>
          </a:bodyPr>
          <a:lstStyle/>
          <a:p>
            <a:r>
              <a:rPr lang="vi-VN" sz="3200" b="1" u="sng" dirty="0">
                <a:solidFill>
                  <a:schemeClr val="accent1">
                    <a:lumMod val="50000"/>
                  </a:schemeClr>
                </a:solidFill>
                <a:latin typeface="+mj-lt"/>
              </a:rPr>
              <a:t>1. Sự phân bố dân cư</a:t>
            </a:r>
          </a:p>
        </p:txBody>
      </p:sp>
      <p:sp>
        <p:nvSpPr>
          <p:cNvPr id="2" name="TextBox 1"/>
          <p:cNvSpPr txBox="1"/>
          <p:nvPr/>
        </p:nvSpPr>
        <p:spPr>
          <a:xfrm>
            <a:off x="1244600" y="1883437"/>
            <a:ext cx="9791700" cy="2246769"/>
          </a:xfrm>
          <a:prstGeom prst="rect">
            <a:avLst/>
          </a:prstGeom>
          <a:noFill/>
        </p:spPr>
        <p:txBody>
          <a:bodyPr wrap="square" rtlCol="0">
            <a:spAutoFit/>
          </a:bodyPr>
          <a:lstStyle/>
          <a:p>
            <a:pPr algn="just">
              <a:spcBef>
                <a:spcPct val="0"/>
              </a:spcBef>
            </a:pPr>
            <a:r>
              <a:rPr lang="vi-VN" altLang="en-US" sz="2800" dirty="0">
                <a:latin typeface="Times New Roman" panose="02020603050405020304" pitchFamily="18" charset="0"/>
              </a:rPr>
              <a:t>- Dân cư trên Thế Giới phân bố không đồng đều:</a:t>
            </a:r>
          </a:p>
          <a:p>
            <a:pPr algn="just">
              <a:spcBef>
                <a:spcPct val="0"/>
              </a:spcBef>
            </a:pPr>
            <a:r>
              <a:rPr lang="vi-VN" altLang="en-US" sz="2800" dirty="0">
                <a:latin typeface="Times New Roman" panose="02020603050405020304" pitchFamily="18" charset="0"/>
              </a:rPr>
              <a:t>+ </a:t>
            </a:r>
            <a:r>
              <a:rPr lang="vi-VN" altLang="en-US" sz="2800" dirty="0">
                <a:solidFill>
                  <a:schemeClr val="tx1"/>
                </a:solidFill>
                <a:latin typeface="Times New Roman" panose="02020603050405020304" pitchFamily="18" charset="0"/>
              </a:rPr>
              <a:t>Tập trung sinh sống ở những đồng bằng châu thổ, ven biển, đô thị... Những nơi có điều kiện khí hậu và giao thông thuận tiện.</a:t>
            </a:r>
          </a:p>
          <a:p>
            <a:pPr algn="just">
              <a:spcBef>
                <a:spcPct val="0"/>
              </a:spcBef>
            </a:pPr>
            <a:r>
              <a:rPr lang="vi-VN" altLang="en-US" sz="2800" dirty="0">
                <a:latin typeface="Times New Roman" panose="02020603050405020304" pitchFamily="18" charset="0"/>
              </a:rPr>
              <a:t>+ Dân cư thưa thớt: vùng núi, vùng sâu, vùng cực giá hoặc hoang mạc.</a:t>
            </a:r>
            <a:endParaRPr lang="en-US" altLang="en-US" sz="2800" dirty="0">
              <a:solidFill>
                <a:schemeClr val="tx1"/>
              </a:solidFill>
              <a:latin typeface="Times New Roman" panose="02020603050405020304" pitchFamily="18" charset="0"/>
            </a:endParaRPr>
          </a:p>
        </p:txBody>
      </p:sp>
      <p:pic>
        <p:nvPicPr>
          <p:cNvPr id="10" name="Picture 13" descr="ban tay"/>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13334" y="1923026"/>
            <a:ext cx="501788" cy="64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ban tay"/>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13334" y="2730318"/>
            <a:ext cx="501788" cy="64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90440" y="252272"/>
            <a:ext cx="7857892" cy="954107"/>
          </a:xfrm>
          <a:prstGeom prst="rect">
            <a:avLst/>
          </a:prstGeom>
        </p:spPr>
        <p:txBody>
          <a:bodyPr wrap="square">
            <a:spAutoFit/>
          </a:bodyPr>
          <a:lstStyle/>
          <a:p>
            <a:pPr algn="ctr"/>
            <a:r>
              <a:rPr lang="vi-VN" sz="2800" b="1" dirty="0">
                <a:solidFill>
                  <a:srgbClr val="FF0000"/>
                </a:solidFill>
                <a:latin typeface="+mj-lt"/>
              </a:rPr>
              <a:t>TIẾT 2 - BÀI 2: SỰ PHÂN BỐ DÂN CƯ. </a:t>
            </a:r>
          </a:p>
          <a:p>
            <a:pPr algn="ctr"/>
            <a:r>
              <a:rPr lang="vi-VN" sz="2800" b="1" dirty="0">
                <a:solidFill>
                  <a:srgbClr val="FF0000"/>
                </a:solidFill>
                <a:latin typeface="+mj-lt"/>
              </a:rPr>
              <a:t>CÁC CHỦNG  TỘC TRÊN THẾ GIỚI</a:t>
            </a:r>
            <a:endParaRPr lang="en-US" sz="2800" b="1" dirty="0">
              <a:solidFill>
                <a:srgbClr val="FF0000"/>
              </a:solidFill>
              <a:latin typeface="+mj-lt"/>
            </a:endParaRPr>
          </a:p>
        </p:txBody>
      </p:sp>
    </p:spTree>
    <p:extLst>
      <p:ext uri="{BB962C8B-B14F-4D97-AF65-F5344CB8AC3E}">
        <p14:creationId xmlns:p14="http://schemas.microsoft.com/office/powerpoint/2010/main" val="317828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hinh-nen-powerpoint-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a-cam-la-benh-g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36838"/>
            <a:ext cx="52578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3"/>
          <p:cNvSpPr>
            <a:spLocks noChangeArrowheads="1"/>
          </p:cNvSpPr>
          <p:nvPr/>
        </p:nvSpPr>
        <p:spPr bwMode="auto">
          <a:xfrm>
            <a:off x="3581400" y="498088"/>
            <a:ext cx="5029200" cy="2362200"/>
          </a:xfrm>
          <a:prstGeom prst="cloudCallout">
            <a:avLst>
              <a:gd name="adj1" fmla="val 4606"/>
              <a:gd name="adj2" fmla="val 81181"/>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anchor="ctr"/>
          <a:lstStyle/>
          <a:p>
            <a:pPr algn="ctr" eaLnBrk="1" hangingPunct="1">
              <a:defRPr/>
            </a:pPr>
            <a:r>
              <a:rPr lang="vi-VN" sz="2800" b="1" i="1" dirty="0">
                <a:latin typeface="+mj-lt"/>
              </a:rPr>
              <a:t>Vậy ở nước ta dân cư phân bố như thế nào?</a:t>
            </a:r>
            <a:endParaRPr lang="en-US" sz="2800" b="1" i="1" dirty="0">
              <a:latin typeface="+mj-lt"/>
            </a:endParaRPr>
          </a:p>
        </p:txBody>
      </p:sp>
    </p:spTree>
    <p:extLst>
      <p:ext uri="{BB962C8B-B14F-4D97-AF65-F5344CB8AC3E}">
        <p14:creationId xmlns:p14="http://schemas.microsoft.com/office/powerpoint/2010/main" val="384493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1269"/>
                                        </p:tgtEl>
                                      </p:cBhvr>
                                    </p:animEffect>
                                    <p:set>
                                      <p:cBhvr>
                                        <p:cTn id="10" dur="1" fill="hold">
                                          <p:stCondLst>
                                            <p:cond delay="499"/>
                                          </p:stCondLst>
                                        </p:cTn>
                                        <p:tgtEl>
                                          <p:spTgt spid="11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4202" y="431181"/>
            <a:ext cx="7200900" cy="584775"/>
          </a:xfrm>
          <a:prstGeom prst="rect">
            <a:avLst/>
          </a:prstGeom>
          <a:noFill/>
        </p:spPr>
        <p:txBody>
          <a:bodyPr wrap="square" rtlCol="0">
            <a:spAutoFit/>
          </a:bodyPr>
          <a:lstStyle/>
          <a:p>
            <a:pPr algn="ctr"/>
            <a:r>
              <a:rPr lang="vi-VN" sz="3200" b="1" dirty="0">
                <a:solidFill>
                  <a:srgbClr val="FF0000"/>
                </a:solidFill>
                <a:latin typeface="+mj-lt"/>
              </a:rPr>
              <a:t>TIẾT 2 - BÀI 2: DÂN SỐ</a:t>
            </a:r>
            <a:endParaRPr lang="en-US" sz="3200" b="1" dirty="0">
              <a:solidFill>
                <a:srgbClr val="FF0000"/>
              </a:solidFill>
              <a:latin typeface="+mj-lt"/>
            </a:endParaRPr>
          </a:p>
        </p:txBody>
      </p:sp>
      <p:sp>
        <p:nvSpPr>
          <p:cNvPr id="5" name="TextBox 4"/>
          <p:cNvSpPr txBox="1"/>
          <p:nvPr/>
        </p:nvSpPr>
        <p:spPr>
          <a:xfrm>
            <a:off x="1244600" y="1177737"/>
            <a:ext cx="6350000" cy="1077218"/>
          </a:xfrm>
          <a:prstGeom prst="rect">
            <a:avLst/>
          </a:prstGeom>
          <a:noFill/>
        </p:spPr>
        <p:txBody>
          <a:bodyPr wrap="square" rtlCol="0">
            <a:spAutoFit/>
          </a:bodyPr>
          <a:lstStyle/>
          <a:p>
            <a:r>
              <a:rPr lang="vi-VN" sz="3200" b="1" u="sng" dirty="0">
                <a:solidFill>
                  <a:schemeClr val="accent1">
                    <a:lumMod val="50000"/>
                  </a:schemeClr>
                </a:solidFill>
                <a:latin typeface="+mj-lt"/>
              </a:rPr>
              <a:t>2. Các chủng tộc</a:t>
            </a:r>
          </a:p>
          <a:p>
            <a:endParaRPr lang="vi-VN" sz="3200" b="1" u="sng" dirty="0">
              <a:solidFill>
                <a:schemeClr val="accent1">
                  <a:lumMod val="50000"/>
                </a:schemeClr>
              </a:solidFill>
              <a:latin typeface="+mj-lt"/>
            </a:endParaRPr>
          </a:p>
        </p:txBody>
      </p:sp>
      <p:pic>
        <p:nvPicPr>
          <p:cNvPr id="7" name="Picture 7" descr="qustionmed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15018" y="2019836"/>
            <a:ext cx="1049347" cy="978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Cloud 7"/>
          <p:cNvSpPr/>
          <p:nvPr/>
        </p:nvSpPr>
        <p:spPr>
          <a:xfrm>
            <a:off x="3284861" y="1870300"/>
            <a:ext cx="5679582" cy="1398946"/>
          </a:xfrm>
          <a:prstGeom prst="cloud">
            <a:avLst/>
          </a:prstGeom>
          <a:solidFill>
            <a:srgbClr val="E0E98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vi-VN" sz="2800" b="1" i="1" kern="0" dirty="0">
                <a:solidFill>
                  <a:srgbClr val="C00000"/>
                </a:solidFill>
                <a:latin typeface="Times New Roman" pitchFamily="18" charset="0"/>
                <a:cs typeface="Times New Roman" pitchFamily="18" charset="0"/>
              </a:rPr>
              <a:t>Chủng tộc là gì?</a:t>
            </a:r>
          </a:p>
        </p:txBody>
      </p:sp>
      <p:sp>
        <p:nvSpPr>
          <p:cNvPr id="9" name="Rounded Rectangular Callout 8"/>
          <p:cNvSpPr/>
          <p:nvPr/>
        </p:nvSpPr>
        <p:spPr>
          <a:xfrm>
            <a:off x="2964365" y="4740220"/>
            <a:ext cx="7804597" cy="1656184"/>
          </a:xfrm>
          <a:prstGeom prst="wedgeRoundRectCallout">
            <a:avLst>
              <a:gd name="adj1" fmla="val -6901"/>
              <a:gd name="adj2" fmla="val -143688"/>
              <a:gd name="adj3" fmla="val 16667"/>
            </a:avLst>
          </a:prstGeom>
          <a:solidFill>
            <a:srgbClr val="8BEDCF"/>
          </a:solidFill>
          <a:ln w="15875" cap="flat" cmpd="sng" algn="ctr">
            <a:solidFill>
              <a:srgbClr val="94C600">
                <a:shade val="50000"/>
              </a:srgbClr>
            </a:solidFill>
            <a:prstDash val="solid"/>
          </a:ln>
          <a:effectLst/>
        </p:spPr>
        <p:txBody>
          <a:bodyPr rtlCol="0" anchor="ctr"/>
          <a:lstStyle/>
          <a:p>
            <a:pPr algn="ctr">
              <a:defRPr/>
            </a:pPr>
            <a:r>
              <a:rPr lang="en-GB" sz="2800" b="1" i="1" kern="0" dirty="0">
                <a:solidFill>
                  <a:prstClr val="black"/>
                </a:solidFill>
                <a:latin typeface="Times New Roman" pitchFamily="18" charset="0"/>
                <a:cs typeface="Times New Roman" pitchFamily="18" charset="0"/>
              </a:rPr>
              <a:t>L</a:t>
            </a:r>
            <a:r>
              <a:rPr lang="vi-VN" sz="2800" b="1" i="1" kern="0" dirty="0">
                <a:solidFill>
                  <a:prstClr val="black"/>
                </a:solidFill>
                <a:latin typeface="Times New Roman" pitchFamily="18" charset="0"/>
                <a:cs typeface="Times New Roman" pitchFamily="18" charset="0"/>
              </a:rPr>
              <a:t>à tập hợp người có những đặc điểm hình thái bên ngoài giống nhau, di truyền từ thế hệ này sang thế hệ khác như: màu da, tóc, mắt, mũi...</a:t>
            </a:r>
          </a:p>
        </p:txBody>
      </p:sp>
    </p:spTree>
    <p:extLst>
      <p:ext uri="{BB962C8B-B14F-4D97-AF65-F5344CB8AC3E}">
        <p14:creationId xmlns:p14="http://schemas.microsoft.com/office/powerpoint/2010/main" val="812778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hinh-nen-powerpoint-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a-cam-la-benh-g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36838"/>
            <a:ext cx="52578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3"/>
          <p:cNvSpPr>
            <a:spLocks noChangeArrowheads="1"/>
          </p:cNvSpPr>
          <p:nvPr/>
        </p:nvSpPr>
        <p:spPr bwMode="auto">
          <a:xfrm>
            <a:off x="3581400" y="498088"/>
            <a:ext cx="5029200" cy="2362200"/>
          </a:xfrm>
          <a:prstGeom prst="cloudCallout">
            <a:avLst>
              <a:gd name="adj1" fmla="val 4606"/>
              <a:gd name="adj2" fmla="val 81181"/>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anchor="ctr"/>
          <a:lstStyle/>
          <a:p>
            <a:pPr algn="ctr" eaLnBrk="1" hangingPunct="1">
              <a:defRPr/>
            </a:pPr>
            <a:r>
              <a:rPr lang="vi-VN" sz="2800" b="1" i="1" dirty="0">
                <a:latin typeface="+mj-lt"/>
              </a:rPr>
              <a:t>Trên Thế Giới có mấy chủng tộc chính? Đó là những chủng tộc nào?</a:t>
            </a:r>
            <a:endParaRPr lang="en-US" sz="2800" b="1" i="1" dirty="0">
              <a:latin typeface="+mj-lt"/>
            </a:endParaRPr>
          </a:p>
        </p:txBody>
      </p:sp>
    </p:spTree>
    <p:extLst>
      <p:ext uri="{BB962C8B-B14F-4D97-AF65-F5344CB8AC3E}">
        <p14:creationId xmlns:p14="http://schemas.microsoft.com/office/powerpoint/2010/main" val="1345667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1269"/>
                                        </p:tgtEl>
                                      </p:cBhvr>
                                    </p:animEffect>
                                    <p:set>
                                      <p:cBhvr>
                                        <p:cTn id="10" dur="1" fill="hold">
                                          <p:stCondLst>
                                            <p:cond delay="499"/>
                                          </p:stCondLst>
                                        </p:cTn>
                                        <p:tgtEl>
                                          <p:spTgt spid="11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600" y="1177737"/>
            <a:ext cx="6350000" cy="584775"/>
          </a:xfrm>
          <a:prstGeom prst="rect">
            <a:avLst/>
          </a:prstGeom>
          <a:noFill/>
        </p:spPr>
        <p:txBody>
          <a:bodyPr wrap="square" rtlCol="0">
            <a:spAutoFit/>
          </a:bodyPr>
          <a:lstStyle/>
          <a:p>
            <a:r>
              <a:rPr lang="vi-VN" sz="3200" b="1" u="sng" dirty="0">
                <a:solidFill>
                  <a:schemeClr val="accent1">
                    <a:lumMod val="50000"/>
                  </a:schemeClr>
                </a:solidFill>
                <a:latin typeface="+mj-lt"/>
              </a:rPr>
              <a:t>2. Các chủng tộc </a:t>
            </a:r>
          </a:p>
        </p:txBody>
      </p:sp>
      <p:sp>
        <p:nvSpPr>
          <p:cNvPr id="2" name="TextBox 1"/>
          <p:cNvSpPr txBox="1"/>
          <p:nvPr/>
        </p:nvSpPr>
        <p:spPr>
          <a:xfrm>
            <a:off x="1244600" y="1883437"/>
            <a:ext cx="10947400" cy="2806922"/>
          </a:xfrm>
          <a:prstGeom prst="rect">
            <a:avLst/>
          </a:prstGeom>
          <a:noFill/>
        </p:spPr>
        <p:txBody>
          <a:bodyPr wrap="square" rtlCol="0">
            <a:spAutoFit/>
          </a:bodyPr>
          <a:lstStyle/>
          <a:p>
            <a:pPr algn="just"/>
            <a:r>
              <a:rPr lang="vi-VN" sz="2800" dirty="0">
                <a:latin typeface="+mj-lt"/>
                <a:cs typeface="Times New Roman" panose="02020603050405020304" pitchFamily="18" charset="0"/>
              </a:rPr>
              <a:t>- Trên Thế Giới có 3 chủng tộc: Môn-gô-lô-ít; Nê-grô-ít; Ơ-rô-pê-ô-ít.</a:t>
            </a:r>
          </a:p>
          <a:p>
            <a:pPr algn="just"/>
            <a:r>
              <a:rPr lang="vi-VN" sz="2800" dirty="0">
                <a:latin typeface="+mj-lt"/>
                <a:cs typeface="Times New Roman" panose="02020603050405020304" pitchFamily="18" charset="0"/>
              </a:rPr>
              <a:t>- Phân bố: + </a:t>
            </a:r>
            <a:r>
              <a:rPr lang="vi-VN" sz="2800" dirty="0">
                <a:latin typeface="+mj-lt"/>
              </a:rPr>
              <a:t>Môn-gô-lô-ít: da vàng, phân bố chủ yếu ở Châu Á</a:t>
            </a:r>
          </a:p>
          <a:p>
            <a:pPr algn="just">
              <a:lnSpc>
                <a:spcPct val="130000"/>
              </a:lnSpc>
              <a:spcAft>
                <a:spcPts val="0"/>
              </a:spcAft>
            </a:pPr>
            <a:r>
              <a:rPr lang="vi-VN" sz="2800" dirty="0">
                <a:latin typeface="+mj-lt"/>
                <a:cs typeface="Times New Roman" panose="02020603050405020304" pitchFamily="18" charset="0"/>
              </a:rPr>
              <a:t>                  + </a:t>
            </a:r>
            <a:r>
              <a:rPr lang="vi-VN" sz="2800" dirty="0">
                <a:solidFill>
                  <a:srgbClr val="000000"/>
                </a:solidFill>
                <a:latin typeface="+mj-lt"/>
                <a:ea typeface="Times New Roman" panose="02020603050405020304" pitchFamily="18" charset="0"/>
              </a:rPr>
              <a:t>Ơ-rô-pê-ô-ít: da trắng, phân bố chủ yếu ở Châu Âu- Mĩ</a:t>
            </a:r>
            <a:endParaRPr lang="en-US" sz="2800" dirty="0">
              <a:latin typeface="+mj-lt"/>
              <a:ea typeface="Times New Roman" panose="02020603050405020304" pitchFamily="18" charset="0"/>
            </a:endParaRPr>
          </a:p>
          <a:p>
            <a:pPr algn="just"/>
            <a:r>
              <a:rPr lang="vi-VN" sz="2800" dirty="0">
                <a:latin typeface="+mj-lt"/>
                <a:cs typeface="Times New Roman" panose="02020603050405020304" pitchFamily="18" charset="0"/>
              </a:rPr>
              <a:t>                  + </a:t>
            </a:r>
            <a:r>
              <a:rPr lang="vi-VN" sz="2800" dirty="0">
                <a:latin typeface="+mj-lt"/>
              </a:rPr>
              <a:t>Nê-grô-ít: da đen, phân bố chủ yếu ở châu phi.</a:t>
            </a:r>
          </a:p>
          <a:p>
            <a:pPr algn="just"/>
            <a:r>
              <a:rPr lang="vi-VN" sz="2800" dirty="0">
                <a:latin typeface="+mj-lt"/>
              </a:rPr>
              <a:t>- Các chủng tộc chung sống bình đẳng và có quyền như nhau.</a:t>
            </a:r>
            <a:endParaRPr lang="en-US" sz="2800" dirty="0">
              <a:latin typeface="+mj-lt"/>
            </a:endParaRPr>
          </a:p>
          <a:p>
            <a:pPr algn="just"/>
            <a:endParaRPr lang="en-US" sz="2800" dirty="0">
              <a:latin typeface="+mj-lt"/>
              <a:cs typeface="Times New Roman" panose="02020603050405020304" pitchFamily="18" charset="0"/>
            </a:endParaRPr>
          </a:p>
        </p:txBody>
      </p:sp>
      <p:pic>
        <p:nvPicPr>
          <p:cNvPr id="10" name="Picture 13" descr="ban tay"/>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13334" y="1923026"/>
            <a:ext cx="501788" cy="64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90440" y="252272"/>
            <a:ext cx="7857892" cy="954107"/>
          </a:xfrm>
          <a:prstGeom prst="rect">
            <a:avLst/>
          </a:prstGeom>
        </p:spPr>
        <p:txBody>
          <a:bodyPr wrap="square">
            <a:spAutoFit/>
          </a:bodyPr>
          <a:lstStyle/>
          <a:p>
            <a:pPr algn="ctr"/>
            <a:r>
              <a:rPr lang="vi-VN" sz="2800" b="1" dirty="0">
                <a:solidFill>
                  <a:srgbClr val="FF0000"/>
                </a:solidFill>
                <a:latin typeface="+mj-lt"/>
              </a:rPr>
              <a:t>TIẾT 2 - BÀI 2: SỰ PHÂN BỐ DÂN CƯ. </a:t>
            </a:r>
          </a:p>
          <a:p>
            <a:pPr algn="ctr"/>
            <a:r>
              <a:rPr lang="vi-VN" sz="2800" b="1" dirty="0">
                <a:solidFill>
                  <a:srgbClr val="FF0000"/>
                </a:solidFill>
                <a:latin typeface="+mj-lt"/>
              </a:rPr>
              <a:t>CÁC CHỦNG  TỘC TRÊN THẾ GIỚI</a:t>
            </a:r>
            <a:endParaRPr lang="en-US" sz="2800" b="1" dirty="0">
              <a:solidFill>
                <a:srgbClr val="FF0000"/>
              </a:solidFill>
              <a:latin typeface="+mj-lt"/>
            </a:endParaRPr>
          </a:p>
        </p:txBody>
      </p:sp>
      <p:pic>
        <p:nvPicPr>
          <p:cNvPr id="7" name="Picture 13" descr="ban tay"/>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13334" y="2748876"/>
            <a:ext cx="501788" cy="64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ban tay"/>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13334" y="3614316"/>
            <a:ext cx="501788" cy="64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35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62" name="Group 26"/>
          <p:cNvGraphicFramePr>
            <a:graphicFrameLocks noGrp="1"/>
          </p:cNvGraphicFramePr>
          <p:nvPr/>
        </p:nvGraphicFramePr>
        <p:xfrm>
          <a:off x="1752600" y="1371601"/>
          <a:ext cx="8686800" cy="5181601"/>
        </p:xfrm>
        <a:graphic>
          <a:graphicData uri="http://schemas.openxmlformats.org/drawingml/2006/table">
            <a:tbl>
              <a:tblPr/>
              <a:tblGrid>
                <a:gridCol w="2189163">
                  <a:extLst>
                    <a:ext uri="{9D8B030D-6E8A-4147-A177-3AD203B41FA5}">
                      <a16:colId xmlns:a16="http://schemas.microsoft.com/office/drawing/2014/main" val="20000"/>
                    </a:ext>
                  </a:extLst>
                </a:gridCol>
                <a:gridCol w="3273425">
                  <a:extLst>
                    <a:ext uri="{9D8B030D-6E8A-4147-A177-3AD203B41FA5}">
                      <a16:colId xmlns:a16="http://schemas.microsoft.com/office/drawing/2014/main" val="20001"/>
                    </a:ext>
                  </a:extLst>
                </a:gridCol>
                <a:gridCol w="3224212">
                  <a:extLst>
                    <a:ext uri="{9D8B030D-6E8A-4147-A177-3AD203B41FA5}">
                      <a16:colId xmlns:a16="http://schemas.microsoft.com/office/drawing/2014/main" val="20002"/>
                    </a:ext>
                  </a:extLst>
                </a:gridCol>
              </a:tblGrid>
              <a:tr h="911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Tên chủng tộc.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Đặc điểm hình thái bên ngoài.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0000"/>
                          </a:solidFill>
                          <a:effectLst/>
                          <a:latin typeface="Times New Roman" pitchFamily="18" charset="0"/>
                        </a:rPr>
                        <a:t>Địa bàn sinh sống chủ yếu.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44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rPr>
                        <a:t>Môn</a:t>
                      </a:r>
                      <a:r>
                        <a:rPr kumimoji="0" lang="en-US" sz="2400" b="1"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err="1">
                          <a:ln>
                            <a:noFill/>
                          </a:ln>
                          <a:solidFill>
                            <a:schemeClr val="tx1"/>
                          </a:solidFill>
                          <a:effectLst/>
                          <a:latin typeface="Times New Roman" pitchFamily="18" charset="0"/>
                        </a:rPr>
                        <a:t>gô</a:t>
                      </a:r>
                      <a:r>
                        <a:rPr kumimoji="0" lang="en-US" sz="2400" b="1"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err="1">
                          <a:ln>
                            <a:noFill/>
                          </a:ln>
                          <a:solidFill>
                            <a:schemeClr val="tx1"/>
                          </a:solidFill>
                          <a:effectLst/>
                          <a:latin typeface="Times New Roman" pitchFamily="18" charset="0"/>
                        </a:rPr>
                        <a:t>lô</a:t>
                      </a:r>
                      <a:r>
                        <a:rPr kumimoji="0" lang="en-US" sz="2400" b="1" i="0" u="none" strike="noStrike" cap="none" normalizeH="0" baseline="0" dirty="0">
                          <a:ln>
                            <a:noFill/>
                          </a:ln>
                          <a:solidFill>
                            <a:schemeClr val="tx1"/>
                          </a:solidFill>
                          <a:effectLst/>
                          <a:latin typeface="Times New Roman" pitchFamily="18" charset="0"/>
                        </a:rPr>
                        <a:t>-it.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Da vàng (vàng nhạt, vàng thẩm, vàng nâu), tóc đen mượt dài, mắt đen, mũi tẹt.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Châu Á (trừ Trung Đông)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4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Nê-grô-ít.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Da nâu đậm, đen. Tóc đen, ngắn và xoăn. Mắt đen, to. Mũi thấp, rộng, môi dày.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Châu Phi, Nam Ấn Độ.</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8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Ơ-rô-pê-ô-ít.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Da trắng hồng, tóc nâu hoặc vàng gợn sóng. Mắt xanh hoặc nâu. Mũi dài, nhọn, hẹp. Môi rộng.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rPr>
                        <a:t>Châu</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Âu</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Trung</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và</a:t>
                      </a:r>
                      <a:r>
                        <a:rPr kumimoji="0" lang="en-US" sz="2000" b="1" i="0" u="none" strike="noStrike" cap="none" normalizeH="0" baseline="0" dirty="0">
                          <a:ln>
                            <a:noFill/>
                          </a:ln>
                          <a:solidFill>
                            <a:schemeClr val="tx1"/>
                          </a:solidFill>
                          <a:effectLst/>
                          <a:latin typeface="Times New Roman" pitchFamily="18" charset="0"/>
                        </a:rPr>
                        <a:t> Nam Á, </a:t>
                      </a:r>
                      <a:r>
                        <a:rPr kumimoji="0" lang="en-US" sz="2000" b="1" i="0" u="none" strike="noStrike" cap="none" normalizeH="0" baseline="0" dirty="0" err="1">
                          <a:ln>
                            <a:noFill/>
                          </a:ln>
                          <a:solidFill>
                            <a:schemeClr val="tx1"/>
                          </a:solidFill>
                          <a:effectLst/>
                          <a:latin typeface="Times New Roman" pitchFamily="18" charset="0"/>
                        </a:rPr>
                        <a:t>Trung</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Đông</a:t>
                      </a:r>
                      <a:r>
                        <a:rPr kumimoji="0" lang="en-US" sz="2000" b="1"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0984" name="Text Box 27"/>
          <p:cNvSpPr txBox="1">
            <a:spLocks noChangeArrowheads="1"/>
          </p:cNvSpPr>
          <p:nvPr/>
        </p:nvSpPr>
        <p:spPr bwMode="auto">
          <a:xfrm>
            <a:off x="1676400" y="0"/>
            <a:ext cx="6400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dirty="0" err="1">
                <a:latin typeface="Times New Roman" panose="02020603050405020304" pitchFamily="18" charset="0"/>
              </a:rPr>
              <a:t>Thảo</a:t>
            </a:r>
            <a:r>
              <a:rPr lang="en-US" altLang="en-US" sz="2800" b="1" u="sng" dirty="0">
                <a:latin typeface="Times New Roman" panose="02020603050405020304" pitchFamily="18" charset="0"/>
              </a:rPr>
              <a:t> </a:t>
            </a:r>
            <a:r>
              <a:rPr lang="en-US" altLang="en-US" sz="2800" b="1" u="sng" dirty="0" err="1">
                <a:latin typeface="Times New Roman" panose="02020603050405020304" pitchFamily="18" charset="0"/>
              </a:rPr>
              <a:t>luận</a:t>
            </a:r>
            <a:r>
              <a:rPr lang="en-US" altLang="en-US" sz="2800" b="1" u="sng" dirty="0">
                <a:latin typeface="Times New Roman" panose="02020603050405020304" pitchFamily="18" charset="0"/>
              </a:rPr>
              <a:t> </a:t>
            </a:r>
            <a:r>
              <a:rPr lang="en-US" altLang="en-US" sz="2800" b="1" u="sng" dirty="0" err="1">
                <a:latin typeface="Times New Roman" panose="02020603050405020304" pitchFamily="18" charset="0"/>
              </a:rPr>
              <a:t>nhóm</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Hoàn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thành</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bảng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sau</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nhóm</a:t>
            </a:r>
            <a:r>
              <a:rPr lang="en-US" altLang="en-US" sz="2800" b="1" i="1" dirty="0">
                <a:latin typeface="Times New Roman" panose="02020603050405020304" pitchFamily="18" charset="0"/>
              </a:rPr>
              <a:t> 1 </a:t>
            </a:r>
            <a:r>
              <a:rPr lang="en-US" altLang="en-US" sz="2800" b="1" i="1" dirty="0" err="1">
                <a:latin typeface="Times New Roman" panose="02020603050405020304" pitchFamily="18" charset="0"/>
              </a:rPr>
              <a:t>chủng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tộc</a:t>
            </a:r>
            <a:r>
              <a:rPr lang="en-US" altLang="en-US" sz="2800" b="1" i="1" dirty="0">
                <a:latin typeface="Times New Roman" panose="02020603050405020304" pitchFamily="18" charset="0"/>
              </a:rPr>
              <a:t> </a:t>
            </a:r>
            <a:r>
              <a:rPr lang="en-US" altLang="en-US" sz="2800" b="1" i="1" dirty="0" err="1">
                <a:solidFill>
                  <a:schemeClr val="accent2"/>
                </a:solidFill>
                <a:latin typeface="Times New Roman" panose="02020603050405020304" pitchFamily="18" charset="0"/>
              </a:rPr>
              <a:t>Môn-gô-lô-ít</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nhóm</a:t>
            </a:r>
            <a:r>
              <a:rPr lang="en-US" altLang="en-US" sz="2800" b="1" i="1" dirty="0">
                <a:latin typeface="Times New Roman" panose="02020603050405020304" pitchFamily="18" charset="0"/>
              </a:rPr>
              <a:t> 2 </a:t>
            </a:r>
            <a:r>
              <a:rPr lang="en-US" altLang="en-US" sz="2800" b="1" i="1" dirty="0" err="1">
                <a:solidFill>
                  <a:schemeClr val="accent2"/>
                </a:solidFill>
                <a:latin typeface="Times New Roman" panose="02020603050405020304" pitchFamily="18" charset="0"/>
              </a:rPr>
              <a:t>Nê-grô-ít</a:t>
            </a:r>
            <a:r>
              <a:rPr lang="en-US" altLang="en-US" sz="2800" b="1" i="1" dirty="0">
                <a:solidFill>
                  <a:schemeClr val="accent2"/>
                </a:solidFill>
                <a:latin typeface="Times New Roman" panose="02020603050405020304" pitchFamily="18" charset="0"/>
              </a:rPr>
              <a:t>,</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nhóm</a:t>
            </a:r>
            <a:r>
              <a:rPr lang="en-US" altLang="en-US" sz="2800" b="1" i="1" dirty="0">
                <a:latin typeface="Times New Roman" panose="02020603050405020304" pitchFamily="18" charset="0"/>
              </a:rPr>
              <a:t> 3 </a:t>
            </a:r>
            <a:r>
              <a:rPr lang="en-US" altLang="en-US" sz="2800" b="1" i="1" dirty="0">
                <a:solidFill>
                  <a:schemeClr val="accent2"/>
                </a:solidFill>
                <a:latin typeface="Times New Roman" panose="02020603050405020304" pitchFamily="18" charset="0"/>
              </a:rPr>
              <a:t>Ơ-</a:t>
            </a:r>
            <a:r>
              <a:rPr lang="en-US" altLang="en-US" sz="2800" b="1" i="1" dirty="0" err="1">
                <a:solidFill>
                  <a:schemeClr val="accent2"/>
                </a:solidFill>
                <a:latin typeface="Times New Roman" panose="02020603050405020304" pitchFamily="18" charset="0"/>
              </a:rPr>
              <a:t>rô</a:t>
            </a:r>
            <a:r>
              <a:rPr lang="en-US" altLang="en-US" sz="2800" b="1" i="1" dirty="0">
                <a:solidFill>
                  <a:schemeClr val="accent2"/>
                </a:solidFill>
                <a:latin typeface="Times New Roman" panose="02020603050405020304" pitchFamily="18" charset="0"/>
              </a:rPr>
              <a:t>-</a:t>
            </a:r>
            <a:r>
              <a:rPr lang="en-US" altLang="en-US" sz="2800" b="1" i="1" dirty="0" err="1">
                <a:solidFill>
                  <a:schemeClr val="accent2"/>
                </a:solidFill>
                <a:latin typeface="Times New Roman" panose="02020603050405020304" pitchFamily="18" charset="0"/>
              </a:rPr>
              <a:t>pê</a:t>
            </a:r>
            <a:r>
              <a:rPr lang="en-US" altLang="en-US" sz="2800" b="1" i="1" dirty="0">
                <a:solidFill>
                  <a:schemeClr val="accent2"/>
                </a:solidFill>
                <a:latin typeface="Times New Roman" panose="02020603050405020304" pitchFamily="18" charset="0"/>
              </a:rPr>
              <a:t>-ô-</a:t>
            </a:r>
            <a:r>
              <a:rPr lang="en-US" altLang="en-US" sz="2800" b="1" i="1" dirty="0" err="1">
                <a:solidFill>
                  <a:schemeClr val="accent2"/>
                </a:solidFill>
                <a:latin typeface="Times New Roman" panose="02020603050405020304" pitchFamily="18" charset="0"/>
              </a:rPr>
              <a:t>ít</a:t>
            </a:r>
            <a:r>
              <a:rPr lang="en-US" altLang="en-US" sz="2800" b="1" i="1" dirty="0">
                <a:solidFill>
                  <a:schemeClr val="accent2"/>
                </a:solidFill>
                <a:latin typeface="Times New Roman" panose="02020603050405020304" pitchFamily="18" charset="0"/>
              </a:rPr>
              <a:t>.</a:t>
            </a:r>
          </a:p>
        </p:txBody>
      </p:sp>
      <p:sp>
        <p:nvSpPr>
          <p:cNvPr id="14364" name="Rectangle 28"/>
          <p:cNvSpPr>
            <a:spLocks noChangeArrowheads="1"/>
          </p:cNvSpPr>
          <p:nvPr/>
        </p:nvSpPr>
        <p:spPr bwMode="auto">
          <a:xfrm>
            <a:off x="3962400" y="2286000"/>
            <a:ext cx="3200400" cy="1295400"/>
          </a:xfrm>
          <a:prstGeom prst="rect">
            <a:avLst/>
          </a:prstGeom>
          <a:solidFill>
            <a:schemeClr val="bg1"/>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4365" name="Rectangle 29"/>
          <p:cNvSpPr>
            <a:spLocks noChangeArrowheads="1"/>
          </p:cNvSpPr>
          <p:nvPr/>
        </p:nvSpPr>
        <p:spPr bwMode="auto">
          <a:xfrm>
            <a:off x="7239000" y="2286000"/>
            <a:ext cx="3200400" cy="1295400"/>
          </a:xfrm>
          <a:prstGeom prst="rect">
            <a:avLst/>
          </a:prstGeom>
          <a:solidFill>
            <a:schemeClr val="bg1"/>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4366" name="Rectangle 30"/>
          <p:cNvSpPr>
            <a:spLocks noChangeArrowheads="1"/>
          </p:cNvSpPr>
          <p:nvPr/>
        </p:nvSpPr>
        <p:spPr bwMode="auto">
          <a:xfrm>
            <a:off x="3962400" y="3657600"/>
            <a:ext cx="3200400" cy="1295400"/>
          </a:xfrm>
          <a:prstGeom prst="rect">
            <a:avLst/>
          </a:prstGeom>
          <a:solidFill>
            <a:schemeClr val="bg1"/>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4367" name="Rectangle 31"/>
          <p:cNvSpPr>
            <a:spLocks noChangeArrowheads="1"/>
          </p:cNvSpPr>
          <p:nvPr/>
        </p:nvSpPr>
        <p:spPr bwMode="auto">
          <a:xfrm>
            <a:off x="7239000" y="3657600"/>
            <a:ext cx="3200400" cy="1295400"/>
          </a:xfrm>
          <a:prstGeom prst="rect">
            <a:avLst/>
          </a:prstGeom>
          <a:solidFill>
            <a:schemeClr val="bg1"/>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4368" name="Rectangle 32"/>
          <p:cNvSpPr>
            <a:spLocks noChangeArrowheads="1"/>
          </p:cNvSpPr>
          <p:nvPr/>
        </p:nvSpPr>
        <p:spPr bwMode="auto">
          <a:xfrm>
            <a:off x="3962400" y="5029200"/>
            <a:ext cx="3200400" cy="1295400"/>
          </a:xfrm>
          <a:prstGeom prst="rect">
            <a:avLst/>
          </a:prstGeom>
          <a:solidFill>
            <a:schemeClr val="bg1"/>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4369" name="Rectangle 33"/>
          <p:cNvSpPr>
            <a:spLocks noChangeArrowheads="1"/>
          </p:cNvSpPr>
          <p:nvPr/>
        </p:nvSpPr>
        <p:spPr bwMode="auto">
          <a:xfrm>
            <a:off x="7239000" y="5029200"/>
            <a:ext cx="3200400" cy="1295400"/>
          </a:xfrm>
          <a:prstGeom prst="rect">
            <a:avLst/>
          </a:prstGeom>
          <a:solidFill>
            <a:schemeClr val="bg1"/>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pic>
        <p:nvPicPr>
          <p:cNvPr id="23" name="Picture 94" descr="Digit 180"/>
          <p:cNvPicPr>
            <a:picLocks noChangeAspect="1" noChangeArrowheads="1" noCrop="1"/>
          </p:cNvPicPr>
          <p:nvPr/>
        </p:nvPicPr>
        <p:blipFill>
          <a:blip r:embed="rId3"/>
          <a:srcRect/>
          <a:stretch>
            <a:fillRect/>
          </a:stretch>
        </p:blipFill>
        <p:spPr bwMode="auto">
          <a:xfrm>
            <a:off x="8153400" y="0"/>
            <a:ext cx="2438400" cy="12954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08271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62"/>
                                        </p:tgtEl>
                                        <p:attrNameLst>
                                          <p:attrName>style.visibility</p:attrName>
                                        </p:attrNameLst>
                                      </p:cBhvr>
                                      <p:to>
                                        <p:strVal val="visible"/>
                                      </p:to>
                                    </p:set>
                                    <p:animEffect transition="in" filter="diamond(in)">
                                      <p:cBhvr>
                                        <p:cTn id="7" dur="2000"/>
                                        <p:tgtEl>
                                          <p:spTgt spid="14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iterate type="lt">
                                    <p:tmPct val="0"/>
                                  </p:iterate>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4364"/>
                                        </p:tgtEl>
                                      </p:cBhvr>
                                    </p:animEffect>
                                    <p:set>
                                      <p:cBhvr>
                                        <p:cTn id="17" dur="1" fill="hold">
                                          <p:stCondLst>
                                            <p:cond delay="499"/>
                                          </p:stCondLst>
                                        </p:cTn>
                                        <p:tgtEl>
                                          <p:spTgt spid="14364"/>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14365"/>
                                        </p:tgtEl>
                                      </p:cBhvr>
                                    </p:animEffect>
                                    <p:set>
                                      <p:cBhvr>
                                        <p:cTn id="20" dur="1" fill="hold">
                                          <p:stCondLst>
                                            <p:cond delay="499"/>
                                          </p:stCondLst>
                                        </p:cTn>
                                        <p:tgtEl>
                                          <p:spTgt spid="1436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14366"/>
                                        </p:tgtEl>
                                      </p:cBhvr>
                                    </p:animEffect>
                                    <p:set>
                                      <p:cBhvr>
                                        <p:cTn id="25" dur="1" fill="hold">
                                          <p:stCondLst>
                                            <p:cond delay="499"/>
                                          </p:stCondLst>
                                        </p:cTn>
                                        <p:tgtEl>
                                          <p:spTgt spid="14366"/>
                                        </p:tgtEl>
                                        <p:attrNameLst>
                                          <p:attrName>style.visibility</p:attrName>
                                        </p:attrNameLst>
                                      </p:cBhvr>
                                      <p:to>
                                        <p:strVal val="hidden"/>
                                      </p:to>
                                    </p:set>
                                  </p:childTnLst>
                                </p:cTn>
                              </p:par>
                              <p:par>
                                <p:cTn id="26" presetID="4" presetClass="exit" presetSubtype="16" fill="hold" grpId="0" nodeType="withEffect">
                                  <p:stCondLst>
                                    <p:cond delay="0"/>
                                  </p:stCondLst>
                                  <p:childTnLst>
                                    <p:animEffect transition="out" filter="box(in)">
                                      <p:cBhvr>
                                        <p:cTn id="27" dur="500"/>
                                        <p:tgtEl>
                                          <p:spTgt spid="14367"/>
                                        </p:tgtEl>
                                      </p:cBhvr>
                                    </p:animEffect>
                                    <p:set>
                                      <p:cBhvr>
                                        <p:cTn id="28" dur="1" fill="hold">
                                          <p:stCondLst>
                                            <p:cond delay="499"/>
                                          </p:stCondLst>
                                        </p:cTn>
                                        <p:tgtEl>
                                          <p:spTgt spid="14367"/>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xit" presetSubtype="16" fill="hold" grpId="0" nodeType="clickEffect">
                                  <p:stCondLst>
                                    <p:cond delay="0"/>
                                  </p:stCondLst>
                                  <p:childTnLst>
                                    <p:animEffect transition="out" filter="diamond(in)">
                                      <p:cBhvr>
                                        <p:cTn id="32" dur="2000"/>
                                        <p:tgtEl>
                                          <p:spTgt spid="14368"/>
                                        </p:tgtEl>
                                      </p:cBhvr>
                                    </p:animEffect>
                                    <p:set>
                                      <p:cBhvr>
                                        <p:cTn id="33" dur="1" fill="hold">
                                          <p:stCondLst>
                                            <p:cond delay="1999"/>
                                          </p:stCondLst>
                                        </p:cTn>
                                        <p:tgtEl>
                                          <p:spTgt spid="14368"/>
                                        </p:tgtEl>
                                        <p:attrNameLst>
                                          <p:attrName>style.visibility</p:attrName>
                                        </p:attrNameLst>
                                      </p:cBhvr>
                                      <p:to>
                                        <p:strVal val="hidden"/>
                                      </p:to>
                                    </p:set>
                                  </p:childTnLst>
                                </p:cTn>
                              </p:par>
                              <p:par>
                                <p:cTn id="34" presetID="8" presetClass="exit" presetSubtype="16" fill="hold" grpId="0" nodeType="withEffect">
                                  <p:stCondLst>
                                    <p:cond delay="0"/>
                                  </p:stCondLst>
                                  <p:childTnLst>
                                    <p:animEffect transition="out" filter="diamond(in)">
                                      <p:cBhvr>
                                        <p:cTn id="35" dur="2000"/>
                                        <p:tgtEl>
                                          <p:spTgt spid="14369"/>
                                        </p:tgtEl>
                                      </p:cBhvr>
                                    </p:animEffect>
                                    <p:set>
                                      <p:cBhvr>
                                        <p:cTn id="36" dur="1" fill="hold">
                                          <p:stCondLst>
                                            <p:cond delay="1999"/>
                                          </p:stCondLst>
                                        </p:cTn>
                                        <p:tgtEl>
                                          <p:spTgt spid="14369"/>
                                        </p:tgtEl>
                                        <p:attrNameLst>
                                          <p:attrName>style.visibility</p:attrName>
                                        </p:attrNameLst>
                                      </p:cBhvr>
                                      <p:to>
                                        <p:strVal val="hidden"/>
                                      </p:to>
                                    </p:set>
                                  </p:childTnLst>
                                </p:cTn>
                              </p:par>
                              <p:par>
                                <p:cTn id="37" presetID="31" presetClass="exit" presetSubtype="0" fill="hold" nodeType="withEffect">
                                  <p:stCondLst>
                                    <p:cond delay="183000"/>
                                  </p:stCondLst>
                                  <p:iterate type="lt">
                                    <p:tmPct val="5000"/>
                                  </p:iterate>
                                  <p:childTnLst>
                                    <p:anim calcmode="lin" valueType="num">
                                      <p:cBhvr>
                                        <p:cTn id="38" dur="1000"/>
                                        <p:tgtEl>
                                          <p:spTgt spid="23"/>
                                        </p:tgtEl>
                                        <p:attrNameLst>
                                          <p:attrName>ppt_w</p:attrName>
                                        </p:attrNameLst>
                                      </p:cBhvr>
                                      <p:tavLst>
                                        <p:tav tm="0">
                                          <p:val>
                                            <p:strVal val="ppt_w"/>
                                          </p:val>
                                        </p:tav>
                                        <p:tav tm="100000">
                                          <p:val>
                                            <p:fltVal val="0"/>
                                          </p:val>
                                        </p:tav>
                                      </p:tavLst>
                                    </p:anim>
                                    <p:anim calcmode="lin" valueType="num">
                                      <p:cBhvr>
                                        <p:cTn id="39" dur="1000"/>
                                        <p:tgtEl>
                                          <p:spTgt spid="23"/>
                                        </p:tgtEl>
                                        <p:attrNameLst>
                                          <p:attrName>ppt_h</p:attrName>
                                        </p:attrNameLst>
                                      </p:cBhvr>
                                      <p:tavLst>
                                        <p:tav tm="0">
                                          <p:val>
                                            <p:strVal val="ppt_h"/>
                                          </p:val>
                                        </p:tav>
                                        <p:tav tm="100000">
                                          <p:val>
                                            <p:fltVal val="0"/>
                                          </p:val>
                                        </p:tav>
                                      </p:tavLst>
                                    </p:anim>
                                    <p:anim calcmode="lin" valueType="num">
                                      <p:cBhvr>
                                        <p:cTn id="40" dur="1000"/>
                                        <p:tgtEl>
                                          <p:spTgt spid="23"/>
                                        </p:tgtEl>
                                        <p:attrNameLst>
                                          <p:attrName>style.rotation</p:attrName>
                                        </p:attrNameLst>
                                      </p:cBhvr>
                                      <p:tavLst>
                                        <p:tav tm="0">
                                          <p:val>
                                            <p:fltVal val="0"/>
                                          </p:val>
                                        </p:tav>
                                        <p:tav tm="100000">
                                          <p:val>
                                            <p:fltVal val="90"/>
                                          </p:val>
                                        </p:tav>
                                      </p:tavLst>
                                    </p:anim>
                                    <p:animEffect transition="out" filter="fade">
                                      <p:cBhvr>
                                        <p:cTn id="41" dur="1000"/>
                                        <p:tgtEl>
                                          <p:spTgt spid="23"/>
                                        </p:tgtEl>
                                      </p:cBhvr>
                                    </p:animEffect>
                                    <p:set>
                                      <p:cBhvr>
                                        <p:cTn id="4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4" grpId="0" animBg="1"/>
      <p:bldP spid="14365" grpId="0" animBg="1"/>
      <p:bldP spid="14366" grpId="0" animBg="1"/>
      <p:bldP spid="14367" grpId="0" animBg="1"/>
      <p:bldP spid="14368" grpId="0" animBg="1"/>
      <p:bldP spid="143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667000" y="762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err="1">
                <a:solidFill>
                  <a:srgbClr val="CC3300"/>
                </a:solidFill>
                <a:latin typeface="Times New Roman" panose="02020603050405020304" pitchFamily="18" charset="0"/>
              </a:rPr>
              <a:t>Thông</a:t>
            </a:r>
            <a:r>
              <a:rPr lang="en-US" altLang="en-US" sz="2800" dirty="0">
                <a:solidFill>
                  <a:srgbClr val="CC3300"/>
                </a:solidFill>
                <a:latin typeface="Times New Roman" panose="02020603050405020304" pitchFamily="18" charset="0"/>
              </a:rPr>
              <a:t> tin </a:t>
            </a:r>
            <a:r>
              <a:rPr lang="en-US" altLang="en-US" sz="2800" dirty="0" err="1">
                <a:solidFill>
                  <a:srgbClr val="CC3300"/>
                </a:solidFill>
                <a:latin typeface="Times New Roman" panose="02020603050405020304" pitchFamily="18" charset="0"/>
              </a:rPr>
              <a:t>bổ</a:t>
            </a:r>
            <a:r>
              <a:rPr lang="en-US" altLang="en-US" sz="2800" dirty="0">
                <a:solidFill>
                  <a:srgbClr val="CC3300"/>
                </a:solidFill>
                <a:latin typeface="Times New Roman" panose="02020603050405020304" pitchFamily="18" charset="0"/>
              </a:rPr>
              <a:t> sung </a:t>
            </a:r>
            <a:r>
              <a:rPr lang="en-US" altLang="en-US" sz="2800" dirty="0" err="1">
                <a:solidFill>
                  <a:srgbClr val="CC3300"/>
                </a:solidFill>
                <a:latin typeface="Times New Roman" panose="02020603050405020304" pitchFamily="18" charset="0"/>
              </a:rPr>
              <a:t>về</a:t>
            </a:r>
            <a:r>
              <a:rPr lang="en-US" altLang="en-US" sz="2800" dirty="0">
                <a:solidFill>
                  <a:srgbClr val="CC3300"/>
                </a:solidFill>
                <a:latin typeface="Times New Roman" panose="02020603050405020304" pitchFamily="18" charset="0"/>
              </a:rPr>
              <a:t> 3 </a:t>
            </a:r>
            <a:r>
              <a:rPr lang="en-US" altLang="en-US" sz="2800" dirty="0" err="1">
                <a:solidFill>
                  <a:srgbClr val="CC3300"/>
                </a:solidFill>
                <a:latin typeface="Times New Roman" panose="02020603050405020304" pitchFamily="18" charset="0"/>
              </a:rPr>
              <a:t>chủng</a:t>
            </a:r>
            <a:r>
              <a:rPr lang="en-US" altLang="en-US" sz="2800" dirty="0">
                <a:solidFill>
                  <a:srgbClr val="CC3300"/>
                </a:solidFill>
                <a:latin typeface="Times New Roman" panose="02020603050405020304" pitchFamily="18" charset="0"/>
              </a:rPr>
              <a:t> </a:t>
            </a:r>
            <a:r>
              <a:rPr lang="en-US" altLang="en-US" sz="2800" dirty="0" err="1">
                <a:solidFill>
                  <a:srgbClr val="CC3300"/>
                </a:solidFill>
                <a:latin typeface="Times New Roman" panose="02020603050405020304" pitchFamily="18" charset="0"/>
              </a:rPr>
              <a:t>tộc</a:t>
            </a:r>
            <a:r>
              <a:rPr lang="en-US" altLang="en-US" sz="2800" dirty="0">
                <a:solidFill>
                  <a:srgbClr val="CC3300"/>
                </a:solidFill>
                <a:latin typeface="Times New Roman" panose="02020603050405020304" pitchFamily="18" charset="0"/>
              </a:rPr>
              <a:t> </a:t>
            </a:r>
            <a:r>
              <a:rPr lang="en-US" altLang="en-US" sz="2800" dirty="0" err="1">
                <a:solidFill>
                  <a:srgbClr val="CC3300"/>
                </a:solidFill>
                <a:latin typeface="Times New Roman" panose="02020603050405020304" pitchFamily="18" charset="0"/>
              </a:rPr>
              <a:t>chính</a:t>
            </a:r>
            <a:r>
              <a:rPr lang="en-US" altLang="en-US" sz="2800" dirty="0">
                <a:solidFill>
                  <a:srgbClr val="CC3300"/>
                </a:solidFill>
                <a:latin typeface="Times New Roman" panose="02020603050405020304" pitchFamily="18" charset="0"/>
              </a:rPr>
              <a:t> </a:t>
            </a:r>
          </a:p>
        </p:txBody>
      </p:sp>
      <p:pic>
        <p:nvPicPr>
          <p:cNvPr id="41987" name="Picture 36" descr="bo sung chung toc"/>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1877" t="3055" r="2367" b="2258"/>
          <a:stretch>
            <a:fillRect/>
          </a:stretch>
        </p:blipFill>
        <p:spPr bwMode="auto">
          <a:xfrm>
            <a:off x="1600200" y="609600"/>
            <a:ext cx="8991600" cy="61722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566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103649" cy="5207001"/>
          </a:xfrm>
          <a:prstGeom prst="rect">
            <a:avLst/>
          </a:prstGeom>
          <a:noFill/>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103648" y="-1"/>
            <a:ext cx="4468852" cy="5207001"/>
          </a:xfrm>
          <a:prstGeom prst="rect">
            <a:avLst/>
          </a:prstGeom>
          <a:noFill/>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8572500" y="1"/>
            <a:ext cx="3619500" cy="5207000"/>
          </a:xfrm>
          <a:prstGeom prst="rect">
            <a:avLst/>
          </a:prstGeom>
          <a:noFill/>
        </p:spPr>
      </p:pic>
      <p:sp>
        <p:nvSpPr>
          <p:cNvPr id="5" name="Rectangle 4"/>
          <p:cNvSpPr/>
          <p:nvPr/>
        </p:nvSpPr>
        <p:spPr>
          <a:xfrm>
            <a:off x="0" y="5207000"/>
            <a:ext cx="12192000" cy="923330"/>
          </a:xfrm>
          <a:prstGeom prst="rect">
            <a:avLst/>
          </a:prstGeom>
        </p:spPr>
        <p:txBody>
          <a:bodyPr wrap="square">
            <a:spAutoFit/>
          </a:bodyPr>
          <a:lstStyle/>
          <a:p>
            <a:pPr algn="just">
              <a:spcAft>
                <a:spcPts val="0"/>
              </a:spcAft>
            </a:pPr>
            <a:r>
              <a:rPr lang="vi-VN" b="1" dirty="0">
                <a:solidFill>
                  <a:srgbClr val="FF0000"/>
                </a:solidFill>
                <a:latin typeface="Times New Roman" panose="02020603050405020304" pitchFamily="18" charset="0"/>
                <a:ea typeface="Times New Roman" panose="02020603050405020304" pitchFamily="18" charset="0"/>
              </a:rPr>
              <a:t>                          Môn-gô-lô-ít                             		Ơ-rô-pê-ô-ít                            		Nê grô-ít    </a:t>
            </a:r>
            <a:endParaRPr lang="en-US" sz="1600" b="1"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b="1" dirty="0">
                <a:solidFill>
                  <a:srgbClr val="FF0000"/>
                </a:solidFill>
                <a:latin typeface="Times New Roman" panose="02020603050405020304" pitchFamily="18" charset="0"/>
                <a:ea typeface="Times New Roman" panose="02020603050405020304" pitchFamily="18" charset="0"/>
              </a:rPr>
              <a:t> </a:t>
            </a:r>
            <a:endParaRPr lang="en-US" sz="16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vi-VN" b="1"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387101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benh-nhan-da-mau-gap-kho-khan-trong-chan-doan-chinh-xac-vay-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029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051812-national-census-race-black-baby-white-baby-asian-baby-infant-pregnancy-98523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5715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726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fltVal val="0"/>
                                          </p:val>
                                        </p:tav>
                                        <p:tav tm="100000">
                                          <p:val>
                                            <p:strVal val="#ppt_w"/>
                                          </p:val>
                                        </p:tav>
                                      </p:tavLst>
                                    </p:anim>
                                    <p:anim calcmode="lin" valueType="num">
                                      <p:cBhvr>
                                        <p:cTn id="8" dur="1000" fill="hold"/>
                                        <p:tgtEl>
                                          <p:spTgt spid="21508"/>
                                        </p:tgtEl>
                                        <p:attrNameLst>
                                          <p:attrName>ppt_h</p:attrName>
                                        </p:attrNameLst>
                                      </p:cBhvr>
                                      <p:tavLst>
                                        <p:tav tm="0">
                                          <p:val>
                                            <p:fltVal val="0"/>
                                          </p:val>
                                        </p:tav>
                                        <p:tav tm="100000">
                                          <p:val>
                                            <p:strVal val="#ppt_h"/>
                                          </p:val>
                                        </p:tav>
                                      </p:tavLst>
                                    </p:anim>
                                    <p:anim calcmode="lin" valueType="num">
                                      <p:cBhvr>
                                        <p:cTn id="9" dur="1000" fill="hold"/>
                                        <p:tgtEl>
                                          <p:spTgt spid="21508"/>
                                        </p:tgtEl>
                                        <p:attrNameLst>
                                          <p:attrName>style.rotation</p:attrName>
                                        </p:attrNameLst>
                                      </p:cBhvr>
                                      <p:tavLst>
                                        <p:tav tm="0">
                                          <p:val>
                                            <p:fltVal val="90"/>
                                          </p:val>
                                        </p:tav>
                                        <p:tav tm="100000">
                                          <p:val>
                                            <p:fltVal val="0"/>
                                          </p:val>
                                        </p:tav>
                                      </p:tavLst>
                                    </p:anim>
                                    <p:animEffect transition="in" filter="fade">
                                      <p:cBhvr>
                                        <p:cTn id="10" dur="1000"/>
                                        <p:tgtEl>
                                          <p:spTgt spid="2150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1509"/>
                                        </p:tgtEl>
                                        <p:attrNameLst>
                                          <p:attrName>style.visibility</p:attrName>
                                        </p:attrNameLst>
                                      </p:cBhvr>
                                      <p:to>
                                        <p:strVal val="visible"/>
                                      </p:to>
                                    </p:set>
                                    <p:anim calcmode="lin" valueType="num">
                                      <p:cBhvr>
                                        <p:cTn id="13" dur="1000" fill="hold"/>
                                        <p:tgtEl>
                                          <p:spTgt spid="21509"/>
                                        </p:tgtEl>
                                        <p:attrNameLst>
                                          <p:attrName>ppt_w</p:attrName>
                                        </p:attrNameLst>
                                      </p:cBhvr>
                                      <p:tavLst>
                                        <p:tav tm="0">
                                          <p:val>
                                            <p:fltVal val="0"/>
                                          </p:val>
                                        </p:tav>
                                        <p:tav tm="100000">
                                          <p:val>
                                            <p:strVal val="#ppt_w"/>
                                          </p:val>
                                        </p:tav>
                                      </p:tavLst>
                                    </p:anim>
                                    <p:anim calcmode="lin" valueType="num">
                                      <p:cBhvr>
                                        <p:cTn id="14" dur="1000" fill="hold"/>
                                        <p:tgtEl>
                                          <p:spTgt spid="21509"/>
                                        </p:tgtEl>
                                        <p:attrNameLst>
                                          <p:attrName>ppt_h</p:attrName>
                                        </p:attrNameLst>
                                      </p:cBhvr>
                                      <p:tavLst>
                                        <p:tav tm="0">
                                          <p:val>
                                            <p:fltVal val="0"/>
                                          </p:val>
                                        </p:tav>
                                        <p:tav tm="100000">
                                          <p:val>
                                            <p:strVal val="#ppt_h"/>
                                          </p:val>
                                        </p:tav>
                                      </p:tavLst>
                                    </p:anim>
                                    <p:anim calcmode="lin" valueType="num">
                                      <p:cBhvr>
                                        <p:cTn id="15" dur="1000" fill="hold"/>
                                        <p:tgtEl>
                                          <p:spTgt spid="21509"/>
                                        </p:tgtEl>
                                        <p:attrNameLst>
                                          <p:attrName>style.rotation</p:attrName>
                                        </p:attrNameLst>
                                      </p:cBhvr>
                                      <p:tavLst>
                                        <p:tav tm="0">
                                          <p:val>
                                            <p:fltVal val="90"/>
                                          </p:val>
                                        </p:tav>
                                        <p:tav tm="100000">
                                          <p:val>
                                            <p:fltVal val="0"/>
                                          </p:val>
                                        </p:tav>
                                      </p:tavLst>
                                    </p:anim>
                                    <p:animEffect transition="in" filter="fade">
                                      <p:cBhvr>
                                        <p:cTn id="16"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3692434" y="269104"/>
            <a:ext cx="4702629" cy="646331"/>
          </a:xfrm>
          <a:prstGeom prst="rect">
            <a:avLst/>
          </a:prstGeom>
          <a:noFill/>
        </p:spPr>
        <p:txBody>
          <a:bodyPr wrap="square" rtlCol="0">
            <a:spAutoFit/>
          </a:bodyPr>
          <a:lstStyle/>
          <a:p>
            <a:pPr algn="ctr"/>
            <a:r>
              <a:rPr lang="vi-VN" sz="3600" b="1" dirty="0">
                <a:solidFill>
                  <a:srgbClr val="C00000"/>
                </a:solidFill>
                <a:latin typeface="+mj-lt"/>
              </a:rPr>
              <a:t>BÀI TẬP CỦNG CỐ</a:t>
            </a:r>
            <a:endParaRPr lang="en-US" sz="3600" b="1" dirty="0">
              <a:solidFill>
                <a:srgbClr val="C00000"/>
              </a:solidFill>
              <a:latin typeface="+mj-lt"/>
            </a:endParaRPr>
          </a:p>
        </p:txBody>
      </p:sp>
      <p:sp>
        <p:nvSpPr>
          <p:cNvPr id="4" name="TextBox 3"/>
          <p:cNvSpPr txBox="1"/>
          <p:nvPr/>
        </p:nvSpPr>
        <p:spPr>
          <a:xfrm>
            <a:off x="961390" y="1184539"/>
            <a:ext cx="10060214" cy="3108543"/>
          </a:xfrm>
          <a:prstGeom prst="rect">
            <a:avLst/>
          </a:prstGeom>
          <a:noFill/>
        </p:spPr>
        <p:txBody>
          <a:bodyPr wrap="square" rtlCol="0">
            <a:spAutoFit/>
          </a:bodyPr>
          <a:lstStyle/>
          <a:p>
            <a:r>
              <a:rPr lang="vi-VN" sz="2800" b="1" u="sng" dirty="0">
                <a:latin typeface="+mj-lt"/>
              </a:rPr>
              <a:t>Câu 1:</a:t>
            </a:r>
            <a:r>
              <a:rPr lang="vi-VN" sz="2800" dirty="0">
                <a:latin typeface="+mj-lt"/>
              </a:rPr>
              <a:t> </a:t>
            </a:r>
            <a:r>
              <a:rPr lang="nl-NL" sz="2800" dirty="0">
                <a:latin typeface="Times New Roman" panose="02020603050405020304" pitchFamily="18" charset="0"/>
                <a:cs typeface="Times New Roman" panose="02020603050405020304" pitchFamily="18" charset="0"/>
              </a:rPr>
              <a:t>Để nhận biết sự khác nhau giữa các chủng tộc người ta căn cứ vào</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A. cấu tạo cơ thể.</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B. hình thái bên ngoài.</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C. </a:t>
            </a:r>
            <a:r>
              <a:rPr lang="de-DE" sz="2800" dirty="0">
                <a:latin typeface="Times New Roman" panose="02020603050405020304" pitchFamily="18" charset="0"/>
                <a:cs typeface="Times New Roman" panose="02020603050405020304" pitchFamily="18" charset="0"/>
              </a:rPr>
              <a:t>trang phục bên ngoài.</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D. sự phát triển của trí tuệ</a:t>
            </a:r>
            <a:r>
              <a:rPr lang="nl-NL" sz="2800" dirty="0"/>
              <a:t>.</a:t>
            </a:r>
            <a:endParaRPr lang="en-US" sz="2800" dirty="0"/>
          </a:p>
          <a:p>
            <a:pPr algn="just"/>
            <a:r>
              <a:rPr lang="vi-VN" sz="2800" b="1" u="sng" dirty="0">
                <a:latin typeface="+mj-lt"/>
              </a:rPr>
              <a:t>Câu 2: </a:t>
            </a:r>
            <a:r>
              <a:rPr lang="nl-NL" sz="2800" dirty="0">
                <a:latin typeface="Times New Roman" panose="02020603050405020304" pitchFamily="18" charset="0"/>
                <a:cs typeface="Times New Roman" panose="02020603050405020304" pitchFamily="18" charset="0"/>
              </a:rPr>
              <a:t>Nơi em cư trú, mật độ dân số cao hay thấp, tại sao?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7757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4">
                                            <p:txEl>
                                              <p:pRg st="2" end="2"/>
                                            </p:txEl>
                                          </p:spTgt>
                                        </p:tgtEl>
                                        <p:attrNameLst>
                                          <p:attrName>style.color</p:attrName>
                                        </p:attrNameLst>
                                      </p:cBhvr>
                                      <p:to>
                                        <p:clrVal>
                                          <a:srgbClr val="EA3834"/>
                                        </p:clrVal>
                                      </p:to>
                                    </p:set>
                                    <p:set>
                                      <p:cBhvr>
                                        <p:cTn id="7" dur="500" fill="hold"/>
                                        <p:tgtEl>
                                          <p:spTgt spid="4">
                                            <p:txEl>
                                              <p:pRg st="2" end="2"/>
                                            </p:txEl>
                                          </p:spTgt>
                                        </p:tgtEl>
                                        <p:attrNameLst>
                                          <p:attrName>fillcolor</p:attrName>
                                        </p:attrNameLst>
                                      </p:cBhvr>
                                      <p:to>
                                        <p:clrVal>
                                          <a:srgbClr val="EA3834"/>
                                        </p:clrVal>
                                      </p:to>
                                    </p:set>
                                    <p:set>
                                      <p:cBhvr>
                                        <p:cTn id="8"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b="1" i="1">
                <a:solidFill>
                  <a:srgbClr val="C00000"/>
                </a:solidFill>
                <a:latin typeface="Times New Roman" panose="02020603050405020304" pitchFamily="18" charset="0"/>
                <a:cs typeface="Times New Roman" panose="02020603050405020304" pitchFamily="18" charset="0"/>
              </a:rPr>
              <a:t>                 </a:t>
            </a:r>
            <a:r>
              <a:rPr lang="en-US" sz="3600" b="1" i="1" u="sng">
                <a:solidFill>
                  <a:srgbClr val="C00000"/>
                </a:solidFill>
                <a:latin typeface="Times New Roman" panose="02020603050405020304" pitchFamily="18" charset="0"/>
                <a:cs typeface="Times New Roman" panose="02020603050405020304" pitchFamily="18" charset="0"/>
              </a:rPr>
              <a:t>NỘI DUNG BÀI HỌC.</a:t>
            </a:r>
          </a:p>
        </p:txBody>
      </p:sp>
      <p:sp>
        <p:nvSpPr>
          <p:cNvPr id="4099" name="Flowchart: Alternate Process 4"/>
          <p:cNvSpPr>
            <a:spLocks noChangeArrowheads="1"/>
          </p:cNvSpPr>
          <p:nvPr/>
        </p:nvSpPr>
        <p:spPr bwMode="auto">
          <a:xfrm>
            <a:off x="1762267" y="2097087"/>
            <a:ext cx="2852664" cy="2627314"/>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vi-VN" sz="2800" b="1" i="1" dirty="0">
                <a:solidFill>
                  <a:srgbClr val="000000"/>
                </a:solidFill>
                <a:latin typeface="Times New Roman" panose="02020603050405020304" pitchFamily="18" charset="0"/>
                <a:cs typeface="Times New Roman" panose="02020603050405020304" pitchFamily="18" charset="0"/>
              </a:rPr>
              <a:t>Sự phân bố dân cư.</a:t>
            </a:r>
            <a:endParaRPr lang="en-US" sz="2800" b="1" i="1" dirty="0">
              <a:solidFill>
                <a:srgbClr val="000000"/>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flipH="1">
            <a:off x="3380165" y="1261815"/>
            <a:ext cx="2815920" cy="835272"/>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245817" y="1261814"/>
            <a:ext cx="3174882" cy="835274"/>
          </a:xfrm>
          <a:prstGeom prst="line">
            <a:avLst/>
          </a:prstGeom>
        </p:spPr>
        <p:style>
          <a:lnRef idx="1">
            <a:schemeClr val="dk1"/>
          </a:lnRef>
          <a:fillRef idx="0">
            <a:schemeClr val="dk1"/>
          </a:fillRef>
          <a:effectRef idx="0">
            <a:schemeClr val="dk1"/>
          </a:effectRef>
          <a:fontRef idx="minor">
            <a:schemeClr val="tx1"/>
          </a:fontRef>
        </p:style>
      </p:cxnSp>
      <p:sp>
        <p:nvSpPr>
          <p:cNvPr id="16" name="Flowchart: Alternate Process 5"/>
          <p:cNvSpPr>
            <a:spLocks noChangeArrowheads="1"/>
          </p:cNvSpPr>
          <p:nvPr/>
        </p:nvSpPr>
        <p:spPr bwMode="auto">
          <a:xfrm>
            <a:off x="7848600" y="2097088"/>
            <a:ext cx="2743200" cy="2627313"/>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sz="2800" b="1" i="1" dirty="0">
                <a:solidFill>
                  <a:srgbClr val="000000"/>
                </a:solidFill>
                <a:latin typeface="Times New Roman" panose="02020603050405020304" pitchFamily="18" charset="0"/>
                <a:cs typeface="Times New Roman" panose="02020603050405020304" pitchFamily="18" charset="0"/>
              </a:rPr>
              <a:t> </a:t>
            </a:r>
          </a:p>
          <a:p>
            <a:r>
              <a:rPr lang="en-US" sz="2800" b="1" i="1" dirty="0">
                <a:solidFill>
                  <a:srgbClr val="000000"/>
                </a:solidFill>
                <a:latin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cs typeface="Times New Roman" panose="02020603050405020304" pitchFamily="18" charset="0"/>
              </a:rPr>
              <a:t>Các chủng tộc.</a:t>
            </a:r>
            <a:endParaRPr lang="en-US" sz="2800" b="1" i="1" dirty="0">
              <a:solidFill>
                <a:srgbClr val="000000"/>
              </a:solidFill>
              <a:latin typeface="Times New Roman" panose="02020603050405020304" pitchFamily="18" charset="0"/>
              <a:cs typeface="Times New Roman" panose="02020603050405020304" pitchFamily="18" charset="0"/>
            </a:endParaRPr>
          </a:p>
        </p:txBody>
      </p:sp>
      <p:pic>
        <p:nvPicPr>
          <p:cNvPr id="9" name="Picture 21" descr="Bellcoll"/>
          <p:cNvPicPr>
            <a:picLocks noGrp="1" noChangeAspect="1" noChangeArrowheads="1" noCro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8824676" y="75406"/>
            <a:ext cx="1524000" cy="1905000"/>
          </a:xfrm>
          <a:prstGeom prst="rect">
            <a:avLst/>
          </a:prstGeom>
        </p:spPr>
      </p:pic>
      <p:pic>
        <p:nvPicPr>
          <p:cNvPr id="10" name="Picture 21" descr="Bellcoll"/>
          <p:cNvPicPr>
            <a:picLocks noGrp="1" noChangeAspect="1" noChangeArrowheads="1" noCro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856165" y="0"/>
            <a:ext cx="1524000" cy="1905000"/>
          </a:xfrm>
          <a:prstGeom prst="rect">
            <a:avLst/>
          </a:prstGeom>
        </p:spPr>
      </p:pic>
      <p:pic>
        <p:nvPicPr>
          <p:cNvPr id="11" name="Picture 25" descr="th_50a9093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10376" y="4841081"/>
            <a:ext cx="175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831681"/>
            <a:ext cx="633782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a-cam-la-benh-gi.jpg"/>
          <p:cNvPicPr>
            <a:picLocks noChangeAspect="1"/>
          </p:cNvPicPr>
          <p:nvPr/>
        </p:nvPicPr>
        <p:blipFill>
          <a:blip r:embed="rId5"/>
          <a:srcRect/>
          <a:stretch>
            <a:fillRect/>
          </a:stretch>
        </p:blipFill>
        <p:spPr bwMode="auto">
          <a:xfrm>
            <a:off x="1723669" y="4917625"/>
            <a:ext cx="1656497" cy="1904656"/>
          </a:xfrm>
          <a:prstGeom prst="rect">
            <a:avLst/>
          </a:prstGeom>
          <a:noFill/>
          <a:ln w="9525">
            <a:noFill/>
            <a:miter lim="800000"/>
            <a:headEnd/>
            <a:tailEnd/>
          </a:ln>
        </p:spPr>
      </p:pic>
    </p:spTree>
    <p:extLst>
      <p:ext uri="{BB962C8B-B14F-4D97-AF65-F5344CB8AC3E}">
        <p14:creationId xmlns:p14="http://schemas.microsoft.com/office/powerpoint/2010/main" val="1459106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000"/>
                                        <p:tgtEl>
                                          <p:spTgt spid="4099"/>
                                        </p:tgtEl>
                                      </p:cBhvr>
                                    </p:animEffect>
                                    <p:anim calcmode="lin" valueType="num">
                                      <p:cBhvr>
                                        <p:cTn id="13" dur="1000" fill="hold"/>
                                        <p:tgtEl>
                                          <p:spTgt spid="4099"/>
                                        </p:tgtEl>
                                        <p:attrNameLst>
                                          <p:attrName>ppt_x</p:attrName>
                                        </p:attrNameLst>
                                      </p:cBhvr>
                                      <p:tavLst>
                                        <p:tav tm="0">
                                          <p:val>
                                            <p:strVal val="#ppt_x"/>
                                          </p:val>
                                        </p:tav>
                                        <p:tav tm="100000">
                                          <p:val>
                                            <p:strVal val="#ppt_x"/>
                                          </p:val>
                                        </p:tav>
                                      </p:tavLst>
                                    </p:anim>
                                    <p:anim calcmode="lin" valueType="num">
                                      <p:cBhvr>
                                        <p:cTn id="14"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1750424" y="1486264"/>
            <a:ext cx="8412480" cy="1938992"/>
          </a:xfrm>
          <a:prstGeom prst="rect">
            <a:avLst/>
          </a:prstGeom>
          <a:noFill/>
        </p:spPr>
        <p:txBody>
          <a:bodyPr wrap="square" rtlCol="0">
            <a:spAutoFit/>
          </a:bodyPr>
          <a:lstStyle/>
          <a:p>
            <a:pPr algn="ctr"/>
            <a:r>
              <a:rPr lang="vi-VN" sz="3600" b="1" dirty="0">
                <a:solidFill>
                  <a:srgbClr val="C00000"/>
                </a:solidFill>
                <a:latin typeface="+mj-lt"/>
              </a:rPr>
              <a:t>DẶN DÒ</a:t>
            </a:r>
          </a:p>
          <a:p>
            <a:pPr algn="just"/>
            <a:r>
              <a:rPr lang="vi-VN" sz="2800" dirty="0">
                <a:latin typeface="Times New Roman" panose="02020603050405020304" pitchFamily="18" charset="0"/>
                <a:cs typeface="Times New Roman" panose="02020603050405020304" pitchFamily="18" charset="0"/>
              </a:rPr>
              <a:t>- Đọc trước bài sau.</a:t>
            </a:r>
          </a:p>
          <a:p>
            <a:pPr algn="just"/>
            <a:r>
              <a:rPr lang="vi-VN" sz="2800" dirty="0">
                <a:latin typeface="Times New Roman" panose="02020603050405020304" pitchFamily="18" charset="0"/>
                <a:cs typeface="Times New Roman" panose="02020603050405020304" pitchFamily="18" charset="0"/>
              </a:rPr>
              <a:t>- Chuẩn bị, sưu tầm một số tranh ảnh về quần cư đô thị và quần cư nông thôn, 1 số siêu đô thị.  </a:t>
            </a:r>
          </a:p>
        </p:txBody>
      </p:sp>
    </p:spTree>
    <p:extLst>
      <p:ext uri="{BB962C8B-B14F-4D97-AF65-F5344CB8AC3E}">
        <p14:creationId xmlns:p14="http://schemas.microsoft.com/office/powerpoint/2010/main" val="11287292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9262" y="968165"/>
            <a:ext cx="6350000" cy="523220"/>
          </a:xfrm>
          <a:prstGeom prst="rect">
            <a:avLst/>
          </a:prstGeom>
          <a:noFill/>
        </p:spPr>
        <p:txBody>
          <a:bodyPr wrap="square" rtlCol="0">
            <a:spAutoFit/>
          </a:bodyPr>
          <a:lstStyle/>
          <a:p>
            <a:pPr algn="just"/>
            <a:r>
              <a:rPr lang="vi-VN" sz="2800" b="1" u="sng" dirty="0">
                <a:solidFill>
                  <a:schemeClr val="accent1">
                    <a:lumMod val="50000"/>
                  </a:schemeClr>
                </a:solidFill>
                <a:latin typeface="+mj-lt"/>
              </a:rPr>
              <a:t>1. Sự phân bố dân cư</a:t>
            </a:r>
            <a:endParaRPr lang="en-US" sz="2800" b="1" u="sng" dirty="0">
              <a:solidFill>
                <a:schemeClr val="accent1">
                  <a:lumMod val="50000"/>
                </a:schemeClr>
              </a:solidFill>
              <a:latin typeface="+mj-lt"/>
            </a:endParaRPr>
          </a:p>
        </p:txBody>
      </p:sp>
      <p:sp>
        <p:nvSpPr>
          <p:cNvPr id="8" name="Cloud 7"/>
          <p:cNvSpPr/>
          <p:nvPr/>
        </p:nvSpPr>
        <p:spPr>
          <a:xfrm>
            <a:off x="3068369" y="4418629"/>
            <a:ext cx="5679582" cy="1398946"/>
          </a:xfrm>
          <a:prstGeom prst="cloud">
            <a:avLst/>
          </a:prstGeom>
          <a:solidFill>
            <a:srgbClr val="E0E98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vi-VN" sz="2800" b="1" i="1" kern="0" dirty="0">
                <a:solidFill>
                  <a:srgbClr val="C00000"/>
                </a:solidFill>
                <a:latin typeface="Times New Roman" pitchFamily="18" charset="0"/>
                <a:cs typeface="Times New Roman" pitchFamily="18" charset="0"/>
              </a:rPr>
              <a:t>Phân biệt khái niệm dân số và dân cư</a:t>
            </a:r>
          </a:p>
        </p:txBody>
      </p:sp>
      <p:sp>
        <p:nvSpPr>
          <p:cNvPr id="2" name="Rectangle 1"/>
          <p:cNvSpPr/>
          <p:nvPr/>
        </p:nvSpPr>
        <p:spPr>
          <a:xfrm>
            <a:off x="1359262" y="68832"/>
            <a:ext cx="10134238" cy="830997"/>
          </a:xfrm>
          <a:prstGeom prst="rect">
            <a:avLst/>
          </a:prstGeom>
        </p:spPr>
        <p:txBody>
          <a:bodyPr wrap="square">
            <a:spAutoFit/>
          </a:bodyPr>
          <a:lstStyle/>
          <a:p>
            <a:pPr algn="ctr"/>
            <a:r>
              <a:rPr lang="vi-VN" sz="2400" b="1" dirty="0">
                <a:solidFill>
                  <a:srgbClr val="FF0000"/>
                </a:solidFill>
                <a:latin typeface="+mj-lt"/>
              </a:rPr>
              <a:t>TIẾT 2 - BÀI 2: SỰ PHÂN BỐ DÂN CƯ. </a:t>
            </a:r>
          </a:p>
          <a:p>
            <a:pPr algn="ctr"/>
            <a:r>
              <a:rPr lang="vi-VN" sz="2400" b="1" dirty="0">
                <a:solidFill>
                  <a:srgbClr val="FF0000"/>
                </a:solidFill>
                <a:latin typeface="+mj-lt"/>
              </a:rPr>
              <a:t>CÁC CHỦNG  TỘC TRÊN THẾ GIỚI</a:t>
            </a:r>
            <a:endParaRPr lang="en-US" sz="2400" b="1" dirty="0">
              <a:solidFill>
                <a:srgbClr val="FF0000"/>
              </a:solidFill>
              <a:latin typeface="+mj-lt"/>
            </a:endParaRPr>
          </a:p>
        </p:txBody>
      </p:sp>
      <p:cxnSp>
        <p:nvCxnSpPr>
          <p:cNvPr id="11" name="Straight Arrow Connector 10"/>
          <p:cNvCxnSpPr>
            <a:stCxn id="8" idx="3"/>
          </p:cNvCxnSpPr>
          <p:nvPr/>
        </p:nvCxnSpPr>
        <p:spPr>
          <a:xfrm flipH="1" flipV="1">
            <a:off x="3068369" y="3524250"/>
            <a:ext cx="2839791" cy="974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3"/>
          </p:cNvCxnSpPr>
          <p:nvPr/>
        </p:nvCxnSpPr>
        <p:spPr>
          <a:xfrm flipV="1">
            <a:off x="5908160" y="3524250"/>
            <a:ext cx="2575440" cy="974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Hexagon 25"/>
          <p:cNvSpPr/>
          <p:nvPr/>
        </p:nvSpPr>
        <p:spPr>
          <a:xfrm>
            <a:off x="1093700" y="1689100"/>
            <a:ext cx="4214900" cy="1835150"/>
          </a:xfrm>
          <a:prstGeom prst="hexagon">
            <a:avLst/>
          </a:prstGeom>
          <a:solidFill>
            <a:srgbClr val="D9F727"/>
          </a:solidFill>
        </p:spPr>
        <p:style>
          <a:lnRef idx="2">
            <a:schemeClr val="accent6"/>
          </a:lnRef>
          <a:fillRef idx="1001">
            <a:schemeClr val="lt1"/>
          </a:fillRef>
          <a:effectRef idx="0">
            <a:schemeClr val="accent6"/>
          </a:effectRef>
          <a:fontRef idx="minor">
            <a:schemeClr val="dk1"/>
          </a:fontRef>
        </p:style>
        <p:txBody>
          <a:bodyPr rtlCol="0" anchor="ctr"/>
          <a:lstStyle/>
          <a:p>
            <a:pPr algn="ctr">
              <a:spcBef>
                <a:spcPct val="0"/>
              </a:spcBef>
            </a:pP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Dân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số</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là</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tổng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số</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dân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sinh</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sống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trên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một</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lãnh</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thổ</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nhất</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định</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được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tính</a:t>
            </a:r>
            <a:r>
              <a:rPr lang="en-US" altLang="en-US" sz="2000" b="1" dirty="0">
                <a:latin typeface="Times New Roman" panose="02020603050405020304" pitchFamily="18" charset="0"/>
              </a:rPr>
              <a:t> ở </a:t>
            </a:r>
            <a:r>
              <a:rPr lang="en-US" altLang="en-US" sz="2000" b="1" dirty="0" err="1">
                <a:latin typeface="Times New Roman" panose="02020603050405020304" pitchFamily="18" charset="0"/>
              </a:rPr>
              <a:t>một</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thời</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điểm</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cụ</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thể</a:t>
            </a:r>
            <a:r>
              <a:rPr lang="en-US" altLang="en-US" sz="2000" b="1" dirty="0">
                <a:latin typeface="Times New Roman" panose="02020603050405020304" pitchFamily="18" charset="0"/>
              </a:rPr>
              <a:t>.</a:t>
            </a:r>
          </a:p>
        </p:txBody>
      </p:sp>
      <p:sp>
        <p:nvSpPr>
          <p:cNvPr id="27" name="Hexagon 26"/>
          <p:cNvSpPr/>
          <p:nvPr/>
        </p:nvSpPr>
        <p:spPr>
          <a:xfrm>
            <a:off x="6426381" y="1491385"/>
            <a:ext cx="4481106" cy="2032865"/>
          </a:xfrm>
          <a:prstGeom prst="hexagon">
            <a:avLst/>
          </a:prstGeom>
          <a:solidFill>
            <a:srgbClr val="D9F727"/>
          </a:solidFill>
        </p:spPr>
        <p:style>
          <a:lnRef idx="2">
            <a:schemeClr val="accent6"/>
          </a:lnRef>
          <a:fillRef idx="1001">
            <a:schemeClr val="lt1"/>
          </a:fillRef>
          <a:effectRef idx="0">
            <a:schemeClr val="accent6"/>
          </a:effectRef>
          <a:fontRef idx="minor">
            <a:schemeClr val="dk1"/>
          </a:fontRef>
        </p:style>
        <p:txBody>
          <a:bodyPr rtlCol="0" anchor="ctr"/>
          <a:lstStyle/>
          <a:p>
            <a:pPr algn="just"/>
            <a:r>
              <a:rPr lang="vi-VN" sz="2000" b="1" i="1" u="sng" dirty="0">
                <a:latin typeface="+mj-lt"/>
              </a:rPr>
              <a:t>Dân cư: </a:t>
            </a:r>
            <a:r>
              <a:rPr lang="vi-VN" sz="2000" b="1" dirty="0">
                <a:latin typeface="+mj-lt"/>
              </a:rPr>
              <a:t>là tập hợp những người đến sống trên một lãnh thổ được đặc trưng bởi kết cấu, mối quan hệ qua lại với nhau về kinh tế, bởi tính chất của việc phân công lao động và cư trú theo lãnh thổ</a:t>
            </a:r>
            <a:endParaRPr lang="en-US" sz="2000" b="1" i="1" dirty="0">
              <a:solidFill>
                <a:srgbClr val="000000"/>
              </a:solidFill>
              <a:latin typeface="+mj-lt"/>
              <a:cs typeface="Times New Roman" panose="02020603050405020304" pitchFamily="18" charset="0"/>
            </a:endParaRPr>
          </a:p>
        </p:txBody>
      </p:sp>
    </p:spTree>
    <p:extLst>
      <p:ext uri="{BB962C8B-B14F-4D97-AF65-F5344CB8AC3E}">
        <p14:creationId xmlns:p14="http://schemas.microsoft.com/office/powerpoint/2010/main" val="2122734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7012" y="264745"/>
            <a:ext cx="9340696" cy="954107"/>
          </a:xfrm>
          <a:prstGeom prst="rect">
            <a:avLst/>
          </a:prstGeom>
          <a:noFill/>
        </p:spPr>
        <p:txBody>
          <a:bodyPr wrap="square" rtlCol="0">
            <a:spAutoFit/>
          </a:bodyPr>
          <a:lstStyle/>
          <a:p>
            <a:pPr algn="ctr"/>
            <a:r>
              <a:rPr lang="vi-VN" sz="2800" b="1" dirty="0">
                <a:solidFill>
                  <a:srgbClr val="FF0000"/>
                </a:solidFill>
                <a:latin typeface="+mj-lt"/>
              </a:rPr>
              <a:t>TIẾT 2 - BÀI 2: SỰ PHÂN BỐ DÂN CƯ. </a:t>
            </a:r>
          </a:p>
          <a:p>
            <a:pPr algn="ctr"/>
            <a:r>
              <a:rPr lang="vi-VN" sz="2800" b="1" dirty="0">
                <a:solidFill>
                  <a:srgbClr val="FF0000"/>
                </a:solidFill>
                <a:latin typeface="+mj-lt"/>
              </a:rPr>
              <a:t>CÁC CHỦNG  TỘC TRÊN THẾ GIỚI</a:t>
            </a:r>
            <a:endParaRPr lang="en-US" sz="2800" b="1" dirty="0">
              <a:solidFill>
                <a:srgbClr val="FF0000"/>
              </a:solidFill>
              <a:latin typeface="+mj-lt"/>
            </a:endParaRPr>
          </a:p>
        </p:txBody>
      </p:sp>
      <p:sp>
        <p:nvSpPr>
          <p:cNvPr id="5" name="TextBox 4"/>
          <p:cNvSpPr txBox="1"/>
          <p:nvPr/>
        </p:nvSpPr>
        <p:spPr>
          <a:xfrm>
            <a:off x="1346200" y="1197373"/>
            <a:ext cx="6350000" cy="584775"/>
          </a:xfrm>
          <a:prstGeom prst="rect">
            <a:avLst/>
          </a:prstGeom>
          <a:noFill/>
        </p:spPr>
        <p:txBody>
          <a:bodyPr wrap="square" rtlCol="0">
            <a:spAutoFit/>
          </a:bodyPr>
          <a:lstStyle/>
          <a:p>
            <a:r>
              <a:rPr lang="vi-VN" sz="3200" b="1" u="sng" dirty="0">
                <a:solidFill>
                  <a:schemeClr val="accent1">
                    <a:lumMod val="50000"/>
                  </a:schemeClr>
                </a:solidFill>
                <a:latin typeface="+mj-lt"/>
              </a:rPr>
              <a:t>1. Sự phân bố dân cư</a:t>
            </a:r>
            <a:endParaRPr lang="en-US" sz="3200" b="1" u="sng" dirty="0">
              <a:solidFill>
                <a:schemeClr val="accent1">
                  <a:lumMod val="50000"/>
                </a:schemeClr>
              </a:solidFill>
              <a:latin typeface="+mj-lt"/>
            </a:endParaRPr>
          </a:p>
        </p:txBody>
      </p:sp>
      <p:sp>
        <p:nvSpPr>
          <p:cNvPr id="3" name="TextBox 2"/>
          <p:cNvSpPr txBox="1"/>
          <p:nvPr/>
        </p:nvSpPr>
        <p:spPr>
          <a:xfrm>
            <a:off x="3195545" y="1896289"/>
            <a:ext cx="7646156" cy="523220"/>
          </a:xfrm>
          <a:prstGeom prst="rect">
            <a:avLst/>
          </a:prstGeom>
          <a:noFill/>
        </p:spPr>
        <p:txBody>
          <a:bodyPr wrap="square" rtlCol="0">
            <a:spAutoFit/>
          </a:bodyPr>
          <a:lstStyle/>
          <a:p>
            <a:r>
              <a:rPr lang="vi-VN" sz="2800" b="1" i="1" dirty="0">
                <a:solidFill>
                  <a:srgbClr val="C00000"/>
                </a:solidFill>
                <a:latin typeface="+mj-lt"/>
              </a:rPr>
              <a:t>Mật độ dân số được tính như thế nào?</a:t>
            </a:r>
            <a:endParaRPr lang="en-US" sz="2800" b="1" i="1" dirty="0">
              <a:solidFill>
                <a:srgbClr val="C00000"/>
              </a:solidFill>
              <a:latin typeface="+mj-lt"/>
            </a:endParaRPr>
          </a:p>
        </p:txBody>
      </p:sp>
      <p:sp>
        <p:nvSpPr>
          <p:cNvPr id="6" name="Curved Right Arrow 5"/>
          <p:cNvSpPr/>
          <p:nvPr/>
        </p:nvSpPr>
        <p:spPr>
          <a:xfrm>
            <a:off x="2555952" y="2649345"/>
            <a:ext cx="974647" cy="2235099"/>
          </a:xfrm>
          <a:prstGeom prst="curvedRigh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1" name="Curved Left Arrow 10"/>
          <p:cNvSpPr/>
          <p:nvPr/>
        </p:nvSpPr>
        <p:spPr>
          <a:xfrm>
            <a:off x="9958364" y="2649345"/>
            <a:ext cx="881159" cy="2100455"/>
          </a:xfrm>
          <a:prstGeom prst="curvedLeft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14" name="Cloud 13"/>
          <p:cNvSpPr/>
          <p:nvPr/>
        </p:nvSpPr>
        <p:spPr>
          <a:xfrm>
            <a:off x="3363988" y="3208400"/>
            <a:ext cx="6667500" cy="2265300"/>
          </a:xfrm>
          <a:prstGeom prst="cloud">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spcBef>
                <a:spcPct val="50000"/>
              </a:spcBef>
            </a:pPr>
            <a:r>
              <a:rPr lang="en-US" altLang="en-US" sz="2800" b="1" dirty="0">
                <a:latin typeface="Times New Roman" panose="02020603050405020304" pitchFamily="18" charset="0"/>
              </a:rPr>
              <a:t>MĐDS</a:t>
            </a:r>
            <a:r>
              <a:rPr lang="vi-VN" altLang="en-US" sz="2800" b="1" dirty="0">
                <a:latin typeface="Times New Roman" panose="02020603050405020304" pitchFamily="18" charset="0"/>
              </a:rPr>
              <a:t> = Số dân(người)</a:t>
            </a:r>
            <a:endParaRPr lang="en-US" altLang="en-US" sz="2800" b="1" dirty="0">
              <a:latin typeface="Times New Roman" panose="02020603050405020304" pitchFamily="18" charset="0"/>
            </a:endParaRPr>
          </a:p>
        </p:txBody>
      </p:sp>
      <p:pic>
        <p:nvPicPr>
          <p:cNvPr id="15" name="Picture 7" descr="qustionmed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14641" y="1670551"/>
            <a:ext cx="1049347" cy="978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 name="Straight Connector 6"/>
          <p:cNvCxnSpPr/>
          <p:nvPr/>
        </p:nvCxnSpPr>
        <p:spPr>
          <a:xfrm>
            <a:off x="5613400" y="4559300"/>
            <a:ext cx="2552700" cy="9203"/>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657850" y="4599609"/>
            <a:ext cx="3003524" cy="523220"/>
          </a:xfrm>
          <a:prstGeom prst="rect">
            <a:avLst/>
          </a:prstGeom>
          <a:noFill/>
        </p:spPr>
        <p:txBody>
          <a:bodyPr wrap="square" rtlCol="0">
            <a:spAutoFit/>
          </a:bodyPr>
          <a:lstStyle/>
          <a:p>
            <a:r>
              <a:rPr lang="vi-VN" sz="2800" b="1" dirty="0">
                <a:latin typeface="+mj-lt"/>
              </a:rPr>
              <a:t>Diện tích (km</a:t>
            </a:r>
            <a:r>
              <a:rPr lang="vi-VN" sz="2800" b="1" baseline="30000" dirty="0">
                <a:latin typeface="+mj-lt"/>
              </a:rPr>
              <a:t>2</a:t>
            </a:r>
            <a:r>
              <a:rPr lang="vi-VN" sz="2800" b="1" dirty="0">
                <a:latin typeface="+mj-lt"/>
              </a:rPr>
              <a:t>)</a:t>
            </a:r>
          </a:p>
        </p:txBody>
      </p:sp>
    </p:spTree>
    <p:extLst>
      <p:ext uri="{BB962C8B-B14F-4D97-AF65-F5344CB8AC3E}">
        <p14:creationId xmlns:p14="http://schemas.microsoft.com/office/powerpoint/2010/main" val="33274757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4202" y="431181"/>
            <a:ext cx="7200900" cy="584775"/>
          </a:xfrm>
          <a:prstGeom prst="rect">
            <a:avLst/>
          </a:prstGeom>
          <a:noFill/>
        </p:spPr>
        <p:txBody>
          <a:bodyPr wrap="square" rtlCol="0">
            <a:spAutoFit/>
          </a:bodyPr>
          <a:lstStyle/>
          <a:p>
            <a:pPr algn="ctr"/>
            <a:r>
              <a:rPr lang="vi-VN" sz="3200" b="1" dirty="0">
                <a:solidFill>
                  <a:srgbClr val="FF0000"/>
                </a:solidFill>
                <a:latin typeface="+mj-lt"/>
              </a:rPr>
              <a:t>TIẾT 2 - BÀI 2: DÂN SỐ</a:t>
            </a:r>
            <a:endParaRPr lang="en-US" sz="3200" b="1" dirty="0">
              <a:solidFill>
                <a:srgbClr val="FF0000"/>
              </a:solidFill>
              <a:latin typeface="+mj-lt"/>
            </a:endParaRPr>
          </a:p>
        </p:txBody>
      </p:sp>
      <p:sp>
        <p:nvSpPr>
          <p:cNvPr id="5" name="TextBox 4"/>
          <p:cNvSpPr txBox="1"/>
          <p:nvPr/>
        </p:nvSpPr>
        <p:spPr>
          <a:xfrm>
            <a:off x="1244600" y="1177737"/>
            <a:ext cx="6350000" cy="584775"/>
          </a:xfrm>
          <a:prstGeom prst="rect">
            <a:avLst/>
          </a:prstGeom>
          <a:noFill/>
        </p:spPr>
        <p:txBody>
          <a:bodyPr wrap="square" rtlCol="0">
            <a:spAutoFit/>
          </a:bodyPr>
          <a:lstStyle/>
          <a:p>
            <a:r>
              <a:rPr lang="vi-VN" sz="3200" b="1" u="sng" dirty="0">
                <a:solidFill>
                  <a:schemeClr val="accent1">
                    <a:lumMod val="50000"/>
                  </a:schemeClr>
                </a:solidFill>
                <a:latin typeface="+mj-lt"/>
              </a:rPr>
              <a:t>1. Sự phân bố dân cư</a:t>
            </a:r>
          </a:p>
        </p:txBody>
      </p:sp>
      <p:sp>
        <p:nvSpPr>
          <p:cNvPr id="2" name="TextBox 1"/>
          <p:cNvSpPr txBox="1"/>
          <p:nvPr/>
        </p:nvSpPr>
        <p:spPr>
          <a:xfrm>
            <a:off x="1115122" y="1923026"/>
            <a:ext cx="9791700" cy="2677656"/>
          </a:xfrm>
          <a:prstGeom prst="rect">
            <a:avLst/>
          </a:prstGeom>
          <a:noFill/>
        </p:spPr>
        <p:txBody>
          <a:bodyPr wrap="square" rtlCol="0">
            <a:spAutoFit/>
          </a:bodyPr>
          <a:lstStyle/>
          <a:p>
            <a:pPr algn="just">
              <a:spcBef>
                <a:spcPct val="0"/>
              </a:spcBef>
            </a:pPr>
            <a:r>
              <a:rPr lang="en-US" altLang="en-US" sz="2800" dirty="0">
                <a:solidFill>
                  <a:schemeClr val="tx1"/>
                </a:solidFill>
                <a:latin typeface="Times New Roman" panose="02020603050405020304" pitchFamily="18" charset="0"/>
              </a:rPr>
              <a:t> </a:t>
            </a:r>
            <a:r>
              <a:rPr lang="vi-VN"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Dân</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cư</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là</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tất</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cả</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những</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người</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sinh</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sống</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trên</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một</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lãnh</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thổ</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được</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định</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lượng</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bằng</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mật</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độ</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dân</a:t>
            </a:r>
            <a:r>
              <a:rPr lang="en-US" altLang="en-US" sz="2800" dirty="0">
                <a:solidFill>
                  <a:schemeClr val="tx1"/>
                </a:solidFill>
                <a:latin typeface="Times New Roman" panose="02020603050405020304" pitchFamily="18" charset="0"/>
              </a:rPr>
              <a:t> </a:t>
            </a:r>
            <a:r>
              <a:rPr lang="en-US" altLang="en-US" sz="2800" dirty="0" err="1">
                <a:solidFill>
                  <a:schemeClr val="tx1"/>
                </a:solidFill>
                <a:latin typeface="Times New Roman" panose="02020603050405020304" pitchFamily="18" charset="0"/>
              </a:rPr>
              <a:t>số</a:t>
            </a:r>
            <a:r>
              <a:rPr lang="en-US" altLang="en-US" sz="2800" dirty="0">
                <a:solidFill>
                  <a:schemeClr val="tx1"/>
                </a:solidFill>
                <a:latin typeface="Times New Roman" panose="02020603050405020304" pitchFamily="18" charset="0"/>
              </a:rPr>
              <a:t>.</a:t>
            </a:r>
            <a:endParaRPr lang="vi-VN" altLang="en-US" sz="2800" dirty="0">
              <a:solidFill>
                <a:schemeClr val="tx1"/>
              </a:solidFill>
              <a:latin typeface="Times New Roman" panose="02020603050405020304" pitchFamily="18" charset="0"/>
            </a:endParaRPr>
          </a:p>
          <a:p>
            <a:pPr algn="just">
              <a:spcBef>
                <a:spcPct val="0"/>
              </a:spcBef>
            </a:pPr>
            <a:r>
              <a:rPr lang="vi-VN"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MĐDS</a:t>
            </a:r>
            <a:r>
              <a:rPr lang="vi-VN" altLang="en-US" sz="2800" dirty="0">
                <a:latin typeface="Times New Roman" panose="02020603050405020304" pitchFamily="18" charset="0"/>
                <a:cs typeface="Times New Roman" panose="02020603050405020304" pitchFamily="18" charset="0"/>
              </a:rPr>
              <a:t> = Số dân(người)                      Đơn vị: Người/k</a:t>
            </a:r>
            <a:r>
              <a:rPr lang="vi-VN" sz="2800" dirty="0">
                <a:latin typeface="Times New Roman" panose="02020603050405020304" pitchFamily="18" charset="0"/>
                <a:cs typeface="Times New Roman" panose="02020603050405020304" pitchFamily="18" charset="0"/>
              </a:rPr>
              <a:t>m</a:t>
            </a:r>
            <a:r>
              <a:rPr lang="vi-VN" sz="2800" baseline="30000" dirty="0">
                <a:latin typeface="Times New Roman" panose="02020603050405020304" pitchFamily="18" charset="0"/>
                <a:cs typeface="Times New Roman" panose="02020603050405020304" pitchFamily="18" charset="0"/>
              </a:rPr>
              <a:t>2</a:t>
            </a:r>
            <a:endParaRPr lang="vi-VN" altLang="en-US" sz="2800" dirty="0">
              <a:latin typeface="Times New Roman" panose="02020603050405020304" pitchFamily="18" charset="0"/>
              <a:cs typeface="Times New Roman" panose="02020603050405020304" pitchFamily="18" charset="0"/>
            </a:endParaRPr>
          </a:p>
          <a:p>
            <a:pPr algn="just">
              <a:spcBef>
                <a:spcPct val="0"/>
              </a:spcBef>
            </a:pPr>
            <a:r>
              <a:rPr lang="vi-VN" alt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p>
          <a:p>
            <a:pPr algn="just">
              <a:spcBef>
                <a:spcPct val="0"/>
              </a:spcBef>
            </a:pPr>
            <a:r>
              <a:rPr lang="vi-VN" sz="2800" dirty="0">
                <a:latin typeface="Times New Roman" panose="02020603050405020304" pitchFamily="18" charset="0"/>
                <a:cs typeface="Times New Roman" panose="02020603050405020304" pitchFamily="18" charset="0"/>
              </a:rPr>
              <a:t>                  Diện tích (km</a:t>
            </a:r>
            <a:r>
              <a:rPr lang="vi-VN" sz="2800" baseline="30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algn="just">
              <a:spcBef>
                <a:spcPct val="0"/>
              </a:spcBef>
            </a:pPr>
            <a:endParaRPr lang="en-US" altLang="en-US" sz="2800" dirty="0">
              <a:solidFill>
                <a:schemeClr val="tx1"/>
              </a:solidFill>
              <a:latin typeface="Times New Roman" panose="02020603050405020304" pitchFamily="18" charset="0"/>
            </a:endParaRPr>
          </a:p>
        </p:txBody>
      </p:sp>
      <p:pic>
        <p:nvPicPr>
          <p:cNvPr id="10" name="Picture 13" descr="ban tay"/>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13334" y="1923026"/>
            <a:ext cx="501788" cy="64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ban tay"/>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13334" y="2730318"/>
            <a:ext cx="501788" cy="64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769528" y="3383280"/>
            <a:ext cx="234175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9193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4"/>
          <p:cNvGrpSpPr>
            <a:grpSpLocks/>
          </p:cNvGrpSpPr>
          <p:nvPr/>
        </p:nvGrpSpPr>
        <p:grpSpPr bwMode="auto">
          <a:xfrm>
            <a:off x="1828800" y="706438"/>
            <a:ext cx="8305800" cy="1960562"/>
            <a:chOff x="1632" y="1296"/>
            <a:chExt cx="2832" cy="816"/>
          </a:xfrm>
        </p:grpSpPr>
        <p:sp>
          <p:nvSpPr>
            <p:cNvPr id="32802" name="Rectangle 5"/>
            <p:cNvSpPr>
              <a:spLocks noChangeArrowheads="1"/>
            </p:cNvSpPr>
            <p:nvPr/>
          </p:nvSpPr>
          <p:spPr bwMode="auto">
            <a:xfrm>
              <a:off x="1632" y="1296"/>
              <a:ext cx="2832" cy="81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u="sng">
                <a:latin typeface="Times New Roman" panose="02020603050405020304" pitchFamily="18" charset="0"/>
              </a:endParaRPr>
            </a:p>
          </p:txBody>
        </p:sp>
        <p:sp>
          <p:nvSpPr>
            <p:cNvPr id="8198" name="Line 6"/>
            <p:cNvSpPr>
              <a:spLocks noChangeShapeType="1"/>
            </p:cNvSpPr>
            <p:nvPr/>
          </p:nvSpPr>
          <p:spPr bwMode="auto">
            <a:xfrm flipV="1">
              <a:off x="2688" y="1663"/>
              <a:ext cx="1369" cy="0"/>
            </a:xfrm>
            <a:prstGeom prst="line">
              <a:avLst/>
            </a:prstGeom>
            <a:noFill/>
            <a:ln w="9525">
              <a:solidFill>
                <a:schemeClr val="tx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32804" name="Text Box 7"/>
            <p:cNvSpPr txBox="1">
              <a:spLocks noChangeArrowheads="1"/>
            </p:cNvSpPr>
            <p:nvPr/>
          </p:nvSpPr>
          <p:spPr bwMode="auto">
            <a:xfrm>
              <a:off x="1728" y="1526"/>
              <a:ext cx="72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latin typeface="VNI-Cooper" pitchFamily="2" charset="0"/>
              </a:endParaRPr>
            </a:p>
          </p:txBody>
        </p:sp>
        <p:sp>
          <p:nvSpPr>
            <p:cNvPr id="32805" name="Text Box 8"/>
            <p:cNvSpPr txBox="1">
              <a:spLocks noChangeArrowheads="1"/>
            </p:cNvSpPr>
            <p:nvPr/>
          </p:nvSpPr>
          <p:spPr bwMode="auto">
            <a:xfrm>
              <a:off x="2352" y="1557"/>
              <a:ext cx="2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VNI-Cooper" pitchFamily="2" charset="0"/>
                </a:rPr>
                <a:t>=</a:t>
              </a:r>
            </a:p>
          </p:txBody>
        </p:sp>
        <p:sp>
          <p:nvSpPr>
            <p:cNvPr id="32806" name="Text Box 9"/>
            <p:cNvSpPr txBox="1">
              <a:spLocks noChangeArrowheads="1"/>
            </p:cNvSpPr>
            <p:nvPr/>
          </p:nvSpPr>
          <p:spPr bwMode="auto">
            <a:xfrm>
              <a:off x="2802" y="1382"/>
              <a:ext cx="130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latin typeface="VNI-Cooper" pitchFamily="2" charset="0"/>
                </a:rPr>
                <a:t> </a:t>
              </a:r>
              <a:r>
                <a:rPr lang="en-US" altLang="en-US" sz="3600" b="1" dirty="0" err="1">
                  <a:latin typeface="Times New Roman" panose="02020603050405020304" pitchFamily="18" charset="0"/>
                </a:rPr>
                <a:t>Sô</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dân</a:t>
              </a:r>
              <a:r>
                <a:rPr lang="en-US" altLang="en-US" sz="3600" b="1" dirty="0">
                  <a:latin typeface="Times New Roman" panose="02020603050405020304" pitchFamily="18" charset="0"/>
                </a:rPr>
                <a:t> ( </a:t>
              </a:r>
              <a:r>
                <a:rPr lang="en-US" altLang="en-US" sz="3600" b="1" dirty="0" err="1">
                  <a:latin typeface="Times New Roman" panose="02020603050405020304" pitchFamily="18" charset="0"/>
                </a:rPr>
                <a:t>người</a:t>
              </a:r>
              <a:r>
                <a:rPr lang="en-US" altLang="en-US" sz="3600" b="1" dirty="0">
                  <a:latin typeface="Times New Roman" panose="02020603050405020304" pitchFamily="18" charset="0"/>
                </a:rPr>
                <a:t> )</a:t>
              </a:r>
            </a:p>
          </p:txBody>
        </p:sp>
        <p:sp>
          <p:nvSpPr>
            <p:cNvPr id="32807" name="Text Box 10"/>
            <p:cNvSpPr txBox="1">
              <a:spLocks noChangeArrowheads="1"/>
            </p:cNvSpPr>
            <p:nvPr/>
          </p:nvSpPr>
          <p:spPr bwMode="auto">
            <a:xfrm>
              <a:off x="2809" y="1717"/>
              <a:ext cx="124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rPr>
                <a:t>  </a:t>
              </a:r>
              <a:r>
                <a:rPr lang="en-US" altLang="en-US" sz="3600" b="1">
                  <a:latin typeface="Times New Roman" panose="02020603050405020304" pitchFamily="18" charset="0"/>
                </a:rPr>
                <a:t>Diện tích (Km</a:t>
              </a:r>
              <a:r>
                <a:rPr lang="en-US" altLang="en-US" sz="3600" b="1" baseline="30000">
                  <a:latin typeface="Times New Roman" panose="02020603050405020304" pitchFamily="18" charset="0"/>
                </a:rPr>
                <a:t>2</a:t>
              </a:r>
              <a:r>
                <a:rPr lang="en-US" altLang="en-US" sz="2800" b="1">
                  <a:latin typeface="Times New Roman" panose="02020603050405020304" pitchFamily="18" charset="0"/>
                </a:rPr>
                <a:t>)</a:t>
              </a:r>
            </a:p>
          </p:txBody>
        </p:sp>
      </p:grpSp>
      <p:sp>
        <p:nvSpPr>
          <p:cNvPr id="32771" name="Text Box 11"/>
          <p:cNvSpPr txBox="1">
            <a:spLocks noChangeArrowheads="1"/>
          </p:cNvSpPr>
          <p:nvPr/>
        </p:nvSpPr>
        <p:spPr bwMode="auto">
          <a:xfrm>
            <a:off x="2133600" y="1304925"/>
            <a:ext cx="1665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latin typeface="Times New Roman" panose="02020603050405020304" pitchFamily="18" charset="0"/>
              </a:rPr>
              <a:t>MĐDS</a:t>
            </a:r>
          </a:p>
        </p:txBody>
      </p:sp>
      <p:sp>
        <p:nvSpPr>
          <p:cNvPr id="32772" name="Text Box 12"/>
          <p:cNvSpPr txBox="1">
            <a:spLocks noChangeArrowheads="1"/>
          </p:cNvSpPr>
          <p:nvPr/>
        </p:nvSpPr>
        <p:spPr bwMode="auto">
          <a:xfrm>
            <a:off x="4419600" y="120650"/>
            <a:ext cx="228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latin typeface="Times New Roman" panose="02020603050405020304" pitchFamily="18" charset="0"/>
              </a:rPr>
              <a:t>Công</a:t>
            </a:r>
            <a:r>
              <a:rPr lang="en-US" altLang="en-US" b="1" dirty="0">
                <a:latin typeface="Times New Roman" panose="02020603050405020304" pitchFamily="18" charset="0"/>
              </a:rPr>
              <a:t> </a:t>
            </a:r>
            <a:r>
              <a:rPr lang="en-US" altLang="en-US" b="1" dirty="0" err="1">
                <a:latin typeface="Times New Roman" panose="02020603050405020304" pitchFamily="18" charset="0"/>
              </a:rPr>
              <a:t>thức</a:t>
            </a:r>
            <a:endParaRPr lang="en-US" altLang="en-US" b="1" dirty="0">
              <a:latin typeface="Times New Roman" panose="02020603050405020304" pitchFamily="18" charset="0"/>
            </a:endParaRPr>
          </a:p>
        </p:txBody>
      </p:sp>
      <p:sp>
        <p:nvSpPr>
          <p:cNvPr id="32773" name="Text Box 13"/>
          <p:cNvSpPr txBox="1">
            <a:spLocks noChangeArrowheads="1"/>
          </p:cNvSpPr>
          <p:nvPr/>
        </p:nvSpPr>
        <p:spPr bwMode="auto">
          <a:xfrm>
            <a:off x="5280026" y="2797175"/>
            <a:ext cx="4003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(đơn vị:người/Km</a:t>
            </a:r>
            <a:r>
              <a:rPr lang="en-US" altLang="en-US" b="1" baseline="30000">
                <a:latin typeface="Times New Roman" panose="02020603050405020304" pitchFamily="18" charset="0"/>
              </a:rPr>
              <a:t>2</a:t>
            </a:r>
            <a:r>
              <a:rPr lang="en-US" altLang="en-US" b="1">
                <a:latin typeface="Times New Roman" panose="02020603050405020304" pitchFamily="18" charset="0"/>
              </a:rPr>
              <a:t>)</a:t>
            </a:r>
          </a:p>
        </p:txBody>
      </p:sp>
      <p:graphicFrame>
        <p:nvGraphicFramePr>
          <p:cNvPr id="8254" name="Group 62"/>
          <p:cNvGraphicFramePr>
            <a:graphicFrameLocks noGrp="1"/>
          </p:cNvGraphicFramePr>
          <p:nvPr>
            <p:extLst>
              <p:ext uri="{D42A27DB-BD31-4B8C-83A1-F6EECF244321}">
                <p14:modId xmlns:p14="http://schemas.microsoft.com/office/powerpoint/2010/main" val="4294545507"/>
              </p:ext>
            </p:extLst>
          </p:nvPr>
        </p:nvGraphicFramePr>
        <p:xfrm>
          <a:off x="1752601" y="3868739"/>
          <a:ext cx="8839201" cy="2206149"/>
        </p:xfrm>
        <a:graphic>
          <a:graphicData uri="http://schemas.openxmlformats.org/drawingml/2006/table">
            <a:tbl>
              <a:tblPr/>
              <a:tblGrid>
                <a:gridCol w="2017430">
                  <a:extLst>
                    <a:ext uri="{9D8B030D-6E8A-4147-A177-3AD203B41FA5}">
                      <a16:colId xmlns:a16="http://schemas.microsoft.com/office/drawing/2014/main" val="20000"/>
                    </a:ext>
                  </a:extLst>
                </a:gridCol>
                <a:gridCol w="2086485">
                  <a:extLst>
                    <a:ext uri="{9D8B030D-6E8A-4147-A177-3AD203B41FA5}">
                      <a16:colId xmlns:a16="http://schemas.microsoft.com/office/drawing/2014/main" val="20001"/>
                    </a:ext>
                  </a:extLst>
                </a:gridCol>
                <a:gridCol w="2367643">
                  <a:extLst>
                    <a:ext uri="{9D8B030D-6E8A-4147-A177-3AD203B41FA5}">
                      <a16:colId xmlns:a16="http://schemas.microsoft.com/office/drawing/2014/main" val="20002"/>
                    </a:ext>
                  </a:extLst>
                </a:gridCol>
                <a:gridCol w="2367643">
                  <a:extLst>
                    <a:ext uri="{9D8B030D-6E8A-4147-A177-3AD203B41FA5}">
                      <a16:colId xmlns:a16="http://schemas.microsoft.com/office/drawing/2014/main" val="20003"/>
                    </a:ext>
                  </a:extLst>
                </a:gridCol>
              </a:tblGrid>
              <a:tr h="1006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bg1"/>
                          </a:solidFill>
                          <a:effectLst/>
                          <a:latin typeface="Times New Roman" pitchFamily="18" charset="0"/>
                        </a:rPr>
                        <a:t>Tên</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nước</a:t>
                      </a:r>
                      <a:endParaRPr kumimoji="0" lang="en-US" sz="2400" b="1" i="0" u="none" strike="noStrike" cap="none" normalizeH="0" baseline="0" dirty="0">
                        <a:ln>
                          <a:noFill/>
                        </a:ln>
                        <a:solidFill>
                          <a:schemeClr val="bg1"/>
                        </a:solidFill>
                        <a:effectLst/>
                        <a:latin typeface="Times New Roman" pitchFamily="18" charset="0"/>
                      </a:endParaRPr>
                    </a:p>
                  </a:txBody>
                  <a:tcPr marT="45756" marB="4575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rPr>
                        <a:t>Diện tích </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rPr>
                        <a:t>(Km</a:t>
                      </a:r>
                      <a:r>
                        <a:rPr kumimoji="0" lang="en-US" sz="2400" b="1" i="0" u="none" strike="noStrike" cap="none" normalizeH="0" baseline="30000">
                          <a:ln>
                            <a:noFill/>
                          </a:ln>
                          <a:solidFill>
                            <a:schemeClr val="bg1"/>
                          </a:solidFill>
                          <a:effectLst/>
                          <a:latin typeface="Times New Roman" pitchFamily="18" charset="0"/>
                        </a:rPr>
                        <a:t>2</a:t>
                      </a:r>
                      <a:r>
                        <a:rPr kumimoji="0" lang="en-US" sz="2400" b="1" i="0" u="none" strike="noStrike" cap="none" normalizeH="0" baseline="0">
                          <a:ln>
                            <a:noFill/>
                          </a:ln>
                          <a:solidFill>
                            <a:schemeClr val="bg1"/>
                          </a:solidFill>
                          <a:effectLst/>
                          <a:latin typeface="Times New Roman" pitchFamily="18" charset="0"/>
                        </a:rPr>
                        <a:t>)</a:t>
                      </a:r>
                      <a:endParaRPr kumimoji="0" lang="en-US" sz="2400" b="0" i="0" u="none" strike="noStrike" cap="none" normalizeH="0" baseline="0">
                        <a:ln>
                          <a:noFill/>
                        </a:ln>
                        <a:solidFill>
                          <a:schemeClr val="bg1"/>
                        </a:solidFill>
                        <a:effectLst/>
                        <a:latin typeface="Times New Roman" pitchFamily="18" charset="0"/>
                      </a:endParaRPr>
                    </a:p>
                  </a:txBody>
                  <a:tcPr marT="45756" marB="457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err="1">
                          <a:ln>
                            <a:noFill/>
                          </a:ln>
                          <a:solidFill>
                            <a:schemeClr val="bg1"/>
                          </a:solidFill>
                          <a:effectLst/>
                          <a:latin typeface="Times New Roman" pitchFamily="18" charset="0"/>
                        </a:rPr>
                        <a:t>Sô</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dân</a:t>
                      </a:r>
                      <a:endParaRPr kumimoji="0" lang="en-US" sz="2400" b="1" i="0" u="none" strike="noStrike" cap="none" normalizeH="0" baseline="0" dirty="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triệu</a:t>
                      </a:r>
                      <a:r>
                        <a:rPr kumimoji="0" lang="en-US" sz="2400" b="1" i="0" u="none" strike="noStrike" cap="none" normalizeH="0" baseline="0" dirty="0">
                          <a:ln>
                            <a:noFill/>
                          </a:ln>
                          <a:solidFill>
                            <a:schemeClr val="bg1"/>
                          </a:solidFill>
                          <a:effectLst/>
                          <a:latin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rPr>
                        <a:t>người</a:t>
                      </a:r>
                      <a:r>
                        <a:rPr kumimoji="0" lang="en-US" sz="2400" b="1" i="0" u="none" strike="noStrike" cap="none" normalizeH="0" baseline="0" dirty="0">
                          <a:ln>
                            <a:noFill/>
                          </a:ln>
                          <a:solidFill>
                            <a:schemeClr val="bg1"/>
                          </a:solidFill>
                          <a:effectLst/>
                          <a:latin typeface="Times New Roman" pitchFamily="18" charset="0"/>
                        </a:rPr>
                        <a:t> )</a:t>
                      </a:r>
                      <a:endParaRPr kumimoji="0" lang="en-US" sz="2400" b="0" i="0" u="none" strike="noStrike" cap="none" normalizeH="0" baseline="0" dirty="0">
                        <a:ln>
                          <a:noFill/>
                        </a:ln>
                        <a:solidFill>
                          <a:schemeClr val="bg1"/>
                        </a:solidFill>
                        <a:effectLst/>
                        <a:latin typeface="Times New Roman" pitchFamily="18" charset="0"/>
                      </a:endParaRPr>
                    </a:p>
                  </a:txBody>
                  <a:tcPr marT="45756" marB="457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rPr>
                        <a:t>MĐDS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rPr>
                        <a:t>(người/Km</a:t>
                      </a:r>
                      <a:r>
                        <a:rPr kumimoji="0" lang="en-US" sz="2400" b="1" i="0" u="none" strike="noStrike" cap="none" normalizeH="0" baseline="30000">
                          <a:ln>
                            <a:noFill/>
                          </a:ln>
                          <a:solidFill>
                            <a:schemeClr val="bg1"/>
                          </a:solidFill>
                          <a:effectLst/>
                          <a:latin typeface="Times New Roman" pitchFamily="18" charset="0"/>
                        </a:rPr>
                        <a:t>2</a:t>
                      </a:r>
                      <a:r>
                        <a:rPr kumimoji="0" lang="en-US" sz="2400" b="1" i="0" u="none" strike="noStrike" cap="none" normalizeH="0" baseline="0">
                          <a:ln>
                            <a:noFill/>
                          </a:ln>
                          <a:solidFill>
                            <a:schemeClr val="bg1"/>
                          </a:solidFill>
                          <a:effectLst/>
                          <a:latin typeface="Times New Roman" pitchFamily="18" charset="0"/>
                        </a:rPr>
                        <a:t>)</a:t>
                      </a:r>
                    </a:p>
                  </a:txBody>
                  <a:tcPr marT="45756" marB="4575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5989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rPr>
                        <a:t>Trung</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Quốc</a:t>
                      </a:r>
                      <a:r>
                        <a:rPr kumimoji="0" lang="en-US" sz="2400" b="0" i="0" u="none" strike="noStrike" cap="none" normalizeH="0" baseline="0" dirty="0">
                          <a:ln>
                            <a:noFill/>
                          </a:ln>
                          <a:solidFill>
                            <a:schemeClr val="tx1"/>
                          </a:solidFill>
                          <a:effectLst/>
                          <a:latin typeface="VNI-Cooper" pitchFamily="2" charset="0"/>
                        </a:rPr>
                        <a:t> </a:t>
                      </a:r>
                    </a:p>
                  </a:txBody>
                  <a:tcPr marT="45756" marB="4575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9.597.000</a:t>
                      </a:r>
                    </a:p>
                  </a:txBody>
                  <a:tcPr marT="45756" marB="457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1.273,3</a:t>
                      </a:r>
                    </a:p>
                  </a:txBody>
                  <a:tcPr marT="45756" marB="457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marT="45756" marB="4575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VNI-Cooper" pitchFamily="2" charset="0"/>
                        </a:rPr>
                        <a:t> </a:t>
                      </a:r>
                      <a:r>
                        <a:rPr kumimoji="0" lang="en-US" sz="2400" b="0" i="0" u="none" strike="noStrike" cap="none" normalizeH="0" baseline="0">
                          <a:ln>
                            <a:noFill/>
                          </a:ln>
                          <a:solidFill>
                            <a:schemeClr val="tx1"/>
                          </a:solidFill>
                          <a:effectLst/>
                          <a:latin typeface="Times New Roman" pitchFamily="18" charset="0"/>
                        </a:rPr>
                        <a:t>Inđônêxia</a:t>
                      </a:r>
                      <a:endParaRPr kumimoji="0" lang="en-US" sz="2400" b="0" i="0" u="none" strike="noStrike" cap="none" normalizeH="0" baseline="0">
                        <a:ln>
                          <a:noFill/>
                        </a:ln>
                        <a:solidFill>
                          <a:schemeClr val="tx1"/>
                        </a:solidFill>
                        <a:effectLst/>
                        <a:latin typeface="VNI-Cooper" pitchFamily="2" charset="0"/>
                      </a:endParaRPr>
                    </a:p>
                  </a:txBody>
                  <a:tcPr marT="45756" marB="4575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1.919.000</a:t>
                      </a:r>
                    </a:p>
                  </a:txBody>
                  <a:tcPr marT="45756" marB="457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206,1</a:t>
                      </a:r>
                    </a:p>
                  </a:txBody>
                  <a:tcPr marT="45756" marB="457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txBody>
                  <a:tcPr marT="45756" marB="4575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55" name="Text Box 63"/>
          <p:cNvSpPr txBox="1">
            <a:spLocks noChangeArrowheads="1"/>
          </p:cNvSpPr>
          <p:nvPr/>
        </p:nvSpPr>
        <p:spPr bwMode="auto">
          <a:xfrm>
            <a:off x="8140700" y="4953000"/>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Times New Roman" panose="02020603050405020304" pitchFamily="18" charset="0"/>
              </a:rPr>
              <a:t>133</a:t>
            </a:r>
          </a:p>
          <a:p>
            <a:pPr algn="ctr" eaLnBrk="1" hangingPunct="1">
              <a:spcBef>
                <a:spcPct val="50000"/>
              </a:spcBef>
              <a:buFontTx/>
              <a:buNone/>
            </a:pPr>
            <a:r>
              <a:rPr lang="en-US" altLang="en-US" sz="2400" b="1" dirty="0">
                <a:latin typeface="Times New Roman" panose="02020603050405020304" pitchFamily="18" charset="0"/>
              </a:rPr>
              <a:t>107</a:t>
            </a:r>
          </a:p>
        </p:txBody>
      </p:sp>
    </p:spTree>
    <p:extLst>
      <p:ext uri="{BB962C8B-B14F-4D97-AF65-F5344CB8AC3E}">
        <p14:creationId xmlns:p14="http://schemas.microsoft.com/office/powerpoint/2010/main" val="2656086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54"/>
                                        </p:tgtEl>
                                        <p:attrNameLst>
                                          <p:attrName>style.visibility</p:attrName>
                                        </p:attrNameLst>
                                      </p:cBhvr>
                                      <p:to>
                                        <p:strVal val="visible"/>
                                      </p:to>
                                    </p:set>
                                    <p:anim calcmode="lin" valueType="num">
                                      <p:cBhvr>
                                        <p:cTn id="7" dur="1000" fill="hold"/>
                                        <p:tgtEl>
                                          <p:spTgt spid="8254"/>
                                        </p:tgtEl>
                                        <p:attrNameLst>
                                          <p:attrName>ppt_w</p:attrName>
                                        </p:attrNameLst>
                                      </p:cBhvr>
                                      <p:tavLst>
                                        <p:tav tm="0">
                                          <p:val>
                                            <p:fltVal val="0"/>
                                          </p:val>
                                        </p:tav>
                                        <p:tav tm="100000">
                                          <p:val>
                                            <p:strVal val="#ppt_w"/>
                                          </p:val>
                                        </p:tav>
                                      </p:tavLst>
                                    </p:anim>
                                    <p:anim calcmode="lin" valueType="num">
                                      <p:cBhvr>
                                        <p:cTn id="8" dur="1000" fill="hold"/>
                                        <p:tgtEl>
                                          <p:spTgt spid="8254"/>
                                        </p:tgtEl>
                                        <p:attrNameLst>
                                          <p:attrName>ppt_h</p:attrName>
                                        </p:attrNameLst>
                                      </p:cBhvr>
                                      <p:tavLst>
                                        <p:tav tm="0">
                                          <p:val>
                                            <p:fltVal val="0"/>
                                          </p:val>
                                        </p:tav>
                                        <p:tav tm="100000">
                                          <p:val>
                                            <p:strVal val="#ppt_h"/>
                                          </p:val>
                                        </p:tav>
                                      </p:tavLst>
                                    </p:anim>
                                    <p:anim calcmode="lin" valueType="num">
                                      <p:cBhvr>
                                        <p:cTn id="9" dur="1000" fill="hold"/>
                                        <p:tgtEl>
                                          <p:spTgt spid="8254"/>
                                        </p:tgtEl>
                                        <p:attrNameLst>
                                          <p:attrName>style.rotation</p:attrName>
                                        </p:attrNameLst>
                                      </p:cBhvr>
                                      <p:tavLst>
                                        <p:tav tm="0">
                                          <p:val>
                                            <p:fltVal val="90"/>
                                          </p:val>
                                        </p:tav>
                                        <p:tav tm="100000">
                                          <p:val>
                                            <p:fltVal val="0"/>
                                          </p:val>
                                        </p:tav>
                                      </p:tavLst>
                                    </p:anim>
                                    <p:animEffect transition="in" filter="fade">
                                      <p:cBhvr>
                                        <p:cTn id="10" dur="1000"/>
                                        <p:tgtEl>
                                          <p:spTgt spid="82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55"/>
                                        </p:tgtEl>
                                        <p:attrNameLst>
                                          <p:attrName>style.visibility</p:attrName>
                                        </p:attrNameLst>
                                      </p:cBhvr>
                                      <p:to>
                                        <p:strVal val="visible"/>
                                      </p:to>
                                    </p:set>
                                    <p:animEffect transition="in" filter="blinds(horizontal)">
                                      <p:cBhvr>
                                        <p:cTn id="15" dur="500"/>
                                        <p:tgtEl>
                                          <p:spTgt spid="8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bà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3886200" y="5715000"/>
            <a:ext cx="6324600" cy="528638"/>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i="1">
                <a:latin typeface="Times New Roman" panose="02020603050405020304" pitchFamily="18" charset="0"/>
              </a:rPr>
              <a:t>Những khu vực tập trung đông dân?</a:t>
            </a:r>
            <a:endParaRPr lang="en-US" altLang="en-US" sz="2800">
              <a:latin typeface="Times New Roman" panose="02020603050405020304" pitchFamily="18" charset="0"/>
            </a:endParaRPr>
          </a:p>
        </p:txBody>
      </p:sp>
      <p:sp>
        <p:nvSpPr>
          <p:cNvPr id="9226" name="Freeform 10"/>
          <p:cNvSpPr>
            <a:spLocks/>
          </p:cNvSpPr>
          <p:nvPr/>
        </p:nvSpPr>
        <p:spPr bwMode="auto">
          <a:xfrm>
            <a:off x="8529639" y="1663701"/>
            <a:ext cx="1101725" cy="1349375"/>
          </a:xfrm>
          <a:custGeom>
            <a:avLst/>
            <a:gdLst/>
            <a:ahLst/>
            <a:cxnLst>
              <a:cxn ang="0">
                <a:pos x="136" y="214"/>
              </a:cxn>
              <a:cxn ang="0">
                <a:pos x="280" y="79"/>
              </a:cxn>
              <a:cxn ang="0">
                <a:pos x="398" y="2"/>
              </a:cxn>
              <a:cxn ang="0">
                <a:pos x="610" y="28"/>
              </a:cxn>
              <a:cxn ang="0">
                <a:pos x="678" y="172"/>
              </a:cxn>
              <a:cxn ang="0">
                <a:pos x="635" y="502"/>
              </a:cxn>
              <a:cxn ang="0">
                <a:pos x="585" y="612"/>
              </a:cxn>
              <a:cxn ang="0">
                <a:pos x="542" y="672"/>
              </a:cxn>
              <a:cxn ang="0">
                <a:pos x="466" y="731"/>
              </a:cxn>
              <a:cxn ang="0">
                <a:pos x="441" y="782"/>
              </a:cxn>
              <a:cxn ang="0">
                <a:pos x="364" y="841"/>
              </a:cxn>
              <a:cxn ang="0">
                <a:pos x="288" y="849"/>
              </a:cxn>
              <a:cxn ang="0">
                <a:pos x="127" y="841"/>
              </a:cxn>
              <a:cxn ang="0">
                <a:pos x="102" y="816"/>
              </a:cxn>
              <a:cxn ang="0">
                <a:pos x="76" y="799"/>
              </a:cxn>
              <a:cxn ang="0">
                <a:pos x="26" y="748"/>
              </a:cxn>
              <a:cxn ang="0">
                <a:pos x="0" y="663"/>
              </a:cxn>
              <a:cxn ang="0">
                <a:pos x="68" y="307"/>
              </a:cxn>
              <a:cxn ang="0">
                <a:pos x="136" y="240"/>
              </a:cxn>
              <a:cxn ang="0">
                <a:pos x="178" y="172"/>
              </a:cxn>
            </a:cxnLst>
            <a:rect l="0" t="0" r="r" b="b"/>
            <a:pathLst>
              <a:path w="694" h="850">
                <a:moveTo>
                  <a:pt x="136" y="214"/>
                </a:moveTo>
                <a:cubicBezTo>
                  <a:pt x="174" y="158"/>
                  <a:pt x="232" y="126"/>
                  <a:pt x="280" y="79"/>
                </a:cubicBezTo>
                <a:cubicBezTo>
                  <a:pt x="298" y="21"/>
                  <a:pt x="349" y="20"/>
                  <a:pt x="398" y="2"/>
                </a:cubicBezTo>
                <a:cubicBezTo>
                  <a:pt x="507" y="8"/>
                  <a:pt x="532" y="0"/>
                  <a:pt x="610" y="28"/>
                </a:cubicBezTo>
                <a:cubicBezTo>
                  <a:pt x="643" y="76"/>
                  <a:pt x="642" y="125"/>
                  <a:pt x="678" y="172"/>
                </a:cubicBezTo>
                <a:cubicBezTo>
                  <a:pt x="694" y="292"/>
                  <a:pt x="675" y="392"/>
                  <a:pt x="635" y="502"/>
                </a:cubicBezTo>
                <a:cubicBezTo>
                  <a:pt x="625" y="579"/>
                  <a:pt x="633" y="564"/>
                  <a:pt x="585" y="612"/>
                </a:cubicBezTo>
                <a:cubicBezTo>
                  <a:pt x="549" y="648"/>
                  <a:pt x="570" y="638"/>
                  <a:pt x="542" y="672"/>
                </a:cubicBezTo>
                <a:cubicBezTo>
                  <a:pt x="522" y="697"/>
                  <a:pt x="466" y="731"/>
                  <a:pt x="466" y="731"/>
                </a:cubicBezTo>
                <a:cubicBezTo>
                  <a:pt x="455" y="747"/>
                  <a:pt x="453" y="767"/>
                  <a:pt x="441" y="782"/>
                </a:cubicBezTo>
                <a:cubicBezTo>
                  <a:pt x="435" y="789"/>
                  <a:pt x="372" y="839"/>
                  <a:pt x="364" y="841"/>
                </a:cubicBezTo>
                <a:cubicBezTo>
                  <a:pt x="339" y="847"/>
                  <a:pt x="313" y="846"/>
                  <a:pt x="288" y="849"/>
                </a:cubicBezTo>
                <a:cubicBezTo>
                  <a:pt x="234" y="846"/>
                  <a:pt x="180" y="850"/>
                  <a:pt x="127" y="841"/>
                </a:cubicBezTo>
                <a:cubicBezTo>
                  <a:pt x="115" y="839"/>
                  <a:pt x="111" y="823"/>
                  <a:pt x="102" y="816"/>
                </a:cubicBezTo>
                <a:cubicBezTo>
                  <a:pt x="94" y="809"/>
                  <a:pt x="84" y="806"/>
                  <a:pt x="76" y="799"/>
                </a:cubicBezTo>
                <a:cubicBezTo>
                  <a:pt x="58" y="783"/>
                  <a:pt x="26" y="748"/>
                  <a:pt x="26" y="748"/>
                </a:cubicBezTo>
                <a:cubicBezTo>
                  <a:pt x="5" y="686"/>
                  <a:pt x="14" y="714"/>
                  <a:pt x="0" y="663"/>
                </a:cubicBezTo>
                <a:cubicBezTo>
                  <a:pt x="6" y="535"/>
                  <a:pt x="10" y="421"/>
                  <a:pt x="68" y="307"/>
                </a:cubicBezTo>
                <a:cubicBezTo>
                  <a:pt x="84" y="275"/>
                  <a:pt x="114" y="267"/>
                  <a:pt x="136" y="240"/>
                </a:cubicBezTo>
                <a:cubicBezTo>
                  <a:pt x="163" y="205"/>
                  <a:pt x="164" y="201"/>
                  <a:pt x="178" y="172"/>
                </a:cubicBezTo>
              </a:path>
            </a:pathLst>
          </a:custGeom>
          <a:noFill/>
          <a:ln w="635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228" name="Freeform 12"/>
          <p:cNvSpPr>
            <a:spLocks/>
          </p:cNvSpPr>
          <p:nvPr/>
        </p:nvSpPr>
        <p:spPr bwMode="auto">
          <a:xfrm>
            <a:off x="7434264" y="2271713"/>
            <a:ext cx="1000125" cy="1547812"/>
          </a:xfrm>
          <a:custGeom>
            <a:avLst/>
            <a:gdLst/>
            <a:ahLst/>
            <a:cxnLst>
              <a:cxn ang="0">
                <a:pos x="46" y="102"/>
              </a:cxn>
              <a:cxn ang="0">
                <a:pos x="55" y="77"/>
              </a:cxn>
              <a:cxn ang="0">
                <a:pos x="106" y="43"/>
              </a:cxn>
              <a:cxn ang="0">
                <a:pos x="182" y="26"/>
              </a:cxn>
              <a:cxn ang="0">
                <a:pos x="233" y="60"/>
              </a:cxn>
              <a:cxn ang="0">
                <a:pos x="275" y="136"/>
              </a:cxn>
              <a:cxn ang="0">
                <a:pos x="360" y="195"/>
              </a:cxn>
              <a:cxn ang="0">
                <a:pos x="605" y="246"/>
              </a:cxn>
              <a:cxn ang="0">
                <a:pos x="614" y="458"/>
              </a:cxn>
              <a:cxn ang="0">
                <a:pos x="572" y="509"/>
              </a:cxn>
              <a:cxn ang="0">
                <a:pos x="546" y="560"/>
              </a:cxn>
              <a:cxn ang="0">
                <a:pos x="495" y="644"/>
              </a:cxn>
              <a:cxn ang="0">
                <a:pos x="461" y="695"/>
              </a:cxn>
              <a:cxn ang="0">
                <a:pos x="428" y="771"/>
              </a:cxn>
              <a:cxn ang="0">
                <a:pos x="394" y="924"/>
              </a:cxn>
              <a:cxn ang="0">
                <a:pos x="317" y="975"/>
              </a:cxn>
              <a:cxn ang="0">
                <a:pos x="241" y="924"/>
              </a:cxn>
              <a:cxn ang="0">
                <a:pos x="173" y="831"/>
              </a:cxn>
              <a:cxn ang="0">
                <a:pos x="148" y="644"/>
              </a:cxn>
              <a:cxn ang="0">
                <a:pos x="140" y="568"/>
              </a:cxn>
              <a:cxn ang="0">
                <a:pos x="123" y="543"/>
              </a:cxn>
              <a:cxn ang="0">
                <a:pos x="106" y="458"/>
              </a:cxn>
              <a:cxn ang="0">
                <a:pos x="80" y="407"/>
              </a:cxn>
              <a:cxn ang="0">
                <a:pos x="29" y="255"/>
              </a:cxn>
              <a:cxn ang="0">
                <a:pos x="13" y="145"/>
              </a:cxn>
              <a:cxn ang="0">
                <a:pos x="46" y="102"/>
              </a:cxn>
            </a:cxnLst>
            <a:rect l="0" t="0" r="r" b="b"/>
            <a:pathLst>
              <a:path w="630" h="975">
                <a:moveTo>
                  <a:pt x="46" y="102"/>
                </a:moveTo>
                <a:cubicBezTo>
                  <a:pt x="49" y="94"/>
                  <a:pt x="49" y="83"/>
                  <a:pt x="55" y="77"/>
                </a:cubicBezTo>
                <a:cubicBezTo>
                  <a:pt x="70" y="63"/>
                  <a:pt x="106" y="43"/>
                  <a:pt x="106" y="43"/>
                </a:cubicBezTo>
                <a:cubicBezTo>
                  <a:pt x="119" y="1"/>
                  <a:pt x="110" y="0"/>
                  <a:pt x="182" y="26"/>
                </a:cubicBezTo>
                <a:cubicBezTo>
                  <a:pt x="201" y="33"/>
                  <a:pt x="233" y="60"/>
                  <a:pt x="233" y="60"/>
                </a:cubicBezTo>
                <a:cubicBezTo>
                  <a:pt x="254" y="122"/>
                  <a:pt x="237" y="98"/>
                  <a:pt x="275" y="136"/>
                </a:cubicBezTo>
                <a:cubicBezTo>
                  <a:pt x="290" y="177"/>
                  <a:pt x="321" y="184"/>
                  <a:pt x="360" y="195"/>
                </a:cubicBezTo>
                <a:cubicBezTo>
                  <a:pt x="441" y="218"/>
                  <a:pt x="525" y="220"/>
                  <a:pt x="605" y="246"/>
                </a:cubicBezTo>
                <a:cubicBezTo>
                  <a:pt x="630" y="319"/>
                  <a:pt x="626" y="374"/>
                  <a:pt x="614" y="458"/>
                </a:cubicBezTo>
                <a:cubicBezTo>
                  <a:pt x="612" y="471"/>
                  <a:pt x="578" y="502"/>
                  <a:pt x="572" y="509"/>
                </a:cubicBezTo>
                <a:cubicBezTo>
                  <a:pt x="531" y="559"/>
                  <a:pt x="576" y="509"/>
                  <a:pt x="546" y="560"/>
                </a:cubicBezTo>
                <a:cubicBezTo>
                  <a:pt x="530" y="588"/>
                  <a:pt x="511" y="616"/>
                  <a:pt x="495" y="644"/>
                </a:cubicBezTo>
                <a:cubicBezTo>
                  <a:pt x="485" y="662"/>
                  <a:pt x="461" y="695"/>
                  <a:pt x="461" y="695"/>
                </a:cubicBezTo>
                <a:cubicBezTo>
                  <a:pt x="442" y="756"/>
                  <a:pt x="455" y="731"/>
                  <a:pt x="428" y="771"/>
                </a:cubicBezTo>
                <a:cubicBezTo>
                  <a:pt x="424" y="795"/>
                  <a:pt x="406" y="901"/>
                  <a:pt x="394" y="924"/>
                </a:cubicBezTo>
                <a:cubicBezTo>
                  <a:pt x="381" y="950"/>
                  <a:pt x="343" y="966"/>
                  <a:pt x="317" y="975"/>
                </a:cubicBezTo>
                <a:cubicBezTo>
                  <a:pt x="286" y="964"/>
                  <a:pt x="269" y="942"/>
                  <a:pt x="241" y="924"/>
                </a:cubicBezTo>
                <a:cubicBezTo>
                  <a:pt x="218" y="888"/>
                  <a:pt x="188" y="873"/>
                  <a:pt x="173" y="831"/>
                </a:cubicBezTo>
                <a:cubicBezTo>
                  <a:pt x="167" y="742"/>
                  <a:pt x="167" y="715"/>
                  <a:pt x="148" y="644"/>
                </a:cubicBezTo>
                <a:cubicBezTo>
                  <a:pt x="145" y="619"/>
                  <a:pt x="146" y="593"/>
                  <a:pt x="140" y="568"/>
                </a:cubicBezTo>
                <a:cubicBezTo>
                  <a:pt x="138" y="558"/>
                  <a:pt x="126" y="553"/>
                  <a:pt x="123" y="543"/>
                </a:cubicBezTo>
                <a:cubicBezTo>
                  <a:pt x="114" y="514"/>
                  <a:pt x="120" y="485"/>
                  <a:pt x="106" y="458"/>
                </a:cubicBezTo>
                <a:cubicBezTo>
                  <a:pt x="85" y="416"/>
                  <a:pt x="91" y="451"/>
                  <a:pt x="80" y="407"/>
                </a:cubicBezTo>
                <a:cubicBezTo>
                  <a:pt x="66" y="351"/>
                  <a:pt x="62" y="303"/>
                  <a:pt x="29" y="255"/>
                </a:cubicBezTo>
                <a:cubicBezTo>
                  <a:pt x="14" y="206"/>
                  <a:pt x="0" y="199"/>
                  <a:pt x="13" y="145"/>
                </a:cubicBezTo>
                <a:cubicBezTo>
                  <a:pt x="19" y="120"/>
                  <a:pt x="70" y="12"/>
                  <a:pt x="46" y="102"/>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230" name="Freeform 14"/>
          <p:cNvSpPr>
            <a:spLocks/>
          </p:cNvSpPr>
          <p:nvPr/>
        </p:nvSpPr>
        <p:spPr bwMode="auto">
          <a:xfrm>
            <a:off x="8451850" y="3157538"/>
            <a:ext cx="825500" cy="1333500"/>
          </a:xfrm>
          <a:custGeom>
            <a:avLst/>
            <a:gdLst/>
            <a:ahLst/>
            <a:cxnLst>
              <a:cxn ang="0">
                <a:pos x="66" y="78"/>
              </a:cxn>
              <a:cxn ang="0">
                <a:pos x="125" y="27"/>
              </a:cxn>
              <a:cxn ang="0">
                <a:pos x="252" y="27"/>
              </a:cxn>
              <a:cxn ang="0">
                <a:pos x="261" y="52"/>
              </a:cxn>
              <a:cxn ang="0">
                <a:pos x="286" y="69"/>
              </a:cxn>
              <a:cxn ang="0">
                <a:pos x="329" y="129"/>
              </a:cxn>
              <a:cxn ang="0">
                <a:pos x="320" y="179"/>
              </a:cxn>
              <a:cxn ang="0">
                <a:pos x="303" y="205"/>
              </a:cxn>
              <a:cxn ang="0">
                <a:pos x="295" y="298"/>
              </a:cxn>
              <a:cxn ang="0">
                <a:pos x="269" y="349"/>
              </a:cxn>
              <a:cxn ang="0">
                <a:pos x="261" y="544"/>
              </a:cxn>
              <a:cxn ang="0">
                <a:pos x="312" y="595"/>
              </a:cxn>
              <a:cxn ang="0">
                <a:pos x="329" y="620"/>
              </a:cxn>
              <a:cxn ang="0">
                <a:pos x="439" y="688"/>
              </a:cxn>
              <a:cxn ang="0">
                <a:pos x="490" y="722"/>
              </a:cxn>
              <a:cxn ang="0">
                <a:pos x="498" y="806"/>
              </a:cxn>
              <a:cxn ang="0">
                <a:pos x="447" y="840"/>
              </a:cxn>
              <a:cxn ang="0">
                <a:pos x="303" y="823"/>
              </a:cxn>
              <a:cxn ang="0">
                <a:pos x="252" y="772"/>
              </a:cxn>
              <a:cxn ang="0">
                <a:pos x="142" y="688"/>
              </a:cxn>
              <a:cxn ang="0">
                <a:pos x="100" y="637"/>
              </a:cxn>
              <a:cxn ang="0">
                <a:pos x="92" y="611"/>
              </a:cxn>
              <a:cxn ang="0">
                <a:pos x="32" y="510"/>
              </a:cxn>
              <a:cxn ang="0">
                <a:pos x="24" y="442"/>
              </a:cxn>
              <a:cxn ang="0">
                <a:pos x="15" y="417"/>
              </a:cxn>
              <a:cxn ang="0">
                <a:pos x="117" y="27"/>
              </a:cxn>
            </a:cxnLst>
            <a:rect l="0" t="0" r="r" b="b"/>
            <a:pathLst>
              <a:path w="520" h="840">
                <a:moveTo>
                  <a:pt x="66" y="78"/>
                </a:moveTo>
                <a:cubicBezTo>
                  <a:pt x="78" y="44"/>
                  <a:pt x="91" y="38"/>
                  <a:pt x="125" y="27"/>
                </a:cubicBezTo>
                <a:cubicBezTo>
                  <a:pt x="167" y="0"/>
                  <a:pt x="206" y="12"/>
                  <a:pt x="252" y="27"/>
                </a:cubicBezTo>
                <a:cubicBezTo>
                  <a:pt x="255" y="35"/>
                  <a:pt x="255" y="45"/>
                  <a:pt x="261" y="52"/>
                </a:cubicBezTo>
                <a:cubicBezTo>
                  <a:pt x="267" y="60"/>
                  <a:pt x="281" y="60"/>
                  <a:pt x="286" y="69"/>
                </a:cubicBezTo>
                <a:cubicBezTo>
                  <a:pt x="327" y="136"/>
                  <a:pt x="275" y="110"/>
                  <a:pt x="329" y="129"/>
                </a:cubicBezTo>
                <a:cubicBezTo>
                  <a:pt x="326" y="146"/>
                  <a:pt x="325" y="163"/>
                  <a:pt x="320" y="179"/>
                </a:cubicBezTo>
                <a:cubicBezTo>
                  <a:pt x="317" y="189"/>
                  <a:pt x="305" y="195"/>
                  <a:pt x="303" y="205"/>
                </a:cubicBezTo>
                <a:cubicBezTo>
                  <a:pt x="297" y="235"/>
                  <a:pt x="301" y="268"/>
                  <a:pt x="295" y="298"/>
                </a:cubicBezTo>
                <a:cubicBezTo>
                  <a:pt x="291" y="317"/>
                  <a:pt x="275" y="331"/>
                  <a:pt x="269" y="349"/>
                </a:cubicBezTo>
                <a:cubicBezTo>
                  <a:pt x="258" y="419"/>
                  <a:pt x="234" y="466"/>
                  <a:pt x="261" y="544"/>
                </a:cubicBezTo>
                <a:cubicBezTo>
                  <a:pt x="269" y="567"/>
                  <a:pt x="295" y="578"/>
                  <a:pt x="312" y="595"/>
                </a:cubicBezTo>
                <a:cubicBezTo>
                  <a:pt x="319" y="602"/>
                  <a:pt x="321" y="613"/>
                  <a:pt x="329" y="620"/>
                </a:cubicBezTo>
                <a:cubicBezTo>
                  <a:pt x="361" y="648"/>
                  <a:pt x="403" y="668"/>
                  <a:pt x="439" y="688"/>
                </a:cubicBezTo>
                <a:cubicBezTo>
                  <a:pt x="457" y="698"/>
                  <a:pt x="490" y="722"/>
                  <a:pt x="490" y="722"/>
                </a:cubicBezTo>
                <a:cubicBezTo>
                  <a:pt x="498" y="746"/>
                  <a:pt x="520" y="781"/>
                  <a:pt x="498" y="806"/>
                </a:cubicBezTo>
                <a:cubicBezTo>
                  <a:pt x="484" y="821"/>
                  <a:pt x="447" y="840"/>
                  <a:pt x="447" y="840"/>
                </a:cubicBezTo>
                <a:cubicBezTo>
                  <a:pt x="401" y="825"/>
                  <a:pt x="349" y="839"/>
                  <a:pt x="303" y="823"/>
                </a:cubicBezTo>
                <a:cubicBezTo>
                  <a:pt x="280" y="815"/>
                  <a:pt x="269" y="789"/>
                  <a:pt x="252" y="772"/>
                </a:cubicBezTo>
                <a:cubicBezTo>
                  <a:pt x="219" y="739"/>
                  <a:pt x="181" y="714"/>
                  <a:pt x="142" y="688"/>
                </a:cubicBezTo>
                <a:cubicBezTo>
                  <a:pt x="130" y="670"/>
                  <a:pt x="112" y="655"/>
                  <a:pt x="100" y="637"/>
                </a:cubicBezTo>
                <a:cubicBezTo>
                  <a:pt x="95" y="629"/>
                  <a:pt x="96" y="619"/>
                  <a:pt x="92" y="611"/>
                </a:cubicBezTo>
                <a:cubicBezTo>
                  <a:pt x="75" y="581"/>
                  <a:pt x="52" y="539"/>
                  <a:pt x="32" y="510"/>
                </a:cubicBezTo>
                <a:cubicBezTo>
                  <a:pt x="29" y="487"/>
                  <a:pt x="28" y="464"/>
                  <a:pt x="24" y="442"/>
                </a:cubicBezTo>
                <a:cubicBezTo>
                  <a:pt x="22" y="433"/>
                  <a:pt x="15" y="426"/>
                  <a:pt x="15" y="417"/>
                </a:cubicBezTo>
                <a:cubicBezTo>
                  <a:pt x="18" y="333"/>
                  <a:pt x="0" y="82"/>
                  <a:pt x="117" y="27"/>
                </a:cubicBezTo>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231" name="Freeform 15"/>
          <p:cNvSpPr>
            <a:spLocks/>
          </p:cNvSpPr>
          <p:nvPr/>
        </p:nvSpPr>
        <p:spPr bwMode="auto">
          <a:xfrm>
            <a:off x="4992688" y="1196976"/>
            <a:ext cx="1846262" cy="1209675"/>
          </a:xfrm>
          <a:custGeom>
            <a:avLst/>
            <a:gdLst/>
            <a:ahLst/>
            <a:cxnLst>
              <a:cxn ang="0">
                <a:pos x="68" y="390"/>
              </a:cxn>
              <a:cxn ang="0">
                <a:pos x="136" y="288"/>
              </a:cxn>
              <a:cxn ang="0">
                <a:pos x="170" y="246"/>
              </a:cxn>
              <a:cxn ang="0">
                <a:pos x="178" y="220"/>
              </a:cxn>
              <a:cxn ang="0">
                <a:pos x="255" y="161"/>
              </a:cxn>
              <a:cxn ang="0">
                <a:pos x="331" y="110"/>
              </a:cxn>
              <a:cxn ang="0">
                <a:pos x="543" y="59"/>
              </a:cxn>
              <a:cxn ang="0">
                <a:pos x="678" y="0"/>
              </a:cxn>
              <a:cxn ang="0">
                <a:pos x="1000" y="17"/>
              </a:cxn>
              <a:cxn ang="0">
                <a:pos x="1051" y="34"/>
              </a:cxn>
              <a:cxn ang="0">
                <a:pos x="1076" y="42"/>
              </a:cxn>
              <a:cxn ang="0">
                <a:pos x="1110" y="85"/>
              </a:cxn>
              <a:cxn ang="0">
                <a:pos x="1144" y="135"/>
              </a:cxn>
              <a:cxn ang="0">
                <a:pos x="1161" y="212"/>
              </a:cxn>
              <a:cxn ang="0">
                <a:pos x="1119" y="288"/>
              </a:cxn>
              <a:cxn ang="0">
                <a:pos x="1051" y="415"/>
              </a:cxn>
              <a:cxn ang="0">
                <a:pos x="1034" y="440"/>
              </a:cxn>
              <a:cxn ang="0">
                <a:pos x="932" y="483"/>
              </a:cxn>
              <a:cxn ang="0">
                <a:pos x="864" y="534"/>
              </a:cxn>
              <a:cxn ang="0">
                <a:pos x="780" y="627"/>
              </a:cxn>
              <a:cxn ang="0">
                <a:pos x="703" y="762"/>
              </a:cxn>
              <a:cxn ang="0">
                <a:pos x="492" y="694"/>
              </a:cxn>
              <a:cxn ang="0">
                <a:pos x="399" y="686"/>
              </a:cxn>
              <a:cxn ang="0">
                <a:pos x="77" y="711"/>
              </a:cxn>
              <a:cxn ang="0">
                <a:pos x="17" y="610"/>
              </a:cxn>
              <a:cxn ang="0">
                <a:pos x="0" y="559"/>
              </a:cxn>
              <a:cxn ang="0">
                <a:pos x="26" y="432"/>
              </a:cxn>
              <a:cxn ang="0">
                <a:pos x="68" y="390"/>
              </a:cxn>
            </a:cxnLst>
            <a:rect l="0" t="0" r="r" b="b"/>
            <a:pathLst>
              <a:path w="1163" h="762">
                <a:moveTo>
                  <a:pt x="68" y="390"/>
                </a:moveTo>
                <a:cubicBezTo>
                  <a:pt x="101" y="357"/>
                  <a:pt x="103" y="321"/>
                  <a:pt x="136" y="288"/>
                </a:cubicBezTo>
                <a:cubicBezTo>
                  <a:pt x="156" y="222"/>
                  <a:pt x="126" y="300"/>
                  <a:pt x="170" y="246"/>
                </a:cubicBezTo>
                <a:cubicBezTo>
                  <a:pt x="176" y="239"/>
                  <a:pt x="173" y="228"/>
                  <a:pt x="178" y="220"/>
                </a:cubicBezTo>
                <a:cubicBezTo>
                  <a:pt x="192" y="198"/>
                  <a:pt x="239" y="172"/>
                  <a:pt x="255" y="161"/>
                </a:cubicBezTo>
                <a:cubicBezTo>
                  <a:pt x="286" y="141"/>
                  <a:pt x="294" y="121"/>
                  <a:pt x="331" y="110"/>
                </a:cubicBezTo>
                <a:cubicBezTo>
                  <a:pt x="395" y="66"/>
                  <a:pt x="466" y="65"/>
                  <a:pt x="543" y="59"/>
                </a:cubicBezTo>
                <a:cubicBezTo>
                  <a:pt x="592" y="26"/>
                  <a:pt x="622" y="18"/>
                  <a:pt x="678" y="0"/>
                </a:cubicBezTo>
                <a:cubicBezTo>
                  <a:pt x="785" y="8"/>
                  <a:pt x="893" y="7"/>
                  <a:pt x="1000" y="17"/>
                </a:cubicBezTo>
                <a:cubicBezTo>
                  <a:pt x="1018" y="19"/>
                  <a:pt x="1034" y="28"/>
                  <a:pt x="1051" y="34"/>
                </a:cubicBezTo>
                <a:cubicBezTo>
                  <a:pt x="1059" y="37"/>
                  <a:pt x="1076" y="42"/>
                  <a:pt x="1076" y="42"/>
                </a:cubicBezTo>
                <a:cubicBezTo>
                  <a:pt x="1125" y="74"/>
                  <a:pt x="1085" y="40"/>
                  <a:pt x="1110" y="85"/>
                </a:cubicBezTo>
                <a:cubicBezTo>
                  <a:pt x="1120" y="103"/>
                  <a:pt x="1144" y="135"/>
                  <a:pt x="1144" y="135"/>
                </a:cubicBezTo>
                <a:cubicBezTo>
                  <a:pt x="1150" y="156"/>
                  <a:pt x="1163" y="193"/>
                  <a:pt x="1161" y="212"/>
                </a:cubicBezTo>
                <a:cubicBezTo>
                  <a:pt x="1160" y="218"/>
                  <a:pt x="1124" y="279"/>
                  <a:pt x="1119" y="288"/>
                </a:cubicBezTo>
                <a:cubicBezTo>
                  <a:pt x="1094" y="340"/>
                  <a:pt x="1090" y="369"/>
                  <a:pt x="1051" y="415"/>
                </a:cubicBezTo>
                <a:cubicBezTo>
                  <a:pt x="1045" y="423"/>
                  <a:pt x="1043" y="435"/>
                  <a:pt x="1034" y="440"/>
                </a:cubicBezTo>
                <a:cubicBezTo>
                  <a:pt x="1002" y="460"/>
                  <a:pt x="965" y="461"/>
                  <a:pt x="932" y="483"/>
                </a:cubicBezTo>
                <a:cubicBezTo>
                  <a:pt x="910" y="515"/>
                  <a:pt x="893" y="510"/>
                  <a:pt x="864" y="534"/>
                </a:cubicBezTo>
                <a:cubicBezTo>
                  <a:pt x="830" y="562"/>
                  <a:pt x="817" y="602"/>
                  <a:pt x="780" y="627"/>
                </a:cubicBezTo>
                <a:cubicBezTo>
                  <a:pt x="744" y="680"/>
                  <a:pt x="762" y="723"/>
                  <a:pt x="703" y="762"/>
                </a:cubicBezTo>
                <a:cubicBezTo>
                  <a:pt x="629" y="750"/>
                  <a:pt x="567" y="705"/>
                  <a:pt x="492" y="694"/>
                </a:cubicBezTo>
                <a:cubicBezTo>
                  <a:pt x="461" y="690"/>
                  <a:pt x="430" y="689"/>
                  <a:pt x="399" y="686"/>
                </a:cubicBezTo>
                <a:cubicBezTo>
                  <a:pt x="325" y="663"/>
                  <a:pt x="158" y="696"/>
                  <a:pt x="77" y="711"/>
                </a:cubicBezTo>
                <a:cubicBezTo>
                  <a:pt x="10" y="695"/>
                  <a:pt x="29" y="679"/>
                  <a:pt x="17" y="610"/>
                </a:cubicBezTo>
                <a:cubicBezTo>
                  <a:pt x="15" y="600"/>
                  <a:pt x="3" y="569"/>
                  <a:pt x="0" y="559"/>
                </a:cubicBezTo>
                <a:cubicBezTo>
                  <a:pt x="6" y="522"/>
                  <a:pt x="6" y="467"/>
                  <a:pt x="26" y="432"/>
                </a:cubicBezTo>
                <a:cubicBezTo>
                  <a:pt x="59" y="374"/>
                  <a:pt x="47" y="366"/>
                  <a:pt x="68" y="390"/>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232" name="Freeform 16"/>
          <p:cNvSpPr>
            <a:spLocks/>
          </p:cNvSpPr>
          <p:nvPr/>
        </p:nvSpPr>
        <p:spPr bwMode="auto">
          <a:xfrm>
            <a:off x="6280151" y="2273301"/>
            <a:ext cx="385763" cy="512763"/>
          </a:xfrm>
          <a:custGeom>
            <a:avLst/>
            <a:gdLst/>
            <a:ahLst/>
            <a:cxnLst>
              <a:cxn ang="0">
                <a:pos x="11" y="194"/>
              </a:cxn>
              <a:cxn ang="0">
                <a:pos x="45" y="67"/>
              </a:cxn>
              <a:cxn ang="0">
                <a:pos x="147" y="0"/>
              </a:cxn>
              <a:cxn ang="0">
                <a:pos x="223" y="76"/>
              </a:cxn>
              <a:cxn ang="0">
                <a:pos x="197" y="262"/>
              </a:cxn>
              <a:cxn ang="0">
                <a:pos x="147" y="304"/>
              </a:cxn>
              <a:cxn ang="0">
                <a:pos x="96" y="321"/>
              </a:cxn>
              <a:cxn ang="0">
                <a:pos x="45" y="313"/>
              </a:cxn>
              <a:cxn ang="0">
                <a:pos x="11" y="262"/>
              </a:cxn>
              <a:cxn ang="0">
                <a:pos x="11" y="194"/>
              </a:cxn>
            </a:cxnLst>
            <a:rect l="0" t="0" r="r" b="b"/>
            <a:pathLst>
              <a:path w="243" h="323">
                <a:moveTo>
                  <a:pt x="11" y="194"/>
                </a:moveTo>
                <a:cubicBezTo>
                  <a:pt x="25" y="156"/>
                  <a:pt x="22" y="101"/>
                  <a:pt x="45" y="67"/>
                </a:cubicBezTo>
                <a:cubicBezTo>
                  <a:pt x="69" y="31"/>
                  <a:pt x="113" y="21"/>
                  <a:pt x="147" y="0"/>
                </a:cubicBezTo>
                <a:cubicBezTo>
                  <a:pt x="228" y="11"/>
                  <a:pt x="207" y="2"/>
                  <a:pt x="223" y="76"/>
                </a:cubicBezTo>
                <a:cubicBezTo>
                  <a:pt x="217" y="178"/>
                  <a:pt x="243" y="206"/>
                  <a:pt x="197" y="262"/>
                </a:cubicBezTo>
                <a:cubicBezTo>
                  <a:pt x="184" y="278"/>
                  <a:pt x="167" y="295"/>
                  <a:pt x="147" y="304"/>
                </a:cubicBezTo>
                <a:cubicBezTo>
                  <a:pt x="131" y="311"/>
                  <a:pt x="96" y="321"/>
                  <a:pt x="96" y="321"/>
                </a:cubicBezTo>
                <a:cubicBezTo>
                  <a:pt x="79" y="318"/>
                  <a:pt x="59" y="323"/>
                  <a:pt x="45" y="313"/>
                </a:cubicBezTo>
                <a:cubicBezTo>
                  <a:pt x="28" y="301"/>
                  <a:pt x="11" y="262"/>
                  <a:pt x="11" y="262"/>
                </a:cubicBezTo>
                <a:cubicBezTo>
                  <a:pt x="0" y="217"/>
                  <a:pt x="0" y="239"/>
                  <a:pt x="11" y="194"/>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233" name="Freeform 17"/>
          <p:cNvSpPr>
            <a:spLocks/>
          </p:cNvSpPr>
          <p:nvPr/>
        </p:nvSpPr>
        <p:spPr bwMode="auto">
          <a:xfrm>
            <a:off x="5156200" y="3416300"/>
            <a:ext cx="769938" cy="361950"/>
          </a:xfrm>
          <a:custGeom>
            <a:avLst/>
            <a:gdLst/>
            <a:ahLst/>
            <a:cxnLst>
              <a:cxn ang="0">
                <a:pos x="16" y="152"/>
              </a:cxn>
              <a:cxn ang="0">
                <a:pos x="75" y="127"/>
              </a:cxn>
              <a:cxn ang="0">
                <a:pos x="245" y="93"/>
              </a:cxn>
              <a:cxn ang="0">
                <a:pos x="270" y="67"/>
              </a:cxn>
              <a:cxn ang="0">
                <a:pos x="296" y="59"/>
              </a:cxn>
              <a:cxn ang="0">
                <a:pos x="304" y="33"/>
              </a:cxn>
              <a:cxn ang="0">
                <a:pos x="363" y="0"/>
              </a:cxn>
              <a:cxn ang="0">
                <a:pos x="456" y="50"/>
              </a:cxn>
              <a:cxn ang="0">
                <a:pos x="423" y="177"/>
              </a:cxn>
              <a:cxn ang="0">
                <a:pos x="355" y="228"/>
              </a:cxn>
              <a:cxn ang="0">
                <a:pos x="109" y="220"/>
              </a:cxn>
              <a:cxn ang="0">
                <a:pos x="33" y="211"/>
              </a:cxn>
              <a:cxn ang="0">
                <a:pos x="16" y="152"/>
              </a:cxn>
            </a:cxnLst>
            <a:rect l="0" t="0" r="r" b="b"/>
            <a:pathLst>
              <a:path w="485" h="228">
                <a:moveTo>
                  <a:pt x="16" y="152"/>
                </a:moveTo>
                <a:cubicBezTo>
                  <a:pt x="106" y="131"/>
                  <a:pt x="0" y="160"/>
                  <a:pt x="75" y="127"/>
                </a:cubicBezTo>
                <a:cubicBezTo>
                  <a:pt x="125" y="105"/>
                  <a:pt x="193" y="98"/>
                  <a:pt x="245" y="93"/>
                </a:cubicBezTo>
                <a:cubicBezTo>
                  <a:pt x="253" y="84"/>
                  <a:pt x="260" y="74"/>
                  <a:pt x="270" y="67"/>
                </a:cubicBezTo>
                <a:cubicBezTo>
                  <a:pt x="278" y="62"/>
                  <a:pt x="290" y="65"/>
                  <a:pt x="296" y="59"/>
                </a:cubicBezTo>
                <a:cubicBezTo>
                  <a:pt x="302" y="53"/>
                  <a:pt x="298" y="40"/>
                  <a:pt x="304" y="33"/>
                </a:cubicBezTo>
                <a:cubicBezTo>
                  <a:pt x="313" y="21"/>
                  <a:pt x="353" y="5"/>
                  <a:pt x="363" y="0"/>
                </a:cubicBezTo>
                <a:cubicBezTo>
                  <a:pt x="401" y="24"/>
                  <a:pt x="422" y="16"/>
                  <a:pt x="456" y="50"/>
                </a:cubicBezTo>
                <a:cubicBezTo>
                  <a:pt x="477" y="112"/>
                  <a:pt x="485" y="135"/>
                  <a:pt x="423" y="177"/>
                </a:cubicBezTo>
                <a:cubicBezTo>
                  <a:pt x="403" y="207"/>
                  <a:pt x="389" y="217"/>
                  <a:pt x="355" y="228"/>
                </a:cubicBezTo>
                <a:cubicBezTo>
                  <a:pt x="273" y="225"/>
                  <a:pt x="191" y="224"/>
                  <a:pt x="109" y="220"/>
                </a:cubicBezTo>
                <a:cubicBezTo>
                  <a:pt x="84" y="219"/>
                  <a:pt x="57" y="220"/>
                  <a:pt x="33" y="211"/>
                </a:cubicBezTo>
                <a:cubicBezTo>
                  <a:pt x="14" y="203"/>
                  <a:pt x="21" y="172"/>
                  <a:pt x="16" y="152"/>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234" name="Freeform 18"/>
          <p:cNvSpPr>
            <a:spLocks/>
          </p:cNvSpPr>
          <p:nvPr/>
        </p:nvSpPr>
        <p:spPr bwMode="auto">
          <a:xfrm>
            <a:off x="2855913" y="1778001"/>
            <a:ext cx="620712" cy="485775"/>
          </a:xfrm>
          <a:custGeom>
            <a:avLst/>
            <a:gdLst/>
            <a:ahLst/>
            <a:cxnLst>
              <a:cxn ang="0">
                <a:pos x="161" y="7"/>
              </a:cxn>
              <a:cxn ang="0">
                <a:pos x="296" y="24"/>
              </a:cxn>
              <a:cxn ang="0">
                <a:pos x="372" y="125"/>
              </a:cxn>
              <a:cxn ang="0">
                <a:pos x="296" y="286"/>
              </a:cxn>
              <a:cxn ang="0">
                <a:pos x="211" y="295"/>
              </a:cxn>
              <a:cxn ang="0">
                <a:pos x="84" y="252"/>
              </a:cxn>
              <a:cxn ang="0">
                <a:pos x="33" y="201"/>
              </a:cxn>
              <a:cxn ang="0">
                <a:pos x="0" y="151"/>
              </a:cxn>
              <a:cxn ang="0">
                <a:pos x="17" y="83"/>
              </a:cxn>
              <a:cxn ang="0">
                <a:pos x="67" y="57"/>
              </a:cxn>
              <a:cxn ang="0">
                <a:pos x="161" y="7"/>
              </a:cxn>
            </a:cxnLst>
            <a:rect l="0" t="0" r="r" b="b"/>
            <a:pathLst>
              <a:path w="391" h="306">
                <a:moveTo>
                  <a:pt x="161" y="7"/>
                </a:moveTo>
                <a:cubicBezTo>
                  <a:pt x="204" y="21"/>
                  <a:pt x="254" y="7"/>
                  <a:pt x="296" y="24"/>
                </a:cubicBezTo>
                <a:cubicBezTo>
                  <a:pt x="297" y="24"/>
                  <a:pt x="361" y="110"/>
                  <a:pt x="372" y="125"/>
                </a:cubicBezTo>
                <a:cubicBezTo>
                  <a:pt x="391" y="197"/>
                  <a:pt x="345" y="237"/>
                  <a:pt x="296" y="286"/>
                </a:cubicBezTo>
                <a:cubicBezTo>
                  <a:pt x="276" y="306"/>
                  <a:pt x="239" y="292"/>
                  <a:pt x="211" y="295"/>
                </a:cubicBezTo>
                <a:cubicBezTo>
                  <a:pt x="149" y="288"/>
                  <a:pt x="129" y="297"/>
                  <a:pt x="84" y="252"/>
                </a:cubicBezTo>
                <a:cubicBezTo>
                  <a:pt x="67" y="235"/>
                  <a:pt x="46" y="221"/>
                  <a:pt x="33" y="201"/>
                </a:cubicBezTo>
                <a:cubicBezTo>
                  <a:pt x="22" y="184"/>
                  <a:pt x="0" y="151"/>
                  <a:pt x="0" y="151"/>
                </a:cubicBezTo>
                <a:cubicBezTo>
                  <a:pt x="1" y="145"/>
                  <a:pt x="8" y="94"/>
                  <a:pt x="17" y="83"/>
                </a:cubicBezTo>
                <a:cubicBezTo>
                  <a:pt x="34" y="62"/>
                  <a:pt x="46" y="69"/>
                  <a:pt x="67" y="57"/>
                </a:cubicBezTo>
                <a:cubicBezTo>
                  <a:pt x="169" y="0"/>
                  <a:pt x="70" y="43"/>
                  <a:pt x="161" y="7"/>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236" name="Freeform 20"/>
          <p:cNvSpPr>
            <a:spLocks/>
          </p:cNvSpPr>
          <p:nvPr/>
        </p:nvSpPr>
        <p:spPr bwMode="auto">
          <a:xfrm>
            <a:off x="2062163" y="2851150"/>
            <a:ext cx="442912" cy="255588"/>
          </a:xfrm>
          <a:custGeom>
            <a:avLst/>
            <a:gdLst/>
            <a:ahLst/>
            <a:cxnLst>
              <a:cxn ang="0">
                <a:pos x="110" y="0"/>
              </a:cxn>
              <a:cxn ang="0">
                <a:pos x="262" y="17"/>
              </a:cxn>
              <a:cxn ang="0">
                <a:pos x="262" y="93"/>
              </a:cxn>
              <a:cxn ang="0">
                <a:pos x="254" y="118"/>
              </a:cxn>
              <a:cxn ang="0">
                <a:pos x="110" y="161"/>
              </a:cxn>
              <a:cxn ang="0">
                <a:pos x="0" y="110"/>
              </a:cxn>
              <a:cxn ang="0">
                <a:pos x="51" y="42"/>
              </a:cxn>
              <a:cxn ang="0">
                <a:pos x="110" y="0"/>
              </a:cxn>
            </a:cxnLst>
            <a:rect l="0" t="0" r="r" b="b"/>
            <a:pathLst>
              <a:path w="279" h="161">
                <a:moveTo>
                  <a:pt x="110" y="0"/>
                </a:moveTo>
                <a:cubicBezTo>
                  <a:pt x="161" y="6"/>
                  <a:pt x="213" y="4"/>
                  <a:pt x="262" y="17"/>
                </a:cubicBezTo>
                <a:cubicBezTo>
                  <a:pt x="279" y="21"/>
                  <a:pt x="269" y="63"/>
                  <a:pt x="262" y="93"/>
                </a:cubicBezTo>
                <a:cubicBezTo>
                  <a:pt x="260" y="102"/>
                  <a:pt x="260" y="112"/>
                  <a:pt x="254" y="118"/>
                </a:cubicBezTo>
                <a:cubicBezTo>
                  <a:pt x="239" y="134"/>
                  <a:pt x="132" y="156"/>
                  <a:pt x="110" y="161"/>
                </a:cubicBezTo>
                <a:cubicBezTo>
                  <a:pt x="48" y="153"/>
                  <a:pt x="33" y="158"/>
                  <a:pt x="0" y="110"/>
                </a:cubicBezTo>
                <a:cubicBezTo>
                  <a:pt x="10" y="76"/>
                  <a:pt x="32" y="71"/>
                  <a:pt x="51" y="42"/>
                </a:cubicBezTo>
                <a:cubicBezTo>
                  <a:pt x="62" y="8"/>
                  <a:pt x="74" y="0"/>
                  <a:pt x="110" y="0"/>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9237" name="Freeform 21"/>
          <p:cNvSpPr>
            <a:spLocks/>
          </p:cNvSpPr>
          <p:nvPr/>
        </p:nvSpPr>
        <p:spPr bwMode="auto">
          <a:xfrm>
            <a:off x="3797300" y="4672014"/>
            <a:ext cx="420688" cy="504825"/>
          </a:xfrm>
          <a:custGeom>
            <a:avLst/>
            <a:gdLst/>
            <a:ahLst/>
            <a:cxnLst>
              <a:cxn ang="0">
                <a:pos x="25" y="157"/>
              </a:cxn>
              <a:cxn ang="0">
                <a:pos x="101" y="56"/>
              </a:cxn>
              <a:cxn ang="0">
                <a:pos x="237" y="47"/>
              </a:cxn>
              <a:cxn ang="0">
                <a:pos x="211" y="242"/>
              </a:cxn>
              <a:cxn ang="0">
                <a:pos x="59" y="318"/>
              </a:cxn>
              <a:cxn ang="0">
                <a:pos x="25" y="157"/>
              </a:cxn>
            </a:cxnLst>
            <a:rect l="0" t="0" r="r" b="b"/>
            <a:pathLst>
              <a:path w="265" h="318">
                <a:moveTo>
                  <a:pt x="25" y="157"/>
                </a:moveTo>
                <a:cubicBezTo>
                  <a:pt x="44" y="99"/>
                  <a:pt x="51" y="93"/>
                  <a:pt x="101" y="56"/>
                </a:cubicBezTo>
                <a:cubicBezTo>
                  <a:pt x="138" y="0"/>
                  <a:pt x="183" y="34"/>
                  <a:pt x="237" y="47"/>
                </a:cubicBezTo>
                <a:cubicBezTo>
                  <a:pt x="248" y="115"/>
                  <a:pt x="265" y="190"/>
                  <a:pt x="211" y="242"/>
                </a:cubicBezTo>
                <a:cubicBezTo>
                  <a:pt x="193" y="299"/>
                  <a:pt x="113" y="308"/>
                  <a:pt x="59" y="318"/>
                </a:cubicBezTo>
                <a:cubicBezTo>
                  <a:pt x="0" y="280"/>
                  <a:pt x="25" y="234"/>
                  <a:pt x="25" y="157"/>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33805" name="Text Box 22"/>
          <p:cNvSpPr txBox="1">
            <a:spLocks noChangeArrowheads="1"/>
          </p:cNvSpPr>
          <p:nvPr/>
        </p:nvSpPr>
        <p:spPr bwMode="auto">
          <a:xfrm>
            <a:off x="9525000" y="2667001"/>
            <a:ext cx="9906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Đông Á</a:t>
            </a:r>
          </a:p>
        </p:txBody>
      </p:sp>
      <p:sp>
        <p:nvSpPr>
          <p:cNvPr id="33806" name="Text Box 23"/>
          <p:cNvSpPr txBox="1">
            <a:spLocks noChangeArrowheads="1"/>
          </p:cNvSpPr>
          <p:nvPr/>
        </p:nvSpPr>
        <p:spPr bwMode="auto">
          <a:xfrm>
            <a:off x="7162800" y="4343401"/>
            <a:ext cx="16764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Đông Nam Á</a:t>
            </a:r>
          </a:p>
        </p:txBody>
      </p:sp>
      <p:sp>
        <p:nvSpPr>
          <p:cNvPr id="33807" name="Text Box 24"/>
          <p:cNvSpPr txBox="1">
            <a:spLocks noChangeArrowheads="1"/>
          </p:cNvSpPr>
          <p:nvPr/>
        </p:nvSpPr>
        <p:spPr bwMode="auto">
          <a:xfrm>
            <a:off x="6781800" y="3352801"/>
            <a:ext cx="9144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Nam Á</a:t>
            </a:r>
          </a:p>
        </p:txBody>
      </p:sp>
      <p:sp>
        <p:nvSpPr>
          <p:cNvPr id="33808" name="Text Box 25"/>
          <p:cNvSpPr txBox="1">
            <a:spLocks noChangeArrowheads="1"/>
          </p:cNvSpPr>
          <p:nvPr/>
        </p:nvSpPr>
        <p:spPr bwMode="auto">
          <a:xfrm>
            <a:off x="5867400" y="2819401"/>
            <a:ext cx="15240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Trung Đông</a:t>
            </a:r>
          </a:p>
        </p:txBody>
      </p:sp>
      <p:sp>
        <p:nvSpPr>
          <p:cNvPr id="33809" name="Text Box 26"/>
          <p:cNvSpPr txBox="1">
            <a:spLocks noChangeArrowheads="1"/>
          </p:cNvSpPr>
          <p:nvPr/>
        </p:nvSpPr>
        <p:spPr bwMode="auto">
          <a:xfrm>
            <a:off x="3962400" y="1066800"/>
            <a:ext cx="12954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Tây Âu và Trung Âu</a:t>
            </a:r>
          </a:p>
        </p:txBody>
      </p:sp>
      <p:sp>
        <p:nvSpPr>
          <p:cNvPr id="33810" name="Text Box 27"/>
          <p:cNvSpPr txBox="1">
            <a:spLocks noChangeArrowheads="1"/>
          </p:cNvSpPr>
          <p:nvPr/>
        </p:nvSpPr>
        <p:spPr bwMode="auto">
          <a:xfrm>
            <a:off x="4114800" y="3733801"/>
            <a:ext cx="1143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Tây  Phi</a:t>
            </a:r>
          </a:p>
        </p:txBody>
      </p:sp>
      <p:sp>
        <p:nvSpPr>
          <p:cNvPr id="33811" name="Text Box 28"/>
          <p:cNvSpPr txBox="1">
            <a:spLocks noChangeArrowheads="1"/>
          </p:cNvSpPr>
          <p:nvPr/>
        </p:nvSpPr>
        <p:spPr bwMode="auto">
          <a:xfrm>
            <a:off x="2971800" y="2286001"/>
            <a:ext cx="19812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Đông Bắc Hoa Kì</a:t>
            </a:r>
          </a:p>
        </p:txBody>
      </p:sp>
      <p:sp>
        <p:nvSpPr>
          <p:cNvPr id="33812" name="Text Box 29"/>
          <p:cNvSpPr txBox="1">
            <a:spLocks noChangeArrowheads="1"/>
          </p:cNvSpPr>
          <p:nvPr/>
        </p:nvSpPr>
        <p:spPr bwMode="auto">
          <a:xfrm>
            <a:off x="1600200" y="3200401"/>
            <a:ext cx="10668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Mêhico</a:t>
            </a:r>
          </a:p>
        </p:txBody>
      </p:sp>
      <p:sp>
        <p:nvSpPr>
          <p:cNvPr id="33813" name="Text Box 30"/>
          <p:cNvSpPr txBox="1">
            <a:spLocks noChangeArrowheads="1"/>
          </p:cNvSpPr>
          <p:nvPr/>
        </p:nvSpPr>
        <p:spPr bwMode="auto">
          <a:xfrm>
            <a:off x="4267200" y="4800601"/>
            <a:ext cx="1447800" cy="779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Đông Nam </a:t>
            </a:r>
          </a:p>
          <a:p>
            <a:pPr eaLnBrk="1" hangingPunct="1">
              <a:spcBef>
                <a:spcPct val="50000"/>
              </a:spcBef>
              <a:buFontTx/>
              <a:buNone/>
            </a:pPr>
            <a:r>
              <a:rPr lang="en-US" altLang="en-US" sz="1800" b="1">
                <a:latin typeface="Times New Roman" panose="02020603050405020304" pitchFamily="18" charset="0"/>
              </a:rPr>
              <a:t>Bra-xin</a:t>
            </a:r>
          </a:p>
        </p:txBody>
      </p:sp>
    </p:spTree>
    <p:extLst>
      <p:ext uri="{BB962C8B-B14F-4D97-AF65-F5344CB8AC3E}">
        <p14:creationId xmlns:p14="http://schemas.microsoft.com/office/powerpoint/2010/main" val="3880539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linds(horizontal)">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222"/>
                                        </p:tgtEl>
                                      </p:cBhvr>
                                    </p:animEffect>
                                    <p:set>
                                      <p:cBhvr>
                                        <p:cTn id="12" dur="1" fill="hold">
                                          <p:stCondLst>
                                            <p:cond delay="499"/>
                                          </p:stCondLst>
                                        </p:cTn>
                                        <p:tgtEl>
                                          <p:spTgt spid="922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repeatCount="indefinite" fill="hold" nodeType="clickEffect">
                                  <p:stCondLst>
                                    <p:cond delay="0"/>
                                  </p:stCondLst>
                                  <p:endCondLst>
                                    <p:cond evt="onNext" delay="0">
                                      <p:tgtEl>
                                        <p:sldTgt/>
                                      </p:tgtEl>
                                    </p:cond>
                                  </p:endCondLst>
                                  <p:childTnLst>
                                    <p:set>
                                      <p:cBhvr>
                                        <p:cTn id="16" dur="1" fill="hold">
                                          <p:stCondLst>
                                            <p:cond delay="0"/>
                                          </p:stCondLst>
                                        </p:cTn>
                                        <p:tgtEl>
                                          <p:spTgt spid="9234"/>
                                        </p:tgtEl>
                                        <p:attrNameLst>
                                          <p:attrName>style.visibility</p:attrName>
                                        </p:attrNameLst>
                                      </p:cBhvr>
                                      <p:to>
                                        <p:strVal val="visible"/>
                                      </p:to>
                                    </p:set>
                                    <p:animEffect transition="in" filter="box(in)">
                                      <p:cBhvr>
                                        <p:cTn id="17" dur="500"/>
                                        <p:tgtEl>
                                          <p:spTgt spid="9234"/>
                                        </p:tgtEl>
                                      </p:cBhvr>
                                    </p:animEffect>
                                  </p:childTnLst>
                                </p:cTn>
                              </p:par>
                              <p:par>
                                <p:cTn id="18" presetID="4" presetClass="entr" presetSubtype="16" repeatCount="indefinite" fill="hold" nodeType="withEffect">
                                  <p:stCondLst>
                                    <p:cond delay="0"/>
                                  </p:stCondLst>
                                  <p:childTnLst>
                                    <p:set>
                                      <p:cBhvr>
                                        <p:cTn id="19" dur="1" fill="hold">
                                          <p:stCondLst>
                                            <p:cond delay="0"/>
                                          </p:stCondLst>
                                        </p:cTn>
                                        <p:tgtEl>
                                          <p:spTgt spid="9236"/>
                                        </p:tgtEl>
                                        <p:attrNameLst>
                                          <p:attrName>style.visibility</p:attrName>
                                        </p:attrNameLst>
                                      </p:cBhvr>
                                      <p:to>
                                        <p:strVal val="visible"/>
                                      </p:to>
                                    </p:set>
                                    <p:animEffect transition="in" filter="box(in)">
                                      <p:cBhvr>
                                        <p:cTn id="20" dur="500"/>
                                        <p:tgtEl>
                                          <p:spTgt spid="9236"/>
                                        </p:tgtEl>
                                      </p:cBhvr>
                                    </p:animEffect>
                                  </p:childTnLst>
                                </p:cTn>
                              </p:par>
                              <p:par>
                                <p:cTn id="21" presetID="4" presetClass="entr" presetSubtype="16" repeatCount="indefinite" fill="hold" nodeType="with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box(in)">
                                      <p:cBhvr>
                                        <p:cTn id="23" dur="500"/>
                                        <p:tgtEl>
                                          <p:spTgt spid="9237"/>
                                        </p:tgtEl>
                                      </p:cBhvr>
                                    </p:animEffect>
                                  </p:childTnLst>
                                </p:cTn>
                              </p:par>
                              <p:par>
                                <p:cTn id="24" presetID="4" presetClass="entr" presetSubtype="16" repeatCount="indefinite" fill="hold" nodeType="withEffect">
                                  <p:stCondLst>
                                    <p:cond delay="0"/>
                                  </p:stCondLst>
                                  <p:childTnLst>
                                    <p:set>
                                      <p:cBhvr>
                                        <p:cTn id="25" dur="1" fill="hold">
                                          <p:stCondLst>
                                            <p:cond delay="0"/>
                                          </p:stCondLst>
                                        </p:cTn>
                                        <p:tgtEl>
                                          <p:spTgt spid="9231"/>
                                        </p:tgtEl>
                                        <p:attrNameLst>
                                          <p:attrName>style.visibility</p:attrName>
                                        </p:attrNameLst>
                                      </p:cBhvr>
                                      <p:to>
                                        <p:strVal val="visible"/>
                                      </p:to>
                                    </p:set>
                                    <p:animEffect transition="in" filter="box(in)">
                                      <p:cBhvr>
                                        <p:cTn id="26" dur="500"/>
                                        <p:tgtEl>
                                          <p:spTgt spid="9231"/>
                                        </p:tgtEl>
                                      </p:cBhvr>
                                    </p:animEffect>
                                  </p:childTnLst>
                                </p:cTn>
                              </p:par>
                              <p:par>
                                <p:cTn id="27" presetID="4" presetClass="entr" presetSubtype="16" repeatCount="indefinite" fill="hold" nodeType="withEffect">
                                  <p:stCondLst>
                                    <p:cond delay="0"/>
                                  </p:stCondLst>
                                  <p:childTnLst>
                                    <p:set>
                                      <p:cBhvr>
                                        <p:cTn id="28" dur="1" fill="hold">
                                          <p:stCondLst>
                                            <p:cond delay="0"/>
                                          </p:stCondLst>
                                        </p:cTn>
                                        <p:tgtEl>
                                          <p:spTgt spid="9232"/>
                                        </p:tgtEl>
                                        <p:attrNameLst>
                                          <p:attrName>style.visibility</p:attrName>
                                        </p:attrNameLst>
                                      </p:cBhvr>
                                      <p:to>
                                        <p:strVal val="visible"/>
                                      </p:to>
                                    </p:set>
                                    <p:animEffect transition="in" filter="box(in)">
                                      <p:cBhvr>
                                        <p:cTn id="29" dur="500"/>
                                        <p:tgtEl>
                                          <p:spTgt spid="9232"/>
                                        </p:tgtEl>
                                      </p:cBhvr>
                                    </p:animEffect>
                                  </p:childTnLst>
                                </p:cTn>
                              </p:par>
                              <p:par>
                                <p:cTn id="30" presetID="4" presetClass="entr" presetSubtype="16" repeatCount="indefinite" fill="hold" nodeType="withEffect">
                                  <p:stCondLst>
                                    <p:cond delay="0"/>
                                  </p:stCondLst>
                                  <p:childTnLst>
                                    <p:set>
                                      <p:cBhvr>
                                        <p:cTn id="31" dur="1" fill="hold">
                                          <p:stCondLst>
                                            <p:cond delay="0"/>
                                          </p:stCondLst>
                                        </p:cTn>
                                        <p:tgtEl>
                                          <p:spTgt spid="9233"/>
                                        </p:tgtEl>
                                        <p:attrNameLst>
                                          <p:attrName>style.visibility</p:attrName>
                                        </p:attrNameLst>
                                      </p:cBhvr>
                                      <p:to>
                                        <p:strVal val="visible"/>
                                      </p:to>
                                    </p:set>
                                    <p:animEffect transition="in" filter="box(in)">
                                      <p:cBhvr>
                                        <p:cTn id="32" dur="500"/>
                                        <p:tgtEl>
                                          <p:spTgt spid="9233"/>
                                        </p:tgtEl>
                                      </p:cBhvr>
                                    </p:animEffect>
                                  </p:childTnLst>
                                </p:cTn>
                              </p:par>
                              <p:par>
                                <p:cTn id="33" presetID="4" presetClass="entr" presetSubtype="16" repeatCount="indefinite" fill="hold" nodeType="withEffect">
                                  <p:stCondLst>
                                    <p:cond delay="0"/>
                                  </p:stCondLst>
                                  <p:childTnLst>
                                    <p:set>
                                      <p:cBhvr>
                                        <p:cTn id="34" dur="1" fill="hold">
                                          <p:stCondLst>
                                            <p:cond delay="0"/>
                                          </p:stCondLst>
                                        </p:cTn>
                                        <p:tgtEl>
                                          <p:spTgt spid="9228"/>
                                        </p:tgtEl>
                                        <p:attrNameLst>
                                          <p:attrName>style.visibility</p:attrName>
                                        </p:attrNameLst>
                                      </p:cBhvr>
                                      <p:to>
                                        <p:strVal val="visible"/>
                                      </p:to>
                                    </p:set>
                                    <p:animEffect transition="in" filter="box(in)">
                                      <p:cBhvr>
                                        <p:cTn id="35" dur="500"/>
                                        <p:tgtEl>
                                          <p:spTgt spid="9228"/>
                                        </p:tgtEl>
                                      </p:cBhvr>
                                    </p:animEffect>
                                  </p:childTnLst>
                                </p:cTn>
                              </p:par>
                              <p:par>
                                <p:cTn id="36" presetID="4" presetClass="entr" presetSubtype="16" repeatCount="indefinite" fill="hold" nodeType="withEffect">
                                  <p:stCondLst>
                                    <p:cond delay="0"/>
                                  </p:stCondLst>
                                  <p:childTnLst>
                                    <p:set>
                                      <p:cBhvr>
                                        <p:cTn id="37" dur="1" fill="hold">
                                          <p:stCondLst>
                                            <p:cond delay="0"/>
                                          </p:stCondLst>
                                        </p:cTn>
                                        <p:tgtEl>
                                          <p:spTgt spid="9226"/>
                                        </p:tgtEl>
                                        <p:attrNameLst>
                                          <p:attrName>style.visibility</p:attrName>
                                        </p:attrNameLst>
                                      </p:cBhvr>
                                      <p:to>
                                        <p:strVal val="visible"/>
                                      </p:to>
                                    </p:set>
                                    <p:animEffect transition="in" filter="box(in)">
                                      <p:cBhvr>
                                        <p:cTn id="38" dur="500"/>
                                        <p:tgtEl>
                                          <p:spTgt spid="9226"/>
                                        </p:tgtEl>
                                      </p:cBhvr>
                                    </p:animEffect>
                                  </p:childTnLst>
                                </p:cTn>
                              </p:par>
                              <p:par>
                                <p:cTn id="39" presetID="4" presetClass="entr" presetSubtype="16" repeatCount="indefinite" fill="hold" nodeType="withEffect">
                                  <p:stCondLst>
                                    <p:cond delay="0"/>
                                  </p:stCondLst>
                                  <p:childTnLst>
                                    <p:set>
                                      <p:cBhvr>
                                        <p:cTn id="40" dur="1" fill="hold">
                                          <p:stCondLst>
                                            <p:cond delay="0"/>
                                          </p:stCondLst>
                                        </p:cTn>
                                        <p:tgtEl>
                                          <p:spTgt spid="9230"/>
                                        </p:tgtEl>
                                        <p:attrNameLst>
                                          <p:attrName>style.visibility</p:attrName>
                                        </p:attrNameLst>
                                      </p:cBhvr>
                                      <p:to>
                                        <p:strVal val="visible"/>
                                      </p:to>
                                    </p:set>
                                    <p:animEffect transition="in" filter="box(in)">
                                      <p:cBhvr>
                                        <p:cTn id="41" dur="500"/>
                                        <p:tgtEl>
                                          <p:spTgt spid="92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repeatCount="indefinite" fill="hold" nodeType="clickEffect">
                                  <p:stCondLst>
                                    <p:cond delay="0"/>
                                  </p:stCondLst>
                                  <p:endCondLst>
                                    <p:cond evt="onNext" delay="0">
                                      <p:tgtEl>
                                        <p:sldTgt/>
                                      </p:tgtEl>
                                    </p:cond>
                                  </p:endCondLst>
                                  <p:childTnLst>
                                    <p:set>
                                      <p:cBhvr>
                                        <p:cTn id="45" dur="1" fill="hold">
                                          <p:stCondLst>
                                            <p:cond delay="0"/>
                                          </p:stCondLst>
                                        </p:cTn>
                                        <p:tgtEl>
                                          <p:spTgt spid="9226"/>
                                        </p:tgtEl>
                                        <p:attrNameLst>
                                          <p:attrName>style.visibility</p:attrName>
                                        </p:attrNameLst>
                                      </p:cBhvr>
                                      <p:to>
                                        <p:strVal val="visible"/>
                                      </p:to>
                                    </p:set>
                                    <p:animEffect transition="in" filter="checkerboard(across)">
                                      <p:cBhvr>
                                        <p:cTn id="46" dur="500"/>
                                        <p:tgtEl>
                                          <p:spTgt spid="9226"/>
                                        </p:tgtEl>
                                      </p:cBhvr>
                                    </p:animEffect>
                                  </p:childTnLst>
                                </p:cTn>
                              </p:par>
                              <p:par>
                                <p:cTn id="47" presetID="5" presetClass="entr" presetSubtype="10" repeatCount="indefinite" fill="hold" nodeType="withEffect">
                                  <p:stCondLst>
                                    <p:cond delay="0"/>
                                  </p:stCondLst>
                                  <p:endCondLst>
                                    <p:cond evt="onNext" delay="0">
                                      <p:tgtEl>
                                        <p:sldTgt/>
                                      </p:tgtEl>
                                    </p:cond>
                                  </p:endCondLst>
                                  <p:childTnLst>
                                    <p:set>
                                      <p:cBhvr>
                                        <p:cTn id="48" dur="1" fill="hold">
                                          <p:stCondLst>
                                            <p:cond delay="0"/>
                                          </p:stCondLst>
                                        </p:cTn>
                                        <p:tgtEl>
                                          <p:spTgt spid="9228"/>
                                        </p:tgtEl>
                                        <p:attrNameLst>
                                          <p:attrName>style.visibility</p:attrName>
                                        </p:attrNameLst>
                                      </p:cBhvr>
                                      <p:to>
                                        <p:strVal val="visible"/>
                                      </p:to>
                                    </p:set>
                                    <p:animEffect transition="in" filter="checkerboard(across)">
                                      <p:cBhvr>
                                        <p:cTn id="49"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bà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3886200" y="6096000"/>
            <a:ext cx="6324600" cy="528638"/>
          </a:xfrm>
          <a:prstGeom prst="rect">
            <a:avLst/>
          </a:prstGeom>
          <a:solidFill>
            <a:schemeClr val="bg1"/>
          </a:solidFill>
          <a:ln w="9525">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i="1">
                <a:latin typeface="Times New Roman" panose="02020603050405020304" pitchFamily="18" charset="0"/>
              </a:rPr>
              <a:t>Hai khu vực có mật độ dân số cao nhất?</a:t>
            </a:r>
          </a:p>
        </p:txBody>
      </p:sp>
      <p:sp>
        <p:nvSpPr>
          <p:cNvPr id="10249" name="Freeform 9"/>
          <p:cNvSpPr>
            <a:spLocks/>
          </p:cNvSpPr>
          <p:nvPr/>
        </p:nvSpPr>
        <p:spPr bwMode="auto">
          <a:xfrm>
            <a:off x="8529639" y="1663701"/>
            <a:ext cx="1101725" cy="1349375"/>
          </a:xfrm>
          <a:custGeom>
            <a:avLst/>
            <a:gdLst/>
            <a:ahLst/>
            <a:cxnLst>
              <a:cxn ang="0">
                <a:pos x="136" y="214"/>
              </a:cxn>
              <a:cxn ang="0">
                <a:pos x="280" y="79"/>
              </a:cxn>
              <a:cxn ang="0">
                <a:pos x="398" y="2"/>
              </a:cxn>
              <a:cxn ang="0">
                <a:pos x="610" y="28"/>
              </a:cxn>
              <a:cxn ang="0">
                <a:pos x="678" y="172"/>
              </a:cxn>
              <a:cxn ang="0">
                <a:pos x="635" y="502"/>
              </a:cxn>
              <a:cxn ang="0">
                <a:pos x="585" y="612"/>
              </a:cxn>
              <a:cxn ang="0">
                <a:pos x="542" y="672"/>
              </a:cxn>
              <a:cxn ang="0">
                <a:pos x="466" y="731"/>
              </a:cxn>
              <a:cxn ang="0">
                <a:pos x="441" y="782"/>
              </a:cxn>
              <a:cxn ang="0">
                <a:pos x="364" y="841"/>
              </a:cxn>
              <a:cxn ang="0">
                <a:pos x="288" y="849"/>
              </a:cxn>
              <a:cxn ang="0">
                <a:pos x="127" y="841"/>
              </a:cxn>
              <a:cxn ang="0">
                <a:pos x="102" y="816"/>
              </a:cxn>
              <a:cxn ang="0">
                <a:pos x="76" y="799"/>
              </a:cxn>
              <a:cxn ang="0">
                <a:pos x="26" y="748"/>
              </a:cxn>
              <a:cxn ang="0">
                <a:pos x="0" y="663"/>
              </a:cxn>
              <a:cxn ang="0">
                <a:pos x="68" y="307"/>
              </a:cxn>
              <a:cxn ang="0">
                <a:pos x="136" y="240"/>
              </a:cxn>
              <a:cxn ang="0">
                <a:pos x="178" y="172"/>
              </a:cxn>
            </a:cxnLst>
            <a:rect l="0" t="0" r="r" b="b"/>
            <a:pathLst>
              <a:path w="694" h="850">
                <a:moveTo>
                  <a:pt x="136" y="214"/>
                </a:moveTo>
                <a:cubicBezTo>
                  <a:pt x="174" y="158"/>
                  <a:pt x="232" y="126"/>
                  <a:pt x="280" y="79"/>
                </a:cubicBezTo>
                <a:cubicBezTo>
                  <a:pt x="298" y="21"/>
                  <a:pt x="349" y="20"/>
                  <a:pt x="398" y="2"/>
                </a:cubicBezTo>
                <a:cubicBezTo>
                  <a:pt x="507" y="8"/>
                  <a:pt x="532" y="0"/>
                  <a:pt x="610" y="28"/>
                </a:cubicBezTo>
                <a:cubicBezTo>
                  <a:pt x="643" y="76"/>
                  <a:pt x="642" y="125"/>
                  <a:pt x="678" y="172"/>
                </a:cubicBezTo>
                <a:cubicBezTo>
                  <a:pt x="694" y="292"/>
                  <a:pt x="675" y="392"/>
                  <a:pt x="635" y="502"/>
                </a:cubicBezTo>
                <a:cubicBezTo>
                  <a:pt x="625" y="579"/>
                  <a:pt x="633" y="564"/>
                  <a:pt x="585" y="612"/>
                </a:cubicBezTo>
                <a:cubicBezTo>
                  <a:pt x="549" y="648"/>
                  <a:pt x="570" y="638"/>
                  <a:pt x="542" y="672"/>
                </a:cubicBezTo>
                <a:cubicBezTo>
                  <a:pt x="522" y="697"/>
                  <a:pt x="466" y="731"/>
                  <a:pt x="466" y="731"/>
                </a:cubicBezTo>
                <a:cubicBezTo>
                  <a:pt x="455" y="747"/>
                  <a:pt x="453" y="767"/>
                  <a:pt x="441" y="782"/>
                </a:cubicBezTo>
                <a:cubicBezTo>
                  <a:pt x="435" y="789"/>
                  <a:pt x="372" y="839"/>
                  <a:pt x="364" y="841"/>
                </a:cubicBezTo>
                <a:cubicBezTo>
                  <a:pt x="339" y="847"/>
                  <a:pt x="313" y="846"/>
                  <a:pt x="288" y="849"/>
                </a:cubicBezTo>
                <a:cubicBezTo>
                  <a:pt x="234" y="846"/>
                  <a:pt x="180" y="850"/>
                  <a:pt x="127" y="841"/>
                </a:cubicBezTo>
                <a:cubicBezTo>
                  <a:pt x="115" y="839"/>
                  <a:pt x="111" y="823"/>
                  <a:pt x="102" y="816"/>
                </a:cubicBezTo>
                <a:cubicBezTo>
                  <a:pt x="94" y="809"/>
                  <a:pt x="84" y="806"/>
                  <a:pt x="76" y="799"/>
                </a:cubicBezTo>
                <a:cubicBezTo>
                  <a:pt x="58" y="783"/>
                  <a:pt x="26" y="748"/>
                  <a:pt x="26" y="748"/>
                </a:cubicBezTo>
                <a:cubicBezTo>
                  <a:pt x="5" y="686"/>
                  <a:pt x="14" y="714"/>
                  <a:pt x="0" y="663"/>
                </a:cubicBezTo>
                <a:cubicBezTo>
                  <a:pt x="6" y="535"/>
                  <a:pt x="10" y="421"/>
                  <a:pt x="68" y="307"/>
                </a:cubicBezTo>
                <a:cubicBezTo>
                  <a:pt x="84" y="275"/>
                  <a:pt x="114" y="267"/>
                  <a:pt x="136" y="240"/>
                </a:cubicBezTo>
                <a:cubicBezTo>
                  <a:pt x="163" y="205"/>
                  <a:pt x="164" y="201"/>
                  <a:pt x="178" y="172"/>
                </a:cubicBezTo>
              </a:path>
            </a:pathLst>
          </a:custGeom>
          <a:noFill/>
          <a:ln w="635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250" name="Freeform 10"/>
          <p:cNvSpPr>
            <a:spLocks/>
          </p:cNvSpPr>
          <p:nvPr/>
        </p:nvSpPr>
        <p:spPr bwMode="auto">
          <a:xfrm>
            <a:off x="7434264" y="2271713"/>
            <a:ext cx="1000125" cy="1547812"/>
          </a:xfrm>
          <a:custGeom>
            <a:avLst/>
            <a:gdLst/>
            <a:ahLst/>
            <a:cxnLst>
              <a:cxn ang="0">
                <a:pos x="46" y="102"/>
              </a:cxn>
              <a:cxn ang="0">
                <a:pos x="55" y="77"/>
              </a:cxn>
              <a:cxn ang="0">
                <a:pos x="106" y="43"/>
              </a:cxn>
              <a:cxn ang="0">
                <a:pos x="182" y="26"/>
              </a:cxn>
              <a:cxn ang="0">
                <a:pos x="233" y="60"/>
              </a:cxn>
              <a:cxn ang="0">
                <a:pos x="275" y="136"/>
              </a:cxn>
              <a:cxn ang="0">
                <a:pos x="360" y="195"/>
              </a:cxn>
              <a:cxn ang="0">
                <a:pos x="605" y="246"/>
              </a:cxn>
              <a:cxn ang="0">
                <a:pos x="614" y="458"/>
              </a:cxn>
              <a:cxn ang="0">
                <a:pos x="572" y="509"/>
              </a:cxn>
              <a:cxn ang="0">
                <a:pos x="546" y="560"/>
              </a:cxn>
              <a:cxn ang="0">
                <a:pos x="495" y="644"/>
              </a:cxn>
              <a:cxn ang="0">
                <a:pos x="461" y="695"/>
              </a:cxn>
              <a:cxn ang="0">
                <a:pos x="428" y="771"/>
              </a:cxn>
              <a:cxn ang="0">
                <a:pos x="394" y="924"/>
              </a:cxn>
              <a:cxn ang="0">
                <a:pos x="317" y="975"/>
              </a:cxn>
              <a:cxn ang="0">
                <a:pos x="241" y="924"/>
              </a:cxn>
              <a:cxn ang="0">
                <a:pos x="173" y="831"/>
              </a:cxn>
              <a:cxn ang="0">
                <a:pos x="148" y="644"/>
              </a:cxn>
              <a:cxn ang="0">
                <a:pos x="140" y="568"/>
              </a:cxn>
              <a:cxn ang="0">
                <a:pos x="123" y="543"/>
              </a:cxn>
              <a:cxn ang="0">
                <a:pos x="106" y="458"/>
              </a:cxn>
              <a:cxn ang="0">
                <a:pos x="80" y="407"/>
              </a:cxn>
              <a:cxn ang="0">
                <a:pos x="29" y="255"/>
              </a:cxn>
              <a:cxn ang="0">
                <a:pos x="13" y="145"/>
              </a:cxn>
              <a:cxn ang="0">
                <a:pos x="46" y="102"/>
              </a:cxn>
            </a:cxnLst>
            <a:rect l="0" t="0" r="r" b="b"/>
            <a:pathLst>
              <a:path w="630" h="975">
                <a:moveTo>
                  <a:pt x="46" y="102"/>
                </a:moveTo>
                <a:cubicBezTo>
                  <a:pt x="49" y="94"/>
                  <a:pt x="49" y="83"/>
                  <a:pt x="55" y="77"/>
                </a:cubicBezTo>
                <a:cubicBezTo>
                  <a:pt x="70" y="63"/>
                  <a:pt x="106" y="43"/>
                  <a:pt x="106" y="43"/>
                </a:cubicBezTo>
                <a:cubicBezTo>
                  <a:pt x="119" y="1"/>
                  <a:pt x="110" y="0"/>
                  <a:pt x="182" y="26"/>
                </a:cubicBezTo>
                <a:cubicBezTo>
                  <a:pt x="201" y="33"/>
                  <a:pt x="233" y="60"/>
                  <a:pt x="233" y="60"/>
                </a:cubicBezTo>
                <a:cubicBezTo>
                  <a:pt x="254" y="122"/>
                  <a:pt x="237" y="98"/>
                  <a:pt x="275" y="136"/>
                </a:cubicBezTo>
                <a:cubicBezTo>
                  <a:pt x="290" y="177"/>
                  <a:pt x="321" y="184"/>
                  <a:pt x="360" y="195"/>
                </a:cubicBezTo>
                <a:cubicBezTo>
                  <a:pt x="441" y="218"/>
                  <a:pt x="525" y="220"/>
                  <a:pt x="605" y="246"/>
                </a:cubicBezTo>
                <a:cubicBezTo>
                  <a:pt x="630" y="319"/>
                  <a:pt x="626" y="374"/>
                  <a:pt x="614" y="458"/>
                </a:cubicBezTo>
                <a:cubicBezTo>
                  <a:pt x="612" y="471"/>
                  <a:pt x="578" y="502"/>
                  <a:pt x="572" y="509"/>
                </a:cubicBezTo>
                <a:cubicBezTo>
                  <a:pt x="531" y="559"/>
                  <a:pt x="576" y="509"/>
                  <a:pt x="546" y="560"/>
                </a:cubicBezTo>
                <a:cubicBezTo>
                  <a:pt x="530" y="588"/>
                  <a:pt x="511" y="616"/>
                  <a:pt x="495" y="644"/>
                </a:cubicBezTo>
                <a:cubicBezTo>
                  <a:pt x="485" y="662"/>
                  <a:pt x="461" y="695"/>
                  <a:pt x="461" y="695"/>
                </a:cubicBezTo>
                <a:cubicBezTo>
                  <a:pt x="442" y="756"/>
                  <a:pt x="455" y="731"/>
                  <a:pt x="428" y="771"/>
                </a:cubicBezTo>
                <a:cubicBezTo>
                  <a:pt x="424" y="795"/>
                  <a:pt x="406" y="901"/>
                  <a:pt x="394" y="924"/>
                </a:cubicBezTo>
                <a:cubicBezTo>
                  <a:pt x="381" y="950"/>
                  <a:pt x="343" y="966"/>
                  <a:pt x="317" y="975"/>
                </a:cubicBezTo>
                <a:cubicBezTo>
                  <a:pt x="286" y="964"/>
                  <a:pt x="269" y="942"/>
                  <a:pt x="241" y="924"/>
                </a:cubicBezTo>
                <a:cubicBezTo>
                  <a:pt x="218" y="888"/>
                  <a:pt x="188" y="873"/>
                  <a:pt x="173" y="831"/>
                </a:cubicBezTo>
                <a:cubicBezTo>
                  <a:pt x="167" y="742"/>
                  <a:pt x="167" y="715"/>
                  <a:pt x="148" y="644"/>
                </a:cubicBezTo>
                <a:cubicBezTo>
                  <a:pt x="145" y="619"/>
                  <a:pt x="146" y="593"/>
                  <a:pt x="140" y="568"/>
                </a:cubicBezTo>
                <a:cubicBezTo>
                  <a:pt x="138" y="558"/>
                  <a:pt x="126" y="553"/>
                  <a:pt x="123" y="543"/>
                </a:cubicBezTo>
                <a:cubicBezTo>
                  <a:pt x="114" y="514"/>
                  <a:pt x="120" y="485"/>
                  <a:pt x="106" y="458"/>
                </a:cubicBezTo>
                <a:cubicBezTo>
                  <a:pt x="85" y="416"/>
                  <a:pt x="91" y="451"/>
                  <a:pt x="80" y="407"/>
                </a:cubicBezTo>
                <a:cubicBezTo>
                  <a:pt x="66" y="351"/>
                  <a:pt x="62" y="303"/>
                  <a:pt x="29" y="255"/>
                </a:cubicBezTo>
                <a:cubicBezTo>
                  <a:pt x="14" y="206"/>
                  <a:pt x="0" y="199"/>
                  <a:pt x="13" y="145"/>
                </a:cubicBezTo>
                <a:cubicBezTo>
                  <a:pt x="19" y="120"/>
                  <a:pt x="70" y="12"/>
                  <a:pt x="46" y="102"/>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251" name="Freeform 11"/>
          <p:cNvSpPr>
            <a:spLocks/>
          </p:cNvSpPr>
          <p:nvPr/>
        </p:nvSpPr>
        <p:spPr bwMode="auto">
          <a:xfrm>
            <a:off x="8451850" y="3157538"/>
            <a:ext cx="825500" cy="1333500"/>
          </a:xfrm>
          <a:custGeom>
            <a:avLst/>
            <a:gdLst/>
            <a:ahLst/>
            <a:cxnLst>
              <a:cxn ang="0">
                <a:pos x="66" y="78"/>
              </a:cxn>
              <a:cxn ang="0">
                <a:pos x="125" y="27"/>
              </a:cxn>
              <a:cxn ang="0">
                <a:pos x="252" y="27"/>
              </a:cxn>
              <a:cxn ang="0">
                <a:pos x="261" y="52"/>
              </a:cxn>
              <a:cxn ang="0">
                <a:pos x="286" y="69"/>
              </a:cxn>
              <a:cxn ang="0">
                <a:pos x="329" y="129"/>
              </a:cxn>
              <a:cxn ang="0">
                <a:pos x="320" y="179"/>
              </a:cxn>
              <a:cxn ang="0">
                <a:pos x="303" y="205"/>
              </a:cxn>
              <a:cxn ang="0">
                <a:pos x="295" y="298"/>
              </a:cxn>
              <a:cxn ang="0">
                <a:pos x="269" y="349"/>
              </a:cxn>
              <a:cxn ang="0">
                <a:pos x="261" y="544"/>
              </a:cxn>
              <a:cxn ang="0">
                <a:pos x="312" y="595"/>
              </a:cxn>
              <a:cxn ang="0">
                <a:pos x="329" y="620"/>
              </a:cxn>
              <a:cxn ang="0">
                <a:pos x="439" y="688"/>
              </a:cxn>
              <a:cxn ang="0">
                <a:pos x="490" y="722"/>
              </a:cxn>
              <a:cxn ang="0">
                <a:pos x="498" y="806"/>
              </a:cxn>
              <a:cxn ang="0">
                <a:pos x="447" y="840"/>
              </a:cxn>
              <a:cxn ang="0">
                <a:pos x="303" y="823"/>
              </a:cxn>
              <a:cxn ang="0">
                <a:pos x="252" y="772"/>
              </a:cxn>
              <a:cxn ang="0">
                <a:pos x="142" y="688"/>
              </a:cxn>
              <a:cxn ang="0">
                <a:pos x="100" y="637"/>
              </a:cxn>
              <a:cxn ang="0">
                <a:pos x="92" y="611"/>
              </a:cxn>
              <a:cxn ang="0">
                <a:pos x="32" y="510"/>
              </a:cxn>
              <a:cxn ang="0">
                <a:pos x="24" y="442"/>
              </a:cxn>
              <a:cxn ang="0">
                <a:pos x="15" y="417"/>
              </a:cxn>
              <a:cxn ang="0">
                <a:pos x="117" y="27"/>
              </a:cxn>
            </a:cxnLst>
            <a:rect l="0" t="0" r="r" b="b"/>
            <a:pathLst>
              <a:path w="520" h="840">
                <a:moveTo>
                  <a:pt x="66" y="78"/>
                </a:moveTo>
                <a:cubicBezTo>
                  <a:pt x="78" y="44"/>
                  <a:pt x="91" y="38"/>
                  <a:pt x="125" y="27"/>
                </a:cubicBezTo>
                <a:cubicBezTo>
                  <a:pt x="167" y="0"/>
                  <a:pt x="206" y="12"/>
                  <a:pt x="252" y="27"/>
                </a:cubicBezTo>
                <a:cubicBezTo>
                  <a:pt x="255" y="35"/>
                  <a:pt x="255" y="45"/>
                  <a:pt x="261" y="52"/>
                </a:cubicBezTo>
                <a:cubicBezTo>
                  <a:pt x="267" y="60"/>
                  <a:pt x="281" y="60"/>
                  <a:pt x="286" y="69"/>
                </a:cubicBezTo>
                <a:cubicBezTo>
                  <a:pt x="327" y="136"/>
                  <a:pt x="275" y="110"/>
                  <a:pt x="329" y="129"/>
                </a:cubicBezTo>
                <a:cubicBezTo>
                  <a:pt x="326" y="146"/>
                  <a:pt x="325" y="163"/>
                  <a:pt x="320" y="179"/>
                </a:cubicBezTo>
                <a:cubicBezTo>
                  <a:pt x="317" y="189"/>
                  <a:pt x="305" y="195"/>
                  <a:pt x="303" y="205"/>
                </a:cubicBezTo>
                <a:cubicBezTo>
                  <a:pt x="297" y="235"/>
                  <a:pt x="301" y="268"/>
                  <a:pt x="295" y="298"/>
                </a:cubicBezTo>
                <a:cubicBezTo>
                  <a:pt x="291" y="317"/>
                  <a:pt x="275" y="331"/>
                  <a:pt x="269" y="349"/>
                </a:cubicBezTo>
                <a:cubicBezTo>
                  <a:pt x="258" y="419"/>
                  <a:pt x="234" y="466"/>
                  <a:pt x="261" y="544"/>
                </a:cubicBezTo>
                <a:cubicBezTo>
                  <a:pt x="269" y="567"/>
                  <a:pt x="295" y="578"/>
                  <a:pt x="312" y="595"/>
                </a:cubicBezTo>
                <a:cubicBezTo>
                  <a:pt x="319" y="602"/>
                  <a:pt x="321" y="613"/>
                  <a:pt x="329" y="620"/>
                </a:cubicBezTo>
                <a:cubicBezTo>
                  <a:pt x="361" y="648"/>
                  <a:pt x="403" y="668"/>
                  <a:pt x="439" y="688"/>
                </a:cubicBezTo>
                <a:cubicBezTo>
                  <a:pt x="457" y="698"/>
                  <a:pt x="490" y="722"/>
                  <a:pt x="490" y="722"/>
                </a:cubicBezTo>
                <a:cubicBezTo>
                  <a:pt x="498" y="746"/>
                  <a:pt x="520" y="781"/>
                  <a:pt x="498" y="806"/>
                </a:cubicBezTo>
                <a:cubicBezTo>
                  <a:pt x="484" y="821"/>
                  <a:pt x="447" y="840"/>
                  <a:pt x="447" y="840"/>
                </a:cubicBezTo>
                <a:cubicBezTo>
                  <a:pt x="401" y="825"/>
                  <a:pt x="349" y="839"/>
                  <a:pt x="303" y="823"/>
                </a:cubicBezTo>
                <a:cubicBezTo>
                  <a:pt x="280" y="815"/>
                  <a:pt x="269" y="789"/>
                  <a:pt x="252" y="772"/>
                </a:cubicBezTo>
                <a:cubicBezTo>
                  <a:pt x="219" y="739"/>
                  <a:pt x="181" y="714"/>
                  <a:pt x="142" y="688"/>
                </a:cubicBezTo>
                <a:cubicBezTo>
                  <a:pt x="130" y="670"/>
                  <a:pt x="112" y="655"/>
                  <a:pt x="100" y="637"/>
                </a:cubicBezTo>
                <a:cubicBezTo>
                  <a:pt x="95" y="629"/>
                  <a:pt x="96" y="619"/>
                  <a:pt x="92" y="611"/>
                </a:cubicBezTo>
                <a:cubicBezTo>
                  <a:pt x="75" y="581"/>
                  <a:pt x="52" y="539"/>
                  <a:pt x="32" y="510"/>
                </a:cubicBezTo>
                <a:cubicBezTo>
                  <a:pt x="29" y="487"/>
                  <a:pt x="28" y="464"/>
                  <a:pt x="24" y="442"/>
                </a:cubicBezTo>
                <a:cubicBezTo>
                  <a:pt x="22" y="433"/>
                  <a:pt x="15" y="426"/>
                  <a:pt x="15" y="417"/>
                </a:cubicBezTo>
                <a:cubicBezTo>
                  <a:pt x="18" y="333"/>
                  <a:pt x="0" y="82"/>
                  <a:pt x="117" y="27"/>
                </a:cubicBezTo>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252" name="Freeform 12"/>
          <p:cNvSpPr>
            <a:spLocks/>
          </p:cNvSpPr>
          <p:nvPr/>
        </p:nvSpPr>
        <p:spPr bwMode="auto">
          <a:xfrm>
            <a:off x="4992688" y="1196976"/>
            <a:ext cx="1846262" cy="1209675"/>
          </a:xfrm>
          <a:custGeom>
            <a:avLst/>
            <a:gdLst/>
            <a:ahLst/>
            <a:cxnLst>
              <a:cxn ang="0">
                <a:pos x="68" y="390"/>
              </a:cxn>
              <a:cxn ang="0">
                <a:pos x="136" y="288"/>
              </a:cxn>
              <a:cxn ang="0">
                <a:pos x="170" y="246"/>
              </a:cxn>
              <a:cxn ang="0">
                <a:pos x="178" y="220"/>
              </a:cxn>
              <a:cxn ang="0">
                <a:pos x="255" y="161"/>
              </a:cxn>
              <a:cxn ang="0">
                <a:pos x="331" y="110"/>
              </a:cxn>
              <a:cxn ang="0">
                <a:pos x="543" y="59"/>
              </a:cxn>
              <a:cxn ang="0">
                <a:pos x="678" y="0"/>
              </a:cxn>
              <a:cxn ang="0">
                <a:pos x="1000" y="17"/>
              </a:cxn>
              <a:cxn ang="0">
                <a:pos x="1051" y="34"/>
              </a:cxn>
              <a:cxn ang="0">
                <a:pos x="1076" y="42"/>
              </a:cxn>
              <a:cxn ang="0">
                <a:pos x="1110" y="85"/>
              </a:cxn>
              <a:cxn ang="0">
                <a:pos x="1144" y="135"/>
              </a:cxn>
              <a:cxn ang="0">
                <a:pos x="1161" y="212"/>
              </a:cxn>
              <a:cxn ang="0">
                <a:pos x="1119" y="288"/>
              </a:cxn>
              <a:cxn ang="0">
                <a:pos x="1051" y="415"/>
              </a:cxn>
              <a:cxn ang="0">
                <a:pos x="1034" y="440"/>
              </a:cxn>
              <a:cxn ang="0">
                <a:pos x="932" y="483"/>
              </a:cxn>
              <a:cxn ang="0">
                <a:pos x="864" y="534"/>
              </a:cxn>
              <a:cxn ang="0">
                <a:pos x="780" y="627"/>
              </a:cxn>
              <a:cxn ang="0">
                <a:pos x="703" y="762"/>
              </a:cxn>
              <a:cxn ang="0">
                <a:pos x="492" y="694"/>
              </a:cxn>
              <a:cxn ang="0">
                <a:pos x="399" y="686"/>
              </a:cxn>
              <a:cxn ang="0">
                <a:pos x="77" y="711"/>
              </a:cxn>
              <a:cxn ang="0">
                <a:pos x="17" y="610"/>
              </a:cxn>
              <a:cxn ang="0">
                <a:pos x="0" y="559"/>
              </a:cxn>
              <a:cxn ang="0">
                <a:pos x="26" y="432"/>
              </a:cxn>
              <a:cxn ang="0">
                <a:pos x="68" y="390"/>
              </a:cxn>
            </a:cxnLst>
            <a:rect l="0" t="0" r="r" b="b"/>
            <a:pathLst>
              <a:path w="1163" h="762">
                <a:moveTo>
                  <a:pt x="68" y="390"/>
                </a:moveTo>
                <a:cubicBezTo>
                  <a:pt x="101" y="357"/>
                  <a:pt x="103" y="321"/>
                  <a:pt x="136" y="288"/>
                </a:cubicBezTo>
                <a:cubicBezTo>
                  <a:pt x="156" y="222"/>
                  <a:pt x="126" y="300"/>
                  <a:pt x="170" y="246"/>
                </a:cubicBezTo>
                <a:cubicBezTo>
                  <a:pt x="176" y="239"/>
                  <a:pt x="173" y="228"/>
                  <a:pt x="178" y="220"/>
                </a:cubicBezTo>
                <a:cubicBezTo>
                  <a:pt x="192" y="198"/>
                  <a:pt x="239" y="172"/>
                  <a:pt x="255" y="161"/>
                </a:cubicBezTo>
                <a:cubicBezTo>
                  <a:pt x="286" y="141"/>
                  <a:pt x="294" y="121"/>
                  <a:pt x="331" y="110"/>
                </a:cubicBezTo>
                <a:cubicBezTo>
                  <a:pt x="395" y="66"/>
                  <a:pt x="466" y="65"/>
                  <a:pt x="543" y="59"/>
                </a:cubicBezTo>
                <a:cubicBezTo>
                  <a:pt x="592" y="26"/>
                  <a:pt x="622" y="18"/>
                  <a:pt x="678" y="0"/>
                </a:cubicBezTo>
                <a:cubicBezTo>
                  <a:pt x="785" y="8"/>
                  <a:pt x="893" y="7"/>
                  <a:pt x="1000" y="17"/>
                </a:cubicBezTo>
                <a:cubicBezTo>
                  <a:pt x="1018" y="19"/>
                  <a:pt x="1034" y="28"/>
                  <a:pt x="1051" y="34"/>
                </a:cubicBezTo>
                <a:cubicBezTo>
                  <a:pt x="1059" y="37"/>
                  <a:pt x="1076" y="42"/>
                  <a:pt x="1076" y="42"/>
                </a:cubicBezTo>
                <a:cubicBezTo>
                  <a:pt x="1125" y="74"/>
                  <a:pt x="1085" y="40"/>
                  <a:pt x="1110" y="85"/>
                </a:cubicBezTo>
                <a:cubicBezTo>
                  <a:pt x="1120" y="103"/>
                  <a:pt x="1144" y="135"/>
                  <a:pt x="1144" y="135"/>
                </a:cubicBezTo>
                <a:cubicBezTo>
                  <a:pt x="1150" y="156"/>
                  <a:pt x="1163" y="193"/>
                  <a:pt x="1161" y="212"/>
                </a:cubicBezTo>
                <a:cubicBezTo>
                  <a:pt x="1160" y="218"/>
                  <a:pt x="1124" y="279"/>
                  <a:pt x="1119" y="288"/>
                </a:cubicBezTo>
                <a:cubicBezTo>
                  <a:pt x="1094" y="340"/>
                  <a:pt x="1090" y="369"/>
                  <a:pt x="1051" y="415"/>
                </a:cubicBezTo>
                <a:cubicBezTo>
                  <a:pt x="1045" y="423"/>
                  <a:pt x="1043" y="435"/>
                  <a:pt x="1034" y="440"/>
                </a:cubicBezTo>
                <a:cubicBezTo>
                  <a:pt x="1002" y="460"/>
                  <a:pt x="965" y="461"/>
                  <a:pt x="932" y="483"/>
                </a:cubicBezTo>
                <a:cubicBezTo>
                  <a:pt x="910" y="515"/>
                  <a:pt x="893" y="510"/>
                  <a:pt x="864" y="534"/>
                </a:cubicBezTo>
                <a:cubicBezTo>
                  <a:pt x="830" y="562"/>
                  <a:pt x="817" y="602"/>
                  <a:pt x="780" y="627"/>
                </a:cubicBezTo>
                <a:cubicBezTo>
                  <a:pt x="744" y="680"/>
                  <a:pt x="762" y="723"/>
                  <a:pt x="703" y="762"/>
                </a:cubicBezTo>
                <a:cubicBezTo>
                  <a:pt x="629" y="750"/>
                  <a:pt x="567" y="705"/>
                  <a:pt x="492" y="694"/>
                </a:cubicBezTo>
                <a:cubicBezTo>
                  <a:pt x="461" y="690"/>
                  <a:pt x="430" y="689"/>
                  <a:pt x="399" y="686"/>
                </a:cubicBezTo>
                <a:cubicBezTo>
                  <a:pt x="325" y="663"/>
                  <a:pt x="158" y="696"/>
                  <a:pt x="77" y="711"/>
                </a:cubicBezTo>
                <a:cubicBezTo>
                  <a:pt x="10" y="695"/>
                  <a:pt x="29" y="679"/>
                  <a:pt x="17" y="610"/>
                </a:cubicBezTo>
                <a:cubicBezTo>
                  <a:pt x="15" y="600"/>
                  <a:pt x="3" y="569"/>
                  <a:pt x="0" y="559"/>
                </a:cubicBezTo>
                <a:cubicBezTo>
                  <a:pt x="6" y="522"/>
                  <a:pt x="6" y="467"/>
                  <a:pt x="26" y="432"/>
                </a:cubicBezTo>
                <a:cubicBezTo>
                  <a:pt x="59" y="374"/>
                  <a:pt x="47" y="366"/>
                  <a:pt x="68" y="390"/>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253" name="Freeform 13"/>
          <p:cNvSpPr>
            <a:spLocks/>
          </p:cNvSpPr>
          <p:nvPr/>
        </p:nvSpPr>
        <p:spPr bwMode="auto">
          <a:xfrm>
            <a:off x="6280151" y="2273301"/>
            <a:ext cx="385763" cy="512763"/>
          </a:xfrm>
          <a:custGeom>
            <a:avLst/>
            <a:gdLst/>
            <a:ahLst/>
            <a:cxnLst>
              <a:cxn ang="0">
                <a:pos x="11" y="194"/>
              </a:cxn>
              <a:cxn ang="0">
                <a:pos x="45" y="67"/>
              </a:cxn>
              <a:cxn ang="0">
                <a:pos x="147" y="0"/>
              </a:cxn>
              <a:cxn ang="0">
                <a:pos x="223" y="76"/>
              </a:cxn>
              <a:cxn ang="0">
                <a:pos x="197" y="262"/>
              </a:cxn>
              <a:cxn ang="0">
                <a:pos x="147" y="304"/>
              </a:cxn>
              <a:cxn ang="0">
                <a:pos x="96" y="321"/>
              </a:cxn>
              <a:cxn ang="0">
                <a:pos x="45" y="313"/>
              </a:cxn>
              <a:cxn ang="0">
                <a:pos x="11" y="262"/>
              </a:cxn>
              <a:cxn ang="0">
                <a:pos x="11" y="194"/>
              </a:cxn>
            </a:cxnLst>
            <a:rect l="0" t="0" r="r" b="b"/>
            <a:pathLst>
              <a:path w="243" h="323">
                <a:moveTo>
                  <a:pt x="11" y="194"/>
                </a:moveTo>
                <a:cubicBezTo>
                  <a:pt x="25" y="156"/>
                  <a:pt x="22" y="101"/>
                  <a:pt x="45" y="67"/>
                </a:cubicBezTo>
                <a:cubicBezTo>
                  <a:pt x="69" y="31"/>
                  <a:pt x="113" y="21"/>
                  <a:pt x="147" y="0"/>
                </a:cubicBezTo>
                <a:cubicBezTo>
                  <a:pt x="228" y="11"/>
                  <a:pt x="207" y="2"/>
                  <a:pt x="223" y="76"/>
                </a:cubicBezTo>
                <a:cubicBezTo>
                  <a:pt x="217" y="178"/>
                  <a:pt x="243" y="206"/>
                  <a:pt x="197" y="262"/>
                </a:cubicBezTo>
                <a:cubicBezTo>
                  <a:pt x="184" y="278"/>
                  <a:pt x="167" y="295"/>
                  <a:pt x="147" y="304"/>
                </a:cubicBezTo>
                <a:cubicBezTo>
                  <a:pt x="131" y="311"/>
                  <a:pt x="96" y="321"/>
                  <a:pt x="96" y="321"/>
                </a:cubicBezTo>
                <a:cubicBezTo>
                  <a:pt x="79" y="318"/>
                  <a:pt x="59" y="323"/>
                  <a:pt x="45" y="313"/>
                </a:cubicBezTo>
                <a:cubicBezTo>
                  <a:pt x="28" y="301"/>
                  <a:pt x="11" y="262"/>
                  <a:pt x="11" y="262"/>
                </a:cubicBezTo>
                <a:cubicBezTo>
                  <a:pt x="0" y="217"/>
                  <a:pt x="0" y="239"/>
                  <a:pt x="11" y="194"/>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254" name="Freeform 14"/>
          <p:cNvSpPr>
            <a:spLocks/>
          </p:cNvSpPr>
          <p:nvPr/>
        </p:nvSpPr>
        <p:spPr bwMode="auto">
          <a:xfrm>
            <a:off x="5156200" y="3416300"/>
            <a:ext cx="769938" cy="361950"/>
          </a:xfrm>
          <a:custGeom>
            <a:avLst/>
            <a:gdLst/>
            <a:ahLst/>
            <a:cxnLst>
              <a:cxn ang="0">
                <a:pos x="16" y="152"/>
              </a:cxn>
              <a:cxn ang="0">
                <a:pos x="75" y="127"/>
              </a:cxn>
              <a:cxn ang="0">
                <a:pos x="245" y="93"/>
              </a:cxn>
              <a:cxn ang="0">
                <a:pos x="270" y="67"/>
              </a:cxn>
              <a:cxn ang="0">
                <a:pos x="296" y="59"/>
              </a:cxn>
              <a:cxn ang="0">
                <a:pos x="304" y="33"/>
              </a:cxn>
              <a:cxn ang="0">
                <a:pos x="363" y="0"/>
              </a:cxn>
              <a:cxn ang="0">
                <a:pos x="456" y="50"/>
              </a:cxn>
              <a:cxn ang="0">
                <a:pos x="423" y="177"/>
              </a:cxn>
              <a:cxn ang="0">
                <a:pos x="355" y="228"/>
              </a:cxn>
              <a:cxn ang="0">
                <a:pos x="109" y="220"/>
              </a:cxn>
              <a:cxn ang="0">
                <a:pos x="33" y="211"/>
              </a:cxn>
              <a:cxn ang="0">
                <a:pos x="16" y="152"/>
              </a:cxn>
            </a:cxnLst>
            <a:rect l="0" t="0" r="r" b="b"/>
            <a:pathLst>
              <a:path w="485" h="228">
                <a:moveTo>
                  <a:pt x="16" y="152"/>
                </a:moveTo>
                <a:cubicBezTo>
                  <a:pt x="106" y="131"/>
                  <a:pt x="0" y="160"/>
                  <a:pt x="75" y="127"/>
                </a:cubicBezTo>
                <a:cubicBezTo>
                  <a:pt x="125" y="105"/>
                  <a:pt x="193" y="98"/>
                  <a:pt x="245" y="93"/>
                </a:cubicBezTo>
                <a:cubicBezTo>
                  <a:pt x="253" y="84"/>
                  <a:pt x="260" y="74"/>
                  <a:pt x="270" y="67"/>
                </a:cubicBezTo>
                <a:cubicBezTo>
                  <a:pt x="278" y="62"/>
                  <a:pt x="290" y="65"/>
                  <a:pt x="296" y="59"/>
                </a:cubicBezTo>
                <a:cubicBezTo>
                  <a:pt x="302" y="53"/>
                  <a:pt x="298" y="40"/>
                  <a:pt x="304" y="33"/>
                </a:cubicBezTo>
                <a:cubicBezTo>
                  <a:pt x="313" y="21"/>
                  <a:pt x="353" y="5"/>
                  <a:pt x="363" y="0"/>
                </a:cubicBezTo>
                <a:cubicBezTo>
                  <a:pt x="401" y="24"/>
                  <a:pt x="422" y="16"/>
                  <a:pt x="456" y="50"/>
                </a:cubicBezTo>
                <a:cubicBezTo>
                  <a:pt x="477" y="112"/>
                  <a:pt x="485" y="135"/>
                  <a:pt x="423" y="177"/>
                </a:cubicBezTo>
                <a:cubicBezTo>
                  <a:pt x="403" y="207"/>
                  <a:pt x="389" y="217"/>
                  <a:pt x="355" y="228"/>
                </a:cubicBezTo>
                <a:cubicBezTo>
                  <a:pt x="273" y="225"/>
                  <a:pt x="191" y="224"/>
                  <a:pt x="109" y="220"/>
                </a:cubicBezTo>
                <a:cubicBezTo>
                  <a:pt x="84" y="219"/>
                  <a:pt x="57" y="220"/>
                  <a:pt x="33" y="211"/>
                </a:cubicBezTo>
                <a:cubicBezTo>
                  <a:pt x="14" y="203"/>
                  <a:pt x="21" y="172"/>
                  <a:pt x="16" y="152"/>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255" name="Freeform 15"/>
          <p:cNvSpPr>
            <a:spLocks/>
          </p:cNvSpPr>
          <p:nvPr/>
        </p:nvSpPr>
        <p:spPr bwMode="auto">
          <a:xfrm>
            <a:off x="2855913" y="1778001"/>
            <a:ext cx="620712" cy="485775"/>
          </a:xfrm>
          <a:custGeom>
            <a:avLst/>
            <a:gdLst/>
            <a:ahLst/>
            <a:cxnLst>
              <a:cxn ang="0">
                <a:pos x="161" y="7"/>
              </a:cxn>
              <a:cxn ang="0">
                <a:pos x="296" y="24"/>
              </a:cxn>
              <a:cxn ang="0">
                <a:pos x="372" y="125"/>
              </a:cxn>
              <a:cxn ang="0">
                <a:pos x="296" y="286"/>
              </a:cxn>
              <a:cxn ang="0">
                <a:pos x="211" y="295"/>
              </a:cxn>
              <a:cxn ang="0">
                <a:pos x="84" y="252"/>
              </a:cxn>
              <a:cxn ang="0">
                <a:pos x="33" y="201"/>
              </a:cxn>
              <a:cxn ang="0">
                <a:pos x="0" y="151"/>
              </a:cxn>
              <a:cxn ang="0">
                <a:pos x="17" y="83"/>
              </a:cxn>
              <a:cxn ang="0">
                <a:pos x="67" y="57"/>
              </a:cxn>
              <a:cxn ang="0">
                <a:pos x="161" y="7"/>
              </a:cxn>
            </a:cxnLst>
            <a:rect l="0" t="0" r="r" b="b"/>
            <a:pathLst>
              <a:path w="391" h="306">
                <a:moveTo>
                  <a:pt x="161" y="7"/>
                </a:moveTo>
                <a:cubicBezTo>
                  <a:pt x="204" y="21"/>
                  <a:pt x="254" y="7"/>
                  <a:pt x="296" y="24"/>
                </a:cubicBezTo>
                <a:cubicBezTo>
                  <a:pt x="297" y="24"/>
                  <a:pt x="361" y="110"/>
                  <a:pt x="372" y="125"/>
                </a:cubicBezTo>
                <a:cubicBezTo>
                  <a:pt x="391" y="197"/>
                  <a:pt x="345" y="237"/>
                  <a:pt x="296" y="286"/>
                </a:cubicBezTo>
                <a:cubicBezTo>
                  <a:pt x="276" y="306"/>
                  <a:pt x="239" y="292"/>
                  <a:pt x="211" y="295"/>
                </a:cubicBezTo>
                <a:cubicBezTo>
                  <a:pt x="149" y="288"/>
                  <a:pt x="129" y="297"/>
                  <a:pt x="84" y="252"/>
                </a:cubicBezTo>
                <a:cubicBezTo>
                  <a:pt x="67" y="235"/>
                  <a:pt x="46" y="221"/>
                  <a:pt x="33" y="201"/>
                </a:cubicBezTo>
                <a:cubicBezTo>
                  <a:pt x="22" y="184"/>
                  <a:pt x="0" y="151"/>
                  <a:pt x="0" y="151"/>
                </a:cubicBezTo>
                <a:cubicBezTo>
                  <a:pt x="1" y="145"/>
                  <a:pt x="8" y="94"/>
                  <a:pt x="17" y="83"/>
                </a:cubicBezTo>
                <a:cubicBezTo>
                  <a:pt x="34" y="62"/>
                  <a:pt x="46" y="69"/>
                  <a:pt x="67" y="57"/>
                </a:cubicBezTo>
                <a:cubicBezTo>
                  <a:pt x="169" y="0"/>
                  <a:pt x="70" y="43"/>
                  <a:pt x="161" y="7"/>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256" name="Freeform 16"/>
          <p:cNvSpPr>
            <a:spLocks/>
          </p:cNvSpPr>
          <p:nvPr/>
        </p:nvSpPr>
        <p:spPr bwMode="auto">
          <a:xfrm>
            <a:off x="2062163" y="2851150"/>
            <a:ext cx="442912" cy="255588"/>
          </a:xfrm>
          <a:custGeom>
            <a:avLst/>
            <a:gdLst/>
            <a:ahLst/>
            <a:cxnLst>
              <a:cxn ang="0">
                <a:pos x="110" y="0"/>
              </a:cxn>
              <a:cxn ang="0">
                <a:pos x="262" y="17"/>
              </a:cxn>
              <a:cxn ang="0">
                <a:pos x="262" y="93"/>
              </a:cxn>
              <a:cxn ang="0">
                <a:pos x="254" y="118"/>
              </a:cxn>
              <a:cxn ang="0">
                <a:pos x="110" y="161"/>
              </a:cxn>
              <a:cxn ang="0">
                <a:pos x="0" y="110"/>
              </a:cxn>
              <a:cxn ang="0">
                <a:pos x="51" y="42"/>
              </a:cxn>
              <a:cxn ang="0">
                <a:pos x="110" y="0"/>
              </a:cxn>
            </a:cxnLst>
            <a:rect l="0" t="0" r="r" b="b"/>
            <a:pathLst>
              <a:path w="279" h="161">
                <a:moveTo>
                  <a:pt x="110" y="0"/>
                </a:moveTo>
                <a:cubicBezTo>
                  <a:pt x="161" y="6"/>
                  <a:pt x="213" y="4"/>
                  <a:pt x="262" y="17"/>
                </a:cubicBezTo>
                <a:cubicBezTo>
                  <a:pt x="279" y="21"/>
                  <a:pt x="269" y="63"/>
                  <a:pt x="262" y="93"/>
                </a:cubicBezTo>
                <a:cubicBezTo>
                  <a:pt x="260" y="102"/>
                  <a:pt x="260" y="112"/>
                  <a:pt x="254" y="118"/>
                </a:cubicBezTo>
                <a:cubicBezTo>
                  <a:pt x="239" y="134"/>
                  <a:pt x="132" y="156"/>
                  <a:pt x="110" y="161"/>
                </a:cubicBezTo>
                <a:cubicBezTo>
                  <a:pt x="48" y="153"/>
                  <a:pt x="33" y="158"/>
                  <a:pt x="0" y="110"/>
                </a:cubicBezTo>
                <a:cubicBezTo>
                  <a:pt x="10" y="76"/>
                  <a:pt x="32" y="71"/>
                  <a:pt x="51" y="42"/>
                </a:cubicBezTo>
                <a:cubicBezTo>
                  <a:pt x="62" y="8"/>
                  <a:pt x="74" y="0"/>
                  <a:pt x="110" y="0"/>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0257" name="Freeform 17"/>
          <p:cNvSpPr>
            <a:spLocks/>
          </p:cNvSpPr>
          <p:nvPr/>
        </p:nvSpPr>
        <p:spPr bwMode="auto">
          <a:xfrm>
            <a:off x="3797300" y="4672014"/>
            <a:ext cx="420688" cy="504825"/>
          </a:xfrm>
          <a:custGeom>
            <a:avLst/>
            <a:gdLst/>
            <a:ahLst/>
            <a:cxnLst>
              <a:cxn ang="0">
                <a:pos x="25" y="157"/>
              </a:cxn>
              <a:cxn ang="0">
                <a:pos x="101" y="56"/>
              </a:cxn>
              <a:cxn ang="0">
                <a:pos x="237" y="47"/>
              </a:cxn>
              <a:cxn ang="0">
                <a:pos x="211" y="242"/>
              </a:cxn>
              <a:cxn ang="0">
                <a:pos x="59" y="318"/>
              </a:cxn>
              <a:cxn ang="0">
                <a:pos x="25" y="157"/>
              </a:cxn>
            </a:cxnLst>
            <a:rect l="0" t="0" r="r" b="b"/>
            <a:pathLst>
              <a:path w="265" h="318">
                <a:moveTo>
                  <a:pt x="25" y="157"/>
                </a:moveTo>
                <a:cubicBezTo>
                  <a:pt x="44" y="99"/>
                  <a:pt x="51" y="93"/>
                  <a:pt x="101" y="56"/>
                </a:cubicBezTo>
                <a:cubicBezTo>
                  <a:pt x="138" y="0"/>
                  <a:pt x="183" y="34"/>
                  <a:pt x="237" y="47"/>
                </a:cubicBezTo>
                <a:cubicBezTo>
                  <a:pt x="248" y="115"/>
                  <a:pt x="265" y="190"/>
                  <a:pt x="211" y="242"/>
                </a:cubicBezTo>
                <a:cubicBezTo>
                  <a:pt x="193" y="299"/>
                  <a:pt x="113" y="308"/>
                  <a:pt x="59" y="318"/>
                </a:cubicBezTo>
                <a:cubicBezTo>
                  <a:pt x="0" y="280"/>
                  <a:pt x="25" y="234"/>
                  <a:pt x="25" y="157"/>
                </a:cubicBezTo>
                <a:close/>
              </a:path>
            </a:pathLst>
          </a:custGeom>
          <a:noFill/>
          <a:ln w="76200">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34829" name="Text Box 18"/>
          <p:cNvSpPr txBox="1">
            <a:spLocks noChangeArrowheads="1"/>
          </p:cNvSpPr>
          <p:nvPr/>
        </p:nvSpPr>
        <p:spPr bwMode="auto">
          <a:xfrm>
            <a:off x="9525000" y="2667001"/>
            <a:ext cx="9906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Đông Á</a:t>
            </a:r>
          </a:p>
        </p:txBody>
      </p:sp>
      <p:sp>
        <p:nvSpPr>
          <p:cNvPr id="34830" name="Text Box 19"/>
          <p:cNvSpPr txBox="1">
            <a:spLocks noChangeArrowheads="1"/>
          </p:cNvSpPr>
          <p:nvPr/>
        </p:nvSpPr>
        <p:spPr bwMode="auto">
          <a:xfrm>
            <a:off x="7162800" y="4343401"/>
            <a:ext cx="16764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Đông Nam Á</a:t>
            </a:r>
          </a:p>
        </p:txBody>
      </p:sp>
      <p:sp>
        <p:nvSpPr>
          <p:cNvPr id="34831" name="Text Box 20"/>
          <p:cNvSpPr txBox="1">
            <a:spLocks noChangeArrowheads="1"/>
          </p:cNvSpPr>
          <p:nvPr/>
        </p:nvSpPr>
        <p:spPr bwMode="auto">
          <a:xfrm>
            <a:off x="6781800" y="3352801"/>
            <a:ext cx="9144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Nam Á</a:t>
            </a:r>
          </a:p>
        </p:txBody>
      </p:sp>
      <p:sp>
        <p:nvSpPr>
          <p:cNvPr id="34832" name="Text Box 21"/>
          <p:cNvSpPr txBox="1">
            <a:spLocks noChangeArrowheads="1"/>
          </p:cNvSpPr>
          <p:nvPr/>
        </p:nvSpPr>
        <p:spPr bwMode="auto">
          <a:xfrm>
            <a:off x="5867400" y="2819401"/>
            <a:ext cx="15240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Trung Đông</a:t>
            </a:r>
          </a:p>
        </p:txBody>
      </p:sp>
      <p:sp>
        <p:nvSpPr>
          <p:cNvPr id="34833" name="Text Box 22"/>
          <p:cNvSpPr txBox="1">
            <a:spLocks noChangeArrowheads="1"/>
          </p:cNvSpPr>
          <p:nvPr/>
        </p:nvSpPr>
        <p:spPr bwMode="auto">
          <a:xfrm>
            <a:off x="3962400" y="1066800"/>
            <a:ext cx="12954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Tây Âu và Trung Âu</a:t>
            </a:r>
          </a:p>
        </p:txBody>
      </p:sp>
      <p:sp>
        <p:nvSpPr>
          <p:cNvPr id="34834" name="Text Box 23"/>
          <p:cNvSpPr txBox="1">
            <a:spLocks noChangeArrowheads="1"/>
          </p:cNvSpPr>
          <p:nvPr/>
        </p:nvSpPr>
        <p:spPr bwMode="auto">
          <a:xfrm>
            <a:off x="4114800" y="3733801"/>
            <a:ext cx="11430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Tây  Phi</a:t>
            </a:r>
          </a:p>
        </p:txBody>
      </p:sp>
      <p:sp>
        <p:nvSpPr>
          <p:cNvPr id="34835" name="Text Box 24"/>
          <p:cNvSpPr txBox="1">
            <a:spLocks noChangeArrowheads="1"/>
          </p:cNvSpPr>
          <p:nvPr/>
        </p:nvSpPr>
        <p:spPr bwMode="auto">
          <a:xfrm>
            <a:off x="2971800" y="2286001"/>
            <a:ext cx="19812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Đông Bắc Hoa Kì</a:t>
            </a:r>
          </a:p>
        </p:txBody>
      </p:sp>
      <p:sp>
        <p:nvSpPr>
          <p:cNvPr id="34836" name="Text Box 25"/>
          <p:cNvSpPr txBox="1">
            <a:spLocks noChangeArrowheads="1"/>
          </p:cNvSpPr>
          <p:nvPr/>
        </p:nvSpPr>
        <p:spPr bwMode="auto">
          <a:xfrm>
            <a:off x="1600200" y="3200401"/>
            <a:ext cx="1066800" cy="3667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Mêhico</a:t>
            </a:r>
          </a:p>
        </p:txBody>
      </p:sp>
      <p:sp>
        <p:nvSpPr>
          <p:cNvPr id="34837" name="Text Box 26"/>
          <p:cNvSpPr txBox="1">
            <a:spLocks noChangeArrowheads="1"/>
          </p:cNvSpPr>
          <p:nvPr/>
        </p:nvSpPr>
        <p:spPr bwMode="auto">
          <a:xfrm>
            <a:off x="4267200" y="4800601"/>
            <a:ext cx="1447800" cy="779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rPr>
              <a:t>Đông Nam </a:t>
            </a:r>
          </a:p>
          <a:p>
            <a:pPr eaLnBrk="1" hangingPunct="1">
              <a:spcBef>
                <a:spcPct val="50000"/>
              </a:spcBef>
              <a:buFontTx/>
              <a:buNone/>
            </a:pPr>
            <a:r>
              <a:rPr lang="en-US" altLang="en-US" sz="1800" b="1">
                <a:latin typeface="Times New Roman" panose="02020603050405020304" pitchFamily="18" charset="0"/>
              </a:rPr>
              <a:t>Bra-xin</a:t>
            </a:r>
          </a:p>
        </p:txBody>
      </p:sp>
    </p:spTree>
    <p:extLst>
      <p:ext uri="{BB962C8B-B14F-4D97-AF65-F5344CB8AC3E}">
        <p14:creationId xmlns:p14="http://schemas.microsoft.com/office/powerpoint/2010/main" val="74385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blinds(horizontal)">
                                      <p:cBhvr>
                                        <p:cTn id="7" dur="500"/>
                                        <p:tgtEl>
                                          <p:spTgt spid="10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248"/>
                                        </p:tgtEl>
                                      </p:cBhvr>
                                    </p:animEffect>
                                    <p:set>
                                      <p:cBhvr>
                                        <p:cTn id="12" dur="1" fill="hold">
                                          <p:stCondLst>
                                            <p:cond delay="499"/>
                                          </p:stCondLst>
                                        </p:cTn>
                                        <p:tgtEl>
                                          <p:spTgt spid="1024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repeatCount="indefinite" fill="hold" nodeType="clickEffect">
                                  <p:stCondLst>
                                    <p:cond delay="0"/>
                                  </p:stCondLst>
                                  <p:endCondLst>
                                    <p:cond evt="onNext" delay="0">
                                      <p:tgtEl>
                                        <p:sldTgt/>
                                      </p:tgtEl>
                                    </p:cond>
                                  </p:endCondLst>
                                  <p:childTnLst>
                                    <p:set>
                                      <p:cBhvr>
                                        <p:cTn id="16" dur="1" fill="hold">
                                          <p:stCondLst>
                                            <p:cond delay="0"/>
                                          </p:stCondLst>
                                        </p:cTn>
                                        <p:tgtEl>
                                          <p:spTgt spid="10249"/>
                                        </p:tgtEl>
                                        <p:attrNameLst>
                                          <p:attrName>style.visibility</p:attrName>
                                        </p:attrNameLst>
                                      </p:cBhvr>
                                      <p:to>
                                        <p:strVal val="visible"/>
                                      </p:to>
                                    </p:set>
                                    <p:animEffect transition="in" filter="box(in)">
                                      <p:cBhvr>
                                        <p:cTn id="17" dur="500"/>
                                        <p:tgtEl>
                                          <p:spTgt spid="10249"/>
                                        </p:tgtEl>
                                      </p:cBhvr>
                                    </p:animEffect>
                                  </p:childTnLst>
                                </p:cTn>
                              </p:par>
                              <p:par>
                                <p:cTn id="18" presetID="4" presetClass="entr" presetSubtype="16" repeatCount="indefinite" fill="hold" nodeType="withEffect">
                                  <p:stCondLst>
                                    <p:cond delay="0"/>
                                  </p:stCondLst>
                                  <p:endCondLst>
                                    <p:cond evt="onNext" delay="0">
                                      <p:tgtEl>
                                        <p:sldTgt/>
                                      </p:tgtEl>
                                    </p:cond>
                                  </p:endCondLst>
                                  <p:childTnLst>
                                    <p:set>
                                      <p:cBhvr>
                                        <p:cTn id="19" dur="1" fill="hold">
                                          <p:stCondLst>
                                            <p:cond delay="0"/>
                                          </p:stCondLst>
                                        </p:cTn>
                                        <p:tgtEl>
                                          <p:spTgt spid="10250"/>
                                        </p:tgtEl>
                                        <p:attrNameLst>
                                          <p:attrName>style.visibility</p:attrName>
                                        </p:attrNameLst>
                                      </p:cBhvr>
                                      <p:to>
                                        <p:strVal val="visible"/>
                                      </p:to>
                                    </p:set>
                                    <p:animEffect transition="in" filter="box(in)">
                                      <p:cBhvr>
                                        <p:cTn id="20"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hinh-nen-powerpoint-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a-cam-la-benh-g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36838"/>
            <a:ext cx="52578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3"/>
          <p:cNvSpPr>
            <a:spLocks noChangeArrowheads="1"/>
          </p:cNvSpPr>
          <p:nvPr/>
        </p:nvSpPr>
        <p:spPr bwMode="auto">
          <a:xfrm>
            <a:off x="3581400" y="609600"/>
            <a:ext cx="5029200" cy="2362200"/>
          </a:xfrm>
          <a:prstGeom prst="cloudCallout">
            <a:avLst>
              <a:gd name="adj1" fmla="val 4606"/>
              <a:gd name="adj2" fmla="val 81181"/>
            </a:avLst>
          </a:prstGeom>
          <a:gradFill rotWithShape="1">
            <a:gsLst>
              <a:gs pos="0">
                <a:srgbClr val="FFA2A1"/>
              </a:gs>
              <a:gs pos="35001">
                <a:srgbClr val="FFBEBD"/>
              </a:gs>
              <a:gs pos="100000">
                <a:srgbClr val="FFE5E5"/>
              </a:gs>
            </a:gsLst>
            <a:lin ang="16200000" scaled="1"/>
          </a:gradFill>
          <a:ln w="9525" algn="ctr">
            <a:solidFill>
              <a:srgbClr val="BE4B48"/>
            </a:solidFill>
            <a:round/>
            <a:headEnd/>
            <a:tailEnd/>
          </a:ln>
          <a:effectLst>
            <a:outerShdw dist="20000" dir="5400000" rotWithShape="0">
              <a:srgbClr val="000000">
                <a:alpha val="37999"/>
              </a:srgbClr>
            </a:outerShdw>
          </a:effectLst>
        </p:spPr>
        <p:txBody>
          <a:bodyPr anchor="ctr"/>
          <a:lstStyle/>
          <a:p>
            <a:pPr eaLnBrk="1" hangingPunct="1">
              <a:defRPr/>
            </a:pPr>
            <a:endParaRPr lang="en-US" sz="3200" b="1" i="1" dirty="0"/>
          </a:p>
          <a:p>
            <a:pPr algn="ctr" eaLnBrk="1" hangingPunct="1">
              <a:defRPr/>
            </a:pP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Dân</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cư</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trên</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thế</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giới</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phân</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bố</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như</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thế</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nào</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Tại</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sao</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dân</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cư</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phân</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bố</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như</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i="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vậy</a:t>
            </a:r>
            <a:r>
              <a:rPr lang="en-US" sz="2800" b="1" i="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a:p>
            <a:pPr algn="ctr" eaLnBrk="1" hangingPunct="1">
              <a:defRPr/>
            </a:pPr>
            <a:endParaRPr lang="en-US" sz="2400" b="1" i="1" dirty="0"/>
          </a:p>
        </p:txBody>
      </p:sp>
    </p:spTree>
    <p:extLst>
      <p:ext uri="{BB962C8B-B14F-4D97-AF65-F5344CB8AC3E}">
        <p14:creationId xmlns:p14="http://schemas.microsoft.com/office/powerpoint/2010/main" val="2267860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1269"/>
                                        </p:tgtEl>
                                      </p:cBhvr>
                                    </p:animEffect>
                                    <p:set>
                                      <p:cBhvr>
                                        <p:cTn id="10" dur="1" fill="hold">
                                          <p:stCondLst>
                                            <p:cond delay="499"/>
                                          </p:stCondLst>
                                        </p:cTn>
                                        <p:tgtEl>
                                          <p:spTgt spid="11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931</Words>
  <Application>Microsoft Office PowerPoint</Application>
  <PresentationFormat>Widescreen</PresentationFormat>
  <Paragraphs>115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VNI-Cooper</vt:lpstr>
      <vt:lpstr>Office Theme</vt:lpstr>
      <vt:lpstr>PowerPoint Presentation</vt:lpstr>
      <vt:lpstr>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Hoa Lê</cp:lastModifiedBy>
  <cp:revision>13</cp:revision>
  <dcterms:created xsi:type="dcterms:W3CDTF">2020-09-06T02:27:02Z</dcterms:created>
  <dcterms:modified xsi:type="dcterms:W3CDTF">2021-08-14T10:14:51Z</dcterms:modified>
</cp:coreProperties>
</file>