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1" r:id="rId4"/>
    <p:sldId id="259" r:id="rId5"/>
    <p:sldId id="258" r:id="rId6"/>
    <p:sldId id="260" r:id="rId7"/>
    <p:sldId id="267" r:id="rId8"/>
    <p:sldId id="262" r:id="rId9"/>
    <p:sldId id="263" r:id="rId10"/>
    <p:sldId id="264" r:id="rId11"/>
    <p:sldId id="265" r:id="rId12"/>
    <p:sldId id="266" r:id="rId13"/>
    <p:sldId id="268" r:id="rId14"/>
    <p:sldId id="270" r:id="rId15"/>
    <p:sldId id="273" r:id="rId16"/>
    <p:sldId id="274" r:id="rId17"/>
    <p:sldId id="282" r:id="rId18"/>
    <p:sldId id="275" r:id="rId19"/>
    <p:sldId id="277" r:id="rId20"/>
    <p:sldId id="276" r:id="rId21"/>
    <p:sldId id="278" r:id="rId22"/>
    <p:sldId id="280" r:id="rId23"/>
    <p:sldId id="279" r:id="rId24"/>
    <p:sldId id="284" r:id="rId25"/>
    <p:sldId id="286" r:id="rId26"/>
    <p:sldId id="287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EDCF"/>
    <a:srgbClr val="E0E98F"/>
    <a:srgbClr val="F4B183"/>
    <a:srgbClr val="EE91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2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42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1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4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9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65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6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1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1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8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08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32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F60E4-648F-4FE7-8E7E-85A9F7491088}" type="datetimeFigureOut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B8854-0D97-4C06-A8CC-5A61B75C8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04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vndoc.com/giao-an-dia-ly-lop-7-bai-1-dan-so/download#Th%C3%A1p%20tu%E1%BB%95i" TargetMode="External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3" descr="D:\CHI NGUYEN\dso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95550" y="163552"/>
            <a:ext cx="720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5725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Thap tu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613" y="148605"/>
            <a:ext cx="11728241" cy="4922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4795343" y="5071514"/>
            <a:ext cx="28087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4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1.1 - </a:t>
            </a:r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Tháp</a:t>
            </a:r>
            <a:r>
              <a:rPr lang="en-US" altLang="en-US" sz="24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tuổi</a:t>
            </a:r>
            <a:endParaRPr lang="en-US" altLang="en-US" sz="24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2" name="Text Box 11"/>
          <p:cNvSpPr txBox="1">
            <a:spLocks noChangeArrowheads="1"/>
          </p:cNvSpPr>
          <p:nvPr/>
        </p:nvSpPr>
        <p:spPr bwMode="auto">
          <a:xfrm>
            <a:off x="7604125" y="5222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Times New Roman" panose="02020603050405020304" pitchFamily="18" charset="0"/>
            </a:endParaRPr>
          </a:p>
        </p:txBody>
      </p:sp>
      <p:sp>
        <p:nvSpPr>
          <p:cNvPr id="8213" name="Rectangle 21"/>
          <p:cNvSpPr>
            <a:spLocks noChangeArrowheads="1"/>
          </p:cNvSpPr>
          <p:nvPr/>
        </p:nvSpPr>
        <p:spPr bwMode="auto">
          <a:xfrm>
            <a:off x="1594932" y="5680075"/>
            <a:ext cx="86756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Nhận xét: +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5,5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5,5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vi-VN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+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4,5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alt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endParaRPr lang="en-US" altLang="en-US" sz="2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187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Thap tu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53" y="878755"/>
            <a:ext cx="10526751" cy="4256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524000" y="16827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tháp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tuổi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? 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968938" y="5104215"/>
            <a:ext cx="82382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Char char="-"/>
            </a:pPr>
            <a:r>
              <a:rPr lang="en-US" altLang="en-US" sz="2000" b="1" dirty="0">
                <a:latin typeface="Times New Roman" panose="02020603050405020304" pitchFamily="18" charset="0"/>
              </a:rPr>
              <a:t> </a:t>
            </a:r>
            <a:r>
              <a:rPr lang="vi-VN" altLang="en-US" sz="2000" b="1" dirty="0">
                <a:latin typeface="Times New Roman" panose="02020603050405020304" pitchFamily="18" charset="0"/>
              </a:rPr>
              <a:t>Tháp 1: có đáy rộng, thân thon dần</a:t>
            </a:r>
          </a:p>
          <a:p>
            <a:pPr algn="just">
              <a:spcBef>
                <a:spcPct val="0"/>
              </a:spcBef>
              <a:buFontTx/>
              <a:buChar char="-"/>
            </a:pPr>
            <a:r>
              <a:rPr lang="vi-VN" altLang="en-US" sz="2000" b="1" dirty="0">
                <a:latin typeface="Times New Roman" panose="02020603050405020304" pitchFamily="18" charset="0"/>
              </a:rPr>
              <a:t> Tháp 2: đáy thu hẹp, thân và đỉnh phình rộng ra</a:t>
            </a:r>
          </a:p>
          <a:p>
            <a:pPr algn="just">
              <a:spcBef>
                <a:spcPct val="0"/>
              </a:spcBef>
              <a:buNone/>
            </a:pPr>
            <a:r>
              <a:rPr lang="vi-VN" altLang="en-US" sz="20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=&gt;  Thân tháp càng rộng thì độ tuổi trong lao động càng lớn.</a:t>
            </a:r>
          </a:p>
        </p:txBody>
      </p:sp>
      <p:pic>
        <p:nvPicPr>
          <p:cNvPr id="5" name="Picture 7" descr="qustionmed_w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53" y="0"/>
            <a:ext cx="1049347" cy="978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ight Brace 1"/>
          <p:cNvSpPr/>
          <p:nvPr/>
        </p:nvSpPr>
        <p:spPr>
          <a:xfrm>
            <a:off x="7909052" y="4998625"/>
            <a:ext cx="193548" cy="105736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8478267" y="5173364"/>
            <a:ext cx="2562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000" b="1" i="1" dirty="0">
                <a:solidFill>
                  <a:srgbClr val="C00000"/>
                </a:solidFill>
                <a:latin typeface="+mj-lt"/>
              </a:rPr>
              <a:t>Số người trong độ tuổi của tháp 1 &gt; tháp 2.</a:t>
            </a:r>
            <a:endParaRPr lang="en-US" sz="2000" b="1" i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470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9" grpId="0"/>
      <p:bldP spid="47111" grpId="0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7450" y="413344"/>
            <a:ext cx="7200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122" y="1016653"/>
            <a:ext cx="65810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Dân số, nguồn lao động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15122" y="1465628"/>
            <a:ext cx="1003547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400" dirty="0">
                <a:latin typeface="+mj-lt"/>
              </a:rPr>
              <a:t>- Dân số: </a:t>
            </a:r>
            <a:r>
              <a:rPr lang="vi-VN" sz="2400" kern="0" dirty="0">
                <a:latin typeface="+mj-lt"/>
                <a:cs typeface="Times New Roman" pitchFamily="18" charset="0"/>
              </a:rPr>
              <a:t>là tổng số dân sinh sống trên một lãnh thổ nhất định, được tính ở 1 thời điểm cụ thể.</a:t>
            </a:r>
          </a:p>
          <a:p>
            <a:pPr algn="just">
              <a:lnSpc>
                <a:spcPct val="150000"/>
              </a:lnSpc>
            </a:pPr>
            <a:r>
              <a:rPr lang="vi-VN" sz="2400" dirty="0">
                <a:latin typeface="+mj-lt"/>
              </a:rPr>
              <a:t> - Các cuộc điều tra dân số cho biết tình hình dân số, nguồn lao động... Của một địa phương một nước. </a:t>
            </a:r>
          </a:p>
          <a:p>
            <a:pPr algn="just">
              <a:lnSpc>
                <a:spcPct val="150000"/>
              </a:lnSpc>
            </a:pPr>
            <a:r>
              <a:rPr lang="vi-VN" sz="2400" dirty="0">
                <a:latin typeface="+mj-lt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+mj-lt"/>
              </a:rPr>
              <a:t>(các độ tuổi; số nam – nữ; số người dưới – trong và trên độ tuổi lao động)</a:t>
            </a:r>
          </a:p>
          <a:p>
            <a:pPr algn="just"/>
            <a:r>
              <a:rPr lang="vi-VN" sz="2400" dirty="0">
                <a:latin typeface="+mj-lt"/>
              </a:rPr>
              <a:t>+ Ngoài ra tháp tuổi cho biết nguồn lao động hiện tại và tương lai của địa phương.</a:t>
            </a:r>
            <a:endParaRPr lang="en-US" sz="2400" dirty="0">
              <a:latin typeface="+mj-lt"/>
            </a:endParaRPr>
          </a:p>
          <a:p>
            <a:pPr algn="just"/>
            <a:r>
              <a:rPr lang="vi-VN" sz="2400" dirty="0">
                <a:latin typeface="+mj-lt"/>
              </a:rPr>
              <a:t>=&gt; Hình dáng tháp tuổi cho biết dân số trẻ hay dân số già.</a:t>
            </a:r>
            <a:endParaRPr lang="en-US" sz="2400" dirty="0">
              <a:latin typeface="+mj-lt"/>
            </a:endParaRPr>
          </a:p>
          <a:p>
            <a:pPr algn="just"/>
            <a:r>
              <a:rPr lang="pt-BR" sz="2400" b="1" dirty="0">
                <a:latin typeface="+mj-lt"/>
              </a:rPr>
              <a:t> </a:t>
            </a:r>
            <a:endParaRPr lang="en-US" sz="2400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vi-VN" sz="2400" dirty="0">
              <a:latin typeface="+mj-lt"/>
            </a:endParaRPr>
          </a:p>
        </p:txBody>
      </p:sp>
      <p:pic>
        <p:nvPicPr>
          <p:cNvPr id="10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1651736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3544295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2651952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4585889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14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7450" y="413344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122" y="1016653"/>
            <a:ext cx="100354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Dân số thế giới tăng nhanh trong thế kỉ XIX- XX</a:t>
            </a:r>
          </a:p>
        </p:txBody>
      </p:sp>
      <p:pic>
        <p:nvPicPr>
          <p:cNvPr id="9" name="Picture 7" descr="qustionmed_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191" y="1601428"/>
            <a:ext cx="1049347" cy="978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953304" y="1674554"/>
            <a:ext cx="93330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>
                <a:solidFill>
                  <a:srgbClr val="C00000"/>
                </a:solidFill>
                <a:latin typeface="+mj-lt"/>
              </a:rPr>
              <a:t>Sự ra tăng dân số tự nhiên phụ thuộc vào những yếu tố nào?</a:t>
            </a:r>
            <a:endParaRPr lang="en-US" sz="2800" b="1" i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3" name="Curved Right Arrow 12"/>
          <p:cNvSpPr/>
          <p:nvPr/>
        </p:nvSpPr>
        <p:spPr>
          <a:xfrm>
            <a:off x="2508362" y="2136219"/>
            <a:ext cx="950161" cy="2370747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Left Arrow 13"/>
          <p:cNvSpPr/>
          <p:nvPr/>
        </p:nvSpPr>
        <p:spPr>
          <a:xfrm>
            <a:off x="8830491" y="2163892"/>
            <a:ext cx="924630" cy="2390153"/>
          </a:xfrm>
          <a:prstGeom prst="curvedLeftArrow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loud 14"/>
          <p:cNvSpPr/>
          <p:nvPr/>
        </p:nvSpPr>
        <p:spPr>
          <a:xfrm>
            <a:off x="3458523" y="2873830"/>
            <a:ext cx="5371968" cy="2385482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2400" b="1" dirty="0">
                <a:latin typeface="+mj-lt"/>
              </a:rPr>
              <a:t>- Số trẻ sinh ra</a:t>
            </a:r>
          </a:p>
          <a:p>
            <a:pPr algn="just"/>
            <a:r>
              <a:rPr lang="vi-VN" sz="2400" b="1" dirty="0">
                <a:latin typeface="+mj-lt"/>
              </a:rPr>
              <a:t>- Số người chết đi</a:t>
            </a:r>
            <a:endParaRPr lang="en-US" sz="2400" b="1" dirty="0">
              <a:latin typeface="+mj-lt"/>
            </a:endParaRPr>
          </a:p>
        </p:txBody>
      </p:sp>
      <p:sp>
        <p:nvSpPr>
          <p:cNvPr id="3" name="Right Brace 2"/>
          <p:cNvSpPr/>
          <p:nvPr/>
        </p:nvSpPr>
        <p:spPr>
          <a:xfrm>
            <a:off x="6583457" y="3592566"/>
            <a:ext cx="155448" cy="91440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738905" y="3756930"/>
            <a:ext cx="1882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dirty="0">
                <a:latin typeface="+mj-lt"/>
              </a:rPr>
              <a:t>Trong 1 năm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2846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bài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327666"/>
            <a:ext cx="9144000" cy="5029200"/>
          </a:xfrm>
          <a:prstGeom prst="rect">
            <a:avLst/>
          </a:prstGeom>
          <a:noFill/>
        </p:spPr>
      </p:pic>
      <p:sp>
        <p:nvSpPr>
          <p:cNvPr id="4117" name="Line 21"/>
          <p:cNvSpPr>
            <a:spLocks noChangeShapeType="1"/>
          </p:cNvSpPr>
          <p:nvPr/>
        </p:nvSpPr>
        <p:spPr bwMode="auto">
          <a:xfrm flipV="1">
            <a:off x="1981200" y="4953000"/>
            <a:ext cx="7239000" cy="381000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 flipV="1">
            <a:off x="9220200" y="4114800"/>
            <a:ext cx="609600" cy="83820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V="1">
            <a:off x="9829800" y="2743200"/>
            <a:ext cx="152400" cy="12954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2257800" y="2473195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2257800" y="3308195"/>
            <a:ext cx="37433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2257800" y="4114800"/>
            <a:ext cx="36247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vọt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292076" y="2485861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CN </a:t>
            </a: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1804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6477000" y="3335661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1804-1960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6477000" y="4114800"/>
            <a:ext cx="1981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1960-1999</a:t>
            </a: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2286000" y="302567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2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THẢO LUẬN NHÓM</a:t>
            </a:r>
          </a:p>
        </p:txBody>
      </p:sp>
      <p:sp>
        <p:nvSpPr>
          <p:cNvPr id="2" name="Rectangle 1"/>
          <p:cNvSpPr/>
          <p:nvPr/>
        </p:nvSpPr>
        <p:spPr>
          <a:xfrm>
            <a:off x="2043461" y="760801"/>
            <a:ext cx="848607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2000" b="1" dirty="0">
                <a:latin typeface="+mj-lt"/>
              </a:rPr>
              <a:t>Hình thức: theo cặp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vi-VN" sz="2000" b="1" dirty="0">
                <a:latin typeface="+mj-lt"/>
              </a:rPr>
              <a:t>Nhận xét tình hình tăng dân số thế giới từ thế kỉ XIX đến đầu thế kỉ XX?</a:t>
            </a:r>
            <a:endParaRPr lang="en-US" sz="20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21655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mph" presetSubtype="0" repeatCount="4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7" grpId="0" animBg="1"/>
      <p:bldP spid="4117" grpId="1" animBg="1"/>
      <p:bldP spid="4118" grpId="0" animBg="1"/>
      <p:bldP spid="4118" grpId="1" animBg="1"/>
      <p:bldP spid="4119" grpId="0" animBg="1"/>
      <p:bldP spid="4119" grpId="1" animBg="1"/>
      <p:bldP spid="27657" grpId="0"/>
      <p:bldP spid="27658" grpId="0"/>
      <p:bldP spid="27659" grpId="0"/>
      <p:bldP spid="27660" grpId="0"/>
      <p:bldP spid="27661" grpId="0"/>
      <p:bldP spid="276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7450" y="413344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122" y="950986"/>
            <a:ext cx="10365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Dân số thế giới tăng nhanh trong thế kỉ XIX - XX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80222" y="1651736"/>
            <a:ext cx="1003547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- Sự ra tăng dân số tự nhiên của 1 nơi phụ thuộc vào số trẻ sinh ra và số người chết đi trong 1 năm.</a:t>
            </a:r>
          </a:p>
          <a:p>
            <a:pPr algn="just"/>
            <a:r>
              <a:rPr lang="vi-VN" sz="2800" dirty="0">
                <a:latin typeface="+mj-lt"/>
              </a:rPr>
              <a:t>- Trong những thế kỉ trước, dân số thế giới tăng hết sức chậm chạp:</a:t>
            </a:r>
          </a:p>
          <a:p>
            <a:pPr algn="just"/>
            <a:r>
              <a:rPr lang="vi-VN" sz="2800" dirty="0">
                <a:latin typeface="+mj-lt"/>
              </a:rPr>
              <a:t>+ Nguyên nhân: do bệnh dịch, đói kém, chiến tranh.</a:t>
            </a:r>
          </a:p>
          <a:p>
            <a:pPr algn="just"/>
            <a:r>
              <a:rPr lang="vi-VN" sz="2800" dirty="0">
                <a:latin typeface="+mj-lt"/>
              </a:rPr>
              <a:t>- Từ năm 1804 đến nay dân số thế giới tăng nhanh:</a:t>
            </a:r>
          </a:p>
          <a:p>
            <a:pPr algn="just"/>
            <a:r>
              <a:rPr lang="vi-VN" sz="2800" dirty="0">
                <a:latin typeface="+mj-lt"/>
              </a:rPr>
              <a:t>+ Nguyên nhân: do có sự tiến bộ về kinh tế - xã hội và y tế.</a:t>
            </a:r>
          </a:p>
          <a:p>
            <a:pPr algn="just"/>
            <a:endParaRPr lang="en-US" sz="2800" dirty="0">
              <a:latin typeface="+mj-lt"/>
            </a:endParaRPr>
          </a:p>
        </p:txBody>
      </p:sp>
      <p:pic>
        <p:nvPicPr>
          <p:cNvPr id="10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1651736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3440800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2474422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3610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7450" y="413344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122" y="950986"/>
            <a:ext cx="10365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3. Sự bùng nổ dân số</a:t>
            </a:r>
          </a:p>
        </p:txBody>
      </p:sp>
      <p:pic>
        <p:nvPicPr>
          <p:cNvPr id="8" name="Picture 7" descr="qustionmed_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9488" y="2669015"/>
            <a:ext cx="1049347" cy="100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" name="Cloud 8"/>
          <p:cNvSpPr/>
          <p:nvPr/>
        </p:nvSpPr>
        <p:spPr>
          <a:xfrm>
            <a:off x="2457450" y="1815199"/>
            <a:ext cx="8570346" cy="2975339"/>
          </a:xfrm>
          <a:prstGeom prst="cloud">
            <a:avLst/>
          </a:prstGeom>
          <a:solidFill>
            <a:srgbClr val="92D05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vi-VN" sz="2800" b="1" i="1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Dân số tăng nhanh ở thời kì nào? Ở châu lục nào và nguyên nhân do đâu?</a:t>
            </a:r>
          </a:p>
        </p:txBody>
      </p:sp>
    </p:spTree>
    <p:extLst>
      <p:ext uri="{BB962C8B-B14F-4D97-AF65-F5344CB8AC3E}">
        <p14:creationId xmlns:p14="http://schemas.microsoft.com/office/powerpoint/2010/main" val="105280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7450" y="413344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15122" y="904722"/>
            <a:ext cx="38266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3. Sự bùng nổ dân số</a:t>
            </a:r>
          </a:p>
        </p:txBody>
      </p:sp>
      <p:sp>
        <p:nvSpPr>
          <p:cNvPr id="2" name="Rectangle 1"/>
          <p:cNvSpPr/>
          <p:nvPr/>
        </p:nvSpPr>
        <p:spPr>
          <a:xfrm>
            <a:off x="929592" y="1654232"/>
            <a:ext cx="9685400" cy="4620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Dân số thế giới tăng nhanh đột ngột từ những năm 50 của thế kỉ XX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Chủ yếu ở châu Á, châu Phi và Mĩ La – tinh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vi-VN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Nguyên nhân: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Do các nước này giành được độc lập, đời sống được cải thiện 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+ Những tiến bộ y tế làm giảm nhanh tỉ lệ tử vong trong khi tỉ lệ sinh vẫn cao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vi-VN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Hậu quả: Dẫn đến bùng nổ dân số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9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SGK-Dia-li-7-hinh-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990600"/>
            <a:ext cx="4419600" cy="4114800"/>
          </a:xfrm>
          <a:prstGeom prst="rect">
            <a:avLst/>
          </a:prstGeom>
          <a:noFill/>
        </p:spPr>
      </p:pic>
      <p:pic>
        <p:nvPicPr>
          <p:cNvPr id="29701" name="Picture 5" descr="SGK-Dia-li-7-hinh-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990600"/>
            <a:ext cx="4800600" cy="4114800"/>
          </a:xfrm>
          <a:prstGeom prst="rect">
            <a:avLst/>
          </a:prstGeom>
          <a:noFill/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286933" y="159603"/>
            <a:ext cx="938106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1950-2000,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752600" y="4876801"/>
            <a:ext cx="297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Các nước phát triển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6248400" y="4953001"/>
            <a:ext cx="2960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Các nước đang phát triển</a:t>
            </a: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015066" y="5587032"/>
            <a:ext cx="792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bùng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0105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Content Placeholder 3" descr="hinh-nen-powerpoint-4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2" descr="ha-cam-la-benh-gi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2472267"/>
            <a:ext cx="533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loud Callout 3"/>
          <p:cNvSpPr>
            <a:spLocks noChangeArrowheads="1"/>
          </p:cNvSpPr>
          <p:nvPr/>
        </p:nvSpPr>
        <p:spPr bwMode="auto">
          <a:xfrm>
            <a:off x="3581400" y="241663"/>
            <a:ext cx="5486400" cy="2362200"/>
          </a:xfrm>
          <a:prstGeom prst="cloudCallout">
            <a:avLst>
              <a:gd name="adj1" fmla="val 60"/>
              <a:gd name="adj2" fmla="val 97310"/>
            </a:avLst>
          </a:prstGeom>
          <a:gradFill rotWithShape="1">
            <a:gsLst>
              <a:gs pos="0">
                <a:srgbClr val="FFA2A1"/>
              </a:gs>
              <a:gs pos="35001">
                <a:srgbClr val="FFBEBD"/>
              </a:gs>
              <a:gs pos="100000">
                <a:srgbClr val="FFE5E5"/>
              </a:gs>
            </a:gsLst>
            <a:lin ang="16200000" scaled="1"/>
          </a:gradFill>
          <a:ln w="9525" algn="ctr">
            <a:solidFill>
              <a:srgbClr val="BE4B4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vi-VN" sz="2800" b="1" i="1" dirty="0">
                <a:latin typeface="+mj-lt"/>
              </a:rPr>
              <a:t>Sự bùng nổ dân số ở các nước đang phát triển dẫn đến hậu quả gì?</a:t>
            </a:r>
            <a:endParaRPr lang="en-US" sz="28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82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sz="3600" b="1" i="1" u="sng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HỌC.</a:t>
            </a:r>
          </a:p>
        </p:txBody>
      </p:sp>
      <p:sp>
        <p:nvSpPr>
          <p:cNvPr id="4099" name="Flowchart: Alternate Process 4"/>
          <p:cNvSpPr>
            <a:spLocks noChangeArrowheads="1"/>
          </p:cNvSpPr>
          <p:nvPr/>
        </p:nvSpPr>
        <p:spPr bwMode="auto">
          <a:xfrm>
            <a:off x="1762267" y="2097087"/>
            <a:ext cx="2852664" cy="2627314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514350" indent="-5143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endParaRPr lang="en-US" sz="2800" b="1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lao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Flowchart: Alternate Process 5"/>
          <p:cNvSpPr>
            <a:spLocks noChangeArrowheads="1"/>
          </p:cNvSpPr>
          <p:nvPr/>
        </p:nvSpPr>
        <p:spPr bwMode="auto">
          <a:xfrm>
            <a:off x="4843533" y="2127795"/>
            <a:ext cx="2700268" cy="2596606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514350" indent="-5143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 số thế giới</a:t>
            </a:r>
          </a:p>
          <a:p>
            <a:pPr algn="ctr"/>
            <a:r>
              <a:rPr lang="en-US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 nhanh</a:t>
            </a:r>
          </a:p>
          <a:p>
            <a:pPr algn="ctr"/>
            <a:r>
              <a:rPr lang="en-US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thế kỉ</a:t>
            </a:r>
          </a:p>
          <a:p>
            <a:pPr algn="ctr"/>
            <a:r>
              <a:rPr lang="en-US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XIX và thế kỉ</a:t>
            </a:r>
          </a:p>
          <a:p>
            <a:pPr algn="ctr"/>
            <a:r>
              <a:rPr lang="en-US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lang="en-US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9" name="Straight Connector 18"/>
          <p:cNvCxnSpPr>
            <a:endCxn id="4099" idx="0"/>
          </p:cNvCxnSpPr>
          <p:nvPr/>
        </p:nvCxnSpPr>
        <p:spPr>
          <a:xfrm flipH="1">
            <a:off x="3188599" y="1261815"/>
            <a:ext cx="3007486" cy="8352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endCxn id="14" idx="0"/>
          </p:cNvCxnSpPr>
          <p:nvPr/>
        </p:nvCxnSpPr>
        <p:spPr>
          <a:xfrm flipH="1">
            <a:off x="6193667" y="1261815"/>
            <a:ext cx="21466" cy="8659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245817" y="1261814"/>
            <a:ext cx="3174882" cy="8352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Flowchart: Alternate Process 5"/>
          <p:cNvSpPr>
            <a:spLocks noChangeArrowheads="1"/>
          </p:cNvSpPr>
          <p:nvPr/>
        </p:nvSpPr>
        <p:spPr bwMode="auto">
          <a:xfrm>
            <a:off x="7848600" y="2097088"/>
            <a:ext cx="2743200" cy="2627313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>
            <a:lvl1pPr marL="514350" indent="-5143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Sự bùng nổ    dân số</a:t>
            </a:r>
          </a:p>
        </p:txBody>
      </p:sp>
      <p:pic>
        <p:nvPicPr>
          <p:cNvPr id="9" name="Picture 21" descr="Bellcoll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24676" y="75406"/>
            <a:ext cx="1524000" cy="1905000"/>
          </a:xfrm>
          <a:prstGeom prst="rect">
            <a:avLst/>
          </a:prstGeom>
        </p:spPr>
      </p:pic>
      <p:pic>
        <p:nvPicPr>
          <p:cNvPr id="10" name="Picture 21" descr="Bellcoll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56165" y="0"/>
            <a:ext cx="1524000" cy="1905000"/>
          </a:xfrm>
          <a:prstGeom prst="rect">
            <a:avLst/>
          </a:prstGeom>
        </p:spPr>
      </p:pic>
      <p:pic>
        <p:nvPicPr>
          <p:cNvPr id="11" name="Picture 25" descr="th_50a9093a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0376" y="4841081"/>
            <a:ext cx="1752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Buombay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831681"/>
            <a:ext cx="633782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ha-cam-la-benh-gi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23669" y="4917625"/>
            <a:ext cx="1656497" cy="1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405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animBg="1"/>
      <p:bldP spid="14" grpId="0" animBg="1"/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7450" y="413344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882" y="1910881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897" y="3926839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207" y="2833668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115122" y="904722"/>
            <a:ext cx="38266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3. Sự bùng nổ dân số</a:t>
            </a:r>
          </a:p>
        </p:txBody>
      </p:sp>
      <p:sp>
        <p:nvSpPr>
          <p:cNvPr id="6" name="Rectangle 5"/>
          <p:cNvSpPr/>
          <p:nvPr/>
        </p:nvSpPr>
        <p:spPr>
          <a:xfrm>
            <a:off x="1130995" y="1910293"/>
            <a:ext cx="10228667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2,1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  <a:p>
            <a:pPr>
              <a:spcBef>
                <a:spcPct val="50000"/>
              </a:spcBef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sự bùng nổ dân số dẫn đến 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ở,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...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80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Content Placeholder 3" descr="hinh-nen-powerpoint-4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2" descr="ha-cam-la-benh-gi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2314" y="2492829"/>
            <a:ext cx="533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loud Callout 3"/>
          <p:cNvSpPr>
            <a:spLocks noChangeArrowheads="1"/>
          </p:cNvSpPr>
          <p:nvPr/>
        </p:nvSpPr>
        <p:spPr bwMode="auto">
          <a:xfrm>
            <a:off x="2993572" y="130629"/>
            <a:ext cx="5486400" cy="2362200"/>
          </a:xfrm>
          <a:prstGeom prst="cloudCallout">
            <a:avLst>
              <a:gd name="adj1" fmla="val 60"/>
              <a:gd name="adj2" fmla="val 97310"/>
            </a:avLst>
          </a:prstGeom>
          <a:solidFill>
            <a:schemeClr val="bg2"/>
          </a:solidFill>
          <a:ln w="9525" algn="ctr">
            <a:solidFill>
              <a:srgbClr val="BE4B4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vi-VN" sz="2800" b="1" i="1" dirty="0">
                <a:solidFill>
                  <a:srgbClr val="FF0000"/>
                </a:solidFill>
                <a:latin typeface="+mj-lt"/>
              </a:rPr>
              <a:t>Sự bùng nổ dân số ảnh hưởng đến môi trường như thế nào?</a:t>
            </a:r>
            <a:endParaRPr lang="en-US" sz="2800" b="1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517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Đà Lạt:Phá rừng, xây dựng trái phép tại di tích quốc gia hồ Tuyền Lâm - Báo  Gia Lai điện tử - Tin nhanh - Chính xá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117771" cy="3222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hặt phá rừng gây ô nhiễm môi trường - nhi nhu khung dien 1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222170"/>
            <a:ext cx="6117771" cy="3635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Nguyên Nhân môi trường bị ô nhiễm - Hãy Bảo Vệ Môi Trường của Chúng T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770" y="0"/>
            <a:ext cx="6074230" cy="322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Ô nhiễm môi trường biển: Thực trạng, nguyên nhân và các biện phá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771" y="3222169"/>
            <a:ext cx="6074230" cy="36358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23573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Content Placeholder 3" descr="hinh-nen-powerpoint-4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2" descr="ha-cam-la-benh-gi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2314" y="2492829"/>
            <a:ext cx="5334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loud Callout 3"/>
          <p:cNvSpPr>
            <a:spLocks noChangeArrowheads="1"/>
          </p:cNvSpPr>
          <p:nvPr/>
        </p:nvSpPr>
        <p:spPr bwMode="auto">
          <a:xfrm>
            <a:off x="2993572" y="130629"/>
            <a:ext cx="5486400" cy="2362200"/>
          </a:xfrm>
          <a:prstGeom prst="cloudCallout">
            <a:avLst>
              <a:gd name="adj1" fmla="val 60"/>
              <a:gd name="adj2" fmla="val 97310"/>
            </a:avLst>
          </a:prstGeom>
          <a:solidFill>
            <a:schemeClr val="bg2"/>
          </a:solidFill>
          <a:ln w="9525" algn="ctr">
            <a:solidFill>
              <a:srgbClr val="BE4B48"/>
            </a:solidFill>
            <a:round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/>
            <a:r>
              <a:rPr lang="vi-VN" sz="2800" b="1" i="1" dirty="0">
                <a:solidFill>
                  <a:srgbClr val="FF0000"/>
                </a:solidFill>
                <a:latin typeface="+mj-lt"/>
              </a:rPr>
              <a:t>Việt Nam có ở </a:t>
            </a:r>
            <a:r>
              <a:rPr lang="vi-VN" sz="2800" b="1" i="1">
                <a:solidFill>
                  <a:srgbClr val="FF0000"/>
                </a:solidFill>
                <a:latin typeface="+mj-lt"/>
              </a:rPr>
              <a:t>trong tình </a:t>
            </a:r>
            <a:r>
              <a:rPr lang="vi-VN" sz="2800" b="1" i="1" dirty="0">
                <a:solidFill>
                  <a:srgbClr val="FF0000"/>
                </a:solidFill>
                <a:latin typeface="+mj-lt"/>
              </a:rPr>
              <a:t>trạng bùng nổ dân số không? Vì sao?</a:t>
            </a:r>
            <a:endParaRPr lang="en-US" sz="2800" b="1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991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92434" y="269104"/>
            <a:ext cx="4702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C00000"/>
                </a:solidFill>
                <a:latin typeface="+mj-lt"/>
              </a:rPr>
              <a:t>BÀI TẬP CỦNG CỐ</a:t>
            </a:r>
            <a:endParaRPr lang="en-US" sz="36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1390" y="1184539"/>
            <a:ext cx="100602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1" u="sng" dirty="0">
                <a:latin typeface="+mj-lt"/>
              </a:rPr>
              <a:t>Câu 1:</a:t>
            </a:r>
            <a:r>
              <a:rPr lang="vi-VN" sz="2800" dirty="0">
                <a:latin typeface="+mj-lt"/>
              </a:rPr>
              <a:t> Các cuộc điều tra dân số được tổ chức định kỳ là cơ sở giúp nhà nước</a:t>
            </a:r>
            <a:endParaRPr lang="en-US" sz="2800" dirty="0">
              <a:latin typeface="+mj-lt"/>
            </a:endParaRPr>
          </a:p>
          <a:p>
            <a:pPr algn="just"/>
            <a:r>
              <a:rPr lang="vi-VN" sz="2800" dirty="0">
                <a:latin typeface="+mj-lt"/>
              </a:rPr>
              <a:t>A.Nắm tình trạng sinh, tử.</a:t>
            </a:r>
            <a:endParaRPr lang="en-US" sz="2800" dirty="0">
              <a:latin typeface="+mj-lt"/>
            </a:endParaRPr>
          </a:p>
          <a:p>
            <a:pPr algn="just"/>
            <a:r>
              <a:rPr lang="vi-VN" sz="2800" dirty="0">
                <a:latin typeface="+mj-lt"/>
              </a:rPr>
              <a:t>B. Kiểm soát nạn nhập cư trái phép.</a:t>
            </a:r>
            <a:endParaRPr lang="en-US" sz="2800" dirty="0">
              <a:latin typeface="+mj-lt"/>
            </a:endParaRPr>
          </a:p>
          <a:p>
            <a:pPr algn="just"/>
            <a:r>
              <a:rPr lang="vi-VN" sz="2800" dirty="0">
                <a:latin typeface="+mj-lt"/>
              </a:rPr>
              <a:t>C.Lập kế hoạch thanh toán nạn mù chữ.</a:t>
            </a:r>
            <a:endParaRPr lang="en-US" sz="2800" dirty="0">
              <a:latin typeface="+mj-lt"/>
            </a:endParaRPr>
          </a:p>
          <a:p>
            <a:pPr algn="just"/>
            <a:r>
              <a:rPr lang="vi-VN" sz="2800" dirty="0">
                <a:latin typeface="+mj-lt"/>
              </a:rPr>
              <a:t>D.Có kế hoạch phát triển KT-XH.</a:t>
            </a:r>
          </a:p>
          <a:p>
            <a:pPr algn="just"/>
            <a:r>
              <a:rPr lang="vi-VN" sz="2800" b="1" u="sng" dirty="0">
                <a:latin typeface="+mj-lt"/>
              </a:rPr>
              <a:t>Câu 2:</a:t>
            </a:r>
            <a:r>
              <a:rPr lang="vi-VN" sz="2800" dirty="0">
                <a:latin typeface="+mj-lt"/>
              </a:rPr>
              <a:t>Tháp tuổi cho ta biết những đặc điểm gì của dân số?</a:t>
            </a:r>
            <a:endParaRPr lang="en-US" sz="2800" dirty="0">
              <a:latin typeface="+mj-lt"/>
            </a:endParaRPr>
          </a:p>
          <a:p>
            <a:pPr algn="just"/>
            <a:r>
              <a:rPr lang="vi-VN" sz="2800" dirty="0">
                <a:latin typeface="+mj-lt"/>
              </a:rPr>
              <a:t>A.Tổng số nam, nữ phân theo độ tuổi.</a:t>
            </a:r>
            <a:endParaRPr lang="en-US" sz="2800" dirty="0">
              <a:latin typeface="+mj-lt"/>
            </a:endParaRPr>
          </a:p>
          <a:p>
            <a:pPr algn="just"/>
            <a:r>
              <a:rPr lang="vi-VN" sz="2800" dirty="0">
                <a:latin typeface="+mj-lt"/>
              </a:rPr>
              <a:t>B.Số người trong độ tuổi lao động.</a:t>
            </a:r>
            <a:endParaRPr lang="en-US" sz="2800" dirty="0">
              <a:latin typeface="+mj-lt"/>
            </a:endParaRPr>
          </a:p>
          <a:p>
            <a:pPr algn="just"/>
            <a:r>
              <a:rPr lang="vi-VN" sz="2800" dirty="0">
                <a:latin typeface="+mj-lt"/>
              </a:rPr>
              <a:t>C.Số người quá và chưa đến độ tuổi lao động.</a:t>
            </a:r>
            <a:endParaRPr lang="en-US" sz="2800" dirty="0">
              <a:latin typeface="+mj-lt"/>
            </a:endParaRPr>
          </a:p>
          <a:p>
            <a:pPr algn="just"/>
            <a:r>
              <a:rPr lang="vi-VN" sz="2800" dirty="0">
                <a:latin typeface="+mj-lt"/>
              </a:rPr>
              <a:t>D.Tất cả đều đúng.</a:t>
            </a:r>
            <a:endParaRPr lang="en-US" sz="2800" dirty="0">
              <a:latin typeface="+mj-lt"/>
            </a:endParaRPr>
          </a:p>
          <a:p>
            <a:pPr algn="just"/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24482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40183" y="127727"/>
            <a:ext cx="47026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C00000"/>
                </a:solidFill>
                <a:latin typeface="+mj-lt"/>
              </a:rPr>
              <a:t>BÀI TẬP CỦNG CỐ</a:t>
            </a:r>
            <a:endParaRPr lang="en-US" sz="36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76300" y="774058"/>
            <a:ext cx="1012371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2800" b="1" u="sng" dirty="0">
                <a:latin typeface="+mj-lt"/>
              </a:rPr>
              <a:t>Câu 3:</a:t>
            </a: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 Nhìn vào tháp tuổi của dân số Việt Nam (1999) </a:t>
            </a:r>
            <a:r>
              <a:rPr lang="vi-VN" altLang="en-US" sz="2800" dirty="0">
                <a:solidFill>
                  <a:srgbClr val="003399"/>
                </a:solidFill>
                <a:latin typeface="+mj-lt"/>
                <a:ea typeface="Times New Roman" panose="02020603050405020304" pitchFamily="18" charset="0"/>
                <a:hlinkClick r:id="rId3"/>
              </a:rPr>
              <a:t> </a:t>
            </a: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có thể nhận xét: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A.Tỉ lệ sinh cao, tỉ lệ tử cao, tuổi thọ cao dần. </a:t>
            </a:r>
            <a:endParaRPr lang="en-US" altLang="en-US" sz="2800" dirty="0">
              <a:latin typeface="+mj-lt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B.Sinh thấp, tử thấp, tuổi thọ thấp dần.</a:t>
            </a:r>
            <a:endParaRPr lang="en-US" altLang="en-US" sz="2800" dirty="0">
              <a:latin typeface="+mj-lt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C.Sinh cao, tử thấp, tuổi thọ cao dần.</a:t>
            </a:r>
            <a:endParaRPr lang="en-US" altLang="en-US" sz="2800" dirty="0">
              <a:latin typeface="+mj-lt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D.Sinh thấp, tử cao, tuổi thọ thấp dần.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800" b="1" u="sng" dirty="0">
                <a:latin typeface="+mj-lt"/>
                <a:ea typeface="Times New Roman" panose="02020603050405020304" pitchFamily="18" charset="0"/>
              </a:rPr>
              <a:t>Câu 4</a:t>
            </a: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:Bùng nổ dân số xẩy ra khi:</a:t>
            </a:r>
            <a:endParaRPr lang="en-US" altLang="en-US" sz="2800" dirty="0">
              <a:latin typeface="+mj-lt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A.Tỉ lệ sinh cao, tử thấp.</a:t>
            </a:r>
            <a:endParaRPr lang="en-US" altLang="en-US" sz="2800" dirty="0">
              <a:latin typeface="+mj-lt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B.Tỉ lệ sinh thấp, tử cao.</a:t>
            </a:r>
            <a:endParaRPr lang="en-US" altLang="en-US" sz="2800" dirty="0">
              <a:latin typeface="+mj-lt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C.Tỉ sinh cao, tử cao.</a:t>
            </a:r>
            <a:endParaRPr lang="en-US" altLang="en-US" sz="2800" dirty="0">
              <a:latin typeface="+mj-lt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altLang="en-US" sz="2800" dirty="0">
                <a:latin typeface="+mj-lt"/>
                <a:ea typeface="Times New Roman" panose="02020603050405020304" pitchFamily="18" charset="0"/>
              </a:rPr>
              <a:t>D.Tỉ lệ sinh thấp, tử thấp.</a:t>
            </a:r>
            <a:endParaRPr lang="vi-VN" altLang="en-US" sz="2800" dirty="0">
              <a:latin typeface="+mj-lt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800" dirty="0"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42812" y="1555210"/>
            <a:ext cx="2344346" cy="193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480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C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50424" y="1486264"/>
            <a:ext cx="841248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dirty="0">
                <a:solidFill>
                  <a:srgbClr val="C00000"/>
                </a:solidFill>
                <a:latin typeface="+mj-lt"/>
              </a:rPr>
              <a:t>DẶN DÒ</a:t>
            </a:r>
          </a:p>
          <a:p>
            <a:pPr algn="just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Đọc trước bài sau.</a:t>
            </a:r>
          </a:p>
          <a:p>
            <a:pPr algn="just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Chuẩn bị, sưu tầm một số tranh ảnh về các nhà lãnh đạo, nhà khoa học trên thế giới đại diện cho 3 chủng tộc chính: người da vàng; da trắng và da đen.</a:t>
            </a:r>
          </a:p>
        </p:txBody>
      </p:sp>
    </p:spTree>
    <p:extLst>
      <p:ext uri="{BB962C8B-B14F-4D97-AF65-F5344CB8AC3E}">
        <p14:creationId xmlns:p14="http://schemas.microsoft.com/office/powerpoint/2010/main" val="1979838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24202" y="431181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59262" y="968165"/>
            <a:ext cx="635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Dân số, nguồn lao động</a:t>
            </a:r>
            <a:endParaRPr lang="en-US" sz="3200" b="1" u="sng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7" name="Picture 7" descr="qustionmed_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144" y="1689612"/>
            <a:ext cx="1049347" cy="978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Cloud 7"/>
          <p:cNvSpPr/>
          <p:nvPr/>
        </p:nvSpPr>
        <p:spPr>
          <a:xfrm>
            <a:off x="3284861" y="1566705"/>
            <a:ext cx="5679582" cy="1398946"/>
          </a:xfrm>
          <a:prstGeom prst="cloud">
            <a:avLst/>
          </a:prstGeom>
          <a:solidFill>
            <a:srgbClr val="E0E98F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vi-VN" sz="2800" b="1" i="1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Dân số là gì</a:t>
            </a:r>
            <a:r>
              <a:rPr lang="en-US" sz="2800" b="1" i="1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b="1" i="1" kern="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2808818" y="4517196"/>
            <a:ext cx="7804597" cy="1656184"/>
          </a:xfrm>
          <a:prstGeom prst="wedgeRoundRectCallout">
            <a:avLst>
              <a:gd name="adj1" fmla="val -6901"/>
              <a:gd name="adj2" fmla="val -143688"/>
              <a:gd name="adj3" fmla="val 16667"/>
            </a:avLst>
          </a:prstGeom>
          <a:solidFill>
            <a:srgbClr val="8BEDCF"/>
          </a:solidFill>
          <a:ln w="15875" cap="flat" cmpd="sng" algn="ctr">
            <a:solidFill>
              <a:srgbClr val="94C600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GB" sz="2800" b="1" i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2800" b="1" i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à tổng số dân sinh sống trên một lãnh thổ nhất định, được tính ở 1 thời điểm cụ thể.</a:t>
            </a:r>
          </a:p>
        </p:txBody>
      </p:sp>
    </p:spTree>
    <p:extLst>
      <p:ext uri="{BB962C8B-B14F-4D97-AF65-F5344CB8AC3E}">
        <p14:creationId xmlns:p14="http://schemas.microsoft.com/office/powerpoint/2010/main" val="2931325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24202" y="431181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6200" y="1197373"/>
            <a:ext cx="635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Dân số, nguồn lao động</a:t>
            </a:r>
            <a:endParaRPr lang="en-US" sz="3200" b="1" u="sng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96359" y="1896289"/>
            <a:ext cx="7646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i="1" dirty="0">
                <a:solidFill>
                  <a:srgbClr val="C00000"/>
                </a:solidFill>
                <a:latin typeface="+mj-lt"/>
              </a:rPr>
              <a:t>Làm thế nào để biết được số dân ở 1 địa phương?</a:t>
            </a:r>
            <a:endParaRPr lang="en-US" sz="2800" b="1" i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Curved Right Arrow 5"/>
          <p:cNvSpPr/>
          <p:nvPr/>
        </p:nvSpPr>
        <p:spPr>
          <a:xfrm>
            <a:off x="3195545" y="2419509"/>
            <a:ext cx="950161" cy="2404379"/>
          </a:xfrm>
          <a:prstGeom prst="curvedRightArrow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Left Arrow 10"/>
          <p:cNvSpPr/>
          <p:nvPr/>
        </p:nvSpPr>
        <p:spPr>
          <a:xfrm>
            <a:off x="8959163" y="2448921"/>
            <a:ext cx="881159" cy="2404379"/>
          </a:xfrm>
          <a:prstGeom prst="curvedLeftArrow">
            <a:avLst/>
          </a:prstGeom>
          <a:solidFill>
            <a:srgbClr val="C0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loud 13"/>
          <p:cNvSpPr/>
          <p:nvPr/>
        </p:nvSpPr>
        <p:spPr>
          <a:xfrm>
            <a:off x="4145706" y="3735979"/>
            <a:ext cx="4813457" cy="1990344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vi-VN" sz="2400" b="1" i="1" dirty="0">
                <a:latin typeface="+mj-lt"/>
              </a:rPr>
              <a:t>Để biết được dân số ở 1 địa phương thì người ta tiến hành điều tra dân số.</a:t>
            </a:r>
            <a:endParaRPr lang="en-US" sz="2400" b="1" i="1" dirty="0">
              <a:latin typeface="+mj-lt"/>
            </a:endParaRPr>
          </a:p>
        </p:txBody>
      </p:sp>
      <p:pic>
        <p:nvPicPr>
          <p:cNvPr id="15" name="Picture 7" descr="qustionmed_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012" y="1720593"/>
            <a:ext cx="1049347" cy="978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8319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24202" y="431181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44600" y="1177737"/>
            <a:ext cx="635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Dân số, nguồn lao động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66883" y="1822377"/>
            <a:ext cx="97917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>
                <a:latin typeface="+mj-lt"/>
              </a:rPr>
              <a:t>- Dân số: </a:t>
            </a:r>
            <a:r>
              <a:rPr lang="vi-VN" sz="2800" kern="0" dirty="0">
                <a:solidFill>
                  <a:prstClr val="black"/>
                </a:solidFill>
                <a:latin typeface="+mj-lt"/>
                <a:cs typeface="Times New Roman" pitchFamily="18" charset="0"/>
              </a:rPr>
              <a:t>là tổng số dân sinh sống trên một lãnh thổ nhất định, được tính ở 1 thời điểm cụ thể.</a:t>
            </a:r>
          </a:p>
          <a:p>
            <a:pPr algn="just"/>
            <a:r>
              <a:rPr lang="vi-VN" sz="2800" dirty="0">
                <a:latin typeface="+mj-lt"/>
              </a:rPr>
              <a:t> - Các cuộc điều tra dân số cho biết tình hình dân số, nguồn lao động... của 1 địa phương, của 1 nước.</a:t>
            </a:r>
            <a:endParaRPr lang="en-US" sz="2800" dirty="0">
              <a:latin typeface="+mj-lt"/>
            </a:endParaRPr>
          </a:p>
        </p:txBody>
      </p:sp>
      <p:pic>
        <p:nvPicPr>
          <p:cNvPr id="10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1923026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2730318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970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24202" y="431181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97000" y="1060396"/>
            <a:ext cx="635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Dân số, nguồn lao động</a:t>
            </a:r>
            <a:endParaRPr lang="en-US" sz="3200" b="1" u="sng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7" name="Picture 7" descr="qustionmed_w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5514" y="1784989"/>
            <a:ext cx="1049347" cy="978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Cloud 7"/>
          <p:cNvSpPr/>
          <p:nvPr/>
        </p:nvSpPr>
        <p:spPr>
          <a:xfrm>
            <a:off x="3284861" y="1645171"/>
            <a:ext cx="5679582" cy="1398946"/>
          </a:xfrm>
          <a:prstGeom prst="cloud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vi-VN" sz="2800" b="1" i="1" kern="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Tháp tuổi dùng để làm gì?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2808817" y="4517196"/>
            <a:ext cx="7804597" cy="1656184"/>
          </a:xfrm>
          <a:prstGeom prst="wedgeRoundRectCallout">
            <a:avLst>
              <a:gd name="adj1" fmla="val -6901"/>
              <a:gd name="adj2" fmla="val -143688"/>
              <a:gd name="adj3" fmla="val 16667"/>
            </a:avLst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vi-VN" sz="2800" b="1" i="1" kern="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Tháp tuổi dùng để phản ánh tình hình cụ thể dân số của 1 địa phương (tổng số nam nữ phân theo độ tuổi, số người ở trong độ tuổi...)</a:t>
            </a:r>
          </a:p>
        </p:txBody>
      </p:sp>
    </p:spTree>
    <p:extLst>
      <p:ext uri="{BB962C8B-B14F-4D97-AF65-F5344CB8AC3E}">
        <p14:creationId xmlns:p14="http://schemas.microsoft.com/office/powerpoint/2010/main" val="331885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57450" y="413344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dirty="0">
                <a:solidFill>
                  <a:srgbClr val="FF0000"/>
                </a:solidFill>
                <a:latin typeface="+mj-lt"/>
              </a:rPr>
              <a:t>TIẾT 1 - BÀI 1: DÂN SỐ</a:t>
            </a:r>
            <a:endParaRPr lang="en-US" sz="32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122" y="1016653"/>
            <a:ext cx="65810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u="sng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Dân số, nguồn lao động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40161" y="1651736"/>
            <a:ext cx="10035478" cy="3892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dirty="0">
                <a:latin typeface="+mj-lt"/>
              </a:rPr>
              <a:t>- Dân số: </a:t>
            </a:r>
            <a:r>
              <a:rPr lang="vi-VN" sz="2800" kern="0" dirty="0">
                <a:latin typeface="+mj-lt"/>
                <a:cs typeface="Times New Roman" pitchFamily="18" charset="0"/>
              </a:rPr>
              <a:t>là tổng số dân sinh sống trên một lãnh thổ nhất định, được tính ở 1 thời điểm cụ thể.</a:t>
            </a:r>
          </a:p>
          <a:p>
            <a:pPr algn="just">
              <a:lnSpc>
                <a:spcPct val="150000"/>
              </a:lnSpc>
            </a:pPr>
            <a:r>
              <a:rPr lang="vi-VN" sz="2800" dirty="0">
                <a:latin typeface="+mj-lt"/>
              </a:rPr>
              <a:t> - Các cuộc điều tra dân số cho biết tình hình dân số, nguồn lao động... Của một địa phương một nước. </a:t>
            </a:r>
          </a:p>
          <a:p>
            <a:pPr algn="just">
              <a:lnSpc>
                <a:spcPct val="150000"/>
              </a:lnSpc>
            </a:pPr>
            <a:r>
              <a:rPr lang="vi-VN" sz="2800" dirty="0">
                <a:latin typeface="+mj-lt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2800" b="1" dirty="0">
                <a:latin typeface="+mj-lt"/>
              </a:rPr>
              <a:t> </a:t>
            </a:r>
            <a:endParaRPr lang="en-US" sz="2800" dirty="0">
              <a:latin typeface="+mj-lt"/>
            </a:endParaRPr>
          </a:p>
          <a:p>
            <a:pPr algn="just">
              <a:lnSpc>
                <a:spcPct val="150000"/>
              </a:lnSpc>
            </a:pPr>
            <a:endParaRPr lang="vi-VN" sz="2800" dirty="0">
              <a:latin typeface="+mj-lt"/>
            </a:endParaRPr>
          </a:p>
        </p:txBody>
      </p:sp>
      <p:pic>
        <p:nvPicPr>
          <p:cNvPr id="10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334" y="2009918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73" y="4101428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3" descr="ban tay"/>
          <p:cNvPicPr>
            <a:picLocks noChangeAspect="1" noChangeArrowheads="1" noCrop="1"/>
          </p:cNvPicPr>
          <p:nvPr/>
        </p:nvPicPr>
        <p:blipFill>
          <a:blip r:embed="rId2">
            <a:lum bright="-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373" y="3013255"/>
            <a:ext cx="501788" cy="645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814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 descr="Thap tu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9" y="1143000"/>
            <a:ext cx="9144000" cy="571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541939" y="582561"/>
            <a:ext cx="945437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Tháp tuổi đươc chia làm mấy màu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?</a:t>
            </a:r>
            <a:r>
              <a:rPr lang="vi-VN" altLang="en-US" sz="24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Các màu đó thể hiện điều gì?</a:t>
            </a:r>
            <a:endParaRPr lang="en-US" altLang="en-US" sz="2400" b="1" i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Picture 2" descr="question_pop_up_from_box_rotate_hg_clr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744" y="483787"/>
            <a:ext cx="692511" cy="67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2658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Thap tu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5"/>
          <p:cNvSpPr txBox="1">
            <a:spLocks noChangeArrowheads="1"/>
          </p:cNvSpPr>
          <p:nvPr/>
        </p:nvSpPr>
        <p:spPr bwMode="auto">
          <a:xfrm>
            <a:off x="4850359" y="5844778"/>
            <a:ext cx="28087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4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1.1 - </a:t>
            </a:r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Tháp</a:t>
            </a:r>
            <a:r>
              <a:rPr lang="en-US" altLang="en-US" sz="24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tuổi</a:t>
            </a:r>
            <a:endParaRPr lang="en-US" altLang="en-US" sz="2400" b="1" i="1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2" name="Text Box 11"/>
          <p:cNvSpPr txBox="1">
            <a:spLocks noChangeArrowheads="1"/>
          </p:cNvSpPr>
          <p:nvPr/>
        </p:nvSpPr>
        <p:spPr bwMode="auto">
          <a:xfrm>
            <a:off x="7604125" y="52228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400">
              <a:latin typeface="Times New Roman" panose="02020603050405020304" pitchFamily="18" charset="0"/>
            </a:endParaRPr>
          </a:p>
        </p:txBody>
      </p:sp>
      <p:sp>
        <p:nvSpPr>
          <p:cNvPr id="8206" name="AutoShape 14"/>
          <p:cNvSpPr>
            <a:spLocks noChangeArrowheads="1"/>
          </p:cNvSpPr>
          <p:nvPr/>
        </p:nvSpPr>
        <p:spPr bwMode="auto">
          <a:xfrm>
            <a:off x="3394868" y="4192859"/>
            <a:ext cx="5298775" cy="1030017"/>
          </a:xfrm>
          <a:prstGeom prst="leftRightArrow">
            <a:avLst>
              <a:gd name="adj1" fmla="val 50000"/>
              <a:gd name="adj2" fmla="val 117137"/>
            </a:avLst>
          </a:prstGeom>
          <a:solidFill>
            <a:srgbClr val="8BEDC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Dưới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lao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động</a:t>
            </a:r>
            <a:r>
              <a:rPr lang="vi-VN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: 0 – 14T (xanh lá))</a:t>
            </a: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7" name="AutoShape 15"/>
          <p:cNvSpPr>
            <a:spLocks noChangeArrowheads="1"/>
          </p:cNvSpPr>
          <p:nvPr/>
        </p:nvSpPr>
        <p:spPr bwMode="auto">
          <a:xfrm>
            <a:off x="3345956" y="2920107"/>
            <a:ext cx="5347687" cy="860475"/>
          </a:xfrm>
          <a:prstGeom prst="leftRightArrow">
            <a:avLst>
              <a:gd name="adj1" fmla="val 50000"/>
              <a:gd name="adj2" fmla="val 117137"/>
            </a:avLst>
          </a:prstGeom>
          <a:solidFill>
            <a:srgbClr val="8BEDC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lao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động</a:t>
            </a:r>
            <a:r>
              <a:rPr lang="vi-VN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: 15 – 59T ( xanh dương)</a:t>
            </a: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auto">
          <a:xfrm>
            <a:off x="3394868" y="1434604"/>
            <a:ext cx="4876801" cy="863600"/>
          </a:xfrm>
          <a:prstGeom prst="leftRightArrow">
            <a:avLst>
              <a:gd name="adj1" fmla="val 50000"/>
              <a:gd name="adj2" fmla="val 176667"/>
            </a:avLst>
          </a:prstGeom>
          <a:solidFill>
            <a:srgbClr val="8BEDC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Ngoài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tuổi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lao</a:t>
            </a:r>
            <a:r>
              <a:rPr lang="en-US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động</a:t>
            </a:r>
            <a:r>
              <a:rPr lang="vi-VN" altLang="en-U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: &gt; 60 T ( Cam)</a:t>
            </a:r>
            <a:endParaRPr lang="en-US" altLang="en-US" sz="2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621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6" grpId="0" animBg="1"/>
      <p:bldP spid="8207" grpId="0" animBg="1"/>
      <p:bldP spid="820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1475</Words>
  <Application>Microsoft Office PowerPoint</Application>
  <PresentationFormat>Widescreen</PresentationFormat>
  <Paragraphs>124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                 NỘI DUNG BÀI HỌC.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Hoa Lê</cp:lastModifiedBy>
  <cp:revision>31</cp:revision>
  <dcterms:created xsi:type="dcterms:W3CDTF">2020-08-29T10:31:48Z</dcterms:created>
  <dcterms:modified xsi:type="dcterms:W3CDTF">2021-08-14T10:13:28Z</dcterms:modified>
</cp:coreProperties>
</file>