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3" r:id="rId2"/>
  </p:sldMasterIdLst>
  <p:sldIdLst>
    <p:sldId id="283" r:id="rId3"/>
    <p:sldId id="257" r:id="rId4"/>
    <p:sldId id="260" r:id="rId5"/>
    <p:sldId id="261" r:id="rId6"/>
    <p:sldId id="262" r:id="rId7"/>
    <p:sldId id="263" r:id="rId8"/>
    <p:sldId id="266" r:id="rId9"/>
    <p:sldId id="264" r:id="rId10"/>
    <p:sldId id="267" r:id="rId11"/>
    <p:sldId id="268" r:id="rId12"/>
    <p:sldId id="269" r:id="rId13"/>
    <p:sldId id="277" r:id="rId14"/>
    <p:sldId id="278" r:id="rId15"/>
    <p:sldId id="279" r:id="rId16"/>
    <p:sldId id="280" r:id="rId17"/>
    <p:sldId id="281" r:id="rId18"/>
    <p:sldId id="282" r:id="rId19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006600"/>
    <a:srgbClr val="0000CC"/>
    <a:srgbClr val="003300"/>
    <a:srgbClr val="000066"/>
    <a:srgbClr val="333300"/>
    <a:srgbClr val="6600CC"/>
    <a:srgbClr val="6633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91" autoAdjust="0"/>
    <p:restoredTop sz="94660"/>
  </p:normalViewPr>
  <p:slideViewPr>
    <p:cSldViewPr>
      <p:cViewPr>
        <p:scale>
          <a:sx n="95" d="100"/>
          <a:sy n="95" d="100"/>
        </p:scale>
        <p:origin x="-129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8-29T00:04:42.793" idx="1">
    <p:pos x="6240" y="-40"/>
    <p:text/>
  </p:cm>
</p:cmLst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B2B638-335B-414B-B519-F37B683A4B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946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57242E-F298-43B8-95A5-41FE98EA4A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7867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704850"/>
            <a:ext cx="8229600" cy="5619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8815C-7155-41C2-9465-55D732B889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2958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68D4-3B5A-4110-922B-E523C491738B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00C5-B879-4DC8-9E13-72498293967A}" type="slidenum">
              <a:rPr lang="vi-VN" smtClean="0"/>
              <a:t>‹#›</a:t>
            </a:fld>
            <a:endParaRPr lang="vi-VN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61196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68D4-3B5A-4110-922B-E523C491738B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00C5-B879-4DC8-9E13-72498293967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42570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68D4-3B5A-4110-922B-E523C491738B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00C5-B879-4DC8-9E13-72498293967A}" type="slidenum">
              <a:rPr lang="vi-VN" smtClean="0"/>
              <a:t>‹#›</a:t>
            </a:fld>
            <a:endParaRPr lang="vi-VN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15596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68D4-3B5A-4110-922B-E523C491738B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00C5-B879-4DC8-9E13-72498293967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059651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68D4-3B5A-4110-922B-E523C491738B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00C5-B879-4DC8-9E13-72498293967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586423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68D4-3B5A-4110-922B-E523C491738B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00C5-B879-4DC8-9E13-72498293967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808057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68D4-3B5A-4110-922B-E523C491738B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00C5-B879-4DC8-9E13-72498293967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466174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161768D4-3B5A-4110-922B-E523C491738B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B7300C5-B879-4DC8-9E13-72498293967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71900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8F065E-66A5-44EF-81F6-BBBFB53921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78715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68D4-3B5A-4110-922B-E523C491738B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00C5-B879-4DC8-9E13-72498293967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176602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68D4-3B5A-4110-922B-E523C491738B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00C5-B879-4DC8-9E13-72498293967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006576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68D4-3B5A-4110-922B-E523C491738B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300C5-B879-4DC8-9E13-72498293967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02575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ội dung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E2E23C-2FD5-4A02-99F5-4DE336276A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143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F00A4-4D51-42E3-8DD6-19079B1C98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4676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406D1-02B4-462E-938E-247B3CA2EF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7743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B1B3C3-4604-4297-8119-695715FFA2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2878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8BE6FA-94CF-43FC-B356-0127887887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3183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BA268A-BCC1-44D9-9B4A-211CEB664B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6816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88184-5286-489C-9237-E09B43102B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7483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97A930-50F7-4C06-A715-B2C498939E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4013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67F4915-2270-4E10-94AE-2DEFF23BE5D7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Tahoma" pitchFamily="34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Tahom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4532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61768D4-3B5A-4110-922B-E523C491738B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B7300C5-B879-4DC8-9E13-72498293967A}" type="slidenum">
              <a:rPr lang="vi-VN" smtClean="0"/>
              <a:t>‹#›</a:t>
            </a:fld>
            <a:endParaRPr lang="vi-VN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9230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5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6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76200"/>
            <a:ext cx="9144000" cy="638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52425" y="1530350"/>
            <a:ext cx="7947025" cy="246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84408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vi-VN" altLang="en-US" sz="5539" b="1" u="sng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3316" name="WordArt 6"/>
          <p:cNvSpPr>
            <a:spLocks noChangeArrowheads="1" noChangeShapeType="1" noTextEdit="1"/>
          </p:cNvSpPr>
          <p:nvPr/>
        </p:nvSpPr>
        <p:spPr bwMode="auto">
          <a:xfrm>
            <a:off x="633413" y="2725738"/>
            <a:ext cx="7737475" cy="1406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323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 CHÀO QUÝ THẦY CÔ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323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 CÁC EM HỌC SINH</a:t>
            </a:r>
          </a:p>
        </p:txBody>
      </p:sp>
      <p:sp>
        <p:nvSpPr>
          <p:cNvPr id="11269" name="Text Box 8"/>
          <p:cNvSpPr txBox="1">
            <a:spLocks noChangeArrowheads="1"/>
          </p:cNvSpPr>
          <p:nvPr/>
        </p:nvSpPr>
        <p:spPr bwMode="auto">
          <a:xfrm>
            <a:off x="984250" y="404813"/>
            <a:ext cx="6892925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844083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585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PHÒNG GD-ĐT QUẬN LONG BIÊN</a:t>
            </a:r>
            <a:endParaRPr lang="vi-VN" altLang="en-US" sz="2585" b="1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844083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vi-VN" altLang="en-US" sz="2585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 THCS </a:t>
            </a:r>
            <a:r>
              <a:rPr lang="en-US" altLang="en-US" sz="2585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 QUÝ ĐÔN</a:t>
            </a:r>
            <a:endParaRPr lang="vi-VN" altLang="en-US" sz="2585" b="1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70" name="Text Box 9"/>
          <p:cNvSpPr txBox="1">
            <a:spLocks noChangeArrowheads="1"/>
          </p:cNvSpPr>
          <p:nvPr/>
        </p:nvSpPr>
        <p:spPr bwMode="auto">
          <a:xfrm>
            <a:off x="2954338" y="1319213"/>
            <a:ext cx="3727450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844083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vi-VN" altLang="en-US" sz="2215" b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----------------------------</a:t>
            </a:r>
          </a:p>
        </p:txBody>
      </p:sp>
      <p:sp>
        <p:nvSpPr>
          <p:cNvPr id="11271" name="TextBox 2"/>
          <p:cNvSpPr txBox="1">
            <a:spLocks noChangeArrowheads="1"/>
          </p:cNvSpPr>
          <p:nvPr/>
        </p:nvSpPr>
        <p:spPr bwMode="auto">
          <a:xfrm>
            <a:off x="4079875" y="4905375"/>
            <a:ext cx="4502150" cy="49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84408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585" b="1">
                <a:solidFill>
                  <a:srgbClr val="000000"/>
                </a:solidFill>
              </a:rPr>
              <a:t>Giáo viên : Nguyễn Thị Hà </a:t>
            </a:r>
          </a:p>
        </p:txBody>
      </p:sp>
    </p:spTree>
    <p:extLst>
      <p:ext uri="{BB962C8B-B14F-4D97-AF65-F5344CB8AC3E}">
        <p14:creationId xmlns:p14="http://schemas.microsoft.com/office/powerpoint/2010/main" val="34975669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200400" y="2667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TimeH" pitchFamily="34" charset="0"/>
              </a:rPr>
              <a:t>K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95250" y="3552825"/>
            <a:ext cx="1857375" cy="1662113"/>
          </a:xfrm>
          <a:prstGeom prst="rect">
            <a:avLst/>
          </a:prstGeom>
          <a:solidFill>
            <a:schemeClr val="tx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vi-VN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V="1">
            <a:off x="6934200" y="4267200"/>
            <a:ext cx="1828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8763000" y="2471738"/>
            <a:ext cx="0" cy="18288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5675313" y="5608638"/>
            <a:ext cx="5159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A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6191250" y="5608638"/>
            <a:ext cx="51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B</a:t>
            </a:r>
          </a:p>
        </p:txBody>
      </p:sp>
      <p:grpSp>
        <p:nvGrpSpPr>
          <p:cNvPr id="11276" name="Group 12"/>
          <p:cNvGrpSpPr>
            <a:grpSpLocks/>
          </p:cNvGrpSpPr>
          <p:nvPr/>
        </p:nvGrpSpPr>
        <p:grpSpPr bwMode="auto">
          <a:xfrm>
            <a:off x="4419600" y="2514600"/>
            <a:ext cx="914400" cy="533400"/>
            <a:chOff x="4752" y="2544"/>
            <a:chExt cx="576" cy="461"/>
          </a:xfrm>
        </p:grpSpPr>
        <p:sp>
          <p:nvSpPr>
            <p:cNvPr id="202765" name="Rectangle 13"/>
            <p:cNvSpPr>
              <a:spLocks noChangeArrowheads="1"/>
            </p:cNvSpPr>
            <p:nvPr/>
          </p:nvSpPr>
          <p:spPr bwMode="auto">
            <a:xfrm rot="16200000" flipH="1">
              <a:off x="4858" y="2535"/>
              <a:ext cx="365" cy="576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0" hangingPunct="0">
                <a:defRPr/>
              </a:pPr>
              <a:r>
                <a:rPr lang="en-US" sz="2400" b="1" dirty="0">
                  <a:solidFill>
                    <a:schemeClr val="bg1"/>
                  </a:solidFill>
                  <a:latin typeface="Arial" charset="0"/>
                </a:rPr>
                <a:t>6V</a:t>
              </a:r>
            </a:p>
          </p:txBody>
        </p:sp>
        <p:sp>
          <p:nvSpPr>
            <p:cNvPr id="11406" name="Line 14"/>
            <p:cNvSpPr>
              <a:spLocks noChangeShapeType="1"/>
            </p:cNvSpPr>
            <p:nvPr/>
          </p:nvSpPr>
          <p:spPr bwMode="auto">
            <a:xfrm rot="5400000">
              <a:off x="4730" y="2662"/>
              <a:ext cx="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07" name="Line 15"/>
            <p:cNvSpPr>
              <a:spLocks noChangeShapeType="1"/>
            </p:cNvSpPr>
            <p:nvPr/>
          </p:nvSpPr>
          <p:spPr bwMode="auto">
            <a:xfrm>
              <a:off x="4896" y="2544"/>
              <a:ext cx="0" cy="96"/>
            </a:xfrm>
            <a:prstGeom prst="line">
              <a:avLst/>
            </a:prstGeom>
            <a:noFill/>
            <a:ln w="76200">
              <a:solidFill>
                <a:srgbClr val="F00A2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08" name="Line 16"/>
            <p:cNvSpPr>
              <a:spLocks noChangeShapeType="1"/>
            </p:cNvSpPr>
            <p:nvPr/>
          </p:nvSpPr>
          <p:spPr bwMode="auto">
            <a:xfrm>
              <a:off x="5136" y="2544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1277" name="Rectangle 17"/>
          <p:cNvSpPr>
            <a:spLocks noChangeArrowheads="1"/>
          </p:cNvSpPr>
          <p:nvPr/>
        </p:nvSpPr>
        <p:spPr bwMode="auto">
          <a:xfrm>
            <a:off x="42863" y="3552825"/>
            <a:ext cx="1857375" cy="1662113"/>
          </a:xfrm>
          <a:prstGeom prst="rect">
            <a:avLst/>
          </a:prstGeom>
          <a:solidFill>
            <a:srgbClr val="FFFF00"/>
          </a:solidFill>
          <a:ln w="57150" cmpd="thickThin">
            <a:solidFill>
              <a:srgbClr val="66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278" name="AutoShape 18"/>
          <p:cNvSpPr>
            <a:spLocks noChangeArrowheads="1"/>
          </p:cNvSpPr>
          <p:nvPr/>
        </p:nvSpPr>
        <p:spPr bwMode="auto">
          <a:xfrm>
            <a:off x="163513" y="4983163"/>
            <a:ext cx="176212" cy="176212"/>
          </a:xfrm>
          <a:custGeom>
            <a:avLst/>
            <a:gdLst>
              <a:gd name="T0" fmla="*/ 88106 w 21600"/>
              <a:gd name="T1" fmla="*/ 0 h 21600"/>
              <a:gd name="T2" fmla="*/ 25804 w 21600"/>
              <a:gd name="T3" fmla="*/ 25804 h 21600"/>
              <a:gd name="T4" fmla="*/ 0 w 21600"/>
              <a:gd name="T5" fmla="*/ 88106 h 21600"/>
              <a:gd name="T6" fmla="*/ 25804 w 21600"/>
              <a:gd name="T7" fmla="*/ 150408 h 21600"/>
              <a:gd name="T8" fmla="*/ 88106 w 21600"/>
              <a:gd name="T9" fmla="*/ 176212 h 21600"/>
              <a:gd name="T10" fmla="*/ 150408 w 21600"/>
              <a:gd name="T11" fmla="*/ 150408 h 21600"/>
              <a:gd name="T12" fmla="*/ 176212 w 21600"/>
              <a:gd name="T13" fmla="*/ 88106 h 21600"/>
              <a:gd name="T14" fmla="*/ 150408 w 21600"/>
              <a:gd name="T15" fmla="*/ 25804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1270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279" name="Rectangle 19"/>
          <p:cNvSpPr>
            <a:spLocks noChangeArrowheads="1"/>
          </p:cNvSpPr>
          <p:nvPr/>
        </p:nvSpPr>
        <p:spPr bwMode="auto">
          <a:xfrm>
            <a:off x="0" y="3552825"/>
            <a:ext cx="1930400" cy="1662113"/>
          </a:xfrm>
          <a:prstGeom prst="rect">
            <a:avLst/>
          </a:prstGeom>
          <a:solidFill>
            <a:srgbClr val="FFFFCC"/>
          </a:solidFill>
          <a:ln w="57150" cmpd="thickThin">
            <a:solidFill>
              <a:srgbClr val="66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280" name="Oval 20"/>
          <p:cNvSpPr>
            <a:spLocks noChangeArrowheads="1"/>
          </p:cNvSpPr>
          <p:nvPr/>
        </p:nvSpPr>
        <p:spPr bwMode="auto">
          <a:xfrm>
            <a:off x="193675" y="3686175"/>
            <a:ext cx="1444625" cy="143351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281" name="Arc 21"/>
          <p:cNvSpPr>
            <a:spLocks/>
          </p:cNvSpPr>
          <p:nvPr/>
        </p:nvSpPr>
        <p:spPr bwMode="auto">
          <a:xfrm rot="6681726" flipH="1">
            <a:off x="686595" y="3694906"/>
            <a:ext cx="588962" cy="962025"/>
          </a:xfrm>
          <a:custGeom>
            <a:avLst/>
            <a:gdLst>
              <a:gd name="T0" fmla="*/ 357777 w 24253"/>
              <a:gd name="T1" fmla="*/ 0 h 39506"/>
              <a:gd name="T2" fmla="*/ 0 w 24253"/>
              <a:gd name="T3" fmla="*/ 958031 h 39506"/>
              <a:gd name="T4" fmla="*/ 64426 w 24253"/>
              <a:gd name="T5" fmla="*/ 436036 h 3950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253" h="39506" fill="none" extrusionOk="0">
                <a:moveTo>
                  <a:pt x="14733" y="-1"/>
                </a:moveTo>
                <a:cubicBezTo>
                  <a:pt x="20685" y="4015"/>
                  <a:pt x="24253" y="10726"/>
                  <a:pt x="24253" y="17906"/>
                </a:cubicBezTo>
                <a:cubicBezTo>
                  <a:pt x="24253" y="29835"/>
                  <a:pt x="14582" y="39506"/>
                  <a:pt x="2653" y="39506"/>
                </a:cubicBezTo>
                <a:cubicBezTo>
                  <a:pt x="1766" y="39506"/>
                  <a:pt x="880" y="39451"/>
                  <a:pt x="-1" y="39342"/>
                </a:cubicBezTo>
              </a:path>
              <a:path w="24253" h="39506" stroke="0" extrusionOk="0">
                <a:moveTo>
                  <a:pt x="14733" y="-1"/>
                </a:moveTo>
                <a:cubicBezTo>
                  <a:pt x="20685" y="4015"/>
                  <a:pt x="24253" y="10726"/>
                  <a:pt x="24253" y="17906"/>
                </a:cubicBezTo>
                <a:cubicBezTo>
                  <a:pt x="24253" y="29835"/>
                  <a:pt x="14582" y="39506"/>
                  <a:pt x="2653" y="39506"/>
                </a:cubicBezTo>
                <a:cubicBezTo>
                  <a:pt x="1766" y="39506"/>
                  <a:pt x="880" y="39451"/>
                  <a:pt x="-1" y="39342"/>
                </a:cubicBezTo>
                <a:lnTo>
                  <a:pt x="2653" y="17906"/>
                </a:lnTo>
                <a:lnTo>
                  <a:pt x="14733" y="-1"/>
                </a:lnTo>
                <a:close/>
              </a:path>
            </a:pathLst>
          </a:custGeom>
          <a:noFill/>
          <a:ln w="3175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282" name="Text Box 22"/>
          <p:cNvSpPr txBox="1">
            <a:spLocks noChangeArrowheads="1"/>
          </p:cNvSpPr>
          <p:nvPr/>
        </p:nvSpPr>
        <p:spPr bwMode="auto">
          <a:xfrm rot="-2206860">
            <a:off x="401638" y="3733800"/>
            <a:ext cx="498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r>
              <a:rPr lang="en-US" sz="1600"/>
              <a:t>0,5</a:t>
            </a:r>
          </a:p>
        </p:txBody>
      </p:sp>
      <p:sp>
        <p:nvSpPr>
          <p:cNvPr id="11283" name="Line 23"/>
          <p:cNvSpPr>
            <a:spLocks noChangeShapeType="1"/>
          </p:cNvSpPr>
          <p:nvPr/>
        </p:nvSpPr>
        <p:spPr bwMode="auto">
          <a:xfrm rot="300000">
            <a:off x="989013" y="3883025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84" name="Line 24"/>
          <p:cNvSpPr>
            <a:spLocks noChangeShapeType="1"/>
          </p:cNvSpPr>
          <p:nvPr/>
        </p:nvSpPr>
        <p:spPr bwMode="auto">
          <a:xfrm rot="900000">
            <a:off x="1076325" y="3898900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85" name="Line 25"/>
          <p:cNvSpPr>
            <a:spLocks noChangeShapeType="1"/>
          </p:cNvSpPr>
          <p:nvPr/>
        </p:nvSpPr>
        <p:spPr bwMode="auto">
          <a:xfrm rot="1500000">
            <a:off x="1152525" y="3930650"/>
            <a:ext cx="0" cy="1317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86" name="Line 26"/>
          <p:cNvSpPr>
            <a:spLocks noChangeShapeType="1"/>
          </p:cNvSpPr>
          <p:nvPr/>
        </p:nvSpPr>
        <p:spPr bwMode="auto">
          <a:xfrm rot="2100000">
            <a:off x="1236663" y="397986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87" name="Line 27"/>
          <p:cNvSpPr>
            <a:spLocks noChangeShapeType="1"/>
          </p:cNvSpPr>
          <p:nvPr/>
        </p:nvSpPr>
        <p:spPr bwMode="auto">
          <a:xfrm rot="2700000">
            <a:off x="1304926" y="4040187"/>
            <a:ext cx="0" cy="60325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88" name="Line 28"/>
          <p:cNvSpPr>
            <a:spLocks noChangeShapeType="1"/>
          </p:cNvSpPr>
          <p:nvPr/>
        </p:nvSpPr>
        <p:spPr bwMode="auto">
          <a:xfrm rot="-2700000">
            <a:off x="573088" y="4038600"/>
            <a:ext cx="0" cy="58738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89" name="Line 29"/>
          <p:cNvSpPr>
            <a:spLocks noChangeShapeType="1"/>
          </p:cNvSpPr>
          <p:nvPr/>
        </p:nvSpPr>
        <p:spPr bwMode="auto">
          <a:xfrm rot="-2100000">
            <a:off x="641350" y="3983038"/>
            <a:ext cx="0" cy="55562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90" name="Line 30"/>
          <p:cNvSpPr>
            <a:spLocks noChangeShapeType="1"/>
          </p:cNvSpPr>
          <p:nvPr/>
        </p:nvSpPr>
        <p:spPr bwMode="auto">
          <a:xfrm rot="20100000" flipH="1">
            <a:off x="723900" y="3932238"/>
            <a:ext cx="6350" cy="809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91" name="Line 31"/>
          <p:cNvSpPr>
            <a:spLocks noChangeShapeType="1"/>
          </p:cNvSpPr>
          <p:nvPr/>
        </p:nvSpPr>
        <p:spPr bwMode="auto">
          <a:xfrm rot="-900000">
            <a:off x="800100" y="3903663"/>
            <a:ext cx="0" cy="58737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92" name="Line 32"/>
          <p:cNvSpPr>
            <a:spLocks noChangeShapeType="1"/>
          </p:cNvSpPr>
          <p:nvPr/>
        </p:nvSpPr>
        <p:spPr bwMode="auto">
          <a:xfrm rot="-300000">
            <a:off x="892175" y="388461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93" name="Line 33"/>
          <p:cNvSpPr>
            <a:spLocks noChangeShapeType="1"/>
          </p:cNvSpPr>
          <p:nvPr/>
        </p:nvSpPr>
        <p:spPr bwMode="auto">
          <a:xfrm rot="6300000">
            <a:off x="486569" y="4236244"/>
            <a:ext cx="0" cy="1444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94" name="Line 34"/>
          <p:cNvSpPr>
            <a:spLocks noChangeShapeType="1"/>
          </p:cNvSpPr>
          <p:nvPr/>
        </p:nvSpPr>
        <p:spPr bwMode="auto">
          <a:xfrm rot="-3900000">
            <a:off x="474663" y="418941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95" name="Line 35"/>
          <p:cNvSpPr>
            <a:spLocks noChangeShapeType="1"/>
          </p:cNvSpPr>
          <p:nvPr/>
        </p:nvSpPr>
        <p:spPr bwMode="auto">
          <a:xfrm rot="-3300000">
            <a:off x="517525" y="4108450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96" name="Line 36"/>
          <p:cNvSpPr>
            <a:spLocks noChangeShapeType="1"/>
          </p:cNvSpPr>
          <p:nvPr/>
        </p:nvSpPr>
        <p:spPr bwMode="auto">
          <a:xfrm rot="3300000">
            <a:off x="1354932" y="4110831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97" name="Line 37"/>
          <p:cNvSpPr>
            <a:spLocks noChangeShapeType="1"/>
          </p:cNvSpPr>
          <p:nvPr/>
        </p:nvSpPr>
        <p:spPr bwMode="auto">
          <a:xfrm rot="3900000">
            <a:off x="1399382" y="4188618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98" name="Line 38"/>
          <p:cNvSpPr>
            <a:spLocks noChangeShapeType="1"/>
          </p:cNvSpPr>
          <p:nvPr/>
        </p:nvSpPr>
        <p:spPr bwMode="auto">
          <a:xfrm rot="4500000">
            <a:off x="1398588" y="4244975"/>
            <a:ext cx="0" cy="127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99" name="Text Box 39"/>
          <p:cNvSpPr txBox="1">
            <a:spLocks noChangeArrowheads="1"/>
          </p:cNvSpPr>
          <p:nvPr/>
        </p:nvSpPr>
        <p:spPr bwMode="auto">
          <a:xfrm rot="-4196748">
            <a:off x="165100" y="4137026"/>
            <a:ext cx="441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r>
              <a:rPr lang="en-US" sz="1600">
                <a:latin typeface="Times New Roman" pitchFamily="18" charset="0"/>
              </a:rPr>
              <a:t>0</a:t>
            </a:r>
            <a:endParaRPr lang="en-US" sz="1600">
              <a:latin typeface="Arial" pitchFamily="34" charset="0"/>
            </a:endParaRPr>
          </a:p>
        </p:txBody>
      </p:sp>
      <p:sp>
        <p:nvSpPr>
          <p:cNvPr id="11300" name="Text Box 40"/>
          <p:cNvSpPr txBox="1">
            <a:spLocks noChangeArrowheads="1"/>
          </p:cNvSpPr>
          <p:nvPr/>
        </p:nvSpPr>
        <p:spPr bwMode="auto">
          <a:xfrm rot="1500000">
            <a:off x="981075" y="3717925"/>
            <a:ext cx="4556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r>
              <a:rPr lang="en-US" sz="1600">
                <a:latin typeface="Arial" pitchFamily="34" charset="0"/>
              </a:rPr>
              <a:t>1</a:t>
            </a:r>
          </a:p>
        </p:txBody>
      </p:sp>
      <p:sp>
        <p:nvSpPr>
          <p:cNvPr id="11301" name="Text Box 41"/>
          <p:cNvSpPr txBox="1">
            <a:spLocks noChangeArrowheads="1"/>
          </p:cNvSpPr>
          <p:nvPr/>
        </p:nvSpPr>
        <p:spPr bwMode="auto">
          <a:xfrm rot="4500000">
            <a:off x="1159669" y="3979069"/>
            <a:ext cx="677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r>
              <a:rPr lang="en-US" sz="1600">
                <a:latin typeface="Arial" pitchFamily="34" charset="0"/>
              </a:rPr>
              <a:t>1,5</a:t>
            </a:r>
          </a:p>
        </p:txBody>
      </p:sp>
      <p:sp>
        <p:nvSpPr>
          <p:cNvPr id="11302" name="Text Box 42"/>
          <p:cNvSpPr txBox="1">
            <a:spLocks noChangeArrowheads="1"/>
          </p:cNvSpPr>
          <p:nvPr/>
        </p:nvSpPr>
        <p:spPr bwMode="auto">
          <a:xfrm>
            <a:off x="539750" y="4092575"/>
            <a:ext cx="7858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r>
              <a:rPr lang="en-US">
                <a:latin typeface="Arial" pitchFamily="34" charset="0"/>
              </a:rPr>
              <a:t>A</a:t>
            </a:r>
          </a:p>
        </p:txBody>
      </p:sp>
      <p:sp>
        <p:nvSpPr>
          <p:cNvPr id="11303" name="AutoShape 43"/>
          <p:cNvSpPr>
            <a:spLocks noChangeArrowheads="1"/>
          </p:cNvSpPr>
          <p:nvPr/>
        </p:nvSpPr>
        <p:spPr bwMode="auto">
          <a:xfrm rot="10800000">
            <a:off x="330200" y="3870325"/>
            <a:ext cx="1211263" cy="1131888"/>
          </a:xfrm>
          <a:custGeom>
            <a:avLst/>
            <a:gdLst>
              <a:gd name="T0" fmla="*/ 605632 w 21600"/>
              <a:gd name="T1" fmla="*/ 0 h 21600"/>
              <a:gd name="T2" fmla="*/ 254309 w 21600"/>
              <a:gd name="T3" fmla="*/ 528005 h 21600"/>
              <a:gd name="T4" fmla="*/ 605632 w 21600"/>
              <a:gd name="T5" fmla="*/ 471044 h 21600"/>
              <a:gd name="T6" fmla="*/ 956954 w 21600"/>
              <a:gd name="T7" fmla="*/ 528005 h 21600"/>
              <a:gd name="T8" fmla="*/ 0 60000 65536"/>
              <a:gd name="T9" fmla="*/ 0 60000 65536"/>
              <a:gd name="T10" fmla="*/ 0 60000 65536"/>
              <a:gd name="T11" fmla="*/ 0 60000 65536"/>
              <a:gd name="T12" fmla="*/ 145 w 21600"/>
              <a:gd name="T13" fmla="*/ 0 h 21600"/>
              <a:gd name="T14" fmla="*/ 21455 w 21600"/>
              <a:gd name="T15" fmla="*/ 1109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9000" y="10592"/>
                </a:moveTo>
                <a:cubicBezTo>
                  <a:pt x="9106" y="9678"/>
                  <a:pt x="9880" y="8988"/>
                  <a:pt x="10800" y="8989"/>
                </a:cubicBezTo>
                <a:cubicBezTo>
                  <a:pt x="11719" y="8989"/>
                  <a:pt x="12493" y="9678"/>
                  <a:pt x="12599" y="10592"/>
                </a:cubicBezTo>
                <a:lnTo>
                  <a:pt x="21528" y="9560"/>
                </a:lnTo>
                <a:cubicBezTo>
                  <a:pt x="20898" y="4111"/>
                  <a:pt x="16285" y="-1"/>
                  <a:pt x="10799" y="0"/>
                </a:cubicBezTo>
                <a:cubicBezTo>
                  <a:pt x="5314" y="0"/>
                  <a:pt x="701" y="4111"/>
                  <a:pt x="71" y="9560"/>
                </a:cubicBezTo>
                <a:lnTo>
                  <a:pt x="9000" y="10592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02796" name="Rectangle 44"/>
          <p:cNvSpPr>
            <a:spLocks noChangeArrowheads="1"/>
          </p:cNvSpPr>
          <p:nvPr/>
        </p:nvSpPr>
        <p:spPr bwMode="auto">
          <a:xfrm>
            <a:off x="42863" y="4511675"/>
            <a:ext cx="1822450" cy="668338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cmpd="thickThin">
                <a:solidFill>
                  <a:srgbClr val="66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vi-VN"/>
          </a:p>
        </p:txBody>
      </p:sp>
      <p:sp>
        <p:nvSpPr>
          <p:cNvPr id="11305" name="AutoShape 45"/>
          <p:cNvSpPr>
            <a:spLocks noChangeArrowheads="1"/>
          </p:cNvSpPr>
          <p:nvPr/>
        </p:nvSpPr>
        <p:spPr bwMode="auto">
          <a:xfrm>
            <a:off x="893763" y="4616450"/>
            <a:ext cx="76200" cy="76200"/>
          </a:xfrm>
          <a:custGeom>
            <a:avLst/>
            <a:gdLst>
              <a:gd name="T0" fmla="*/ 38100 w 21600"/>
              <a:gd name="T1" fmla="*/ 0 h 21600"/>
              <a:gd name="T2" fmla="*/ 11158 w 21600"/>
              <a:gd name="T3" fmla="*/ 11158 h 21600"/>
              <a:gd name="T4" fmla="*/ 0 w 21600"/>
              <a:gd name="T5" fmla="*/ 38100 h 21600"/>
              <a:gd name="T6" fmla="*/ 11158 w 21600"/>
              <a:gd name="T7" fmla="*/ 65042 h 21600"/>
              <a:gd name="T8" fmla="*/ 38100 w 21600"/>
              <a:gd name="T9" fmla="*/ 76200 h 21600"/>
              <a:gd name="T10" fmla="*/ 65042 w 21600"/>
              <a:gd name="T11" fmla="*/ 65042 h 21600"/>
              <a:gd name="T12" fmla="*/ 76200 w 21600"/>
              <a:gd name="T13" fmla="*/ 38100 h 21600"/>
              <a:gd name="T14" fmla="*/ 65042 w 21600"/>
              <a:gd name="T15" fmla="*/ 11158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6647" y="13593"/>
                </a:moveTo>
                <a:cubicBezTo>
                  <a:pt x="17063" y="12720"/>
                  <a:pt x="17280" y="11766"/>
                  <a:pt x="17280" y="10800"/>
                </a:cubicBezTo>
                <a:cubicBezTo>
                  <a:pt x="17280" y="7221"/>
                  <a:pt x="14378" y="4320"/>
                  <a:pt x="10800" y="4320"/>
                </a:cubicBezTo>
                <a:cubicBezTo>
                  <a:pt x="9833" y="4319"/>
                  <a:pt x="8879" y="4536"/>
                  <a:pt x="8006" y="4952"/>
                </a:cubicBezTo>
                <a:lnTo>
                  <a:pt x="16647" y="13593"/>
                </a:lnTo>
                <a:close/>
                <a:moveTo>
                  <a:pt x="4952" y="8006"/>
                </a:moveTo>
                <a:cubicBezTo>
                  <a:pt x="4536" y="8879"/>
                  <a:pt x="4320" y="9833"/>
                  <a:pt x="4320" y="10799"/>
                </a:cubicBezTo>
                <a:cubicBezTo>
                  <a:pt x="4320" y="14378"/>
                  <a:pt x="7221" y="17280"/>
                  <a:pt x="10800" y="17280"/>
                </a:cubicBezTo>
                <a:cubicBezTo>
                  <a:pt x="11766" y="17280"/>
                  <a:pt x="12720" y="17063"/>
                  <a:pt x="13593" y="16647"/>
                </a:cubicBezTo>
                <a:lnTo>
                  <a:pt x="4952" y="8006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1306" name="Group 46"/>
          <p:cNvGrpSpPr>
            <a:grpSpLocks/>
          </p:cNvGrpSpPr>
          <p:nvPr/>
        </p:nvGrpSpPr>
        <p:grpSpPr bwMode="auto">
          <a:xfrm>
            <a:off x="866775" y="4594225"/>
            <a:ext cx="128588" cy="61913"/>
            <a:chOff x="2838" y="2415"/>
            <a:chExt cx="86" cy="40"/>
          </a:xfrm>
        </p:grpSpPr>
        <p:sp>
          <p:nvSpPr>
            <p:cNvPr id="11402" name="Arc 47"/>
            <p:cNvSpPr>
              <a:spLocks/>
            </p:cNvSpPr>
            <p:nvPr/>
          </p:nvSpPr>
          <p:spPr bwMode="auto">
            <a:xfrm flipV="1">
              <a:off x="2841" y="2415"/>
              <a:ext cx="80" cy="40"/>
            </a:xfrm>
            <a:custGeom>
              <a:avLst/>
              <a:gdLst>
                <a:gd name="T0" fmla="*/ 80 w 42223"/>
                <a:gd name="T1" fmla="*/ 6 h 21600"/>
                <a:gd name="T2" fmla="*/ 0 w 42223"/>
                <a:gd name="T3" fmla="*/ 10 h 21600"/>
                <a:gd name="T4" fmla="*/ 40 w 42223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403" name="Freeform 48"/>
            <p:cNvSpPr>
              <a:spLocks/>
            </p:cNvSpPr>
            <p:nvPr/>
          </p:nvSpPr>
          <p:spPr bwMode="auto">
            <a:xfrm>
              <a:off x="2838" y="2438"/>
              <a:ext cx="12" cy="12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12 h 48"/>
                <a:gd name="T4" fmla="*/ 12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04" name="Freeform 49"/>
            <p:cNvSpPr>
              <a:spLocks/>
            </p:cNvSpPr>
            <p:nvPr/>
          </p:nvSpPr>
          <p:spPr bwMode="auto">
            <a:xfrm>
              <a:off x="2912" y="2442"/>
              <a:ext cx="12" cy="12"/>
            </a:xfrm>
            <a:custGeom>
              <a:avLst/>
              <a:gdLst>
                <a:gd name="T0" fmla="*/ 0 w 48"/>
                <a:gd name="T1" fmla="*/ 0 h 48"/>
                <a:gd name="T2" fmla="*/ 12 w 48"/>
                <a:gd name="T3" fmla="*/ 12 h 48"/>
                <a:gd name="T4" fmla="*/ 12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1307" name="Oval 50"/>
          <p:cNvSpPr>
            <a:spLocks noChangeArrowheads="1"/>
          </p:cNvSpPr>
          <p:nvPr/>
        </p:nvSpPr>
        <p:spPr bwMode="auto">
          <a:xfrm>
            <a:off x="900113" y="4408488"/>
            <a:ext cx="63500" cy="63500"/>
          </a:xfrm>
          <a:prstGeom prst="ellipse">
            <a:avLst/>
          </a:prstGeom>
          <a:solidFill>
            <a:srgbClr val="0000FF"/>
          </a:solidFill>
          <a:ln w="63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>
              <a:latin typeface="Arial" pitchFamily="34" charset="0"/>
            </a:endParaRPr>
          </a:p>
        </p:txBody>
      </p:sp>
      <p:sp>
        <p:nvSpPr>
          <p:cNvPr id="11308" name="Oval 51"/>
          <p:cNvSpPr>
            <a:spLocks noChangeArrowheads="1"/>
          </p:cNvSpPr>
          <p:nvPr/>
        </p:nvSpPr>
        <p:spPr bwMode="auto">
          <a:xfrm>
            <a:off x="163513" y="4983163"/>
            <a:ext cx="166687" cy="1603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309" name="Oval 52"/>
          <p:cNvSpPr>
            <a:spLocks noChangeArrowheads="1"/>
          </p:cNvSpPr>
          <p:nvPr/>
        </p:nvSpPr>
        <p:spPr bwMode="auto">
          <a:xfrm>
            <a:off x="1481138" y="4983163"/>
            <a:ext cx="166687" cy="1603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310" name="Text Box 53"/>
          <p:cNvSpPr txBox="1">
            <a:spLocks noChangeArrowheads="1"/>
          </p:cNvSpPr>
          <p:nvPr/>
        </p:nvSpPr>
        <p:spPr bwMode="auto">
          <a:xfrm>
            <a:off x="171450" y="4772025"/>
            <a:ext cx="449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+</a:t>
            </a:r>
          </a:p>
        </p:txBody>
      </p:sp>
      <p:sp>
        <p:nvSpPr>
          <p:cNvPr id="11311" name="Text Box 54"/>
          <p:cNvSpPr txBox="1">
            <a:spLocks noChangeArrowheads="1"/>
          </p:cNvSpPr>
          <p:nvPr/>
        </p:nvSpPr>
        <p:spPr bwMode="auto">
          <a:xfrm>
            <a:off x="1287463" y="4689475"/>
            <a:ext cx="449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-</a:t>
            </a:r>
          </a:p>
        </p:txBody>
      </p:sp>
      <p:sp>
        <p:nvSpPr>
          <p:cNvPr id="11313" name="Rectangle 56"/>
          <p:cNvSpPr>
            <a:spLocks noChangeArrowheads="1"/>
          </p:cNvSpPr>
          <p:nvPr/>
        </p:nvSpPr>
        <p:spPr bwMode="auto">
          <a:xfrm>
            <a:off x="42863" y="3619500"/>
            <a:ext cx="1833562" cy="869950"/>
          </a:xfrm>
          <a:prstGeom prst="rect">
            <a:avLst/>
          </a:prstGeom>
          <a:noFill/>
          <a:ln w="28575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>
                        <a:alpha val="37999"/>
                      </a:schemeClr>
                    </a:gs>
                    <a:gs pos="100000">
                      <a:srgbClr val="FFFFFF">
                        <a:alpha val="37000"/>
                      </a:srgbClr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>
              <a:latin typeface="Arial" pitchFamily="34" charset="0"/>
            </a:endParaRPr>
          </a:p>
        </p:txBody>
      </p:sp>
      <p:sp>
        <p:nvSpPr>
          <p:cNvPr id="11314" name="Line 57"/>
          <p:cNvSpPr>
            <a:spLocks noChangeShapeType="1"/>
          </p:cNvSpPr>
          <p:nvPr/>
        </p:nvSpPr>
        <p:spPr bwMode="auto">
          <a:xfrm flipV="1">
            <a:off x="228600" y="2514600"/>
            <a:ext cx="0" cy="2540000"/>
          </a:xfrm>
          <a:prstGeom prst="line">
            <a:avLst/>
          </a:prstGeom>
          <a:noFill/>
          <a:ln w="57150">
            <a:solidFill>
              <a:srgbClr val="F00A2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202810" name="Group 58"/>
          <p:cNvGrpSpPr>
            <a:grpSpLocks/>
          </p:cNvGrpSpPr>
          <p:nvPr/>
        </p:nvGrpSpPr>
        <p:grpSpPr bwMode="auto">
          <a:xfrm rot="-1062720">
            <a:off x="638810" y="4203065"/>
            <a:ext cx="793750" cy="557213"/>
            <a:chOff x="1680" y="1440"/>
            <a:chExt cx="592" cy="400"/>
          </a:xfrm>
        </p:grpSpPr>
        <p:sp>
          <p:nvSpPr>
            <p:cNvPr id="11399" name="Oval 59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/>
              <a:endParaRPr lang="vi-VN">
                <a:latin typeface="Arial" pitchFamily="34" charset="0"/>
              </a:endParaRPr>
            </a:p>
          </p:txBody>
        </p:sp>
        <p:sp>
          <p:nvSpPr>
            <p:cNvPr id="11400" name="Line 60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01" name="Line 61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accent1">
                  <a:lumMod val="50000"/>
                </a:schemeClr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1317" name="Line 63"/>
          <p:cNvSpPr>
            <a:spLocks noChangeShapeType="1"/>
          </p:cNvSpPr>
          <p:nvPr/>
        </p:nvSpPr>
        <p:spPr bwMode="auto">
          <a:xfrm>
            <a:off x="3733800" y="2514600"/>
            <a:ext cx="9144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202816" name="Group 64"/>
          <p:cNvGrpSpPr>
            <a:grpSpLocks/>
          </p:cNvGrpSpPr>
          <p:nvPr/>
        </p:nvGrpSpPr>
        <p:grpSpPr bwMode="auto">
          <a:xfrm>
            <a:off x="2790825" y="2176463"/>
            <a:ext cx="885825" cy="595312"/>
            <a:chOff x="2208" y="3846"/>
            <a:chExt cx="558" cy="375"/>
          </a:xfrm>
        </p:grpSpPr>
        <p:sp>
          <p:nvSpPr>
            <p:cNvPr id="11398" name="Line 66"/>
            <p:cNvSpPr>
              <a:spLocks noChangeShapeType="1"/>
            </p:cNvSpPr>
            <p:nvPr/>
          </p:nvSpPr>
          <p:spPr bwMode="auto">
            <a:xfrm flipV="1">
              <a:off x="2208" y="4029"/>
              <a:ext cx="288" cy="192"/>
            </a:xfrm>
            <a:prstGeom prst="line">
              <a:avLst/>
            </a:prstGeom>
            <a:noFill/>
            <a:ln w="57150">
              <a:solidFill>
                <a:schemeClr val="tx2">
                  <a:lumMod val="40000"/>
                  <a:lumOff val="60000"/>
                </a:schemeClr>
              </a:solidFill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97" name="Line 65"/>
            <p:cNvSpPr>
              <a:spLocks noChangeShapeType="1"/>
            </p:cNvSpPr>
            <p:nvPr/>
          </p:nvSpPr>
          <p:spPr bwMode="auto">
            <a:xfrm flipV="1">
              <a:off x="2478" y="3846"/>
              <a:ext cx="288" cy="19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1319" name="Line 67"/>
          <p:cNvSpPr>
            <a:spLocks noChangeShapeType="1"/>
          </p:cNvSpPr>
          <p:nvPr/>
        </p:nvSpPr>
        <p:spPr bwMode="auto">
          <a:xfrm>
            <a:off x="5029200" y="2514600"/>
            <a:ext cx="3733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1320" name="Group 68"/>
          <p:cNvGrpSpPr>
            <a:grpSpLocks/>
          </p:cNvGrpSpPr>
          <p:nvPr/>
        </p:nvGrpSpPr>
        <p:grpSpPr bwMode="auto">
          <a:xfrm>
            <a:off x="4267200" y="5035550"/>
            <a:ext cx="2222500" cy="1822450"/>
            <a:chOff x="2592" y="1680"/>
            <a:chExt cx="1400" cy="1148"/>
          </a:xfrm>
        </p:grpSpPr>
        <p:sp>
          <p:nvSpPr>
            <p:cNvPr id="11337" name="Text Box 69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11338" name="Oval 70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/>
              <a:endParaRPr lang="vi-VN">
                <a:latin typeface="Arial" pitchFamily="34" charset="0"/>
              </a:endParaRPr>
            </a:p>
          </p:txBody>
        </p:sp>
        <p:sp>
          <p:nvSpPr>
            <p:cNvPr id="11339" name="Rectangle 71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vi-VN"/>
            </a:p>
          </p:txBody>
        </p:sp>
        <p:sp>
          <p:nvSpPr>
            <p:cNvPr id="11340" name="Rectangle 72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41" name="Rectangle 73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39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42" name="Oval 74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43" name="Text Box 75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11344" name="Oval 76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45" name="Arc 77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T0" fmla="*/ 247 w 24253"/>
                <a:gd name="T1" fmla="*/ 0 h 39506"/>
                <a:gd name="T2" fmla="*/ 0 w 24253"/>
                <a:gd name="T3" fmla="*/ 720 h 39506"/>
                <a:gd name="T4" fmla="*/ 44 w 24253"/>
                <a:gd name="T5" fmla="*/ 328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46" name="Line 78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47" name="Text Box 79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latin typeface="Arial" pitchFamily="34" charset="0"/>
                </a:rPr>
                <a:t>3</a:t>
              </a:r>
            </a:p>
          </p:txBody>
        </p:sp>
        <p:sp>
          <p:nvSpPr>
            <p:cNvPr id="11348" name="Text Box 80"/>
            <p:cNvSpPr txBox="1">
              <a:spLocks noChangeArrowheads="1"/>
            </p:cNvSpPr>
            <p:nvPr/>
          </p:nvSpPr>
          <p:spPr bwMode="auto">
            <a:xfrm rot="-1500000">
              <a:off x="2920" y="1811"/>
              <a:ext cx="34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11349" name="Line 81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50" name="Line 82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51" name="Line 83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52" name="Line 84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53" name="Line 85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54" name="Line 86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55" name="Line 87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56" name="Line 88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57" name="Line 89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58" name="Line 90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59" name="Line 91"/>
            <p:cNvSpPr>
              <a:spLocks noChangeShapeType="1"/>
            </p:cNvSpPr>
            <p:nvPr/>
          </p:nvSpPr>
          <p:spPr bwMode="auto">
            <a:xfrm rot="78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60" name="Line 92"/>
            <p:cNvSpPr>
              <a:spLocks noChangeShapeType="1"/>
            </p:cNvSpPr>
            <p:nvPr/>
          </p:nvSpPr>
          <p:spPr bwMode="auto">
            <a:xfrm rot="-27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61" name="Line 93"/>
            <p:cNvSpPr>
              <a:spLocks noChangeShapeType="1"/>
            </p:cNvSpPr>
            <p:nvPr/>
          </p:nvSpPr>
          <p:spPr bwMode="auto">
            <a:xfrm rot="-24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62" name="Line 94"/>
            <p:cNvSpPr>
              <a:spLocks noChangeShapeType="1"/>
            </p:cNvSpPr>
            <p:nvPr/>
          </p:nvSpPr>
          <p:spPr bwMode="auto">
            <a:xfrm rot="-21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63" name="Line 95"/>
            <p:cNvSpPr>
              <a:spLocks noChangeShapeType="1"/>
            </p:cNvSpPr>
            <p:nvPr/>
          </p:nvSpPr>
          <p:spPr bwMode="auto">
            <a:xfrm rot="-1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64" name="Line 96"/>
            <p:cNvSpPr>
              <a:spLocks noChangeShapeType="1"/>
            </p:cNvSpPr>
            <p:nvPr/>
          </p:nvSpPr>
          <p:spPr bwMode="auto">
            <a:xfrm rot="-15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65" name="Line 97"/>
            <p:cNvSpPr>
              <a:spLocks noChangeShapeType="1"/>
            </p:cNvSpPr>
            <p:nvPr/>
          </p:nvSpPr>
          <p:spPr bwMode="auto">
            <a:xfrm rot="-12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66" name="Line 98"/>
            <p:cNvSpPr>
              <a:spLocks noChangeShapeType="1"/>
            </p:cNvSpPr>
            <p:nvPr/>
          </p:nvSpPr>
          <p:spPr bwMode="auto">
            <a:xfrm rot="-9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67" name="Line 99"/>
            <p:cNvSpPr>
              <a:spLocks noChangeShapeType="1"/>
            </p:cNvSpPr>
            <p:nvPr/>
          </p:nvSpPr>
          <p:spPr bwMode="auto">
            <a:xfrm rot="-6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68" name="Line 100"/>
            <p:cNvSpPr>
              <a:spLocks noChangeShapeType="1"/>
            </p:cNvSpPr>
            <p:nvPr/>
          </p:nvSpPr>
          <p:spPr bwMode="auto">
            <a:xfrm rot="-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69" name="Line 101"/>
            <p:cNvSpPr>
              <a:spLocks noChangeShapeType="1"/>
            </p:cNvSpPr>
            <p:nvPr/>
          </p:nvSpPr>
          <p:spPr bwMode="auto">
            <a:xfrm rot="63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70" name="Line 102"/>
            <p:cNvSpPr>
              <a:spLocks noChangeShapeType="1"/>
            </p:cNvSpPr>
            <p:nvPr/>
          </p:nvSpPr>
          <p:spPr bwMode="auto">
            <a:xfrm rot="-42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71" name="Line 103"/>
            <p:cNvSpPr>
              <a:spLocks noChangeShapeType="1"/>
            </p:cNvSpPr>
            <p:nvPr/>
          </p:nvSpPr>
          <p:spPr bwMode="auto">
            <a:xfrm rot="-39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72" name="Line 104"/>
            <p:cNvSpPr>
              <a:spLocks noChangeShapeType="1"/>
            </p:cNvSpPr>
            <p:nvPr/>
          </p:nvSpPr>
          <p:spPr bwMode="auto">
            <a:xfrm rot="-3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73" name="Line 105"/>
            <p:cNvSpPr>
              <a:spLocks noChangeShapeType="1"/>
            </p:cNvSpPr>
            <p:nvPr/>
          </p:nvSpPr>
          <p:spPr bwMode="auto">
            <a:xfrm rot="-33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74" name="Line 106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75" name="Line 107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76" name="Line 108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77" name="Line 109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78" name="Line 110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79" name="Text Box 111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0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11380" name="Text Box 112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latin typeface="Arial" pitchFamily="34" charset="0"/>
                </a:rPr>
                <a:t>1</a:t>
              </a:r>
            </a:p>
          </p:txBody>
        </p:sp>
        <p:sp>
          <p:nvSpPr>
            <p:cNvPr id="11381" name="Text Box 113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11382" name="Text Box 114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11383" name="Text Box 115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>
                  <a:latin typeface="Arial" pitchFamily="34" charset="0"/>
                </a:rPr>
                <a:t>V</a:t>
              </a:r>
            </a:p>
          </p:txBody>
        </p:sp>
        <p:sp>
          <p:nvSpPr>
            <p:cNvPr id="11384" name="AutoShape 116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T0" fmla="*/ 455 w 21600"/>
                <a:gd name="T1" fmla="*/ 0 h 21600"/>
                <a:gd name="T2" fmla="*/ 191 w 21600"/>
                <a:gd name="T3" fmla="*/ 362 h 21600"/>
                <a:gd name="T4" fmla="*/ 455 w 21600"/>
                <a:gd name="T5" fmla="*/ 323 h 21600"/>
                <a:gd name="T6" fmla="*/ 719 w 21600"/>
                <a:gd name="T7" fmla="*/ 362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2 w 21600"/>
                <a:gd name="T13" fmla="*/ 0 h 21600"/>
                <a:gd name="T14" fmla="*/ 21458 w 21600"/>
                <a:gd name="T15" fmla="*/ 111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8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-1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85" name="Rectangle 117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cmpd="thickThin">
                  <a:solidFill>
                    <a:srgbClr val="66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86" name="Rectangle 118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>
                          <a:alpha val="37999"/>
                        </a:schemeClr>
                      </a:gs>
                      <a:gs pos="100000">
                        <a:srgbClr val="FFFFFF">
                          <a:alpha val="37000"/>
                        </a:srgbClr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vi-VN">
                <a:latin typeface="Arial" pitchFamily="34" charset="0"/>
              </a:endParaRPr>
            </a:p>
          </p:txBody>
        </p:sp>
        <p:sp>
          <p:nvSpPr>
            <p:cNvPr id="11387" name="Rectangle 119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88" name="AutoShape 120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T0" fmla="*/ 29 w 21600"/>
                <a:gd name="T1" fmla="*/ 0 h 21600"/>
                <a:gd name="T2" fmla="*/ 8 w 21600"/>
                <a:gd name="T3" fmla="*/ 8 h 21600"/>
                <a:gd name="T4" fmla="*/ 0 w 21600"/>
                <a:gd name="T5" fmla="*/ 26 h 21600"/>
                <a:gd name="T6" fmla="*/ 8 w 21600"/>
                <a:gd name="T7" fmla="*/ 44 h 21600"/>
                <a:gd name="T8" fmla="*/ 29 w 21600"/>
                <a:gd name="T9" fmla="*/ 52 h 21600"/>
                <a:gd name="T10" fmla="*/ 49 w 21600"/>
                <a:gd name="T11" fmla="*/ 44 h 21600"/>
                <a:gd name="T12" fmla="*/ 57 w 21600"/>
                <a:gd name="T13" fmla="*/ 26 h 21600"/>
                <a:gd name="T14" fmla="*/ 49 w 21600"/>
                <a:gd name="T15" fmla="*/ 8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32 w 21600"/>
                <a:gd name="T25" fmla="*/ 3323 h 21600"/>
                <a:gd name="T26" fmla="*/ 18568 w 21600"/>
                <a:gd name="T27" fmla="*/ 182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19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89" name="Arc 121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T0" fmla="*/ 91 w 42223"/>
                <a:gd name="T1" fmla="*/ 6 h 21600"/>
                <a:gd name="T2" fmla="*/ 0 w 42223"/>
                <a:gd name="T3" fmla="*/ 11 h 21600"/>
                <a:gd name="T4" fmla="*/ 45 w 42223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90" name="Freeform 122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13 h 48"/>
                <a:gd name="T4" fmla="*/ 13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91" name="Freeform 123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14 w 48"/>
                <a:gd name="T3" fmla="*/ 12 h 48"/>
                <a:gd name="T4" fmla="*/ 14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92" name="AutoShape 124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T0" fmla="*/ 66 w 21600"/>
                <a:gd name="T1" fmla="*/ 0 h 21600"/>
                <a:gd name="T2" fmla="*/ 19 w 21600"/>
                <a:gd name="T3" fmla="*/ 18 h 21600"/>
                <a:gd name="T4" fmla="*/ 0 w 21600"/>
                <a:gd name="T5" fmla="*/ 60 h 21600"/>
                <a:gd name="T6" fmla="*/ 19 w 21600"/>
                <a:gd name="T7" fmla="*/ 102 h 21600"/>
                <a:gd name="T8" fmla="*/ 66 w 21600"/>
                <a:gd name="T9" fmla="*/ 120 h 21600"/>
                <a:gd name="T10" fmla="*/ 113 w 21600"/>
                <a:gd name="T11" fmla="*/ 102 h 21600"/>
                <a:gd name="T12" fmla="*/ 132 w 21600"/>
                <a:gd name="T13" fmla="*/ 60 h 21600"/>
                <a:gd name="T14" fmla="*/ 113 w 21600"/>
                <a:gd name="T15" fmla="*/ 18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09 w 21600"/>
                <a:gd name="T25" fmla="*/ 3240 h 21600"/>
                <a:gd name="T26" fmla="*/ 18491 w 21600"/>
                <a:gd name="T27" fmla="*/ 1836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93" name="Oval 125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94" name="Oval 126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95" name="Text Box 127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Arial" pitchFamily="34" charset="0"/>
                </a:rPr>
                <a:t>-</a:t>
              </a:r>
            </a:p>
          </p:txBody>
        </p:sp>
        <p:sp>
          <p:nvSpPr>
            <p:cNvPr id="11396" name="Text Box 128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Arial" pitchFamily="34" charset="0"/>
                </a:rPr>
                <a:t>+</a:t>
              </a:r>
            </a:p>
          </p:txBody>
        </p:sp>
      </p:grpSp>
      <p:sp>
        <p:nvSpPr>
          <p:cNvPr id="11321" name="Line 129"/>
          <p:cNvSpPr>
            <a:spLocks noChangeShapeType="1"/>
          </p:cNvSpPr>
          <p:nvPr/>
        </p:nvSpPr>
        <p:spPr bwMode="auto">
          <a:xfrm flipH="1">
            <a:off x="4114800" y="4228141"/>
            <a:ext cx="25152" cy="2325059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322" name="Line 130"/>
          <p:cNvSpPr>
            <a:spLocks noChangeShapeType="1"/>
          </p:cNvSpPr>
          <p:nvPr/>
        </p:nvSpPr>
        <p:spPr bwMode="auto">
          <a:xfrm>
            <a:off x="6934200" y="4267200"/>
            <a:ext cx="0" cy="2362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323" name="Line 131"/>
          <p:cNvSpPr>
            <a:spLocks noChangeShapeType="1"/>
          </p:cNvSpPr>
          <p:nvPr/>
        </p:nvSpPr>
        <p:spPr bwMode="auto">
          <a:xfrm>
            <a:off x="4114800" y="6553200"/>
            <a:ext cx="381000" cy="152400"/>
          </a:xfrm>
          <a:prstGeom prst="line">
            <a:avLst/>
          </a:prstGeom>
          <a:noFill/>
          <a:ln w="57150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324" name="Line 132"/>
          <p:cNvSpPr>
            <a:spLocks noChangeShapeType="1"/>
          </p:cNvSpPr>
          <p:nvPr/>
        </p:nvSpPr>
        <p:spPr bwMode="auto">
          <a:xfrm>
            <a:off x="6248400" y="6657975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202885" name="Group 133"/>
          <p:cNvGrpSpPr>
            <a:grpSpLocks/>
          </p:cNvGrpSpPr>
          <p:nvPr/>
        </p:nvGrpSpPr>
        <p:grpSpPr bwMode="auto">
          <a:xfrm rot="-285818">
            <a:off x="4870202" y="5852180"/>
            <a:ext cx="1066800" cy="609600"/>
            <a:chOff x="1488" y="3504"/>
            <a:chExt cx="864" cy="480"/>
          </a:xfrm>
        </p:grpSpPr>
        <p:sp>
          <p:nvSpPr>
            <p:cNvPr id="11335" name="Line 134"/>
            <p:cNvSpPr>
              <a:spLocks noChangeShapeType="1"/>
            </p:cNvSpPr>
            <p:nvPr/>
          </p:nvSpPr>
          <p:spPr bwMode="auto">
            <a:xfrm flipH="1" flipV="1">
              <a:off x="1488" y="3504"/>
              <a:ext cx="432" cy="24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36" name="Line 135"/>
            <p:cNvSpPr>
              <a:spLocks noChangeShapeType="1"/>
            </p:cNvSpPr>
            <p:nvPr/>
          </p:nvSpPr>
          <p:spPr bwMode="auto">
            <a:xfrm flipH="1" flipV="1">
              <a:off x="1920" y="3744"/>
              <a:ext cx="432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1327" name="Text Box 137"/>
          <p:cNvSpPr txBox="1">
            <a:spLocks noChangeArrowheads="1"/>
          </p:cNvSpPr>
          <p:nvPr/>
        </p:nvSpPr>
        <p:spPr bwMode="auto">
          <a:xfrm>
            <a:off x="4139952" y="3501008"/>
            <a:ext cx="16764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/>
              <a:t>S</a:t>
            </a:r>
            <a:r>
              <a:rPr lang="en-US" sz="2400" baseline="-25000" dirty="0"/>
              <a:t>2</a:t>
            </a:r>
            <a:r>
              <a:rPr lang="en-US" sz="2400" dirty="0"/>
              <a:t> - R</a:t>
            </a:r>
            <a:r>
              <a:rPr lang="en-US" sz="2400" baseline="-25000" dirty="0"/>
              <a:t>2 </a:t>
            </a:r>
            <a:r>
              <a:rPr lang="en-US" sz="2400" dirty="0"/>
              <a:t>(d</a:t>
            </a:r>
            <a:r>
              <a:rPr lang="en-US" sz="2400" baseline="-25000" dirty="0"/>
              <a:t>2</a:t>
            </a:r>
            <a:r>
              <a:rPr lang="en-US" sz="2400" dirty="0"/>
              <a:t>)</a:t>
            </a:r>
          </a:p>
        </p:txBody>
      </p:sp>
      <p:sp>
        <p:nvSpPr>
          <p:cNvPr id="11330" name="Rectangle 140"/>
          <p:cNvSpPr>
            <a:spLocks noChangeArrowheads="1"/>
          </p:cNvSpPr>
          <p:nvPr/>
        </p:nvSpPr>
        <p:spPr bwMode="auto">
          <a:xfrm>
            <a:off x="4343400" y="3953376"/>
            <a:ext cx="2286000" cy="304800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331" name="Line 141"/>
          <p:cNvSpPr>
            <a:spLocks noChangeShapeType="1"/>
          </p:cNvSpPr>
          <p:nvPr/>
        </p:nvSpPr>
        <p:spPr bwMode="auto">
          <a:xfrm>
            <a:off x="4114800" y="4261728"/>
            <a:ext cx="2286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332" name="Line 142"/>
          <p:cNvSpPr>
            <a:spLocks noChangeShapeType="1"/>
          </p:cNvSpPr>
          <p:nvPr/>
        </p:nvSpPr>
        <p:spPr bwMode="auto">
          <a:xfrm>
            <a:off x="6553200" y="4267200"/>
            <a:ext cx="3810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333" name="Rectangle 143"/>
          <p:cNvSpPr>
            <a:spLocks noChangeArrowheads="1"/>
          </p:cNvSpPr>
          <p:nvPr/>
        </p:nvSpPr>
        <p:spPr bwMode="auto">
          <a:xfrm>
            <a:off x="4343400" y="4258176"/>
            <a:ext cx="2286000" cy="304800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aphicFrame>
        <p:nvGraphicFramePr>
          <p:cNvPr id="3" name="Đối tượng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7294983"/>
              </p:ext>
            </p:extLst>
          </p:nvPr>
        </p:nvGraphicFramePr>
        <p:xfrm>
          <a:off x="5932488" y="2781300"/>
          <a:ext cx="2419350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5" name="Equation" r:id="rId3" imgW="1104840" imgH="431640" progId="Equation.DSMT4">
                  <p:embed/>
                </p:oleObj>
              </mc:Choice>
              <mc:Fallback>
                <p:oleObj name="Equation" r:id="rId3" imgW="1104840" imgH="431640" progId="Equation.DSMT4">
                  <p:embed/>
                  <p:pic>
                    <p:nvPicPr>
                      <p:cNvPr id="0" name="Đối tượng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2488" y="2781300"/>
                        <a:ext cx="2419350" cy="94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9" name="Hình chữ nhật 148"/>
          <p:cNvSpPr/>
          <p:nvPr/>
        </p:nvSpPr>
        <p:spPr>
          <a:xfrm>
            <a:off x="0" y="75541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66"/>
                </a:solidFill>
              </a:rPr>
              <a:t>I. DỰ ĐOÁN SỰ PHỤ THUỘC CỦA ĐIỆN TRỞ VÀO TIẾT DIỆN DÂY DẪN:</a:t>
            </a:r>
            <a:endParaRPr lang="vi-VN" b="1" dirty="0">
              <a:solidFill>
                <a:srgbClr val="000066"/>
              </a:solidFill>
            </a:endParaRPr>
          </a:p>
        </p:txBody>
      </p:sp>
      <p:sp>
        <p:nvSpPr>
          <p:cNvPr id="150" name="Hình chữ nhật 149"/>
          <p:cNvSpPr/>
          <p:nvPr/>
        </p:nvSpPr>
        <p:spPr>
          <a:xfrm>
            <a:off x="-13235" y="1052736"/>
            <a:ext cx="30572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>
                <a:solidFill>
                  <a:srgbClr val="000066"/>
                </a:solidFill>
              </a:rPr>
              <a:t>II. THÍ NGHIỆM KIỂM </a:t>
            </a:r>
            <a:r>
              <a:rPr lang="vi-VN" b="1" dirty="0" smtClean="0">
                <a:solidFill>
                  <a:srgbClr val="000066"/>
                </a:solidFill>
              </a:rPr>
              <a:t>TRA:</a:t>
            </a:r>
            <a:endParaRPr lang="vi-VN" b="1" dirty="0">
              <a:solidFill>
                <a:srgbClr val="000066"/>
              </a:solidFill>
            </a:endParaRPr>
          </a:p>
        </p:txBody>
      </p:sp>
      <p:sp>
        <p:nvSpPr>
          <p:cNvPr id="151" name="Hình chữ nhật 150"/>
          <p:cNvSpPr/>
          <p:nvPr/>
        </p:nvSpPr>
        <p:spPr>
          <a:xfrm>
            <a:off x="-13235" y="1681351"/>
            <a:ext cx="54521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660066"/>
                </a:solidFill>
              </a:rPr>
              <a:t>2. </a:t>
            </a:r>
            <a:r>
              <a:rPr lang="vi-VN" sz="2400" b="1" dirty="0" err="1">
                <a:solidFill>
                  <a:srgbClr val="660066"/>
                </a:solidFill>
              </a:rPr>
              <a:t>Thí</a:t>
            </a:r>
            <a:r>
              <a:rPr lang="vi-VN" sz="2400" b="1" dirty="0">
                <a:solidFill>
                  <a:srgbClr val="660066"/>
                </a:solidFill>
              </a:rPr>
              <a:t> nghiệm </a:t>
            </a:r>
            <a:r>
              <a:rPr lang="vi-VN" sz="2400" b="1" dirty="0" smtClean="0">
                <a:solidFill>
                  <a:srgbClr val="660066"/>
                </a:solidFill>
              </a:rPr>
              <a:t>với </a:t>
            </a:r>
            <a:r>
              <a:rPr lang="vi-VN" sz="2400" b="1" dirty="0">
                <a:solidFill>
                  <a:srgbClr val="660066"/>
                </a:solidFill>
              </a:rPr>
              <a:t>dây có tiết </a:t>
            </a:r>
            <a:r>
              <a:rPr lang="vi-VN" sz="2400" b="1" dirty="0" err="1">
                <a:solidFill>
                  <a:srgbClr val="660066"/>
                </a:solidFill>
              </a:rPr>
              <a:t>diện</a:t>
            </a:r>
            <a:r>
              <a:rPr lang="vi-VN" sz="2400" b="1" dirty="0">
                <a:solidFill>
                  <a:srgbClr val="660066"/>
                </a:solidFill>
              </a:rPr>
              <a:t> </a:t>
            </a:r>
            <a:r>
              <a:rPr lang="vi-VN" sz="2400" b="1" dirty="0" smtClean="0">
                <a:solidFill>
                  <a:srgbClr val="660066"/>
                </a:solidFill>
              </a:rPr>
              <a:t>S</a:t>
            </a:r>
            <a:r>
              <a:rPr lang="vi-VN" sz="2400" b="1" baseline="-25000" dirty="0" smtClean="0">
                <a:solidFill>
                  <a:srgbClr val="660066"/>
                </a:solidFill>
              </a:rPr>
              <a:t>2</a:t>
            </a:r>
            <a:endParaRPr lang="vi-VN" sz="2400" b="1" baseline="-25000" dirty="0">
              <a:solidFill>
                <a:srgbClr val="660066"/>
              </a:solidFill>
            </a:endParaRPr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>
            <a:off x="228600" y="2514600"/>
            <a:ext cx="2971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1564481" y="5071269"/>
            <a:ext cx="2550319" cy="34131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52" name="Hình chữ nhật 151"/>
          <p:cNvSpPr/>
          <p:nvPr/>
        </p:nvSpPr>
        <p:spPr>
          <a:xfrm>
            <a:off x="-13235" y="1340768"/>
            <a:ext cx="54521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660066"/>
                </a:solidFill>
              </a:rPr>
              <a:t>1. </a:t>
            </a:r>
            <a:r>
              <a:rPr lang="vi-VN" sz="2400" b="1" dirty="0" err="1">
                <a:solidFill>
                  <a:srgbClr val="660066"/>
                </a:solidFill>
              </a:rPr>
              <a:t>Thí</a:t>
            </a:r>
            <a:r>
              <a:rPr lang="vi-VN" sz="2400" b="1" dirty="0">
                <a:solidFill>
                  <a:srgbClr val="660066"/>
                </a:solidFill>
              </a:rPr>
              <a:t> nghiệm </a:t>
            </a:r>
            <a:r>
              <a:rPr lang="vi-VN" sz="2400" b="1" dirty="0" smtClean="0">
                <a:solidFill>
                  <a:srgbClr val="660066"/>
                </a:solidFill>
              </a:rPr>
              <a:t>với </a:t>
            </a:r>
            <a:r>
              <a:rPr lang="vi-VN" sz="2400" b="1" dirty="0">
                <a:solidFill>
                  <a:srgbClr val="660066"/>
                </a:solidFill>
              </a:rPr>
              <a:t>dây có tiết </a:t>
            </a:r>
            <a:r>
              <a:rPr lang="vi-VN" sz="2400" b="1" dirty="0" err="1">
                <a:solidFill>
                  <a:srgbClr val="660066"/>
                </a:solidFill>
              </a:rPr>
              <a:t>diện</a:t>
            </a:r>
            <a:r>
              <a:rPr lang="vi-VN" sz="2400" b="1" dirty="0">
                <a:solidFill>
                  <a:srgbClr val="660066"/>
                </a:solidFill>
              </a:rPr>
              <a:t> S</a:t>
            </a:r>
            <a:r>
              <a:rPr lang="vi-VN" sz="2400" b="1" baseline="-25000" dirty="0">
                <a:solidFill>
                  <a:srgbClr val="660066"/>
                </a:solidFill>
              </a:rPr>
              <a:t>1</a:t>
            </a:r>
          </a:p>
        </p:txBody>
      </p:sp>
      <p:sp>
        <p:nvSpPr>
          <p:cNvPr id="143" name="Hộp_Văn_Bản 142"/>
          <p:cNvSpPr txBox="1"/>
          <p:nvPr/>
        </p:nvSpPr>
        <p:spPr>
          <a:xfrm>
            <a:off x="1638300" y="5725438"/>
            <a:ext cx="1058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 smtClean="0">
                <a:solidFill>
                  <a:srgbClr val="C00000"/>
                </a:solidFill>
              </a:rPr>
              <a:t>R</a:t>
            </a:r>
            <a:r>
              <a:rPr lang="vi-VN" sz="2400" b="1" baseline="-25000" dirty="0">
                <a:solidFill>
                  <a:srgbClr val="C00000"/>
                </a:solidFill>
              </a:rPr>
              <a:t>2</a:t>
            </a:r>
            <a:r>
              <a:rPr lang="vi-VN" sz="2400" b="1" dirty="0" smtClean="0">
                <a:solidFill>
                  <a:srgbClr val="C00000"/>
                </a:solidFill>
              </a:rPr>
              <a:t> = ?</a:t>
            </a:r>
            <a:endParaRPr lang="vi-VN" sz="2400" b="1" dirty="0">
              <a:solidFill>
                <a:srgbClr val="C00000"/>
              </a:solidFill>
            </a:endParaRPr>
          </a:p>
        </p:txBody>
      </p:sp>
      <p:sp>
        <p:nvSpPr>
          <p:cNvPr id="144" name="Hình chữ nhật 3"/>
          <p:cNvSpPr/>
          <p:nvPr/>
        </p:nvSpPr>
        <p:spPr>
          <a:xfrm>
            <a:off x="899592" y="-23614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400" b="1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TIẾT 8</a:t>
            </a:r>
            <a:r>
              <a:rPr lang="vi-VN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</a:t>
            </a:r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SỰ PHỤ THUỘC CỦA ĐIỆN TRỞ VÀO</a:t>
            </a:r>
          </a:p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TIẾT DIỆN  DÂY DẪN</a:t>
            </a:r>
            <a:endParaRPr lang="vi-VN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07999573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24" dur="2000" fill="hold"/>
                                        <p:tgtEl>
                                          <p:spTgt spid="2028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700000">
                                      <p:cBhvr>
                                        <p:cTn id="27" dur="2000" fill="hold"/>
                                        <p:tgtEl>
                                          <p:spTgt spid="2028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7800000">
                                      <p:cBhvr>
                                        <p:cTn id="29" dur="2000" fill="hold"/>
                                        <p:tgtEl>
                                          <p:spTgt spid="2028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0"/>
      <p:bldP spid="143" grpId="0"/>
      <p:bldP spid="14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7653" name="Group 261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120093681"/>
              </p:ext>
            </p:extLst>
          </p:nvPr>
        </p:nvGraphicFramePr>
        <p:xfrm>
          <a:off x="914400" y="2865438"/>
          <a:ext cx="8229600" cy="3659188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133504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                 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           KQ đo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Lần TN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Hiệu điên thế (V)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Cường độ dòng điện (A)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Điện trở </a:t>
                      </a:r>
                      <a:r>
                        <a:rPr lang="en-U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dây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dẫn</a:t>
                      </a:r>
                      <a:r>
                        <a:rPr lang="vi-VN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l-GR" sz="1800" b="1" dirty="0" smtClean="0">
                          <a:solidFill>
                            <a:schemeClr val="tx1"/>
                          </a:solidFill>
                          <a:cs typeface="Times New Roman" pitchFamily="18" charset="0"/>
                        </a:rPr>
                        <a:t>Ω</a:t>
                      </a:r>
                      <a:r>
                        <a:rPr lang="vi-VN" sz="1800" b="1" dirty="0" smtClean="0">
                          <a:solidFill>
                            <a:schemeClr val="tx1"/>
                          </a:solidFill>
                          <a:cs typeface="Times New Roman" pitchFamily="18" charset="0"/>
                        </a:rPr>
                        <a:t>)</a:t>
                      </a:r>
                      <a:endParaRPr lang="en-US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</a:tr>
              <a:tr h="9414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Với </a:t>
                      </a:r>
                      <a:r>
                        <a:rPr lang="en-U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dây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dẫn có tiết </a:t>
                      </a:r>
                      <a:r>
                        <a:rPr lang="en-U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diện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</a:t>
                      </a:r>
                      <a:r>
                        <a:rPr lang="en-US" sz="1800" b="0" i="0" u="none" strike="noStrike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</a:tr>
              <a:tr h="13827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Với </a:t>
                      </a:r>
                      <a:r>
                        <a:rPr lang="en-U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dây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dẫn có tiết </a:t>
                      </a:r>
                      <a:r>
                        <a:rPr lang="en-U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diện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</a:t>
                      </a:r>
                      <a:r>
                        <a:rPr lang="en-US" sz="1800" b="0" i="0" u="none" strike="noStrike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en-US" sz="24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314" name="Line 228"/>
          <p:cNvSpPr>
            <a:spLocks noChangeShapeType="1"/>
          </p:cNvSpPr>
          <p:nvPr/>
        </p:nvSpPr>
        <p:spPr bwMode="auto">
          <a:xfrm>
            <a:off x="461963" y="2854251"/>
            <a:ext cx="2052637" cy="1366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7630" name="Text Box 238"/>
          <p:cNvSpPr txBox="1">
            <a:spLocks noChangeArrowheads="1"/>
          </p:cNvSpPr>
          <p:nvPr/>
        </p:nvSpPr>
        <p:spPr bwMode="auto">
          <a:xfrm>
            <a:off x="2667000" y="4402192"/>
            <a:ext cx="1752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dirty="0">
                <a:latin typeface="+mn-lt"/>
              </a:rPr>
              <a:t>U</a:t>
            </a:r>
            <a:r>
              <a:rPr lang="en-US" sz="2400" baseline="-25000" dirty="0">
                <a:latin typeface="+mn-lt"/>
              </a:rPr>
              <a:t>1</a:t>
            </a:r>
            <a:r>
              <a:rPr lang="en-US" sz="2400" dirty="0">
                <a:latin typeface="+mn-lt"/>
              </a:rPr>
              <a:t>= </a:t>
            </a:r>
            <a:r>
              <a:rPr lang="en-US" sz="2400" dirty="0" smtClean="0">
                <a:latin typeface="+mn-lt"/>
              </a:rPr>
              <a:t>6</a:t>
            </a:r>
            <a:endParaRPr lang="en-US" sz="2400" dirty="0">
              <a:latin typeface="+mn-lt"/>
            </a:endParaRPr>
          </a:p>
        </p:txBody>
      </p:sp>
      <p:sp>
        <p:nvSpPr>
          <p:cNvPr id="187631" name="Text Box 239"/>
          <p:cNvSpPr txBox="1">
            <a:spLocks noChangeArrowheads="1"/>
          </p:cNvSpPr>
          <p:nvPr/>
        </p:nvSpPr>
        <p:spPr bwMode="auto">
          <a:xfrm>
            <a:off x="2667000" y="5564088"/>
            <a:ext cx="1752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dirty="0">
                <a:latin typeface="+mn-lt"/>
              </a:rPr>
              <a:t>U</a:t>
            </a:r>
            <a:r>
              <a:rPr lang="en-US" sz="2400" baseline="-25000" dirty="0">
                <a:latin typeface="+mn-lt"/>
              </a:rPr>
              <a:t>2</a:t>
            </a:r>
            <a:r>
              <a:rPr lang="en-US" sz="2400" dirty="0">
                <a:latin typeface="+mn-lt"/>
              </a:rPr>
              <a:t>= </a:t>
            </a:r>
            <a:r>
              <a:rPr lang="en-US" sz="2400" dirty="0" smtClean="0">
                <a:latin typeface="+mn-lt"/>
              </a:rPr>
              <a:t>6</a:t>
            </a:r>
            <a:endParaRPr lang="en-US" sz="2400" dirty="0">
              <a:latin typeface="+mn-lt"/>
            </a:endParaRPr>
          </a:p>
        </p:txBody>
      </p:sp>
      <p:sp>
        <p:nvSpPr>
          <p:cNvPr id="187635" name="Text Box 243"/>
          <p:cNvSpPr txBox="1">
            <a:spLocks noChangeArrowheads="1"/>
          </p:cNvSpPr>
          <p:nvPr/>
        </p:nvSpPr>
        <p:spPr bwMode="auto">
          <a:xfrm>
            <a:off x="4780776" y="4407495"/>
            <a:ext cx="1752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dirty="0">
                <a:latin typeface="+mn-lt"/>
              </a:rPr>
              <a:t>I</a:t>
            </a:r>
            <a:r>
              <a:rPr lang="en-US" sz="2400" baseline="-25000" dirty="0">
                <a:latin typeface="+mn-lt"/>
              </a:rPr>
              <a:t>1</a:t>
            </a:r>
            <a:r>
              <a:rPr lang="en-US" sz="2400" dirty="0">
                <a:latin typeface="+mn-lt"/>
              </a:rPr>
              <a:t>= </a:t>
            </a:r>
            <a:r>
              <a:rPr lang="en-US" sz="2400" dirty="0" smtClean="0">
                <a:latin typeface="+mn-lt"/>
              </a:rPr>
              <a:t>0,5</a:t>
            </a:r>
            <a:endParaRPr lang="en-US" sz="2400" dirty="0">
              <a:latin typeface="+mn-lt"/>
            </a:endParaRPr>
          </a:p>
        </p:txBody>
      </p:sp>
      <p:sp>
        <p:nvSpPr>
          <p:cNvPr id="187636" name="Text Box 244"/>
          <p:cNvSpPr txBox="1">
            <a:spLocks noChangeArrowheads="1"/>
          </p:cNvSpPr>
          <p:nvPr/>
        </p:nvSpPr>
        <p:spPr bwMode="auto">
          <a:xfrm>
            <a:off x="6705600" y="4437112"/>
            <a:ext cx="1752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dirty="0">
                <a:latin typeface="+mn-lt"/>
              </a:rPr>
              <a:t>R</a:t>
            </a:r>
            <a:r>
              <a:rPr lang="en-US" sz="2400" baseline="-25000" dirty="0">
                <a:latin typeface="+mn-lt"/>
              </a:rPr>
              <a:t>1</a:t>
            </a:r>
            <a:r>
              <a:rPr lang="en-US" sz="2400" dirty="0">
                <a:latin typeface="+mn-lt"/>
              </a:rPr>
              <a:t>= </a:t>
            </a:r>
            <a:r>
              <a:rPr lang="en-US" sz="2400" dirty="0" smtClean="0">
                <a:latin typeface="+mn-lt"/>
              </a:rPr>
              <a:t>12</a:t>
            </a:r>
            <a:endParaRPr lang="en-US" sz="2400" dirty="0">
              <a:latin typeface="+mn-lt"/>
            </a:endParaRPr>
          </a:p>
        </p:txBody>
      </p:sp>
      <p:sp>
        <p:nvSpPr>
          <p:cNvPr id="187637" name="Text Box 245"/>
          <p:cNvSpPr txBox="1">
            <a:spLocks noChangeArrowheads="1"/>
          </p:cNvSpPr>
          <p:nvPr/>
        </p:nvSpPr>
        <p:spPr bwMode="auto">
          <a:xfrm>
            <a:off x="4800600" y="5564088"/>
            <a:ext cx="1752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dirty="0">
                <a:latin typeface="+mn-lt"/>
              </a:rPr>
              <a:t>I</a:t>
            </a:r>
            <a:r>
              <a:rPr lang="en-US" sz="2400" baseline="-25000" dirty="0">
                <a:latin typeface="+mn-lt"/>
              </a:rPr>
              <a:t>1</a:t>
            </a:r>
            <a:r>
              <a:rPr lang="en-US" sz="2400" dirty="0">
                <a:latin typeface="+mn-lt"/>
              </a:rPr>
              <a:t>= </a:t>
            </a:r>
            <a:r>
              <a:rPr lang="en-US" sz="2400" dirty="0" smtClean="0">
                <a:latin typeface="+mn-lt"/>
              </a:rPr>
              <a:t>1</a:t>
            </a:r>
            <a:endParaRPr lang="en-US" sz="2400" dirty="0">
              <a:latin typeface="+mn-lt"/>
            </a:endParaRPr>
          </a:p>
        </p:txBody>
      </p:sp>
      <p:sp>
        <p:nvSpPr>
          <p:cNvPr id="187640" name="Text Box 248"/>
          <p:cNvSpPr txBox="1">
            <a:spLocks noChangeArrowheads="1"/>
          </p:cNvSpPr>
          <p:nvPr/>
        </p:nvSpPr>
        <p:spPr bwMode="auto">
          <a:xfrm>
            <a:off x="6781800" y="5564088"/>
            <a:ext cx="1752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dirty="0"/>
              <a:t>R</a:t>
            </a:r>
            <a:r>
              <a:rPr lang="en-US" sz="2400" baseline="-25000" dirty="0"/>
              <a:t>2</a:t>
            </a:r>
            <a:r>
              <a:rPr lang="en-US" sz="2400" dirty="0"/>
              <a:t>= </a:t>
            </a:r>
            <a:r>
              <a:rPr lang="en-US" sz="2400" dirty="0" smtClean="0"/>
              <a:t>6</a:t>
            </a:r>
            <a:endParaRPr lang="en-US" sz="2400" dirty="0"/>
          </a:p>
        </p:txBody>
      </p:sp>
      <p:sp>
        <p:nvSpPr>
          <p:cNvPr id="2" name="Hình chữ nhật 1"/>
          <p:cNvSpPr/>
          <p:nvPr/>
        </p:nvSpPr>
        <p:spPr>
          <a:xfrm>
            <a:off x="2602436" y="2247255"/>
            <a:ext cx="3634328" cy="461665"/>
          </a:xfrm>
          <a:prstGeom prst="rect">
            <a:avLst/>
          </a:prstGeom>
          <a:ln w="25400"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0000CC"/>
                </a:solidFill>
              </a:rPr>
              <a:t>Ghi </a:t>
            </a:r>
            <a:r>
              <a:rPr lang="vi-VN" sz="2400" b="1" dirty="0" err="1">
                <a:solidFill>
                  <a:srgbClr val="0000CC"/>
                </a:solidFill>
              </a:rPr>
              <a:t>kết</a:t>
            </a:r>
            <a:r>
              <a:rPr lang="vi-VN" sz="2400" b="1" dirty="0">
                <a:solidFill>
                  <a:srgbClr val="0000CC"/>
                </a:solidFill>
              </a:rPr>
              <a:t> quả vào </a:t>
            </a:r>
            <a:r>
              <a:rPr lang="vi-VN" sz="2400" b="1" dirty="0" err="1">
                <a:solidFill>
                  <a:srgbClr val="0000CC"/>
                </a:solidFill>
              </a:rPr>
              <a:t>bảng</a:t>
            </a:r>
            <a:r>
              <a:rPr lang="vi-VN" sz="2400" b="1" dirty="0">
                <a:solidFill>
                  <a:srgbClr val="0000CC"/>
                </a:solidFill>
              </a:rPr>
              <a:t> 1 </a:t>
            </a:r>
          </a:p>
        </p:txBody>
      </p:sp>
      <p:sp>
        <p:nvSpPr>
          <p:cNvPr id="17" name="Hình chữ nhật 16"/>
          <p:cNvSpPr/>
          <p:nvPr/>
        </p:nvSpPr>
        <p:spPr>
          <a:xfrm>
            <a:off x="0" y="75541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66"/>
                </a:solidFill>
              </a:rPr>
              <a:t>I. DỰ ĐOÁN SỰ PHỤ THUỘC CỦA ĐIỆN TRỞ VÀO TIẾT DIỆN DÂY DẪN:</a:t>
            </a:r>
            <a:endParaRPr lang="vi-VN" b="1" dirty="0">
              <a:solidFill>
                <a:srgbClr val="000066"/>
              </a:solidFill>
            </a:endParaRPr>
          </a:p>
        </p:txBody>
      </p:sp>
      <p:sp>
        <p:nvSpPr>
          <p:cNvPr id="18" name="Hình chữ nhật 17"/>
          <p:cNvSpPr/>
          <p:nvPr/>
        </p:nvSpPr>
        <p:spPr>
          <a:xfrm>
            <a:off x="-13235" y="1052736"/>
            <a:ext cx="30572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>
                <a:solidFill>
                  <a:srgbClr val="000066"/>
                </a:solidFill>
              </a:rPr>
              <a:t>II. THÍ NGHIỆM KIỂM </a:t>
            </a:r>
            <a:r>
              <a:rPr lang="vi-VN" b="1" dirty="0" smtClean="0">
                <a:solidFill>
                  <a:srgbClr val="000066"/>
                </a:solidFill>
              </a:rPr>
              <a:t>TRA:</a:t>
            </a:r>
            <a:endParaRPr lang="vi-VN" b="1" dirty="0">
              <a:solidFill>
                <a:srgbClr val="000066"/>
              </a:solidFill>
            </a:endParaRPr>
          </a:p>
        </p:txBody>
      </p:sp>
      <p:sp>
        <p:nvSpPr>
          <p:cNvPr id="20" name="Hình chữ nhật 19"/>
          <p:cNvSpPr/>
          <p:nvPr/>
        </p:nvSpPr>
        <p:spPr>
          <a:xfrm>
            <a:off x="-13235" y="1681351"/>
            <a:ext cx="54521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660066"/>
                </a:solidFill>
              </a:rPr>
              <a:t>2. </a:t>
            </a:r>
            <a:r>
              <a:rPr lang="vi-VN" sz="2400" b="1" dirty="0" err="1">
                <a:solidFill>
                  <a:srgbClr val="660066"/>
                </a:solidFill>
              </a:rPr>
              <a:t>Thí</a:t>
            </a:r>
            <a:r>
              <a:rPr lang="vi-VN" sz="2400" b="1" dirty="0">
                <a:solidFill>
                  <a:srgbClr val="660066"/>
                </a:solidFill>
              </a:rPr>
              <a:t> nghiệm </a:t>
            </a:r>
            <a:r>
              <a:rPr lang="vi-VN" sz="2400" b="1" dirty="0" smtClean="0">
                <a:solidFill>
                  <a:srgbClr val="660066"/>
                </a:solidFill>
              </a:rPr>
              <a:t>với </a:t>
            </a:r>
            <a:r>
              <a:rPr lang="vi-VN" sz="2400" b="1" dirty="0">
                <a:solidFill>
                  <a:srgbClr val="660066"/>
                </a:solidFill>
              </a:rPr>
              <a:t>dây có tiết </a:t>
            </a:r>
            <a:r>
              <a:rPr lang="vi-VN" sz="2400" b="1" dirty="0" err="1">
                <a:solidFill>
                  <a:srgbClr val="660066"/>
                </a:solidFill>
              </a:rPr>
              <a:t>diện</a:t>
            </a:r>
            <a:r>
              <a:rPr lang="vi-VN" sz="2400" b="1" dirty="0">
                <a:solidFill>
                  <a:srgbClr val="660066"/>
                </a:solidFill>
              </a:rPr>
              <a:t> </a:t>
            </a:r>
            <a:r>
              <a:rPr lang="vi-VN" sz="2400" b="1" dirty="0" smtClean="0">
                <a:solidFill>
                  <a:srgbClr val="660066"/>
                </a:solidFill>
              </a:rPr>
              <a:t>S</a:t>
            </a:r>
            <a:r>
              <a:rPr lang="vi-VN" sz="2400" b="1" baseline="-25000" dirty="0" smtClean="0">
                <a:solidFill>
                  <a:srgbClr val="660066"/>
                </a:solidFill>
              </a:rPr>
              <a:t>2</a:t>
            </a:r>
            <a:endParaRPr lang="vi-VN" sz="2400" b="1" baseline="-25000" dirty="0">
              <a:solidFill>
                <a:srgbClr val="660066"/>
              </a:solidFill>
            </a:endParaRPr>
          </a:p>
        </p:txBody>
      </p:sp>
      <p:sp>
        <p:nvSpPr>
          <p:cNvPr id="21" name="Hình chữ nhật 20"/>
          <p:cNvSpPr/>
          <p:nvPr/>
        </p:nvSpPr>
        <p:spPr>
          <a:xfrm>
            <a:off x="-13235" y="1340768"/>
            <a:ext cx="54521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660066"/>
                </a:solidFill>
              </a:rPr>
              <a:t>1. </a:t>
            </a:r>
            <a:r>
              <a:rPr lang="vi-VN" sz="2400" b="1" dirty="0" err="1">
                <a:solidFill>
                  <a:srgbClr val="660066"/>
                </a:solidFill>
              </a:rPr>
              <a:t>Thí</a:t>
            </a:r>
            <a:r>
              <a:rPr lang="vi-VN" sz="2400" b="1" dirty="0">
                <a:solidFill>
                  <a:srgbClr val="660066"/>
                </a:solidFill>
              </a:rPr>
              <a:t> nghiệm </a:t>
            </a:r>
            <a:r>
              <a:rPr lang="vi-VN" sz="2400" b="1" dirty="0" smtClean="0">
                <a:solidFill>
                  <a:srgbClr val="660066"/>
                </a:solidFill>
              </a:rPr>
              <a:t>với </a:t>
            </a:r>
            <a:r>
              <a:rPr lang="vi-VN" sz="2400" b="1" dirty="0">
                <a:solidFill>
                  <a:srgbClr val="660066"/>
                </a:solidFill>
              </a:rPr>
              <a:t>dây có tiết </a:t>
            </a:r>
            <a:r>
              <a:rPr lang="vi-VN" sz="2400" b="1" dirty="0" err="1">
                <a:solidFill>
                  <a:srgbClr val="660066"/>
                </a:solidFill>
              </a:rPr>
              <a:t>diện</a:t>
            </a:r>
            <a:r>
              <a:rPr lang="vi-VN" sz="2400" b="1" dirty="0">
                <a:solidFill>
                  <a:srgbClr val="660066"/>
                </a:solidFill>
              </a:rPr>
              <a:t> S</a:t>
            </a:r>
            <a:r>
              <a:rPr lang="vi-VN" sz="2400" b="1" baseline="-25000" dirty="0">
                <a:solidFill>
                  <a:srgbClr val="660066"/>
                </a:solidFill>
              </a:rPr>
              <a:t>1</a:t>
            </a:r>
          </a:p>
        </p:txBody>
      </p:sp>
      <p:sp>
        <p:nvSpPr>
          <p:cNvPr id="19" name="Hình chữ nhật 3"/>
          <p:cNvSpPr/>
          <p:nvPr/>
        </p:nvSpPr>
        <p:spPr>
          <a:xfrm>
            <a:off x="899592" y="-23614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400" b="1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TIẾT 8</a:t>
            </a:r>
            <a:r>
              <a:rPr lang="vi-VN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</a:t>
            </a:r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SỰ PHỤ THUỘC CỦA ĐIỆN TRỞ VÀO</a:t>
            </a:r>
          </a:p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TIẾT DIỆN  DÂY DẪN</a:t>
            </a:r>
            <a:endParaRPr lang="vi-VN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70233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600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7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7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7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7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7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7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7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7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7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87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87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87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87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87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87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630" grpId="0"/>
      <p:bldP spid="187631" grpId="0"/>
      <p:bldP spid="187635" grpId="0"/>
      <p:bldP spid="187636" grpId="0"/>
      <p:bldP spid="187637" grpId="0"/>
      <p:bldP spid="187640" grpId="0"/>
      <p:bldP spid="2" grpId="0" animBg="1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0" y="75541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66"/>
                </a:solidFill>
              </a:rPr>
              <a:t>I. DỰ ĐOÁN SỰ PHỤ THUỘC CỦA ĐIỆN TRỞ VÀO TIẾT DIỆN DÂY DẪN:</a:t>
            </a:r>
            <a:endParaRPr lang="vi-VN" b="1" dirty="0">
              <a:solidFill>
                <a:srgbClr val="000066"/>
              </a:solidFill>
            </a:endParaRPr>
          </a:p>
        </p:txBody>
      </p:sp>
      <p:sp>
        <p:nvSpPr>
          <p:cNvPr id="5" name="Hình chữ nhật 4"/>
          <p:cNvSpPr/>
          <p:nvPr/>
        </p:nvSpPr>
        <p:spPr>
          <a:xfrm>
            <a:off x="-13235" y="1052736"/>
            <a:ext cx="30572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>
                <a:solidFill>
                  <a:srgbClr val="000066"/>
                </a:solidFill>
              </a:rPr>
              <a:t>II. THÍ NGHIỆM KIỂM </a:t>
            </a:r>
            <a:r>
              <a:rPr lang="vi-VN" b="1" dirty="0" smtClean="0">
                <a:solidFill>
                  <a:srgbClr val="000066"/>
                </a:solidFill>
              </a:rPr>
              <a:t>TRA:</a:t>
            </a:r>
            <a:endParaRPr lang="vi-VN" b="1" dirty="0">
              <a:solidFill>
                <a:srgbClr val="000066"/>
              </a:solidFill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-13235" y="1681351"/>
            <a:ext cx="54521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660066"/>
                </a:solidFill>
              </a:rPr>
              <a:t>2. </a:t>
            </a:r>
            <a:r>
              <a:rPr lang="vi-VN" sz="2400" b="1" dirty="0" err="1">
                <a:solidFill>
                  <a:srgbClr val="660066"/>
                </a:solidFill>
              </a:rPr>
              <a:t>Thí</a:t>
            </a:r>
            <a:r>
              <a:rPr lang="vi-VN" sz="2400" b="1" dirty="0">
                <a:solidFill>
                  <a:srgbClr val="660066"/>
                </a:solidFill>
              </a:rPr>
              <a:t> nghiệm </a:t>
            </a:r>
            <a:r>
              <a:rPr lang="vi-VN" sz="2400" b="1" dirty="0" smtClean="0">
                <a:solidFill>
                  <a:srgbClr val="660066"/>
                </a:solidFill>
              </a:rPr>
              <a:t>với </a:t>
            </a:r>
            <a:r>
              <a:rPr lang="vi-VN" sz="2400" b="1" dirty="0">
                <a:solidFill>
                  <a:srgbClr val="660066"/>
                </a:solidFill>
              </a:rPr>
              <a:t>dây có tiết </a:t>
            </a:r>
            <a:r>
              <a:rPr lang="vi-VN" sz="2400" b="1" dirty="0" err="1">
                <a:solidFill>
                  <a:srgbClr val="660066"/>
                </a:solidFill>
              </a:rPr>
              <a:t>diện</a:t>
            </a:r>
            <a:r>
              <a:rPr lang="vi-VN" sz="2400" b="1" dirty="0">
                <a:solidFill>
                  <a:srgbClr val="660066"/>
                </a:solidFill>
              </a:rPr>
              <a:t> </a:t>
            </a:r>
            <a:r>
              <a:rPr lang="vi-VN" sz="2400" b="1" dirty="0" smtClean="0">
                <a:solidFill>
                  <a:srgbClr val="660066"/>
                </a:solidFill>
              </a:rPr>
              <a:t>S</a:t>
            </a:r>
            <a:r>
              <a:rPr lang="vi-VN" sz="2400" b="1" baseline="-25000" dirty="0" smtClean="0">
                <a:solidFill>
                  <a:srgbClr val="660066"/>
                </a:solidFill>
              </a:rPr>
              <a:t>2</a:t>
            </a:r>
            <a:endParaRPr lang="vi-VN" sz="2400" b="1" baseline="-25000" dirty="0">
              <a:solidFill>
                <a:srgbClr val="660066"/>
              </a:solidFill>
            </a:endParaRPr>
          </a:p>
        </p:txBody>
      </p:sp>
      <p:sp>
        <p:nvSpPr>
          <p:cNvPr id="7" name="Hình chữ nhật 6"/>
          <p:cNvSpPr/>
          <p:nvPr/>
        </p:nvSpPr>
        <p:spPr>
          <a:xfrm>
            <a:off x="-13235" y="1340768"/>
            <a:ext cx="54521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660066"/>
                </a:solidFill>
              </a:rPr>
              <a:t>1. </a:t>
            </a:r>
            <a:r>
              <a:rPr lang="vi-VN" sz="2400" b="1" dirty="0" err="1">
                <a:solidFill>
                  <a:srgbClr val="660066"/>
                </a:solidFill>
              </a:rPr>
              <a:t>Thí</a:t>
            </a:r>
            <a:r>
              <a:rPr lang="vi-VN" sz="2400" b="1" dirty="0">
                <a:solidFill>
                  <a:srgbClr val="660066"/>
                </a:solidFill>
              </a:rPr>
              <a:t> nghiệm </a:t>
            </a:r>
            <a:r>
              <a:rPr lang="vi-VN" sz="2400" b="1" dirty="0" smtClean="0">
                <a:solidFill>
                  <a:srgbClr val="660066"/>
                </a:solidFill>
              </a:rPr>
              <a:t>với </a:t>
            </a:r>
            <a:r>
              <a:rPr lang="vi-VN" sz="2400" b="1" dirty="0">
                <a:solidFill>
                  <a:srgbClr val="660066"/>
                </a:solidFill>
              </a:rPr>
              <a:t>dây có tiết </a:t>
            </a:r>
            <a:r>
              <a:rPr lang="vi-VN" sz="2400" b="1" dirty="0" err="1">
                <a:solidFill>
                  <a:srgbClr val="660066"/>
                </a:solidFill>
              </a:rPr>
              <a:t>diện</a:t>
            </a:r>
            <a:r>
              <a:rPr lang="vi-VN" sz="2400" b="1" dirty="0">
                <a:solidFill>
                  <a:srgbClr val="660066"/>
                </a:solidFill>
              </a:rPr>
              <a:t> S</a:t>
            </a:r>
            <a:r>
              <a:rPr lang="vi-VN" sz="2400" b="1" baseline="-25000" dirty="0">
                <a:solidFill>
                  <a:srgbClr val="660066"/>
                </a:solidFill>
              </a:rPr>
              <a:t>1</a:t>
            </a:r>
          </a:p>
        </p:txBody>
      </p:sp>
      <p:sp>
        <p:nvSpPr>
          <p:cNvPr id="8" name="Hình chữ nhật 7"/>
          <p:cNvSpPr/>
          <p:nvPr/>
        </p:nvSpPr>
        <p:spPr>
          <a:xfrm>
            <a:off x="-6032" y="2030368"/>
            <a:ext cx="2013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660066"/>
                </a:solidFill>
              </a:rPr>
              <a:t>3. </a:t>
            </a:r>
            <a:r>
              <a:rPr lang="vi-VN" sz="2400" b="1" dirty="0" err="1">
                <a:solidFill>
                  <a:srgbClr val="660066"/>
                </a:solidFill>
              </a:rPr>
              <a:t>Nhận</a:t>
            </a:r>
            <a:r>
              <a:rPr lang="vi-VN" sz="2400" b="1" dirty="0">
                <a:solidFill>
                  <a:srgbClr val="660066"/>
                </a:solidFill>
              </a:rPr>
              <a:t> </a:t>
            </a:r>
            <a:r>
              <a:rPr lang="vi-VN" sz="2400" b="1" dirty="0" err="1" smtClean="0">
                <a:solidFill>
                  <a:srgbClr val="660066"/>
                </a:solidFill>
              </a:rPr>
              <a:t>xét</a:t>
            </a:r>
            <a:r>
              <a:rPr lang="vi-VN" sz="2400" b="1" dirty="0" smtClean="0">
                <a:solidFill>
                  <a:srgbClr val="660066"/>
                </a:solidFill>
              </a:rPr>
              <a:t>: </a:t>
            </a:r>
            <a:endParaRPr lang="vi-VN" sz="2400" b="1" dirty="0">
              <a:solidFill>
                <a:srgbClr val="660066"/>
              </a:solidFill>
            </a:endParaRPr>
          </a:p>
        </p:txBody>
      </p:sp>
      <p:sp>
        <p:nvSpPr>
          <p:cNvPr id="10" name="Hình chữ nhật 9"/>
          <p:cNvSpPr/>
          <p:nvPr/>
        </p:nvSpPr>
        <p:spPr>
          <a:xfrm>
            <a:off x="-3291" y="2492033"/>
            <a:ext cx="45752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0000CC"/>
                </a:solidFill>
              </a:rPr>
              <a:t>Từ </a:t>
            </a:r>
            <a:r>
              <a:rPr lang="vi-VN" sz="2400" b="1" dirty="0" err="1">
                <a:solidFill>
                  <a:srgbClr val="0000CC"/>
                </a:solidFill>
              </a:rPr>
              <a:t>kết</a:t>
            </a:r>
            <a:r>
              <a:rPr lang="vi-VN" sz="2400" b="1" dirty="0">
                <a:solidFill>
                  <a:srgbClr val="0000CC"/>
                </a:solidFill>
              </a:rPr>
              <a:t> quả </a:t>
            </a:r>
            <a:r>
              <a:rPr lang="vi-VN" sz="2400" b="1" dirty="0" err="1">
                <a:solidFill>
                  <a:srgbClr val="0000CC"/>
                </a:solidFill>
              </a:rPr>
              <a:t>thí</a:t>
            </a:r>
            <a:r>
              <a:rPr lang="vi-VN" sz="2400" b="1" dirty="0">
                <a:solidFill>
                  <a:srgbClr val="0000CC"/>
                </a:solidFill>
              </a:rPr>
              <a:t> nghiệm ta thấy:</a:t>
            </a:r>
          </a:p>
        </p:txBody>
      </p:sp>
      <p:graphicFrame>
        <p:nvGraphicFramePr>
          <p:cNvPr id="11" name="Đối tượng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441862"/>
              </p:ext>
            </p:extLst>
          </p:nvPr>
        </p:nvGraphicFramePr>
        <p:xfrm>
          <a:off x="899592" y="2977322"/>
          <a:ext cx="2722270" cy="1076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4" name="Equation" r:id="rId3" imgW="1155600" imgH="457200" progId="Equation.DSMT4">
                  <p:embed/>
                </p:oleObj>
              </mc:Choice>
              <mc:Fallback>
                <p:oleObj name="Equation" r:id="rId3" imgW="115560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99592" y="2977322"/>
                        <a:ext cx="2722270" cy="10769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Hình chữ nhật 11"/>
          <p:cNvSpPr/>
          <p:nvPr/>
        </p:nvSpPr>
        <p:spPr>
          <a:xfrm>
            <a:off x="20320" y="4447272"/>
            <a:ext cx="91236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smtClean="0">
                <a:solidFill>
                  <a:srgbClr val="000066"/>
                </a:solidFill>
              </a:rPr>
              <a:t>Điện </a:t>
            </a:r>
            <a:r>
              <a:rPr lang="vi-VN" sz="2400" b="1" dirty="0">
                <a:solidFill>
                  <a:srgbClr val="000066"/>
                </a:solidFill>
              </a:rPr>
              <a:t>trở của dây dẫn </a:t>
            </a:r>
            <a:r>
              <a:rPr lang="vi-VN" sz="2400" b="1" dirty="0" err="1">
                <a:solidFill>
                  <a:srgbClr val="000066"/>
                </a:solidFill>
              </a:rPr>
              <a:t>tỷ</a:t>
            </a:r>
            <a:r>
              <a:rPr lang="vi-VN" sz="2400" b="1" dirty="0">
                <a:solidFill>
                  <a:srgbClr val="000066"/>
                </a:solidFill>
              </a:rPr>
              <a:t> </a:t>
            </a:r>
            <a:r>
              <a:rPr lang="vi-VN" sz="2400" b="1" dirty="0" err="1">
                <a:solidFill>
                  <a:srgbClr val="000066"/>
                </a:solidFill>
              </a:rPr>
              <a:t>lệ</a:t>
            </a:r>
            <a:r>
              <a:rPr lang="vi-VN" sz="2400" b="1" dirty="0">
                <a:solidFill>
                  <a:srgbClr val="000066"/>
                </a:solidFill>
              </a:rPr>
              <a:t> </a:t>
            </a:r>
            <a:r>
              <a:rPr lang="vi-VN" sz="2400" b="1" dirty="0" err="1">
                <a:solidFill>
                  <a:srgbClr val="000066"/>
                </a:solidFill>
              </a:rPr>
              <a:t>nghịch</a:t>
            </a:r>
            <a:r>
              <a:rPr lang="vi-VN" sz="2400" b="1" dirty="0">
                <a:solidFill>
                  <a:srgbClr val="000066"/>
                </a:solidFill>
              </a:rPr>
              <a:t> với tiết </a:t>
            </a:r>
            <a:r>
              <a:rPr lang="vi-VN" sz="2400" b="1" dirty="0" err="1">
                <a:solidFill>
                  <a:srgbClr val="000066"/>
                </a:solidFill>
              </a:rPr>
              <a:t>diện</a:t>
            </a:r>
            <a:r>
              <a:rPr lang="vi-VN" sz="2400" b="1" dirty="0">
                <a:solidFill>
                  <a:srgbClr val="000066"/>
                </a:solidFill>
              </a:rPr>
              <a:t> của dây</a:t>
            </a:r>
          </a:p>
        </p:txBody>
      </p:sp>
      <p:sp>
        <p:nvSpPr>
          <p:cNvPr id="13" name="Hình chữ nhật 12"/>
          <p:cNvSpPr/>
          <p:nvPr/>
        </p:nvSpPr>
        <p:spPr>
          <a:xfrm>
            <a:off x="14288" y="4077072"/>
            <a:ext cx="19271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660066"/>
                </a:solidFill>
              </a:rPr>
              <a:t>4. </a:t>
            </a:r>
            <a:r>
              <a:rPr lang="vi-VN" sz="2400" b="1" dirty="0" err="1">
                <a:solidFill>
                  <a:srgbClr val="660066"/>
                </a:solidFill>
              </a:rPr>
              <a:t>Kết</a:t>
            </a:r>
            <a:r>
              <a:rPr lang="vi-VN" sz="2400" b="1" dirty="0">
                <a:solidFill>
                  <a:srgbClr val="660066"/>
                </a:solidFill>
              </a:rPr>
              <a:t> </a:t>
            </a:r>
            <a:r>
              <a:rPr lang="vi-VN" sz="2400" b="1" dirty="0" err="1">
                <a:solidFill>
                  <a:srgbClr val="660066"/>
                </a:solidFill>
              </a:rPr>
              <a:t>luận</a:t>
            </a:r>
            <a:r>
              <a:rPr lang="vi-VN" sz="2400" b="1" dirty="0">
                <a:solidFill>
                  <a:srgbClr val="660066"/>
                </a:solidFill>
              </a:rPr>
              <a:t>: </a:t>
            </a:r>
            <a:endParaRPr lang="vi-VN" dirty="0">
              <a:solidFill>
                <a:srgbClr val="660066"/>
              </a:solidFill>
            </a:endParaRPr>
          </a:p>
        </p:txBody>
      </p:sp>
      <p:sp>
        <p:nvSpPr>
          <p:cNvPr id="14" name="Hình chữ nhật 3"/>
          <p:cNvSpPr/>
          <p:nvPr/>
        </p:nvSpPr>
        <p:spPr>
          <a:xfrm>
            <a:off x="899592" y="-23614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400" b="1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TIẾT 8</a:t>
            </a:r>
            <a:r>
              <a:rPr lang="vi-VN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</a:t>
            </a:r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SỰ PHỤ THUỘC CỦA ĐIỆN TRỞ VÀO</a:t>
            </a:r>
          </a:p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TIẾT DIỆN  DÂY DẪN</a:t>
            </a:r>
            <a:endParaRPr lang="vi-VN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68641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100"/>
                            </p:stCondLst>
                            <p:childTnLst>
                              <p:par>
                                <p:cTn id="9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0" y="75541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66"/>
                </a:solidFill>
              </a:rPr>
              <a:t>I. DỰ ĐOÁN SỰ PHỤ THUỘC CỦA ĐIỆN TRỞ VÀO TIẾT DIỆN DÂY DẪN:</a:t>
            </a:r>
            <a:endParaRPr lang="vi-VN" b="1" dirty="0">
              <a:solidFill>
                <a:srgbClr val="000066"/>
              </a:solidFill>
            </a:endParaRPr>
          </a:p>
        </p:txBody>
      </p:sp>
      <p:sp>
        <p:nvSpPr>
          <p:cNvPr id="5" name="Hình chữ nhật 4"/>
          <p:cNvSpPr/>
          <p:nvPr/>
        </p:nvSpPr>
        <p:spPr>
          <a:xfrm>
            <a:off x="-13235" y="1052736"/>
            <a:ext cx="30572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>
                <a:solidFill>
                  <a:srgbClr val="000066"/>
                </a:solidFill>
              </a:rPr>
              <a:t>II. THÍ NGHIỆM KIỂM </a:t>
            </a:r>
            <a:r>
              <a:rPr lang="vi-VN" b="1" dirty="0" smtClean="0">
                <a:solidFill>
                  <a:srgbClr val="000066"/>
                </a:solidFill>
              </a:rPr>
              <a:t>TRA:</a:t>
            </a:r>
            <a:endParaRPr lang="vi-VN" b="1" dirty="0">
              <a:solidFill>
                <a:srgbClr val="000066"/>
              </a:solidFill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20320" y="1340768"/>
            <a:ext cx="18133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>
                <a:solidFill>
                  <a:srgbClr val="000066"/>
                </a:solidFill>
              </a:rPr>
              <a:t>III. VẬN </a:t>
            </a:r>
            <a:r>
              <a:rPr lang="vi-VN" b="1" dirty="0" smtClean="0">
                <a:solidFill>
                  <a:srgbClr val="000066"/>
                </a:solidFill>
              </a:rPr>
              <a:t>DỤNG:</a:t>
            </a:r>
            <a:endParaRPr lang="vi-VN" b="1" dirty="0">
              <a:solidFill>
                <a:srgbClr val="000066"/>
              </a:solidFill>
            </a:endParaRPr>
          </a:p>
        </p:txBody>
      </p:sp>
      <p:sp>
        <p:nvSpPr>
          <p:cNvPr id="7" name="Hình chữ nhật 6"/>
          <p:cNvSpPr/>
          <p:nvPr/>
        </p:nvSpPr>
        <p:spPr>
          <a:xfrm>
            <a:off x="-13235" y="1621239"/>
            <a:ext cx="91572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u="sng" dirty="0" smtClean="0">
                <a:solidFill>
                  <a:srgbClr val="006600"/>
                </a:solidFill>
              </a:rPr>
              <a:t>C3</a:t>
            </a:r>
            <a:r>
              <a:rPr lang="vi-VN" sz="2400" b="1" dirty="0" smtClean="0">
                <a:solidFill>
                  <a:srgbClr val="006600"/>
                </a:solidFill>
              </a:rPr>
              <a:t>: </a:t>
            </a:r>
            <a:r>
              <a:rPr lang="vi-VN" sz="2400" b="1" dirty="0">
                <a:solidFill>
                  <a:srgbClr val="C00000"/>
                </a:solidFill>
              </a:rPr>
              <a:t>Hai dây đồng có cùng chiều dài, dây thứ nhất có tiết </a:t>
            </a:r>
            <a:r>
              <a:rPr lang="vi-VN" sz="2400" b="1" dirty="0" err="1">
                <a:solidFill>
                  <a:srgbClr val="C00000"/>
                </a:solidFill>
              </a:rPr>
              <a:t>diện</a:t>
            </a:r>
            <a:r>
              <a:rPr lang="vi-VN" sz="2400" b="1" dirty="0">
                <a:solidFill>
                  <a:srgbClr val="C00000"/>
                </a:solidFill>
              </a:rPr>
              <a:t> </a:t>
            </a:r>
            <a:r>
              <a:rPr lang="vi-VN" sz="2400" b="1" dirty="0">
                <a:solidFill>
                  <a:srgbClr val="0000CC"/>
                </a:solidFill>
              </a:rPr>
              <a:t>2 mm</a:t>
            </a:r>
            <a:r>
              <a:rPr lang="vi-VN" sz="2400" b="1" baseline="30000" dirty="0">
                <a:solidFill>
                  <a:srgbClr val="0000CC"/>
                </a:solidFill>
              </a:rPr>
              <a:t>2</a:t>
            </a:r>
            <a:r>
              <a:rPr lang="vi-VN" sz="2400" b="1" dirty="0">
                <a:solidFill>
                  <a:srgbClr val="0000CC"/>
                </a:solidFill>
              </a:rPr>
              <a:t> </a:t>
            </a:r>
            <a:r>
              <a:rPr lang="vi-VN" sz="2400" b="1" dirty="0">
                <a:solidFill>
                  <a:srgbClr val="C00000"/>
                </a:solidFill>
              </a:rPr>
              <a:t>, dây thứ hai có tiết </a:t>
            </a:r>
            <a:r>
              <a:rPr lang="vi-VN" sz="2400" b="1" dirty="0" err="1">
                <a:solidFill>
                  <a:srgbClr val="C00000"/>
                </a:solidFill>
              </a:rPr>
              <a:t>diện</a:t>
            </a:r>
            <a:r>
              <a:rPr lang="vi-VN" sz="2400" b="1" dirty="0">
                <a:solidFill>
                  <a:srgbClr val="C00000"/>
                </a:solidFill>
              </a:rPr>
              <a:t> </a:t>
            </a:r>
            <a:r>
              <a:rPr lang="vi-VN" sz="2400" b="1" dirty="0">
                <a:solidFill>
                  <a:srgbClr val="0000CC"/>
                </a:solidFill>
              </a:rPr>
              <a:t>6 mm</a:t>
            </a:r>
            <a:r>
              <a:rPr lang="vi-VN" sz="2400" b="1" baseline="30000" dirty="0">
                <a:solidFill>
                  <a:srgbClr val="0000CC"/>
                </a:solidFill>
              </a:rPr>
              <a:t>2</a:t>
            </a:r>
            <a:r>
              <a:rPr lang="vi-VN" sz="2400" b="1" dirty="0">
                <a:solidFill>
                  <a:srgbClr val="C00000"/>
                </a:solidFill>
              </a:rPr>
              <a:t>. Hãy so sánh điện trở của hai dây này.</a:t>
            </a:r>
          </a:p>
        </p:txBody>
      </p:sp>
      <p:sp>
        <p:nvSpPr>
          <p:cNvPr id="8" name="Hình chữ nhật 7"/>
          <p:cNvSpPr/>
          <p:nvPr/>
        </p:nvSpPr>
        <p:spPr>
          <a:xfrm>
            <a:off x="20320" y="4221088"/>
            <a:ext cx="91236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solidFill>
                  <a:srgbClr val="000066"/>
                </a:solidFill>
              </a:rPr>
              <a:t>Điện trở của dây thứ nhất </a:t>
            </a:r>
            <a:r>
              <a:rPr lang="vi-VN" sz="2400" b="1" dirty="0" err="1">
                <a:solidFill>
                  <a:srgbClr val="000066"/>
                </a:solidFill>
              </a:rPr>
              <a:t>gấp</a:t>
            </a:r>
            <a:r>
              <a:rPr lang="vi-VN" sz="2400" b="1" dirty="0">
                <a:solidFill>
                  <a:srgbClr val="000066"/>
                </a:solidFill>
              </a:rPr>
              <a:t> ba lần điện trở của dây thứ hai.</a:t>
            </a:r>
          </a:p>
        </p:txBody>
      </p:sp>
      <p:sp>
        <p:nvSpPr>
          <p:cNvPr id="9" name="Hình chữ nhật 8"/>
          <p:cNvSpPr/>
          <p:nvPr/>
        </p:nvSpPr>
        <p:spPr>
          <a:xfrm>
            <a:off x="15176" y="2736503"/>
            <a:ext cx="13090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u="sng" dirty="0" err="1" smtClean="0">
                <a:solidFill>
                  <a:srgbClr val="006600"/>
                </a:solidFill>
              </a:rPr>
              <a:t>Trả</a:t>
            </a:r>
            <a:r>
              <a:rPr lang="vi-VN" sz="2400" b="1" u="sng" dirty="0" smtClean="0">
                <a:solidFill>
                  <a:srgbClr val="006600"/>
                </a:solidFill>
              </a:rPr>
              <a:t> </a:t>
            </a:r>
            <a:r>
              <a:rPr lang="vi-VN" sz="2400" b="1" u="sng" dirty="0" err="1" smtClean="0">
                <a:solidFill>
                  <a:srgbClr val="006600"/>
                </a:solidFill>
              </a:rPr>
              <a:t>lời</a:t>
            </a:r>
            <a:r>
              <a:rPr lang="vi-VN" sz="2400" b="1" dirty="0" smtClean="0">
                <a:solidFill>
                  <a:srgbClr val="006600"/>
                </a:solidFill>
              </a:rPr>
              <a:t>: </a:t>
            </a:r>
            <a:endParaRPr lang="vi-VN" dirty="0"/>
          </a:p>
        </p:txBody>
      </p:sp>
      <p:graphicFrame>
        <p:nvGraphicFramePr>
          <p:cNvPr id="12" name="Đối tượng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3521732"/>
              </p:ext>
            </p:extLst>
          </p:nvPr>
        </p:nvGraphicFramePr>
        <p:xfrm>
          <a:off x="699274" y="3198167"/>
          <a:ext cx="4304774" cy="10683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6" name="Equation" r:id="rId3" imgW="1739880" imgH="431640" progId="Equation.DSMT4">
                  <p:embed/>
                </p:oleObj>
              </mc:Choice>
              <mc:Fallback>
                <p:oleObj name="Equation" r:id="rId3" imgW="17398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99274" y="3198167"/>
                        <a:ext cx="4304774" cy="10683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Hình chữ nhật 3"/>
          <p:cNvSpPr/>
          <p:nvPr/>
        </p:nvSpPr>
        <p:spPr>
          <a:xfrm>
            <a:off x="899592" y="-23614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400" b="1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TIẾT 8</a:t>
            </a:r>
            <a:r>
              <a:rPr lang="vi-VN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</a:t>
            </a:r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SỰ PHỤ THUỘC CỦA ĐIỆN TRỞ VÀO</a:t>
            </a:r>
          </a:p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TIẾT DIỆN  DÂY DẪN</a:t>
            </a:r>
            <a:endParaRPr lang="vi-VN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68268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220"/>
                            </p:stCondLst>
                            <p:childTnLst>
                              <p:par>
                                <p:cTn id="2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900"/>
                            </p:stCondLst>
                            <p:childTnLst>
                              <p:par>
                                <p:cTn id="53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0" y="75541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66"/>
                </a:solidFill>
              </a:rPr>
              <a:t>I. DỰ ĐOÁN SỰ PHỤ THUỘC CỦA ĐIỆN TRỞ VÀO TIẾT DIỆN DÂY DẪN:</a:t>
            </a:r>
            <a:endParaRPr lang="vi-VN" b="1" dirty="0">
              <a:solidFill>
                <a:srgbClr val="000066"/>
              </a:solidFill>
            </a:endParaRPr>
          </a:p>
        </p:txBody>
      </p:sp>
      <p:sp>
        <p:nvSpPr>
          <p:cNvPr id="5" name="Hình chữ nhật 4"/>
          <p:cNvSpPr/>
          <p:nvPr/>
        </p:nvSpPr>
        <p:spPr>
          <a:xfrm>
            <a:off x="-13235" y="1052736"/>
            <a:ext cx="30572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>
                <a:solidFill>
                  <a:srgbClr val="000066"/>
                </a:solidFill>
              </a:rPr>
              <a:t>II. THÍ NGHIỆM KIỂM </a:t>
            </a:r>
            <a:r>
              <a:rPr lang="vi-VN" b="1" dirty="0" smtClean="0">
                <a:solidFill>
                  <a:srgbClr val="000066"/>
                </a:solidFill>
              </a:rPr>
              <a:t>TRA:</a:t>
            </a:r>
            <a:endParaRPr lang="vi-VN" b="1" dirty="0">
              <a:solidFill>
                <a:srgbClr val="000066"/>
              </a:solidFill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20320" y="1340768"/>
            <a:ext cx="18133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>
                <a:solidFill>
                  <a:srgbClr val="000066"/>
                </a:solidFill>
              </a:rPr>
              <a:t>III. VẬN </a:t>
            </a:r>
            <a:r>
              <a:rPr lang="vi-VN" b="1" dirty="0" smtClean="0">
                <a:solidFill>
                  <a:srgbClr val="000066"/>
                </a:solidFill>
              </a:rPr>
              <a:t>DỤNG:</a:t>
            </a:r>
            <a:endParaRPr lang="vi-VN" b="1" dirty="0">
              <a:solidFill>
                <a:srgbClr val="000066"/>
              </a:solidFill>
            </a:endParaRPr>
          </a:p>
        </p:txBody>
      </p:sp>
      <p:sp>
        <p:nvSpPr>
          <p:cNvPr id="7" name="Hình chữ nhật 6"/>
          <p:cNvSpPr/>
          <p:nvPr/>
        </p:nvSpPr>
        <p:spPr>
          <a:xfrm>
            <a:off x="0" y="162880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u="sng" dirty="0" smtClean="0">
                <a:solidFill>
                  <a:srgbClr val="006600"/>
                </a:solidFill>
              </a:rPr>
              <a:t>C4</a:t>
            </a:r>
            <a:r>
              <a:rPr lang="vi-VN" sz="2400" b="1" dirty="0" smtClean="0">
                <a:solidFill>
                  <a:srgbClr val="006600"/>
                </a:solidFill>
              </a:rPr>
              <a:t>: </a:t>
            </a:r>
            <a:r>
              <a:rPr lang="vi-VN" sz="2400" b="1" dirty="0">
                <a:solidFill>
                  <a:srgbClr val="C00000"/>
                </a:solidFill>
              </a:rPr>
              <a:t>Hai dây nhôm có cùng chiều dài. Dây thứ nhất có tiết </a:t>
            </a:r>
            <a:r>
              <a:rPr lang="vi-VN" sz="2400" b="1" dirty="0" err="1">
                <a:solidFill>
                  <a:srgbClr val="C00000"/>
                </a:solidFill>
              </a:rPr>
              <a:t>diện</a:t>
            </a:r>
            <a:r>
              <a:rPr lang="vi-VN" sz="2400" b="1" dirty="0">
                <a:solidFill>
                  <a:srgbClr val="C00000"/>
                </a:solidFill>
              </a:rPr>
              <a:t> 0,5 mm</a:t>
            </a:r>
            <a:r>
              <a:rPr lang="vi-VN" sz="2400" b="1" baseline="30000" dirty="0">
                <a:solidFill>
                  <a:srgbClr val="C00000"/>
                </a:solidFill>
              </a:rPr>
              <a:t>2</a:t>
            </a:r>
            <a:r>
              <a:rPr lang="vi-VN" sz="2400" b="1" dirty="0">
                <a:solidFill>
                  <a:srgbClr val="C00000"/>
                </a:solidFill>
              </a:rPr>
              <a:t>  và có điện trở  R</a:t>
            </a:r>
            <a:r>
              <a:rPr lang="vi-VN" sz="2400" b="1" baseline="-25000" dirty="0">
                <a:solidFill>
                  <a:srgbClr val="C00000"/>
                </a:solidFill>
              </a:rPr>
              <a:t>1</a:t>
            </a:r>
            <a:r>
              <a:rPr lang="vi-VN" sz="2400" b="1" dirty="0">
                <a:solidFill>
                  <a:srgbClr val="C00000"/>
                </a:solidFill>
              </a:rPr>
              <a:t>= 5,5 ôm. </a:t>
            </a:r>
            <a:r>
              <a:rPr lang="vi-VN" sz="2400" b="1" dirty="0" err="1">
                <a:solidFill>
                  <a:srgbClr val="C00000"/>
                </a:solidFill>
              </a:rPr>
              <a:t>Hỏi</a:t>
            </a:r>
            <a:r>
              <a:rPr lang="vi-VN" sz="2400" b="1" dirty="0">
                <a:solidFill>
                  <a:srgbClr val="C00000"/>
                </a:solidFill>
              </a:rPr>
              <a:t> dây thứ hai có tiết </a:t>
            </a:r>
            <a:r>
              <a:rPr lang="vi-VN" sz="2400" b="1" dirty="0" err="1">
                <a:solidFill>
                  <a:srgbClr val="C00000"/>
                </a:solidFill>
              </a:rPr>
              <a:t>diện</a:t>
            </a:r>
            <a:r>
              <a:rPr lang="vi-VN" sz="2400" b="1" dirty="0">
                <a:solidFill>
                  <a:srgbClr val="C00000"/>
                </a:solidFill>
              </a:rPr>
              <a:t> 2,5 mm</a:t>
            </a:r>
            <a:r>
              <a:rPr lang="vi-VN" sz="2400" b="1" baseline="30000" dirty="0">
                <a:solidFill>
                  <a:srgbClr val="C00000"/>
                </a:solidFill>
              </a:rPr>
              <a:t>2</a:t>
            </a:r>
            <a:r>
              <a:rPr lang="vi-VN" sz="2400" b="1" dirty="0">
                <a:solidFill>
                  <a:srgbClr val="C00000"/>
                </a:solidFill>
              </a:rPr>
              <a:t> thì có điện trở R</a:t>
            </a:r>
            <a:r>
              <a:rPr lang="vi-VN" sz="2400" b="1" baseline="-25000" dirty="0">
                <a:solidFill>
                  <a:srgbClr val="C00000"/>
                </a:solidFill>
              </a:rPr>
              <a:t>2</a:t>
            </a:r>
            <a:r>
              <a:rPr lang="vi-VN" sz="2400" b="1" dirty="0">
                <a:solidFill>
                  <a:srgbClr val="C00000"/>
                </a:solidFill>
              </a:rPr>
              <a:t> bằng bao nhiêu ?</a:t>
            </a:r>
          </a:p>
        </p:txBody>
      </p:sp>
      <p:sp>
        <p:nvSpPr>
          <p:cNvPr id="8" name="Hình chữ nhật 7"/>
          <p:cNvSpPr/>
          <p:nvPr/>
        </p:nvSpPr>
        <p:spPr>
          <a:xfrm>
            <a:off x="15176" y="2736503"/>
            <a:ext cx="13090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u="sng" dirty="0" err="1" smtClean="0">
                <a:solidFill>
                  <a:srgbClr val="006600"/>
                </a:solidFill>
              </a:rPr>
              <a:t>Trả</a:t>
            </a:r>
            <a:r>
              <a:rPr lang="vi-VN" sz="2400" b="1" u="sng" dirty="0" smtClean="0">
                <a:solidFill>
                  <a:srgbClr val="006600"/>
                </a:solidFill>
              </a:rPr>
              <a:t> </a:t>
            </a:r>
            <a:r>
              <a:rPr lang="vi-VN" sz="2400" b="1" u="sng" dirty="0" err="1" smtClean="0">
                <a:solidFill>
                  <a:srgbClr val="006600"/>
                </a:solidFill>
              </a:rPr>
              <a:t>lời</a:t>
            </a:r>
            <a:r>
              <a:rPr lang="vi-VN" sz="2400" b="1" dirty="0" smtClean="0">
                <a:solidFill>
                  <a:srgbClr val="006600"/>
                </a:solidFill>
              </a:rPr>
              <a:t>: </a:t>
            </a:r>
            <a:endParaRPr lang="vi-VN" dirty="0"/>
          </a:p>
        </p:txBody>
      </p:sp>
      <p:graphicFrame>
        <p:nvGraphicFramePr>
          <p:cNvPr id="9" name="Đối tượng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2791768"/>
              </p:ext>
            </p:extLst>
          </p:nvPr>
        </p:nvGraphicFramePr>
        <p:xfrm>
          <a:off x="441870" y="3198813"/>
          <a:ext cx="6002338" cy="106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name="Equation" r:id="rId3" imgW="2425680" imgH="431640" progId="Equation.DSMT4">
                  <p:embed/>
                </p:oleObj>
              </mc:Choice>
              <mc:Fallback>
                <p:oleObj name="Equation" r:id="rId3" imgW="24256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41870" y="3198813"/>
                        <a:ext cx="6002338" cy="1068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Hình chữ nhật 3"/>
          <p:cNvSpPr/>
          <p:nvPr/>
        </p:nvSpPr>
        <p:spPr>
          <a:xfrm>
            <a:off x="899592" y="-23614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400" b="1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TIẾT 8</a:t>
            </a:r>
            <a:r>
              <a:rPr lang="vi-VN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</a:t>
            </a:r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SỰ PHỤ THUỘC CỦA ĐIỆN TRỞ VÀO</a:t>
            </a:r>
          </a:p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TIẾT DIỆN  DÂY DẪN</a:t>
            </a:r>
            <a:endParaRPr lang="vi-VN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56063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0" y="75541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66"/>
                </a:solidFill>
              </a:rPr>
              <a:t>I. DỰ ĐOÁN SỰ PHỤ THUỘC CỦA ĐIỆN TRỞ VÀO TIẾT DIỆN DÂY DẪN:</a:t>
            </a:r>
            <a:endParaRPr lang="vi-VN" b="1" dirty="0">
              <a:solidFill>
                <a:srgbClr val="000066"/>
              </a:solidFill>
            </a:endParaRPr>
          </a:p>
        </p:txBody>
      </p:sp>
      <p:sp>
        <p:nvSpPr>
          <p:cNvPr id="5" name="Hình chữ nhật 4"/>
          <p:cNvSpPr/>
          <p:nvPr/>
        </p:nvSpPr>
        <p:spPr>
          <a:xfrm>
            <a:off x="-13235" y="1052736"/>
            <a:ext cx="30572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>
                <a:solidFill>
                  <a:srgbClr val="000066"/>
                </a:solidFill>
              </a:rPr>
              <a:t>II. THÍ NGHIỆM KIỂM </a:t>
            </a:r>
            <a:r>
              <a:rPr lang="vi-VN" b="1" dirty="0" smtClean="0">
                <a:solidFill>
                  <a:srgbClr val="000066"/>
                </a:solidFill>
              </a:rPr>
              <a:t>TRA:</a:t>
            </a:r>
            <a:endParaRPr lang="vi-VN" b="1" dirty="0">
              <a:solidFill>
                <a:srgbClr val="000066"/>
              </a:solidFill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20320" y="1340768"/>
            <a:ext cx="18133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>
                <a:solidFill>
                  <a:srgbClr val="000066"/>
                </a:solidFill>
              </a:rPr>
              <a:t>III. VẬN </a:t>
            </a:r>
            <a:r>
              <a:rPr lang="vi-VN" b="1" dirty="0" smtClean="0">
                <a:solidFill>
                  <a:srgbClr val="000066"/>
                </a:solidFill>
              </a:rPr>
              <a:t>DỤNG:</a:t>
            </a:r>
            <a:endParaRPr lang="vi-VN" b="1" dirty="0">
              <a:solidFill>
                <a:srgbClr val="000066"/>
              </a:solidFill>
            </a:endParaRPr>
          </a:p>
        </p:txBody>
      </p:sp>
      <p:sp>
        <p:nvSpPr>
          <p:cNvPr id="7" name="Hình chữ nhật 6"/>
          <p:cNvSpPr/>
          <p:nvPr/>
        </p:nvSpPr>
        <p:spPr>
          <a:xfrm>
            <a:off x="-13235" y="1628800"/>
            <a:ext cx="915723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u="sng" dirty="0" smtClean="0">
                <a:solidFill>
                  <a:srgbClr val="006600"/>
                </a:solidFill>
              </a:rPr>
              <a:t>C5</a:t>
            </a:r>
            <a:r>
              <a:rPr lang="vi-VN" sz="2400" b="1" dirty="0" smtClean="0">
                <a:solidFill>
                  <a:srgbClr val="006600"/>
                </a:solidFill>
              </a:rPr>
              <a:t>:  </a:t>
            </a:r>
            <a:r>
              <a:rPr lang="vi-VN" sz="2400" b="1" dirty="0">
                <a:solidFill>
                  <a:srgbClr val="C00000"/>
                </a:solidFill>
              </a:rPr>
              <a:t>Một dây dẫn bằng </a:t>
            </a:r>
            <a:r>
              <a:rPr lang="vi-VN" sz="2400" b="1" dirty="0" err="1">
                <a:solidFill>
                  <a:srgbClr val="C00000"/>
                </a:solidFill>
              </a:rPr>
              <a:t>constantan</a:t>
            </a:r>
            <a:r>
              <a:rPr lang="vi-VN" sz="2400" b="1" dirty="0">
                <a:solidFill>
                  <a:srgbClr val="C00000"/>
                </a:solidFill>
              </a:rPr>
              <a:t> (một loại hợp kim) dài l</a:t>
            </a:r>
            <a:r>
              <a:rPr lang="vi-VN" sz="2400" b="1" baseline="-25000" dirty="0">
                <a:solidFill>
                  <a:srgbClr val="C00000"/>
                </a:solidFill>
              </a:rPr>
              <a:t>1</a:t>
            </a:r>
            <a:r>
              <a:rPr lang="vi-VN" sz="2400" b="1" dirty="0">
                <a:solidFill>
                  <a:srgbClr val="C00000"/>
                </a:solidFill>
              </a:rPr>
              <a:t>= 100m , có tiết </a:t>
            </a:r>
            <a:r>
              <a:rPr lang="vi-VN" sz="2400" b="1" dirty="0" err="1">
                <a:solidFill>
                  <a:srgbClr val="C00000"/>
                </a:solidFill>
              </a:rPr>
              <a:t>diện</a:t>
            </a:r>
            <a:r>
              <a:rPr lang="vi-VN" sz="2400" b="1" dirty="0">
                <a:solidFill>
                  <a:srgbClr val="C00000"/>
                </a:solidFill>
              </a:rPr>
              <a:t> S</a:t>
            </a:r>
            <a:r>
              <a:rPr lang="vi-VN" sz="2400" b="1" baseline="-25000" dirty="0">
                <a:solidFill>
                  <a:srgbClr val="C00000"/>
                </a:solidFill>
              </a:rPr>
              <a:t>1</a:t>
            </a:r>
            <a:r>
              <a:rPr lang="vi-VN" sz="2400" b="1" dirty="0">
                <a:solidFill>
                  <a:srgbClr val="C00000"/>
                </a:solidFill>
              </a:rPr>
              <a:t>=0,1 mm</a:t>
            </a:r>
            <a:r>
              <a:rPr lang="vi-VN" sz="2400" b="1" baseline="30000" dirty="0">
                <a:solidFill>
                  <a:srgbClr val="C00000"/>
                </a:solidFill>
              </a:rPr>
              <a:t>2</a:t>
            </a:r>
            <a:r>
              <a:rPr lang="vi-VN" sz="2400" b="1" dirty="0">
                <a:solidFill>
                  <a:srgbClr val="C00000"/>
                </a:solidFill>
              </a:rPr>
              <a:t> thì có điện trở R</a:t>
            </a:r>
            <a:r>
              <a:rPr lang="vi-VN" sz="2400" b="1" baseline="-25000" dirty="0">
                <a:solidFill>
                  <a:srgbClr val="C00000"/>
                </a:solidFill>
              </a:rPr>
              <a:t>1</a:t>
            </a:r>
            <a:r>
              <a:rPr lang="vi-VN" sz="2400" b="1" dirty="0">
                <a:solidFill>
                  <a:srgbClr val="C00000"/>
                </a:solidFill>
              </a:rPr>
              <a:t>= </a:t>
            </a:r>
            <a:r>
              <a:rPr lang="vi-VN" sz="2400" b="1" dirty="0" smtClean="0">
                <a:solidFill>
                  <a:srgbClr val="C00000"/>
                </a:solidFill>
              </a:rPr>
              <a:t>500</a:t>
            </a:r>
            <a:r>
              <a:rPr lang="el-GR" sz="2400" b="1" dirty="0" smtClean="0">
                <a:solidFill>
                  <a:srgbClr val="C00000"/>
                </a:solidFill>
                <a:cs typeface="Times New Roman" pitchFamily="18" charset="0"/>
              </a:rPr>
              <a:t>Ω</a:t>
            </a:r>
            <a:r>
              <a:rPr lang="vi-VN" sz="2400" b="1" dirty="0" smtClean="0">
                <a:solidFill>
                  <a:srgbClr val="C00000"/>
                </a:solidFill>
              </a:rPr>
              <a:t>. </a:t>
            </a:r>
            <a:r>
              <a:rPr lang="vi-VN" sz="2400" b="1" dirty="0" err="1">
                <a:solidFill>
                  <a:srgbClr val="C00000"/>
                </a:solidFill>
              </a:rPr>
              <a:t>Hỏi</a:t>
            </a:r>
            <a:r>
              <a:rPr lang="vi-VN" sz="2400" b="1" dirty="0">
                <a:solidFill>
                  <a:srgbClr val="C00000"/>
                </a:solidFill>
              </a:rPr>
              <a:t> một dây dẫn khác cùng bằng </a:t>
            </a:r>
            <a:r>
              <a:rPr lang="vi-VN" sz="2400" b="1" dirty="0" err="1">
                <a:solidFill>
                  <a:srgbClr val="C00000"/>
                </a:solidFill>
              </a:rPr>
              <a:t>constantan</a:t>
            </a:r>
            <a:r>
              <a:rPr lang="vi-VN" sz="2400" b="1" dirty="0">
                <a:solidFill>
                  <a:srgbClr val="C00000"/>
                </a:solidFill>
              </a:rPr>
              <a:t> dài </a:t>
            </a:r>
            <a:r>
              <a:rPr lang="vi-VN" sz="2400" b="1" dirty="0" smtClean="0">
                <a:solidFill>
                  <a:srgbClr val="C00000"/>
                </a:solidFill>
              </a:rPr>
              <a:t>l</a:t>
            </a:r>
            <a:r>
              <a:rPr lang="vi-VN" sz="2400" b="1" baseline="-25000" dirty="0" smtClean="0">
                <a:solidFill>
                  <a:srgbClr val="C00000"/>
                </a:solidFill>
              </a:rPr>
              <a:t>2 </a:t>
            </a:r>
            <a:r>
              <a:rPr lang="vi-VN" sz="2400" b="1" dirty="0" smtClean="0">
                <a:solidFill>
                  <a:srgbClr val="C00000"/>
                </a:solidFill>
              </a:rPr>
              <a:t>= 50m</a:t>
            </a:r>
            <a:r>
              <a:rPr lang="vi-VN" sz="2400" b="1" dirty="0">
                <a:solidFill>
                  <a:srgbClr val="C00000"/>
                </a:solidFill>
              </a:rPr>
              <a:t>, có tiết </a:t>
            </a:r>
            <a:r>
              <a:rPr lang="vi-VN" sz="2400" b="1" dirty="0" err="1">
                <a:solidFill>
                  <a:srgbClr val="C00000"/>
                </a:solidFill>
              </a:rPr>
              <a:t>diện</a:t>
            </a:r>
            <a:r>
              <a:rPr lang="vi-VN" sz="2400" b="1" dirty="0">
                <a:solidFill>
                  <a:srgbClr val="C00000"/>
                </a:solidFill>
              </a:rPr>
              <a:t> S</a:t>
            </a:r>
            <a:r>
              <a:rPr lang="vi-VN" sz="2400" b="1" baseline="-25000" dirty="0">
                <a:solidFill>
                  <a:srgbClr val="C00000"/>
                </a:solidFill>
              </a:rPr>
              <a:t>2</a:t>
            </a:r>
            <a:r>
              <a:rPr lang="vi-VN" sz="2400" b="1" dirty="0">
                <a:solidFill>
                  <a:srgbClr val="C00000"/>
                </a:solidFill>
              </a:rPr>
              <a:t>= 0,5mm</a:t>
            </a:r>
            <a:r>
              <a:rPr lang="vi-VN" sz="2400" b="1" baseline="30000" dirty="0">
                <a:solidFill>
                  <a:srgbClr val="C00000"/>
                </a:solidFill>
              </a:rPr>
              <a:t>2</a:t>
            </a:r>
            <a:r>
              <a:rPr lang="vi-VN" sz="2400" b="1" dirty="0">
                <a:solidFill>
                  <a:srgbClr val="C00000"/>
                </a:solidFill>
              </a:rPr>
              <a:t> thì có điện trở R</a:t>
            </a:r>
            <a:r>
              <a:rPr lang="vi-VN" sz="2400" b="1" baseline="-25000" dirty="0">
                <a:solidFill>
                  <a:srgbClr val="C00000"/>
                </a:solidFill>
              </a:rPr>
              <a:t>2</a:t>
            </a:r>
            <a:r>
              <a:rPr lang="vi-VN" sz="2400" b="1" dirty="0">
                <a:solidFill>
                  <a:srgbClr val="C00000"/>
                </a:solidFill>
              </a:rPr>
              <a:t> là bao nhiêu ?</a:t>
            </a:r>
          </a:p>
        </p:txBody>
      </p:sp>
      <p:sp>
        <p:nvSpPr>
          <p:cNvPr id="8" name="Hình chữ nhật 7"/>
          <p:cNvSpPr/>
          <p:nvPr/>
        </p:nvSpPr>
        <p:spPr>
          <a:xfrm>
            <a:off x="-13235" y="3562856"/>
            <a:ext cx="91572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smtClean="0">
                <a:solidFill>
                  <a:srgbClr val="003300"/>
                </a:solidFill>
              </a:rPr>
              <a:t>Dây </a:t>
            </a:r>
            <a:r>
              <a:rPr lang="vi-VN" sz="2400" b="1" dirty="0">
                <a:solidFill>
                  <a:srgbClr val="003300"/>
                </a:solidFill>
              </a:rPr>
              <a:t>thứ hai có chiều dài l</a:t>
            </a:r>
            <a:r>
              <a:rPr lang="vi-VN" sz="2400" b="1" baseline="-25000" dirty="0">
                <a:solidFill>
                  <a:srgbClr val="003300"/>
                </a:solidFill>
              </a:rPr>
              <a:t>2</a:t>
            </a:r>
            <a:r>
              <a:rPr lang="vi-VN" sz="2400" b="1" dirty="0">
                <a:solidFill>
                  <a:srgbClr val="003300"/>
                </a:solidFill>
              </a:rPr>
              <a:t>=l</a:t>
            </a:r>
            <a:r>
              <a:rPr lang="vi-VN" sz="2400" b="1" baseline="-25000" dirty="0">
                <a:solidFill>
                  <a:srgbClr val="003300"/>
                </a:solidFill>
              </a:rPr>
              <a:t>1</a:t>
            </a:r>
            <a:r>
              <a:rPr lang="vi-VN" sz="2400" b="1" dirty="0">
                <a:solidFill>
                  <a:srgbClr val="003300"/>
                </a:solidFill>
              </a:rPr>
              <a:t>/2 nên có điện trở nhỏ hơn 2 lần, đồng thời có tiết </a:t>
            </a:r>
            <a:r>
              <a:rPr lang="vi-VN" sz="2400" b="1" dirty="0" err="1">
                <a:solidFill>
                  <a:srgbClr val="003300"/>
                </a:solidFill>
              </a:rPr>
              <a:t>diện</a:t>
            </a:r>
            <a:r>
              <a:rPr lang="vi-VN" sz="2400" b="1" dirty="0">
                <a:solidFill>
                  <a:srgbClr val="003300"/>
                </a:solidFill>
              </a:rPr>
              <a:t> S</a:t>
            </a:r>
            <a:r>
              <a:rPr lang="vi-VN" sz="2400" b="1" baseline="-25000" dirty="0">
                <a:solidFill>
                  <a:srgbClr val="003300"/>
                </a:solidFill>
              </a:rPr>
              <a:t>2</a:t>
            </a:r>
            <a:r>
              <a:rPr lang="vi-VN" sz="2400" b="1" dirty="0" smtClean="0">
                <a:solidFill>
                  <a:srgbClr val="003300"/>
                </a:solidFill>
              </a:rPr>
              <a:t>= 5S</a:t>
            </a:r>
            <a:r>
              <a:rPr lang="vi-VN" sz="2400" b="1" baseline="-25000" dirty="0" smtClean="0">
                <a:solidFill>
                  <a:srgbClr val="003300"/>
                </a:solidFill>
              </a:rPr>
              <a:t>1</a:t>
            </a:r>
            <a:r>
              <a:rPr lang="vi-VN" sz="2400" b="1" dirty="0" smtClean="0">
                <a:solidFill>
                  <a:srgbClr val="003300"/>
                </a:solidFill>
              </a:rPr>
              <a:t> </a:t>
            </a:r>
            <a:r>
              <a:rPr lang="vi-VN" sz="2400" b="1" dirty="0">
                <a:solidFill>
                  <a:srgbClr val="003300"/>
                </a:solidFill>
              </a:rPr>
              <a:t>nên có điện trở nhỏ hơn 5 lần. </a:t>
            </a:r>
            <a:r>
              <a:rPr lang="vi-VN" sz="2400" b="1" dirty="0" err="1">
                <a:solidFill>
                  <a:srgbClr val="003300"/>
                </a:solidFill>
              </a:rPr>
              <a:t>Kết</a:t>
            </a:r>
            <a:r>
              <a:rPr lang="vi-VN" sz="2400" b="1" dirty="0">
                <a:solidFill>
                  <a:srgbClr val="003300"/>
                </a:solidFill>
              </a:rPr>
              <a:t> quả là dây thứ hai có điện trở nhỏ hơn 10 lần so với điện trở của dây thứ nhất: </a:t>
            </a:r>
          </a:p>
          <a:p>
            <a:r>
              <a:rPr lang="vi-VN" sz="2400" b="1" dirty="0">
                <a:solidFill>
                  <a:srgbClr val="003300"/>
                </a:solidFill>
              </a:rPr>
              <a:t>R</a:t>
            </a:r>
            <a:r>
              <a:rPr lang="vi-VN" sz="2400" b="1" baseline="-25000" dirty="0">
                <a:solidFill>
                  <a:srgbClr val="003300"/>
                </a:solidFill>
              </a:rPr>
              <a:t>2</a:t>
            </a:r>
            <a:r>
              <a:rPr lang="vi-VN" sz="2400" b="1" dirty="0">
                <a:solidFill>
                  <a:srgbClr val="003300"/>
                </a:solidFill>
              </a:rPr>
              <a:t>=R</a:t>
            </a:r>
            <a:r>
              <a:rPr lang="vi-VN" sz="2400" b="1" baseline="-25000" dirty="0">
                <a:solidFill>
                  <a:srgbClr val="003300"/>
                </a:solidFill>
              </a:rPr>
              <a:t>1</a:t>
            </a:r>
            <a:r>
              <a:rPr lang="vi-VN" sz="2400" b="1" dirty="0">
                <a:solidFill>
                  <a:srgbClr val="003300"/>
                </a:solidFill>
              </a:rPr>
              <a:t>/10= 500/10=50 ôm</a:t>
            </a:r>
          </a:p>
        </p:txBody>
      </p:sp>
      <p:sp>
        <p:nvSpPr>
          <p:cNvPr id="9" name="Hình chữ nhật 8"/>
          <p:cNvSpPr/>
          <p:nvPr/>
        </p:nvSpPr>
        <p:spPr>
          <a:xfrm>
            <a:off x="15176" y="3131671"/>
            <a:ext cx="13090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u="sng" dirty="0" err="1" smtClean="0">
                <a:solidFill>
                  <a:srgbClr val="006600"/>
                </a:solidFill>
              </a:rPr>
              <a:t>Trả</a:t>
            </a:r>
            <a:r>
              <a:rPr lang="vi-VN" sz="2400" b="1" u="sng" dirty="0" smtClean="0">
                <a:solidFill>
                  <a:srgbClr val="006600"/>
                </a:solidFill>
              </a:rPr>
              <a:t> </a:t>
            </a:r>
            <a:r>
              <a:rPr lang="vi-VN" sz="2400" b="1" u="sng" dirty="0" err="1" smtClean="0">
                <a:solidFill>
                  <a:srgbClr val="006600"/>
                </a:solidFill>
              </a:rPr>
              <a:t>lời</a:t>
            </a:r>
            <a:r>
              <a:rPr lang="vi-VN" sz="2400" b="1" dirty="0" smtClean="0">
                <a:solidFill>
                  <a:srgbClr val="006600"/>
                </a:solidFill>
              </a:rPr>
              <a:t>: </a:t>
            </a:r>
            <a:endParaRPr lang="vi-VN" dirty="0"/>
          </a:p>
        </p:txBody>
      </p:sp>
      <p:sp>
        <p:nvSpPr>
          <p:cNvPr id="10" name="Hình chữ nhật 3"/>
          <p:cNvSpPr/>
          <p:nvPr/>
        </p:nvSpPr>
        <p:spPr>
          <a:xfrm>
            <a:off x="899592" y="-23614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400" b="1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TIẾT 8</a:t>
            </a:r>
            <a:r>
              <a:rPr lang="vi-VN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</a:t>
            </a:r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SỰ PHỤ THUỘC CỦA ĐIỆN TRỞ VÀO</a:t>
            </a:r>
          </a:p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TIẾT DIỆN  DÂY DẪN</a:t>
            </a:r>
            <a:endParaRPr lang="vi-VN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5918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320"/>
                            </p:stCondLst>
                            <p:childTnLst>
                              <p:par>
                                <p:cTn id="2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0" y="75541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66"/>
                </a:solidFill>
              </a:rPr>
              <a:t>I. DỰ ĐOÁN SỰ PHỤ THUỘC CỦA ĐIỆN TRỞ VÀO TIẾT DIỆN DÂY DẪN:</a:t>
            </a:r>
            <a:endParaRPr lang="vi-VN" b="1" dirty="0">
              <a:solidFill>
                <a:srgbClr val="000066"/>
              </a:solidFill>
            </a:endParaRPr>
          </a:p>
        </p:txBody>
      </p:sp>
      <p:sp>
        <p:nvSpPr>
          <p:cNvPr id="5" name="Hình chữ nhật 4"/>
          <p:cNvSpPr/>
          <p:nvPr/>
        </p:nvSpPr>
        <p:spPr>
          <a:xfrm>
            <a:off x="-13235" y="1052736"/>
            <a:ext cx="30572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>
                <a:solidFill>
                  <a:srgbClr val="000066"/>
                </a:solidFill>
              </a:rPr>
              <a:t>II. THÍ NGHIỆM KIỂM </a:t>
            </a:r>
            <a:r>
              <a:rPr lang="vi-VN" b="1" dirty="0" smtClean="0">
                <a:solidFill>
                  <a:srgbClr val="000066"/>
                </a:solidFill>
              </a:rPr>
              <a:t>TRA:</a:t>
            </a:r>
            <a:endParaRPr lang="vi-VN" b="1" dirty="0">
              <a:solidFill>
                <a:srgbClr val="000066"/>
              </a:solidFill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20320" y="1340768"/>
            <a:ext cx="18133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>
                <a:solidFill>
                  <a:srgbClr val="000066"/>
                </a:solidFill>
              </a:rPr>
              <a:t>III. VẬN </a:t>
            </a:r>
            <a:r>
              <a:rPr lang="vi-VN" b="1" dirty="0" smtClean="0">
                <a:solidFill>
                  <a:srgbClr val="000066"/>
                </a:solidFill>
              </a:rPr>
              <a:t>DỤNG:</a:t>
            </a:r>
            <a:endParaRPr lang="vi-VN" b="1" dirty="0">
              <a:solidFill>
                <a:srgbClr val="000066"/>
              </a:solidFill>
            </a:endParaRPr>
          </a:p>
        </p:txBody>
      </p:sp>
      <p:sp>
        <p:nvSpPr>
          <p:cNvPr id="7" name="Hình chữ nhật 6"/>
          <p:cNvSpPr/>
          <p:nvPr/>
        </p:nvSpPr>
        <p:spPr>
          <a:xfrm>
            <a:off x="-36512" y="1628800"/>
            <a:ext cx="91805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u="sng" dirty="0" smtClean="0">
                <a:solidFill>
                  <a:srgbClr val="006600"/>
                </a:solidFill>
              </a:rPr>
              <a:t>C6</a:t>
            </a:r>
            <a:r>
              <a:rPr lang="vi-VN" sz="2400" b="1" dirty="0" smtClean="0">
                <a:solidFill>
                  <a:srgbClr val="006600"/>
                </a:solidFill>
              </a:rPr>
              <a:t>: </a:t>
            </a:r>
            <a:r>
              <a:rPr lang="vi-VN" sz="2400" b="1" dirty="0">
                <a:solidFill>
                  <a:srgbClr val="C00000"/>
                </a:solidFill>
              </a:rPr>
              <a:t>Một dây sợi dây </a:t>
            </a:r>
            <a:r>
              <a:rPr lang="vi-VN" sz="2400" b="1" dirty="0" err="1">
                <a:solidFill>
                  <a:srgbClr val="C00000"/>
                </a:solidFill>
              </a:rPr>
              <a:t>sắt</a:t>
            </a:r>
            <a:r>
              <a:rPr lang="vi-VN" sz="2400" b="1" dirty="0">
                <a:solidFill>
                  <a:srgbClr val="C00000"/>
                </a:solidFill>
              </a:rPr>
              <a:t> dài l</a:t>
            </a:r>
            <a:r>
              <a:rPr lang="vi-VN" sz="2400" b="1" baseline="-25000" dirty="0">
                <a:solidFill>
                  <a:srgbClr val="C00000"/>
                </a:solidFill>
              </a:rPr>
              <a:t>1</a:t>
            </a:r>
            <a:r>
              <a:rPr lang="vi-VN" sz="2400" b="1" dirty="0">
                <a:solidFill>
                  <a:srgbClr val="C00000"/>
                </a:solidFill>
              </a:rPr>
              <a:t>= 200m , có tiết </a:t>
            </a:r>
            <a:r>
              <a:rPr lang="vi-VN" sz="2400" b="1" dirty="0" err="1">
                <a:solidFill>
                  <a:srgbClr val="C00000"/>
                </a:solidFill>
              </a:rPr>
              <a:t>diện</a:t>
            </a:r>
            <a:r>
              <a:rPr lang="vi-VN" sz="2400" b="1" dirty="0">
                <a:solidFill>
                  <a:srgbClr val="C00000"/>
                </a:solidFill>
              </a:rPr>
              <a:t> S</a:t>
            </a:r>
            <a:r>
              <a:rPr lang="vi-VN" sz="2400" b="1" baseline="-25000" dirty="0">
                <a:solidFill>
                  <a:srgbClr val="C00000"/>
                </a:solidFill>
              </a:rPr>
              <a:t>1</a:t>
            </a:r>
            <a:r>
              <a:rPr lang="vi-VN" sz="2400" b="1" dirty="0">
                <a:solidFill>
                  <a:srgbClr val="C00000"/>
                </a:solidFill>
              </a:rPr>
              <a:t>= 0,2 mm</a:t>
            </a:r>
            <a:r>
              <a:rPr lang="vi-VN" sz="2400" b="1" baseline="30000" dirty="0">
                <a:solidFill>
                  <a:srgbClr val="C00000"/>
                </a:solidFill>
              </a:rPr>
              <a:t>2</a:t>
            </a:r>
            <a:r>
              <a:rPr lang="vi-VN" sz="2400" b="1" dirty="0">
                <a:solidFill>
                  <a:srgbClr val="C00000"/>
                </a:solidFill>
              </a:rPr>
              <a:t> và có điện trở R</a:t>
            </a:r>
            <a:r>
              <a:rPr lang="vi-VN" sz="2400" b="1" baseline="-25000" dirty="0">
                <a:solidFill>
                  <a:srgbClr val="C00000"/>
                </a:solidFill>
              </a:rPr>
              <a:t>1</a:t>
            </a:r>
            <a:r>
              <a:rPr lang="vi-VN" sz="2400" b="1" dirty="0">
                <a:solidFill>
                  <a:srgbClr val="C00000"/>
                </a:solidFill>
              </a:rPr>
              <a:t>= </a:t>
            </a:r>
            <a:r>
              <a:rPr lang="vi-VN" sz="2400" b="1" dirty="0" smtClean="0">
                <a:solidFill>
                  <a:srgbClr val="C00000"/>
                </a:solidFill>
              </a:rPr>
              <a:t>120</a:t>
            </a:r>
            <a:r>
              <a:rPr lang="el-GR" sz="2400" b="1" dirty="0">
                <a:solidFill>
                  <a:srgbClr val="C00000"/>
                </a:solidFill>
                <a:cs typeface="Times New Roman" pitchFamily="18" charset="0"/>
              </a:rPr>
              <a:t> Ω</a:t>
            </a:r>
            <a:r>
              <a:rPr lang="vi-VN" sz="2400" b="1" dirty="0" smtClean="0">
                <a:solidFill>
                  <a:srgbClr val="C00000"/>
                </a:solidFill>
              </a:rPr>
              <a:t>. </a:t>
            </a:r>
            <a:r>
              <a:rPr lang="vi-VN" sz="2400" b="1" dirty="0" err="1">
                <a:solidFill>
                  <a:srgbClr val="C00000"/>
                </a:solidFill>
              </a:rPr>
              <a:t>Hỏi</a:t>
            </a:r>
            <a:r>
              <a:rPr lang="vi-VN" sz="2400" b="1" dirty="0">
                <a:solidFill>
                  <a:srgbClr val="C00000"/>
                </a:solidFill>
              </a:rPr>
              <a:t> một dây </a:t>
            </a:r>
            <a:r>
              <a:rPr lang="vi-VN" sz="2400" b="1" dirty="0" err="1">
                <a:solidFill>
                  <a:srgbClr val="C00000"/>
                </a:solidFill>
              </a:rPr>
              <a:t>sắt</a:t>
            </a:r>
            <a:r>
              <a:rPr lang="vi-VN" sz="2400" b="1" dirty="0">
                <a:solidFill>
                  <a:srgbClr val="C00000"/>
                </a:solidFill>
              </a:rPr>
              <a:t> khác  dài l</a:t>
            </a:r>
            <a:r>
              <a:rPr lang="vi-VN" sz="2400" b="1" baseline="-25000" dirty="0">
                <a:solidFill>
                  <a:srgbClr val="C00000"/>
                </a:solidFill>
              </a:rPr>
              <a:t>2</a:t>
            </a:r>
            <a:r>
              <a:rPr lang="vi-VN" sz="2400" b="1" dirty="0">
                <a:solidFill>
                  <a:srgbClr val="C00000"/>
                </a:solidFill>
              </a:rPr>
              <a:t>=50m, có  điện trở R</a:t>
            </a:r>
            <a:r>
              <a:rPr lang="vi-VN" sz="2400" b="1" baseline="-25000" dirty="0">
                <a:solidFill>
                  <a:srgbClr val="C00000"/>
                </a:solidFill>
              </a:rPr>
              <a:t>2</a:t>
            </a:r>
            <a:r>
              <a:rPr lang="vi-VN" sz="2400" b="1" dirty="0">
                <a:solidFill>
                  <a:srgbClr val="C00000"/>
                </a:solidFill>
              </a:rPr>
              <a:t> = </a:t>
            </a:r>
            <a:r>
              <a:rPr lang="vi-VN" sz="2400" b="1" dirty="0" smtClean="0">
                <a:solidFill>
                  <a:srgbClr val="C00000"/>
                </a:solidFill>
              </a:rPr>
              <a:t>45</a:t>
            </a:r>
            <a:r>
              <a:rPr lang="el-GR" sz="2400" b="1" dirty="0">
                <a:solidFill>
                  <a:srgbClr val="C00000"/>
                </a:solidFill>
                <a:cs typeface="Times New Roman" pitchFamily="18" charset="0"/>
              </a:rPr>
              <a:t> Ω</a:t>
            </a:r>
            <a:r>
              <a:rPr lang="vi-VN" sz="2400" b="1" dirty="0" smtClean="0">
                <a:solidFill>
                  <a:srgbClr val="C00000"/>
                </a:solidFill>
              </a:rPr>
              <a:t> thì </a:t>
            </a:r>
            <a:r>
              <a:rPr lang="vi-VN" sz="2400" b="1" dirty="0">
                <a:solidFill>
                  <a:srgbClr val="C00000"/>
                </a:solidFill>
              </a:rPr>
              <a:t>có tiết </a:t>
            </a:r>
            <a:r>
              <a:rPr lang="vi-VN" sz="2400" b="1" dirty="0" err="1">
                <a:solidFill>
                  <a:srgbClr val="C00000"/>
                </a:solidFill>
              </a:rPr>
              <a:t>diện</a:t>
            </a:r>
            <a:r>
              <a:rPr lang="vi-VN" sz="2400" b="1" dirty="0">
                <a:solidFill>
                  <a:srgbClr val="C00000"/>
                </a:solidFill>
              </a:rPr>
              <a:t> S</a:t>
            </a:r>
            <a:r>
              <a:rPr lang="vi-VN" sz="2400" b="1" baseline="-25000" dirty="0">
                <a:solidFill>
                  <a:srgbClr val="C00000"/>
                </a:solidFill>
              </a:rPr>
              <a:t>2</a:t>
            </a:r>
            <a:r>
              <a:rPr lang="vi-VN" sz="2400" b="1" dirty="0">
                <a:solidFill>
                  <a:srgbClr val="C00000"/>
                </a:solidFill>
              </a:rPr>
              <a:t> là bao nhiêu ?</a:t>
            </a:r>
          </a:p>
        </p:txBody>
      </p:sp>
      <p:sp>
        <p:nvSpPr>
          <p:cNvPr id="10" name="Hình chữ nhật 9"/>
          <p:cNvSpPr/>
          <p:nvPr/>
        </p:nvSpPr>
        <p:spPr>
          <a:xfrm>
            <a:off x="-27816" y="2736503"/>
            <a:ext cx="13090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u="sng" dirty="0" err="1" smtClean="0">
                <a:solidFill>
                  <a:srgbClr val="006600"/>
                </a:solidFill>
              </a:rPr>
              <a:t>Trả</a:t>
            </a:r>
            <a:r>
              <a:rPr lang="vi-VN" sz="2400" b="1" u="sng" dirty="0" smtClean="0">
                <a:solidFill>
                  <a:srgbClr val="006600"/>
                </a:solidFill>
              </a:rPr>
              <a:t> </a:t>
            </a:r>
            <a:r>
              <a:rPr lang="vi-VN" sz="2400" b="1" u="sng" dirty="0" err="1" smtClean="0">
                <a:solidFill>
                  <a:srgbClr val="006600"/>
                </a:solidFill>
              </a:rPr>
              <a:t>lời</a:t>
            </a:r>
            <a:r>
              <a:rPr lang="vi-VN" sz="2400" b="1" dirty="0" smtClean="0">
                <a:solidFill>
                  <a:srgbClr val="006600"/>
                </a:solidFill>
              </a:rPr>
              <a:t>: </a:t>
            </a:r>
            <a:endParaRPr lang="vi-VN" dirty="0"/>
          </a:p>
        </p:txBody>
      </p:sp>
      <p:graphicFrame>
        <p:nvGraphicFramePr>
          <p:cNvPr id="12" name="Đối tượng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075243"/>
              </p:ext>
            </p:extLst>
          </p:nvPr>
        </p:nvGraphicFramePr>
        <p:xfrm>
          <a:off x="539552" y="3812902"/>
          <a:ext cx="5519738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3" name="Equation" r:id="rId3" imgW="2565360" imgH="457200" progId="Equation.DSMT4">
                  <p:embed/>
                </p:oleObj>
              </mc:Choice>
              <mc:Fallback>
                <p:oleObj name="Equation" r:id="rId3" imgW="25653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9552" y="3812902"/>
                        <a:ext cx="5519738" cy="984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Hộp_Văn_Bản 13"/>
          <p:cNvSpPr txBox="1"/>
          <p:nvPr/>
        </p:nvSpPr>
        <p:spPr>
          <a:xfrm>
            <a:off x="211166" y="3198168"/>
            <a:ext cx="6080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 err="1" smtClean="0">
                <a:solidFill>
                  <a:srgbClr val="0000CC"/>
                </a:solidFill>
              </a:rPr>
              <a:t>Giả</a:t>
            </a:r>
            <a:r>
              <a:rPr lang="vi-VN" sz="2400" b="1" dirty="0" smtClean="0">
                <a:solidFill>
                  <a:srgbClr val="0000CC"/>
                </a:solidFill>
              </a:rPr>
              <a:t> sử có dây </a:t>
            </a:r>
            <a:r>
              <a:rPr lang="vi-VN" sz="2400" b="1" dirty="0" err="1" smtClean="0">
                <a:solidFill>
                  <a:srgbClr val="0000CC"/>
                </a:solidFill>
              </a:rPr>
              <a:t>sắt</a:t>
            </a:r>
            <a:r>
              <a:rPr lang="vi-VN" sz="2400" b="1" dirty="0" smtClean="0">
                <a:solidFill>
                  <a:srgbClr val="0000CC"/>
                </a:solidFill>
              </a:rPr>
              <a:t> dài l’ = 50m và S’ = S</a:t>
            </a:r>
            <a:r>
              <a:rPr lang="vi-VN" sz="2400" b="1" baseline="-25000" dirty="0" smtClean="0">
                <a:solidFill>
                  <a:srgbClr val="0000CC"/>
                </a:solidFill>
              </a:rPr>
              <a:t>1</a:t>
            </a:r>
            <a:r>
              <a:rPr lang="vi-VN" sz="2400" b="1" dirty="0" smtClean="0">
                <a:solidFill>
                  <a:srgbClr val="0000CC"/>
                </a:solidFill>
              </a:rPr>
              <a:t> </a:t>
            </a:r>
            <a:endParaRPr lang="vi-VN" sz="2400" b="1" dirty="0">
              <a:solidFill>
                <a:srgbClr val="0000CC"/>
              </a:solidFill>
            </a:endParaRPr>
          </a:p>
        </p:txBody>
      </p:sp>
      <p:graphicFrame>
        <p:nvGraphicFramePr>
          <p:cNvPr id="16" name="Đối tượng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1540649"/>
              </p:ext>
            </p:extLst>
          </p:nvPr>
        </p:nvGraphicFramePr>
        <p:xfrm>
          <a:off x="555625" y="4941888"/>
          <a:ext cx="8035925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4" name="Equation" r:id="rId5" imgW="3644640" imgH="457200" progId="Equation.DSMT4">
                  <p:embed/>
                </p:oleObj>
              </mc:Choice>
              <mc:Fallback>
                <p:oleObj name="Equation" r:id="rId5" imgW="364464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5625" y="4941888"/>
                        <a:ext cx="8035925" cy="1008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Hình chữ nhật 3"/>
          <p:cNvSpPr/>
          <p:nvPr/>
        </p:nvSpPr>
        <p:spPr>
          <a:xfrm>
            <a:off x="899592" y="-23614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400" b="1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TIẾT 8</a:t>
            </a:r>
            <a:r>
              <a:rPr lang="vi-VN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</a:t>
            </a:r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SỰ PHỤ THUỘC CỦA ĐIỆN TRỞ VÀO</a:t>
            </a:r>
          </a:p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TIẾT DIỆN  DÂY DẪN</a:t>
            </a:r>
            <a:endParaRPr lang="vi-VN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6975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98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4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 idx="4294967295"/>
          </p:nvPr>
        </p:nvSpPr>
        <p:spPr>
          <a:xfrm>
            <a:off x="1763688" y="332656"/>
            <a:ext cx="5280124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VỀ NHÀ</a:t>
            </a:r>
            <a:endParaRPr lang="vi-VN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êu đề phụ 2"/>
          <p:cNvSpPr>
            <a:spLocks noGrp="1"/>
          </p:cNvSpPr>
          <p:nvPr>
            <p:ph type="subTitle" idx="4294967295"/>
          </p:nvPr>
        </p:nvSpPr>
        <p:spPr>
          <a:xfrm>
            <a:off x="1259632" y="2060848"/>
            <a:ext cx="7489825" cy="4010025"/>
          </a:xfrm>
        </p:spPr>
        <p:txBody>
          <a:bodyPr>
            <a:normAutofit/>
          </a:bodyPr>
          <a:lstStyle/>
          <a:p>
            <a:pPr marL="457200" indent="-457200" algn="l">
              <a:buFont typeface="Arial" charset="0"/>
              <a:buChar char="•"/>
            </a:pPr>
            <a:r>
              <a:rPr lang="vi-VN" sz="2800" b="1" dirty="0" smtClean="0">
                <a:solidFill>
                  <a:srgbClr val="006600"/>
                </a:solidFill>
              </a:rPr>
              <a:t>Học thuộc ghi nhớ</a:t>
            </a:r>
          </a:p>
          <a:p>
            <a:pPr marL="457200" indent="-457200" algn="l">
              <a:buFont typeface="Arial" charset="0"/>
              <a:buChar char="•"/>
            </a:pPr>
            <a:r>
              <a:rPr lang="vi-VN" sz="2800" b="1" dirty="0" smtClean="0">
                <a:solidFill>
                  <a:srgbClr val="C00000"/>
                </a:solidFill>
              </a:rPr>
              <a:t>Làm BT 8.1 đến 8,4 – trang 21 SBT</a:t>
            </a:r>
          </a:p>
          <a:p>
            <a:pPr marL="457200" indent="-457200" algn="l">
              <a:buFont typeface="Arial" charset="0"/>
              <a:buChar char="•"/>
            </a:pPr>
            <a:r>
              <a:rPr lang="vi-VN" sz="2800" b="1" dirty="0">
                <a:solidFill>
                  <a:srgbClr val="660066"/>
                </a:solidFill>
              </a:rPr>
              <a:t>Đ</a:t>
            </a:r>
            <a:r>
              <a:rPr lang="pt-BR" sz="2800" b="1" dirty="0" smtClean="0">
                <a:solidFill>
                  <a:srgbClr val="660066"/>
                </a:solidFill>
              </a:rPr>
              <a:t>ọc </a:t>
            </a:r>
            <a:r>
              <a:rPr lang="pt-BR" sz="2800" b="1" dirty="0">
                <a:solidFill>
                  <a:srgbClr val="660066"/>
                </a:solidFill>
              </a:rPr>
              <a:t>có thể em chưa biết.</a:t>
            </a:r>
            <a:endParaRPr lang="vi-VN" sz="2800" b="1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047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 pattern="rectangle" dir="ou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_Văn_Bản 3"/>
          <p:cNvSpPr txBox="1"/>
          <p:nvPr/>
        </p:nvSpPr>
        <p:spPr>
          <a:xfrm>
            <a:off x="2627784" y="-27384"/>
            <a:ext cx="3960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KIỂM TRA BÀI CŨ</a:t>
            </a:r>
            <a:endParaRPr lang="vi-VN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Hình chữ nhật 4"/>
          <p:cNvSpPr/>
          <p:nvPr/>
        </p:nvSpPr>
        <p:spPr>
          <a:xfrm>
            <a:off x="24656" y="435144"/>
            <a:ext cx="91193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u="sng" dirty="0" smtClean="0">
                <a:solidFill>
                  <a:srgbClr val="003300"/>
                </a:solidFill>
              </a:rPr>
              <a:t>Câu 1</a:t>
            </a:r>
            <a:r>
              <a:rPr lang="vi-VN" sz="2400" b="1" dirty="0" smtClean="0">
                <a:solidFill>
                  <a:srgbClr val="003300"/>
                </a:solidFill>
              </a:rPr>
              <a:t>: </a:t>
            </a:r>
            <a:r>
              <a:rPr lang="vi-VN" sz="2400" b="1" dirty="0" smtClean="0">
                <a:solidFill>
                  <a:srgbClr val="C00000"/>
                </a:solidFill>
              </a:rPr>
              <a:t>Một dây dẫn bằng đồng dài l</a:t>
            </a:r>
            <a:r>
              <a:rPr lang="vi-VN" sz="2800" b="1" baseline="-25000" dirty="0" smtClean="0">
                <a:solidFill>
                  <a:srgbClr val="C00000"/>
                </a:solidFill>
              </a:rPr>
              <a:t>1</a:t>
            </a:r>
            <a:r>
              <a:rPr lang="vi-VN" sz="2400" b="1" dirty="0" smtClean="0">
                <a:solidFill>
                  <a:srgbClr val="C00000"/>
                </a:solidFill>
              </a:rPr>
              <a:t>= 10 m có điện trở R</a:t>
            </a:r>
            <a:r>
              <a:rPr lang="vi-VN" sz="2400" b="1" baseline="-25000" dirty="0" smtClean="0">
                <a:solidFill>
                  <a:srgbClr val="C00000"/>
                </a:solidFill>
              </a:rPr>
              <a:t>1</a:t>
            </a:r>
            <a:r>
              <a:rPr lang="vi-VN" sz="2400" b="1" dirty="0" smtClean="0">
                <a:solidFill>
                  <a:srgbClr val="C00000"/>
                </a:solidFill>
              </a:rPr>
              <a:t> và một dây dẫn bằng nhôm dài l</a:t>
            </a:r>
            <a:r>
              <a:rPr lang="vi-VN" sz="2400" b="1" baseline="-25000" dirty="0" smtClean="0">
                <a:solidFill>
                  <a:srgbClr val="C00000"/>
                </a:solidFill>
              </a:rPr>
              <a:t>2</a:t>
            </a:r>
            <a:r>
              <a:rPr lang="vi-VN" sz="2400" b="1" dirty="0" smtClean="0">
                <a:solidFill>
                  <a:srgbClr val="C00000"/>
                </a:solidFill>
              </a:rPr>
              <a:t>= 5m có điện trở R</a:t>
            </a:r>
            <a:r>
              <a:rPr lang="vi-VN" sz="2400" b="1" baseline="-25000" dirty="0" smtClean="0">
                <a:solidFill>
                  <a:srgbClr val="C00000"/>
                </a:solidFill>
              </a:rPr>
              <a:t>2</a:t>
            </a:r>
            <a:r>
              <a:rPr lang="vi-VN" sz="2400" b="1" dirty="0" smtClean="0">
                <a:solidFill>
                  <a:srgbClr val="C00000"/>
                </a:solidFill>
              </a:rPr>
              <a:t> . Câu </a:t>
            </a:r>
            <a:r>
              <a:rPr lang="vi-VN" sz="2400" b="1" dirty="0" err="1" smtClean="0">
                <a:solidFill>
                  <a:srgbClr val="C00000"/>
                </a:solidFill>
              </a:rPr>
              <a:t>trả</a:t>
            </a:r>
            <a:r>
              <a:rPr lang="vi-VN" sz="2400" b="1" dirty="0" smtClean="0">
                <a:solidFill>
                  <a:srgbClr val="C00000"/>
                </a:solidFill>
              </a:rPr>
              <a:t> </a:t>
            </a:r>
            <a:r>
              <a:rPr lang="vi-VN" sz="2400" b="1" dirty="0" err="1" smtClean="0">
                <a:solidFill>
                  <a:srgbClr val="C00000"/>
                </a:solidFill>
              </a:rPr>
              <a:t>lời</a:t>
            </a:r>
            <a:r>
              <a:rPr lang="vi-VN" sz="2400" b="1" dirty="0" smtClean="0">
                <a:solidFill>
                  <a:srgbClr val="C00000"/>
                </a:solidFill>
              </a:rPr>
              <a:t> nào dưới đây là đúng khi so sánh R</a:t>
            </a:r>
            <a:r>
              <a:rPr lang="vi-VN" sz="2400" b="1" baseline="-25000" dirty="0" smtClean="0">
                <a:solidFill>
                  <a:srgbClr val="C00000"/>
                </a:solidFill>
              </a:rPr>
              <a:t>1</a:t>
            </a:r>
            <a:r>
              <a:rPr lang="vi-VN" sz="2400" b="1" dirty="0" smtClean="0">
                <a:solidFill>
                  <a:srgbClr val="C00000"/>
                </a:solidFill>
              </a:rPr>
              <a:t> và R</a:t>
            </a:r>
            <a:r>
              <a:rPr lang="vi-VN" sz="2400" b="1" baseline="-25000" dirty="0" smtClean="0">
                <a:solidFill>
                  <a:srgbClr val="C00000"/>
                </a:solidFill>
              </a:rPr>
              <a:t>2</a:t>
            </a:r>
            <a:r>
              <a:rPr lang="vi-VN" sz="2400" b="1" dirty="0" smtClean="0">
                <a:solidFill>
                  <a:srgbClr val="C00000"/>
                </a:solidFill>
              </a:rPr>
              <a:t> ?</a:t>
            </a:r>
            <a:endParaRPr lang="vi-VN" sz="2400" b="1" dirty="0">
              <a:solidFill>
                <a:srgbClr val="C00000"/>
              </a:solidFill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1229136" y="1772816"/>
            <a:ext cx="16866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000066"/>
                </a:solidFill>
              </a:rPr>
              <a:t>A. R</a:t>
            </a:r>
            <a:r>
              <a:rPr lang="vi-VN" sz="2400" b="1" baseline="-25000" dirty="0" smtClean="0">
                <a:solidFill>
                  <a:srgbClr val="000066"/>
                </a:solidFill>
              </a:rPr>
              <a:t>1</a:t>
            </a:r>
            <a:r>
              <a:rPr lang="vi-VN" sz="2400" b="1" dirty="0" smtClean="0">
                <a:solidFill>
                  <a:srgbClr val="000066"/>
                </a:solidFill>
              </a:rPr>
              <a:t>= 2R</a:t>
            </a:r>
            <a:r>
              <a:rPr lang="vi-VN" sz="2400" b="1" baseline="-25000" dirty="0" smtClean="0">
                <a:solidFill>
                  <a:srgbClr val="000066"/>
                </a:solidFill>
              </a:rPr>
              <a:t>2</a:t>
            </a:r>
            <a:endParaRPr lang="vi-VN" sz="2400" b="1" baseline="-25000" dirty="0">
              <a:solidFill>
                <a:srgbClr val="000066"/>
              </a:solidFill>
            </a:endParaRPr>
          </a:p>
        </p:txBody>
      </p:sp>
      <p:sp>
        <p:nvSpPr>
          <p:cNvPr id="7" name="Hình chữ nhật 6"/>
          <p:cNvSpPr/>
          <p:nvPr/>
        </p:nvSpPr>
        <p:spPr>
          <a:xfrm>
            <a:off x="1229136" y="2234481"/>
            <a:ext cx="16866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003300"/>
                </a:solidFill>
              </a:rPr>
              <a:t>B. R</a:t>
            </a:r>
            <a:r>
              <a:rPr lang="vi-VN" sz="2400" b="1" baseline="-25000" dirty="0" smtClean="0">
                <a:solidFill>
                  <a:srgbClr val="003300"/>
                </a:solidFill>
              </a:rPr>
              <a:t>1</a:t>
            </a:r>
            <a:r>
              <a:rPr lang="vi-VN" sz="2400" b="1" dirty="0" smtClean="0">
                <a:solidFill>
                  <a:srgbClr val="003300"/>
                </a:solidFill>
              </a:rPr>
              <a:t>&lt; 2R</a:t>
            </a:r>
            <a:r>
              <a:rPr lang="vi-VN" sz="2400" b="1" baseline="-25000" dirty="0" smtClean="0">
                <a:solidFill>
                  <a:srgbClr val="003300"/>
                </a:solidFill>
              </a:rPr>
              <a:t>2</a:t>
            </a:r>
            <a:endParaRPr lang="vi-VN" sz="2400" b="1" baseline="-25000" dirty="0">
              <a:solidFill>
                <a:srgbClr val="003300"/>
              </a:solidFill>
            </a:endParaRPr>
          </a:p>
        </p:txBody>
      </p:sp>
      <p:sp>
        <p:nvSpPr>
          <p:cNvPr id="8" name="Hình chữ nhật 7"/>
          <p:cNvSpPr/>
          <p:nvPr/>
        </p:nvSpPr>
        <p:spPr>
          <a:xfrm>
            <a:off x="1245904" y="2696146"/>
            <a:ext cx="16866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660066"/>
                </a:solidFill>
              </a:rPr>
              <a:t>C. R</a:t>
            </a:r>
            <a:r>
              <a:rPr lang="vi-VN" sz="2400" b="1" baseline="-25000" dirty="0" smtClean="0">
                <a:solidFill>
                  <a:srgbClr val="660066"/>
                </a:solidFill>
              </a:rPr>
              <a:t>1</a:t>
            </a:r>
            <a:r>
              <a:rPr lang="vi-VN" sz="2400" b="1" dirty="0" smtClean="0">
                <a:solidFill>
                  <a:srgbClr val="660066"/>
                </a:solidFill>
              </a:rPr>
              <a:t>&gt; 2R</a:t>
            </a:r>
            <a:r>
              <a:rPr lang="vi-VN" sz="2400" b="1" baseline="-25000" dirty="0" smtClean="0">
                <a:solidFill>
                  <a:srgbClr val="660066"/>
                </a:solidFill>
              </a:rPr>
              <a:t>2</a:t>
            </a:r>
            <a:endParaRPr lang="vi-VN" sz="2400" b="1" baseline="-25000" dirty="0">
              <a:solidFill>
                <a:srgbClr val="660066"/>
              </a:solidFill>
            </a:endParaRPr>
          </a:p>
        </p:txBody>
      </p:sp>
      <p:sp>
        <p:nvSpPr>
          <p:cNvPr id="10" name="Hình chữ nhật 9"/>
          <p:cNvSpPr/>
          <p:nvPr/>
        </p:nvSpPr>
        <p:spPr>
          <a:xfrm>
            <a:off x="1271960" y="3140968"/>
            <a:ext cx="66247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smtClean="0">
                <a:solidFill>
                  <a:srgbClr val="333300"/>
                </a:solidFill>
              </a:rPr>
              <a:t>D. Chưa đủ điều kiện để so sánh R</a:t>
            </a:r>
            <a:r>
              <a:rPr lang="vi-VN" sz="2400" b="1" baseline="-25000" dirty="0" smtClean="0">
                <a:solidFill>
                  <a:srgbClr val="333300"/>
                </a:solidFill>
              </a:rPr>
              <a:t>1</a:t>
            </a:r>
            <a:r>
              <a:rPr lang="vi-VN" sz="2400" b="1" dirty="0" smtClean="0">
                <a:solidFill>
                  <a:srgbClr val="333300"/>
                </a:solidFill>
              </a:rPr>
              <a:t> với R</a:t>
            </a:r>
            <a:r>
              <a:rPr lang="vi-VN" sz="2400" b="1" baseline="-25000" dirty="0" smtClean="0">
                <a:solidFill>
                  <a:srgbClr val="333300"/>
                </a:solidFill>
              </a:rPr>
              <a:t>2</a:t>
            </a:r>
            <a:endParaRPr lang="vi-VN" sz="2400" b="1" baseline="-25000" dirty="0">
              <a:solidFill>
                <a:srgbClr val="333300"/>
              </a:solidFill>
            </a:endParaRPr>
          </a:p>
        </p:txBody>
      </p:sp>
      <p:sp>
        <p:nvSpPr>
          <p:cNvPr id="2" name="Nổ 2 1"/>
          <p:cNvSpPr/>
          <p:nvPr/>
        </p:nvSpPr>
        <p:spPr>
          <a:xfrm>
            <a:off x="1085223" y="2926978"/>
            <a:ext cx="914400" cy="914400"/>
          </a:xfrm>
          <a:prstGeom prst="irregularSeal2">
            <a:avLst/>
          </a:prstGeom>
          <a:solidFill>
            <a:schemeClr val="accent1"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96804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0" grpId="0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_Văn_Bản 3"/>
          <p:cNvSpPr txBox="1"/>
          <p:nvPr/>
        </p:nvSpPr>
        <p:spPr>
          <a:xfrm>
            <a:off x="2987824" y="-27384"/>
            <a:ext cx="31093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KIỂM TRA BÀI CŨ</a:t>
            </a:r>
            <a:endParaRPr lang="vi-VN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Hình chữ nhật 4"/>
          <p:cNvSpPr/>
          <p:nvPr/>
        </p:nvSpPr>
        <p:spPr>
          <a:xfrm>
            <a:off x="0" y="476672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u="sng" dirty="0" smtClean="0">
                <a:solidFill>
                  <a:srgbClr val="003300"/>
                </a:solidFill>
              </a:rPr>
              <a:t>Câu 2</a:t>
            </a:r>
            <a:r>
              <a:rPr lang="vi-VN" sz="2400" b="1" dirty="0" smtClean="0">
                <a:solidFill>
                  <a:srgbClr val="003300"/>
                </a:solidFill>
              </a:rPr>
              <a:t>: </a:t>
            </a:r>
            <a:r>
              <a:rPr lang="vi-VN" sz="2400" b="1" dirty="0" smtClean="0">
                <a:solidFill>
                  <a:srgbClr val="663300"/>
                </a:solidFill>
              </a:rPr>
              <a:t>Một dây dẫn  dài 120 m dùng để </a:t>
            </a:r>
            <a:r>
              <a:rPr lang="vi-VN" sz="2400" b="1" dirty="0" err="1" smtClean="0">
                <a:solidFill>
                  <a:srgbClr val="663300"/>
                </a:solidFill>
              </a:rPr>
              <a:t>quấn</a:t>
            </a:r>
            <a:r>
              <a:rPr lang="vi-VN" sz="2400" b="1" dirty="0" smtClean="0">
                <a:solidFill>
                  <a:srgbClr val="663300"/>
                </a:solidFill>
              </a:rPr>
              <a:t> thành một </a:t>
            </a:r>
            <a:r>
              <a:rPr lang="vi-VN" sz="2400" b="1" dirty="0" err="1" smtClean="0">
                <a:solidFill>
                  <a:srgbClr val="663300"/>
                </a:solidFill>
              </a:rPr>
              <a:t>cuộn</a:t>
            </a:r>
            <a:r>
              <a:rPr lang="vi-VN" sz="2400" b="1" dirty="0" smtClean="0">
                <a:solidFill>
                  <a:srgbClr val="663300"/>
                </a:solidFill>
              </a:rPr>
              <a:t> Khi đặt hiệu điện thế 30V vào hai đầu </a:t>
            </a:r>
            <a:r>
              <a:rPr lang="vi-VN" sz="2400" b="1" dirty="0" err="1" smtClean="0">
                <a:solidFill>
                  <a:srgbClr val="663300"/>
                </a:solidFill>
              </a:rPr>
              <a:t>cuộn</a:t>
            </a:r>
            <a:r>
              <a:rPr lang="vi-VN" sz="2400" b="1" dirty="0" smtClean="0">
                <a:solidFill>
                  <a:srgbClr val="663300"/>
                </a:solidFill>
              </a:rPr>
              <a:t> dây này thì cường độ dòng điện chạy qua nó là 125 </a:t>
            </a:r>
            <a:r>
              <a:rPr lang="vi-VN" sz="2400" b="1" dirty="0" err="1" smtClean="0">
                <a:solidFill>
                  <a:srgbClr val="663300"/>
                </a:solidFill>
              </a:rPr>
              <a:t>mA</a:t>
            </a:r>
            <a:r>
              <a:rPr lang="vi-VN" sz="2400" b="1" dirty="0" smtClean="0">
                <a:solidFill>
                  <a:srgbClr val="663300"/>
                </a:solidFill>
              </a:rPr>
              <a:t>.</a:t>
            </a:r>
          </a:p>
          <a:p>
            <a:r>
              <a:rPr lang="vi-VN" sz="2400" b="1" dirty="0">
                <a:solidFill>
                  <a:srgbClr val="C00000"/>
                </a:solidFill>
              </a:rPr>
              <a:t>	</a:t>
            </a:r>
            <a:r>
              <a:rPr lang="vi-VN" sz="2400" b="1" dirty="0" smtClean="0">
                <a:solidFill>
                  <a:srgbClr val="C00000"/>
                </a:solidFill>
              </a:rPr>
              <a:t>a. Tính điện trở của </a:t>
            </a:r>
            <a:r>
              <a:rPr lang="vi-VN" sz="2400" b="1" dirty="0" err="1" smtClean="0">
                <a:solidFill>
                  <a:srgbClr val="C00000"/>
                </a:solidFill>
              </a:rPr>
              <a:t>cuộn</a:t>
            </a:r>
            <a:r>
              <a:rPr lang="vi-VN" sz="2400" b="1" dirty="0" smtClean="0">
                <a:solidFill>
                  <a:srgbClr val="C00000"/>
                </a:solidFill>
              </a:rPr>
              <a:t> dây.</a:t>
            </a:r>
          </a:p>
          <a:p>
            <a:r>
              <a:rPr lang="vi-VN" sz="2400" b="1" dirty="0" smtClean="0">
                <a:solidFill>
                  <a:srgbClr val="C00000"/>
                </a:solidFill>
              </a:rPr>
              <a:t>	b. Một đoạn dài 1m của đoạn dây dẫn này có điện trở là bao nhiêu?</a:t>
            </a:r>
            <a:endParaRPr lang="vi-VN" sz="2400" b="1" dirty="0">
              <a:solidFill>
                <a:srgbClr val="C00000"/>
              </a:solidFill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2411760" y="3068960"/>
            <a:ext cx="42995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C00000"/>
                </a:solidFill>
              </a:rPr>
              <a:t>a. Điện trở của </a:t>
            </a:r>
            <a:r>
              <a:rPr lang="vi-VN" sz="2400" b="1" dirty="0" err="1" smtClean="0">
                <a:solidFill>
                  <a:srgbClr val="C00000"/>
                </a:solidFill>
              </a:rPr>
              <a:t>cuộn</a:t>
            </a:r>
            <a:r>
              <a:rPr lang="vi-VN" sz="2400" b="1" dirty="0" smtClean="0">
                <a:solidFill>
                  <a:srgbClr val="C00000"/>
                </a:solidFill>
              </a:rPr>
              <a:t> dây là: </a:t>
            </a:r>
            <a:endParaRPr lang="vi-VN" sz="2400" b="1" dirty="0">
              <a:solidFill>
                <a:srgbClr val="C00000"/>
              </a:solidFill>
            </a:endParaRPr>
          </a:p>
        </p:txBody>
      </p:sp>
      <p:sp>
        <p:nvSpPr>
          <p:cNvPr id="7" name="Hình chữ nhật 6"/>
          <p:cNvSpPr/>
          <p:nvPr/>
        </p:nvSpPr>
        <p:spPr>
          <a:xfrm>
            <a:off x="2483768" y="4348263"/>
            <a:ext cx="63995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C00000"/>
                </a:solidFill>
              </a:rPr>
              <a:t>b. Mỗi mét của dây dẫn này có điện trở là: </a:t>
            </a:r>
            <a:endParaRPr lang="vi-VN" sz="2400" b="1" dirty="0">
              <a:solidFill>
                <a:srgbClr val="C00000"/>
              </a:solidFill>
            </a:endParaRPr>
          </a:p>
        </p:txBody>
      </p:sp>
      <p:sp>
        <p:nvSpPr>
          <p:cNvPr id="8" name="Hình chữ nhật 7"/>
          <p:cNvSpPr/>
          <p:nvPr/>
        </p:nvSpPr>
        <p:spPr>
          <a:xfrm>
            <a:off x="251520" y="3267947"/>
            <a:ext cx="14927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660066"/>
                </a:solidFill>
              </a:rPr>
              <a:t>l</a:t>
            </a:r>
            <a:r>
              <a:rPr lang="vi-VN" sz="2400" b="1" dirty="0" smtClean="0">
                <a:solidFill>
                  <a:srgbClr val="660066"/>
                </a:solidFill>
              </a:rPr>
              <a:t> = 120 </a:t>
            </a:r>
            <a:r>
              <a:rPr lang="vi-VN" sz="2400" b="1" dirty="0">
                <a:solidFill>
                  <a:srgbClr val="660066"/>
                </a:solidFill>
              </a:rPr>
              <a:t>m</a:t>
            </a:r>
            <a:endParaRPr lang="vi-VN" dirty="0">
              <a:solidFill>
                <a:srgbClr val="660066"/>
              </a:solidFill>
            </a:endParaRPr>
          </a:p>
        </p:txBody>
      </p:sp>
      <p:sp>
        <p:nvSpPr>
          <p:cNvPr id="9" name="Hình chữ nhật 8"/>
          <p:cNvSpPr/>
          <p:nvPr/>
        </p:nvSpPr>
        <p:spPr>
          <a:xfrm>
            <a:off x="323528" y="2784996"/>
            <a:ext cx="12955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u="sng" dirty="0" err="1" smtClean="0">
                <a:solidFill>
                  <a:srgbClr val="000099"/>
                </a:solidFill>
              </a:rPr>
              <a:t>Tóm</a:t>
            </a:r>
            <a:r>
              <a:rPr lang="vi-VN" sz="2400" b="1" u="sng" dirty="0" smtClean="0">
                <a:solidFill>
                  <a:srgbClr val="000099"/>
                </a:solidFill>
              </a:rPr>
              <a:t> </a:t>
            </a:r>
            <a:r>
              <a:rPr lang="vi-VN" sz="2400" b="1" u="sng" dirty="0" err="1" smtClean="0">
                <a:solidFill>
                  <a:srgbClr val="000099"/>
                </a:solidFill>
              </a:rPr>
              <a:t>tắt</a:t>
            </a:r>
            <a:endParaRPr lang="vi-VN" u="sng" dirty="0">
              <a:solidFill>
                <a:srgbClr val="000099"/>
              </a:solidFill>
            </a:endParaRPr>
          </a:p>
        </p:txBody>
      </p:sp>
      <p:sp>
        <p:nvSpPr>
          <p:cNvPr id="10" name="Hình chữ nhật 9"/>
          <p:cNvSpPr/>
          <p:nvPr/>
        </p:nvSpPr>
        <p:spPr>
          <a:xfrm>
            <a:off x="242499" y="3634864"/>
            <a:ext cx="13051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660066"/>
                </a:solidFill>
              </a:rPr>
              <a:t>U = 30V</a:t>
            </a:r>
            <a:endParaRPr lang="vi-VN" dirty="0">
              <a:solidFill>
                <a:srgbClr val="660066"/>
              </a:solidFill>
            </a:endParaRPr>
          </a:p>
        </p:txBody>
      </p:sp>
      <p:sp>
        <p:nvSpPr>
          <p:cNvPr id="11" name="Hình chữ nhật 10"/>
          <p:cNvSpPr/>
          <p:nvPr/>
        </p:nvSpPr>
        <p:spPr>
          <a:xfrm>
            <a:off x="264178" y="3994904"/>
            <a:ext cx="171553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vi-VN" sz="2400" b="1" dirty="0" smtClean="0">
                <a:solidFill>
                  <a:srgbClr val="660066"/>
                </a:solidFill>
              </a:rPr>
              <a:t>i = 125 </a:t>
            </a:r>
            <a:r>
              <a:rPr lang="vi-VN" sz="2400" b="1" dirty="0" err="1" smtClean="0">
                <a:solidFill>
                  <a:srgbClr val="660066"/>
                </a:solidFill>
              </a:rPr>
              <a:t>mA</a:t>
            </a:r>
            <a:endParaRPr lang="vi-VN" sz="2400" b="1" dirty="0" smtClean="0">
              <a:solidFill>
                <a:srgbClr val="660066"/>
              </a:solidFill>
            </a:endParaRPr>
          </a:p>
          <a:p>
            <a:pPr lvl="0"/>
            <a:r>
              <a:rPr lang="vi-VN" sz="2400" b="1" dirty="0">
                <a:solidFill>
                  <a:srgbClr val="660066"/>
                </a:solidFill>
              </a:rPr>
              <a:t> </a:t>
            </a:r>
            <a:r>
              <a:rPr lang="vi-VN" sz="2400" b="1" dirty="0" smtClean="0">
                <a:solidFill>
                  <a:srgbClr val="660066"/>
                </a:solidFill>
              </a:rPr>
              <a:t> = 0,125A</a:t>
            </a:r>
            <a:endParaRPr lang="vi-VN" sz="2400" b="1" dirty="0">
              <a:solidFill>
                <a:srgbClr val="660066"/>
              </a:solidFill>
            </a:endParaRPr>
          </a:p>
        </p:txBody>
      </p:sp>
      <p:sp>
        <p:nvSpPr>
          <p:cNvPr id="12" name="Hình chữ nhật 11"/>
          <p:cNvSpPr/>
          <p:nvPr/>
        </p:nvSpPr>
        <p:spPr>
          <a:xfrm>
            <a:off x="261735" y="4725144"/>
            <a:ext cx="12859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C00000"/>
                </a:solidFill>
              </a:rPr>
              <a:t>a. R = ?</a:t>
            </a:r>
            <a:endParaRPr lang="vi-VN" dirty="0">
              <a:solidFill>
                <a:srgbClr val="C00000"/>
              </a:solidFill>
            </a:endParaRPr>
          </a:p>
        </p:txBody>
      </p:sp>
      <p:sp>
        <p:nvSpPr>
          <p:cNvPr id="13" name="Hình chữ nhật 12"/>
          <p:cNvSpPr/>
          <p:nvPr/>
        </p:nvSpPr>
        <p:spPr>
          <a:xfrm>
            <a:off x="267766" y="5096232"/>
            <a:ext cx="14959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C00000"/>
                </a:solidFill>
              </a:rPr>
              <a:t>b</a:t>
            </a:r>
            <a:r>
              <a:rPr lang="vi-VN" sz="2400" b="1" dirty="0" smtClean="0">
                <a:solidFill>
                  <a:srgbClr val="C00000"/>
                </a:solidFill>
              </a:rPr>
              <a:t>. r</a:t>
            </a:r>
            <a:r>
              <a:rPr lang="vi-VN" sz="2400" b="1" baseline="-25000" dirty="0" smtClean="0">
                <a:solidFill>
                  <a:srgbClr val="C00000"/>
                </a:solidFill>
              </a:rPr>
              <a:t>1m</a:t>
            </a:r>
            <a:r>
              <a:rPr lang="vi-VN" sz="2400" b="1" dirty="0" smtClean="0">
                <a:solidFill>
                  <a:srgbClr val="C00000"/>
                </a:solidFill>
              </a:rPr>
              <a:t> = ?</a:t>
            </a:r>
            <a:endParaRPr lang="vi-VN" dirty="0">
              <a:solidFill>
                <a:srgbClr val="C00000"/>
              </a:solidFill>
            </a:endParaRPr>
          </a:p>
        </p:txBody>
      </p:sp>
      <p:graphicFrame>
        <p:nvGraphicFramePr>
          <p:cNvPr id="14" name="Đối tượng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044431"/>
              </p:ext>
            </p:extLst>
          </p:nvPr>
        </p:nvGraphicFramePr>
        <p:xfrm>
          <a:off x="3373616" y="3502672"/>
          <a:ext cx="3646656" cy="9783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" name="Equation" r:id="rId3" imgW="1562040" imgH="419040" progId="Equation.DSMT4">
                  <p:embed/>
                </p:oleObj>
              </mc:Choice>
              <mc:Fallback>
                <p:oleObj name="Equation" r:id="rId3" imgW="156204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73616" y="3502672"/>
                        <a:ext cx="3646656" cy="9783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Đối tượng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931773"/>
              </p:ext>
            </p:extLst>
          </p:nvPr>
        </p:nvGraphicFramePr>
        <p:xfrm>
          <a:off x="3419872" y="4797152"/>
          <a:ext cx="3260622" cy="8713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" name="Equation" r:id="rId5" imgW="1473120" imgH="393480" progId="Equation.DSMT4">
                  <p:embed/>
                </p:oleObj>
              </mc:Choice>
              <mc:Fallback>
                <p:oleObj name="Equation" r:id="rId5" imgW="14731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19872" y="4797152"/>
                        <a:ext cx="3260622" cy="8713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Hình chữ nhật 15"/>
          <p:cNvSpPr/>
          <p:nvPr/>
        </p:nvSpPr>
        <p:spPr>
          <a:xfrm>
            <a:off x="4784575" y="2679303"/>
            <a:ext cx="8675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u="sng" dirty="0" smtClean="0">
                <a:solidFill>
                  <a:srgbClr val="000099"/>
                </a:solidFill>
              </a:rPr>
              <a:t>Giải:</a:t>
            </a:r>
            <a:endParaRPr lang="vi-VN" u="sng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248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899592" y="-23614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400" b="1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TIẾT 8</a:t>
            </a:r>
            <a:r>
              <a:rPr lang="vi-VN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</a:t>
            </a:r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SỰ PHỤ THUỘC CỦA ĐIỆN TRỞ VÀO</a:t>
            </a:r>
          </a:p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TIẾT DIỆN  DÂY DẪN</a:t>
            </a:r>
            <a:endParaRPr lang="vi-VN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Hình chữ nhật 4"/>
          <p:cNvSpPr/>
          <p:nvPr/>
        </p:nvSpPr>
        <p:spPr>
          <a:xfrm>
            <a:off x="-4048" y="1042576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smtClean="0">
                <a:solidFill>
                  <a:srgbClr val="663300"/>
                </a:solidFill>
              </a:rPr>
              <a:t>1. Có các dây dẫn được làm  từ cùng một vật </a:t>
            </a:r>
            <a:r>
              <a:rPr lang="vi-VN" sz="2400" b="1" dirty="0" err="1" smtClean="0">
                <a:solidFill>
                  <a:srgbClr val="663300"/>
                </a:solidFill>
              </a:rPr>
              <a:t>liệu</a:t>
            </a:r>
            <a:r>
              <a:rPr lang="vi-VN" sz="2400" b="1" dirty="0" smtClean="0">
                <a:solidFill>
                  <a:srgbClr val="663300"/>
                </a:solidFill>
              </a:rPr>
              <a:t>, có cùng chiều dài và tiết </a:t>
            </a:r>
            <a:r>
              <a:rPr lang="vi-VN" sz="2400" b="1" dirty="0" err="1" smtClean="0">
                <a:solidFill>
                  <a:srgbClr val="663300"/>
                </a:solidFill>
              </a:rPr>
              <a:t>diện</a:t>
            </a:r>
            <a:r>
              <a:rPr lang="vi-VN" sz="2400" b="1" dirty="0" smtClean="0">
                <a:solidFill>
                  <a:srgbClr val="663300"/>
                </a:solidFill>
              </a:rPr>
              <a:t> S, do đó chúng hoàn toàn như nhau nên có cùng điện trở R. Mắc các dây dẫn này vào mạch theo các sơ đồ như trong hình 8.1</a:t>
            </a:r>
            <a:endParaRPr lang="vi-VN" sz="2400" b="1" dirty="0">
              <a:solidFill>
                <a:srgbClr val="663300"/>
              </a:solidFill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0" y="75541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66"/>
                </a:solidFill>
              </a:rPr>
              <a:t>I. DỰ ĐOÁN SỰ PHỤ THUỘC CỦA ĐIỆN TRỞ VÀO TIẾT DIỆN DÂY DẪN:</a:t>
            </a:r>
            <a:endParaRPr lang="vi-VN" b="1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646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457200" y="2057400"/>
            <a:ext cx="1828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457200" y="2590800"/>
            <a:ext cx="1828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457200" y="3200400"/>
            <a:ext cx="1828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457200" y="3860800"/>
            <a:ext cx="1828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457200" y="4495800"/>
            <a:ext cx="1828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457200" y="5105400"/>
            <a:ext cx="1828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2438400" y="4953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  <a:latin typeface=".VnTime" pitchFamily="34" charset="0"/>
              </a:rPr>
              <a:t>R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2438400" y="19177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  <a:latin typeface=".VnTime" pitchFamily="34" charset="0"/>
              </a:rPr>
              <a:t>R</a:t>
            </a: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2438400" y="43688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  <a:latin typeface=".VnTime" pitchFamily="34" charset="0"/>
              </a:rPr>
              <a:t>R</a:t>
            </a: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2438400" y="36957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  <a:latin typeface=".VnTime" pitchFamily="34" charset="0"/>
              </a:rPr>
              <a:t>R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2438400" y="30734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  <a:latin typeface=".VnTime" pitchFamily="34" charset="0"/>
              </a:rPr>
              <a:t>R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2438400" y="24765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  <a:latin typeface=".VnTime" pitchFamily="34" charset="0"/>
              </a:rPr>
              <a:t>R</a:t>
            </a:r>
          </a:p>
        </p:txBody>
      </p:sp>
      <p:sp>
        <p:nvSpPr>
          <p:cNvPr id="3104" name="Rectangle 32"/>
          <p:cNvSpPr>
            <a:spLocks noChangeArrowheads="1"/>
          </p:cNvSpPr>
          <p:nvPr/>
        </p:nvSpPr>
        <p:spPr bwMode="auto">
          <a:xfrm>
            <a:off x="5562600" y="2590800"/>
            <a:ext cx="1828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3186" name="Group 114"/>
          <p:cNvGrpSpPr>
            <a:grpSpLocks/>
          </p:cNvGrpSpPr>
          <p:nvPr/>
        </p:nvGrpSpPr>
        <p:grpSpPr bwMode="auto">
          <a:xfrm>
            <a:off x="5605463" y="5791200"/>
            <a:ext cx="1828800" cy="609600"/>
            <a:chOff x="3536" y="3640"/>
            <a:chExt cx="1152" cy="384"/>
          </a:xfrm>
        </p:grpSpPr>
        <p:sp>
          <p:nvSpPr>
            <p:cNvPr id="4167" name="Rectangle 92"/>
            <p:cNvSpPr>
              <a:spLocks noChangeArrowheads="1"/>
            </p:cNvSpPr>
            <p:nvPr/>
          </p:nvSpPr>
          <p:spPr bwMode="auto">
            <a:xfrm>
              <a:off x="3536" y="3640"/>
              <a:ext cx="1152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168" name="Rectangle 93"/>
            <p:cNvSpPr>
              <a:spLocks noChangeArrowheads="1"/>
            </p:cNvSpPr>
            <p:nvPr/>
          </p:nvSpPr>
          <p:spPr bwMode="auto">
            <a:xfrm>
              <a:off x="3536" y="3784"/>
              <a:ext cx="1152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169" name="Rectangle 94"/>
            <p:cNvSpPr>
              <a:spLocks noChangeArrowheads="1"/>
            </p:cNvSpPr>
            <p:nvPr/>
          </p:nvSpPr>
          <p:spPr bwMode="auto">
            <a:xfrm>
              <a:off x="3536" y="3880"/>
              <a:ext cx="1152" cy="4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170" name="Rectangle 95"/>
            <p:cNvSpPr>
              <a:spLocks noChangeArrowheads="1"/>
            </p:cNvSpPr>
            <p:nvPr/>
          </p:nvSpPr>
          <p:spPr bwMode="auto">
            <a:xfrm>
              <a:off x="3536" y="3928"/>
              <a:ext cx="1152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171" name="Rectangle 96"/>
            <p:cNvSpPr>
              <a:spLocks noChangeArrowheads="1"/>
            </p:cNvSpPr>
            <p:nvPr/>
          </p:nvSpPr>
          <p:spPr bwMode="auto">
            <a:xfrm>
              <a:off x="3536" y="3736"/>
              <a:ext cx="1152" cy="4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3188" name="Group 116"/>
          <p:cNvGrpSpPr>
            <a:grpSpLocks/>
          </p:cNvGrpSpPr>
          <p:nvPr/>
        </p:nvGrpSpPr>
        <p:grpSpPr bwMode="auto">
          <a:xfrm>
            <a:off x="4851400" y="4724400"/>
            <a:ext cx="3429000" cy="1358900"/>
            <a:chOff x="3056" y="2976"/>
            <a:chExt cx="2160" cy="856"/>
          </a:xfrm>
        </p:grpSpPr>
        <p:sp>
          <p:nvSpPr>
            <p:cNvPr id="4152" name="Line 83"/>
            <p:cNvSpPr>
              <a:spLocks noChangeShapeType="1"/>
            </p:cNvSpPr>
            <p:nvPr/>
          </p:nvSpPr>
          <p:spPr bwMode="auto">
            <a:xfrm flipV="1">
              <a:off x="3600" y="3104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53" name="Line 88"/>
            <p:cNvSpPr>
              <a:spLocks noChangeShapeType="1"/>
            </p:cNvSpPr>
            <p:nvPr/>
          </p:nvSpPr>
          <p:spPr bwMode="auto">
            <a:xfrm>
              <a:off x="4312" y="3112"/>
              <a:ext cx="0" cy="288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54" name="Line 80"/>
            <p:cNvSpPr>
              <a:spLocks noChangeShapeType="1"/>
            </p:cNvSpPr>
            <p:nvPr/>
          </p:nvSpPr>
          <p:spPr bwMode="auto">
            <a:xfrm>
              <a:off x="3776" y="3256"/>
              <a:ext cx="528" cy="0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55" name="Line 81"/>
            <p:cNvSpPr>
              <a:spLocks noChangeShapeType="1"/>
            </p:cNvSpPr>
            <p:nvPr/>
          </p:nvSpPr>
          <p:spPr bwMode="auto">
            <a:xfrm>
              <a:off x="4400" y="3256"/>
              <a:ext cx="816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56" name="Line 82"/>
            <p:cNvSpPr>
              <a:spLocks noChangeShapeType="1"/>
            </p:cNvSpPr>
            <p:nvPr/>
          </p:nvSpPr>
          <p:spPr bwMode="auto">
            <a:xfrm>
              <a:off x="3056" y="3256"/>
              <a:ext cx="528" cy="0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57" name="AutoShape 84"/>
            <p:cNvSpPr>
              <a:spLocks noChangeArrowheads="1"/>
            </p:cNvSpPr>
            <p:nvPr/>
          </p:nvSpPr>
          <p:spPr bwMode="auto">
            <a:xfrm>
              <a:off x="3776" y="3226"/>
              <a:ext cx="48" cy="48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158" name="AutoShape 85"/>
            <p:cNvSpPr>
              <a:spLocks noChangeArrowheads="1"/>
            </p:cNvSpPr>
            <p:nvPr/>
          </p:nvSpPr>
          <p:spPr bwMode="auto">
            <a:xfrm>
              <a:off x="3584" y="3226"/>
              <a:ext cx="48" cy="48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159" name="Line 86"/>
            <p:cNvSpPr>
              <a:spLocks noChangeShapeType="1"/>
            </p:cNvSpPr>
            <p:nvPr/>
          </p:nvSpPr>
          <p:spPr bwMode="auto">
            <a:xfrm>
              <a:off x="3056" y="3256"/>
              <a:ext cx="0" cy="576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60" name="Line 87"/>
            <p:cNvSpPr>
              <a:spLocks noChangeShapeType="1"/>
            </p:cNvSpPr>
            <p:nvPr/>
          </p:nvSpPr>
          <p:spPr bwMode="auto">
            <a:xfrm>
              <a:off x="5216" y="3256"/>
              <a:ext cx="0" cy="57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61" name="Line 89"/>
            <p:cNvSpPr>
              <a:spLocks noChangeShapeType="1"/>
            </p:cNvSpPr>
            <p:nvPr/>
          </p:nvSpPr>
          <p:spPr bwMode="auto">
            <a:xfrm>
              <a:off x="4400" y="3187"/>
              <a:ext cx="0" cy="14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62" name="Line 90"/>
            <p:cNvSpPr>
              <a:spLocks noChangeShapeType="1"/>
            </p:cNvSpPr>
            <p:nvPr/>
          </p:nvSpPr>
          <p:spPr bwMode="auto">
            <a:xfrm>
              <a:off x="3056" y="3832"/>
              <a:ext cx="480" cy="0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63" name="Line 91"/>
            <p:cNvSpPr>
              <a:spLocks noChangeShapeType="1"/>
            </p:cNvSpPr>
            <p:nvPr/>
          </p:nvSpPr>
          <p:spPr bwMode="auto">
            <a:xfrm>
              <a:off x="4688" y="3832"/>
              <a:ext cx="528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64" name="Text Box 101"/>
            <p:cNvSpPr txBox="1">
              <a:spLocks noChangeArrowheads="1"/>
            </p:cNvSpPr>
            <p:nvPr/>
          </p:nvSpPr>
          <p:spPr bwMode="auto">
            <a:xfrm>
              <a:off x="3360" y="3024"/>
              <a:ext cx="2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6600FF"/>
                  </a:solidFill>
                </a:rPr>
                <a:t>K</a:t>
              </a:r>
            </a:p>
          </p:txBody>
        </p:sp>
        <p:sp>
          <p:nvSpPr>
            <p:cNvPr id="4165" name="Text Box 106"/>
            <p:cNvSpPr txBox="1">
              <a:spLocks noChangeArrowheads="1"/>
            </p:cNvSpPr>
            <p:nvPr/>
          </p:nvSpPr>
          <p:spPr bwMode="auto">
            <a:xfrm>
              <a:off x="4080" y="302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FF0066"/>
                  </a:solidFill>
                </a:rPr>
                <a:t>+</a:t>
              </a:r>
            </a:p>
          </p:txBody>
        </p:sp>
        <p:sp>
          <p:nvSpPr>
            <p:cNvPr id="4166" name="Text Box 109"/>
            <p:cNvSpPr txBox="1">
              <a:spLocks noChangeArrowheads="1"/>
            </p:cNvSpPr>
            <p:nvPr/>
          </p:nvSpPr>
          <p:spPr bwMode="auto">
            <a:xfrm>
              <a:off x="4368" y="2976"/>
              <a:ext cx="3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</a:rPr>
                <a:t>-</a:t>
              </a:r>
            </a:p>
          </p:txBody>
        </p:sp>
      </p:grpSp>
      <p:grpSp>
        <p:nvGrpSpPr>
          <p:cNvPr id="3187" name="Group 115"/>
          <p:cNvGrpSpPr>
            <a:grpSpLocks/>
          </p:cNvGrpSpPr>
          <p:nvPr/>
        </p:nvGrpSpPr>
        <p:grpSpPr bwMode="auto">
          <a:xfrm>
            <a:off x="4838700" y="2971800"/>
            <a:ext cx="3429000" cy="1371600"/>
            <a:chOff x="3048" y="1872"/>
            <a:chExt cx="2160" cy="864"/>
          </a:xfrm>
        </p:grpSpPr>
        <p:sp>
          <p:nvSpPr>
            <p:cNvPr id="4137" name="Line 66"/>
            <p:cNvSpPr>
              <a:spLocks noChangeShapeType="1"/>
            </p:cNvSpPr>
            <p:nvPr/>
          </p:nvSpPr>
          <p:spPr bwMode="auto">
            <a:xfrm flipV="1">
              <a:off x="3592" y="2016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38" name="Line 71"/>
            <p:cNvSpPr>
              <a:spLocks noChangeShapeType="1"/>
            </p:cNvSpPr>
            <p:nvPr/>
          </p:nvSpPr>
          <p:spPr bwMode="auto">
            <a:xfrm>
              <a:off x="4304" y="2016"/>
              <a:ext cx="0" cy="288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39" name="Line 63"/>
            <p:cNvSpPr>
              <a:spLocks noChangeShapeType="1"/>
            </p:cNvSpPr>
            <p:nvPr/>
          </p:nvSpPr>
          <p:spPr bwMode="auto">
            <a:xfrm>
              <a:off x="3768" y="2160"/>
              <a:ext cx="528" cy="0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40" name="Line 64"/>
            <p:cNvSpPr>
              <a:spLocks noChangeShapeType="1"/>
            </p:cNvSpPr>
            <p:nvPr/>
          </p:nvSpPr>
          <p:spPr bwMode="auto">
            <a:xfrm>
              <a:off x="4392" y="2160"/>
              <a:ext cx="816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41" name="Line 65"/>
            <p:cNvSpPr>
              <a:spLocks noChangeShapeType="1"/>
            </p:cNvSpPr>
            <p:nvPr/>
          </p:nvSpPr>
          <p:spPr bwMode="auto">
            <a:xfrm>
              <a:off x="3048" y="2160"/>
              <a:ext cx="528" cy="0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42" name="AutoShape 67"/>
            <p:cNvSpPr>
              <a:spLocks noChangeArrowheads="1"/>
            </p:cNvSpPr>
            <p:nvPr/>
          </p:nvSpPr>
          <p:spPr bwMode="auto">
            <a:xfrm>
              <a:off x="3768" y="2130"/>
              <a:ext cx="48" cy="48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143" name="AutoShape 68"/>
            <p:cNvSpPr>
              <a:spLocks noChangeArrowheads="1"/>
            </p:cNvSpPr>
            <p:nvPr/>
          </p:nvSpPr>
          <p:spPr bwMode="auto">
            <a:xfrm>
              <a:off x="3576" y="2130"/>
              <a:ext cx="48" cy="48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144" name="Line 69"/>
            <p:cNvSpPr>
              <a:spLocks noChangeShapeType="1"/>
            </p:cNvSpPr>
            <p:nvPr/>
          </p:nvSpPr>
          <p:spPr bwMode="auto">
            <a:xfrm>
              <a:off x="3048" y="2160"/>
              <a:ext cx="0" cy="576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45" name="Line 70"/>
            <p:cNvSpPr>
              <a:spLocks noChangeShapeType="1"/>
            </p:cNvSpPr>
            <p:nvPr/>
          </p:nvSpPr>
          <p:spPr bwMode="auto">
            <a:xfrm>
              <a:off x="5208" y="2160"/>
              <a:ext cx="0" cy="57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46" name="Line 72"/>
            <p:cNvSpPr>
              <a:spLocks noChangeShapeType="1"/>
            </p:cNvSpPr>
            <p:nvPr/>
          </p:nvSpPr>
          <p:spPr bwMode="auto">
            <a:xfrm>
              <a:off x="4392" y="2091"/>
              <a:ext cx="0" cy="14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47" name="Line 73"/>
            <p:cNvSpPr>
              <a:spLocks noChangeShapeType="1"/>
            </p:cNvSpPr>
            <p:nvPr/>
          </p:nvSpPr>
          <p:spPr bwMode="auto">
            <a:xfrm>
              <a:off x="3048" y="2736"/>
              <a:ext cx="480" cy="0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48" name="Line 74"/>
            <p:cNvSpPr>
              <a:spLocks noChangeShapeType="1"/>
            </p:cNvSpPr>
            <p:nvPr/>
          </p:nvSpPr>
          <p:spPr bwMode="auto">
            <a:xfrm>
              <a:off x="4680" y="2736"/>
              <a:ext cx="528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49" name="Text Box 102"/>
            <p:cNvSpPr txBox="1">
              <a:spLocks noChangeArrowheads="1"/>
            </p:cNvSpPr>
            <p:nvPr/>
          </p:nvSpPr>
          <p:spPr bwMode="auto">
            <a:xfrm>
              <a:off x="3360" y="1920"/>
              <a:ext cx="2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6600FF"/>
                  </a:solidFill>
                </a:rPr>
                <a:t>K</a:t>
              </a:r>
            </a:p>
          </p:txBody>
        </p:sp>
        <p:sp>
          <p:nvSpPr>
            <p:cNvPr id="4150" name="Text Box 107"/>
            <p:cNvSpPr txBox="1">
              <a:spLocks noChangeArrowheads="1"/>
            </p:cNvSpPr>
            <p:nvPr/>
          </p:nvSpPr>
          <p:spPr bwMode="auto">
            <a:xfrm>
              <a:off x="4080" y="192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FF0066"/>
                  </a:solidFill>
                </a:rPr>
                <a:t>+</a:t>
              </a:r>
            </a:p>
          </p:txBody>
        </p:sp>
        <p:sp>
          <p:nvSpPr>
            <p:cNvPr id="4151" name="Text Box 110"/>
            <p:cNvSpPr txBox="1">
              <a:spLocks noChangeArrowheads="1"/>
            </p:cNvSpPr>
            <p:nvPr/>
          </p:nvSpPr>
          <p:spPr bwMode="auto">
            <a:xfrm>
              <a:off x="4368" y="1872"/>
              <a:ext cx="3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</a:rPr>
                <a:t>-</a:t>
              </a:r>
            </a:p>
          </p:txBody>
        </p:sp>
      </p:grpSp>
      <p:grpSp>
        <p:nvGrpSpPr>
          <p:cNvPr id="3184" name="Group 112"/>
          <p:cNvGrpSpPr>
            <a:grpSpLocks/>
          </p:cNvGrpSpPr>
          <p:nvPr/>
        </p:nvGrpSpPr>
        <p:grpSpPr bwMode="auto">
          <a:xfrm>
            <a:off x="4800600" y="1371600"/>
            <a:ext cx="3429000" cy="1295400"/>
            <a:chOff x="3024" y="864"/>
            <a:chExt cx="2160" cy="816"/>
          </a:xfrm>
        </p:grpSpPr>
        <p:sp>
          <p:nvSpPr>
            <p:cNvPr id="4122" name="Line 19"/>
            <p:cNvSpPr>
              <a:spLocks noChangeShapeType="1"/>
            </p:cNvSpPr>
            <p:nvPr/>
          </p:nvSpPr>
          <p:spPr bwMode="auto">
            <a:xfrm>
              <a:off x="3744" y="1104"/>
              <a:ext cx="528" cy="0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23" name="Line 20"/>
            <p:cNvSpPr>
              <a:spLocks noChangeShapeType="1"/>
            </p:cNvSpPr>
            <p:nvPr/>
          </p:nvSpPr>
          <p:spPr bwMode="auto">
            <a:xfrm>
              <a:off x="4368" y="1104"/>
              <a:ext cx="816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24" name="Line 22"/>
            <p:cNvSpPr>
              <a:spLocks noChangeShapeType="1"/>
            </p:cNvSpPr>
            <p:nvPr/>
          </p:nvSpPr>
          <p:spPr bwMode="auto">
            <a:xfrm>
              <a:off x="3024" y="1104"/>
              <a:ext cx="528" cy="0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25" name="Line 23"/>
            <p:cNvSpPr>
              <a:spLocks noChangeShapeType="1"/>
            </p:cNvSpPr>
            <p:nvPr/>
          </p:nvSpPr>
          <p:spPr bwMode="auto">
            <a:xfrm flipV="1">
              <a:off x="3552" y="960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26" name="AutoShape 24"/>
            <p:cNvSpPr>
              <a:spLocks noChangeArrowheads="1"/>
            </p:cNvSpPr>
            <p:nvPr/>
          </p:nvSpPr>
          <p:spPr bwMode="auto">
            <a:xfrm>
              <a:off x="3744" y="1074"/>
              <a:ext cx="48" cy="48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127" name="AutoShape 25"/>
            <p:cNvSpPr>
              <a:spLocks noChangeArrowheads="1"/>
            </p:cNvSpPr>
            <p:nvPr/>
          </p:nvSpPr>
          <p:spPr bwMode="auto">
            <a:xfrm>
              <a:off x="3552" y="1074"/>
              <a:ext cx="48" cy="48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128" name="Line 26"/>
            <p:cNvSpPr>
              <a:spLocks noChangeShapeType="1"/>
            </p:cNvSpPr>
            <p:nvPr/>
          </p:nvSpPr>
          <p:spPr bwMode="auto">
            <a:xfrm>
              <a:off x="3024" y="1104"/>
              <a:ext cx="0" cy="576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29" name="Line 27"/>
            <p:cNvSpPr>
              <a:spLocks noChangeShapeType="1"/>
            </p:cNvSpPr>
            <p:nvPr/>
          </p:nvSpPr>
          <p:spPr bwMode="auto">
            <a:xfrm>
              <a:off x="5184" y="1104"/>
              <a:ext cx="0" cy="57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30" name="Line 28"/>
            <p:cNvSpPr>
              <a:spLocks noChangeShapeType="1"/>
            </p:cNvSpPr>
            <p:nvPr/>
          </p:nvSpPr>
          <p:spPr bwMode="auto">
            <a:xfrm>
              <a:off x="4272" y="960"/>
              <a:ext cx="0" cy="288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31" name="Line 29"/>
            <p:cNvSpPr>
              <a:spLocks noChangeShapeType="1"/>
            </p:cNvSpPr>
            <p:nvPr/>
          </p:nvSpPr>
          <p:spPr bwMode="auto">
            <a:xfrm>
              <a:off x="4368" y="1035"/>
              <a:ext cx="0" cy="14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32" name="Line 30"/>
            <p:cNvSpPr>
              <a:spLocks noChangeShapeType="1"/>
            </p:cNvSpPr>
            <p:nvPr/>
          </p:nvSpPr>
          <p:spPr bwMode="auto">
            <a:xfrm>
              <a:off x="3024" y="1680"/>
              <a:ext cx="480" cy="0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33" name="Line 31"/>
            <p:cNvSpPr>
              <a:spLocks noChangeShapeType="1"/>
            </p:cNvSpPr>
            <p:nvPr/>
          </p:nvSpPr>
          <p:spPr bwMode="auto">
            <a:xfrm>
              <a:off x="4656" y="1680"/>
              <a:ext cx="528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34" name="Text Box 103"/>
            <p:cNvSpPr txBox="1">
              <a:spLocks noChangeArrowheads="1"/>
            </p:cNvSpPr>
            <p:nvPr/>
          </p:nvSpPr>
          <p:spPr bwMode="auto">
            <a:xfrm>
              <a:off x="3360" y="873"/>
              <a:ext cx="2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6600FF"/>
                  </a:solidFill>
                </a:rPr>
                <a:t>K</a:t>
              </a:r>
            </a:p>
          </p:txBody>
        </p:sp>
        <p:sp>
          <p:nvSpPr>
            <p:cNvPr id="4135" name="Text Box 108"/>
            <p:cNvSpPr txBox="1">
              <a:spLocks noChangeArrowheads="1"/>
            </p:cNvSpPr>
            <p:nvPr/>
          </p:nvSpPr>
          <p:spPr bwMode="auto">
            <a:xfrm>
              <a:off x="4080" y="86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FF0066"/>
                  </a:solidFill>
                </a:rPr>
                <a:t>+</a:t>
              </a:r>
            </a:p>
          </p:txBody>
        </p:sp>
        <p:sp>
          <p:nvSpPr>
            <p:cNvPr id="4136" name="Text Box 111"/>
            <p:cNvSpPr txBox="1">
              <a:spLocks noChangeArrowheads="1"/>
            </p:cNvSpPr>
            <p:nvPr/>
          </p:nvSpPr>
          <p:spPr bwMode="auto">
            <a:xfrm>
              <a:off x="4368" y="864"/>
              <a:ext cx="3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</a:rPr>
                <a:t>-</a:t>
              </a:r>
            </a:p>
          </p:txBody>
        </p:sp>
      </p:grpSp>
      <p:grpSp>
        <p:nvGrpSpPr>
          <p:cNvPr id="3191" name="Group 119"/>
          <p:cNvGrpSpPr>
            <a:grpSpLocks/>
          </p:cNvGrpSpPr>
          <p:nvPr/>
        </p:nvGrpSpPr>
        <p:grpSpPr bwMode="auto">
          <a:xfrm>
            <a:off x="5594350" y="4114800"/>
            <a:ext cx="1830388" cy="457200"/>
            <a:chOff x="3524" y="2592"/>
            <a:chExt cx="1153" cy="288"/>
          </a:xfrm>
        </p:grpSpPr>
        <p:sp>
          <p:nvSpPr>
            <p:cNvPr id="4119" name="Rectangle 75"/>
            <p:cNvSpPr>
              <a:spLocks noChangeArrowheads="1"/>
            </p:cNvSpPr>
            <p:nvPr/>
          </p:nvSpPr>
          <p:spPr bwMode="auto">
            <a:xfrm>
              <a:off x="3525" y="2592"/>
              <a:ext cx="1152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120" name="Rectangle 76"/>
            <p:cNvSpPr>
              <a:spLocks noChangeArrowheads="1"/>
            </p:cNvSpPr>
            <p:nvPr/>
          </p:nvSpPr>
          <p:spPr bwMode="auto">
            <a:xfrm>
              <a:off x="3525" y="2688"/>
              <a:ext cx="1152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121" name="Rectangle 118"/>
            <p:cNvSpPr>
              <a:spLocks noChangeArrowheads="1"/>
            </p:cNvSpPr>
            <p:nvPr/>
          </p:nvSpPr>
          <p:spPr bwMode="auto">
            <a:xfrm>
              <a:off x="3524" y="2784"/>
              <a:ext cx="1152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78" name="Hình chữ nhật 77"/>
          <p:cNvSpPr/>
          <p:nvPr/>
        </p:nvSpPr>
        <p:spPr>
          <a:xfrm>
            <a:off x="0" y="75541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66"/>
                </a:solidFill>
              </a:rPr>
              <a:t>I. DỰ ĐOÁN SỰ PHỤ THUỘC CỦA ĐIỆN TRỞ VÀO TIẾT DIỆN DÂY DẪN:</a:t>
            </a:r>
            <a:endParaRPr lang="vi-VN" b="1" dirty="0">
              <a:solidFill>
                <a:srgbClr val="000066"/>
              </a:solidFill>
            </a:endParaRPr>
          </a:p>
        </p:txBody>
      </p:sp>
      <p:sp>
        <p:nvSpPr>
          <p:cNvPr id="3" name="Hình chữ nhật 2"/>
          <p:cNvSpPr/>
          <p:nvPr/>
        </p:nvSpPr>
        <p:spPr>
          <a:xfrm>
            <a:off x="3203848" y="5911334"/>
            <a:ext cx="1181734" cy="400110"/>
          </a:xfrm>
          <a:prstGeom prst="rect">
            <a:avLst/>
          </a:prstGeom>
          <a:ln w="15875"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vi-VN" sz="2000" b="1" dirty="0" smtClean="0"/>
              <a:t>Hình 8.1</a:t>
            </a:r>
            <a:endParaRPr lang="vi-VN" sz="2000" b="1" dirty="0"/>
          </a:p>
        </p:txBody>
      </p:sp>
      <p:sp>
        <p:nvSpPr>
          <p:cNvPr id="76" name="Hình chữ nhật 3"/>
          <p:cNvSpPr/>
          <p:nvPr/>
        </p:nvSpPr>
        <p:spPr>
          <a:xfrm>
            <a:off x="899592" y="-23614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400" b="1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TIẾT 8</a:t>
            </a:r>
            <a:r>
              <a:rPr lang="vi-VN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</a:t>
            </a:r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SỰ PHỤ THUỘC CỦA ĐIỆN TRỞ VÀO</a:t>
            </a:r>
          </a:p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TIẾT DIỆN  DÂY DẪN</a:t>
            </a:r>
            <a:endParaRPr lang="vi-VN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17100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decel="1000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decel="1000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3" dur="1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" decel="100000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" decel="100000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" decel="100000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" decel="100000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4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3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3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3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200" decel="100000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" decel="100000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00" decel="100000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200" decel="100000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00" decel="100000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00" decel="100000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6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9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2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2000" fill="hold"/>
                                        <p:tgtEl>
                                          <p:spTgt spid="3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2000" fill="hold"/>
                                        <p:tgtEl>
                                          <p:spTgt spid="3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2000"/>
                                        <p:tgtEl>
                                          <p:spTgt spid="3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2000"/>
                            </p:stCondLst>
                            <p:childTnLst>
                              <p:par>
                                <p:cTn id="170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3000"/>
                            </p:stCondLst>
                            <p:childTnLst>
                              <p:par>
                                <p:cTn id="17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 animBg="1"/>
      <p:bldP spid="3079" grpId="1" animBg="1"/>
      <p:bldP spid="3080" grpId="0" animBg="1"/>
      <p:bldP spid="3080" grpId="1" animBg="1"/>
      <p:bldP spid="3081" grpId="0" animBg="1"/>
      <p:bldP spid="3081" grpId="1" animBg="1"/>
      <p:bldP spid="3082" grpId="0" animBg="1"/>
      <p:bldP spid="3082" grpId="1" animBg="1"/>
      <p:bldP spid="3083" grpId="0" animBg="1"/>
      <p:bldP spid="3083" grpId="1" animBg="1"/>
      <p:bldP spid="3084" grpId="0" animBg="1"/>
      <p:bldP spid="3084" grpId="1" animBg="1"/>
      <p:bldP spid="3085" grpId="0"/>
      <p:bldP spid="3085" grpId="1"/>
      <p:bldP spid="3086" grpId="0"/>
      <p:bldP spid="3086" grpId="1"/>
      <p:bldP spid="3087" grpId="0"/>
      <p:bldP spid="3087" grpId="1"/>
      <p:bldP spid="3088" grpId="0"/>
      <p:bldP spid="3088" grpId="1"/>
      <p:bldP spid="3089" grpId="0"/>
      <p:bldP spid="3089" grpId="1"/>
      <p:bldP spid="3090" grpId="0"/>
      <p:bldP spid="3090" grpId="1"/>
      <p:bldP spid="3104" grpId="0" animBg="1"/>
      <p:bldP spid="3" grpId="0" animBg="1"/>
      <p:bldP spid="7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6753944" y="1046063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+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7058744" y="1046063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-</a:t>
            </a:r>
          </a:p>
        </p:txBody>
      </p:sp>
      <p:grpSp>
        <p:nvGrpSpPr>
          <p:cNvPr id="7176" name="Group 8"/>
          <p:cNvGrpSpPr>
            <a:grpSpLocks/>
          </p:cNvGrpSpPr>
          <p:nvPr/>
        </p:nvGrpSpPr>
        <p:grpSpPr bwMode="auto">
          <a:xfrm>
            <a:off x="5410522" y="1066800"/>
            <a:ext cx="3409950" cy="1509713"/>
            <a:chOff x="2364" y="672"/>
            <a:chExt cx="2148" cy="951"/>
          </a:xfrm>
        </p:grpSpPr>
        <p:sp>
          <p:nvSpPr>
            <p:cNvPr id="7225" name="Text Box 9"/>
            <p:cNvSpPr txBox="1">
              <a:spLocks noChangeArrowheads="1"/>
            </p:cNvSpPr>
            <p:nvPr/>
          </p:nvSpPr>
          <p:spPr bwMode="auto">
            <a:xfrm>
              <a:off x="2880" y="672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K</a:t>
              </a:r>
            </a:p>
          </p:txBody>
        </p:sp>
        <p:sp>
          <p:nvSpPr>
            <p:cNvPr id="7226" name="Rectangle 10"/>
            <p:cNvSpPr>
              <a:spLocks noChangeArrowheads="1"/>
            </p:cNvSpPr>
            <p:nvPr/>
          </p:nvSpPr>
          <p:spPr bwMode="auto">
            <a:xfrm>
              <a:off x="3072" y="1296"/>
              <a:ext cx="1152" cy="9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227" name="Line 11"/>
            <p:cNvSpPr>
              <a:spLocks noChangeShapeType="1"/>
            </p:cNvSpPr>
            <p:nvPr/>
          </p:nvSpPr>
          <p:spPr bwMode="auto">
            <a:xfrm>
              <a:off x="2688" y="864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28" name="Line 12"/>
            <p:cNvSpPr>
              <a:spLocks noChangeShapeType="1"/>
            </p:cNvSpPr>
            <p:nvPr/>
          </p:nvSpPr>
          <p:spPr bwMode="auto">
            <a:xfrm>
              <a:off x="4512" y="864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29" name="Line 13"/>
            <p:cNvSpPr>
              <a:spLocks noChangeShapeType="1"/>
            </p:cNvSpPr>
            <p:nvPr/>
          </p:nvSpPr>
          <p:spPr bwMode="auto">
            <a:xfrm>
              <a:off x="2688" y="134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30" name="Line 14"/>
            <p:cNvSpPr>
              <a:spLocks noChangeShapeType="1"/>
            </p:cNvSpPr>
            <p:nvPr/>
          </p:nvSpPr>
          <p:spPr bwMode="auto">
            <a:xfrm>
              <a:off x="4224" y="1344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31" name="Line 15"/>
            <p:cNvSpPr>
              <a:spLocks noChangeShapeType="1"/>
            </p:cNvSpPr>
            <p:nvPr/>
          </p:nvSpPr>
          <p:spPr bwMode="auto">
            <a:xfrm>
              <a:off x="2688" y="864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32" name="Line 16"/>
            <p:cNvSpPr>
              <a:spLocks noChangeShapeType="1"/>
            </p:cNvSpPr>
            <p:nvPr/>
          </p:nvSpPr>
          <p:spPr bwMode="auto">
            <a:xfrm flipV="1">
              <a:off x="2976" y="768"/>
              <a:ext cx="19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33" name="Line 17"/>
            <p:cNvSpPr>
              <a:spLocks noChangeShapeType="1"/>
            </p:cNvSpPr>
            <p:nvPr/>
          </p:nvSpPr>
          <p:spPr bwMode="auto">
            <a:xfrm>
              <a:off x="3216" y="864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34" name="Line 18"/>
            <p:cNvSpPr>
              <a:spLocks noChangeShapeType="1"/>
            </p:cNvSpPr>
            <p:nvPr/>
          </p:nvSpPr>
          <p:spPr bwMode="auto">
            <a:xfrm>
              <a:off x="3840" y="86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35" name="Line 19"/>
            <p:cNvSpPr>
              <a:spLocks noChangeShapeType="1"/>
            </p:cNvSpPr>
            <p:nvPr/>
          </p:nvSpPr>
          <p:spPr bwMode="auto">
            <a:xfrm>
              <a:off x="3792" y="76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36" name="Line 20"/>
            <p:cNvSpPr>
              <a:spLocks noChangeShapeType="1"/>
            </p:cNvSpPr>
            <p:nvPr/>
          </p:nvSpPr>
          <p:spPr bwMode="auto">
            <a:xfrm>
              <a:off x="3840" y="816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37" name="Text Box 21"/>
            <p:cNvSpPr txBox="1">
              <a:spLocks noChangeArrowheads="1"/>
            </p:cNvSpPr>
            <p:nvPr/>
          </p:nvSpPr>
          <p:spPr bwMode="auto">
            <a:xfrm>
              <a:off x="3208" y="1056"/>
              <a:ext cx="6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R</a:t>
              </a:r>
              <a:r>
                <a:rPr lang="en-US" baseline="-25000" dirty="0"/>
                <a:t>1</a:t>
              </a:r>
              <a:r>
                <a:rPr lang="en-US" dirty="0" smtClean="0"/>
                <a:t>= R</a:t>
              </a:r>
              <a:endParaRPr lang="en-US" dirty="0"/>
            </a:p>
          </p:txBody>
        </p:sp>
        <p:sp>
          <p:nvSpPr>
            <p:cNvPr id="7238" name="Text Box 22"/>
            <p:cNvSpPr txBox="1">
              <a:spLocks noChangeArrowheads="1"/>
            </p:cNvSpPr>
            <p:nvPr/>
          </p:nvSpPr>
          <p:spPr bwMode="auto">
            <a:xfrm>
              <a:off x="3552" y="1392"/>
              <a:ext cx="1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l</a:t>
              </a:r>
            </a:p>
          </p:txBody>
        </p:sp>
        <p:sp>
          <p:nvSpPr>
            <p:cNvPr id="7239" name="Text Box 23"/>
            <p:cNvSpPr txBox="1">
              <a:spLocks noChangeArrowheads="1"/>
            </p:cNvSpPr>
            <p:nvPr/>
          </p:nvSpPr>
          <p:spPr bwMode="auto">
            <a:xfrm>
              <a:off x="2364" y="1104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a)</a:t>
              </a:r>
            </a:p>
          </p:txBody>
        </p:sp>
      </p:grpSp>
      <p:grpSp>
        <p:nvGrpSpPr>
          <p:cNvPr id="7177" name="Group 24"/>
          <p:cNvGrpSpPr>
            <a:grpSpLocks/>
          </p:cNvGrpSpPr>
          <p:nvPr/>
        </p:nvGrpSpPr>
        <p:grpSpPr bwMode="auto">
          <a:xfrm>
            <a:off x="5483547" y="2482775"/>
            <a:ext cx="3336925" cy="1738313"/>
            <a:chOff x="2458" y="1488"/>
            <a:chExt cx="2102" cy="1095"/>
          </a:xfrm>
        </p:grpSpPr>
        <p:sp>
          <p:nvSpPr>
            <p:cNvPr id="7202" name="Text Box 25"/>
            <p:cNvSpPr txBox="1">
              <a:spLocks noChangeArrowheads="1"/>
            </p:cNvSpPr>
            <p:nvPr/>
          </p:nvSpPr>
          <p:spPr bwMode="auto">
            <a:xfrm>
              <a:off x="3504" y="2352"/>
              <a:ext cx="1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l</a:t>
              </a:r>
            </a:p>
          </p:txBody>
        </p:sp>
        <p:grpSp>
          <p:nvGrpSpPr>
            <p:cNvPr id="7203" name="Group 26"/>
            <p:cNvGrpSpPr>
              <a:grpSpLocks/>
            </p:cNvGrpSpPr>
            <p:nvPr/>
          </p:nvGrpSpPr>
          <p:grpSpPr bwMode="auto">
            <a:xfrm>
              <a:off x="2458" y="1488"/>
              <a:ext cx="2102" cy="864"/>
              <a:chOff x="2458" y="1488"/>
              <a:chExt cx="2102" cy="864"/>
            </a:xfrm>
          </p:grpSpPr>
          <p:grpSp>
            <p:nvGrpSpPr>
              <p:cNvPr id="7204" name="Group 27"/>
              <p:cNvGrpSpPr>
                <a:grpSpLocks/>
              </p:cNvGrpSpPr>
              <p:nvPr/>
            </p:nvGrpSpPr>
            <p:grpSpPr bwMode="auto">
              <a:xfrm>
                <a:off x="3696" y="1488"/>
                <a:ext cx="573" cy="231"/>
                <a:chOff x="3651" y="1968"/>
                <a:chExt cx="573" cy="231"/>
              </a:xfrm>
            </p:grpSpPr>
            <p:sp>
              <p:nvSpPr>
                <p:cNvPr id="7223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3651" y="1968"/>
                  <a:ext cx="384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/>
                    <a:t>+</a:t>
                  </a:r>
                </a:p>
              </p:txBody>
            </p:sp>
            <p:sp>
              <p:nvSpPr>
                <p:cNvPr id="7224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3840" y="1968"/>
                  <a:ext cx="384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/>
                    <a:t>-</a:t>
                  </a:r>
                </a:p>
              </p:txBody>
            </p:sp>
          </p:grpSp>
          <p:sp>
            <p:nvSpPr>
              <p:cNvPr id="7205" name="Line 30"/>
              <p:cNvSpPr>
                <a:spLocks noChangeShapeType="1"/>
              </p:cNvSpPr>
              <p:nvPr/>
            </p:nvSpPr>
            <p:spPr bwMode="auto">
              <a:xfrm>
                <a:off x="2736" y="1728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206" name="Line 31"/>
              <p:cNvSpPr>
                <a:spLocks noChangeShapeType="1"/>
              </p:cNvSpPr>
              <p:nvPr/>
            </p:nvSpPr>
            <p:spPr bwMode="auto">
              <a:xfrm>
                <a:off x="4560" y="1728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207" name="Line 32"/>
              <p:cNvSpPr>
                <a:spLocks noChangeShapeType="1"/>
              </p:cNvSpPr>
              <p:nvPr/>
            </p:nvSpPr>
            <p:spPr bwMode="auto">
              <a:xfrm>
                <a:off x="2736" y="1728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208" name="Line 33"/>
              <p:cNvSpPr>
                <a:spLocks noChangeShapeType="1"/>
              </p:cNvSpPr>
              <p:nvPr/>
            </p:nvSpPr>
            <p:spPr bwMode="auto">
              <a:xfrm flipV="1">
                <a:off x="3024" y="1632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209" name="Line 34"/>
              <p:cNvSpPr>
                <a:spLocks noChangeShapeType="1"/>
              </p:cNvSpPr>
              <p:nvPr/>
            </p:nvSpPr>
            <p:spPr bwMode="auto">
              <a:xfrm>
                <a:off x="3264" y="1728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210" name="Line 35"/>
              <p:cNvSpPr>
                <a:spLocks noChangeShapeType="1"/>
              </p:cNvSpPr>
              <p:nvPr/>
            </p:nvSpPr>
            <p:spPr bwMode="auto">
              <a:xfrm>
                <a:off x="3888" y="172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211" name="Line 36"/>
              <p:cNvSpPr>
                <a:spLocks noChangeShapeType="1"/>
              </p:cNvSpPr>
              <p:nvPr/>
            </p:nvSpPr>
            <p:spPr bwMode="auto">
              <a:xfrm>
                <a:off x="3840" y="163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212" name="Line 37"/>
              <p:cNvSpPr>
                <a:spLocks noChangeShapeType="1"/>
              </p:cNvSpPr>
              <p:nvPr/>
            </p:nvSpPr>
            <p:spPr bwMode="auto">
              <a:xfrm>
                <a:off x="3888" y="1680"/>
                <a:ext cx="0" cy="96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213" name="Text Box 38"/>
              <p:cNvSpPr txBox="1">
                <a:spLocks noChangeArrowheads="1"/>
              </p:cNvSpPr>
              <p:nvPr/>
            </p:nvSpPr>
            <p:spPr bwMode="auto">
              <a:xfrm>
                <a:off x="3120" y="1824"/>
                <a:ext cx="62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dirty="0"/>
                  <a:t>R</a:t>
                </a:r>
                <a:r>
                  <a:rPr lang="en-US" baseline="-25000" dirty="0"/>
                  <a:t>2</a:t>
                </a:r>
                <a:endParaRPr lang="en-US" dirty="0"/>
              </a:p>
            </p:txBody>
          </p:sp>
          <p:sp>
            <p:nvSpPr>
              <p:cNvPr id="7214" name="Text Box 39"/>
              <p:cNvSpPr txBox="1">
                <a:spLocks noChangeArrowheads="1"/>
              </p:cNvSpPr>
              <p:nvPr/>
            </p:nvSpPr>
            <p:spPr bwMode="auto">
              <a:xfrm>
                <a:off x="2458" y="1812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dirty="0"/>
                  <a:t>b)</a:t>
                </a:r>
              </a:p>
            </p:txBody>
          </p:sp>
          <p:sp>
            <p:nvSpPr>
              <p:cNvPr id="7215" name="Text Box 40"/>
              <p:cNvSpPr txBox="1">
                <a:spLocks noChangeArrowheads="1"/>
              </p:cNvSpPr>
              <p:nvPr/>
            </p:nvSpPr>
            <p:spPr bwMode="auto">
              <a:xfrm>
                <a:off x="2928" y="1494"/>
                <a:ext cx="38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dirty="0"/>
                  <a:t>K</a:t>
                </a:r>
              </a:p>
            </p:txBody>
          </p:sp>
          <p:grpSp>
            <p:nvGrpSpPr>
              <p:cNvPr id="7216" name="Group 41"/>
              <p:cNvGrpSpPr>
                <a:grpSpLocks/>
              </p:cNvGrpSpPr>
              <p:nvPr/>
            </p:nvGrpSpPr>
            <p:grpSpPr bwMode="auto">
              <a:xfrm>
                <a:off x="2736" y="2064"/>
                <a:ext cx="1824" cy="288"/>
                <a:chOff x="2736" y="2304"/>
                <a:chExt cx="1824" cy="288"/>
              </a:xfrm>
            </p:grpSpPr>
            <p:sp>
              <p:nvSpPr>
                <p:cNvPr id="7217" name="Rectangle 42"/>
                <p:cNvSpPr>
                  <a:spLocks noChangeArrowheads="1"/>
                </p:cNvSpPr>
                <p:nvPr/>
              </p:nvSpPr>
              <p:spPr bwMode="auto">
                <a:xfrm>
                  <a:off x="3120" y="2304"/>
                  <a:ext cx="1152" cy="96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7218" name="Line 43"/>
                <p:cNvSpPr>
                  <a:spLocks noChangeShapeType="1"/>
                </p:cNvSpPr>
                <p:nvPr/>
              </p:nvSpPr>
              <p:spPr bwMode="auto">
                <a:xfrm>
                  <a:off x="2736" y="2448"/>
                  <a:ext cx="38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7219" name="Line 44"/>
                <p:cNvSpPr>
                  <a:spLocks noChangeShapeType="1"/>
                </p:cNvSpPr>
                <p:nvPr/>
              </p:nvSpPr>
              <p:spPr bwMode="auto">
                <a:xfrm>
                  <a:off x="4272" y="2448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7220" name="Rectangle 45"/>
                <p:cNvSpPr>
                  <a:spLocks noChangeArrowheads="1"/>
                </p:cNvSpPr>
                <p:nvPr/>
              </p:nvSpPr>
              <p:spPr bwMode="auto">
                <a:xfrm>
                  <a:off x="3120" y="2496"/>
                  <a:ext cx="1152" cy="96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7221" name="Line 46"/>
                <p:cNvSpPr>
                  <a:spLocks noChangeShapeType="1"/>
                </p:cNvSpPr>
                <p:nvPr/>
              </p:nvSpPr>
              <p:spPr bwMode="auto">
                <a:xfrm>
                  <a:off x="4263" y="2352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7222" name="Line 47"/>
                <p:cNvSpPr>
                  <a:spLocks noChangeShapeType="1"/>
                </p:cNvSpPr>
                <p:nvPr/>
              </p:nvSpPr>
              <p:spPr bwMode="auto">
                <a:xfrm>
                  <a:off x="3120" y="2352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</p:grpSp>
      </p:grpSp>
      <p:sp>
        <p:nvSpPr>
          <p:cNvPr id="7178" name="Text Box 48"/>
          <p:cNvSpPr txBox="1">
            <a:spLocks noChangeArrowheads="1"/>
          </p:cNvSpPr>
          <p:nvPr/>
        </p:nvSpPr>
        <p:spPr bwMode="auto">
          <a:xfrm>
            <a:off x="7408624" y="411192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+</a:t>
            </a:r>
          </a:p>
        </p:txBody>
      </p:sp>
      <p:sp>
        <p:nvSpPr>
          <p:cNvPr id="7179" name="Text Box 49"/>
          <p:cNvSpPr txBox="1">
            <a:spLocks noChangeArrowheads="1"/>
          </p:cNvSpPr>
          <p:nvPr/>
        </p:nvSpPr>
        <p:spPr bwMode="auto">
          <a:xfrm>
            <a:off x="7740352" y="4097392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-</a:t>
            </a:r>
          </a:p>
        </p:txBody>
      </p:sp>
      <p:grpSp>
        <p:nvGrpSpPr>
          <p:cNvPr id="7180" name="Group 50"/>
          <p:cNvGrpSpPr>
            <a:grpSpLocks/>
          </p:cNvGrpSpPr>
          <p:nvPr/>
        </p:nvGrpSpPr>
        <p:grpSpPr bwMode="auto">
          <a:xfrm>
            <a:off x="5411465" y="4037013"/>
            <a:ext cx="3406775" cy="1892301"/>
            <a:chOff x="2462" y="2543"/>
            <a:chExt cx="2146" cy="1192"/>
          </a:xfrm>
        </p:grpSpPr>
        <p:sp>
          <p:nvSpPr>
            <p:cNvPr id="7183" name="Text Box 51"/>
            <p:cNvSpPr txBox="1">
              <a:spLocks noChangeArrowheads="1"/>
            </p:cNvSpPr>
            <p:nvPr/>
          </p:nvSpPr>
          <p:spPr bwMode="auto">
            <a:xfrm>
              <a:off x="3600" y="3504"/>
              <a:ext cx="1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l</a:t>
              </a:r>
            </a:p>
          </p:txBody>
        </p:sp>
        <p:sp>
          <p:nvSpPr>
            <p:cNvPr id="7184" name="Text Box 52"/>
            <p:cNvSpPr txBox="1">
              <a:spLocks noChangeArrowheads="1"/>
            </p:cNvSpPr>
            <p:nvPr/>
          </p:nvSpPr>
          <p:spPr bwMode="auto">
            <a:xfrm>
              <a:off x="2955" y="2543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K</a:t>
              </a:r>
            </a:p>
          </p:txBody>
        </p:sp>
        <p:sp>
          <p:nvSpPr>
            <p:cNvPr id="7185" name="Line 53"/>
            <p:cNvSpPr>
              <a:spLocks noChangeShapeType="1"/>
            </p:cNvSpPr>
            <p:nvPr/>
          </p:nvSpPr>
          <p:spPr bwMode="auto">
            <a:xfrm>
              <a:off x="2784" y="2793"/>
              <a:ext cx="0" cy="4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186" name="Line 54"/>
            <p:cNvSpPr>
              <a:spLocks noChangeShapeType="1"/>
            </p:cNvSpPr>
            <p:nvPr/>
          </p:nvSpPr>
          <p:spPr bwMode="auto">
            <a:xfrm>
              <a:off x="4608" y="2793"/>
              <a:ext cx="0" cy="4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187" name="Line 55"/>
            <p:cNvSpPr>
              <a:spLocks noChangeShapeType="1"/>
            </p:cNvSpPr>
            <p:nvPr/>
          </p:nvSpPr>
          <p:spPr bwMode="auto">
            <a:xfrm>
              <a:off x="2784" y="2793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188" name="Line 56"/>
            <p:cNvSpPr>
              <a:spLocks noChangeShapeType="1"/>
            </p:cNvSpPr>
            <p:nvPr/>
          </p:nvSpPr>
          <p:spPr bwMode="auto">
            <a:xfrm flipV="1">
              <a:off x="3072" y="2697"/>
              <a:ext cx="19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189" name="Line 57"/>
            <p:cNvSpPr>
              <a:spLocks noChangeShapeType="1"/>
            </p:cNvSpPr>
            <p:nvPr/>
          </p:nvSpPr>
          <p:spPr bwMode="auto">
            <a:xfrm>
              <a:off x="3312" y="2793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190" name="Line 58"/>
            <p:cNvSpPr>
              <a:spLocks noChangeShapeType="1"/>
            </p:cNvSpPr>
            <p:nvPr/>
          </p:nvSpPr>
          <p:spPr bwMode="auto">
            <a:xfrm>
              <a:off x="3936" y="2793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191" name="Line 59"/>
            <p:cNvSpPr>
              <a:spLocks noChangeShapeType="1"/>
            </p:cNvSpPr>
            <p:nvPr/>
          </p:nvSpPr>
          <p:spPr bwMode="auto">
            <a:xfrm>
              <a:off x="3888" y="2697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192" name="Line 60"/>
            <p:cNvSpPr>
              <a:spLocks noChangeShapeType="1"/>
            </p:cNvSpPr>
            <p:nvPr/>
          </p:nvSpPr>
          <p:spPr bwMode="auto">
            <a:xfrm>
              <a:off x="3936" y="2745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193" name="Text Box 61"/>
            <p:cNvSpPr txBox="1">
              <a:spLocks noChangeArrowheads="1"/>
            </p:cNvSpPr>
            <p:nvPr/>
          </p:nvSpPr>
          <p:spPr bwMode="auto">
            <a:xfrm>
              <a:off x="3168" y="2840"/>
              <a:ext cx="6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7194" name="Text Box 62"/>
            <p:cNvSpPr txBox="1">
              <a:spLocks noChangeArrowheads="1"/>
            </p:cNvSpPr>
            <p:nvPr/>
          </p:nvSpPr>
          <p:spPr bwMode="auto">
            <a:xfrm>
              <a:off x="2462" y="2886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c)</a:t>
              </a:r>
            </a:p>
          </p:txBody>
        </p:sp>
        <p:sp>
          <p:nvSpPr>
            <p:cNvPr id="7195" name="Rectangle 63"/>
            <p:cNvSpPr>
              <a:spLocks noChangeArrowheads="1"/>
            </p:cNvSpPr>
            <p:nvPr/>
          </p:nvSpPr>
          <p:spPr bwMode="auto">
            <a:xfrm>
              <a:off x="3150" y="3225"/>
              <a:ext cx="1152" cy="9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196" name="Line 64"/>
            <p:cNvSpPr>
              <a:spLocks noChangeShapeType="1"/>
            </p:cNvSpPr>
            <p:nvPr/>
          </p:nvSpPr>
          <p:spPr bwMode="auto">
            <a:xfrm>
              <a:off x="2784" y="3273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197" name="Line 65"/>
            <p:cNvSpPr>
              <a:spLocks noChangeShapeType="1"/>
            </p:cNvSpPr>
            <p:nvPr/>
          </p:nvSpPr>
          <p:spPr bwMode="auto">
            <a:xfrm>
              <a:off x="4320" y="3273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198" name="Rectangle 66"/>
            <p:cNvSpPr>
              <a:spLocks noChangeArrowheads="1"/>
            </p:cNvSpPr>
            <p:nvPr/>
          </p:nvSpPr>
          <p:spPr bwMode="auto">
            <a:xfrm>
              <a:off x="3156" y="3072"/>
              <a:ext cx="1152" cy="9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199" name="Rectangle 67"/>
            <p:cNvSpPr>
              <a:spLocks noChangeArrowheads="1"/>
            </p:cNvSpPr>
            <p:nvPr/>
          </p:nvSpPr>
          <p:spPr bwMode="auto">
            <a:xfrm>
              <a:off x="3156" y="3360"/>
              <a:ext cx="1152" cy="9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200" name="Line 68"/>
            <p:cNvSpPr>
              <a:spLocks noChangeShapeType="1"/>
            </p:cNvSpPr>
            <p:nvPr/>
          </p:nvSpPr>
          <p:spPr bwMode="auto">
            <a:xfrm>
              <a:off x="4308" y="3117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201" name="Line 69"/>
            <p:cNvSpPr>
              <a:spLocks noChangeShapeType="1"/>
            </p:cNvSpPr>
            <p:nvPr/>
          </p:nvSpPr>
          <p:spPr bwMode="auto">
            <a:xfrm>
              <a:off x="3156" y="307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2" name="Hình chữ nhật 1"/>
          <p:cNvSpPr/>
          <p:nvPr/>
        </p:nvSpPr>
        <p:spPr>
          <a:xfrm>
            <a:off x="15175" y="1052736"/>
            <a:ext cx="539628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u="sng" dirty="0" smtClean="0">
                <a:solidFill>
                  <a:srgbClr val="006600"/>
                </a:solidFill>
              </a:rPr>
              <a:t>C1</a:t>
            </a:r>
            <a:r>
              <a:rPr lang="vi-VN" sz="2400" b="1" dirty="0" smtClean="0">
                <a:solidFill>
                  <a:srgbClr val="006600"/>
                </a:solidFill>
              </a:rPr>
              <a:t>: </a:t>
            </a:r>
            <a:r>
              <a:rPr lang="vi-VN" sz="2400" b="1" dirty="0" smtClean="0">
                <a:solidFill>
                  <a:srgbClr val="C00000"/>
                </a:solidFill>
              </a:rPr>
              <a:t>Hãy tính điện trở tương đương R</a:t>
            </a:r>
            <a:r>
              <a:rPr lang="vi-VN" sz="2400" b="1" baseline="-25000" dirty="0" smtClean="0">
                <a:solidFill>
                  <a:srgbClr val="C00000"/>
                </a:solidFill>
              </a:rPr>
              <a:t>2</a:t>
            </a:r>
            <a:r>
              <a:rPr lang="vi-VN" sz="2400" b="1" dirty="0" smtClean="0">
                <a:solidFill>
                  <a:srgbClr val="C00000"/>
                </a:solidFill>
              </a:rPr>
              <a:t> của hai dây dẫn trong sơ đồ hình  8.1b và điện trở tương đương R</a:t>
            </a:r>
            <a:r>
              <a:rPr lang="vi-VN" sz="2400" b="1" baseline="-25000" dirty="0" smtClean="0">
                <a:solidFill>
                  <a:srgbClr val="C00000"/>
                </a:solidFill>
              </a:rPr>
              <a:t>3</a:t>
            </a:r>
            <a:r>
              <a:rPr lang="vi-VN" sz="2400" b="1" dirty="0" smtClean="0">
                <a:solidFill>
                  <a:srgbClr val="C00000"/>
                </a:solidFill>
              </a:rPr>
              <a:t> của ba dây dẫn trong sơ đồ hình 8.1c</a:t>
            </a:r>
            <a:endParaRPr lang="vi-VN" sz="2400" b="1" dirty="0">
              <a:solidFill>
                <a:srgbClr val="C00000"/>
              </a:solidFill>
            </a:endParaRPr>
          </a:p>
        </p:txBody>
      </p:sp>
      <p:sp>
        <p:nvSpPr>
          <p:cNvPr id="74" name="Hình chữ nhật 73"/>
          <p:cNvSpPr/>
          <p:nvPr/>
        </p:nvSpPr>
        <p:spPr>
          <a:xfrm>
            <a:off x="0" y="75541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66"/>
                </a:solidFill>
              </a:rPr>
              <a:t>I. DỰ ĐOÁN SỰ PHỤ THUỘC CỦA ĐIỆN TRỞ VÀO TIẾT DIỆN DÂY DẪN:</a:t>
            </a:r>
            <a:endParaRPr lang="vi-VN" b="1" dirty="0">
              <a:solidFill>
                <a:srgbClr val="000066"/>
              </a:solidFill>
            </a:endParaRPr>
          </a:p>
        </p:txBody>
      </p:sp>
      <p:sp>
        <p:nvSpPr>
          <p:cNvPr id="75" name="Hình chữ nhật 74"/>
          <p:cNvSpPr/>
          <p:nvPr/>
        </p:nvSpPr>
        <p:spPr>
          <a:xfrm>
            <a:off x="6684640" y="6021288"/>
            <a:ext cx="1181734" cy="400110"/>
          </a:xfrm>
          <a:prstGeom prst="rect">
            <a:avLst/>
          </a:prstGeom>
          <a:ln w="15875"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vi-VN" sz="2000" b="1" dirty="0" smtClean="0"/>
              <a:t>Hình 8.1</a:t>
            </a:r>
            <a:endParaRPr lang="vi-VN" sz="2000" b="1" dirty="0"/>
          </a:p>
        </p:txBody>
      </p:sp>
      <p:sp>
        <p:nvSpPr>
          <p:cNvPr id="3" name="Hình chữ nhật 2"/>
          <p:cNvSpPr/>
          <p:nvPr/>
        </p:nvSpPr>
        <p:spPr>
          <a:xfrm>
            <a:off x="-1" y="3027432"/>
            <a:ext cx="58677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u="sng" dirty="0" smtClean="0">
                <a:solidFill>
                  <a:srgbClr val="003300"/>
                </a:solidFill>
              </a:rPr>
              <a:t>H.81b</a:t>
            </a:r>
            <a:r>
              <a:rPr lang="vi-VN" sz="2400" b="1" dirty="0" smtClean="0">
                <a:solidFill>
                  <a:srgbClr val="003300"/>
                </a:solidFill>
              </a:rPr>
              <a:t>: </a:t>
            </a:r>
            <a:r>
              <a:rPr lang="vi-VN" sz="2400" b="1" dirty="0" smtClean="0">
                <a:solidFill>
                  <a:srgbClr val="0000CC"/>
                </a:solidFill>
              </a:rPr>
              <a:t>Mạch gồm hai điện trở giống nhau mắc song song nên : </a:t>
            </a:r>
            <a:endParaRPr lang="vi-VN" sz="2400" b="1" dirty="0">
              <a:solidFill>
                <a:srgbClr val="0000CC"/>
              </a:solidFill>
            </a:endParaRPr>
          </a:p>
        </p:txBody>
      </p:sp>
      <p:sp>
        <p:nvSpPr>
          <p:cNvPr id="4" name="Hình chữ nhật 3"/>
          <p:cNvSpPr/>
          <p:nvPr/>
        </p:nvSpPr>
        <p:spPr>
          <a:xfrm>
            <a:off x="2051803" y="2636912"/>
            <a:ext cx="12240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u="sng" dirty="0" err="1" smtClean="0">
                <a:solidFill>
                  <a:srgbClr val="006600"/>
                </a:solidFill>
              </a:rPr>
              <a:t>Trả</a:t>
            </a:r>
            <a:r>
              <a:rPr lang="vi-VN" sz="2400" b="1" u="sng" dirty="0" smtClean="0">
                <a:solidFill>
                  <a:srgbClr val="006600"/>
                </a:solidFill>
              </a:rPr>
              <a:t> </a:t>
            </a:r>
            <a:r>
              <a:rPr lang="vi-VN" sz="2400" b="1" u="sng" dirty="0" err="1" smtClean="0">
                <a:solidFill>
                  <a:srgbClr val="006600"/>
                </a:solidFill>
              </a:rPr>
              <a:t>lời</a:t>
            </a:r>
            <a:r>
              <a:rPr lang="vi-VN" sz="2400" b="1" dirty="0" smtClean="0">
                <a:solidFill>
                  <a:srgbClr val="006600"/>
                </a:solidFill>
              </a:rPr>
              <a:t>:</a:t>
            </a:r>
            <a:endParaRPr lang="vi-VN" dirty="0">
              <a:solidFill>
                <a:srgbClr val="006600"/>
              </a:solidFill>
            </a:endParaRPr>
          </a:p>
        </p:txBody>
      </p:sp>
      <p:graphicFrame>
        <p:nvGraphicFramePr>
          <p:cNvPr id="5" name="Đối tượng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8981610"/>
              </p:ext>
            </p:extLst>
          </p:nvPr>
        </p:nvGraphicFramePr>
        <p:xfrm>
          <a:off x="395535" y="3789040"/>
          <a:ext cx="4417924" cy="904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6" name="Equation" r:id="rId3" imgW="2108160" imgH="431640" progId="Equation.DSMT4">
                  <p:embed/>
                </p:oleObj>
              </mc:Choice>
              <mc:Fallback>
                <p:oleObj name="Equation" r:id="rId3" imgW="21081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5535" y="3789040"/>
                        <a:ext cx="4417924" cy="9048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Hình chữ nhật 5"/>
          <p:cNvSpPr/>
          <p:nvPr/>
        </p:nvSpPr>
        <p:spPr>
          <a:xfrm>
            <a:off x="5015" y="4625275"/>
            <a:ext cx="56969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u="sng" dirty="0" smtClean="0">
                <a:solidFill>
                  <a:srgbClr val="003300"/>
                </a:solidFill>
              </a:rPr>
              <a:t>H.81c</a:t>
            </a:r>
            <a:r>
              <a:rPr lang="vi-VN" sz="2400" b="1" dirty="0" smtClean="0">
                <a:solidFill>
                  <a:srgbClr val="003300"/>
                </a:solidFill>
              </a:rPr>
              <a:t>: </a:t>
            </a:r>
            <a:r>
              <a:rPr lang="vi-VN" sz="2400" b="1" dirty="0" smtClean="0">
                <a:solidFill>
                  <a:srgbClr val="000066"/>
                </a:solidFill>
              </a:rPr>
              <a:t>Mạch gồm ba điện trở giống nhau mắc song song nên : </a:t>
            </a:r>
            <a:endParaRPr lang="vi-VN" sz="2400" b="1" dirty="0">
              <a:solidFill>
                <a:srgbClr val="000066"/>
              </a:solidFill>
            </a:endParaRPr>
          </a:p>
        </p:txBody>
      </p:sp>
      <p:graphicFrame>
        <p:nvGraphicFramePr>
          <p:cNvPr id="7" name="Đối tượng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6325385"/>
              </p:ext>
            </p:extLst>
          </p:nvPr>
        </p:nvGraphicFramePr>
        <p:xfrm>
          <a:off x="395536" y="5445224"/>
          <a:ext cx="4922838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7" name="Equation" r:id="rId5" imgW="2349360" imgH="431640" progId="Equation.DSMT4">
                  <p:embed/>
                </p:oleObj>
              </mc:Choice>
              <mc:Fallback>
                <p:oleObj name="Equation" r:id="rId5" imgW="2349360" imgH="431640" progId="Equation.DSMT4">
                  <p:embed/>
                  <p:pic>
                    <p:nvPicPr>
                      <p:cNvPr id="0" name="Đối tượng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5445224"/>
                        <a:ext cx="4922838" cy="904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" name="Hình chữ nhật 3"/>
          <p:cNvSpPr/>
          <p:nvPr/>
        </p:nvSpPr>
        <p:spPr>
          <a:xfrm>
            <a:off x="899592" y="-23614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400" b="1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TIẾT 8</a:t>
            </a:r>
            <a:r>
              <a:rPr lang="vi-VN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</a:t>
            </a:r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SỰ PHỤ THUỘC CỦA ĐIỆN TRỞ VÀO</a:t>
            </a:r>
          </a:p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TIẾT DIỆN  DÂY DẪN</a:t>
            </a:r>
            <a:endParaRPr lang="vi-VN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53707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Line 17"/>
          <p:cNvSpPr>
            <a:spLocks noChangeShapeType="1"/>
          </p:cNvSpPr>
          <p:nvPr/>
        </p:nvSpPr>
        <p:spPr bwMode="auto">
          <a:xfrm>
            <a:off x="6462464" y="1817117"/>
            <a:ext cx="838200" cy="0"/>
          </a:xfrm>
          <a:prstGeom prst="line">
            <a:avLst/>
          </a:prstGeom>
          <a:noFill/>
          <a:ln w="9525">
            <a:solidFill>
              <a:srgbClr val="EB292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49" name="Line 18"/>
          <p:cNvSpPr>
            <a:spLocks noChangeShapeType="1"/>
          </p:cNvSpPr>
          <p:nvPr/>
        </p:nvSpPr>
        <p:spPr bwMode="auto">
          <a:xfrm>
            <a:off x="7453064" y="1817117"/>
            <a:ext cx="1295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50" name="Line 19"/>
          <p:cNvSpPr>
            <a:spLocks noChangeShapeType="1"/>
          </p:cNvSpPr>
          <p:nvPr/>
        </p:nvSpPr>
        <p:spPr bwMode="auto">
          <a:xfrm>
            <a:off x="5319464" y="1817117"/>
            <a:ext cx="838200" cy="0"/>
          </a:xfrm>
          <a:prstGeom prst="line">
            <a:avLst/>
          </a:prstGeom>
          <a:noFill/>
          <a:ln w="9525">
            <a:solidFill>
              <a:srgbClr val="EB292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51" name="Line 20"/>
          <p:cNvSpPr>
            <a:spLocks noChangeShapeType="1"/>
          </p:cNvSpPr>
          <p:nvPr/>
        </p:nvSpPr>
        <p:spPr bwMode="auto">
          <a:xfrm flipV="1">
            <a:off x="6157664" y="1588517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52" name="AutoShape 21"/>
          <p:cNvSpPr>
            <a:spLocks noChangeArrowheads="1"/>
          </p:cNvSpPr>
          <p:nvPr/>
        </p:nvSpPr>
        <p:spPr bwMode="auto">
          <a:xfrm>
            <a:off x="6462464" y="1769492"/>
            <a:ext cx="76200" cy="7620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6153" name="AutoShape 22"/>
          <p:cNvSpPr>
            <a:spLocks noChangeArrowheads="1"/>
          </p:cNvSpPr>
          <p:nvPr/>
        </p:nvSpPr>
        <p:spPr bwMode="auto">
          <a:xfrm>
            <a:off x="6157664" y="1769492"/>
            <a:ext cx="76200" cy="7620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6154" name="Line 23"/>
          <p:cNvSpPr>
            <a:spLocks noChangeShapeType="1"/>
          </p:cNvSpPr>
          <p:nvPr/>
        </p:nvSpPr>
        <p:spPr bwMode="auto">
          <a:xfrm>
            <a:off x="5319464" y="1817117"/>
            <a:ext cx="0" cy="914400"/>
          </a:xfrm>
          <a:prstGeom prst="line">
            <a:avLst/>
          </a:prstGeom>
          <a:noFill/>
          <a:ln w="9525">
            <a:solidFill>
              <a:srgbClr val="EB292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55" name="Line 24"/>
          <p:cNvSpPr>
            <a:spLocks noChangeShapeType="1"/>
          </p:cNvSpPr>
          <p:nvPr/>
        </p:nvSpPr>
        <p:spPr bwMode="auto">
          <a:xfrm>
            <a:off x="8748464" y="1817117"/>
            <a:ext cx="0" cy="914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56" name="Line 25"/>
          <p:cNvSpPr>
            <a:spLocks noChangeShapeType="1"/>
          </p:cNvSpPr>
          <p:nvPr/>
        </p:nvSpPr>
        <p:spPr bwMode="auto">
          <a:xfrm>
            <a:off x="7300664" y="1588517"/>
            <a:ext cx="0" cy="457200"/>
          </a:xfrm>
          <a:prstGeom prst="line">
            <a:avLst/>
          </a:prstGeom>
          <a:noFill/>
          <a:ln w="9525">
            <a:solidFill>
              <a:srgbClr val="EB292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57" name="Line 26"/>
          <p:cNvSpPr>
            <a:spLocks noChangeShapeType="1"/>
          </p:cNvSpPr>
          <p:nvPr/>
        </p:nvSpPr>
        <p:spPr bwMode="auto">
          <a:xfrm>
            <a:off x="7453064" y="1707580"/>
            <a:ext cx="0" cy="228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58" name="Line 27"/>
          <p:cNvSpPr>
            <a:spLocks noChangeShapeType="1"/>
          </p:cNvSpPr>
          <p:nvPr/>
        </p:nvSpPr>
        <p:spPr bwMode="auto">
          <a:xfrm>
            <a:off x="5319464" y="2731517"/>
            <a:ext cx="762000" cy="0"/>
          </a:xfrm>
          <a:prstGeom prst="line">
            <a:avLst/>
          </a:prstGeom>
          <a:noFill/>
          <a:ln w="9525">
            <a:solidFill>
              <a:srgbClr val="EB292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59" name="Line 28"/>
          <p:cNvSpPr>
            <a:spLocks noChangeShapeType="1"/>
          </p:cNvSpPr>
          <p:nvPr/>
        </p:nvSpPr>
        <p:spPr bwMode="auto">
          <a:xfrm>
            <a:off x="7910264" y="2731517"/>
            <a:ext cx="838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60" name="Rectangle 29"/>
          <p:cNvSpPr>
            <a:spLocks noChangeArrowheads="1"/>
          </p:cNvSpPr>
          <p:nvPr/>
        </p:nvSpPr>
        <p:spPr bwMode="auto">
          <a:xfrm>
            <a:off x="6081464" y="2657232"/>
            <a:ext cx="1828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6161" name="Line 31"/>
          <p:cNvSpPr>
            <a:spLocks noChangeShapeType="1"/>
          </p:cNvSpPr>
          <p:nvPr/>
        </p:nvSpPr>
        <p:spPr bwMode="auto">
          <a:xfrm>
            <a:off x="6475720" y="3366120"/>
            <a:ext cx="838200" cy="0"/>
          </a:xfrm>
          <a:prstGeom prst="line">
            <a:avLst/>
          </a:prstGeom>
          <a:noFill/>
          <a:ln w="9525">
            <a:solidFill>
              <a:srgbClr val="EB292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62" name="Line 32"/>
          <p:cNvSpPr>
            <a:spLocks noChangeShapeType="1"/>
          </p:cNvSpPr>
          <p:nvPr/>
        </p:nvSpPr>
        <p:spPr bwMode="auto">
          <a:xfrm>
            <a:off x="7466320" y="3366120"/>
            <a:ext cx="1295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63" name="Line 33"/>
          <p:cNvSpPr>
            <a:spLocks noChangeShapeType="1"/>
          </p:cNvSpPr>
          <p:nvPr/>
        </p:nvSpPr>
        <p:spPr bwMode="auto">
          <a:xfrm>
            <a:off x="5332720" y="3366120"/>
            <a:ext cx="838200" cy="0"/>
          </a:xfrm>
          <a:prstGeom prst="line">
            <a:avLst/>
          </a:prstGeom>
          <a:noFill/>
          <a:ln w="9525">
            <a:solidFill>
              <a:srgbClr val="EB292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64" name="Line 34"/>
          <p:cNvSpPr>
            <a:spLocks noChangeShapeType="1"/>
          </p:cNvSpPr>
          <p:nvPr/>
        </p:nvSpPr>
        <p:spPr bwMode="auto">
          <a:xfrm flipV="1">
            <a:off x="6170920" y="313752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65" name="AutoShape 35"/>
          <p:cNvSpPr>
            <a:spLocks noChangeArrowheads="1"/>
          </p:cNvSpPr>
          <p:nvPr/>
        </p:nvSpPr>
        <p:spPr bwMode="auto">
          <a:xfrm>
            <a:off x="6475720" y="3318495"/>
            <a:ext cx="76200" cy="7620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6166" name="AutoShape 36"/>
          <p:cNvSpPr>
            <a:spLocks noChangeArrowheads="1"/>
          </p:cNvSpPr>
          <p:nvPr/>
        </p:nvSpPr>
        <p:spPr bwMode="auto">
          <a:xfrm>
            <a:off x="6170920" y="3318495"/>
            <a:ext cx="76200" cy="7620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6167" name="Line 37"/>
          <p:cNvSpPr>
            <a:spLocks noChangeShapeType="1"/>
          </p:cNvSpPr>
          <p:nvPr/>
        </p:nvSpPr>
        <p:spPr bwMode="auto">
          <a:xfrm>
            <a:off x="5332720" y="3366120"/>
            <a:ext cx="0" cy="914400"/>
          </a:xfrm>
          <a:prstGeom prst="line">
            <a:avLst/>
          </a:prstGeom>
          <a:noFill/>
          <a:ln w="9525">
            <a:solidFill>
              <a:srgbClr val="EB292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68" name="Line 38"/>
          <p:cNvSpPr>
            <a:spLocks noChangeShapeType="1"/>
          </p:cNvSpPr>
          <p:nvPr/>
        </p:nvSpPr>
        <p:spPr bwMode="auto">
          <a:xfrm>
            <a:off x="8761720" y="3366120"/>
            <a:ext cx="0" cy="914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69" name="Line 39"/>
          <p:cNvSpPr>
            <a:spLocks noChangeShapeType="1"/>
          </p:cNvSpPr>
          <p:nvPr/>
        </p:nvSpPr>
        <p:spPr bwMode="auto">
          <a:xfrm>
            <a:off x="7313920" y="3137520"/>
            <a:ext cx="0" cy="457200"/>
          </a:xfrm>
          <a:prstGeom prst="line">
            <a:avLst/>
          </a:prstGeom>
          <a:noFill/>
          <a:ln w="9525">
            <a:solidFill>
              <a:srgbClr val="EB292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70" name="Line 40"/>
          <p:cNvSpPr>
            <a:spLocks noChangeShapeType="1"/>
          </p:cNvSpPr>
          <p:nvPr/>
        </p:nvSpPr>
        <p:spPr bwMode="auto">
          <a:xfrm>
            <a:off x="7466320" y="3256583"/>
            <a:ext cx="0" cy="228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71" name="Line 41"/>
          <p:cNvSpPr>
            <a:spLocks noChangeShapeType="1"/>
          </p:cNvSpPr>
          <p:nvPr/>
        </p:nvSpPr>
        <p:spPr bwMode="auto">
          <a:xfrm>
            <a:off x="5332720" y="4280520"/>
            <a:ext cx="762000" cy="0"/>
          </a:xfrm>
          <a:prstGeom prst="line">
            <a:avLst/>
          </a:prstGeom>
          <a:noFill/>
          <a:ln w="9525">
            <a:solidFill>
              <a:srgbClr val="EB292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72" name="Line 42"/>
          <p:cNvSpPr>
            <a:spLocks noChangeShapeType="1"/>
          </p:cNvSpPr>
          <p:nvPr/>
        </p:nvSpPr>
        <p:spPr bwMode="auto">
          <a:xfrm>
            <a:off x="7923520" y="4280520"/>
            <a:ext cx="838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73" name="Line 48"/>
          <p:cNvSpPr>
            <a:spLocks noChangeShapeType="1"/>
          </p:cNvSpPr>
          <p:nvPr/>
        </p:nvSpPr>
        <p:spPr bwMode="auto">
          <a:xfrm>
            <a:off x="6542112" y="5090120"/>
            <a:ext cx="838200" cy="0"/>
          </a:xfrm>
          <a:prstGeom prst="line">
            <a:avLst/>
          </a:prstGeom>
          <a:noFill/>
          <a:ln w="9525">
            <a:solidFill>
              <a:srgbClr val="EB292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74" name="Line 49"/>
          <p:cNvSpPr>
            <a:spLocks noChangeShapeType="1"/>
          </p:cNvSpPr>
          <p:nvPr/>
        </p:nvSpPr>
        <p:spPr bwMode="auto">
          <a:xfrm>
            <a:off x="7497688" y="5090120"/>
            <a:ext cx="1295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75" name="Line 50"/>
          <p:cNvSpPr>
            <a:spLocks noChangeShapeType="1"/>
          </p:cNvSpPr>
          <p:nvPr/>
        </p:nvSpPr>
        <p:spPr bwMode="auto">
          <a:xfrm>
            <a:off x="5364088" y="5090120"/>
            <a:ext cx="838200" cy="0"/>
          </a:xfrm>
          <a:prstGeom prst="line">
            <a:avLst/>
          </a:prstGeom>
          <a:noFill/>
          <a:ln w="9525">
            <a:solidFill>
              <a:srgbClr val="EB292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76" name="Line 51"/>
          <p:cNvSpPr>
            <a:spLocks noChangeShapeType="1"/>
          </p:cNvSpPr>
          <p:nvPr/>
        </p:nvSpPr>
        <p:spPr bwMode="auto">
          <a:xfrm flipV="1">
            <a:off x="6242784" y="4861520"/>
            <a:ext cx="3048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77" name="AutoShape 52"/>
          <p:cNvSpPr>
            <a:spLocks noChangeArrowheads="1"/>
          </p:cNvSpPr>
          <p:nvPr/>
        </p:nvSpPr>
        <p:spPr bwMode="auto">
          <a:xfrm>
            <a:off x="6507088" y="5042495"/>
            <a:ext cx="76200" cy="7620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6178" name="AutoShape 53"/>
          <p:cNvSpPr>
            <a:spLocks noChangeArrowheads="1"/>
          </p:cNvSpPr>
          <p:nvPr/>
        </p:nvSpPr>
        <p:spPr bwMode="auto">
          <a:xfrm>
            <a:off x="6202288" y="5042495"/>
            <a:ext cx="76200" cy="7620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6179" name="Line 54"/>
          <p:cNvSpPr>
            <a:spLocks noChangeShapeType="1"/>
          </p:cNvSpPr>
          <p:nvPr/>
        </p:nvSpPr>
        <p:spPr bwMode="auto">
          <a:xfrm>
            <a:off x="5364088" y="5090120"/>
            <a:ext cx="0" cy="914400"/>
          </a:xfrm>
          <a:prstGeom prst="line">
            <a:avLst/>
          </a:prstGeom>
          <a:noFill/>
          <a:ln w="9525">
            <a:solidFill>
              <a:srgbClr val="EB292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80" name="Line 55"/>
          <p:cNvSpPr>
            <a:spLocks noChangeShapeType="1"/>
          </p:cNvSpPr>
          <p:nvPr/>
        </p:nvSpPr>
        <p:spPr bwMode="auto">
          <a:xfrm>
            <a:off x="8793088" y="5090120"/>
            <a:ext cx="0" cy="914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81" name="Line 56"/>
          <p:cNvSpPr>
            <a:spLocks noChangeShapeType="1"/>
          </p:cNvSpPr>
          <p:nvPr/>
        </p:nvSpPr>
        <p:spPr bwMode="auto">
          <a:xfrm>
            <a:off x="7390472" y="4890095"/>
            <a:ext cx="0" cy="457200"/>
          </a:xfrm>
          <a:prstGeom prst="line">
            <a:avLst/>
          </a:prstGeom>
          <a:noFill/>
          <a:ln w="15875">
            <a:solidFill>
              <a:srgbClr val="EB292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82" name="Line 57"/>
          <p:cNvSpPr>
            <a:spLocks noChangeShapeType="1"/>
          </p:cNvSpPr>
          <p:nvPr/>
        </p:nvSpPr>
        <p:spPr bwMode="auto">
          <a:xfrm>
            <a:off x="7497688" y="4980583"/>
            <a:ext cx="0" cy="228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83" name="Line 58"/>
          <p:cNvSpPr>
            <a:spLocks noChangeShapeType="1"/>
          </p:cNvSpPr>
          <p:nvPr/>
        </p:nvSpPr>
        <p:spPr bwMode="auto">
          <a:xfrm>
            <a:off x="5364088" y="6004520"/>
            <a:ext cx="762000" cy="0"/>
          </a:xfrm>
          <a:prstGeom prst="line">
            <a:avLst/>
          </a:prstGeom>
          <a:noFill/>
          <a:ln w="9525">
            <a:solidFill>
              <a:srgbClr val="EB292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84" name="Line 59"/>
          <p:cNvSpPr>
            <a:spLocks noChangeShapeType="1"/>
          </p:cNvSpPr>
          <p:nvPr/>
        </p:nvSpPr>
        <p:spPr bwMode="auto">
          <a:xfrm>
            <a:off x="7954888" y="6004520"/>
            <a:ext cx="838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3853" name="Rectangle 61"/>
          <p:cNvSpPr>
            <a:spLocks noChangeArrowheads="1"/>
          </p:cNvSpPr>
          <p:nvPr/>
        </p:nvSpPr>
        <p:spPr bwMode="auto">
          <a:xfrm>
            <a:off x="6105768" y="5699720"/>
            <a:ext cx="1828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6186" name="Rectangle 62"/>
          <p:cNvSpPr>
            <a:spLocks noChangeArrowheads="1"/>
          </p:cNvSpPr>
          <p:nvPr/>
        </p:nvSpPr>
        <p:spPr bwMode="auto">
          <a:xfrm>
            <a:off x="6116528" y="5936704"/>
            <a:ext cx="1828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6187" name="Rectangle 63"/>
          <p:cNvSpPr>
            <a:spLocks noChangeArrowheads="1"/>
          </p:cNvSpPr>
          <p:nvPr/>
        </p:nvSpPr>
        <p:spPr bwMode="auto">
          <a:xfrm>
            <a:off x="6116528" y="6089104"/>
            <a:ext cx="1828800" cy="7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3856" name="Rectangle 64"/>
          <p:cNvSpPr>
            <a:spLocks noChangeArrowheads="1"/>
          </p:cNvSpPr>
          <p:nvPr/>
        </p:nvSpPr>
        <p:spPr bwMode="auto">
          <a:xfrm>
            <a:off x="6105768" y="6156920"/>
            <a:ext cx="1828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6189" name="Rectangle 65"/>
          <p:cNvSpPr>
            <a:spLocks noChangeArrowheads="1"/>
          </p:cNvSpPr>
          <p:nvPr/>
        </p:nvSpPr>
        <p:spPr bwMode="auto">
          <a:xfrm>
            <a:off x="6116528" y="5860504"/>
            <a:ext cx="1828800" cy="7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3871" name="Rectangle 79"/>
          <p:cNvSpPr>
            <a:spLocks noChangeArrowheads="1"/>
          </p:cNvSpPr>
          <p:nvPr/>
        </p:nvSpPr>
        <p:spPr bwMode="auto">
          <a:xfrm>
            <a:off x="6104880" y="4051920"/>
            <a:ext cx="1828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6192" name="Rectangle 80"/>
          <p:cNvSpPr>
            <a:spLocks noChangeArrowheads="1"/>
          </p:cNvSpPr>
          <p:nvPr/>
        </p:nvSpPr>
        <p:spPr bwMode="auto">
          <a:xfrm>
            <a:off x="6106368" y="4212704"/>
            <a:ext cx="18288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6193" name="Rectangle 81"/>
          <p:cNvSpPr>
            <a:spLocks noChangeArrowheads="1"/>
          </p:cNvSpPr>
          <p:nvPr/>
        </p:nvSpPr>
        <p:spPr bwMode="auto">
          <a:xfrm>
            <a:off x="6104880" y="4356720"/>
            <a:ext cx="1828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6195" name="Text Box 83"/>
          <p:cNvSpPr txBox="1">
            <a:spLocks noChangeArrowheads="1"/>
          </p:cNvSpPr>
          <p:nvPr/>
        </p:nvSpPr>
        <p:spPr bwMode="auto">
          <a:xfrm>
            <a:off x="6779096" y="2780928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chemeClr val="hlink"/>
                </a:solidFill>
                <a:latin typeface=".VnTime" pitchFamily="34" charset="0"/>
              </a:rPr>
              <a:t>S</a:t>
            </a:r>
          </a:p>
        </p:txBody>
      </p:sp>
      <p:sp>
        <p:nvSpPr>
          <p:cNvPr id="33876" name="Text Box 84"/>
          <p:cNvSpPr txBox="1">
            <a:spLocks noChangeArrowheads="1"/>
          </p:cNvSpPr>
          <p:nvPr/>
        </p:nvSpPr>
        <p:spPr bwMode="auto">
          <a:xfrm>
            <a:off x="6804248" y="4472285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chemeClr val="hlink"/>
                </a:solidFill>
                <a:latin typeface=".VnTime" pitchFamily="34" charset="0"/>
              </a:rPr>
              <a:t>2S</a:t>
            </a:r>
          </a:p>
        </p:txBody>
      </p:sp>
      <p:sp>
        <p:nvSpPr>
          <p:cNvPr id="33880" name="Text Box 88"/>
          <p:cNvSpPr txBox="1">
            <a:spLocks noChangeArrowheads="1"/>
          </p:cNvSpPr>
          <p:nvPr/>
        </p:nvSpPr>
        <p:spPr bwMode="auto">
          <a:xfrm>
            <a:off x="6802328" y="63246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chemeClr val="hlink"/>
                </a:solidFill>
                <a:latin typeface=".VnTime" pitchFamily="34" charset="0"/>
              </a:rPr>
              <a:t>3S</a:t>
            </a:r>
          </a:p>
        </p:txBody>
      </p:sp>
      <p:sp>
        <p:nvSpPr>
          <p:cNvPr id="6199" name="Text Box 97"/>
          <p:cNvSpPr txBox="1">
            <a:spLocks noChangeArrowheads="1"/>
          </p:cNvSpPr>
          <p:nvPr/>
        </p:nvSpPr>
        <p:spPr bwMode="auto">
          <a:xfrm>
            <a:off x="4632325" y="3770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6200" name="Rectangle 99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vi-VN"/>
          </a:p>
        </p:txBody>
      </p:sp>
      <p:graphicFrame>
        <p:nvGraphicFramePr>
          <p:cNvPr id="6201" name="Object 9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069256"/>
              </p:ext>
            </p:extLst>
          </p:nvPr>
        </p:nvGraphicFramePr>
        <p:xfrm>
          <a:off x="6538664" y="2198117"/>
          <a:ext cx="685800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1" name="Equation" r:id="rId3" imgW="457002" imgH="215806" progId="Equation.3">
                  <p:embed/>
                </p:oleObj>
              </mc:Choice>
              <mc:Fallback>
                <p:oleObj name="Equation" r:id="rId3" imgW="457002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8664" y="2198117"/>
                        <a:ext cx="685800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02" name="Rectangle 10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vi-VN"/>
          </a:p>
        </p:txBody>
      </p:sp>
      <p:graphicFrame>
        <p:nvGraphicFramePr>
          <p:cNvPr id="6203" name="Object 10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1276438"/>
              </p:ext>
            </p:extLst>
          </p:nvPr>
        </p:nvGraphicFramePr>
        <p:xfrm>
          <a:off x="6399520" y="3442320"/>
          <a:ext cx="76200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2" name="Equation" r:id="rId5" imgW="507780" imgH="393529" progId="Equation.3">
                  <p:embed/>
                </p:oleObj>
              </mc:Choice>
              <mc:Fallback>
                <p:oleObj name="Equation" r:id="rId5" imgW="507780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9520" y="3442320"/>
                        <a:ext cx="762000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04" name="Rectangle 103"/>
          <p:cNvSpPr>
            <a:spLocks noChangeArrowheads="1"/>
          </p:cNvSpPr>
          <p:nvPr/>
        </p:nvSpPr>
        <p:spPr bwMode="auto">
          <a:xfrm>
            <a:off x="0" y="320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vi-VN"/>
          </a:p>
        </p:txBody>
      </p:sp>
      <p:graphicFrame>
        <p:nvGraphicFramePr>
          <p:cNvPr id="6205" name="Object 10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5669887"/>
              </p:ext>
            </p:extLst>
          </p:nvPr>
        </p:nvGraphicFramePr>
        <p:xfrm>
          <a:off x="6507088" y="5157192"/>
          <a:ext cx="76200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3" name="Equation" r:id="rId7" imgW="495085" imgH="393529" progId="Equation.3">
                  <p:embed/>
                </p:oleObj>
              </mc:Choice>
              <mc:Fallback>
                <p:oleObj name="Equation" r:id="rId7" imgW="495085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7088" y="5157192"/>
                        <a:ext cx="762000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10" name="Text Box 114"/>
          <p:cNvSpPr txBox="1">
            <a:spLocks noChangeArrowheads="1"/>
          </p:cNvSpPr>
          <p:nvPr/>
        </p:nvSpPr>
        <p:spPr bwMode="auto">
          <a:xfrm>
            <a:off x="5745088" y="4706738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/>
              <a:t>K</a:t>
            </a:r>
          </a:p>
        </p:txBody>
      </p:sp>
      <p:sp>
        <p:nvSpPr>
          <p:cNvPr id="6211" name="Text Box 115"/>
          <p:cNvSpPr txBox="1">
            <a:spLocks noChangeArrowheads="1"/>
          </p:cNvSpPr>
          <p:nvPr/>
        </p:nvSpPr>
        <p:spPr bwMode="auto">
          <a:xfrm>
            <a:off x="5789920" y="298512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K</a:t>
            </a:r>
          </a:p>
        </p:txBody>
      </p:sp>
      <p:sp>
        <p:nvSpPr>
          <p:cNvPr id="6212" name="Text Box 116"/>
          <p:cNvSpPr txBox="1">
            <a:spLocks noChangeArrowheads="1"/>
          </p:cNvSpPr>
          <p:nvPr/>
        </p:nvSpPr>
        <p:spPr bwMode="auto">
          <a:xfrm>
            <a:off x="5776664" y="1436117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K</a:t>
            </a:r>
          </a:p>
        </p:txBody>
      </p:sp>
      <p:sp>
        <p:nvSpPr>
          <p:cNvPr id="33874" name="Rectangle 82"/>
          <p:cNvSpPr>
            <a:spLocks noChangeArrowheads="1"/>
          </p:cNvSpPr>
          <p:nvPr/>
        </p:nvSpPr>
        <p:spPr bwMode="auto">
          <a:xfrm>
            <a:off x="6094720" y="4117960"/>
            <a:ext cx="1828800" cy="3190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baseline="-25000"/>
          </a:p>
        </p:txBody>
      </p:sp>
      <p:sp>
        <p:nvSpPr>
          <p:cNvPr id="33878" name="Rectangle 86"/>
          <p:cNvSpPr>
            <a:spLocks noChangeArrowheads="1"/>
          </p:cNvSpPr>
          <p:nvPr/>
        </p:nvSpPr>
        <p:spPr bwMode="auto">
          <a:xfrm>
            <a:off x="6126088" y="5775920"/>
            <a:ext cx="1828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72" name="Hình chữ nhật 71"/>
          <p:cNvSpPr/>
          <p:nvPr/>
        </p:nvSpPr>
        <p:spPr>
          <a:xfrm>
            <a:off x="0" y="75541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66"/>
                </a:solidFill>
              </a:rPr>
              <a:t>I. DỰ ĐOÁN SỰ PHỤ THUỘC CỦA ĐIỆN TRỞ VÀO TIẾT DIỆN DÂY DẪN:</a:t>
            </a:r>
            <a:endParaRPr lang="vi-VN" b="1" dirty="0">
              <a:solidFill>
                <a:srgbClr val="000066"/>
              </a:solidFill>
            </a:endParaRPr>
          </a:p>
        </p:txBody>
      </p:sp>
      <p:sp>
        <p:nvSpPr>
          <p:cNvPr id="2" name="Hình chữ nhật 1"/>
          <p:cNvSpPr/>
          <p:nvPr/>
        </p:nvSpPr>
        <p:spPr>
          <a:xfrm>
            <a:off x="-17368" y="1062896"/>
            <a:ext cx="533683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smtClean="0">
                <a:solidFill>
                  <a:srgbClr val="663300"/>
                </a:solidFill>
              </a:rPr>
              <a:t>2. Nếu các dây dẫn trong mỗi sơ đồ hình 8.1b và 8.1c được </a:t>
            </a:r>
            <a:r>
              <a:rPr lang="vi-VN" sz="2400" b="1" dirty="0" err="1" smtClean="0">
                <a:solidFill>
                  <a:srgbClr val="663300"/>
                </a:solidFill>
              </a:rPr>
              <a:t>chập</a:t>
            </a:r>
            <a:r>
              <a:rPr lang="vi-VN" sz="2400" b="1" dirty="0" smtClean="0">
                <a:solidFill>
                  <a:srgbClr val="663300"/>
                </a:solidFill>
              </a:rPr>
              <a:t> lại vào nhau để thành một dây dẫn duy nhất như được mô </a:t>
            </a:r>
            <a:r>
              <a:rPr lang="vi-VN" sz="2400" b="1" dirty="0" err="1" smtClean="0">
                <a:solidFill>
                  <a:srgbClr val="663300"/>
                </a:solidFill>
              </a:rPr>
              <a:t>tả</a:t>
            </a:r>
            <a:r>
              <a:rPr lang="vi-VN" sz="2400" b="1" dirty="0" smtClean="0">
                <a:solidFill>
                  <a:srgbClr val="663300"/>
                </a:solidFill>
              </a:rPr>
              <a:t> trong hình 8.2 b và 8.2c thì ta có thể coi rằng chúng trở thành các dây dẫn có tiết </a:t>
            </a:r>
            <a:r>
              <a:rPr lang="vi-VN" sz="2400" b="1" dirty="0" err="1" smtClean="0">
                <a:solidFill>
                  <a:srgbClr val="663300"/>
                </a:solidFill>
              </a:rPr>
              <a:t>diện</a:t>
            </a:r>
            <a:r>
              <a:rPr lang="vi-VN" sz="2400" b="1" dirty="0" smtClean="0">
                <a:solidFill>
                  <a:srgbClr val="663300"/>
                </a:solidFill>
              </a:rPr>
              <a:t> tương ứng là 2S và 3S</a:t>
            </a:r>
            <a:endParaRPr lang="vi-VN" sz="2400" b="1" dirty="0">
              <a:solidFill>
                <a:srgbClr val="663300"/>
              </a:solidFill>
            </a:endParaRPr>
          </a:p>
        </p:txBody>
      </p:sp>
      <p:sp>
        <p:nvSpPr>
          <p:cNvPr id="3" name="Hình chữ nhật 2"/>
          <p:cNvSpPr/>
          <p:nvPr/>
        </p:nvSpPr>
        <p:spPr>
          <a:xfrm>
            <a:off x="-17368" y="3717032"/>
            <a:ext cx="533683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u="sng" dirty="0" smtClean="0">
                <a:solidFill>
                  <a:srgbClr val="006600"/>
                </a:solidFill>
              </a:rPr>
              <a:t>C2</a:t>
            </a:r>
            <a:r>
              <a:rPr lang="vi-VN" sz="2400" b="1" dirty="0">
                <a:solidFill>
                  <a:srgbClr val="006600"/>
                </a:solidFill>
              </a:rPr>
              <a:t>:</a:t>
            </a:r>
            <a:r>
              <a:rPr lang="vi-VN" sz="2400" b="1" dirty="0" smtClean="0">
                <a:solidFill>
                  <a:srgbClr val="006600"/>
                </a:solidFill>
              </a:rPr>
              <a:t> </a:t>
            </a:r>
            <a:r>
              <a:rPr lang="vi-VN" sz="2400" b="1" dirty="0" smtClean="0">
                <a:solidFill>
                  <a:srgbClr val="000066"/>
                </a:solidFill>
              </a:rPr>
              <a:t>Cho rằng các dây dẫn có tiết </a:t>
            </a:r>
            <a:r>
              <a:rPr lang="vi-VN" sz="2400" b="1" dirty="0" err="1" smtClean="0">
                <a:solidFill>
                  <a:srgbClr val="000066"/>
                </a:solidFill>
              </a:rPr>
              <a:t>diện</a:t>
            </a:r>
            <a:r>
              <a:rPr lang="vi-VN" sz="2400" b="1" dirty="0" smtClean="0">
                <a:solidFill>
                  <a:srgbClr val="000066"/>
                </a:solidFill>
              </a:rPr>
              <a:t>  là 2S và 3S có điện trở tương ứng là R</a:t>
            </a:r>
            <a:r>
              <a:rPr lang="vi-VN" sz="2400" b="1" baseline="-25000" dirty="0" smtClean="0">
                <a:solidFill>
                  <a:srgbClr val="000066"/>
                </a:solidFill>
              </a:rPr>
              <a:t>2</a:t>
            </a:r>
            <a:r>
              <a:rPr lang="vi-VN" sz="2400" b="1" dirty="0" smtClean="0">
                <a:solidFill>
                  <a:srgbClr val="000066"/>
                </a:solidFill>
              </a:rPr>
              <a:t> và R</a:t>
            </a:r>
            <a:r>
              <a:rPr lang="vi-VN" sz="2400" b="1" baseline="-25000" dirty="0" smtClean="0">
                <a:solidFill>
                  <a:srgbClr val="000066"/>
                </a:solidFill>
              </a:rPr>
              <a:t>3</a:t>
            </a:r>
            <a:r>
              <a:rPr lang="vi-VN" sz="2400" b="1" dirty="0" smtClean="0">
                <a:solidFill>
                  <a:srgbClr val="000066"/>
                </a:solidFill>
              </a:rPr>
              <a:t> như đã tính ở trên, </a:t>
            </a:r>
            <a:r>
              <a:rPr lang="vi-VN" sz="2400" b="1" dirty="0" smtClean="0">
                <a:solidFill>
                  <a:srgbClr val="C00000"/>
                </a:solidFill>
              </a:rPr>
              <a:t>hãy nêu </a:t>
            </a:r>
            <a:r>
              <a:rPr lang="vi-VN" sz="2400" b="1" dirty="0" err="1" smtClean="0">
                <a:solidFill>
                  <a:srgbClr val="C00000"/>
                </a:solidFill>
              </a:rPr>
              <a:t>dự</a:t>
            </a:r>
            <a:r>
              <a:rPr lang="vi-VN" sz="2400" b="1" dirty="0" smtClean="0">
                <a:solidFill>
                  <a:srgbClr val="C00000"/>
                </a:solidFill>
              </a:rPr>
              <a:t> </a:t>
            </a:r>
            <a:r>
              <a:rPr lang="vi-VN" sz="2400" b="1" dirty="0" err="1" smtClean="0">
                <a:solidFill>
                  <a:srgbClr val="C00000"/>
                </a:solidFill>
              </a:rPr>
              <a:t>đoán</a:t>
            </a:r>
            <a:r>
              <a:rPr lang="vi-VN" sz="2400" b="1" dirty="0" smtClean="0">
                <a:solidFill>
                  <a:srgbClr val="C00000"/>
                </a:solidFill>
              </a:rPr>
              <a:t> về </a:t>
            </a:r>
            <a:r>
              <a:rPr lang="vi-VN" sz="2400" b="1" dirty="0" err="1" smtClean="0">
                <a:solidFill>
                  <a:srgbClr val="C00000"/>
                </a:solidFill>
              </a:rPr>
              <a:t>mối</a:t>
            </a:r>
            <a:r>
              <a:rPr lang="vi-VN" sz="2400" b="1" dirty="0" smtClean="0">
                <a:solidFill>
                  <a:srgbClr val="C00000"/>
                </a:solidFill>
              </a:rPr>
              <a:t> quan hệ giữa điện trở của các dây dẫn với tiết </a:t>
            </a:r>
            <a:r>
              <a:rPr lang="vi-VN" sz="2400" b="1" dirty="0" err="1" smtClean="0">
                <a:solidFill>
                  <a:srgbClr val="C00000"/>
                </a:solidFill>
              </a:rPr>
              <a:t>diện</a:t>
            </a:r>
            <a:r>
              <a:rPr lang="vi-VN" sz="2400" b="1" dirty="0" smtClean="0">
                <a:solidFill>
                  <a:srgbClr val="C00000"/>
                </a:solidFill>
              </a:rPr>
              <a:t> của mỗi dây?</a:t>
            </a:r>
          </a:p>
          <a:p>
            <a:r>
              <a:rPr lang="vi-VN" sz="2400" b="1" dirty="0" smtClean="0">
                <a:solidFill>
                  <a:srgbClr val="660066"/>
                </a:solidFill>
              </a:rPr>
              <a:t>Từ đó suy ra </a:t>
            </a:r>
            <a:r>
              <a:rPr lang="vi-VN" sz="2400" b="1" dirty="0" err="1" smtClean="0">
                <a:solidFill>
                  <a:srgbClr val="660066"/>
                </a:solidFill>
              </a:rPr>
              <a:t>mối</a:t>
            </a:r>
            <a:r>
              <a:rPr lang="vi-VN" sz="2400" b="1" dirty="0" smtClean="0">
                <a:solidFill>
                  <a:srgbClr val="660066"/>
                </a:solidFill>
              </a:rPr>
              <a:t> quan hệ giữa S và R khi l và vật </a:t>
            </a:r>
            <a:r>
              <a:rPr lang="vi-VN" sz="2400" b="1" dirty="0" err="1" smtClean="0">
                <a:solidFill>
                  <a:srgbClr val="660066"/>
                </a:solidFill>
              </a:rPr>
              <a:t>liệu</a:t>
            </a:r>
            <a:r>
              <a:rPr lang="vi-VN" sz="2400" b="1" dirty="0" smtClean="0">
                <a:solidFill>
                  <a:srgbClr val="660066"/>
                </a:solidFill>
              </a:rPr>
              <a:t> như nhau?</a:t>
            </a:r>
            <a:endParaRPr lang="vi-VN" sz="2400" b="1" dirty="0">
              <a:solidFill>
                <a:srgbClr val="660066"/>
              </a:solidFill>
            </a:endParaRPr>
          </a:p>
        </p:txBody>
      </p:sp>
      <p:sp>
        <p:nvSpPr>
          <p:cNvPr id="66" name="Hình chữ nhật 3"/>
          <p:cNvSpPr/>
          <p:nvPr/>
        </p:nvSpPr>
        <p:spPr>
          <a:xfrm>
            <a:off x="899592" y="-23614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400" b="1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TIẾT 8</a:t>
            </a:r>
            <a:r>
              <a:rPr lang="vi-VN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</a:t>
            </a:r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SỰ PHỤ THUỘC CỦA ĐIỆN TRỞ VÀO</a:t>
            </a:r>
          </a:p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TIẾT DIỆN  DÂY DẪN</a:t>
            </a:r>
            <a:endParaRPr lang="vi-VN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8589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:blinds/>
      </p:transition>
    </mc:Choice>
    <mc:Fallback xmlns="">
      <p:transition spd="slow">
        <p:blinds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48555E-6 L 3.33333E-6 0.0222 " pathEditMode="relative" ptsTypes="AA">
                                      <p:cBhvr>
                                        <p:cTn id="13" dur="3000" fill="hold"/>
                                        <p:tgtEl>
                                          <p:spTgt spid="338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2000"/>
                                        <p:tgtEl>
                                          <p:spTgt spid="33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338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38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33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6945E-18 1.79191E-6 L 3.46945E-18 0.0111 " pathEditMode="relative" ptsTypes="AA">
                                      <p:cBhvr>
                                        <p:cTn id="25" dur="2000" fill="hold"/>
                                        <p:tgtEl>
                                          <p:spTgt spid="338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62428E-7 L 0 -0.022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38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1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33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38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38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3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53" grpId="0" animBg="1"/>
      <p:bldP spid="33856" grpId="0" animBg="1"/>
      <p:bldP spid="33871" grpId="0" animBg="1"/>
      <p:bldP spid="33876" grpId="0"/>
      <p:bldP spid="33880" grpId="0"/>
      <p:bldP spid="33874" grpId="0" animBg="1"/>
      <p:bldP spid="33878" grpId="0" animBg="1"/>
      <p:bldP spid="2" grpId="0"/>
      <p:bldP spid="3" grpId="0"/>
      <p:bldP spid="6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785" name="Group 81"/>
          <p:cNvGrpSpPr>
            <a:grpSpLocks/>
          </p:cNvGrpSpPr>
          <p:nvPr/>
        </p:nvGrpSpPr>
        <p:grpSpPr bwMode="auto">
          <a:xfrm>
            <a:off x="5262116" y="1619423"/>
            <a:ext cx="3416300" cy="3033713"/>
            <a:chOff x="2408" y="624"/>
            <a:chExt cx="2152" cy="1911"/>
          </a:xfrm>
        </p:grpSpPr>
        <p:grpSp>
          <p:nvGrpSpPr>
            <p:cNvPr id="8221" name="Group 79"/>
            <p:cNvGrpSpPr>
              <a:grpSpLocks/>
            </p:cNvGrpSpPr>
            <p:nvPr/>
          </p:nvGrpSpPr>
          <p:grpSpPr bwMode="auto">
            <a:xfrm>
              <a:off x="3648" y="624"/>
              <a:ext cx="576" cy="231"/>
              <a:chOff x="3648" y="624"/>
              <a:chExt cx="576" cy="231"/>
            </a:xfrm>
          </p:grpSpPr>
          <p:sp>
            <p:nvSpPr>
              <p:cNvPr id="8263" name="Text Box 6"/>
              <p:cNvSpPr txBox="1">
                <a:spLocks noChangeArrowheads="1"/>
              </p:cNvSpPr>
              <p:nvPr/>
            </p:nvSpPr>
            <p:spPr bwMode="auto">
              <a:xfrm>
                <a:off x="3648" y="624"/>
                <a:ext cx="38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+</a:t>
                </a:r>
              </a:p>
            </p:txBody>
          </p:sp>
          <p:sp>
            <p:nvSpPr>
              <p:cNvPr id="8264" name="Text Box 7"/>
              <p:cNvSpPr txBox="1">
                <a:spLocks noChangeArrowheads="1"/>
              </p:cNvSpPr>
              <p:nvPr/>
            </p:nvSpPr>
            <p:spPr bwMode="auto">
              <a:xfrm>
                <a:off x="3840" y="624"/>
                <a:ext cx="38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-</a:t>
                </a:r>
              </a:p>
            </p:txBody>
          </p:sp>
        </p:grpSp>
        <p:grpSp>
          <p:nvGrpSpPr>
            <p:cNvPr id="8222" name="Group 80"/>
            <p:cNvGrpSpPr>
              <a:grpSpLocks/>
            </p:cNvGrpSpPr>
            <p:nvPr/>
          </p:nvGrpSpPr>
          <p:grpSpPr bwMode="auto">
            <a:xfrm>
              <a:off x="2408" y="672"/>
              <a:ext cx="2152" cy="1863"/>
              <a:chOff x="2408" y="672"/>
              <a:chExt cx="2152" cy="1863"/>
            </a:xfrm>
          </p:grpSpPr>
          <p:sp>
            <p:nvSpPr>
              <p:cNvPr id="8223" name="Text Box 40"/>
              <p:cNvSpPr txBox="1">
                <a:spLocks noChangeArrowheads="1"/>
              </p:cNvSpPr>
              <p:nvPr/>
            </p:nvSpPr>
            <p:spPr bwMode="auto">
              <a:xfrm>
                <a:off x="2928" y="1536"/>
                <a:ext cx="38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K</a:t>
                </a:r>
              </a:p>
            </p:txBody>
          </p:sp>
          <p:grpSp>
            <p:nvGrpSpPr>
              <p:cNvPr id="8224" name="Group 76"/>
              <p:cNvGrpSpPr>
                <a:grpSpLocks/>
              </p:cNvGrpSpPr>
              <p:nvPr/>
            </p:nvGrpSpPr>
            <p:grpSpPr bwMode="auto">
              <a:xfrm>
                <a:off x="2408" y="672"/>
                <a:ext cx="2152" cy="1863"/>
                <a:chOff x="2408" y="672"/>
                <a:chExt cx="2152" cy="1863"/>
              </a:xfrm>
            </p:grpSpPr>
            <p:sp>
              <p:nvSpPr>
                <p:cNvPr id="8225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3648" y="2304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/>
                    <a:t>l</a:t>
                  </a:r>
                </a:p>
              </p:txBody>
            </p:sp>
            <p:grpSp>
              <p:nvGrpSpPr>
                <p:cNvPr id="8226" name="Group 27"/>
                <p:cNvGrpSpPr>
                  <a:grpSpLocks/>
                </p:cNvGrpSpPr>
                <p:nvPr/>
              </p:nvGrpSpPr>
              <p:grpSpPr bwMode="auto">
                <a:xfrm>
                  <a:off x="3693" y="1488"/>
                  <a:ext cx="576" cy="231"/>
                  <a:chOff x="3648" y="1968"/>
                  <a:chExt cx="576" cy="231"/>
                </a:xfrm>
              </p:grpSpPr>
              <p:sp>
                <p:nvSpPr>
                  <p:cNvPr id="8261" name="Text 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48" y="1968"/>
                    <a:ext cx="384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.VnTime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.VnTime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.VnTime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.VnTime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.VnTime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.VnTime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.VnTime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.VnTime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.VnTime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/>
                      <a:t>+</a:t>
                    </a:r>
                  </a:p>
                </p:txBody>
              </p:sp>
              <p:sp>
                <p:nvSpPr>
                  <p:cNvPr id="8262" name="Text 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40" y="1968"/>
                    <a:ext cx="384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.VnTime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.VnTime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.VnTime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.VnTime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.VnTime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.VnTime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.VnTime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.VnTime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.VnTime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/>
                      <a:t>-</a:t>
                    </a:r>
                  </a:p>
                </p:txBody>
              </p:sp>
            </p:grpSp>
            <p:sp>
              <p:nvSpPr>
                <p:cNvPr id="8227" name="Line 30"/>
                <p:cNvSpPr>
                  <a:spLocks noChangeShapeType="1"/>
                </p:cNvSpPr>
                <p:nvPr/>
              </p:nvSpPr>
              <p:spPr bwMode="auto">
                <a:xfrm>
                  <a:off x="2736" y="1728"/>
                  <a:ext cx="0" cy="4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8228" name="Line 31"/>
                <p:cNvSpPr>
                  <a:spLocks noChangeShapeType="1"/>
                </p:cNvSpPr>
                <p:nvPr/>
              </p:nvSpPr>
              <p:spPr bwMode="auto">
                <a:xfrm>
                  <a:off x="4560" y="1728"/>
                  <a:ext cx="0" cy="4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8229" name="Line 32"/>
                <p:cNvSpPr>
                  <a:spLocks noChangeShapeType="1"/>
                </p:cNvSpPr>
                <p:nvPr/>
              </p:nvSpPr>
              <p:spPr bwMode="auto">
                <a:xfrm>
                  <a:off x="2736" y="1728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8230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3024" y="1632"/>
                  <a:ext cx="192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8231" name="Line 34"/>
                <p:cNvSpPr>
                  <a:spLocks noChangeShapeType="1"/>
                </p:cNvSpPr>
                <p:nvPr/>
              </p:nvSpPr>
              <p:spPr bwMode="auto">
                <a:xfrm>
                  <a:off x="3264" y="1728"/>
                  <a:ext cx="57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8232" name="Line 35"/>
                <p:cNvSpPr>
                  <a:spLocks noChangeShapeType="1"/>
                </p:cNvSpPr>
                <p:nvPr/>
              </p:nvSpPr>
              <p:spPr bwMode="auto">
                <a:xfrm>
                  <a:off x="3888" y="1728"/>
                  <a:ext cx="6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8233" name="Line 36"/>
                <p:cNvSpPr>
                  <a:spLocks noChangeShapeType="1"/>
                </p:cNvSpPr>
                <p:nvPr/>
              </p:nvSpPr>
              <p:spPr bwMode="auto">
                <a:xfrm>
                  <a:off x="3840" y="1632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8234" name="Line 37"/>
                <p:cNvSpPr>
                  <a:spLocks noChangeShapeType="1"/>
                </p:cNvSpPr>
                <p:nvPr/>
              </p:nvSpPr>
              <p:spPr bwMode="auto">
                <a:xfrm>
                  <a:off x="3888" y="1680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8235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3120" y="1824"/>
                  <a:ext cx="624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/>
                    <a:t>R</a:t>
                  </a:r>
                  <a:r>
                    <a:rPr lang="en-US" baseline="-25000"/>
                    <a:t>2</a:t>
                  </a:r>
                  <a:r>
                    <a:rPr lang="en-US"/>
                    <a:t>= …</a:t>
                  </a:r>
                </a:p>
              </p:txBody>
            </p:sp>
            <p:sp>
              <p:nvSpPr>
                <p:cNvPr id="8236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2456" y="1968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/>
                    <a:t>b)</a:t>
                  </a:r>
                </a:p>
              </p:txBody>
            </p:sp>
            <p:sp>
              <p:nvSpPr>
                <p:cNvPr id="8237" name="Line 43"/>
                <p:cNvSpPr>
                  <a:spLocks noChangeShapeType="1"/>
                </p:cNvSpPr>
                <p:nvPr/>
              </p:nvSpPr>
              <p:spPr bwMode="auto">
                <a:xfrm>
                  <a:off x="2736" y="2208"/>
                  <a:ext cx="38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8238" name="Line 44"/>
                <p:cNvSpPr>
                  <a:spLocks noChangeShapeType="1"/>
                </p:cNvSpPr>
                <p:nvPr/>
              </p:nvSpPr>
              <p:spPr bwMode="auto">
                <a:xfrm>
                  <a:off x="4272" y="2208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grpSp>
              <p:nvGrpSpPr>
                <p:cNvPr id="8239" name="Group 72"/>
                <p:cNvGrpSpPr>
                  <a:grpSpLocks/>
                </p:cNvGrpSpPr>
                <p:nvPr/>
              </p:nvGrpSpPr>
              <p:grpSpPr bwMode="auto">
                <a:xfrm>
                  <a:off x="3120" y="2082"/>
                  <a:ext cx="1152" cy="192"/>
                  <a:chOff x="3120" y="2064"/>
                  <a:chExt cx="1152" cy="192"/>
                </a:xfrm>
              </p:grpSpPr>
              <p:sp>
                <p:nvSpPr>
                  <p:cNvPr id="8259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2064"/>
                    <a:ext cx="1152" cy="96"/>
                  </a:xfrm>
                  <a:prstGeom prst="rect">
                    <a:avLst/>
                  </a:pr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8260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2160"/>
                    <a:ext cx="1152" cy="96"/>
                  </a:xfrm>
                  <a:prstGeom prst="rect">
                    <a:avLst/>
                  </a:pr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8240" name="Group 75"/>
                <p:cNvGrpSpPr>
                  <a:grpSpLocks/>
                </p:cNvGrpSpPr>
                <p:nvPr/>
              </p:nvGrpSpPr>
              <p:grpSpPr bwMode="auto">
                <a:xfrm>
                  <a:off x="2408" y="672"/>
                  <a:ext cx="2104" cy="951"/>
                  <a:chOff x="2408" y="672"/>
                  <a:chExt cx="2104" cy="951"/>
                </a:xfrm>
              </p:grpSpPr>
              <p:grpSp>
                <p:nvGrpSpPr>
                  <p:cNvPr id="8242" name="Group 8"/>
                  <p:cNvGrpSpPr>
                    <a:grpSpLocks/>
                  </p:cNvGrpSpPr>
                  <p:nvPr/>
                </p:nvGrpSpPr>
                <p:grpSpPr bwMode="auto">
                  <a:xfrm>
                    <a:off x="2408" y="672"/>
                    <a:ext cx="2104" cy="951"/>
                    <a:chOff x="2408" y="672"/>
                    <a:chExt cx="2104" cy="951"/>
                  </a:xfrm>
                </p:grpSpPr>
                <p:sp>
                  <p:nvSpPr>
                    <p:cNvPr id="8244" name="Text Box 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880" y="672"/>
                      <a:ext cx="384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/>
                        <a:t>K</a:t>
                      </a:r>
                    </a:p>
                  </p:txBody>
                </p:sp>
                <p:sp>
                  <p:nvSpPr>
                    <p:cNvPr id="8245" name="Rectangle 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72" y="1296"/>
                      <a:ext cx="1152" cy="96"/>
                    </a:xfrm>
                    <a:prstGeom prst="rect">
                      <a:avLst/>
                    </a:prstGeom>
                    <a:solidFill>
                      <a:schemeClr val="accent1">
                        <a:lumMod val="75000"/>
                      </a:schemeClr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8246" name="Line 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88" y="864"/>
                      <a:ext cx="0" cy="48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8247" name="Line 1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512" y="864"/>
                      <a:ext cx="0" cy="48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8248" name="Line 1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88" y="1344"/>
                      <a:ext cx="384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8249" name="Line 1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24" y="134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8250" name="Line 1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88" y="864"/>
                      <a:ext cx="28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8251" name="Line 16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976" y="768"/>
                      <a:ext cx="192" cy="96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8252" name="Line 1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16" y="864"/>
                      <a:ext cx="57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8253" name="Line 1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840" y="864"/>
                      <a:ext cx="67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8254" name="Line 1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768"/>
                      <a:ext cx="0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8255" name="Line 2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840" y="816"/>
                      <a:ext cx="0" cy="96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8256" name="Text Box 2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168" y="1056"/>
                      <a:ext cx="624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/>
                        <a:t>R</a:t>
                      </a:r>
                      <a:r>
                        <a:rPr lang="en-US" baseline="-25000"/>
                        <a:t>1</a:t>
                      </a:r>
                      <a:r>
                        <a:rPr lang="en-US"/>
                        <a:t>=R</a:t>
                      </a:r>
                    </a:p>
                  </p:txBody>
                </p:sp>
                <p:sp>
                  <p:nvSpPr>
                    <p:cNvPr id="8257" name="Text Box 2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552" y="1392"/>
                      <a:ext cx="192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/>
                        <a:t>l</a:t>
                      </a:r>
                    </a:p>
                  </p:txBody>
                </p:sp>
                <p:sp>
                  <p:nvSpPr>
                    <p:cNvPr id="8258" name="Text Box 2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408" y="1104"/>
                      <a:ext cx="288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.VnTime" pitchFamily="34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dirty="0"/>
                        <a:t>a)</a:t>
                      </a:r>
                    </a:p>
                  </p:txBody>
                </p:sp>
              </p:grpSp>
              <p:sp>
                <p:nvSpPr>
                  <p:cNvPr id="8243" name="Text Box 7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688" y="1344"/>
                    <a:ext cx="384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.VnTime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.VnTime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.VnTime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.VnTime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.VnTime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.VnTime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.VnTime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.VnTime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.VnTime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/>
                      <a:t>S</a:t>
                    </a:r>
                  </a:p>
                </p:txBody>
              </p:sp>
            </p:grpSp>
            <p:sp>
              <p:nvSpPr>
                <p:cNvPr id="8241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2688" y="2208"/>
                  <a:ext cx="384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.VnTime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/>
                    <a:t>2S</a:t>
                  </a:r>
                </a:p>
              </p:txBody>
            </p:sp>
          </p:grpSp>
        </p:grpSp>
      </p:grpSp>
      <p:grpSp>
        <p:nvGrpSpPr>
          <p:cNvPr id="200782" name="Group 78"/>
          <p:cNvGrpSpPr>
            <a:grpSpLocks/>
          </p:cNvGrpSpPr>
          <p:nvPr/>
        </p:nvGrpSpPr>
        <p:grpSpPr bwMode="auto">
          <a:xfrm>
            <a:off x="5364858" y="4566814"/>
            <a:ext cx="3381376" cy="1676400"/>
            <a:chOff x="2478" y="2544"/>
            <a:chExt cx="2130" cy="1056"/>
          </a:xfrm>
        </p:grpSpPr>
        <p:sp>
          <p:nvSpPr>
            <p:cNvPr id="8201" name="Text Box 48"/>
            <p:cNvSpPr txBox="1">
              <a:spLocks noChangeArrowheads="1"/>
            </p:cNvSpPr>
            <p:nvPr/>
          </p:nvSpPr>
          <p:spPr bwMode="auto">
            <a:xfrm>
              <a:off x="3744" y="2553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+</a:t>
              </a:r>
            </a:p>
          </p:txBody>
        </p:sp>
        <p:sp>
          <p:nvSpPr>
            <p:cNvPr id="8202" name="Text Box 49"/>
            <p:cNvSpPr txBox="1">
              <a:spLocks noChangeArrowheads="1"/>
            </p:cNvSpPr>
            <p:nvPr/>
          </p:nvSpPr>
          <p:spPr bwMode="auto">
            <a:xfrm>
              <a:off x="3924" y="2544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-</a:t>
              </a:r>
            </a:p>
          </p:txBody>
        </p:sp>
        <p:sp>
          <p:nvSpPr>
            <p:cNvPr id="8203" name="Text Box 51"/>
            <p:cNvSpPr txBox="1">
              <a:spLocks noChangeArrowheads="1"/>
            </p:cNvSpPr>
            <p:nvPr/>
          </p:nvSpPr>
          <p:spPr bwMode="auto">
            <a:xfrm>
              <a:off x="3600" y="3369"/>
              <a:ext cx="1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l</a:t>
              </a:r>
            </a:p>
          </p:txBody>
        </p:sp>
        <p:sp>
          <p:nvSpPr>
            <p:cNvPr id="8204" name="Text Box 52"/>
            <p:cNvSpPr txBox="1">
              <a:spLocks noChangeArrowheads="1"/>
            </p:cNvSpPr>
            <p:nvPr/>
          </p:nvSpPr>
          <p:spPr bwMode="auto">
            <a:xfrm>
              <a:off x="2916" y="2592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K</a:t>
              </a:r>
            </a:p>
          </p:txBody>
        </p:sp>
        <p:sp>
          <p:nvSpPr>
            <p:cNvPr id="8205" name="Line 53"/>
            <p:cNvSpPr>
              <a:spLocks noChangeShapeType="1"/>
            </p:cNvSpPr>
            <p:nvPr/>
          </p:nvSpPr>
          <p:spPr bwMode="auto">
            <a:xfrm>
              <a:off x="2784" y="2793"/>
              <a:ext cx="0" cy="4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06" name="Line 54"/>
            <p:cNvSpPr>
              <a:spLocks noChangeShapeType="1"/>
            </p:cNvSpPr>
            <p:nvPr/>
          </p:nvSpPr>
          <p:spPr bwMode="auto">
            <a:xfrm>
              <a:off x="4608" y="2793"/>
              <a:ext cx="0" cy="4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07" name="Line 55"/>
            <p:cNvSpPr>
              <a:spLocks noChangeShapeType="1"/>
            </p:cNvSpPr>
            <p:nvPr/>
          </p:nvSpPr>
          <p:spPr bwMode="auto">
            <a:xfrm>
              <a:off x="2784" y="2793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08" name="Line 56"/>
            <p:cNvSpPr>
              <a:spLocks noChangeShapeType="1"/>
            </p:cNvSpPr>
            <p:nvPr/>
          </p:nvSpPr>
          <p:spPr bwMode="auto">
            <a:xfrm flipV="1">
              <a:off x="3072" y="2697"/>
              <a:ext cx="19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09" name="Line 57"/>
            <p:cNvSpPr>
              <a:spLocks noChangeShapeType="1"/>
            </p:cNvSpPr>
            <p:nvPr/>
          </p:nvSpPr>
          <p:spPr bwMode="auto">
            <a:xfrm>
              <a:off x="3312" y="2793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10" name="Line 58"/>
            <p:cNvSpPr>
              <a:spLocks noChangeShapeType="1"/>
            </p:cNvSpPr>
            <p:nvPr/>
          </p:nvSpPr>
          <p:spPr bwMode="auto">
            <a:xfrm>
              <a:off x="3936" y="2793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11" name="Line 59"/>
            <p:cNvSpPr>
              <a:spLocks noChangeShapeType="1"/>
            </p:cNvSpPr>
            <p:nvPr/>
          </p:nvSpPr>
          <p:spPr bwMode="auto">
            <a:xfrm>
              <a:off x="3888" y="2697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12" name="Line 60"/>
            <p:cNvSpPr>
              <a:spLocks noChangeShapeType="1"/>
            </p:cNvSpPr>
            <p:nvPr/>
          </p:nvSpPr>
          <p:spPr bwMode="auto">
            <a:xfrm>
              <a:off x="3936" y="2745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13" name="Text Box 61"/>
            <p:cNvSpPr txBox="1">
              <a:spLocks noChangeArrowheads="1"/>
            </p:cNvSpPr>
            <p:nvPr/>
          </p:nvSpPr>
          <p:spPr bwMode="auto">
            <a:xfrm>
              <a:off x="3168" y="2880"/>
              <a:ext cx="6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R</a:t>
              </a:r>
              <a:r>
                <a:rPr lang="en-US" baseline="-25000"/>
                <a:t>3</a:t>
              </a:r>
              <a:r>
                <a:rPr lang="en-US"/>
                <a:t>= …</a:t>
              </a:r>
              <a:endParaRPr lang="en-US" baseline="-25000"/>
            </a:p>
          </p:txBody>
        </p:sp>
        <p:sp>
          <p:nvSpPr>
            <p:cNvPr id="8214" name="Text Box 62"/>
            <p:cNvSpPr txBox="1">
              <a:spLocks noChangeArrowheads="1"/>
            </p:cNvSpPr>
            <p:nvPr/>
          </p:nvSpPr>
          <p:spPr bwMode="auto">
            <a:xfrm>
              <a:off x="2478" y="2916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c)</a:t>
              </a:r>
            </a:p>
          </p:txBody>
        </p:sp>
        <p:sp>
          <p:nvSpPr>
            <p:cNvPr id="8215" name="Rectangle 63"/>
            <p:cNvSpPr>
              <a:spLocks noChangeArrowheads="1"/>
            </p:cNvSpPr>
            <p:nvPr/>
          </p:nvSpPr>
          <p:spPr bwMode="auto">
            <a:xfrm>
              <a:off x="3150" y="3225"/>
              <a:ext cx="1152" cy="9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216" name="Line 64"/>
            <p:cNvSpPr>
              <a:spLocks noChangeShapeType="1"/>
            </p:cNvSpPr>
            <p:nvPr/>
          </p:nvSpPr>
          <p:spPr bwMode="auto">
            <a:xfrm>
              <a:off x="2784" y="3273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17" name="Line 65"/>
            <p:cNvSpPr>
              <a:spLocks noChangeShapeType="1"/>
            </p:cNvSpPr>
            <p:nvPr/>
          </p:nvSpPr>
          <p:spPr bwMode="auto">
            <a:xfrm>
              <a:off x="4320" y="3273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18" name="Rectangle 66"/>
            <p:cNvSpPr>
              <a:spLocks noChangeArrowheads="1"/>
            </p:cNvSpPr>
            <p:nvPr/>
          </p:nvSpPr>
          <p:spPr bwMode="auto">
            <a:xfrm>
              <a:off x="3156" y="3135"/>
              <a:ext cx="1152" cy="9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219" name="Rectangle 67"/>
            <p:cNvSpPr>
              <a:spLocks noChangeArrowheads="1"/>
            </p:cNvSpPr>
            <p:nvPr/>
          </p:nvSpPr>
          <p:spPr bwMode="auto">
            <a:xfrm>
              <a:off x="3156" y="3315"/>
              <a:ext cx="1152" cy="9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220" name="Text Box 77"/>
            <p:cNvSpPr txBox="1">
              <a:spLocks noChangeArrowheads="1"/>
            </p:cNvSpPr>
            <p:nvPr/>
          </p:nvSpPr>
          <p:spPr bwMode="auto">
            <a:xfrm>
              <a:off x="2832" y="326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3S</a:t>
              </a:r>
            </a:p>
          </p:txBody>
        </p:sp>
      </p:grpSp>
      <p:sp>
        <p:nvSpPr>
          <p:cNvPr id="74" name="Hình chữ nhật 73"/>
          <p:cNvSpPr/>
          <p:nvPr/>
        </p:nvSpPr>
        <p:spPr>
          <a:xfrm>
            <a:off x="0" y="75541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66"/>
                </a:solidFill>
              </a:rPr>
              <a:t>I. DỰ ĐOÁN SỰ PHỤ THUỘC CỦA ĐIỆN TRỞ VÀO TIẾT DIỆN DÂY DẪN:</a:t>
            </a:r>
            <a:endParaRPr lang="vi-VN" b="1" dirty="0">
              <a:solidFill>
                <a:srgbClr val="000066"/>
              </a:solidFill>
            </a:endParaRPr>
          </a:p>
        </p:txBody>
      </p:sp>
      <p:sp>
        <p:nvSpPr>
          <p:cNvPr id="75" name="Hình chữ nhật 74"/>
          <p:cNvSpPr/>
          <p:nvPr/>
        </p:nvSpPr>
        <p:spPr>
          <a:xfrm>
            <a:off x="6702634" y="6269250"/>
            <a:ext cx="1181734" cy="400110"/>
          </a:xfrm>
          <a:prstGeom prst="rect">
            <a:avLst/>
          </a:prstGeom>
          <a:ln w="15875"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vi-VN" sz="2000" b="1" dirty="0" smtClean="0"/>
              <a:t>Hình 8.2</a:t>
            </a:r>
            <a:endParaRPr lang="vi-VN" sz="2000" b="1" dirty="0"/>
          </a:p>
        </p:txBody>
      </p:sp>
      <p:sp>
        <p:nvSpPr>
          <p:cNvPr id="76" name="Text Box 105"/>
          <p:cNvSpPr txBox="1">
            <a:spLocks noChangeArrowheads="1"/>
          </p:cNvSpPr>
          <p:nvPr/>
        </p:nvSpPr>
        <p:spPr bwMode="auto">
          <a:xfrm>
            <a:off x="-5144" y="1056848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u="sng" dirty="0" smtClean="0">
                <a:solidFill>
                  <a:srgbClr val="006600"/>
                </a:solidFill>
              </a:rPr>
              <a:t>C2</a:t>
            </a:r>
            <a:r>
              <a:rPr lang="en-US" sz="2400" b="1" dirty="0" smtClean="0">
                <a:solidFill>
                  <a:srgbClr val="006600"/>
                </a:solidFill>
              </a:rPr>
              <a:t>:</a:t>
            </a:r>
            <a:endParaRPr lang="en-US" sz="2400" b="1" dirty="0">
              <a:solidFill>
                <a:srgbClr val="006600"/>
              </a:solidFill>
            </a:endParaRPr>
          </a:p>
        </p:txBody>
      </p:sp>
      <p:sp>
        <p:nvSpPr>
          <p:cNvPr id="2" name="Hình chữ nhật 1"/>
          <p:cNvSpPr/>
          <p:nvPr/>
        </p:nvSpPr>
        <p:spPr>
          <a:xfrm>
            <a:off x="0" y="1844824"/>
            <a:ext cx="53383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err="1" smtClean="0">
                <a:solidFill>
                  <a:srgbClr val="660066"/>
                </a:solidFill>
              </a:rPr>
              <a:t>Dự</a:t>
            </a:r>
            <a:r>
              <a:rPr lang="vi-VN" sz="2400" b="1" dirty="0" smtClean="0">
                <a:solidFill>
                  <a:srgbClr val="660066"/>
                </a:solidFill>
              </a:rPr>
              <a:t> </a:t>
            </a:r>
            <a:r>
              <a:rPr lang="vi-VN" sz="2400" b="1" dirty="0" err="1" smtClean="0">
                <a:solidFill>
                  <a:srgbClr val="660066"/>
                </a:solidFill>
              </a:rPr>
              <a:t>đoán</a:t>
            </a:r>
            <a:r>
              <a:rPr lang="vi-VN" sz="2400" b="1" dirty="0" smtClean="0">
                <a:solidFill>
                  <a:srgbClr val="660066"/>
                </a:solidFill>
              </a:rPr>
              <a:t>: </a:t>
            </a:r>
            <a:r>
              <a:rPr lang="vi-VN" sz="2400" b="1" dirty="0" smtClean="0">
                <a:solidFill>
                  <a:srgbClr val="0000CC"/>
                </a:solidFill>
              </a:rPr>
              <a:t>Nếu tiết </a:t>
            </a:r>
            <a:r>
              <a:rPr lang="vi-VN" sz="2400" b="1" dirty="0" err="1" smtClean="0">
                <a:solidFill>
                  <a:srgbClr val="0000CC"/>
                </a:solidFill>
              </a:rPr>
              <a:t>diện</a:t>
            </a:r>
            <a:r>
              <a:rPr lang="vi-VN" sz="2400" b="1" dirty="0" smtClean="0">
                <a:solidFill>
                  <a:srgbClr val="0000CC"/>
                </a:solidFill>
              </a:rPr>
              <a:t> của dây dẫn tăng bao nhiêu lần thì điện trở của dây dẫn giảm đi </a:t>
            </a:r>
            <a:r>
              <a:rPr lang="vi-VN" sz="2400" b="1" dirty="0" err="1" smtClean="0">
                <a:solidFill>
                  <a:srgbClr val="0000CC"/>
                </a:solidFill>
              </a:rPr>
              <a:t>bấy</a:t>
            </a:r>
            <a:r>
              <a:rPr lang="vi-VN" sz="2400" b="1" dirty="0" smtClean="0">
                <a:solidFill>
                  <a:srgbClr val="0000CC"/>
                </a:solidFill>
              </a:rPr>
              <a:t> nhiêu lần và </a:t>
            </a:r>
            <a:r>
              <a:rPr lang="vi-VN" sz="2400" b="1" dirty="0" err="1" smtClean="0">
                <a:solidFill>
                  <a:srgbClr val="0000CC"/>
                </a:solidFill>
              </a:rPr>
              <a:t>ngược</a:t>
            </a:r>
            <a:r>
              <a:rPr lang="vi-VN" sz="2400" b="1" dirty="0" smtClean="0">
                <a:solidFill>
                  <a:srgbClr val="0000CC"/>
                </a:solidFill>
              </a:rPr>
              <a:t> lại.</a:t>
            </a:r>
            <a:endParaRPr lang="vi-VN" sz="2400" b="1" dirty="0">
              <a:solidFill>
                <a:srgbClr val="0000CC"/>
              </a:solidFill>
            </a:endParaRPr>
          </a:p>
        </p:txBody>
      </p:sp>
      <p:sp>
        <p:nvSpPr>
          <p:cNvPr id="3" name="Hình chữ nhật 2"/>
          <p:cNvSpPr/>
          <p:nvPr/>
        </p:nvSpPr>
        <p:spPr>
          <a:xfrm>
            <a:off x="1672" y="3350909"/>
            <a:ext cx="53631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smtClean="0">
                <a:solidFill>
                  <a:srgbClr val="003300"/>
                </a:solidFill>
              </a:rPr>
              <a:t>Nếu tiết </a:t>
            </a:r>
            <a:r>
              <a:rPr lang="vi-VN" sz="2400" b="1" dirty="0" err="1" smtClean="0">
                <a:solidFill>
                  <a:srgbClr val="003300"/>
                </a:solidFill>
              </a:rPr>
              <a:t>diện</a:t>
            </a:r>
            <a:r>
              <a:rPr lang="vi-VN" sz="2400" b="1" dirty="0" smtClean="0">
                <a:solidFill>
                  <a:srgbClr val="003300"/>
                </a:solidFill>
              </a:rPr>
              <a:t> tăng </a:t>
            </a:r>
            <a:r>
              <a:rPr lang="vi-VN" sz="2400" b="1" dirty="0" err="1" smtClean="0">
                <a:solidFill>
                  <a:srgbClr val="003300"/>
                </a:solidFill>
              </a:rPr>
              <a:t>gấp</a:t>
            </a:r>
            <a:r>
              <a:rPr lang="vi-VN" sz="2400" b="1" dirty="0" smtClean="0">
                <a:solidFill>
                  <a:srgbClr val="003300"/>
                </a:solidFill>
              </a:rPr>
              <a:t> 2 lần thì điện trở của dây giảm đi 2 lần.</a:t>
            </a:r>
            <a:endParaRPr lang="vi-VN" sz="2400" b="1" dirty="0">
              <a:solidFill>
                <a:srgbClr val="003300"/>
              </a:solidFill>
            </a:endParaRPr>
          </a:p>
        </p:txBody>
      </p:sp>
      <p:sp>
        <p:nvSpPr>
          <p:cNvPr id="4" name="Hình chữ nhật 3"/>
          <p:cNvSpPr/>
          <p:nvPr/>
        </p:nvSpPr>
        <p:spPr>
          <a:xfrm>
            <a:off x="22150" y="4110171"/>
            <a:ext cx="55579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smtClean="0">
                <a:solidFill>
                  <a:srgbClr val="000066"/>
                </a:solidFill>
              </a:rPr>
              <a:t>Nếu tiết </a:t>
            </a:r>
            <a:r>
              <a:rPr lang="vi-VN" sz="2400" b="1" dirty="0" err="1" smtClean="0">
                <a:solidFill>
                  <a:srgbClr val="000066"/>
                </a:solidFill>
              </a:rPr>
              <a:t>diện</a:t>
            </a:r>
            <a:r>
              <a:rPr lang="vi-VN" sz="2400" b="1" dirty="0" smtClean="0">
                <a:solidFill>
                  <a:srgbClr val="000066"/>
                </a:solidFill>
              </a:rPr>
              <a:t> tăng </a:t>
            </a:r>
            <a:r>
              <a:rPr lang="vi-VN" sz="2400" b="1" dirty="0" err="1" smtClean="0">
                <a:solidFill>
                  <a:srgbClr val="000066"/>
                </a:solidFill>
              </a:rPr>
              <a:t>gấp</a:t>
            </a:r>
            <a:r>
              <a:rPr lang="vi-VN" sz="2400" b="1" dirty="0" smtClean="0">
                <a:solidFill>
                  <a:srgbClr val="000066"/>
                </a:solidFill>
              </a:rPr>
              <a:t> 3 lần thì điện trở của dây giảm đi 3 lần.</a:t>
            </a:r>
            <a:endParaRPr lang="vi-VN" sz="2400" b="1" dirty="0">
              <a:solidFill>
                <a:srgbClr val="000066"/>
              </a:solidFill>
            </a:endParaRPr>
          </a:p>
        </p:txBody>
      </p:sp>
      <p:sp>
        <p:nvSpPr>
          <p:cNvPr id="80" name="Hình chữ nhật 79"/>
          <p:cNvSpPr/>
          <p:nvPr/>
        </p:nvSpPr>
        <p:spPr>
          <a:xfrm>
            <a:off x="9352" y="1455167"/>
            <a:ext cx="12240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u="sng" dirty="0" err="1" smtClean="0">
                <a:solidFill>
                  <a:srgbClr val="006600"/>
                </a:solidFill>
              </a:rPr>
              <a:t>Trả</a:t>
            </a:r>
            <a:r>
              <a:rPr lang="vi-VN" sz="2400" b="1" u="sng" dirty="0" smtClean="0">
                <a:solidFill>
                  <a:srgbClr val="006600"/>
                </a:solidFill>
              </a:rPr>
              <a:t> </a:t>
            </a:r>
            <a:r>
              <a:rPr lang="vi-VN" sz="2400" b="1" u="sng" dirty="0" err="1" smtClean="0">
                <a:solidFill>
                  <a:srgbClr val="006600"/>
                </a:solidFill>
              </a:rPr>
              <a:t>lời</a:t>
            </a:r>
            <a:r>
              <a:rPr lang="vi-VN" sz="2400" b="1" dirty="0" smtClean="0">
                <a:solidFill>
                  <a:srgbClr val="006600"/>
                </a:solidFill>
              </a:rPr>
              <a:t>:</a:t>
            </a:r>
            <a:endParaRPr lang="vi-VN" dirty="0">
              <a:solidFill>
                <a:srgbClr val="006600"/>
              </a:solidFill>
            </a:endParaRPr>
          </a:p>
        </p:txBody>
      </p:sp>
      <p:sp>
        <p:nvSpPr>
          <p:cNvPr id="5" name="Hình chữ nhật 4"/>
          <p:cNvSpPr/>
          <p:nvPr/>
        </p:nvSpPr>
        <p:spPr>
          <a:xfrm>
            <a:off x="-5144" y="4836530"/>
            <a:ext cx="559860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smtClean="0">
                <a:solidFill>
                  <a:srgbClr val="333300"/>
                </a:solidFill>
              </a:rPr>
              <a:t>Từ đó suy ra điện trở của các dây dẫn có cùng chiều dài và cùng từ một vật </a:t>
            </a:r>
            <a:r>
              <a:rPr lang="vi-VN" sz="2400" b="1" dirty="0" err="1" smtClean="0">
                <a:solidFill>
                  <a:srgbClr val="333300"/>
                </a:solidFill>
              </a:rPr>
              <a:t>liệu</a:t>
            </a:r>
            <a:r>
              <a:rPr lang="vi-VN" sz="2400" b="1" dirty="0" smtClean="0">
                <a:solidFill>
                  <a:srgbClr val="333300"/>
                </a:solidFill>
              </a:rPr>
              <a:t> thì </a:t>
            </a:r>
            <a:r>
              <a:rPr lang="vi-VN" sz="2400" b="1" dirty="0" err="1" smtClean="0">
                <a:solidFill>
                  <a:srgbClr val="333300"/>
                </a:solidFill>
              </a:rPr>
              <a:t>tỷ</a:t>
            </a:r>
            <a:r>
              <a:rPr lang="vi-VN" sz="2400" b="1" dirty="0" smtClean="0">
                <a:solidFill>
                  <a:srgbClr val="333300"/>
                </a:solidFill>
              </a:rPr>
              <a:t> </a:t>
            </a:r>
            <a:r>
              <a:rPr lang="vi-VN" sz="2400" b="1" dirty="0" err="1" smtClean="0">
                <a:solidFill>
                  <a:srgbClr val="333300"/>
                </a:solidFill>
              </a:rPr>
              <a:t>lệ</a:t>
            </a:r>
            <a:r>
              <a:rPr lang="vi-VN" sz="2400" b="1" dirty="0" smtClean="0">
                <a:solidFill>
                  <a:srgbClr val="333300"/>
                </a:solidFill>
              </a:rPr>
              <a:t> </a:t>
            </a:r>
            <a:r>
              <a:rPr lang="vi-VN" sz="2400" b="1" dirty="0" err="1" smtClean="0">
                <a:solidFill>
                  <a:srgbClr val="333300"/>
                </a:solidFill>
              </a:rPr>
              <a:t>nghịch</a:t>
            </a:r>
            <a:r>
              <a:rPr lang="vi-VN" sz="2400" b="1" dirty="0" smtClean="0">
                <a:solidFill>
                  <a:srgbClr val="333300"/>
                </a:solidFill>
              </a:rPr>
              <a:t> với tiết </a:t>
            </a:r>
            <a:r>
              <a:rPr lang="vi-VN" sz="2400" b="1" dirty="0" err="1" smtClean="0">
                <a:solidFill>
                  <a:srgbClr val="333300"/>
                </a:solidFill>
              </a:rPr>
              <a:t>diện</a:t>
            </a:r>
            <a:r>
              <a:rPr lang="vi-VN" sz="2400" b="1" dirty="0" smtClean="0">
                <a:solidFill>
                  <a:srgbClr val="333300"/>
                </a:solidFill>
              </a:rPr>
              <a:t> của nó.</a:t>
            </a:r>
            <a:endParaRPr lang="vi-VN" sz="2400" b="1" dirty="0">
              <a:solidFill>
                <a:srgbClr val="333300"/>
              </a:solidFill>
            </a:endParaRPr>
          </a:p>
        </p:txBody>
      </p:sp>
      <p:sp>
        <p:nvSpPr>
          <p:cNvPr id="77" name="Hình chữ nhật 3"/>
          <p:cNvSpPr/>
          <p:nvPr/>
        </p:nvSpPr>
        <p:spPr>
          <a:xfrm>
            <a:off x="899592" y="-23614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400" b="1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TIẾT 8</a:t>
            </a:r>
            <a:r>
              <a:rPr lang="vi-VN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</a:t>
            </a:r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SỰ PHỤ THUỘC CỦA ĐIỆN TRỞ VÀO</a:t>
            </a:r>
          </a:p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TIẾT DIỆN  DÂY DẪN</a:t>
            </a:r>
            <a:endParaRPr lang="vi-VN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22399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80" grpId="0"/>
      <p:bldP spid="5" grpId="0"/>
      <p:bldP spid="7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10"/>
          <p:cNvSpPr txBox="1">
            <a:spLocks noChangeArrowheads="1"/>
          </p:cNvSpPr>
          <p:nvPr/>
        </p:nvSpPr>
        <p:spPr bwMode="auto">
          <a:xfrm>
            <a:off x="3200400" y="2667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TimeH" pitchFamily="34" charset="0"/>
              </a:rPr>
              <a:t>K</a:t>
            </a:r>
          </a:p>
        </p:txBody>
      </p:sp>
      <p:sp>
        <p:nvSpPr>
          <p:cNvPr id="10244" name="Rectangle 11"/>
          <p:cNvSpPr>
            <a:spLocks noChangeArrowheads="1"/>
          </p:cNvSpPr>
          <p:nvPr/>
        </p:nvSpPr>
        <p:spPr bwMode="auto">
          <a:xfrm>
            <a:off x="95250" y="3552825"/>
            <a:ext cx="1857375" cy="1662113"/>
          </a:xfrm>
          <a:prstGeom prst="rect">
            <a:avLst/>
          </a:prstGeom>
          <a:solidFill>
            <a:schemeClr val="tx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vi-VN"/>
          </a:p>
        </p:txBody>
      </p:sp>
      <p:sp>
        <p:nvSpPr>
          <p:cNvPr id="10245" name="Line 12"/>
          <p:cNvSpPr>
            <a:spLocks noChangeShapeType="1"/>
          </p:cNvSpPr>
          <p:nvPr/>
        </p:nvSpPr>
        <p:spPr bwMode="auto">
          <a:xfrm flipV="1">
            <a:off x="6934200" y="4267200"/>
            <a:ext cx="1828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46" name="Line 14"/>
          <p:cNvSpPr>
            <a:spLocks noChangeShapeType="1"/>
          </p:cNvSpPr>
          <p:nvPr/>
        </p:nvSpPr>
        <p:spPr bwMode="auto">
          <a:xfrm>
            <a:off x="8763000" y="2471738"/>
            <a:ext cx="0" cy="18288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47" name="Text Box 15"/>
          <p:cNvSpPr txBox="1">
            <a:spLocks noChangeArrowheads="1"/>
          </p:cNvSpPr>
          <p:nvPr/>
        </p:nvSpPr>
        <p:spPr bwMode="auto">
          <a:xfrm>
            <a:off x="5675313" y="5608638"/>
            <a:ext cx="5159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A</a:t>
            </a:r>
          </a:p>
        </p:txBody>
      </p:sp>
      <p:sp>
        <p:nvSpPr>
          <p:cNvPr id="10248" name="Text Box 16"/>
          <p:cNvSpPr txBox="1">
            <a:spLocks noChangeArrowheads="1"/>
          </p:cNvSpPr>
          <p:nvPr/>
        </p:nvSpPr>
        <p:spPr bwMode="auto">
          <a:xfrm>
            <a:off x="6191250" y="5608638"/>
            <a:ext cx="51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B</a:t>
            </a:r>
          </a:p>
        </p:txBody>
      </p:sp>
      <p:grpSp>
        <p:nvGrpSpPr>
          <p:cNvPr id="10252" name="Group 21"/>
          <p:cNvGrpSpPr>
            <a:grpSpLocks/>
          </p:cNvGrpSpPr>
          <p:nvPr/>
        </p:nvGrpSpPr>
        <p:grpSpPr bwMode="auto">
          <a:xfrm>
            <a:off x="4419600" y="2514600"/>
            <a:ext cx="914400" cy="533400"/>
            <a:chOff x="4752" y="2544"/>
            <a:chExt cx="576" cy="461"/>
          </a:xfrm>
        </p:grpSpPr>
        <p:sp>
          <p:nvSpPr>
            <p:cNvPr id="183318" name="Rectangle 22"/>
            <p:cNvSpPr>
              <a:spLocks noChangeArrowheads="1"/>
            </p:cNvSpPr>
            <p:nvPr/>
          </p:nvSpPr>
          <p:spPr bwMode="auto">
            <a:xfrm rot="16200000" flipH="1">
              <a:off x="4858" y="2535"/>
              <a:ext cx="365" cy="576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0" hangingPunct="0">
                <a:defRPr/>
              </a:pPr>
              <a:r>
                <a:rPr lang="en-US" sz="2400" b="1" dirty="0">
                  <a:solidFill>
                    <a:schemeClr val="bg1"/>
                  </a:solidFill>
                  <a:latin typeface="Arial" charset="0"/>
                </a:rPr>
                <a:t>6V</a:t>
              </a:r>
            </a:p>
          </p:txBody>
        </p:sp>
        <p:sp>
          <p:nvSpPr>
            <p:cNvPr id="10381" name="Line 23"/>
            <p:cNvSpPr>
              <a:spLocks noChangeShapeType="1"/>
            </p:cNvSpPr>
            <p:nvPr/>
          </p:nvSpPr>
          <p:spPr bwMode="auto">
            <a:xfrm rot="5400000">
              <a:off x="4730" y="2662"/>
              <a:ext cx="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82" name="Line 24"/>
            <p:cNvSpPr>
              <a:spLocks noChangeShapeType="1"/>
            </p:cNvSpPr>
            <p:nvPr/>
          </p:nvSpPr>
          <p:spPr bwMode="auto">
            <a:xfrm>
              <a:off x="4896" y="2544"/>
              <a:ext cx="0" cy="96"/>
            </a:xfrm>
            <a:prstGeom prst="line">
              <a:avLst/>
            </a:prstGeom>
            <a:noFill/>
            <a:ln w="76200">
              <a:solidFill>
                <a:srgbClr val="F00A2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83" name="Line 25"/>
            <p:cNvSpPr>
              <a:spLocks noChangeShapeType="1"/>
            </p:cNvSpPr>
            <p:nvPr/>
          </p:nvSpPr>
          <p:spPr bwMode="auto">
            <a:xfrm>
              <a:off x="5136" y="2544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0253" name="Rectangle 26"/>
          <p:cNvSpPr>
            <a:spLocks noChangeArrowheads="1"/>
          </p:cNvSpPr>
          <p:nvPr/>
        </p:nvSpPr>
        <p:spPr bwMode="auto">
          <a:xfrm>
            <a:off x="42863" y="3552825"/>
            <a:ext cx="1857375" cy="1662113"/>
          </a:xfrm>
          <a:prstGeom prst="rect">
            <a:avLst/>
          </a:prstGeom>
          <a:solidFill>
            <a:srgbClr val="FFFF00"/>
          </a:solidFill>
          <a:ln w="57150" cmpd="thickThin">
            <a:solidFill>
              <a:srgbClr val="66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54" name="AutoShape 27"/>
          <p:cNvSpPr>
            <a:spLocks noChangeArrowheads="1"/>
          </p:cNvSpPr>
          <p:nvPr/>
        </p:nvSpPr>
        <p:spPr bwMode="auto">
          <a:xfrm>
            <a:off x="163513" y="4983163"/>
            <a:ext cx="176212" cy="176212"/>
          </a:xfrm>
          <a:custGeom>
            <a:avLst/>
            <a:gdLst>
              <a:gd name="T0" fmla="*/ 88106 w 21600"/>
              <a:gd name="T1" fmla="*/ 0 h 21600"/>
              <a:gd name="T2" fmla="*/ 25804 w 21600"/>
              <a:gd name="T3" fmla="*/ 25804 h 21600"/>
              <a:gd name="T4" fmla="*/ 0 w 21600"/>
              <a:gd name="T5" fmla="*/ 88106 h 21600"/>
              <a:gd name="T6" fmla="*/ 25804 w 21600"/>
              <a:gd name="T7" fmla="*/ 150408 h 21600"/>
              <a:gd name="T8" fmla="*/ 88106 w 21600"/>
              <a:gd name="T9" fmla="*/ 176212 h 21600"/>
              <a:gd name="T10" fmla="*/ 150408 w 21600"/>
              <a:gd name="T11" fmla="*/ 150408 h 21600"/>
              <a:gd name="T12" fmla="*/ 176212 w 21600"/>
              <a:gd name="T13" fmla="*/ 88106 h 21600"/>
              <a:gd name="T14" fmla="*/ 150408 w 21600"/>
              <a:gd name="T15" fmla="*/ 25804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1270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55" name="Rectangle 28"/>
          <p:cNvSpPr>
            <a:spLocks noChangeArrowheads="1"/>
          </p:cNvSpPr>
          <p:nvPr/>
        </p:nvSpPr>
        <p:spPr bwMode="auto">
          <a:xfrm>
            <a:off x="0" y="3552825"/>
            <a:ext cx="1930400" cy="1662113"/>
          </a:xfrm>
          <a:prstGeom prst="rect">
            <a:avLst/>
          </a:prstGeom>
          <a:solidFill>
            <a:srgbClr val="FFFFCC"/>
          </a:solidFill>
          <a:ln w="57150" cmpd="thickThin">
            <a:solidFill>
              <a:srgbClr val="66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56" name="Oval 29"/>
          <p:cNvSpPr>
            <a:spLocks noChangeArrowheads="1"/>
          </p:cNvSpPr>
          <p:nvPr/>
        </p:nvSpPr>
        <p:spPr bwMode="auto">
          <a:xfrm>
            <a:off x="193675" y="3686175"/>
            <a:ext cx="1444625" cy="143351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57" name="Arc 30"/>
          <p:cNvSpPr>
            <a:spLocks/>
          </p:cNvSpPr>
          <p:nvPr/>
        </p:nvSpPr>
        <p:spPr bwMode="auto">
          <a:xfrm rot="6681726" flipH="1">
            <a:off x="686595" y="3694906"/>
            <a:ext cx="588962" cy="962025"/>
          </a:xfrm>
          <a:custGeom>
            <a:avLst/>
            <a:gdLst>
              <a:gd name="T0" fmla="*/ 357777 w 24253"/>
              <a:gd name="T1" fmla="*/ 0 h 39506"/>
              <a:gd name="T2" fmla="*/ 0 w 24253"/>
              <a:gd name="T3" fmla="*/ 958031 h 39506"/>
              <a:gd name="T4" fmla="*/ 64426 w 24253"/>
              <a:gd name="T5" fmla="*/ 436036 h 3950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253" h="39506" fill="none" extrusionOk="0">
                <a:moveTo>
                  <a:pt x="14733" y="-1"/>
                </a:moveTo>
                <a:cubicBezTo>
                  <a:pt x="20685" y="4015"/>
                  <a:pt x="24253" y="10726"/>
                  <a:pt x="24253" y="17906"/>
                </a:cubicBezTo>
                <a:cubicBezTo>
                  <a:pt x="24253" y="29835"/>
                  <a:pt x="14582" y="39506"/>
                  <a:pt x="2653" y="39506"/>
                </a:cubicBezTo>
                <a:cubicBezTo>
                  <a:pt x="1766" y="39506"/>
                  <a:pt x="880" y="39451"/>
                  <a:pt x="-1" y="39342"/>
                </a:cubicBezTo>
              </a:path>
              <a:path w="24253" h="39506" stroke="0" extrusionOk="0">
                <a:moveTo>
                  <a:pt x="14733" y="-1"/>
                </a:moveTo>
                <a:cubicBezTo>
                  <a:pt x="20685" y="4015"/>
                  <a:pt x="24253" y="10726"/>
                  <a:pt x="24253" y="17906"/>
                </a:cubicBezTo>
                <a:cubicBezTo>
                  <a:pt x="24253" y="29835"/>
                  <a:pt x="14582" y="39506"/>
                  <a:pt x="2653" y="39506"/>
                </a:cubicBezTo>
                <a:cubicBezTo>
                  <a:pt x="1766" y="39506"/>
                  <a:pt x="880" y="39451"/>
                  <a:pt x="-1" y="39342"/>
                </a:cubicBezTo>
                <a:lnTo>
                  <a:pt x="2653" y="17906"/>
                </a:lnTo>
                <a:lnTo>
                  <a:pt x="14733" y="-1"/>
                </a:lnTo>
                <a:close/>
              </a:path>
            </a:pathLst>
          </a:custGeom>
          <a:noFill/>
          <a:ln w="3175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58" name="Text Box 31"/>
          <p:cNvSpPr txBox="1">
            <a:spLocks noChangeArrowheads="1"/>
          </p:cNvSpPr>
          <p:nvPr/>
        </p:nvSpPr>
        <p:spPr bwMode="auto">
          <a:xfrm rot="-2206860">
            <a:off x="401638" y="3733800"/>
            <a:ext cx="498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r>
              <a:rPr lang="en-US" sz="1600"/>
              <a:t>0,5</a:t>
            </a:r>
          </a:p>
        </p:txBody>
      </p:sp>
      <p:sp>
        <p:nvSpPr>
          <p:cNvPr id="10259" name="Line 32"/>
          <p:cNvSpPr>
            <a:spLocks noChangeShapeType="1"/>
          </p:cNvSpPr>
          <p:nvPr/>
        </p:nvSpPr>
        <p:spPr bwMode="auto">
          <a:xfrm rot="300000">
            <a:off x="989013" y="3883025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0" name="Line 33"/>
          <p:cNvSpPr>
            <a:spLocks noChangeShapeType="1"/>
          </p:cNvSpPr>
          <p:nvPr/>
        </p:nvSpPr>
        <p:spPr bwMode="auto">
          <a:xfrm rot="900000">
            <a:off x="1076325" y="3898900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1" name="Line 34"/>
          <p:cNvSpPr>
            <a:spLocks noChangeShapeType="1"/>
          </p:cNvSpPr>
          <p:nvPr/>
        </p:nvSpPr>
        <p:spPr bwMode="auto">
          <a:xfrm rot="1500000">
            <a:off x="1152525" y="3930650"/>
            <a:ext cx="0" cy="1317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2" name="Line 35"/>
          <p:cNvSpPr>
            <a:spLocks noChangeShapeType="1"/>
          </p:cNvSpPr>
          <p:nvPr/>
        </p:nvSpPr>
        <p:spPr bwMode="auto">
          <a:xfrm rot="2100000">
            <a:off x="1236663" y="397986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3" name="Line 36"/>
          <p:cNvSpPr>
            <a:spLocks noChangeShapeType="1"/>
          </p:cNvSpPr>
          <p:nvPr/>
        </p:nvSpPr>
        <p:spPr bwMode="auto">
          <a:xfrm rot="2700000">
            <a:off x="1304926" y="4040187"/>
            <a:ext cx="0" cy="60325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4" name="Line 37"/>
          <p:cNvSpPr>
            <a:spLocks noChangeShapeType="1"/>
          </p:cNvSpPr>
          <p:nvPr/>
        </p:nvSpPr>
        <p:spPr bwMode="auto">
          <a:xfrm rot="-2700000">
            <a:off x="573088" y="4038600"/>
            <a:ext cx="0" cy="58738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5" name="Line 38"/>
          <p:cNvSpPr>
            <a:spLocks noChangeShapeType="1"/>
          </p:cNvSpPr>
          <p:nvPr/>
        </p:nvSpPr>
        <p:spPr bwMode="auto">
          <a:xfrm rot="-2100000">
            <a:off x="641350" y="3983038"/>
            <a:ext cx="0" cy="55562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6" name="Line 39"/>
          <p:cNvSpPr>
            <a:spLocks noChangeShapeType="1"/>
          </p:cNvSpPr>
          <p:nvPr/>
        </p:nvSpPr>
        <p:spPr bwMode="auto">
          <a:xfrm rot="20100000" flipH="1">
            <a:off x="723900" y="3932238"/>
            <a:ext cx="6350" cy="809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7" name="Line 40"/>
          <p:cNvSpPr>
            <a:spLocks noChangeShapeType="1"/>
          </p:cNvSpPr>
          <p:nvPr/>
        </p:nvSpPr>
        <p:spPr bwMode="auto">
          <a:xfrm rot="-900000">
            <a:off x="800100" y="3903663"/>
            <a:ext cx="0" cy="58737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8" name="Line 41"/>
          <p:cNvSpPr>
            <a:spLocks noChangeShapeType="1"/>
          </p:cNvSpPr>
          <p:nvPr/>
        </p:nvSpPr>
        <p:spPr bwMode="auto">
          <a:xfrm rot="-300000">
            <a:off x="892175" y="388461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9" name="Line 42"/>
          <p:cNvSpPr>
            <a:spLocks noChangeShapeType="1"/>
          </p:cNvSpPr>
          <p:nvPr/>
        </p:nvSpPr>
        <p:spPr bwMode="auto">
          <a:xfrm rot="6300000">
            <a:off x="486569" y="4236244"/>
            <a:ext cx="0" cy="1444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70" name="Line 43"/>
          <p:cNvSpPr>
            <a:spLocks noChangeShapeType="1"/>
          </p:cNvSpPr>
          <p:nvPr/>
        </p:nvSpPr>
        <p:spPr bwMode="auto">
          <a:xfrm rot="-3900000">
            <a:off x="474663" y="418941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71" name="Line 44"/>
          <p:cNvSpPr>
            <a:spLocks noChangeShapeType="1"/>
          </p:cNvSpPr>
          <p:nvPr/>
        </p:nvSpPr>
        <p:spPr bwMode="auto">
          <a:xfrm rot="-3300000">
            <a:off x="517525" y="4108450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72" name="Line 45"/>
          <p:cNvSpPr>
            <a:spLocks noChangeShapeType="1"/>
          </p:cNvSpPr>
          <p:nvPr/>
        </p:nvSpPr>
        <p:spPr bwMode="auto">
          <a:xfrm rot="3300000">
            <a:off x="1354932" y="4110831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73" name="Line 46"/>
          <p:cNvSpPr>
            <a:spLocks noChangeShapeType="1"/>
          </p:cNvSpPr>
          <p:nvPr/>
        </p:nvSpPr>
        <p:spPr bwMode="auto">
          <a:xfrm rot="3900000">
            <a:off x="1399382" y="4188618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74" name="Line 47"/>
          <p:cNvSpPr>
            <a:spLocks noChangeShapeType="1"/>
          </p:cNvSpPr>
          <p:nvPr/>
        </p:nvSpPr>
        <p:spPr bwMode="auto">
          <a:xfrm rot="4500000">
            <a:off x="1398588" y="4244975"/>
            <a:ext cx="0" cy="127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75" name="Text Box 48"/>
          <p:cNvSpPr txBox="1">
            <a:spLocks noChangeArrowheads="1"/>
          </p:cNvSpPr>
          <p:nvPr/>
        </p:nvSpPr>
        <p:spPr bwMode="auto">
          <a:xfrm rot="-4196748">
            <a:off x="165100" y="4137026"/>
            <a:ext cx="441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r>
              <a:rPr lang="en-US" sz="1600">
                <a:latin typeface="Times New Roman" pitchFamily="18" charset="0"/>
              </a:rPr>
              <a:t>0</a:t>
            </a:r>
            <a:endParaRPr lang="en-US" sz="1600">
              <a:latin typeface="Arial" pitchFamily="34" charset="0"/>
            </a:endParaRPr>
          </a:p>
        </p:txBody>
      </p:sp>
      <p:sp>
        <p:nvSpPr>
          <p:cNvPr id="10276" name="Text Box 49"/>
          <p:cNvSpPr txBox="1">
            <a:spLocks noChangeArrowheads="1"/>
          </p:cNvSpPr>
          <p:nvPr/>
        </p:nvSpPr>
        <p:spPr bwMode="auto">
          <a:xfrm rot="1500000">
            <a:off x="981075" y="3717925"/>
            <a:ext cx="4556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r>
              <a:rPr lang="en-US" sz="1600">
                <a:latin typeface="Arial" pitchFamily="34" charset="0"/>
              </a:rPr>
              <a:t>1</a:t>
            </a:r>
          </a:p>
        </p:txBody>
      </p:sp>
      <p:sp>
        <p:nvSpPr>
          <p:cNvPr id="10277" name="Text Box 50"/>
          <p:cNvSpPr txBox="1">
            <a:spLocks noChangeArrowheads="1"/>
          </p:cNvSpPr>
          <p:nvPr/>
        </p:nvSpPr>
        <p:spPr bwMode="auto">
          <a:xfrm rot="4500000">
            <a:off x="1159669" y="3979069"/>
            <a:ext cx="677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r>
              <a:rPr lang="en-US" sz="1600">
                <a:latin typeface="Arial" pitchFamily="34" charset="0"/>
              </a:rPr>
              <a:t>1,5</a:t>
            </a:r>
          </a:p>
        </p:txBody>
      </p:sp>
      <p:sp>
        <p:nvSpPr>
          <p:cNvPr id="10278" name="Text Box 51"/>
          <p:cNvSpPr txBox="1">
            <a:spLocks noChangeArrowheads="1"/>
          </p:cNvSpPr>
          <p:nvPr/>
        </p:nvSpPr>
        <p:spPr bwMode="auto">
          <a:xfrm>
            <a:off x="539750" y="4092575"/>
            <a:ext cx="7858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r>
              <a:rPr lang="en-US">
                <a:latin typeface="Arial" pitchFamily="34" charset="0"/>
              </a:rPr>
              <a:t>A</a:t>
            </a:r>
          </a:p>
        </p:txBody>
      </p:sp>
      <p:sp>
        <p:nvSpPr>
          <p:cNvPr id="10279" name="AutoShape 52"/>
          <p:cNvSpPr>
            <a:spLocks noChangeArrowheads="1"/>
          </p:cNvSpPr>
          <p:nvPr/>
        </p:nvSpPr>
        <p:spPr bwMode="auto">
          <a:xfrm rot="10800000">
            <a:off x="330200" y="3870325"/>
            <a:ext cx="1211263" cy="1131888"/>
          </a:xfrm>
          <a:custGeom>
            <a:avLst/>
            <a:gdLst>
              <a:gd name="T0" fmla="*/ 605632 w 21600"/>
              <a:gd name="T1" fmla="*/ 0 h 21600"/>
              <a:gd name="T2" fmla="*/ 254309 w 21600"/>
              <a:gd name="T3" fmla="*/ 528005 h 21600"/>
              <a:gd name="T4" fmla="*/ 605632 w 21600"/>
              <a:gd name="T5" fmla="*/ 471044 h 21600"/>
              <a:gd name="T6" fmla="*/ 956954 w 21600"/>
              <a:gd name="T7" fmla="*/ 528005 h 21600"/>
              <a:gd name="T8" fmla="*/ 0 60000 65536"/>
              <a:gd name="T9" fmla="*/ 0 60000 65536"/>
              <a:gd name="T10" fmla="*/ 0 60000 65536"/>
              <a:gd name="T11" fmla="*/ 0 60000 65536"/>
              <a:gd name="T12" fmla="*/ 145 w 21600"/>
              <a:gd name="T13" fmla="*/ 0 h 21600"/>
              <a:gd name="T14" fmla="*/ 21455 w 21600"/>
              <a:gd name="T15" fmla="*/ 1109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9000" y="10592"/>
                </a:moveTo>
                <a:cubicBezTo>
                  <a:pt x="9106" y="9678"/>
                  <a:pt x="9880" y="8988"/>
                  <a:pt x="10800" y="8989"/>
                </a:cubicBezTo>
                <a:cubicBezTo>
                  <a:pt x="11719" y="8989"/>
                  <a:pt x="12493" y="9678"/>
                  <a:pt x="12599" y="10592"/>
                </a:cubicBezTo>
                <a:lnTo>
                  <a:pt x="21528" y="9560"/>
                </a:lnTo>
                <a:cubicBezTo>
                  <a:pt x="20898" y="4111"/>
                  <a:pt x="16285" y="-1"/>
                  <a:pt x="10799" y="0"/>
                </a:cubicBezTo>
                <a:cubicBezTo>
                  <a:pt x="5314" y="0"/>
                  <a:pt x="701" y="4111"/>
                  <a:pt x="71" y="9560"/>
                </a:cubicBezTo>
                <a:lnTo>
                  <a:pt x="9000" y="10592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3349" name="Rectangle 53"/>
          <p:cNvSpPr>
            <a:spLocks noChangeArrowheads="1"/>
          </p:cNvSpPr>
          <p:nvPr/>
        </p:nvSpPr>
        <p:spPr bwMode="auto">
          <a:xfrm>
            <a:off x="42863" y="4511675"/>
            <a:ext cx="1822450" cy="668338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cmpd="thickThin">
                <a:solidFill>
                  <a:srgbClr val="66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vi-VN"/>
          </a:p>
        </p:txBody>
      </p:sp>
      <p:sp>
        <p:nvSpPr>
          <p:cNvPr id="10281" name="AutoShape 54"/>
          <p:cNvSpPr>
            <a:spLocks noChangeArrowheads="1"/>
          </p:cNvSpPr>
          <p:nvPr/>
        </p:nvSpPr>
        <p:spPr bwMode="auto">
          <a:xfrm>
            <a:off x="893763" y="4616450"/>
            <a:ext cx="76200" cy="76200"/>
          </a:xfrm>
          <a:custGeom>
            <a:avLst/>
            <a:gdLst>
              <a:gd name="T0" fmla="*/ 38100 w 21600"/>
              <a:gd name="T1" fmla="*/ 0 h 21600"/>
              <a:gd name="T2" fmla="*/ 11158 w 21600"/>
              <a:gd name="T3" fmla="*/ 11158 h 21600"/>
              <a:gd name="T4" fmla="*/ 0 w 21600"/>
              <a:gd name="T5" fmla="*/ 38100 h 21600"/>
              <a:gd name="T6" fmla="*/ 11158 w 21600"/>
              <a:gd name="T7" fmla="*/ 65042 h 21600"/>
              <a:gd name="T8" fmla="*/ 38100 w 21600"/>
              <a:gd name="T9" fmla="*/ 76200 h 21600"/>
              <a:gd name="T10" fmla="*/ 65042 w 21600"/>
              <a:gd name="T11" fmla="*/ 65042 h 21600"/>
              <a:gd name="T12" fmla="*/ 76200 w 21600"/>
              <a:gd name="T13" fmla="*/ 38100 h 21600"/>
              <a:gd name="T14" fmla="*/ 65042 w 21600"/>
              <a:gd name="T15" fmla="*/ 11158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6647" y="13593"/>
                </a:moveTo>
                <a:cubicBezTo>
                  <a:pt x="17063" y="12720"/>
                  <a:pt x="17280" y="11766"/>
                  <a:pt x="17280" y="10800"/>
                </a:cubicBezTo>
                <a:cubicBezTo>
                  <a:pt x="17280" y="7221"/>
                  <a:pt x="14378" y="4320"/>
                  <a:pt x="10800" y="4320"/>
                </a:cubicBezTo>
                <a:cubicBezTo>
                  <a:pt x="9833" y="4319"/>
                  <a:pt x="8879" y="4536"/>
                  <a:pt x="8006" y="4952"/>
                </a:cubicBezTo>
                <a:lnTo>
                  <a:pt x="16647" y="13593"/>
                </a:lnTo>
                <a:close/>
                <a:moveTo>
                  <a:pt x="4952" y="8006"/>
                </a:moveTo>
                <a:cubicBezTo>
                  <a:pt x="4536" y="8879"/>
                  <a:pt x="4320" y="9833"/>
                  <a:pt x="4320" y="10799"/>
                </a:cubicBezTo>
                <a:cubicBezTo>
                  <a:pt x="4320" y="14378"/>
                  <a:pt x="7221" y="17280"/>
                  <a:pt x="10800" y="17280"/>
                </a:cubicBezTo>
                <a:cubicBezTo>
                  <a:pt x="11766" y="17280"/>
                  <a:pt x="12720" y="17063"/>
                  <a:pt x="13593" y="16647"/>
                </a:cubicBezTo>
                <a:lnTo>
                  <a:pt x="4952" y="8006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0282" name="Group 55"/>
          <p:cNvGrpSpPr>
            <a:grpSpLocks/>
          </p:cNvGrpSpPr>
          <p:nvPr/>
        </p:nvGrpSpPr>
        <p:grpSpPr bwMode="auto">
          <a:xfrm>
            <a:off x="866775" y="4594225"/>
            <a:ext cx="128588" cy="61913"/>
            <a:chOff x="2838" y="2415"/>
            <a:chExt cx="86" cy="40"/>
          </a:xfrm>
        </p:grpSpPr>
        <p:sp>
          <p:nvSpPr>
            <p:cNvPr id="10377" name="Arc 56"/>
            <p:cNvSpPr>
              <a:spLocks/>
            </p:cNvSpPr>
            <p:nvPr/>
          </p:nvSpPr>
          <p:spPr bwMode="auto">
            <a:xfrm flipV="1">
              <a:off x="2841" y="2415"/>
              <a:ext cx="80" cy="40"/>
            </a:xfrm>
            <a:custGeom>
              <a:avLst/>
              <a:gdLst>
                <a:gd name="T0" fmla="*/ 80 w 42223"/>
                <a:gd name="T1" fmla="*/ 6 h 21600"/>
                <a:gd name="T2" fmla="*/ 0 w 42223"/>
                <a:gd name="T3" fmla="*/ 10 h 21600"/>
                <a:gd name="T4" fmla="*/ 40 w 42223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78" name="Freeform 57"/>
            <p:cNvSpPr>
              <a:spLocks/>
            </p:cNvSpPr>
            <p:nvPr/>
          </p:nvSpPr>
          <p:spPr bwMode="auto">
            <a:xfrm>
              <a:off x="2838" y="2438"/>
              <a:ext cx="12" cy="12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12 h 48"/>
                <a:gd name="T4" fmla="*/ 12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79" name="Freeform 58"/>
            <p:cNvSpPr>
              <a:spLocks/>
            </p:cNvSpPr>
            <p:nvPr/>
          </p:nvSpPr>
          <p:spPr bwMode="auto">
            <a:xfrm>
              <a:off x="2912" y="2442"/>
              <a:ext cx="12" cy="12"/>
            </a:xfrm>
            <a:custGeom>
              <a:avLst/>
              <a:gdLst>
                <a:gd name="T0" fmla="*/ 0 w 48"/>
                <a:gd name="T1" fmla="*/ 0 h 48"/>
                <a:gd name="T2" fmla="*/ 12 w 48"/>
                <a:gd name="T3" fmla="*/ 12 h 48"/>
                <a:gd name="T4" fmla="*/ 12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0283" name="Oval 59"/>
          <p:cNvSpPr>
            <a:spLocks noChangeArrowheads="1"/>
          </p:cNvSpPr>
          <p:nvPr/>
        </p:nvSpPr>
        <p:spPr bwMode="auto">
          <a:xfrm>
            <a:off x="900113" y="4408488"/>
            <a:ext cx="63500" cy="63500"/>
          </a:xfrm>
          <a:prstGeom prst="ellipse">
            <a:avLst/>
          </a:prstGeom>
          <a:solidFill>
            <a:srgbClr val="0000FF"/>
          </a:solidFill>
          <a:ln w="63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>
              <a:latin typeface="Arial" pitchFamily="34" charset="0"/>
            </a:endParaRPr>
          </a:p>
        </p:txBody>
      </p:sp>
      <p:sp>
        <p:nvSpPr>
          <p:cNvPr id="10284" name="Oval 60"/>
          <p:cNvSpPr>
            <a:spLocks noChangeArrowheads="1"/>
          </p:cNvSpPr>
          <p:nvPr/>
        </p:nvSpPr>
        <p:spPr bwMode="auto">
          <a:xfrm>
            <a:off x="163513" y="4983163"/>
            <a:ext cx="166687" cy="1603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85" name="Oval 61"/>
          <p:cNvSpPr>
            <a:spLocks noChangeArrowheads="1"/>
          </p:cNvSpPr>
          <p:nvPr/>
        </p:nvSpPr>
        <p:spPr bwMode="auto">
          <a:xfrm>
            <a:off x="1481138" y="4983163"/>
            <a:ext cx="166687" cy="1603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86" name="Text Box 62"/>
          <p:cNvSpPr txBox="1">
            <a:spLocks noChangeArrowheads="1"/>
          </p:cNvSpPr>
          <p:nvPr/>
        </p:nvSpPr>
        <p:spPr bwMode="auto">
          <a:xfrm>
            <a:off x="171450" y="4772025"/>
            <a:ext cx="449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+</a:t>
            </a:r>
          </a:p>
        </p:txBody>
      </p:sp>
      <p:sp>
        <p:nvSpPr>
          <p:cNvPr id="10287" name="Text Box 63"/>
          <p:cNvSpPr txBox="1">
            <a:spLocks noChangeArrowheads="1"/>
          </p:cNvSpPr>
          <p:nvPr/>
        </p:nvSpPr>
        <p:spPr bwMode="auto">
          <a:xfrm>
            <a:off x="1287463" y="4689475"/>
            <a:ext cx="449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-</a:t>
            </a:r>
          </a:p>
        </p:txBody>
      </p:sp>
      <p:sp>
        <p:nvSpPr>
          <p:cNvPr id="10289" name="Rectangle 65"/>
          <p:cNvSpPr>
            <a:spLocks noChangeArrowheads="1"/>
          </p:cNvSpPr>
          <p:nvPr/>
        </p:nvSpPr>
        <p:spPr bwMode="auto">
          <a:xfrm>
            <a:off x="42863" y="3619500"/>
            <a:ext cx="1833562" cy="869950"/>
          </a:xfrm>
          <a:prstGeom prst="rect">
            <a:avLst/>
          </a:prstGeom>
          <a:noFill/>
          <a:ln w="28575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>
                        <a:alpha val="37999"/>
                      </a:schemeClr>
                    </a:gs>
                    <a:gs pos="100000">
                      <a:srgbClr val="FFFFFF">
                        <a:alpha val="37000"/>
                      </a:srgbClr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>
              <a:latin typeface="Arial" pitchFamily="34" charset="0"/>
            </a:endParaRPr>
          </a:p>
        </p:txBody>
      </p:sp>
      <p:sp>
        <p:nvSpPr>
          <p:cNvPr id="10290" name="Line 66"/>
          <p:cNvSpPr>
            <a:spLocks noChangeShapeType="1"/>
          </p:cNvSpPr>
          <p:nvPr/>
        </p:nvSpPr>
        <p:spPr bwMode="auto">
          <a:xfrm flipV="1">
            <a:off x="228600" y="2514600"/>
            <a:ext cx="0" cy="2540000"/>
          </a:xfrm>
          <a:prstGeom prst="line">
            <a:avLst/>
          </a:prstGeom>
          <a:noFill/>
          <a:ln w="57150">
            <a:solidFill>
              <a:srgbClr val="F00A2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83363" name="Group 67"/>
          <p:cNvGrpSpPr>
            <a:grpSpLocks/>
          </p:cNvGrpSpPr>
          <p:nvPr/>
        </p:nvGrpSpPr>
        <p:grpSpPr bwMode="auto">
          <a:xfrm rot="-1062720">
            <a:off x="615957" y="4204411"/>
            <a:ext cx="793750" cy="557213"/>
            <a:chOff x="1680" y="1440"/>
            <a:chExt cx="592" cy="400"/>
          </a:xfrm>
        </p:grpSpPr>
        <p:sp>
          <p:nvSpPr>
            <p:cNvPr id="10374" name="Oval 68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/>
              <a:endParaRPr lang="vi-VN">
                <a:latin typeface="Arial" pitchFamily="34" charset="0"/>
              </a:endParaRPr>
            </a:p>
          </p:txBody>
        </p:sp>
        <p:sp>
          <p:nvSpPr>
            <p:cNvPr id="10375" name="Line 69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76" name="Line 70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accent1">
                  <a:lumMod val="75000"/>
                </a:schemeClr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0293" name="Line 72"/>
          <p:cNvSpPr>
            <a:spLocks noChangeShapeType="1"/>
          </p:cNvSpPr>
          <p:nvPr/>
        </p:nvSpPr>
        <p:spPr bwMode="auto">
          <a:xfrm>
            <a:off x="3733800" y="2514600"/>
            <a:ext cx="9144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83397" name="Group 101"/>
          <p:cNvGrpSpPr>
            <a:grpSpLocks/>
          </p:cNvGrpSpPr>
          <p:nvPr/>
        </p:nvGrpSpPr>
        <p:grpSpPr bwMode="auto">
          <a:xfrm>
            <a:off x="2790825" y="2187581"/>
            <a:ext cx="869950" cy="584200"/>
            <a:chOff x="2208" y="3853"/>
            <a:chExt cx="548" cy="368"/>
          </a:xfrm>
        </p:grpSpPr>
        <p:sp>
          <p:nvSpPr>
            <p:cNvPr id="10372" name="Line 102"/>
            <p:cNvSpPr>
              <a:spLocks noChangeShapeType="1"/>
            </p:cNvSpPr>
            <p:nvPr/>
          </p:nvSpPr>
          <p:spPr bwMode="auto">
            <a:xfrm flipV="1">
              <a:off x="2468" y="3853"/>
              <a:ext cx="288" cy="19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73" name="Line 103"/>
            <p:cNvSpPr>
              <a:spLocks noChangeShapeType="1"/>
            </p:cNvSpPr>
            <p:nvPr/>
          </p:nvSpPr>
          <p:spPr bwMode="auto">
            <a:xfrm flipV="1">
              <a:off x="2208" y="4029"/>
              <a:ext cx="288" cy="192"/>
            </a:xfrm>
            <a:prstGeom prst="line">
              <a:avLst/>
            </a:prstGeom>
            <a:noFill/>
            <a:ln w="57150">
              <a:solidFill>
                <a:schemeClr val="tx2">
                  <a:lumMod val="40000"/>
                  <a:lumOff val="60000"/>
                </a:schemeClr>
              </a:solidFill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0295" name="Line 104"/>
          <p:cNvSpPr>
            <a:spLocks noChangeShapeType="1"/>
          </p:cNvSpPr>
          <p:nvPr/>
        </p:nvSpPr>
        <p:spPr bwMode="auto">
          <a:xfrm>
            <a:off x="5029200" y="2514600"/>
            <a:ext cx="3733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0296" name="Group 105"/>
          <p:cNvGrpSpPr>
            <a:grpSpLocks/>
          </p:cNvGrpSpPr>
          <p:nvPr/>
        </p:nvGrpSpPr>
        <p:grpSpPr bwMode="auto">
          <a:xfrm>
            <a:off x="4267200" y="5035550"/>
            <a:ext cx="2222500" cy="1822450"/>
            <a:chOff x="2592" y="1680"/>
            <a:chExt cx="1400" cy="1148"/>
          </a:xfrm>
        </p:grpSpPr>
        <p:sp>
          <p:nvSpPr>
            <p:cNvPr id="10312" name="Text Box 106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10313" name="Oval 107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/>
              <a:endParaRPr lang="vi-VN">
                <a:latin typeface="Arial" pitchFamily="34" charset="0"/>
              </a:endParaRPr>
            </a:p>
          </p:txBody>
        </p:sp>
        <p:sp>
          <p:nvSpPr>
            <p:cNvPr id="10314" name="Rectangle 108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vi-VN"/>
            </a:p>
          </p:txBody>
        </p:sp>
        <p:sp>
          <p:nvSpPr>
            <p:cNvPr id="10315" name="Rectangle 109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16" name="Rectangle 110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39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17" name="Oval 111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18" name="Text Box 112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10319" name="Oval 113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20" name="Arc 114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T0" fmla="*/ 247 w 24253"/>
                <a:gd name="T1" fmla="*/ 0 h 39506"/>
                <a:gd name="T2" fmla="*/ 0 w 24253"/>
                <a:gd name="T3" fmla="*/ 720 h 39506"/>
                <a:gd name="T4" fmla="*/ 44 w 24253"/>
                <a:gd name="T5" fmla="*/ 328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21" name="Line 115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22" name="Text Box 116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latin typeface="Arial" pitchFamily="34" charset="0"/>
                </a:rPr>
                <a:t>3</a:t>
              </a:r>
            </a:p>
          </p:txBody>
        </p:sp>
        <p:sp>
          <p:nvSpPr>
            <p:cNvPr id="10323" name="Text Box 117"/>
            <p:cNvSpPr txBox="1">
              <a:spLocks noChangeArrowheads="1"/>
            </p:cNvSpPr>
            <p:nvPr/>
          </p:nvSpPr>
          <p:spPr bwMode="auto">
            <a:xfrm rot="-1500000">
              <a:off x="2920" y="1811"/>
              <a:ext cx="34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10324" name="Line 118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25" name="Line 119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26" name="Line 120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27" name="Line 121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28" name="Line 122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29" name="Line 123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30" name="Line 124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31" name="Line 125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32" name="Line 126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33" name="Line 127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34" name="Line 128"/>
            <p:cNvSpPr>
              <a:spLocks noChangeShapeType="1"/>
            </p:cNvSpPr>
            <p:nvPr/>
          </p:nvSpPr>
          <p:spPr bwMode="auto">
            <a:xfrm rot="78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35" name="Line 129"/>
            <p:cNvSpPr>
              <a:spLocks noChangeShapeType="1"/>
            </p:cNvSpPr>
            <p:nvPr/>
          </p:nvSpPr>
          <p:spPr bwMode="auto">
            <a:xfrm rot="-27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36" name="Line 130"/>
            <p:cNvSpPr>
              <a:spLocks noChangeShapeType="1"/>
            </p:cNvSpPr>
            <p:nvPr/>
          </p:nvSpPr>
          <p:spPr bwMode="auto">
            <a:xfrm rot="-24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37" name="Line 131"/>
            <p:cNvSpPr>
              <a:spLocks noChangeShapeType="1"/>
            </p:cNvSpPr>
            <p:nvPr/>
          </p:nvSpPr>
          <p:spPr bwMode="auto">
            <a:xfrm rot="-21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38" name="Line 132"/>
            <p:cNvSpPr>
              <a:spLocks noChangeShapeType="1"/>
            </p:cNvSpPr>
            <p:nvPr/>
          </p:nvSpPr>
          <p:spPr bwMode="auto">
            <a:xfrm rot="-1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39" name="Line 133"/>
            <p:cNvSpPr>
              <a:spLocks noChangeShapeType="1"/>
            </p:cNvSpPr>
            <p:nvPr/>
          </p:nvSpPr>
          <p:spPr bwMode="auto">
            <a:xfrm rot="-15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40" name="Line 134"/>
            <p:cNvSpPr>
              <a:spLocks noChangeShapeType="1"/>
            </p:cNvSpPr>
            <p:nvPr/>
          </p:nvSpPr>
          <p:spPr bwMode="auto">
            <a:xfrm rot="-12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41" name="Line 135"/>
            <p:cNvSpPr>
              <a:spLocks noChangeShapeType="1"/>
            </p:cNvSpPr>
            <p:nvPr/>
          </p:nvSpPr>
          <p:spPr bwMode="auto">
            <a:xfrm rot="-9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42" name="Line 136"/>
            <p:cNvSpPr>
              <a:spLocks noChangeShapeType="1"/>
            </p:cNvSpPr>
            <p:nvPr/>
          </p:nvSpPr>
          <p:spPr bwMode="auto">
            <a:xfrm rot="-6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43" name="Line 137"/>
            <p:cNvSpPr>
              <a:spLocks noChangeShapeType="1"/>
            </p:cNvSpPr>
            <p:nvPr/>
          </p:nvSpPr>
          <p:spPr bwMode="auto">
            <a:xfrm rot="-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44" name="Line 138"/>
            <p:cNvSpPr>
              <a:spLocks noChangeShapeType="1"/>
            </p:cNvSpPr>
            <p:nvPr/>
          </p:nvSpPr>
          <p:spPr bwMode="auto">
            <a:xfrm rot="63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45" name="Line 139"/>
            <p:cNvSpPr>
              <a:spLocks noChangeShapeType="1"/>
            </p:cNvSpPr>
            <p:nvPr/>
          </p:nvSpPr>
          <p:spPr bwMode="auto">
            <a:xfrm rot="-42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46" name="Line 140"/>
            <p:cNvSpPr>
              <a:spLocks noChangeShapeType="1"/>
            </p:cNvSpPr>
            <p:nvPr/>
          </p:nvSpPr>
          <p:spPr bwMode="auto">
            <a:xfrm rot="-39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47" name="Line 141"/>
            <p:cNvSpPr>
              <a:spLocks noChangeShapeType="1"/>
            </p:cNvSpPr>
            <p:nvPr/>
          </p:nvSpPr>
          <p:spPr bwMode="auto">
            <a:xfrm rot="-3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48" name="Line 142"/>
            <p:cNvSpPr>
              <a:spLocks noChangeShapeType="1"/>
            </p:cNvSpPr>
            <p:nvPr/>
          </p:nvSpPr>
          <p:spPr bwMode="auto">
            <a:xfrm rot="-33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49" name="Line 143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50" name="Line 144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51" name="Line 145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52" name="Line 146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53" name="Line 147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54" name="Text Box 148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0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10355" name="Text Box 149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latin typeface="Arial" pitchFamily="34" charset="0"/>
                </a:rPr>
                <a:t>1</a:t>
              </a:r>
            </a:p>
          </p:txBody>
        </p:sp>
        <p:sp>
          <p:nvSpPr>
            <p:cNvPr id="10356" name="Text Box 150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10357" name="Text Box 151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10358" name="Text Box 152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r>
                <a:rPr lang="en-US">
                  <a:latin typeface="Arial" pitchFamily="34" charset="0"/>
                </a:rPr>
                <a:t>V</a:t>
              </a:r>
            </a:p>
          </p:txBody>
        </p:sp>
        <p:sp>
          <p:nvSpPr>
            <p:cNvPr id="10359" name="AutoShape 153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T0" fmla="*/ 455 w 21600"/>
                <a:gd name="T1" fmla="*/ 0 h 21600"/>
                <a:gd name="T2" fmla="*/ 191 w 21600"/>
                <a:gd name="T3" fmla="*/ 362 h 21600"/>
                <a:gd name="T4" fmla="*/ 455 w 21600"/>
                <a:gd name="T5" fmla="*/ 323 h 21600"/>
                <a:gd name="T6" fmla="*/ 719 w 21600"/>
                <a:gd name="T7" fmla="*/ 362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2 w 21600"/>
                <a:gd name="T13" fmla="*/ 0 h 21600"/>
                <a:gd name="T14" fmla="*/ 21458 w 21600"/>
                <a:gd name="T15" fmla="*/ 111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8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-1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60" name="Rectangle 154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cmpd="thickThin">
                  <a:solidFill>
                    <a:srgbClr val="66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61" name="Rectangle 155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>
                          <a:alpha val="37999"/>
                        </a:schemeClr>
                      </a:gs>
                      <a:gs pos="100000">
                        <a:srgbClr val="FFFFFF">
                          <a:alpha val="37000"/>
                        </a:srgbClr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vi-VN">
                <a:latin typeface="Arial" pitchFamily="34" charset="0"/>
              </a:endParaRPr>
            </a:p>
          </p:txBody>
        </p:sp>
        <p:sp>
          <p:nvSpPr>
            <p:cNvPr id="10362" name="Rectangle 156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63" name="AutoShape 157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T0" fmla="*/ 29 w 21600"/>
                <a:gd name="T1" fmla="*/ 0 h 21600"/>
                <a:gd name="T2" fmla="*/ 8 w 21600"/>
                <a:gd name="T3" fmla="*/ 8 h 21600"/>
                <a:gd name="T4" fmla="*/ 0 w 21600"/>
                <a:gd name="T5" fmla="*/ 26 h 21600"/>
                <a:gd name="T6" fmla="*/ 8 w 21600"/>
                <a:gd name="T7" fmla="*/ 44 h 21600"/>
                <a:gd name="T8" fmla="*/ 29 w 21600"/>
                <a:gd name="T9" fmla="*/ 52 h 21600"/>
                <a:gd name="T10" fmla="*/ 49 w 21600"/>
                <a:gd name="T11" fmla="*/ 44 h 21600"/>
                <a:gd name="T12" fmla="*/ 57 w 21600"/>
                <a:gd name="T13" fmla="*/ 26 h 21600"/>
                <a:gd name="T14" fmla="*/ 49 w 21600"/>
                <a:gd name="T15" fmla="*/ 8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32 w 21600"/>
                <a:gd name="T25" fmla="*/ 3323 h 21600"/>
                <a:gd name="T26" fmla="*/ 18568 w 21600"/>
                <a:gd name="T27" fmla="*/ 182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19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64" name="Arc 158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T0" fmla="*/ 91 w 42223"/>
                <a:gd name="T1" fmla="*/ 6 h 21600"/>
                <a:gd name="T2" fmla="*/ 0 w 42223"/>
                <a:gd name="T3" fmla="*/ 11 h 21600"/>
                <a:gd name="T4" fmla="*/ 45 w 42223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65" name="Freeform 159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13 h 48"/>
                <a:gd name="T4" fmla="*/ 13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66" name="Freeform 160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14 w 48"/>
                <a:gd name="T3" fmla="*/ 12 h 48"/>
                <a:gd name="T4" fmla="*/ 14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67" name="AutoShape 161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T0" fmla="*/ 66 w 21600"/>
                <a:gd name="T1" fmla="*/ 0 h 21600"/>
                <a:gd name="T2" fmla="*/ 19 w 21600"/>
                <a:gd name="T3" fmla="*/ 18 h 21600"/>
                <a:gd name="T4" fmla="*/ 0 w 21600"/>
                <a:gd name="T5" fmla="*/ 60 h 21600"/>
                <a:gd name="T6" fmla="*/ 19 w 21600"/>
                <a:gd name="T7" fmla="*/ 102 h 21600"/>
                <a:gd name="T8" fmla="*/ 66 w 21600"/>
                <a:gd name="T9" fmla="*/ 120 h 21600"/>
                <a:gd name="T10" fmla="*/ 113 w 21600"/>
                <a:gd name="T11" fmla="*/ 102 h 21600"/>
                <a:gd name="T12" fmla="*/ 132 w 21600"/>
                <a:gd name="T13" fmla="*/ 60 h 21600"/>
                <a:gd name="T14" fmla="*/ 113 w 21600"/>
                <a:gd name="T15" fmla="*/ 18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09 w 21600"/>
                <a:gd name="T25" fmla="*/ 3240 h 21600"/>
                <a:gd name="T26" fmla="*/ 18491 w 21600"/>
                <a:gd name="T27" fmla="*/ 1836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68" name="Oval 162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69" name="Oval 163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70" name="Text Box 164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Arial" pitchFamily="34" charset="0"/>
                </a:rPr>
                <a:t>-</a:t>
              </a:r>
            </a:p>
          </p:txBody>
        </p:sp>
        <p:sp>
          <p:nvSpPr>
            <p:cNvPr id="10371" name="Text Box 165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Arial" pitchFamily="34" charset="0"/>
                </a:rPr>
                <a:t>+</a:t>
              </a:r>
            </a:p>
          </p:txBody>
        </p:sp>
      </p:grpSp>
      <p:sp>
        <p:nvSpPr>
          <p:cNvPr id="10297" name="Line 167"/>
          <p:cNvSpPr>
            <a:spLocks noChangeShapeType="1"/>
          </p:cNvSpPr>
          <p:nvPr/>
        </p:nvSpPr>
        <p:spPr bwMode="auto">
          <a:xfrm>
            <a:off x="4114800" y="4267200"/>
            <a:ext cx="0" cy="22860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98" name="Line 168"/>
          <p:cNvSpPr>
            <a:spLocks noChangeShapeType="1"/>
          </p:cNvSpPr>
          <p:nvPr/>
        </p:nvSpPr>
        <p:spPr bwMode="auto">
          <a:xfrm>
            <a:off x="6934200" y="4267200"/>
            <a:ext cx="0" cy="2362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99" name="Line 170"/>
          <p:cNvSpPr>
            <a:spLocks noChangeShapeType="1"/>
          </p:cNvSpPr>
          <p:nvPr/>
        </p:nvSpPr>
        <p:spPr bwMode="auto">
          <a:xfrm>
            <a:off x="4114800" y="6553200"/>
            <a:ext cx="381000" cy="152400"/>
          </a:xfrm>
          <a:prstGeom prst="line">
            <a:avLst/>
          </a:prstGeom>
          <a:noFill/>
          <a:ln w="57150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300" name="Line 19"/>
          <p:cNvSpPr>
            <a:spLocks noChangeShapeType="1"/>
          </p:cNvSpPr>
          <p:nvPr/>
        </p:nvSpPr>
        <p:spPr bwMode="auto">
          <a:xfrm>
            <a:off x="6248400" y="6657975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83469" name="Group 173"/>
          <p:cNvGrpSpPr>
            <a:grpSpLocks/>
          </p:cNvGrpSpPr>
          <p:nvPr/>
        </p:nvGrpSpPr>
        <p:grpSpPr bwMode="auto">
          <a:xfrm rot="-285818">
            <a:off x="4921890" y="5848508"/>
            <a:ext cx="1066800" cy="609600"/>
            <a:chOff x="1488" y="3504"/>
            <a:chExt cx="864" cy="480"/>
          </a:xfrm>
        </p:grpSpPr>
        <p:sp>
          <p:nvSpPr>
            <p:cNvPr id="10310" name="Line 166"/>
            <p:cNvSpPr>
              <a:spLocks noChangeShapeType="1"/>
            </p:cNvSpPr>
            <p:nvPr/>
          </p:nvSpPr>
          <p:spPr bwMode="auto">
            <a:xfrm flipH="1" flipV="1">
              <a:off x="1488" y="3504"/>
              <a:ext cx="432" cy="24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11" name="Line 172"/>
            <p:cNvSpPr>
              <a:spLocks noChangeShapeType="1"/>
            </p:cNvSpPr>
            <p:nvPr/>
          </p:nvSpPr>
          <p:spPr bwMode="auto">
            <a:xfrm flipH="1" flipV="1">
              <a:off x="1920" y="3744"/>
              <a:ext cx="432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0303" name="Text Box 175"/>
          <p:cNvSpPr txBox="1">
            <a:spLocks noChangeArrowheads="1"/>
          </p:cNvSpPr>
          <p:nvPr/>
        </p:nvSpPr>
        <p:spPr bwMode="auto">
          <a:xfrm>
            <a:off x="4219338" y="3577927"/>
            <a:ext cx="16764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/>
              <a:t>S</a:t>
            </a:r>
            <a:r>
              <a:rPr lang="en-US" sz="2400" baseline="-25000" dirty="0"/>
              <a:t>1</a:t>
            </a:r>
            <a:r>
              <a:rPr lang="en-US" sz="2400" dirty="0"/>
              <a:t>- </a:t>
            </a:r>
            <a:r>
              <a:rPr lang="en-US" sz="2400" dirty="0" smtClean="0"/>
              <a:t>R</a:t>
            </a:r>
            <a:r>
              <a:rPr lang="en-US" sz="2400" baseline="-25000" dirty="0" smtClean="0"/>
              <a:t>1 </a:t>
            </a:r>
            <a:r>
              <a:rPr lang="en-US" sz="2400" dirty="0"/>
              <a:t>(d</a:t>
            </a:r>
            <a:r>
              <a:rPr lang="en-US" sz="2400" baseline="-25000" dirty="0"/>
              <a:t>1</a:t>
            </a:r>
            <a:r>
              <a:rPr lang="en-US" sz="2400" dirty="0"/>
              <a:t>)</a:t>
            </a:r>
          </a:p>
        </p:txBody>
      </p:sp>
      <p:sp>
        <p:nvSpPr>
          <p:cNvPr id="10306" name="Rectangle 178"/>
          <p:cNvSpPr>
            <a:spLocks noChangeArrowheads="1"/>
          </p:cNvSpPr>
          <p:nvPr/>
        </p:nvSpPr>
        <p:spPr bwMode="auto">
          <a:xfrm>
            <a:off x="4343400" y="4114800"/>
            <a:ext cx="2286000" cy="304800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307" name="Line 179"/>
          <p:cNvSpPr>
            <a:spLocks noChangeShapeType="1"/>
          </p:cNvSpPr>
          <p:nvPr/>
        </p:nvSpPr>
        <p:spPr bwMode="auto">
          <a:xfrm>
            <a:off x="4114800" y="4261197"/>
            <a:ext cx="2286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308" name="Line 180"/>
          <p:cNvSpPr>
            <a:spLocks noChangeShapeType="1"/>
          </p:cNvSpPr>
          <p:nvPr/>
        </p:nvSpPr>
        <p:spPr bwMode="auto">
          <a:xfrm>
            <a:off x="6553200" y="4267200"/>
            <a:ext cx="3810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5" name="Hình chữ nhật 144"/>
          <p:cNvSpPr/>
          <p:nvPr/>
        </p:nvSpPr>
        <p:spPr>
          <a:xfrm>
            <a:off x="0" y="75541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66"/>
                </a:solidFill>
              </a:rPr>
              <a:t>I. DỰ ĐOÁN SỰ PHỤ THUỘC CỦA ĐIỆN TRỞ VÀO TIẾT DIỆN DÂY DẪN:</a:t>
            </a:r>
            <a:endParaRPr lang="vi-VN" b="1" dirty="0">
              <a:solidFill>
                <a:srgbClr val="000066"/>
              </a:solidFill>
            </a:endParaRPr>
          </a:p>
        </p:txBody>
      </p:sp>
      <p:sp>
        <p:nvSpPr>
          <p:cNvPr id="2" name="Hình chữ nhật 1"/>
          <p:cNvSpPr/>
          <p:nvPr/>
        </p:nvSpPr>
        <p:spPr>
          <a:xfrm>
            <a:off x="-13235" y="1052736"/>
            <a:ext cx="30572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>
                <a:solidFill>
                  <a:srgbClr val="000066"/>
                </a:solidFill>
              </a:rPr>
              <a:t>II. THÍ NGHIỆM KIỂM </a:t>
            </a:r>
            <a:r>
              <a:rPr lang="vi-VN" b="1" dirty="0" smtClean="0">
                <a:solidFill>
                  <a:srgbClr val="000066"/>
                </a:solidFill>
              </a:rPr>
              <a:t>TRA:</a:t>
            </a:r>
            <a:endParaRPr lang="vi-VN" b="1" dirty="0">
              <a:solidFill>
                <a:srgbClr val="000066"/>
              </a:solidFill>
            </a:endParaRPr>
          </a:p>
        </p:txBody>
      </p:sp>
      <p:sp>
        <p:nvSpPr>
          <p:cNvPr id="3" name="Hình chữ nhật 2"/>
          <p:cNvSpPr/>
          <p:nvPr/>
        </p:nvSpPr>
        <p:spPr>
          <a:xfrm>
            <a:off x="-13235" y="1340768"/>
            <a:ext cx="54521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660066"/>
                </a:solidFill>
              </a:rPr>
              <a:t>1. </a:t>
            </a:r>
            <a:r>
              <a:rPr lang="vi-VN" sz="2400" b="1" dirty="0" err="1">
                <a:solidFill>
                  <a:srgbClr val="660066"/>
                </a:solidFill>
              </a:rPr>
              <a:t>Thí</a:t>
            </a:r>
            <a:r>
              <a:rPr lang="vi-VN" sz="2400" b="1" dirty="0">
                <a:solidFill>
                  <a:srgbClr val="660066"/>
                </a:solidFill>
              </a:rPr>
              <a:t> nghiệm </a:t>
            </a:r>
            <a:r>
              <a:rPr lang="vi-VN" sz="2400" b="1" dirty="0" smtClean="0">
                <a:solidFill>
                  <a:srgbClr val="660066"/>
                </a:solidFill>
              </a:rPr>
              <a:t>với </a:t>
            </a:r>
            <a:r>
              <a:rPr lang="vi-VN" sz="2400" b="1" dirty="0">
                <a:solidFill>
                  <a:srgbClr val="660066"/>
                </a:solidFill>
              </a:rPr>
              <a:t>dây có tiết </a:t>
            </a:r>
            <a:r>
              <a:rPr lang="vi-VN" sz="2400" b="1" dirty="0" err="1">
                <a:solidFill>
                  <a:srgbClr val="660066"/>
                </a:solidFill>
              </a:rPr>
              <a:t>diện</a:t>
            </a:r>
            <a:r>
              <a:rPr lang="vi-VN" sz="2400" b="1" dirty="0">
                <a:solidFill>
                  <a:srgbClr val="660066"/>
                </a:solidFill>
              </a:rPr>
              <a:t> S</a:t>
            </a:r>
            <a:r>
              <a:rPr lang="vi-VN" sz="2400" b="1" baseline="-25000" dirty="0">
                <a:solidFill>
                  <a:srgbClr val="660066"/>
                </a:solidFill>
              </a:rPr>
              <a:t>1</a:t>
            </a:r>
          </a:p>
        </p:txBody>
      </p:sp>
      <p:sp>
        <p:nvSpPr>
          <p:cNvPr id="10250" name="Line 18"/>
          <p:cNvSpPr>
            <a:spLocks noChangeShapeType="1"/>
          </p:cNvSpPr>
          <p:nvPr/>
        </p:nvSpPr>
        <p:spPr bwMode="auto">
          <a:xfrm>
            <a:off x="228600" y="2514600"/>
            <a:ext cx="2971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aphicFrame>
        <p:nvGraphicFramePr>
          <p:cNvPr id="4" name="Đối tượng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5947272"/>
              </p:ext>
            </p:extLst>
          </p:nvPr>
        </p:nvGraphicFramePr>
        <p:xfrm>
          <a:off x="5751478" y="2780927"/>
          <a:ext cx="2780962" cy="9455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2" name="Equation" r:id="rId3" imgW="1269720" imgH="431640" progId="Equation.DSMT4">
                  <p:embed/>
                </p:oleObj>
              </mc:Choice>
              <mc:Fallback>
                <p:oleObj name="Equation" r:id="rId3" imgW="126972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51478" y="2780927"/>
                        <a:ext cx="2780962" cy="9455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1" name="Line 20"/>
          <p:cNvSpPr>
            <a:spLocks noChangeShapeType="1"/>
          </p:cNvSpPr>
          <p:nvPr/>
        </p:nvSpPr>
        <p:spPr bwMode="auto">
          <a:xfrm>
            <a:off x="1541463" y="5071269"/>
            <a:ext cx="2573337" cy="34131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" name="Hộp_Văn_Bản 4"/>
          <p:cNvSpPr txBox="1"/>
          <p:nvPr/>
        </p:nvSpPr>
        <p:spPr>
          <a:xfrm>
            <a:off x="1638300" y="5725438"/>
            <a:ext cx="1058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 smtClean="0">
                <a:solidFill>
                  <a:srgbClr val="C00000"/>
                </a:solidFill>
              </a:rPr>
              <a:t>R</a:t>
            </a:r>
            <a:r>
              <a:rPr lang="vi-VN" sz="2400" b="1" baseline="-25000" dirty="0" smtClean="0">
                <a:solidFill>
                  <a:srgbClr val="C00000"/>
                </a:solidFill>
              </a:rPr>
              <a:t>1</a:t>
            </a:r>
            <a:r>
              <a:rPr lang="vi-VN" sz="2400" b="1" dirty="0" smtClean="0">
                <a:solidFill>
                  <a:srgbClr val="C00000"/>
                </a:solidFill>
              </a:rPr>
              <a:t> = ?</a:t>
            </a:r>
            <a:endParaRPr lang="vi-VN" sz="2400" b="1" dirty="0">
              <a:solidFill>
                <a:srgbClr val="C00000"/>
              </a:solidFill>
            </a:endParaRPr>
          </a:p>
        </p:txBody>
      </p:sp>
      <p:sp>
        <p:nvSpPr>
          <p:cNvPr id="142" name="Hình chữ nhật 3"/>
          <p:cNvSpPr/>
          <p:nvPr/>
        </p:nvSpPr>
        <p:spPr>
          <a:xfrm>
            <a:off x="899592" y="-23614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400" b="1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TIẾT 8</a:t>
            </a:r>
            <a:r>
              <a:rPr lang="vi-VN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</a:t>
            </a:r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SỰ PHỤ THUỘC CỦA ĐIỆN TRỞ VÀO</a:t>
            </a:r>
          </a:p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TIẾT DIỆN  DÂY DẪN</a:t>
            </a:r>
            <a:endParaRPr lang="vi-VN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09664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6" dur="2000" fill="hold"/>
                                        <p:tgtEl>
                                          <p:spTgt spid="1833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700000">
                                      <p:cBhvr>
                                        <p:cTn id="9" dur="2000" fill="hold"/>
                                        <p:tgtEl>
                                          <p:spTgt spid="1833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7800000">
                                      <p:cBhvr>
                                        <p:cTn id="11" dur="2000" fill="hold"/>
                                        <p:tgtEl>
                                          <p:spTgt spid="1834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1643</Words>
  <Application>Microsoft Office PowerPoint</Application>
  <PresentationFormat>On-screen Show (4:3)</PresentationFormat>
  <Paragraphs>245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Flow</vt:lpstr>
      <vt:lpstr>Retrospect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TẬP VỀ NHÀ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Bản trình bày của PowerPoint</dc:title>
  <dc:creator>VHC_Computer</dc:creator>
  <cp:lastModifiedBy>Nhung-KT</cp:lastModifiedBy>
  <cp:revision>64</cp:revision>
  <dcterms:created xsi:type="dcterms:W3CDTF">2013-08-13T14:49:27Z</dcterms:created>
  <dcterms:modified xsi:type="dcterms:W3CDTF">2021-10-05T03:05:59Z</dcterms:modified>
</cp:coreProperties>
</file>