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activeX/activeX1.xml" ContentType="application/vnd.ms-office.activeX+xml"/>
  <Override PartName="/ppt/activeX/activeX1.bin" ContentType="application/vnd.ms-office.activeX"/>
  <Override PartName="/ppt/activeX/activeX2.xml" ContentType="application/vnd.ms-office.activeX+xml"/>
  <Override PartName="/ppt/activeX/activeX2.bin" ContentType="application/vnd.ms-office.activeX"/>
  <Override PartName="/ppt/activeX/activeX3.xml" ContentType="application/vnd.ms-office.activeX+xml"/>
  <Override PartName="/ppt/activeX/activeX3.bin" ContentType="application/vnd.ms-office.activeX"/>
  <Override PartName="/ppt/activeX/activeX4.xml" ContentType="application/vnd.ms-office.activeX+xml"/>
  <Override PartName="/ppt/activeX/activeX4.bin" ContentType="application/vnd.ms-office.activeX"/>
  <Override PartName="/ppt/activeX/activeX5.xml" ContentType="application/vnd.ms-office.activeX+xml"/>
  <Override PartName="/ppt/activeX/activeX5.bin" ContentType="application/vnd.ms-office.activeX"/>
  <Override PartName="/ppt/activeX/activeX6.xml" ContentType="application/vnd.ms-office.activeX+xml"/>
  <Override PartName="/ppt/activeX/activeX6.bin" ContentType="application/vnd.ms-office.activeX"/>
  <Override PartName="/ppt/activeX/activeX7.xml" ContentType="application/vnd.ms-office.activeX+xml"/>
  <Override PartName="/ppt/activeX/activeX7.bin" ContentType="application/vnd.ms-office.activeX"/>
  <Override PartName="/ppt/activeX/activeX8.xml" ContentType="application/vnd.ms-office.activeX+xml"/>
  <Override PartName="/ppt/activeX/activeX8.bin" ContentType="application/vnd.ms-office.activeX"/>
  <Override PartName="/ppt/activeX/activeX9.xml" ContentType="application/vnd.ms-office.activeX+xml"/>
  <Override PartName="/ppt/activeX/activeX9.bin" ContentType="application/vnd.ms-office.activeX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  <p:sldMasterId id="2147483841" r:id="rId2"/>
  </p:sldMasterIdLst>
  <p:notesMasterIdLst>
    <p:notesMasterId r:id="rId17"/>
  </p:notesMasterIdLst>
  <p:sldIdLst>
    <p:sldId id="288" r:id="rId3"/>
    <p:sldId id="262" r:id="rId4"/>
    <p:sldId id="268" r:id="rId5"/>
    <p:sldId id="269" r:id="rId6"/>
    <p:sldId id="270" r:id="rId7"/>
    <p:sldId id="264" r:id="rId8"/>
    <p:sldId id="271" r:id="rId9"/>
    <p:sldId id="272" r:id="rId10"/>
    <p:sldId id="273" r:id="rId11"/>
    <p:sldId id="274" r:id="rId12"/>
    <p:sldId id="282" r:id="rId13"/>
    <p:sldId id="284" r:id="rId14"/>
    <p:sldId id="285" r:id="rId15"/>
    <p:sldId id="287" r:id="rId16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3300"/>
    <a:srgbClr val="000099"/>
    <a:srgbClr val="663300"/>
    <a:srgbClr val="0000CC"/>
    <a:srgbClr val="660066"/>
    <a:srgbClr val="800000"/>
    <a:srgbClr val="000000"/>
    <a:srgbClr val="9933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40" autoAdjust="0"/>
    <p:restoredTop sz="94660"/>
  </p:normalViewPr>
  <p:slideViewPr>
    <p:cSldViewPr>
      <p:cViewPr>
        <p:scale>
          <a:sx n="95" d="100"/>
          <a:sy n="95" d="100"/>
        </p:scale>
        <p:origin x="-132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8-29T00:04:42.793" idx="1">
    <p:pos x="6240" y="-40"/>
    <p:text/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4EBAC-0DCF-4A43-A6F0-573B117A701C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4" name="Chỗ dành sẵn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EE557-2369-4398-BAB4-E65D8580526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54377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ình ảnh của Bản chiế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EE557-2369-4398-BAB4-E65D85805261}" type="slidenum">
              <a:rPr lang="vi-VN" smtClean="0"/>
              <a:pPr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52847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752E-AEB0-4DBA-A567-71F486E664F2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3CBE7-5BF6-428E-9BF1-71EEF493C38D}" type="slidenum">
              <a:rPr lang="vi-VN" smtClean="0"/>
              <a:pPr/>
              <a:t>‹#›</a:t>
            </a:fld>
            <a:endParaRPr lang="vi-VN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198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752E-AEB0-4DBA-A567-71F486E664F2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3CBE7-5BF6-428E-9BF1-71EEF493C38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04271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752E-AEB0-4DBA-A567-71F486E664F2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3CBE7-5BF6-428E-9BF1-71EEF493C38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71145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ội dung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1E5B1D6-79F6-4850-AA58-53B025CD94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463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2B638-335B-414B-B519-F37B683A4B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1403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8F065E-66A5-44EF-81F6-BBBFB53921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849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F00A4-4D51-42E3-8DD6-19079B1C98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3850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406D1-02B4-462E-938E-247B3CA2EF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885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1B3C3-4604-4297-8119-695715FFA2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60333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8BE6FA-94CF-43FC-B356-0127887887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068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BA268A-BCC1-44D9-9B4A-211CEB664B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4657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752E-AEB0-4DBA-A567-71F486E664F2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3CBE7-5BF6-428E-9BF1-71EEF493C38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010551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88184-5286-489C-9237-E09B43102B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36850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97A930-50F7-4C06-A715-B2C498939E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05452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7242E-F298-43B8-95A5-41FE98EA4A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2751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704850"/>
            <a:ext cx="8229600" cy="5619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8815C-7155-41C2-9465-55D732B889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904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752E-AEB0-4DBA-A567-71F486E664F2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3CBE7-5BF6-428E-9BF1-71EEF493C38D}" type="slidenum">
              <a:rPr lang="vi-VN" smtClean="0"/>
              <a:pPr/>
              <a:t>‹#›</a:t>
            </a:fld>
            <a:endParaRPr lang="vi-VN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9188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752E-AEB0-4DBA-A567-71F486E664F2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3CBE7-5BF6-428E-9BF1-71EEF493C38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0625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752E-AEB0-4DBA-A567-71F486E664F2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3CBE7-5BF6-428E-9BF1-71EEF493C38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572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752E-AEB0-4DBA-A567-71F486E664F2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3CBE7-5BF6-428E-9BF1-71EEF493C38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4251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752E-AEB0-4DBA-A567-71F486E664F2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3CBE7-5BF6-428E-9BF1-71EEF493C38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076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14F752E-AEB0-4DBA-A567-71F486E664F2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E3CBE7-5BF6-428E-9BF1-71EEF493C38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80112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752E-AEB0-4DBA-A567-71F486E664F2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3CBE7-5BF6-428E-9BF1-71EEF493C38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00626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14F752E-AEB0-4DBA-A567-71F486E664F2}" type="datetimeFigureOut">
              <a:rPr lang="vi-VN" smtClean="0"/>
              <a:pPr/>
              <a:t>05/10/2021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6E3CBE7-5BF6-428E-9BF1-71EEF493C38D}" type="slidenum">
              <a:rPr lang="vi-VN" smtClean="0"/>
              <a:pPr/>
              <a:t>‹#›</a:t>
            </a:fld>
            <a:endParaRPr lang="vi-VN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6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67F4915-2270-4E10-94AE-2DEFF23BE5D7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Tahoma" pitchFamily="34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Tahom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1656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7.xml"/><Relationship Id="rId13" Type="http://schemas.openxmlformats.org/officeDocument/2006/relationships/image" Target="../media/image19.wmf"/><Relationship Id="rId18" Type="http://schemas.openxmlformats.org/officeDocument/2006/relationships/image" Target="../media/image24.wmf"/><Relationship Id="rId3" Type="http://schemas.openxmlformats.org/officeDocument/2006/relationships/control" Target="../activeX/activeX2.xml"/><Relationship Id="rId7" Type="http://schemas.openxmlformats.org/officeDocument/2006/relationships/control" Target="../activeX/activeX6.xml"/><Relationship Id="rId12" Type="http://schemas.openxmlformats.org/officeDocument/2006/relationships/image" Target="../media/image18.wmf"/><Relationship Id="rId17" Type="http://schemas.openxmlformats.org/officeDocument/2006/relationships/image" Target="../media/image23.wmf"/><Relationship Id="rId2" Type="http://schemas.openxmlformats.org/officeDocument/2006/relationships/control" Target="../activeX/activeX1.xml"/><Relationship Id="rId16" Type="http://schemas.openxmlformats.org/officeDocument/2006/relationships/image" Target="../media/image22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5.xml"/><Relationship Id="rId11" Type="http://schemas.openxmlformats.org/officeDocument/2006/relationships/slideLayout" Target="../slideLayouts/slideLayout7.xml"/><Relationship Id="rId5" Type="http://schemas.openxmlformats.org/officeDocument/2006/relationships/control" Target="../activeX/activeX4.xml"/><Relationship Id="rId15" Type="http://schemas.openxmlformats.org/officeDocument/2006/relationships/image" Target="../media/image21.wmf"/><Relationship Id="rId10" Type="http://schemas.openxmlformats.org/officeDocument/2006/relationships/control" Target="../activeX/activeX9.xml"/><Relationship Id="rId19" Type="http://schemas.openxmlformats.org/officeDocument/2006/relationships/image" Target="../media/image25.wmf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4" Type="http://schemas.openxmlformats.org/officeDocument/2006/relationships/image" Target="../media/image20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29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646" y="0"/>
            <a:ext cx="9253046" cy="646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52425" y="1530350"/>
            <a:ext cx="7947025" cy="246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84408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vi-VN" altLang="en-US" sz="5539" b="1" u="sng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3316" name="WordArt 6"/>
          <p:cNvSpPr>
            <a:spLocks noChangeArrowheads="1" noChangeShapeType="1" noTextEdit="1"/>
          </p:cNvSpPr>
          <p:nvPr/>
        </p:nvSpPr>
        <p:spPr bwMode="auto">
          <a:xfrm>
            <a:off x="633413" y="2725738"/>
            <a:ext cx="7737475" cy="1406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323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 CHÀO QUÝ THẦY CÔ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323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 CÁC EM HỌC SINH</a:t>
            </a:r>
          </a:p>
        </p:txBody>
      </p:sp>
      <p:sp>
        <p:nvSpPr>
          <p:cNvPr id="11269" name="Text Box 8"/>
          <p:cNvSpPr txBox="1">
            <a:spLocks noChangeArrowheads="1"/>
          </p:cNvSpPr>
          <p:nvPr/>
        </p:nvSpPr>
        <p:spPr bwMode="auto">
          <a:xfrm>
            <a:off x="984250" y="404813"/>
            <a:ext cx="689292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844083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585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PHÒNG GD-ĐT QUẬN LONG BIÊN</a:t>
            </a:r>
            <a:endParaRPr lang="vi-VN" altLang="en-US" sz="2585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844083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vi-VN" altLang="en-US" sz="2585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THCS </a:t>
            </a:r>
            <a:r>
              <a:rPr lang="en-US" altLang="en-US" sz="2585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 QUÝ ĐÔN</a:t>
            </a:r>
            <a:endParaRPr lang="vi-VN" altLang="en-US" sz="2585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70" name="Text Box 9"/>
          <p:cNvSpPr txBox="1">
            <a:spLocks noChangeArrowheads="1"/>
          </p:cNvSpPr>
          <p:nvPr/>
        </p:nvSpPr>
        <p:spPr bwMode="auto">
          <a:xfrm>
            <a:off x="2954338" y="1319213"/>
            <a:ext cx="372745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844083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vi-VN" altLang="en-US" sz="2215" b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----------------------------</a:t>
            </a:r>
          </a:p>
        </p:txBody>
      </p:sp>
      <p:sp>
        <p:nvSpPr>
          <p:cNvPr id="11271" name="TextBox 2"/>
          <p:cNvSpPr txBox="1">
            <a:spLocks noChangeArrowheads="1"/>
          </p:cNvSpPr>
          <p:nvPr/>
        </p:nvSpPr>
        <p:spPr bwMode="auto">
          <a:xfrm>
            <a:off x="4079875" y="4905375"/>
            <a:ext cx="4502150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84408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585" b="1">
                <a:solidFill>
                  <a:srgbClr val="000000"/>
                </a:solidFill>
              </a:rPr>
              <a:t>Giáo viên : Nguyễn Thị Hà </a:t>
            </a:r>
          </a:p>
        </p:txBody>
      </p:sp>
    </p:spTree>
    <p:extLst>
      <p:ext uri="{BB962C8B-B14F-4D97-AF65-F5344CB8AC3E}">
        <p14:creationId xmlns:p14="http://schemas.microsoft.com/office/powerpoint/2010/main" val="18948957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-4832" y="766445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I. XÁC ĐỊNH SỰ PHỤ THUỘC CỦA ĐIỆN TRỞ DÂY DẪN VÀO MỘT TRONG NHỮNG YẾU TỐ KHÁC NHAU: 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0" y="1320448"/>
            <a:ext cx="9139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II. SỰ PHỤ THUỘC CỦA ĐIỆN TRỞ VÀO CHIỀU DÀI  DÂY DẪN: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0" y="1598320"/>
            <a:ext cx="31774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660066"/>
                </a:solidFill>
              </a:rPr>
              <a:t>1. </a:t>
            </a:r>
            <a:r>
              <a:rPr lang="vi-VN" sz="2400" b="1" dirty="0" err="1" smtClean="0">
                <a:solidFill>
                  <a:srgbClr val="660066"/>
                </a:solidFill>
              </a:rPr>
              <a:t>Dự</a:t>
            </a:r>
            <a:r>
              <a:rPr lang="vi-VN" sz="2400" b="1" dirty="0" smtClean="0">
                <a:solidFill>
                  <a:srgbClr val="660066"/>
                </a:solidFill>
              </a:rPr>
              <a:t> kiến cách làm:</a:t>
            </a:r>
            <a:endParaRPr lang="vi-VN" sz="2400" b="1" dirty="0">
              <a:solidFill>
                <a:srgbClr val="660066"/>
              </a:solidFill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-3175" y="1936105"/>
            <a:ext cx="35333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2. </a:t>
            </a:r>
            <a:r>
              <a:rPr lang="vi-VN" sz="2400" b="1" dirty="0" err="1">
                <a:solidFill>
                  <a:srgbClr val="660066"/>
                </a:solidFill>
              </a:rPr>
              <a:t>Thí</a:t>
            </a:r>
            <a:r>
              <a:rPr lang="vi-VN" sz="2400" b="1" dirty="0">
                <a:solidFill>
                  <a:srgbClr val="660066"/>
                </a:solidFill>
              </a:rPr>
              <a:t> nghiệm </a:t>
            </a:r>
            <a:r>
              <a:rPr lang="vi-VN" sz="2400" b="1" dirty="0" err="1">
                <a:solidFill>
                  <a:srgbClr val="660066"/>
                </a:solidFill>
              </a:rPr>
              <a:t>kiểm</a:t>
            </a:r>
            <a:r>
              <a:rPr lang="vi-VN" sz="2400" b="1" dirty="0">
                <a:solidFill>
                  <a:srgbClr val="660066"/>
                </a:solidFill>
              </a:rPr>
              <a:t> </a:t>
            </a:r>
            <a:r>
              <a:rPr lang="vi-VN" sz="2400" b="1" dirty="0" smtClean="0">
                <a:solidFill>
                  <a:srgbClr val="660066"/>
                </a:solidFill>
              </a:rPr>
              <a:t>tra:</a:t>
            </a:r>
            <a:endParaRPr lang="vi-VN" sz="2400" b="1" dirty="0">
              <a:solidFill>
                <a:srgbClr val="660066"/>
              </a:solidFill>
            </a:endParaRPr>
          </a:p>
        </p:txBody>
      </p:sp>
      <p:graphicFrame>
        <p:nvGraphicFramePr>
          <p:cNvPr id="8" name="Group 25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50515656"/>
              </p:ext>
            </p:extLst>
          </p:nvPr>
        </p:nvGraphicFramePr>
        <p:xfrm>
          <a:off x="0" y="2441575"/>
          <a:ext cx="8229600" cy="4226952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12716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.VnTime" pitchFamily="34" charset="0"/>
                          <a:ea typeface="+mn-ea"/>
                          <a:cs typeface="+mn-cs"/>
                        </a:rPr>
                        <a:t>                 </a:t>
                      </a:r>
                      <a:r>
                        <a:rPr kumimoji="0" lang="vi-VN" sz="2000" b="1" i="0" u="none" strike="noStrike" kern="1200" baseline="0" dirty="0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KQ đo</a:t>
                      </a:r>
                      <a:endParaRPr kumimoji="0" lang="en-US" sz="2000" b="1" i="0" u="none" strike="noStrike" kern="1200" baseline="0" dirty="0" smtClean="0">
                        <a:solidFill>
                          <a:srgbClr val="0033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Lần TN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2000" b="1" i="0" u="none" strike="noStrike" kern="1200" baseline="0" dirty="0" smtClean="0">
                        <a:solidFill>
                          <a:srgbClr val="0033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000" b="1" i="0" u="none" strike="noStrike" kern="1200" baseline="0" dirty="0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Hiệu điên thế (V)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2000" b="1" i="0" u="none" strike="noStrike" kern="1200" baseline="0" dirty="0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Cường độ dòng điện (A)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Điện trở </a:t>
                      </a:r>
                      <a:r>
                        <a:rPr kumimoji="0" lang="en-US" sz="2000" b="1" i="0" u="none" strike="noStrike" kern="1200" baseline="0" dirty="0" err="1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 dẫn (</a:t>
                      </a:r>
                      <a:r>
                        <a:rPr lang="el-GR" sz="2200" b="1" dirty="0" smtClean="0">
                          <a:solidFill>
                            <a:srgbClr val="003300"/>
                          </a:solidFill>
                          <a:cs typeface="Times New Roman" pitchFamily="18" charset="0"/>
                        </a:rPr>
                        <a:t>Ω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6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Với </a:t>
                      </a:r>
                      <a:r>
                        <a:rPr kumimoji="0" lang="en-US" sz="2000" b="1" i="0" u="none" strike="noStrike" kern="1200" baseline="0" dirty="0" err="1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 dẫn dài  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51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baseline="0" dirty="0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Với </a:t>
                      </a:r>
                      <a:r>
                        <a:rPr kumimoji="0" lang="en-US" sz="2000" b="1" i="0" u="none" strike="noStrike" kern="1200" baseline="0" dirty="0" err="1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 dẫn dài  2l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25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kern="1200" baseline="0" dirty="0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Với </a:t>
                      </a:r>
                      <a:r>
                        <a:rPr kumimoji="0" lang="en-US" sz="2000" b="1" i="0" u="none" strike="noStrike" kern="1200" baseline="0" dirty="0" err="1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dây</a:t>
                      </a:r>
                      <a:r>
                        <a:rPr kumimoji="0" lang="en-US" sz="2000" b="1" i="0" u="none" strike="noStrike" kern="1200" baseline="0" dirty="0" smtClean="0">
                          <a:solidFill>
                            <a:srgbClr val="003300"/>
                          </a:solidFill>
                          <a:latin typeface="+mn-lt"/>
                          <a:ea typeface="+mn-ea"/>
                          <a:cs typeface="+mn-cs"/>
                        </a:rPr>
                        <a:t> dẫn dài  3l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Line 228"/>
          <p:cNvSpPr>
            <a:spLocks noChangeShapeType="1"/>
          </p:cNvSpPr>
          <p:nvPr/>
        </p:nvSpPr>
        <p:spPr bwMode="auto">
          <a:xfrm>
            <a:off x="467544" y="2492896"/>
            <a:ext cx="2047056" cy="12961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" name="Hình chữ nhật 9"/>
          <p:cNvSpPr/>
          <p:nvPr/>
        </p:nvSpPr>
        <p:spPr>
          <a:xfrm>
            <a:off x="3491880" y="1959223"/>
            <a:ext cx="3634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C00000"/>
                </a:solidFill>
              </a:rPr>
              <a:t>Ghi </a:t>
            </a:r>
            <a:r>
              <a:rPr lang="vi-VN" sz="2400" b="1" dirty="0" err="1">
                <a:solidFill>
                  <a:srgbClr val="C00000"/>
                </a:solidFill>
              </a:rPr>
              <a:t>kết</a:t>
            </a:r>
            <a:r>
              <a:rPr lang="vi-VN" sz="2400" b="1" dirty="0">
                <a:solidFill>
                  <a:srgbClr val="C00000"/>
                </a:solidFill>
              </a:rPr>
              <a:t> quả vào </a:t>
            </a:r>
            <a:r>
              <a:rPr lang="vi-VN" sz="2400" b="1" dirty="0" err="1">
                <a:solidFill>
                  <a:srgbClr val="C00000"/>
                </a:solidFill>
              </a:rPr>
              <a:t>bảng</a:t>
            </a:r>
            <a:r>
              <a:rPr lang="vi-VN" sz="2400" b="1" dirty="0">
                <a:solidFill>
                  <a:srgbClr val="C00000"/>
                </a:solidFill>
              </a:rPr>
              <a:t> 1 </a:t>
            </a:r>
          </a:p>
        </p:txBody>
      </p:sp>
      <p:sp>
        <p:nvSpPr>
          <p:cNvPr id="19" name="Hình chữ nhật 3"/>
          <p:cNvSpPr/>
          <p:nvPr/>
        </p:nvSpPr>
        <p:spPr>
          <a:xfrm>
            <a:off x="-4832" y="0"/>
            <a:ext cx="9144000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BÀI 7.  SỰ PHỤ THUỘC CỦA ĐIỆN TRỞ 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VÀO CHIỀU DÀI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7224" name="TextBox1" r:id="rId2" imgW="1438200" imgH="380880"/>
        </mc:Choice>
        <mc:Fallback>
          <p:control name="TextBox1" r:id="rId2" imgW="1438200" imgH="380880">
            <p:pic>
              <p:nvPicPr>
                <p:cNvPr id="0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71775" y="4076700"/>
                  <a:ext cx="1439863" cy="381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25" name="TextBox2" r:id="rId3" imgW="1438200" imgH="380880"/>
        </mc:Choice>
        <mc:Fallback>
          <p:control name="TextBox2" r:id="rId3" imgW="1438200" imgH="380880">
            <p:pic>
              <p:nvPicPr>
                <p:cNvPr id="0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71775" y="5013325"/>
                  <a:ext cx="1439863" cy="381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26" name="TextBox3" r:id="rId4" imgW="1438200" imgH="380880"/>
        </mc:Choice>
        <mc:Fallback>
          <p:control name="TextBox3" r:id="rId4" imgW="1438200" imgH="380880">
            <p:pic>
              <p:nvPicPr>
                <p:cNvPr id="0" name="TextBox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71775" y="5949950"/>
                  <a:ext cx="1439863" cy="381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27" name="TextBox4" r:id="rId5" imgW="1438200" imgH="380880"/>
        </mc:Choice>
        <mc:Fallback>
          <p:control name="TextBox4" r:id="rId5" imgW="1438200" imgH="380880">
            <p:pic>
              <p:nvPicPr>
                <p:cNvPr id="0" name="TextBox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4076700"/>
                  <a:ext cx="1439862" cy="381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28" name="TextBox5" r:id="rId6" imgW="1438200" imgH="380880"/>
        </mc:Choice>
        <mc:Fallback>
          <p:control name="TextBox5" r:id="rId6" imgW="1438200" imgH="380880">
            <p:pic>
              <p:nvPicPr>
                <p:cNvPr id="0" name="TextBox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5013325"/>
                  <a:ext cx="1439862" cy="381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29" name="TextBox6" r:id="rId7" imgW="1438200" imgH="380880"/>
        </mc:Choice>
        <mc:Fallback>
          <p:control name="TextBox6" r:id="rId7" imgW="1438200" imgH="380880">
            <p:pic>
              <p:nvPicPr>
                <p:cNvPr id="0" name="TextBox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59338" y="5949950"/>
                  <a:ext cx="1439862" cy="381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30" name="TextBox7" r:id="rId8" imgW="1438200" imgH="380880"/>
        </mc:Choice>
        <mc:Fallback>
          <p:control name="TextBox7" r:id="rId8" imgW="1438200" imgH="380880">
            <p:pic>
              <p:nvPicPr>
                <p:cNvPr id="0" name="TextBox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938963" y="4076700"/>
                  <a:ext cx="1439862" cy="381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31" name="TextBox8" r:id="rId9" imgW="1438200" imgH="380880"/>
        </mc:Choice>
        <mc:Fallback>
          <p:control name="TextBox8" r:id="rId9" imgW="1438200" imgH="380880">
            <p:pic>
              <p:nvPicPr>
                <p:cNvPr id="0" name="TextBox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948488" y="4941888"/>
                  <a:ext cx="1439862" cy="381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232" name="TextBox9" r:id="rId10" imgW="1438200" imgH="380880"/>
        </mc:Choice>
        <mc:Fallback>
          <p:control name="TextBox9" r:id="rId10" imgW="1438200" imgH="380880">
            <p:pic>
              <p:nvPicPr>
                <p:cNvPr id="0" name="TextBox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948488" y="5949950"/>
                  <a:ext cx="1439862" cy="381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4107364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-4832" y="766445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I. XÁC ĐỊNH SỰ PHỤ THUỘC CỦA ĐIỆN TRỞ DÂY DẪN VÀO MỘT TRONG NHỮNG YẾU TỐ KHÁC NHAU: 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0" y="1320448"/>
            <a:ext cx="9139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II. SỰ PHỤ THUỘC CỦA ĐIỆN TRỞ VÀO CHIỀU DÀI  DÂY DẪN: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0" y="1598320"/>
            <a:ext cx="31774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660066"/>
                </a:solidFill>
              </a:rPr>
              <a:t>1. </a:t>
            </a:r>
            <a:r>
              <a:rPr lang="vi-VN" sz="2400" b="1" dirty="0" err="1" smtClean="0">
                <a:solidFill>
                  <a:srgbClr val="660066"/>
                </a:solidFill>
              </a:rPr>
              <a:t>Dự</a:t>
            </a:r>
            <a:r>
              <a:rPr lang="vi-VN" sz="2400" b="1" dirty="0" smtClean="0">
                <a:solidFill>
                  <a:srgbClr val="660066"/>
                </a:solidFill>
              </a:rPr>
              <a:t> kiến cách làm:</a:t>
            </a:r>
            <a:endParaRPr lang="vi-VN" sz="2400" b="1" dirty="0">
              <a:solidFill>
                <a:srgbClr val="660066"/>
              </a:solidFill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-3175" y="1936105"/>
            <a:ext cx="35333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2. </a:t>
            </a:r>
            <a:r>
              <a:rPr lang="vi-VN" sz="2400" b="1" dirty="0" err="1">
                <a:solidFill>
                  <a:srgbClr val="660066"/>
                </a:solidFill>
              </a:rPr>
              <a:t>Thí</a:t>
            </a:r>
            <a:r>
              <a:rPr lang="vi-VN" sz="2400" b="1" dirty="0">
                <a:solidFill>
                  <a:srgbClr val="660066"/>
                </a:solidFill>
              </a:rPr>
              <a:t> nghiệm </a:t>
            </a:r>
            <a:r>
              <a:rPr lang="vi-VN" sz="2400" b="1" dirty="0" err="1">
                <a:solidFill>
                  <a:srgbClr val="660066"/>
                </a:solidFill>
              </a:rPr>
              <a:t>kiểm</a:t>
            </a:r>
            <a:r>
              <a:rPr lang="vi-VN" sz="2400" b="1" dirty="0">
                <a:solidFill>
                  <a:srgbClr val="660066"/>
                </a:solidFill>
              </a:rPr>
              <a:t> </a:t>
            </a:r>
            <a:r>
              <a:rPr lang="vi-VN" sz="2400" b="1" dirty="0" smtClean="0">
                <a:solidFill>
                  <a:srgbClr val="660066"/>
                </a:solidFill>
              </a:rPr>
              <a:t>tra:</a:t>
            </a:r>
            <a:endParaRPr lang="vi-VN" sz="2400" b="1" dirty="0">
              <a:solidFill>
                <a:srgbClr val="660066"/>
              </a:solidFill>
            </a:endParaRPr>
          </a:p>
        </p:txBody>
      </p:sp>
      <p:sp>
        <p:nvSpPr>
          <p:cNvPr id="8" name="Hình chữ nhật 7"/>
          <p:cNvSpPr/>
          <p:nvPr/>
        </p:nvSpPr>
        <p:spPr>
          <a:xfrm>
            <a:off x="0" y="2287032"/>
            <a:ext cx="91391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err="1">
                <a:solidFill>
                  <a:srgbClr val="006600"/>
                </a:solidFill>
              </a:rPr>
              <a:t>Nhận</a:t>
            </a:r>
            <a:r>
              <a:rPr lang="vi-VN" sz="2400" b="1" u="sng" dirty="0">
                <a:solidFill>
                  <a:srgbClr val="006600"/>
                </a:solidFill>
              </a:rPr>
              <a:t> </a:t>
            </a:r>
            <a:r>
              <a:rPr lang="vi-VN" sz="2400" b="1" u="sng" dirty="0" err="1">
                <a:solidFill>
                  <a:srgbClr val="006600"/>
                </a:solidFill>
              </a:rPr>
              <a:t>xét</a:t>
            </a:r>
            <a:r>
              <a:rPr lang="vi-VN" sz="2400" b="1" dirty="0">
                <a:solidFill>
                  <a:srgbClr val="006600"/>
                </a:solidFill>
              </a:rPr>
              <a:t>: </a:t>
            </a:r>
            <a:r>
              <a:rPr lang="vi-VN" sz="2400" b="1" dirty="0">
                <a:solidFill>
                  <a:srgbClr val="000099"/>
                </a:solidFill>
              </a:rPr>
              <a:t>Từ </a:t>
            </a:r>
            <a:r>
              <a:rPr lang="vi-VN" sz="2400" b="1" dirty="0" err="1">
                <a:solidFill>
                  <a:srgbClr val="000099"/>
                </a:solidFill>
              </a:rPr>
              <a:t>kết</a:t>
            </a:r>
            <a:r>
              <a:rPr lang="vi-VN" sz="2400" b="1" dirty="0">
                <a:solidFill>
                  <a:srgbClr val="000099"/>
                </a:solidFill>
              </a:rPr>
              <a:t> quả </a:t>
            </a:r>
            <a:r>
              <a:rPr lang="vi-VN" sz="2400" b="1" dirty="0" err="1">
                <a:solidFill>
                  <a:srgbClr val="000099"/>
                </a:solidFill>
              </a:rPr>
              <a:t>thí</a:t>
            </a:r>
            <a:r>
              <a:rPr lang="vi-VN" sz="2400" b="1" dirty="0">
                <a:solidFill>
                  <a:srgbClr val="000099"/>
                </a:solidFill>
              </a:rPr>
              <a:t> nghiệm, cho ta biết </a:t>
            </a:r>
            <a:r>
              <a:rPr lang="vi-VN" sz="2400" b="1" dirty="0" err="1">
                <a:solidFill>
                  <a:srgbClr val="000099"/>
                </a:solidFill>
              </a:rPr>
              <a:t>dự</a:t>
            </a:r>
            <a:r>
              <a:rPr lang="vi-VN" sz="2400" b="1" dirty="0">
                <a:solidFill>
                  <a:srgbClr val="000099"/>
                </a:solidFill>
              </a:rPr>
              <a:t> </a:t>
            </a:r>
            <a:r>
              <a:rPr lang="vi-VN" sz="2400" b="1" dirty="0" err="1">
                <a:solidFill>
                  <a:srgbClr val="000099"/>
                </a:solidFill>
              </a:rPr>
              <a:t>đoán</a:t>
            </a:r>
            <a:r>
              <a:rPr lang="vi-VN" sz="2400" b="1" dirty="0">
                <a:solidFill>
                  <a:srgbClr val="000099"/>
                </a:solidFill>
              </a:rPr>
              <a:t> đã nêu theo yêu cầu của C1 là đúng. </a:t>
            </a:r>
            <a:endParaRPr lang="vi-VN" sz="2400" b="1" dirty="0" smtClean="0">
              <a:solidFill>
                <a:srgbClr val="000099"/>
              </a:solidFill>
            </a:endParaRPr>
          </a:p>
          <a:p>
            <a:r>
              <a:rPr lang="vi-VN" sz="2400" b="1" dirty="0" smtClean="0">
                <a:solidFill>
                  <a:srgbClr val="C00000"/>
                </a:solidFill>
              </a:rPr>
              <a:t>(dây l có R</a:t>
            </a:r>
            <a:r>
              <a:rPr lang="vi-VN" sz="2400" b="1" baseline="-25000" dirty="0" smtClean="0">
                <a:solidFill>
                  <a:srgbClr val="C00000"/>
                </a:solidFill>
              </a:rPr>
              <a:t>1</a:t>
            </a:r>
            <a:r>
              <a:rPr lang="vi-VN" sz="2400" b="1" dirty="0" smtClean="0">
                <a:solidFill>
                  <a:srgbClr val="C00000"/>
                </a:solidFill>
              </a:rPr>
              <a:t> = 4</a:t>
            </a:r>
            <a:r>
              <a:rPr lang="el-GR" sz="2400" b="1" dirty="0" smtClean="0">
                <a:solidFill>
                  <a:srgbClr val="C00000"/>
                </a:solidFill>
                <a:cs typeface="Times New Roman" pitchFamily="18" charset="0"/>
              </a:rPr>
              <a:t>Ω</a:t>
            </a:r>
            <a:r>
              <a:rPr lang="vi-VN" sz="2400" b="1" dirty="0" smtClean="0">
                <a:solidFill>
                  <a:srgbClr val="C00000"/>
                </a:solidFill>
              </a:rPr>
              <a:t>, </a:t>
            </a:r>
            <a:r>
              <a:rPr lang="vi-VN" sz="2400" b="1" dirty="0" smtClean="0">
                <a:solidFill>
                  <a:srgbClr val="660066"/>
                </a:solidFill>
              </a:rPr>
              <a:t>dây 2l </a:t>
            </a:r>
            <a:r>
              <a:rPr lang="vi-VN" sz="2400" b="1" dirty="0">
                <a:solidFill>
                  <a:srgbClr val="660066"/>
                </a:solidFill>
              </a:rPr>
              <a:t>có </a:t>
            </a:r>
            <a:r>
              <a:rPr lang="vi-VN" sz="2400" b="1" dirty="0" smtClean="0">
                <a:solidFill>
                  <a:srgbClr val="660066"/>
                </a:solidFill>
              </a:rPr>
              <a:t>R</a:t>
            </a:r>
            <a:r>
              <a:rPr lang="vi-VN" sz="2400" b="1" baseline="-25000" dirty="0" smtClean="0">
                <a:solidFill>
                  <a:srgbClr val="660066"/>
                </a:solidFill>
              </a:rPr>
              <a:t>2</a:t>
            </a:r>
            <a:r>
              <a:rPr lang="vi-VN" sz="2400" b="1" dirty="0" smtClean="0">
                <a:solidFill>
                  <a:srgbClr val="660066"/>
                </a:solidFill>
              </a:rPr>
              <a:t> </a:t>
            </a:r>
            <a:r>
              <a:rPr lang="vi-VN" sz="2400" b="1" dirty="0">
                <a:solidFill>
                  <a:srgbClr val="660066"/>
                </a:solidFill>
              </a:rPr>
              <a:t>= </a:t>
            </a:r>
            <a:r>
              <a:rPr lang="vi-VN" sz="2400" b="1" dirty="0" smtClean="0">
                <a:solidFill>
                  <a:srgbClr val="660066"/>
                </a:solidFill>
              </a:rPr>
              <a:t>8</a:t>
            </a:r>
            <a:r>
              <a:rPr lang="el-GR" sz="2400" b="1" dirty="0" smtClean="0">
                <a:solidFill>
                  <a:srgbClr val="660066"/>
                </a:solidFill>
                <a:cs typeface="Times New Roman" pitchFamily="18" charset="0"/>
              </a:rPr>
              <a:t>Ω</a:t>
            </a:r>
            <a:r>
              <a:rPr lang="vi-VN" sz="2400" b="1" dirty="0" smtClean="0">
                <a:solidFill>
                  <a:srgbClr val="660066"/>
                </a:solidFill>
              </a:rPr>
              <a:t>, </a:t>
            </a:r>
            <a:r>
              <a:rPr lang="vi-VN" sz="2400" b="1" dirty="0" smtClean="0">
                <a:solidFill>
                  <a:srgbClr val="663300"/>
                </a:solidFill>
              </a:rPr>
              <a:t>dây 3l </a:t>
            </a:r>
            <a:r>
              <a:rPr lang="vi-VN" sz="2400" b="1" dirty="0">
                <a:solidFill>
                  <a:srgbClr val="663300"/>
                </a:solidFill>
              </a:rPr>
              <a:t>có </a:t>
            </a:r>
            <a:r>
              <a:rPr lang="vi-VN" sz="2400" b="1" dirty="0" smtClean="0">
                <a:solidFill>
                  <a:srgbClr val="663300"/>
                </a:solidFill>
              </a:rPr>
              <a:t>R</a:t>
            </a:r>
            <a:r>
              <a:rPr lang="vi-VN" sz="2400" b="1" baseline="-25000" dirty="0">
                <a:solidFill>
                  <a:srgbClr val="663300"/>
                </a:solidFill>
              </a:rPr>
              <a:t>3</a:t>
            </a:r>
            <a:r>
              <a:rPr lang="vi-VN" sz="2400" b="1" dirty="0" smtClean="0">
                <a:solidFill>
                  <a:srgbClr val="663300"/>
                </a:solidFill>
              </a:rPr>
              <a:t> </a:t>
            </a:r>
            <a:r>
              <a:rPr lang="vi-VN" sz="2400" b="1" dirty="0">
                <a:solidFill>
                  <a:srgbClr val="663300"/>
                </a:solidFill>
              </a:rPr>
              <a:t>= </a:t>
            </a:r>
            <a:r>
              <a:rPr lang="vi-VN" sz="2400" b="1" dirty="0" smtClean="0">
                <a:solidFill>
                  <a:srgbClr val="663300"/>
                </a:solidFill>
              </a:rPr>
              <a:t>12</a:t>
            </a:r>
            <a:r>
              <a:rPr lang="el-GR" sz="2400" b="1" dirty="0" smtClean="0">
                <a:solidFill>
                  <a:srgbClr val="663300"/>
                </a:solidFill>
                <a:cs typeface="Times New Roman" pitchFamily="18" charset="0"/>
              </a:rPr>
              <a:t>Ω</a:t>
            </a:r>
            <a:r>
              <a:rPr lang="vi-VN" sz="2400" b="1" dirty="0" smtClean="0">
                <a:solidFill>
                  <a:srgbClr val="663300"/>
                </a:solidFill>
              </a:rPr>
              <a:t> </a:t>
            </a:r>
            <a:r>
              <a:rPr lang="vi-VN" sz="2400" b="1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9" name="Hình chữ nhật 8"/>
          <p:cNvSpPr/>
          <p:nvPr/>
        </p:nvSpPr>
        <p:spPr>
          <a:xfrm>
            <a:off x="1835697" y="3407792"/>
            <a:ext cx="72728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006600"/>
                </a:solidFill>
              </a:rPr>
              <a:t>Điện </a:t>
            </a:r>
            <a:r>
              <a:rPr lang="vi-VN" sz="2400" b="1" dirty="0">
                <a:solidFill>
                  <a:srgbClr val="006600"/>
                </a:solidFill>
              </a:rPr>
              <a:t>trở của dây dẫn </a:t>
            </a:r>
            <a:r>
              <a:rPr lang="vi-VN" sz="2400" b="1" dirty="0" err="1">
                <a:solidFill>
                  <a:srgbClr val="006600"/>
                </a:solidFill>
              </a:rPr>
              <a:t>tỷ</a:t>
            </a:r>
            <a:r>
              <a:rPr lang="vi-VN" sz="2400" b="1" dirty="0">
                <a:solidFill>
                  <a:srgbClr val="006600"/>
                </a:solidFill>
              </a:rPr>
              <a:t> </a:t>
            </a:r>
            <a:r>
              <a:rPr lang="vi-VN" sz="2400" b="1" dirty="0" err="1">
                <a:solidFill>
                  <a:srgbClr val="006600"/>
                </a:solidFill>
              </a:rPr>
              <a:t>lệ</a:t>
            </a:r>
            <a:r>
              <a:rPr lang="vi-VN" sz="2400" b="1" dirty="0">
                <a:solidFill>
                  <a:srgbClr val="006600"/>
                </a:solidFill>
              </a:rPr>
              <a:t> với chiều dài của dây.</a:t>
            </a:r>
          </a:p>
        </p:txBody>
      </p:sp>
      <p:sp>
        <p:nvSpPr>
          <p:cNvPr id="10" name="Hình chữ nhật 9"/>
          <p:cNvSpPr/>
          <p:nvPr/>
        </p:nvSpPr>
        <p:spPr>
          <a:xfrm>
            <a:off x="-4832" y="3387472"/>
            <a:ext cx="19271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3. </a:t>
            </a:r>
            <a:r>
              <a:rPr lang="vi-VN" sz="2400" b="1" dirty="0" err="1">
                <a:solidFill>
                  <a:srgbClr val="660066"/>
                </a:solidFill>
              </a:rPr>
              <a:t>Kết</a:t>
            </a:r>
            <a:r>
              <a:rPr lang="vi-VN" sz="2400" b="1" dirty="0">
                <a:solidFill>
                  <a:srgbClr val="660066"/>
                </a:solidFill>
              </a:rPr>
              <a:t> </a:t>
            </a:r>
            <a:r>
              <a:rPr lang="vi-VN" sz="2400" b="1" dirty="0" err="1">
                <a:solidFill>
                  <a:srgbClr val="660066"/>
                </a:solidFill>
              </a:rPr>
              <a:t>luận</a:t>
            </a:r>
            <a:r>
              <a:rPr lang="vi-VN" sz="2400" b="1" dirty="0">
                <a:solidFill>
                  <a:srgbClr val="660066"/>
                </a:solidFill>
              </a:rPr>
              <a:t>: </a:t>
            </a:r>
            <a:endParaRPr lang="vi-VN" dirty="0">
              <a:solidFill>
                <a:srgbClr val="660066"/>
              </a:solidFill>
            </a:endParaRPr>
          </a:p>
        </p:txBody>
      </p:sp>
      <p:sp>
        <p:nvSpPr>
          <p:cNvPr id="11" name="Hình chữ nhật 3"/>
          <p:cNvSpPr/>
          <p:nvPr/>
        </p:nvSpPr>
        <p:spPr>
          <a:xfrm>
            <a:off x="-4832" y="0"/>
            <a:ext cx="9144000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BÀI 7.  SỰ PHỤ THUỘC CỦA ĐIỆN TRỞ 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VÀO CHIỀU DÀI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96147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20"/>
                            </p:stCondLst>
                            <p:childTnLst>
                              <p:par>
                                <p:cTn id="2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ình chữ nhật 2"/>
          <p:cNvSpPr/>
          <p:nvPr/>
        </p:nvSpPr>
        <p:spPr>
          <a:xfrm>
            <a:off x="-4832" y="766445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I. XÁC ĐỊNH SỰ PHỤ THUỘC CỦA ĐIỆN TRỞ DÂY DẪN VÀO MỘT TRONG NHỮNG YẾU TỐ KHÁC NHAU: 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4" name="Hình chữ nhật 3"/>
          <p:cNvSpPr/>
          <p:nvPr/>
        </p:nvSpPr>
        <p:spPr>
          <a:xfrm>
            <a:off x="0" y="1320448"/>
            <a:ext cx="9139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II. SỰ PHỤ THUỘC CỦA ĐIỆN TRỞ VÀO CHIỀU DÀI  DÂY DẪN: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0" y="1597432"/>
            <a:ext cx="1813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0099"/>
                </a:solidFill>
              </a:rPr>
              <a:t>III. VẬN </a:t>
            </a:r>
            <a:r>
              <a:rPr lang="vi-VN" b="1" dirty="0" smtClean="0">
                <a:solidFill>
                  <a:srgbClr val="000099"/>
                </a:solidFill>
              </a:rPr>
              <a:t>DỤNG: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1" y="1865144"/>
            <a:ext cx="91391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smtClean="0">
                <a:solidFill>
                  <a:srgbClr val="006600"/>
                </a:solidFill>
              </a:rPr>
              <a:t>C3:</a:t>
            </a:r>
            <a:r>
              <a:rPr lang="vi-VN" sz="2400" b="1" dirty="0" smtClean="0">
                <a:solidFill>
                  <a:srgbClr val="006600"/>
                </a:solidFill>
              </a:rPr>
              <a:t> </a:t>
            </a:r>
            <a:r>
              <a:rPr lang="vi-VN" sz="2400" b="1" dirty="0">
                <a:solidFill>
                  <a:srgbClr val="C00000"/>
                </a:solidFill>
              </a:rPr>
              <a:t>Khi đặt </a:t>
            </a:r>
            <a:r>
              <a:rPr lang="vi-VN" sz="2400" b="1" dirty="0" smtClean="0">
                <a:solidFill>
                  <a:srgbClr val="C00000"/>
                </a:solidFill>
              </a:rPr>
              <a:t>hiệu điện thế </a:t>
            </a:r>
            <a:r>
              <a:rPr lang="vi-VN" sz="2400" b="1" dirty="0">
                <a:solidFill>
                  <a:srgbClr val="C00000"/>
                </a:solidFill>
              </a:rPr>
              <a:t>6V vào hai đầu một </a:t>
            </a:r>
            <a:r>
              <a:rPr lang="vi-VN" sz="2400" b="1" dirty="0" err="1">
                <a:solidFill>
                  <a:srgbClr val="C00000"/>
                </a:solidFill>
              </a:rPr>
              <a:t>cuộn</a:t>
            </a:r>
            <a:r>
              <a:rPr lang="vi-VN" sz="2400" b="1" dirty="0">
                <a:solidFill>
                  <a:srgbClr val="C00000"/>
                </a:solidFill>
              </a:rPr>
              <a:t> dây dẫn thì dòng điện chạy qua nó có cường độ 0,3A. Tính chiều dài của dây dẫn dùng để </a:t>
            </a:r>
            <a:r>
              <a:rPr lang="vi-VN" sz="2400" b="1" dirty="0" err="1">
                <a:solidFill>
                  <a:srgbClr val="C00000"/>
                </a:solidFill>
              </a:rPr>
              <a:t>cuốn</a:t>
            </a:r>
            <a:r>
              <a:rPr lang="vi-VN" sz="2400" b="1" dirty="0">
                <a:solidFill>
                  <a:srgbClr val="C00000"/>
                </a:solidFill>
              </a:rPr>
              <a:t> </a:t>
            </a:r>
            <a:r>
              <a:rPr lang="vi-VN" sz="2400" b="1" dirty="0" err="1">
                <a:solidFill>
                  <a:srgbClr val="C00000"/>
                </a:solidFill>
              </a:rPr>
              <a:t>cuộn</a:t>
            </a:r>
            <a:r>
              <a:rPr lang="vi-VN" sz="2400" b="1" dirty="0">
                <a:solidFill>
                  <a:srgbClr val="C00000"/>
                </a:solidFill>
              </a:rPr>
              <a:t> dây này, biết rằng dây dẫn loại này nếu dài 4 m thì </a:t>
            </a:r>
            <a:r>
              <a:rPr lang="vi-VN" sz="2400" b="1" dirty="0" smtClean="0">
                <a:solidFill>
                  <a:srgbClr val="C00000"/>
                </a:solidFill>
              </a:rPr>
              <a:t>có điện trở là 2</a:t>
            </a:r>
            <a:r>
              <a:rPr lang="el-GR" sz="2400" b="1" dirty="0" smtClean="0">
                <a:solidFill>
                  <a:srgbClr val="C00000"/>
                </a:solidFill>
                <a:cs typeface="Times New Roman" pitchFamily="18" charset="0"/>
              </a:rPr>
              <a:t>Ω</a:t>
            </a:r>
            <a:r>
              <a:rPr lang="vi-VN" sz="2400" b="1" dirty="0" smtClean="0">
                <a:solidFill>
                  <a:srgbClr val="C00000"/>
                </a:solidFill>
              </a:rPr>
              <a:t> </a:t>
            </a:r>
            <a:endParaRPr lang="vi-VN" sz="2400" b="1" dirty="0">
              <a:solidFill>
                <a:srgbClr val="C00000"/>
              </a:solidFill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530632" y="3434804"/>
            <a:ext cx="13805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u="sng" dirty="0" err="1" smtClean="0">
                <a:solidFill>
                  <a:srgbClr val="006600"/>
                </a:solidFill>
              </a:rPr>
              <a:t>Tóm</a:t>
            </a:r>
            <a:r>
              <a:rPr lang="vi-VN" sz="2400" b="1" u="sng" dirty="0" smtClean="0">
                <a:solidFill>
                  <a:srgbClr val="006600"/>
                </a:solidFill>
              </a:rPr>
              <a:t> </a:t>
            </a:r>
            <a:r>
              <a:rPr lang="vi-VN" sz="2400" b="1" u="sng" dirty="0" err="1" smtClean="0">
                <a:solidFill>
                  <a:srgbClr val="006600"/>
                </a:solidFill>
              </a:rPr>
              <a:t>tắt</a:t>
            </a:r>
            <a:r>
              <a:rPr lang="vi-VN" sz="2400" b="1" dirty="0" smtClean="0">
                <a:solidFill>
                  <a:srgbClr val="006600"/>
                </a:solidFill>
              </a:rPr>
              <a:t> </a:t>
            </a:r>
            <a:endParaRPr lang="vi-VN" dirty="0"/>
          </a:p>
        </p:txBody>
      </p:sp>
      <p:sp>
        <p:nvSpPr>
          <p:cNvPr id="8" name="Hộp_Văn_Bản 7"/>
          <p:cNvSpPr txBox="1"/>
          <p:nvPr/>
        </p:nvSpPr>
        <p:spPr>
          <a:xfrm>
            <a:off x="683568" y="3861048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000099"/>
                </a:solidFill>
              </a:rPr>
              <a:t>U = 6V</a:t>
            </a:r>
            <a:endParaRPr lang="vi-VN" sz="2400" b="1" dirty="0">
              <a:solidFill>
                <a:srgbClr val="000099"/>
              </a:solidFill>
            </a:endParaRPr>
          </a:p>
        </p:txBody>
      </p:sp>
      <p:sp>
        <p:nvSpPr>
          <p:cNvPr id="9" name="Hộp_Văn_Bản 8"/>
          <p:cNvSpPr txBox="1"/>
          <p:nvPr/>
        </p:nvSpPr>
        <p:spPr>
          <a:xfrm>
            <a:off x="683568" y="4243159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rgbClr val="663300"/>
                </a:solidFill>
              </a:rPr>
              <a:t>i</a:t>
            </a:r>
            <a:r>
              <a:rPr lang="vi-VN" sz="2400" b="1" dirty="0" smtClean="0">
                <a:solidFill>
                  <a:srgbClr val="663300"/>
                </a:solidFill>
              </a:rPr>
              <a:t> = 0,3A</a:t>
            </a:r>
            <a:endParaRPr lang="vi-VN" sz="2400" b="1" dirty="0">
              <a:solidFill>
                <a:srgbClr val="663300"/>
              </a:solidFill>
            </a:endParaRPr>
          </a:p>
        </p:txBody>
      </p:sp>
      <p:sp>
        <p:nvSpPr>
          <p:cNvPr id="10" name="Hộp_Văn_Bản 9"/>
          <p:cNvSpPr txBox="1"/>
          <p:nvPr/>
        </p:nvSpPr>
        <p:spPr>
          <a:xfrm>
            <a:off x="683568" y="4581128"/>
            <a:ext cx="1178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rgbClr val="006600"/>
                </a:solidFill>
              </a:rPr>
              <a:t>l</a:t>
            </a:r>
            <a:r>
              <a:rPr lang="vi-VN" sz="2400" b="1" baseline="-25000" dirty="0" smtClean="0">
                <a:solidFill>
                  <a:srgbClr val="006600"/>
                </a:solidFill>
              </a:rPr>
              <a:t>1</a:t>
            </a:r>
            <a:r>
              <a:rPr lang="vi-VN" sz="2400" b="1" dirty="0" smtClean="0">
                <a:solidFill>
                  <a:srgbClr val="006600"/>
                </a:solidFill>
              </a:rPr>
              <a:t> = 4m</a:t>
            </a:r>
            <a:endParaRPr lang="vi-VN" sz="2400" b="1" dirty="0">
              <a:solidFill>
                <a:srgbClr val="006600"/>
              </a:solidFill>
            </a:endParaRPr>
          </a:p>
        </p:txBody>
      </p:sp>
      <p:sp>
        <p:nvSpPr>
          <p:cNvPr id="11" name="Hộp_Văn_Bản 10"/>
          <p:cNvSpPr txBox="1"/>
          <p:nvPr/>
        </p:nvSpPr>
        <p:spPr>
          <a:xfrm>
            <a:off x="683568" y="4941168"/>
            <a:ext cx="13740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0000CC"/>
                </a:solidFill>
              </a:rPr>
              <a:t>R</a:t>
            </a:r>
            <a:r>
              <a:rPr lang="vi-VN" sz="2400" b="1" baseline="-25000" dirty="0" smtClean="0">
                <a:solidFill>
                  <a:srgbClr val="0000CC"/>
                </a:solidFill>
              </a:rPr>
              <a:t>1</a:t>
            </a:r>
            <a:r>
              <a:rPr lang="vi-VN" sz="2400" b="1" dirty="0" smtClean="0">
                <a:solidFill>
                  <a:srgbClr val="0000CC"/>
                </a:solidFill>
              </a:rPr>
              <a:t> = 2</a:t>
            </a:r>
            <a:r>
              <a:rPr lang="el-GR" sz="2400" b="1" dirty="0">
                <a:solidFill>
                  <a:srgbClr val="0000CC"/>
                </a:solidFill>
                <a:cs typeface="Times New Roman" pitchFamily="18" charset="0"/>
              </a:rPr>
              <a:t> Ω</a:t>
            </a:r>
            <a:endParaRPr lang="vi-VN" sz="2400" b="1" dirty="0">
              <a:solidFill>
                <a:srgbClr val="0000CC"/>
              </a:solidFill>
            </a:endParaRPr>
          </a:p>
        </p:txBody>
      </p:sp>
      <p:sp>
        <p:nvSpPr>
          <p:cNvPr id="12" name="Hộp_Văn_Bản 11"/>
          <p:cNvSpPr txBox="1"/>
          <p:nvPr/>
        </p:nvSpPr>
        <p:spPr>
          <a:xfrm>
            <a:off x="683568" y="5358407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C00000"/>
                </a:solidFill>
              </a:rPr>
              <a:t>l = ?</a:t>
            </a:r>
            <a:endParaRPr lang="vi-VN" sz="2400" b="1" dirty="0">
              <a:solidFill>
                <a:srgbClr val="C00000"/>
              </a:solidFill>
            </a:endParaRPr>
          </a:p>
        </p:txBody>
      </p:sp>
      <p:sp>
        <p:nvSpPr>
          <p:cNvPr id="13" name="Hình chữ nhật 12"/>
          <p:cNvSpPr/>
          <p:nvPr/>
        </p:nvSpPr>
        <p:spPr>
          <a:xfrm>
            <a:off x="4567168" y="3399383"/>
            <a:ext cx="8499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u="sng" dirty="0" smtClean="0">
                <a:solidFill>
                  <a:srgbClr val="006600"/>
                </a:solidFill>
              </a:rPr>
              <a:t>Giải</a:t>
            </a:r>
            <a:r>
              <a:rPr lang="vi-VN" sz="2400" b="1" dirty="0" smtClean="0">
                <a:solidFill>
                  <a:srgbClr val="006600"/>
                </a:solidFill>
              </a:rPr>
              <a:t> </a:t>
            </a:r>
            <a:endParaRPr lang="vi-VN" dirty="0"/>
          </a:p>
        </p:txBody>
      </p:sp>
      <p:sp>
        <p:nvSpPr>
          <p:cNvPr id="14" name="Hình chữ nhật 13"/>
          <p:cNvSpPr/>
          <p:nvPr/>
        </p:nvSpPr>
        <p:spPr>
          <a:xfrm>
            <a:off x="3377215" y="3840728"/>
            <a:ext cx="31390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0000CC"/>
                </a:solidFill>
              </a:rPr>
              <a:t>Điện trở của dây là: </a:t>
            </a:r>
            <a:endParaRPr lang="vi-VN" dirty="0">
              <a:solidFill>
                <a:srgbClr val="0000CC"/>
              </a:solidFill>
            </a:endParaRPr>
          </a:p>
        </p:txBody>
      </p:sp>
      <p:graphicFrame>
        <p:nvGraphicFramePr>
          <p:cNvPr id="15" name="Đối tượng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908182"/>
              </p:ext>
            </p:extLst>
          </p:nvPr>
        </p:nvGraphicFramePr>
        <p:xfrm>
          <a:off x="3695980" y="4271913"/>
          <a:ext cx="2592288" cy="87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name="Equation" r:id="rId3" imgW="1244520" imgH="419040" progId="">
                  <p:embed/>
                </p:oleObj>
              </mc:Choice>
              <mc:Fallback>
                <p:oleObj name="Equation" r:id="rId3" imgW="1244520" imgH="419040" progId="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980" y="4271913"/>
                        <a:ext cx="2592288" cy="87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Hình chữ nhật 15"/>
          <p:cNvSpPr/>
          <p:nvPr/>
        </p:nvSpPr>
        <p:spPr>
          <a:xfrm>
            <a:off x="3347864" y="5070400"/>
            <a:ext cx="33281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006600"/>
                </a:solidFill>
              </a:rPr>
              <a:t>Chiều dài của dây là: </a:t>
            </a:r>
            <a:endParaRPr lang="vi-VN" dirty="0">
              <a:solidFill>
                <a:srgbClr val="006600"/>
              </a:solidFill>
            </a:endParaRPr>
          </a:p>
        </p:txBody>
      </p:sp>
      <p:graphicFrame>
        <p:nvGraphicFramePr>
          <p:cNvPr id="17" name="Đối tượng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321956"/>
              </p:ext>
            </p:extLst>
          </p:nvPr>
        </p:nvGraphicFramePr>
        <p:xfrm>
          <a:off x="3779912" y="5487640"/>
          <a:ext cx="2376264" cy="86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Equation" r:id="rId5" imgW="1079280" imgH="393480" progId="">
                  <p:embed/>
                </p:oleObj>
              </mc:Choice>
              <mc:Fallback>
                <p:oleObj name="Equation" r:id="rId5" imgW="1079280" imgH="393480" progId="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5487640"/>
                        <a:ext cx="2376264" cy="866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Hình chữ nhật 3"/>
          <p:cNvSpPr/>
          <p:nvPr/>
        </p:nvSpPr>
        <p:spPr>
          <a:xfrm>
            <a:off x="-4832" y="0"/>
            <a:ext cx="9144000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BÀI 7.  SỰ PHỤ THUỘC CỦA ĐIỆN TRỞ 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VÀO CHIỀU DÀI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0918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blinds/>
      </p:transition>
    </mc:Choice>
    <mc:Fallback xmlns="">
      <p:transition spd="slow">
        <p:blinds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-4832" y="766445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I. XÁC ĐỊNH SỰ PHỤ THUỘC CỦA ĐIỆN TRỞ DÂY DẪN VÀO MỘT TRONG NHỮNG YẾU TỐ KHÁC NHAU: 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0" y="1320448"/>
            <a:ext cx="9139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II. SỰ PHỤ THUỘC CỦA ĐIỆN TRỞ VÀO CHIỀU DÀI  DÂY DẪN: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0" y="1597432"/>
            <a:ext cx="18133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b="1" dirty="0">
                <a:solidFill>
                  <a:srgbClr val="000099"/>
                </a:solidFill>
              </a:rPr>
              <a:t>III. VẬN </a:t>
            </a:r>
            <a:r>
              <a:rPr lang="vi-VN" b="1" dirty="0" smtClean="0">
                <a:solidFill>
                  <a:srgbClr val="000099"/>
                </a:solidFill>
              </a:rPr>
              <a:t>DỤNG: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1" y="1865144"/>
            <a:ext cx="91391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smtClean="0">
                <a:solidFill>
                  <a:srgbClr val="006600"/>
                </a:solidFill>
              </a:rPr>
              <a:t>C4:</a:t>
            </a:r>
            <a:r>
              <a:rPr lang="vi-VN" sz="2400" b="1" dirty="0" smtClean="0"/>
              <a:t> </a:t>
            </a:r>
            <a:r>
              <a:rPr lang="vi-VN" sz="2400" b="1" dirty="0">
                <a:solidFill>
                  <a:srgbClr val="C00000"/>
                </a:solidFill>
              </a:rPr>
              <a:t>Hai đoạn dây dẫn có cùng tiết </a:t>
            </a:r>
            <a:r>
              <a:rPr lang="vi-VN" sz="2400" b="1" dirty="0" err="1">
                <a:solidFill>
                  <a:srgbClr val="C00000"/>
                </a:solidFill>
              </a:rPr>
              <a:t>diện</a:t>
            </a:r>
            <a:r>
              <a:rPr lang="vi-VN" sz="2400" b="1" dirty="0">
                <a:solidFill>
                  <a:srgbClr val="C00000"/>
                </a:solidFill>
              </a:rPr>
              <a:t> và làm cùng loại vật </a:t>
            </a:r>
            <a:r>
              <a:rPr lang="vi-VN" sz="2400" b="1" dirty="0" err="1">
                <a:solidFill>
                  <a:srgbClr val="C00000"/>
                </a:solidFill>
              </a:rPr>
              <a:t>liệu</a:t>
            </a:r>
            <a:r>
              <a:rPr lang="vi-VN" sz="2400" b="1" dirty="0">
                <a:solidFill>
                  <a:srgbClr val="C00000"/>
                </a:solidFill>
              </a:rPr>
              <a:t>, có chiều dài l</a:t>
            </a:r>
            <a:r>
              <a:rPr lang="vi-VN" sz="2400" b="1" baseline="-25000" dirty="0">
                <a:solidFill>
                  <a:srgbClr val="C00000"/>
                </a:solidFill>
              </a:rPr>
              <a:t>1 </a:t>
            </a:r>
            <a:r>
              <a:rPr lang="vi-VN" sz="2400" b="1" dirty="0">
                <a:solidFill>
                  <a:srgbClr val="C00000"/>
                </a:solidFill>
              </a:rPr>
              <a:t>và l</a:t>
            </a:r>
            <a:r>
              <a:rPr lang="vi-VN" sz="2400" b="1" baseline="-25000" dirty="0">
                <a:solidFill>
                  <a:srgbClr val="C00000"/>
                </a:solidFill>
              </a:rPr>
              <a:t>2</a:t>
            </a:r>
            <a:r>
              <a:rPr lang="vi-VN" sz="2400" b="1" dirty="0">
                <a:solidFill>
                  <a:srgbClr val="C00000"/>
                </a:solidFill>
              </a:rPr>
              <a:t> . Lần </a:t>
            </a:r>
            <a:r>
              <a:rPr lang="vi-VN" sz="2400" b="1" dirty="0" err="1">
                <a:solidFill>
                  <a:srgbClr val="C00000"/>
                </a:solidFill>
              </a:rPr>
              <a:t>lượt</a:t>
            </a:r>
            <a:r>
              <a:rPr lang="vi-VN" sz="2400" b="1" dirty="0">
                <a:solidFill>
                  <a:srgbClr val="C00000"/>
                </a:solidFill>
              </a:rPr>
              <a:t> đặt cùng HĐT vào  hai đầu mỗi đoạn dây này thì dòng điện chạy qua chúng có dòng điện tương ứng là </a:t>
            </a:r>
            <a:r>
              <a:rPr lang="vi-VN" sz="2400" b="1" dirty="0" smtClean="0">
                <a:solidFill>
                  <a:srgbClr val="C00000"/>
                </a:solidFill>
              </a:rPr>
              <a:t>i</a:t>
            </a:r>
            <a:r>
              <a:rPr lang="vi-VN" sz="2400" b="1" baseline="-25000" dirty="0" smtClean="0">
                <a:solidFill>
                  <a:srgbClr val="C00000"/>
                </a:solidFill>
              </a:rPr>
              <a:t>1</a:t>
            </a:r>
            <a:r>
              <a:rPr lang="vi-VN" sz="2400" b="1" dirty="0" smtClean="0">
                <a:solidFill>
                  <a:srgbClr val="C00000"/>
                </a:solidFill>
              </a:rPr>
              <a:t> </a:t>
            </a:r>
            <a:r>
              <a:rPr lang="vi-VN" sz="2400" b="1" dirty="0">
                <a:solidFill>
                  <a:srgbClr val="C00000"/>
                </a:solidFill>
              </a:rPr>
              <a:t>và </a:t>
            </a:r>
            <a:r>
              <a:rPr lang="vi-VN" sz="2400" b="1" dirty="0" smtClean="0">
                <a:solidFill>
                  <a:srgbClr val="C00000"/>
                </a:solidFill>
              </a:rPr>
              <a:t>i</a:t>
            </a:r>
            <a:r>
              <a:rPr lang="vi-VN" sz="2400" b="1" baseline="-25000" dirty="0" smtClean="0">
                <a:solidFill>
                  <a:srgbClr val="C00000"/>
                </a:solidFill>
              </a:rPr>
              <a:t>2</a:t>
            </a:r>
            <a:r>
              <a:rPr lang="vi-VN" sz="2400" b="1" dirty="0" smtClean="0">
                <a:solidFill>
                  <a:srgbClr val="C00000"/>
                </a:solidFill>
              </a:rPr>
              <a:t> </a:t>
            </a:r>
            <a:r>
              <a:rPr lang="vi-VN" sz="2400" b="1" dirty="0">
                <a:solidFill>
                  <a:srgbClr val="C00000"/>
                </a:solidFill>
              </a:rPr>
              <a:t>. Biết </a:t>
            </a:r>
            <a:r>
              <a:rPr lang="vi-VN" sz="2400" b="1" dirty="0" smtClean="0">
                <a:solidFill>
                  <a:srgbClr val="C00000"/>
                </a:solidFill>
              </a:rPr>
              <a:t>i</a:t>
            </a:r>
            <a:r>
              <a:rPr lang="vi-VN" sz="2400" b="1" baseline="-25000" dirty="0" smtClean="0">
                <a:solidFill>
                  <a:srgbClr val="C00000"/>
                </a:solidFill>
              </a:rPr>
              <a:t>1</a:t>
            </a:r>
            <a:r>
              <a:rPr lang="vi-VN" sz="2400" b="1" dirty="0" smtClean="0">
                <a:solidFill>
                  <a:srgbClr val="C00000"/>
                </a:solidFill>
              </a:rPr>
              <a:t> </a:t>
            </a:r>
            <a:r>
              <a:rPr lang="vi-VN" sz="2400" b="1" dirty="0">
                <a:solidFill>
                  <a:srgbClr val="C00000"/>
                </a:solidFill>
              </a:rPr>
              <a:t>= </a:t>
            </a:r>
            <a:r>
              <a:rPr lang="vi-VN" sz="2400" b="1" dirty="0" smtClean="0">
                <a:solidFill>
                  <a:srgbClr val="C00000"/>
                </a:solidFill>
              </a:rPr>
              <a:t>0,25i</a:t>
            </a:r>
            <a:r>
              <a:rPr lang="vi-VN" sz="2400" b="1" baseline="-25000" dirty="0" smtClean="0">
                <a:solidFill>
                  <a:srgbClr val="C00000"/>
                </a:solidFill>
              </a:rPr>
              <a:t>2 </a:t>
            </a:r>
            <a:r>
              <a:rPr lang="vi-VN" sz="2400" b="1" baseline="-25000" dirty="0">
                <a:solidFill>
                  <a:srgbClr val="C00000"/>
                </a:solidFill>
              </a:rPr>
              <a:t>, </a:t>
            </a:r>
            <a:r>
              <a:rPr lang="vi-VN" sz="2400" b="1" dirty="0" err="1">
                <a:solidFill>
                  <a:srgbClr val="C00000"/>
                </a:solidFill>
              </a:rPr>
              <a:t>hỏi</a:t>
            </a:r>
            <a:r>
              <a:rPr lang="vi-VN" sz="2400" b="1" dirty="0">
                <a:solidFill>
                  <a:srgbClr val="C00000"/>
                </a:solidFill>
              </a:rPr>
              <a:t> l</a:t>
            </a:r>
            <a:r>
              <a:rPr lang="vi-VN" sz="2400" b="1" baseline="-25000" dirty="0">
                <a:solidFill>
                  <a:srgbClr val="C00000"/>
                </a:solidFill>
              </a:rPr>
              <a:t>1</a:t>
            </a:r>
            <a:r>
              <a:rPr lang="vi-VN" sz="2400" b="1" dirty="0">
                <a:solidFill>
                  <a:srgbClr val="C00000"/>
                </a:solidFill>
              </a:rPr>
              <a:t> </a:t>
            </a:r>
            <a:r>
              <a:rPr lang="vi-VN" sz="2400" b="1" dirty="0" err="1" smtClean="0">
                <a:solidFill>
                  <a:srgbClr val="C00000"/>
                </a:solidFill>
              </a:rPr>
              <a:t>gấp</a:t>
            </a:r>
            <a:r>
              <a:rPr lang="en-US" sz="2400" b="1" dirty="0" smtClean="0">
                <a:solidFill>
                  <a:srgbClr val="C00000"/>
                </a:solidFill>
              </a:rPr>
              <a:t> bao </a:t>
            </a:r>
            <a:r>
              <a:rPr lang="en-US" sz="2400" b="1" dirty="0" err="1" smtClean="0">
                <a:solidFill>
                  <a:srgbClr val="C00000"/>
                </a:solidFill>
              </a:rPr>
              <a:t>nhiêu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>
                <a:solidFill>
                  <a:srgbClr val="C00000"/>
                </a:solidFill>
              </a:rPr>
              <a:t>lần l</a:t>
            </a:r>
            <a:r>
              <a:rPr lang="en-US" sz="2400" b="1" baseline="-25000" dirty="0">
                <a:solidFill>
                  <a:srgbClr val="C00000"/>
                </a:solidFill>
              </a:rPr>
              <a:t>2 </a:t>
            </a:r>
            <a:r>
              <a:rPr lang="en-US" sz="2400" b="1" dirty="0" smtClean="0">
                <a:solidFill>
                  <a:srgbClr val="C00000"/>
                </a:solidFill>
              </a:rPr>
              <a:t>?</a:t>
            </a:r>
            <a:endParaRPr lang="en-US" sz="2400" b="1" baseline="-25000" dirty="0">
              <a:solidFill>
                <a:srgbClr val="C00000"/>
              </a:solidFill>
            </a:endParaRPr>
          </a:p>
        </p:txBody>
      </p:sp>
      <p:sp>
        <p:nvSpPr>
          <p:cNvPr id="9" name="Hình chữ nhật 8"/>
          <p:cNvSpPr/>
          <p:nvPr/>
        </p:nvSpPr>
        <p:spPr>
          <a:xfrm>
            <a:off x="530632" y="3621211"/>
            <a:ext cx="13805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u="sng" dirty="0" err="1" smtClean="0">
                <a:solidFill>
                  <a:srgbClr val="006600"/>
                </a:solidFill>
              </a:rPr>
              <a:t>Tóm</a:t>
            </a:r>
            <a:r>
              <a:rPr lang="vi-VN" sz="2400" b="1" u="sng" dirty="0" smtClean="0">
                <a:solidFill>
                  <a:srgbClr val="006600"/>
                </a:solidFill>
              </a:rPr>
              <a:t> </a:t>
            </a:r>
            <a:r>
              <a:rPr lang="vi-VN" sz="2400" b="1" u="sng" dirty="0" err="1" smtClean="0">
                <a:solidFill>
                  <a:srgbClr val="006600"/>
                </a:solidFill>
              </a:rPr>
              <a:t>tắt</a:t>
            </a:r>
            <a:r>
              <a:rPr lang="vi-VN" sz="2400" b="1" dirty="0" smtClean="0">
                <a:solidFill>
                  <a:srgbClr val="006600"/>
                </a:solidFill>
              </a:rPr>
              <a:t> </a:t>
            </a:r>
            <a:endParaRPr lang="vi-VN" dirty="0"/>
          </a:p>
        </p:txBody>
      </p:sp>
      <p:sp>
        <p:nvSpPr>
          <p:cNvPr id="10" name="Hộp_Văn_Bản 9"/>
          <p:cNvSpPr txBox="1"/>
          <p:nvPr/>
        </p:nvSpPr>
        <p:spPr>
          <a:xfrm>
            <a:off x="376516" y="4119463"/>
            <a:ext cx="1531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rgbClr val="000099"/>
                </a:solidFill>
              </a:rPr>
              <a:t>i</a:t>
            </a:r>
            <a:r>
              <a:rPr lang="vi-VN" sz="2400" b="1" baseline="-25000" dirty="0">
                <a:solidFill>
                  <a:srgbClr val="000099"/>
                </a:solidFill>
              </a:rPr>
              <a:t>1</a:t>
            </a:r>
            <a:r>
              <a:rPr lang="vi-VN" sz="2400" b="1" dirty="0">
                <a:solidFill>
                  <a:srgbClr val="000099"/>
                </a:solidFill>
              </a:rPr>
              <a:t> = 0,25i</a:t>
            </a:r>
            <a:r>
              <a:rPr lang="vi-VN" sz="2400" b="1" baseline="-25000" dirty="0">
                <a:solidFill>
                  <a:srgbClr val="000099"/>
                </a:solidFill>
              </a:rPr>
              <a:t>2</a:t>
            </a:r>
            <a:endParaRPr lang="vi-VN" sz="2400" b="1" dirty="0">
              <a:solidFill>
                <a:srgbClr val="000099"/>
              </a:solidFill>
            </a:endParaRPr>
          </a:p>
        </p:txBody>
      </p:sp>
      <p:sp>
        <p:nvSpPr>
          <p:cNvPr id="11" name="Hình chữ nhật 10"/>
          <p:cNvSpPr/>
          <p:nvPr/>
        </p:nvSpPr>
        <p:spPr>
          <a:xfrm>
            <a:off x="5018231" y="3429000"/>
            <a:ext cx="8499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u="sng" dirty="0" smtClean="0">
                <a:solidFill>
                  <a:srgbClr val="006600"/>
                </a:solidFill>
              </a:rPr>
              <a:t>Giải</a:t>
            </a:r>
            <a:r>
              <a:rPr lang="vi-VN" sz="2400" b="1" dirty="0" smtClean="0">
                <a:solidFill>
                  <a:srgbClr val="006600"/>
                </a:solidFill>
              </a:rPr>
              <a:t> </a:t>
            </a:r>
            <a:endParaRPr lang="vi-VN" dirty="0"/>
          </a:p>
        </p:txBody>
      </p:sp>
      <p:sp>
        <p:nvSpPr>
          <p:cNvPr id="12" name="Hình chữ nhật 11"/>
          <p:cNvSpPr/>
          <p:nvPr/>
        </p:nvSpPr>
        <p:spPr>
          <a:xfrm>
            <a:off x="3161191" y="3861048"/>
            <a:ext cx="47788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0000CC"/>
                </a:solidFill>
              </a:rPr>
              <a:t>Hiệu điện thế 2 đầu mỗi dây là: </a:t>
            </a:r>
            <a:endParaRPr lang="vi-VN" dirty="0">
              <a:solidFill>
                <a:srgbClr val="0000CC"/>
              </a:solidFill>
            </a:endParaRPr>
          </a:p>
        </p:txBody>
      </p:sp>
      <p:sp>
        <p:nvSpPr>
          <p:cNvPr id="13" name="Hình chữ nhật 12"/>
          <p:cNvSpPr/>
          <p:nvPr/>
        </p:nvSpPr>
        <p:spPr>
          <a:xfrm>
            <a:off x="323528" y="4551511"/>
            <a:ext cx="22958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C00000"/>
                </a:solidFill>
              </a:rPr>
              <a:t>So sánh l</a:t>
            </a:r>
            <a:r>
              <a:rPr lang="vi-VN" sz="2400" b="1" baseline="-25000" dirty="0" smtClean="0">
                <a:solidFill>
                  <a:srgbClr val="C00000"/>
                </a:solidFill>
              </a:rPr>
              <a:t>1</a:t>
            </a:r>
            <a:r>
              <a:rPr lang="vi-VN" sz="2400" b="1" dirty="0">
                <a:solidFill>
                  <a:srgbClr val="C00000"/>
                </a:solidFill>
              </a:rPr>
              <a:t>;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>
                <a:solidFill>
                  <a:srgbClr val="C00000"/>
                </a:solidFill>
              </a:rPr>
              <a:t>l</a:t>
            </a:r>
            <a:r>
              <a:rPr lang="en-US" sz="2400" b="1" baseline="-25000" dirty="0">
                <a:solidFill>
                  <a:srgbClr val="C00000"/>
                </a:solidFill>
              </a:rPr>
              <a:t>2 </a:t>
            </a:r>
            <a:r>
              <a:rPr lang="en-US" sz="2400" b="1" dirty="0">
                <a:solidFill>
                  <a:srgbClr val="C00000"/>
                </a:solidFill>
              </a:rPr>
              <a:t>?</a:t>
            </a:r>
            <a:endParaRPr lang="vi-VN" dirty="0"/>
          </a:p>
        </p:txBody>
      </p:sp>
      <p:sp>
        <p:nvSpPr>
          <p:cNvPr id="15" name="Hộp_Văn_Bản 14"/>
          <p:cNvSpPr txBox="1"/>
          <p:nvPr/>
        </p:nvSpPr>
        <p:spPr>
          <a:xfrm>
            <a:off x="3419872" y="4221088"/>
            <a:ext cx="1576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006600"/>
                </a:solidFill>
              </a:rPr>
              <a:t>U</a:t>
            </a:r>
            <a:r>
              <a:rPr lang="vi-VN" sz="2400" b="1" baseline="-25000" dirty="0" smtClean="0">
                <a:solidFill>
                  <a:srgbClr val="006600"/>
                </a:solidFill>
              </a:rPr>
              <a:t>1</a:t>
            </a:r>
            <a:r>
              <a:rPr lang="vi-VN" sz="2400" b="1" dirty="0" smtClean="0">
                <a:solidFill>
                  <a:srgbClr val="006600"/>
                </a:solidFill>
              </a:rPr>
              <a:t> </a:t>
            </a:r>
            <a:r>
              <a:rPr lang="vi-VN" sz="2400" b="1" dirty="0">
                <a:solidFill>
                  <a:srgbClr val="006600"/>
                </a:solidFill>
              </a:rPr>
              <a:t>= </a:t>
            </a:r>
            <a:r>
              <a:rPr lang="vi-VN" sz="2400" b="1" dirty="0" smtClean="0">
                <a:solidFill>
                  <a:srgbClr val="006600"/>
                </a:solidFill>
              </a:rPr>
              <a:t>i</a:t>
            </a:r>
            <a:r>
              <a:rPr lang="vi-VN" sz="2400" b="1" baseline="-25000" dirty="0" smtClean="0">
                <a:solidFill>
                  <a:srgbClr val="006600"/>
                </a:solidFill>
              </a:rPr>
              <a:t>1</a:t>
            </a:r>
            <a:r>
              <a:rPr lang="vi-VN" sz="2400" b="1" dirty="0" smtClean="0">
                <a:solidFill>
                  <a:srgbClr val="006600"/>
                </a:solidFill>
              </a:rPr>
              <a:t> .R</a:t>
            </a:r>
            <a:r>
              <a:rPr lang="vi-VN" sz="2400" b="1" baseline="-25000" dirty="0" smtClean="0">
                <a:solidFill>
                  <a:srgbClr val="006600"/>
                </a:solidFill>
              </a:rPr>
              <a:t>1</a:t>
            </a:r>
            <a:endParaRPr lang="vi-VN" sz="2400" b="1" baseline="-25000" dirty="0">
              <a:solidFill>
                <a:srgbClr val="006600"/>
              </a:solidFill>
            </a:endParaRPr>
          </a:p>
        </p:txBody>
      </p:sp>
      <p:sp>
        <p:nvSpPr>
          <p:cNvPr id="16" name="Hộp_Văn_Bản 15"/>
          <p:cNvSpPr txBox="1"/>
          <p:nvPr/>
        </p:nvSpPr>
        <p:spPr>
          <a:xfrm>
            <a:off x="5283291" y="4221088"/>
            <a:ext cx="1576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663300"/>
                </a:solidFill>
              </a:rPr>
              <a:t>U</a:t>
            </a:r>
            <a:r>
              <a:rPr lang="vi-VN" sz="2400" b="1" baseline="-25000" dirty="0">
                <a:solidFill>
                  <a:srgbClr val="663300"/>
                </a:solidFill>
              </a:rPr>
              <a:t>2</a:t>
            </a:r>
            <a:r>
              <a:rPr lang="vi-VN" sz="2400" b="1" dirty="0" smtClean="0">
                <a:solidFill>
                  <a:srgbClr val="663300"/>
                </a:solidFill>
              </a:rPr>
              <a:t> </a:t>
            </a:r>
            <a:r>
              <a:rPr lang="vi-VN" sz="2400" b="1" dirty="0">
                <a:solidFill>
                  <a:srgbClr val="663300"/>
                </a:solidFill>
              </a:rPr>
              <a:t>= </a:t>
            </a:r>
            <a:r>
              <a:rPr lang="vi-VN" sz="2400" b="1" dirty="0" smtClean="0">
                <a:solidFill>
                  <a:srgbClr val="663300"/>
                </a:solidFill>
              </a:rPr>
              <a:t>i</a:t>
            </a:r>
            <a:r>
              <a:rPr lang="vi-VN" sz="2400" b="1" baseline="-25000" dirty="0">
                <a:solidFill>
                  <a:srgbClr val="663300"/>
                </a:solidFill>
              </a:rPr>
              <a:t>2</a:t>
            </a:r>
            <a:r>
              <a:rPr lang="vi-VN" sz="2400" b="1" dirty="0" smtClean="0">
                <a:solidFill>
                  <a:srgbClr val="663300"/>
                </a:solidFill>
              </a:rPr>
              <a:t> .R</a:t>
            </a:r>
            <a:r>
              <a:rPr lang="vi-VN" sz="2400" b="1" baseline="-25000" dirty="0">
                <a:solidFill>
                  <a:srgbClr val="663300"/>
                </a:solidFill>
              </a:rPr>
              <a:t>2</a:t>
            </a:r>
          </a:p>
        </p:txBody>
      </p:sp>
      <p:sp>
        <p:nvSpPr>
          <p:cNvPr id="17" name="Hộp_Văn_Bản 16"/>
          <p:cNvSpPr txBox="1"/>
          <p:nvPr/>
        </p:nvSpPr>
        <p:spPr>
          <a:xfrm>
            <a:off x="3131840" y="4653136"/>
            <a:ext cx="1720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003300"/>
                </a:solidFill>
              </a:rPr>
              <a:t>Mà U</a:t>
            </a:r>
            <a:r>
              <a:rPr lang="vi-VN" sz="2400" b="1" baseline="-25000" dirty="0" smtClean="0">
                <a:solidFill>
                  <a:srgbClr val="003300"/>
                </a:solidFill>
              </a:rPr>
              <a:t>1</a:t>
            </a:r>
            <a:r>
              <a:rPr lang="vi-VN" sz="2400" b="1" dirty="0" smtClean="0">
                <a:solidFill>
                  <a:srgbClr val="003300"/>
                </a:solidFill>
              </a:rPr>
              <a:t> </a:t>
            </a:r>
            <a:r>
              <a:rPr lang="vi-VN" sz="2400" b="1" dirty="0">
                <a:solidFill>
                  <a:srgbClr val="003300"/>
                </a:solidFill>
              </a:rPr>
              <a:t>= </a:t>
            </a:r>
            <a:r>
              <a:rPr lang="vi-VN" sz="2400" b="1" dirty="0" smtClean="0">
                <a:solidFill>
                  <a:srgbClr val="003300"/>
                </a:solidFill>
              </a:rPr>
              <a:t>U</a:t>
            </a:r>
            <a:r>
              <a:rPr lang="vi-VN" sz="2400" b="1" baseline="-25000" dirty="0" smtClean="0">
                <a:solidFill>
                  <a:srgbClr val="003300"/>
                </a:solidFill>
              </a:rPr>
              <a:t>2</a:t>
            </a:r>
            <a:endParaRPr lang="vi-VN" sz="2400" b="1" baseline="-25000" dirty="0">
              <a:solidFill>
                <a:srgbClr val="003300"/>
              </a:solidFill>
            </a:endParaRPr>
          </a:p>
        </p:txBody>
      </p:sp>
      <p:sp>
        <p:nvSpPr>
          <p:cNvPr id="18" name="Hộp_Văn_Bản 17"/>
          <p:cNvSpPr txBox="1"/>
          <p:nvPr/>
        </p:nvSpPr>
        <p:spPr>
          <a:xfrm>
            <a:off x="4831878" y="4653136"/>
            <a:ext cx="2303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006600"/>
                </a:solidFill>
              </a:rPr>
              <a:t>=&gt; i</a:t>
            </a:r>
            <a:r>
              <a:rPr lang="vi-VN" sz="2400" b="1" baseline="-25000" dirty="0" smtClean="0">
                <a:solidFill>
                  <a:srgbClr val="006600"/>
                </a:solidFill>
              </a:rPr>
              <a:t>1</a:t>
            </a:r>
            <a:r>
              <a:rPr lang="vi-VN" sz="2400" b="1" dirty="0" smtClean="0">
                <a:solidFill>
                  <a:srgbClr val="006600"/>
                </a:solidFill>
              </a:rPr>
              <a:t> .R</a:t>
            </a:r>
            <a:r>
              <a:rPr lang="vi-VN" sz="2400" b="1" baseline="-25000" dirty="0" smtClean="0">
                <a:solidFill>
                  <a:srgbClr val="006600"/>
                </a:solidFill>
              </a:rPr>
              <a:t>1</a:t>
            </a:r>
            <a:r>
              <a:rPr lang="vi-VN" sz="2400" b="1" dirty="0">
                <a:solidFill>
                  <a:srgbClr val="663300"/>
                </a:solidFill>
              </a:rPr>
              <a:t>= i</a:t>
            </a:r>
            <a:r>
              <a:rPr lang="vi-VN" sz="2400" b="1" baseline="-25000" dirty="0">
                <a:solidFill>
                  <a:srgbClr val="663300"/>
                </a:solidFill>
              </a:rPr>
              <a:t>2</a:t>
            </a:r>
            <a:r>
              <a:rPr lang="vi-VN" sz="2400" b="1" dirty="0">
                <a:solidFill>
                  <a:srgbClr val="663300"/>
                </a:solidFill>
              </a:rPr>
              <a:t> .</a:t>
            </a:r>
            <a:r>
              <a:rPr lang="vi-VN" sz="2400" b="1" dirty="0" smtClean="0">
                <a:solidFill>
                  <a:srgbClr val="663300"/>
                </a:solidFill>
              </a:rPr>
              <a:t>R</a:t>
            </a:r>
            <a:r>
              <a:rPr lang="vi-VN" sz="2400" b="1" baseline="-25000" dirty="0" smtClean="0">
                <a:solidFill>
                  <a:srgbClr val="663300"/>
                </a:solidFill>
              </a:rPr>
              <a:t>2</a:t>
            </a:r>
            <a:endParaRPr lang="vi-VN" sz="2400" b="1" baseline="-25000" dirty="0">
              <a:solidFill>
                <a:srgbClr val="663300"/>
              </a:solidFill>
            </a:endParaRPr>
          </a:p>
        </p:txBody>
      </p:sp>
      <p:sp>
        <p:nvSpPr>
          <p:cNvPr id="19" name="Hộp_Văn_Bản 18"/>
          <p:cNvSpPr txBox="1"/>
          <p:nvPr/>
        </p:nvSpPr>
        <p:spPr>
          <a:xfrm>
            <a:off x="2808177" y="5229200"/>
            <a:ext cx="5508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000099"/>
                </a:solidFill>
              </a:rPr>
              <a:t>Điện trở dây </a:t>
            </a:r>
            <a:r>
              <a:rPr lang="vi-VN" sz="2400" b="1" dirty="0" err="1" smtClean="0">
                <a:solidFill>
                  <a:srgbClr val="000099"/>
                </a:solidFill>
              </a:rPr>
              <a:t>tỉ</a:t>
            </a:r>
            <a:r>
              <a:rPr lang="vi-VN" sz="2400" b="1" dirty="0" smtClean="0">
                <a:solidFill>
                  <a:srgbClr val="000099"/>
                </a:solidFill>
              </a:rPr>
              <a:t> </a:t>
            </a:r>
            <a:r>
              <a:rPr lang="vi-VN" sz="2400" b="1" dirty="0" err="1" smtClean="0">
                <a:solidFill>
                  <a:srgbClr val="000099"/>
                </a:solidFill>
              </a:rPr>
              <a:t>lệ</a:t>
            </a:r>
            <a:r>
              <a:rPr lang="vi-VN" sz="2400" b="1" dirty="0" smtClean="0">
                <a:solidFill>
                  <a:srgbClr val="000099"/>
                </a:solidFill>
              </a:rPr>
              <a:t> thuận với chiều dài</a:t>
            </a:r>
            <a:endParaRPr lang="vi-VN" sz="2400" b="1" dirty="0">
              <a:solidFill>
                <a:srgbClr val="000099"/>
              </a:solidFill>
            </a:endParaRPr>
          </a:p>
        </p:txBody>
      </p:sp>
      <p:graphicFrame>
        <p:nvGraphicFramePr>
          <p:cNvPr id="20" name="Đối tượng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87508"/>
              </p:ext>
            </p:extLst>
          </p:nvPr>
        </p:nvGraphicFramePr>
        <p:xfrm>
          <a:off x="7164288" y="4437112"/>
          <a:ext cx="1555068" cy="94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7" name="Equation" r:id="rId3" imgW="711000" imgH="431640" progId="">
                  <p:embed/>
                </p:oleObj>
              </mc:Choice>
              <mc:Fallback>
                <p:oleObj name="Equation" r:id="rId3" imgW="711000" imgH="431640" progId="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4437112"/>
                        <a:ext cx="1555068" cy="9441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Đối tượng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6846323"/>
              </p:ext>
            </p:extLst>
          </p:nvPr>
        </p:nvGraphicFramePr>
        <p:xfrm>
          <a:off x="2411760" y="5630768"/>
          <a:ext cx="3109913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8" name="Equation" r:id="rId5" imgW="1422360" imgH="431640" progId="">
                  <p:embed/>
                </p:oleObj>
              </mc:Choice>
              <mc:Fallback>
                <p:oleObj name="Equation" r:id="rId5" imgW="1422360" imgH="431640" progId="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5630768"/>
                        <a:ext cx="3109913" cy="94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Đối tượng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026074"/>
              </p:ext>
            </p:extLst>
          </p:nvPr>
        </p:nvGraphicFramePr>
        <p:xfrm>
          <a:off x="5513070" y="5833006"/>
          <a:ext cx="3529013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9" name="Equation" r:id="rId7" imgW="1549080" imgH="228600" progId="">
                  <p:embed/>
                </p:oleObj>
              </mc:Choice>
              <mc:Fallback>
                <p:oleObj name="Equation" r:id="rId7" imgW="1549080" imgH="228600" progId="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070" y="5833006"/>
                        <a:ext cx="3529013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Hình chữ nhật 3"/>
          <p:cNvSpPr/>
          <p:nvPr/>
        </p:nvSpPr>
        <p:spPr>
          <a:xfrm>
            <a:off x="-4832" y="0"/>
            <a:ext cx="9144000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BÀI 7.  SỰ PHỤ THUỘC CỦA ĐIỆN TRỞ 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VÀO CHIỀU DÀI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1772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idx="4294967295"/>
          </p:nvPr>
        </p:nvSpPr>
        <p:spPr>
          <a:xfrm>
            <a:off x="457200" y="381000"/>
            <a:ext cx="7851775" cy="820738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VỀ NHÀ</a:t>
            </a:r>
            <a:endParaRPr lang="vi-VN" sz="4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êu đề phụ 2"/>
          <p:cNvSpPr>
            <a:spLocks noGrp="1"/>
          </p:cNvSpPr>
          <p:nvPr>
            <p:ph type="subTitle" idx="4294967295"/>
          </p:nvPr>
        </p:nvSpPr>
        <p:spPr>
          <a:xfrm>
            <a:off x="762000" y="1676400"/>
            <a:ext cx="7632700" cy="1752600"/>
          </a:xfrm>
        </p:spPr>
        <p:txBody>
          <a:bodyPr>
            <a:normAutofit fontScale="92500"/>
          </a:bodyPr>
          <a:lstStyle/>
          <a:p>
            <a:pPr algn="l"/>
            <a:r>
              <a:rPr lang="vi-VN" sz="3200" b="1" dirty="0" smtClean="0">
                <a:solidFill>
                  <a:srgbClr val="000099"/>
                </a:solidFill>
              </a:rPr>
              <a:t>+ Học thuộc ghi nhớ. </a:t>
            </a:r>
          </a:p>
          <a:p>
            <a:pPr algn="l"/>
            <a:r>
              <a:rPr lang="vi-VN" sz="3200" b="1" dirty="0" smtClean="0">
                <a:solidFill>
                  <a:srgbClr val="003300"/>
                </a:solidFill>
              </a:rPr>
              <a:t>+ </a:t>
            </a:r>
            <a:r>
              <a:rPr lang="vi-VN" sz="3200" b="1" dirty="0" err="1" smtClean="0">
                <a:solidFill>
                  <a:srgbClr val="003300"/>
                </a:solidFill>
              </a:rPr>
              <a:t>Đọc</a:t>
            </a:r>
            <a:r>
              <a:rPr lang="vi-VN" sz="3200" b="1" dirty="0" smtClean="0">
                <a:solidFill>
                  <a:srgbClr val="003300"/>
                </a:solidFill>
              </a:rPr>
              <a:t> </a:t>
            </a:r>
            <a:r>
              <a:rPr lang="vi-VN" sz="3200" b="1" dirty="0">
                <a:solidFill>
                  <a:srgbClr val="003300"/>
                </a:solidFill>
              </a:rPr>
              <a:t>có thể em chưa biết</a:t>
            </a:r>
            <a:r>
              <a:rPr lang="vi-VN" sz="3200" b="1" dirty="0" smtClean="0">
                <a:solidFill>
                  <a:srgbClr val="003300"/>
                </a:solidFill>
              </a:rPr>
              <a:t>.</a:t>
            </a:r>
          </a:p>
          <a:p>
            <a:pPr algn="l"/>
            <a:r>
              <a:rPr lang="vi-VN" sz="3200" b="1" dirty="0" smtClean="0">
                <a:solidFill>
                  <a:srgbClr val="C00000"/>
                </a:solidFill>
              </a:rPr>
              <a:t>+ Làm </a:t>
            </a:r>
            <a:r>
              <a:rPr lang="vi-VN" sz="3200" b="1" dirty="0">
                <a:solidFill>
                  <a:srgbClr val="C00000"/>
                </a:solidFill>
              </a:rPr>
              <a:t>bài tập </a:t>
            </a:r>
            <a:r>
              <a:rPr lang="vi-VN" sz="3200" b="1" dirty="0" smtClean="0">
                <a:solidFill>
                  <a:srgbClr val="C00000"/>
                </a:solidFill>
              </a:rPr>
              <a:t>4.7; 4.14 - trang 10;11 - SBT</a:t>
            </a:r>
            <a:endParaRPr lang="vi-VN" sz="3200" b="1" dirty="0">
              <a:solidFill>
                <a:srgbClr val="C00000"/>
              </a:solidFill>
            </a:endParaRPr>
          </a:p>
          <a:p>
            <a:pPr algn="l"/>
            <a:endParaRPr lang="vi-VN" sz="32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99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3"/>
          <p:cNvSpPr txBox="1"/>
          <p:nvPr/>
        </p:nvSpPr>
        <p:spPr>
          <a:xfrm>
            <a:off x="2521841" y="-27384"/>
            <a:ext cx="3994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KIỂM TRA BÀI CŨ</a:t>
            </a:r>
            <a:endParaRPr lang="vi-VN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0" y="476672"/>
            <a:ext cx="911273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C00000"/>
                </a:solidFill>
              </a:rPr>
              <a:t>Cho đoạn mạch điện như hình </a:t>
            </a:r>
            <a:r>
              <a:rPr lang="vi-VN" sz="2400" b="1" dirty="0" err="1" smtClean="0">
                <a:solidFill>
                  <a:srgbClr val="C00000"/>
                </a:solidFill>
              </a:rPr>
              <a:t>vẽ</a:t>
            </a:r>
            <a:r>
              <a:rPr lang="vi-VN" sz="2400" b="1" dirty="0" smtClean="0">
                <a:solidFill>
                  <a:srgbClr val="C00000"/>
                </a:solidFill>
              </a:rPr>
              <a:t>. Biết </a:t>
            </a:r>
            <a:r>
              <a:rPr lang="vi-VN" sz="2400" b="1" dirty="0" smtClean="0">
                <a:solidFill>
                  <a:srgbClr val="000099"/>
                </a:solidFill>
              </a:rPr>
              <a:t>R</a:t>
            </a:r>
            <a:r>
              <a:rPr lang="vi-VN" sz="2400" b="1" baseline="-25000" dirty="0" smtClean="0">
                <a:solidFill>
                  <a:srgbClr val="000099"/>
                </a:solidFill>
              </a:rPr>
              <a:t>1</a:t>
            </a:r>
            <a:r>
              <a:rPr lang="vi-VN" sz="2400" b="1" dirty="0" smtClean="0">
                <a:solidFill>
                  <a:srgbClr val="000099"/>
                </a:solidFill>
              </a:rPr>
              <a:t> = 10</a:t>
            </a:r>
            <a:r>
              <a:rPr lang="el-GR" sz="2400" b="1" dirty="0" smtClean="0">
                <a:solidFill>
                  <a:srgbClr val="000099"/>
                </a:solidFill>
                <a:cs typeface="Times New Roman" pitchFamily="18" charset="0"/>
              </a:rPr>
              <a:t>Ω</a:t>
            </a:r>
            <a:r>
              <a:rPr lang="vi-VN" sz="2400" b="1" dirty="0" smtClean="0">
                <a:solidFill>
                  <a:srgbClr val="000099"/>
                </a:solidFill>
              </a:rPr>
              <a:t>,</a:t>
            </a:r>
            <a:r>
              <a:rPr lang="vi-VN" sz="2400" b="1" dirty="0" smtClean="0">
                <a:solidFill>
                  <a:srgbClr val="C00000"/>
                </a:solidFill>
              </a:rPr>
              <a:t> </a:t>
            </a:r>
            <a:r>
              <a:rPr lang="vi-VN" sz="2400" b="1" dirty="0" smtClean="0">
                <a:solidFill>
                  <a:srgbClr val="006600"/>
                </a:solidFill>
              </a:rPr>
              <a:t>R</a:t>
            </a:r>
            <a:r>
              <a:rPr lang="vi-VN" sz="2400" b="1" baseline="-25000" dirty="0" smtClean="0">
                <a:solidFill>
                  <a:srgbClr val="006600"/>
                </a:solidFill>
              </a:rPr>
              <a:t>2</a:t>
            </a:r>
            <a:r>
              <a:rPr lang="vi-VN" sz="2400" b="1" dirty="0" smtClean="0">
                <a:solidFill>
                  <a:srgbClr val="006600"/>
                </a:solidFill>
              </a:rPr>
              <a:t> = 15</a:t>
            </a:r>
            <a:r>
              <a:rPr lang="el-GR" sz="2400" b="1" dirty="0" smtClean="0">
                <a:solidFill>
                  <a:srgbClr val="006600"/>
                </a:solidFill>
                <a:cs typeface="Times New Roman" pitchFamily="18" charset="0"/>
              </a:rPr>
              <a:t>Ω</a:t>
            </a:r>
            <a:r>
              <a:rPr lang="vi-VN" sz="2400" b="1" dirty="0" smtClean="0">
                <a:solidFill>
                  <a:srgbClr val="006600"/>
                </a:solidFill>
              </a:rPr>
              <a:t> </a:t>
            </a:r>
            <a:r>
              <a:rPr lang="vi-VN" sz="2400" b="1" dirty="0" smtClean="0">
                <a:solidFill>
                  <a:srgbClr val="C00000"/>
                </a:solidFill>
              </a:rPr>
              <a:t>và  </a:t>
            </a:r>
            <a:r>
              <a:rPr lang="vi-VN" sz="2400" b="1" dirty="0" smtClean="0">
                <a:solidFill>
                  <a:srgbClr val="660066"/>
                </a:solidFill>
              </a:rPr>
              <a:t>R</a:t>
            </a:r>
            <a:r>
              <a:rPr lang="vi-VN" sz="2400" b="1" baseline="-25000" dirty="0" smtClean="0">
                <a:solidFill>
                  <a:srgbClr val="660066"/>
                </a:solidFill>
              </a:rPr>
              <a:t>3</a:t>
            </a:r>
            <a:r>
              <a:rPr lang="vi-VN" sz="2400" b="1" dirty="0" smtClean="0">
                <a:solidFill>
                  <a:srgbClr val="660066"/>
                </a:solidFill>
              </a:rPr>
              <a:t> = 25</a:t>
            </a:r>
            <a:r>
              <a:rPr lang="el-GR" sz="2400" b="1" dirty="0" smtClean="0">
                <a:solidFill>
                  <a:srgbClr val="660066"/>
                </a:solidFill>
                <a:cs typeface="Times New Roman" pitchFamily="18" charset="0"/>
              </a:rPr>
              <a:t>Ω</a:t>
            </a:r>
            <a:r>
              <a:rPr lang="vi-VN" sz="2400" b="1" dirty="0" smtClean="0">
                <a:solidFill>
                  <a:srgbClr val="660066"/>
                </a:solidFill>
              </a:rPr>
              <a:t>. </a:t>
            </a:r>
            <a:r>
              <a:rPr lang="vi-VN" sz="2400" b="1" dirty="0" smtClean="0">
                <a:solidFill>
                  <a:srgbClr val="C00000"/>
                </a:solidFill>
              </a:rPr>
              <a:t>Hiệu điện thế hai đầu đoạn mạch </a:t>
            </a:r>
            <a:r>
              <a:rPr lang="vi-VN" sz="2400" b="1" dirty="0" smtClean="0">
                <a:solidFill>
                  <a:srgbClr val="663300"/>
                </a:solidFill>
              </a:rPr>
              <a:t>U</a:t>
            </a:r>
            <a:r>
              <a:rPr lang="vi-VN" sz="2400" b="1" baseline="-25000" dirty="0" smtClean="0">
                <a:solidFill>
                  <a:srgbClr val="663300"/>
                </a:solidFill>
              </a:rPr>
              <a:t>AC</a:t>
            </a:r>
            <a:r>
              <a:rPr lang="vi-VN" sz="2400" b="1" dirty="0" smtClean="0">
                <a:solidFill>
                  <a:srgbClr val="663300"/>
                </a:solidFill>
              </a:rPr>
              <a:t> = 60V.</a:t>
            </a:r>
          </a:p>
          <a:p>
            <a:r>
              <a:rPr lang="vi-VN" sz="2400" b="1" dirty="0" smtClean="0">
                <a:solidFill>
                  <a:srgbClr val="C00000"/>
                </a:solidFill>
              </a:rPr>
              <a:t>a. Tính cường độ dòng điện trong mạch.</a:t>
            </a:r>
          </a:p>
          <a:p>
            <a:r>
              <a:rPr lang="vi-VN" sz="2400" b="1" dirty="0" smtClean="0">
                <a:solidFill>
                  <a:srgbClr val="C00000"/>
                </a:solidFill>
              </a:rPr>
              <a:t>b. Tìm hiệu điện thế hai đầu mỗi điện trở</a:t>
            </a:r>
          </a:p>
        </p:txBody>
      </p:sp>
      <p:sp>
        <p:nvSpPr>
          <p:cNvPr id="6" name="Hình chữ nhật 5"/>
          <p:cNvSpPr/>
          <p:nvPr/>
        </p:nvSpPr>
        <p:spPr>
          <a:xfrm>
            <a:off x="365548" y="2204864"/>
            <a:ext cx="1398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u="sng" dirty="0" err="1" smtClean="0">
                <a:solidFill>
                  <a:srgbClr val="006600"/>
                </a:solidFill>
              </a:rPr>
              <a:t>Tóm</a:t>
            </a:r>
            <a:r>
              <a:rPr lang="vi-VN" sz="2400" b="1" u="sng" dirty="0" smtClean="0">
                <a:solidFill>
                  <a:srgbClr val="006600"/>
                </a:solidFill>
              </a:rPr>
              <a:t> </a:t>
            </a:r>
            <a:r>
              <a:rPr lang="vi-VN" sz="2400" b="1" u="sng" dirty="0" err="1" smtClean="0">
                <a:solidFill>
                  <a:srgbClr val="006600"/>
                </a:solidFill>
              </a:rPr>
              <a:t>tắt</a:t>
            </a:r>
            <a:r>
              <a:rPr lang="vi-VN" sz="2400" b="1" dirty="0" smtClean="0">
                <a:solidFill>
                  <a:srgbClr val="006600"/>
                </a:solidFill>
              </a:rPr>
              <a:t>:</a:t>
            </a:r>
            <a:endParaRPr lang="vi-VN" dirty="0"/>
          </a:p>
        </p:txBody>
      </p:sp>
      <p:sp>
        <p:nvSpPr>
          <p:cNvPr id="10" name="Hình chữ nhật 9"/>
          <p:cNvSpPr/>
          <p:nvPr/>
        </p:nvSpPr>
        <p:spPr>
          <a:xfrm>
            <a:off x="334290" y="2736503"/>
            <a:ext cx="14606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000099"/>
                </a:solidFill>
              </a:rPr>
              <a:t>R</a:t>
            </a:r>
            <a:r>
              <a:rPr lang="vi-VN" sz="2400" b="1" baseline="-25000" dirty="0">
                <a:solidFill>
                  <a:srgbClr val="000099"/>
                </a:solidFill>
              </a:rPr>
              <a:t>1</a:t>
            </a:r>
            <a:r>
              <a:rPr lang="vi-VN" sz="2400" b="1" dirty="0">
                <a:solidFill>
                  <a:srgbClr val="000099"/>
                </a:solidFill>
              </a:rPr>
              <a:t> = 10</a:t>
            </a:r>
            <a:r>
              <a:rPr lang="el-GR" sz="2400" b="1" dirty="0">
                <a:solidFill>
                  <a:srgbClr val="000099"/>
                </a:solidFill>
                <a:cs typeface="Times New Roman" pitchFamily="18" charset="0"/>
              </a:rPr>
              <a:t>Ω</a:t>
            </a:r>
            <a:endParaRPr lang="vi-VN" dirty="0"/>
          </a:p>
        </p:txBody>
      </p:sp>
      <p:sp>
        <p:nvSpPr>
          <p:cNvPr id="11" name="Hình chữ nhật 10"/>
          <p:cNvSpPr/>
          <p:nvPr/>
        </p:nvSpPr>
        <p:spPr>
          <a:xfrm>
            <a:off x="343452" y="3089280"/>
            <a:ext cx="15456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006600"/>
                </a:solidFill>
              </a:rPr>
              <a:t>R</a:t>
            </a:r>
            <a:r>
              <a:rPr lang="vi-VN" sz="2400" b="1" baseline="-25000" dirty="0">
                <a:solidFill>
                  <a:srgbClr val="006600"/>
                </a:solidFill>
              </a:rPr>
              <a:t>2</a:t>
            </a:r>
            <a:r>
              <a:rPr lang="vi-VN" sz="2400" b="1" dirty="0">
                <a:solidFill>
                  <a:srgbClr val="006600"/>
                </a:solidFill>
              </a:rPr>
              <a:t> = 15</a:t>
            </a:r>
            <a:r>
              <a:rPr lang="el-GR" sz="2400" b="1" dirty="0">
                <a:solidFill>
                  <a:srgbClr val="006600"/>
                </a:solidFill>
                <a:cs typeface="Times New Roman" pitchFamily="18" charset="0"/>
              </a:rPr>
              <a:t>Ω</a:t>
            </a:r>
            <a:r>
              <a:rPr lang="vi-VN" sz="2400" b="1" dirty="0">
                <a:solidFill>
                  <a:srgbClr val="006600"/>
                </a:solidFill>
              </a:rPr>
              <a:t> </a:t>
            </a:r>
            <a:endParaRPr lang="vi-VN" dirty="0"/>
          </a:p>
        </p:txBody>
      </p:sp>
      <p:sp>
        <p:nvSpPr>
          <p:cNvPr id="12" name="Hình chữ nhật 11"/>
          <p:cNvSpPr/>
          <p:nvPr/>
        </p:nvSpPr>
        <p:spPr>
          <a:xfrm>
            <a:off x="352460" y="3429000"/>
            <a:ext cx="14606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R</a:t>
            </a:r>
            <a:r>
              <a:rPr lang="vi-VN" sz="2400" b="1" baseline="-25000" dirty="0">
                <a:solidFill>
                  <a:srgbClr val="660066"/>
                </a:solidFill>
              </a:rPr>
              <a:t>3</a:t>
            </a:r>
            <a:r>
              <a:rPr lang="vi-VN" sz="2400" b="1" dirty="0">
                <a:solidFill>
                  <a:srgbClr val="660066"/>
                </a:solidFill>
              </a:rPr>
              <a:t> = 25</a:t>
            </a:r>
            <a:r>
              <a:rPr lang="el-GR" sz="2400" b="1" dirty="0">
                <a:solidFill>
                  <a:srgbClr val="660066"/>
                </a:solidFill>
                <a:cs typeface="Times New Roman" pitchFamily="18" charset="0"/>
              </a:rPr>
              <a:t>Ω</a:t>
            </a:r>
            <a:endParaRPr lang="vi-VN" dirty="0"/>
          </a:p>
        </p:txBody>
      </p:sp>
      <p:sp>
        <p:nvSpPr>
          <p:cNvPr id="13" name="Hình chữ nhật 12"/>
          <p:cNvSpPr/>
          <p:nvPr/>
        </p:nvSpPr>
        <p:spPr>
          <a:xfrm>
            <a:off x="366564" y="3789040"/>
            <a:ext cx="16568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vi-VN" sz="2400" b="1" dirty="0">
                <a:solidFill>
                  <a:srgbClr val="663300"/>
                </a:solidFill>
              </a:rPr>
              <a:t>U</a:t>
            </a:r>
            <a:r>
              <a:rPr lang="vi-VN" sz="2400" b="1" baseline="-25000" dirty="0">
                <a:solidFill>
                  <a:srgbClr val="663300"/>
                </a:solidFill>
              </a:rPr>
              <a:t>AC</a:t>
            </a:r>
            <a:r>
              <a:rPr lang="vi-VN" sz="2400" b="1" dirty="0">
                <a:solidFill>
                  <a:srgbClr val="663300"/>
                </a:solidFill>
              </a:rPr>
              <a:t> = 60V.</a:t>
            </a:r>
          </a:p>
        </p:txBody>
      </p:sp>
      <p:sp>
        <p:nvSpPr>
          <p:cNvPr id="14" name="Hình chữ nhật 13"/>
          <p:cNvSpPr/>
          <p:nvPr/>
        </p:nvSpPr>
        <p:spPr>
          <a:xfrm>
            <a:off x="35496" y="4149080"/>
            <a:ext cx="21739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800000"/>
                </a:solidFill>
              </a:rPr>
              <a:t>a. </a:t>
            </a:r>
            <a:r>
              <a:rPr lang="vi-VN" sz="2400" b="1" dirty="0" err="1" smtClean="0">
                <a:solidFill>
                  <a:srgbClr val="800000"/>
                </a:solidFill>
              </a:rPr>
              <a:t>I</a:t>
            </a:r>
            <a:r>
              <a:rPr lang="vi-VN" sz="2400" b="1" baseline="-25000" dirty="0" err="1" smtClean="0">
                <a:solidFill>
                  <a:srgbClr val="800000"/>
                </a:solidFill>
              </a:rPr>
              <a:t>toàn</a:t>
            </a:r>
            <a:r>
              <a:rPr lang="vi-VN" sz="2400" b="1" baseline="-25000" dirty="0" smtClean="0">
                <a:solidFill>
                  <a:srgbClr val="800000"/>
                </a:solidFill>
              </a:rPr>
              <a:t> mạch</a:t>
            </a:r>
            <a:r>
              <a:rPr lang="vi-VN" sz="2400" b="1" dirty="0" smtClean="0">
                <a:solidFill>
                  <a:srgbClr val="800000"/>
                </a:solidFill>
              </a:rPr>
              <a:t> = ?</a:t>
            </a:r>
            <a:endParaRPr lang="vi-VN" dirty="0">
              <a:solidFill>
                <a:srgbClr val="800000"/>
              </a:solidFill>
            </a:endParaRPr>
          </a:p>
        </p:txBody>
      </p:sp>
      <p:sp>
        <p:nvSpPr>
          <p:cNvPr id="15" name="Hình chữ nhật 14"/>
          <p:cNvSpPr/>
          <p:nvPr/>
        </p:nvSpPr>
        <p:spPr>
          <a:xfrm>
            <a:off x="35496" y="4581009"/>
            <a:ext cx="22445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b</a:t>
            </a:r>
            <a:r>
              <a:rPr lang="vi-VN" sz="2400" b="1" dirty="0" smtClean="0">
                <a:solidFill>
                  <a:srgbClr val="660066"/>
                </a:solidFill>
              </a:rPr>
              <a:t>. U</a:t>
            </a:r>
            <a:r>
              <a:rPr lang="vi-VN" sz="2400" b="1" baseline="-25000" dirty="0" smtClean="0">
                <a:solidFill>
                  <a:srgbClr val="660066"/>
                </a:solidFill>
              </a:rPr>
              <a:t>1</a:t>
            </a:r>
            <a:r>
              <a:rPr lang="vi-VN" sz="2400" b="1" dirty="0">
                <a:solidFill>
                  <a:srgbClr val="660066"/>
                </a:solidFill>
              </a:rPr>
              <a:t> </a:t>
            </a:r>
            <a:r>
              <a:rPr lang="vi-VN" sz="2400" b="1" dirty="0" smtClean="0">
                <a:solidFill>
                  <a:srgbClr val="660066"/>
                </a:solidFill>
              </a:rPr>
              <a:t>= ? </a:t>
            </a:r>
          </a:p>
          <a:p>
            <a:r>
              <a:rPr lang="vi-VN" sz="2400" b="1" dirty="0" smtClean="0">
                <a:solidFill>
                  <a:srgbClr val="660066"/>
                </a:solidFill>
              </a:rPr>
              <a:t>    U</a:t>
            </a:r>
            <a:r>
              <a:rPr lang="vi-VN" sz="2400" b="1" baseline="-25000" dirty="0" smtClean="0">
                <a:solidFill>
                  <a:srgbClr val="660066"/>
                </a:solidFill>
              </a:rPr>
              <a:t>2 </a:t>
            </a:r>
            <a:r>
              <a:rPr lang="vi-VN" sz="2400" b="1" dirty="0" smtClean="0">
                <a:solidFill>
                  <a:srgbClr val="660066"/>
                </a:solidFill>
              </a:rPr>
              <a:t>= ? U</a:t>
            </a:r>
            <a:r>
              <a:rPr lang="vi-VN" sz="2400" b="1" baseline="-25000" dirty="0" smtClean="0">
                <a:solidFill>
                  <a:srgbClr val="660066"/>
                </a:solidFill>
              </a:rPr>
              <a:t>3</a:t>
            </a:r>
            <a:r>
              <a:rPr lang="vi-VN" sz="2400" b="1" dirty="0" smtClean="0">
                <a:solidFill>
                  <a:srgbClr val="660066"/>
                </a:solidFill>
              </a:rPr>
              <a:t>= ?</a:t>
            </a:r>
            <a:endParaRPr lang="vi-VN" dirty="0">
              <a:solidFill>
                <a:srgbClr val="660066"/>
              </a:solidFill>
            </a:endParaRPr>
          </a:p>
        </p:txBody>
      </p:sp>
      <p:sp>
        <p:nvSpPr>
          <p:cNvPr id="17" name="Hình chữ nhật 16"/>
          <p:cNvSpPr/>
          <p:nvPr/>
        </p:nvSpPr>
        <p:spPr>
          <a:xfrm>
            <a:off x="3079223" y="2140162"/>
            <a:ext cx="8675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u="sng" dirty="0" smtClean="0">
                <a:solidFill>
                  <a:srgbClr val="006600"/>
                </a:solidFill>
              </a:rPr>
              <a:t>Giải</a:t>
            </a:r>
            <a:r>
              <a:rPr lang="vi-VN" sz="2400" b="1" dirty="0" smtClean="0">
                <a:solidFill>
                  <a:srgbClr val="006600"/>
                </a:solidFill>
              </a:rPr>
              <a:t>:</a:t>
            </a:r>
            <a:endParaRPr lang="vi-VN" dirty="0"/>
          </a:p>
        </p:txBody>
      </p:sp>
      <p:sp>
        <p:nvSpPr>
          <p:cNvPr id="16" name="Hình chữ nhật 15"/>
          <p:cNvSpPr/>
          <p:nvPr/>
        </p:nvSpPr>
        <p:spPr>
          <a:xfrm>
            <a:off x="2271893" y="2543696"/>
            <a:ext cx="65389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000099"/>
                </a:solidFill>
              </a:rPr>
              <a:t>a/ Điện trở tương đương của đoạn mạch là:</a:t>
            </a:r>
          </a:p>
        </p:txBody>
      </p:sp>
      <p:sp>
        <p:nvSpPr>
          <p:cNvPr id="19" name="Hình chữ nhật 18"/>
          <p:cNvSpPr/>
          <p:nvPr/>
        </p:nvSpPr>
        <p:spPr>
          <a:xfrm>
            <a:off x="2752104" y="2921600"/>
            <a:ext cx="55785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2400" b="1" dirty="0" err="1">
                <a:solidFill>
                  <a:srgbClr val="663300"/>
                </a:solidFill>
              </a:rPr>
              <a:t>R</a:t>
            </a:r>
            <a:r>
              <a:rPr lang="vi-VN" sz="2400" b="1" baseline="-25000" dirty="0" err="1">
                <a:solidFill>
                  <a:srgbClr val="663300"/>
                </a:solidFill>
              </a:rPr>
              <a:t>tđ</a:t>
            </a:r>
            <a:r>
              <a:rPr lang="vi-VN" sz="2400" b="1" dirty="0">
                <a:solidFill>
                  <a:srgbClr val="663300"/>
                </a:solidFill>
              </a:rPr>
              <a:t> = </a:t>
            </a:r>
            <a:r>
              <a:rPr lang="vi-VN" sz="2400" b="1" dirty="0" smtClean="0">
                <a:solidFill>
                  <a:srgbClr val="663300"/>
                </a:solidFill>
              </a:rPr>
              <a:t>R</a:t>
            </a:r>
            <a:r>
              <a:rPr lang="vi-VN" sz="2400" b="1" baseline="-25000" dirty="0" smtClean="0">
                <a:solidFill>
                  <a:srgbClr val="663300"/>
                </a:solidFill>
              </a:rPr>
              <a:t>1</a:t>
            </a:r>
            <a:r>
              <a:rPr lang="vi-VN" sz="2400" b="1" dirty="0" smtClean="0">
                <a:solidFill>
                  <a:srgbClr val="663300"/>
                </a:solidFill>
              </a:rPr>
              <a:t>+R</a:t>
            </a:r>
            <a:r>
              <a:rPr lang="vi-VN" sz="2400" b="1" baseline="-25000" dirty="0" smtClean="0">
                <a:solidFill>
                  <a:srgbClr val="663300"/>
                </a:solidFill>
              </a:rPr>
              <a:t>2</a:t>
            </a:r>
            <a:r>
              <a:rPr lang="vi-VN" sz="2400" b="1" dirty="0" smtClean="0">
                <a:solidFill>
                  <a:srgbClr val="663300"/>
                </a:solidFill>
              </a:rPr>
              <a:t>+ </a:t>
            </a:r>
            <a:r>
              <a:rPr lang="vi-VN" sz="2400" b="1" dirty="0">
                <a:solidFill>
                  <a:srgbClr val="663300"/>
                </a:solidFill>
              </a:rPr>
              <a:t>R</a:t>
            </a:r>
            <a:r>
              <a:rPr lang="vi-VN" sz="2400" b="1" baseline="-25000" dirty="0">
                <a:solidFill>
                  <a:srgbClr val="663300"/>
                </a:solidFill>
              </a:rPr>
              <a:t>3</a:t>
            </a:r>
            <a:r>
              <a:rPr lang="vi-VN" sz="2400" b="1" dirty="0">
                <a:solidFill>
                  <a:srgbClr val="663300"/>
                </a:solidFill>
              </a:rPr>
              <a:t> </a:t>
            </a:r>
            <a:r>
              <a:rPr lang="vi-VN" sz="2400" b="1" dirty="0">
                <a:solidFill>
                  <a:srgbClr val="0000CC"/>
                </a:solidFill>
              </a:rPr>
              <a:t>= 10 +15 +25 </a:t>
            </a:r>
            <a:r>
              <a:rPr lang="vi-VN" sz="2400" b="1" dirty="0">
                <a:solidFill>
                  <a:srgbClr val="660066"/>
                </a:solidFill>
              </a:rPr>
              <a:t>= </a:t>
            </a:r>
            <a:r>
              <a:rPr lang="vi-VN" sz="2400" b="1" dirty="0" smtClean="0">
                <a:solidFill>
                  <a:srgbClr val="660066"/>
                </a:solidFill>
              </a:rPr>
              <a:t>50</a:t>
            </a:r>
            <a:r>
              <a:rPr lang="el-GR" sz="2400" b="1" dirty="0" smtClean="0">
                <a:solidFill>
                  <a:srgbClr val="660066"/>
                </a:solidFill>
                <a:cs typeface="Times New Roman" pitchFamily="18" charset="0"/>
              </a:rPr>
              <a:t> Ω</a:t>
            </a:r>
            <a:endParaRPr lang="vi-VN" sz="2400" b="1" dirty="0">
              <a:solidFill>
                <a:srgbClr val="660066"/>
              </a:solidFill>
            </a:endParaRPr>
          </a:p>
        </p:txBody>
      </p:sp>
      <p:sp>
        <p:nvSpPr>
          <p:cNvPr id="20" name="Hình chữ nhật 19"/>
          <p:cNvSpPr/>
          <p:nvPr/>
        </p:nvSpPr>
        <p:spPr>
          <a:xfrm>
            <a:off x="2313229" y="3299504"/>
            <a:ext cx="63706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2400" b="1" dirty="0">
                <a:solidFill>
                  <a:srgbClr val="000099"/>
                </a:solidFill>
              </a:rPr>
              <a:t>Cường độ </a:t>
            </a:r>
            <a:r>
              <a:rPr lang="vi-VN" sz="2400" b="1" dirty="0" smtClean="0">
                <a:solidFill>
                  <a:srgbClr val="000099"/>
                </a:solidFill>
              </a:rPr>
              <a:t>dòng </a:t>
            </a:r>
            <a:r>
              <a:rPr lang="vi-VN" sz="2400" b="1" dirty="0">
                <a:solidFill>
                  <a:srgbClr val="000099"/>
                </a:solidFill>
              </a:rPr>
              <a:t>điện trong mạch </a:t>
            </a:r>
            <a:r>
              <a:rPr lang="vi-VN" sz="2400" b="1" dirty="0" smtClean="0">
                <a:solidFill>
                  <a:srgbClr val="000099"/>
                </a:solidFill>
              </a:rPr>
              <a:t>chính </a:t>
            </a:r>
            <a:r>
              <a:rPr lang="vi-VN" sz="2400" b="1" dirty="0">
                <a:solidFill>
                  <a:srgbClr val="000099"/>
                </a:solidFill>
              </a:rPr>
              <a:t>là:</a:t>
            </a:r>
          </a:p>
        </p:txBody>
      </p:sp>
      <p:grpSp>
        <p:nvGrpSpPr>
          <p:cNvPr id="22" name="Group 302"/>
          <p:cNvGrpSpPr>
            <a:grpSpLocks/>
          </p:cNvGrpSpPr>
          <p:nvPr/>
        </p:nvGrpSpPr>
        <p:grpSpPr bwMode="auto">
          <a:xfrm>
            <a:off x="4581768" y="1772712"/>
            <a:ext cx="4495800" cy="701675"/>
            <a:chOff x="720" y="2064"/>
            <a:chExt cx="2832" cy="442"/>
          </a:xfrm>
        </p:grpSpPr>
        <p:grpSp>
          <p:nvGrpSpPr>
            <p:cNvPr id="23" name="Group 303"/>
            <p:cNvGrpSpPr>
              <a:grpSpLocks/>
            </p:cNvGrpSpPr>
            <p:nvPr/>
          </p:nvGrpSpPr>
          <p:grpSpPr bwMode="auto">
            <a:xfrm>
              <a:off x="864" y="2064"/>
              <a:ext cx="2608" cy="442"/>
              <a:chOff x="864" y="2064"/>
              <a:chExt cx="2608" cy="442"/>
            </a:xfrm>
          </p:grpSpPr>
          <p:sp>
            <p:nvSpPr>
              <p:cNvPr id="29" name="Text Box 304"/>
              <p:cNvSpPr txBox="1">
                <a:spLocks noChangeArrowheads="1"/>
              </p:cNvSpPr>
              <p:nvPr/>
            </p:nvSpPr>
            <p:spPr bwMode="auto">
              <a:xfrm>
                <a:off x="864" y="2064"/>
                <a:ext cx="144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4000"/>
                  <a:t>.</a:t>
                </a:r>
              </a:p>
            </p:txBody>
          </p:sp>
          <p:sp>
            <p:nvSpPr>
              <p:cNvPr id="30" name="Line 305"/>
              <p:cNvSpPr>
                <a:spLocks noChangeShapeType="1"/>
              </p:cNvSpPr>
              <p:nvPr/>
            </p:nvSpPr>
            <p:spPr bwMode="auto">
              <a:xfrm>
                <a:off x="952" y="238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1" name="Rectangle 306"/>
              <p:cNvSpPr>
                <a:spLocks noChangeArrowheads="1"/>
              </p:cNvSpPr>
              <p:nvPr/>
            </p:nvSpPr>
            <p:spPr bwMode="auto">
              <a:xfrm>
                <a:off x="1248" y="2338"/>
                <a:ext cx="336" cy="96"/>
              </a:xfrm>
              <a:prstGeom prst="rect">
                <a:avLst/>
              </a:prstGeom>
              <a:solidFill>
                <a:srgbClr val="9966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2" name="Line 307"/>
              <p:cNvSpPr>
                <a:spLocks noChangeShapeType="1"/>
              </p:cNvSpPr>
              <p:nvPr/>
            </p:nvSpPr>
            <p:spPr bwMode="auto">
              <a:xfrm>
                <a:off x="1584" y="238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3" name="Rectangle 308"/>
              <p:cNvSpPr>
                <a:spLocks noChangeArrowheads="1"/>
              </p:cNvSpPr>
              <p:nvPr/>
            </p:nvSpPr>
            <p:spPr bwMode="auto">
              <a:xfrm>
                <a:off x="1872" y="2338"/>
                <a:ext cx="336" cy="96"/>
              </a:xfrm>
              <a:prstGeom prst="rect">
                <a:avLst/>
              </a:prstGeom>
              <a:solidFill>
                <a:srgbClr val="9966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4" name="Line 309"/>
              <p:cNvSpPr>
                <a:spLocks noChangeShapeType="1"/>
              </p:cNvSpPr>
              <p:nvPr/>
            </p:nvSpPr>
            <p:spPr bwMode="auto">
              <a:xfrm>
                <a:off x="2208" y="238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5" name="Rectangle 310"/>
              <p:cNvSpPr>
                <a:spLocks noChangeArrowheads="1"/>
              </p:cNvSpPr>
              <p:nvPr/>
            </p:nvSpPr>
            <p:spPr bwMode="auto">
              <a:xfrm>
                <a:off x="2496" y="2338"/>
                <a:ext cx="336" cy="96"/>
              </a:xfrm>
              <a:prstGeom prst="rect">
                <a:avLst/>
              </a:prstGeom>
              <a:solidFill>
                <a:srgbClr val="9966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36" name="Line 311"/>
              <p:cNvSpPr>
                <a:spLocks noChangeShapeType="1"/>
              </p:cNvSpPr>
              <p:nvPr/>
            </p:nvSpPr>
            <p:spPr bwMode="auto">
              <a:xfrm>
                <a:off x="2832" y="238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" name="Text Box 312"/>
              <p:cNvSpPr txBox="1">
                <a:spLocks noChangeArrowheads="1"/>
              </p:cNvSpPr>
              <p:nvPr/>
            </p:nvSpPr>
            <p:spPr bwMode="auto">
              <a:xfrm>
                <a:off x="3136" y="2064"/>
                <a:ext cx="336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4000"/>
                  <a:t>.</a:t>
                </a:r>
              </a:p>
            </p:txBody>
          </p:sp>
          <p:sp>
            <p:nvSpPr>
              <p:cNvPr id="38" name="Line 313"/>
              <p:cNvSpPr>
                <a:spLocks noChangeShapeType="1"/>
              </p:cNvSpPr>
              <p:nvPr/>
            </p:nvSpPr>
            <p:spPr bwMode="auto">
              <a:xfrm flipH="1">
                <a:off x="3208" y="2304"/>
                <a:ext cx="4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24" name="Text Box 314"/>
            <p:cNvSpPr txBox="1">
              <a:spLocks noChangeArrowheads="1"/>
            </p:cNvSpPr>
            <p:nvPr/>
          </p:nvSpPr>
          <p:spPr bwMode="auto">
            <a:xfrm>
              <a:off x="720" y="2217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/>
                <a:t>A</a:t>
              </a:r>
            </a:p>
          </p:txBody>
        </p:sp>
        <p:sp>
          <p:nvSpPr>
            <p:cNvPr id="25" name="Text Box 315"/>
            <p:cNvSpPr txBox="1">
              <a:spLocks noChangeArrowheads="1"/>
            </p:cNvSpPr>
            <p:nvPr/>
          </p:nvSpPr>
          <p:spPr bwMode="auto">
            <a:xfrm>
              <a:off x="3216" y="225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/>
                <a:t>C</a:t>
              </a:r>
            </a:p>
          </p:txBody>
        </p:sp>
        <p:sp>
          <p:nvSpPr>
            <p:cNvPr id="26" name="Text Box 316"/>
            <p:cNvSpPr txBox="1">
              <a:spLocks noChangeArrowheads="1"/>
            </p:cNvSpPr>
            <p:nvPr/>
          </p:nvSpPr>
          <p:spPr bwMode="auto">
            <a:xfrm>
              <a:off x="2592" y="2121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/>
                <a:t>R</a:t>
              </a:r>
              <a:r>
                <a:rPr lang="en-US" sz="1800" baseline="-25000"/>
                <a:t>3</a:t>
              </a:r>
              <a:endParaRPr lang="en-US" sz="1800"/>
            </a:p>
          </p:txBody>
        </p:sp>
        <p:sp>
          <p:nvSpPr>
            <p:cNvPr id="27" name="Text Box 317"/>
            <p:cNvSpPr txBox="1">
              <a:spLocks noChangeArrowheads="1"/>
            </p:cNvSpPr>
            <p:nvPr/>
          </p:nvSpPr>
          <p:spPr bwMode="auto">
            <a:xfrm>
              <a:off x="1872" y="2112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/>
                <a:t>R</a:t>
              </a:r>
              <a:r>
                <a:rPr lang="en-US" sz="1800" baseline="-25000"/>
                <a:t>2</a:t>
              </a:r>
              <a:endParaRPr lang="en-US" sz="1800"/>
            </a:p>
          </p:txBody>
        </p:sp>
        <p:sp>
          <p:nvSpPr>
            <p:cNvPr id="28" name="Text Box 318"/>
            <p:cNvSpPr txBox="1">
              <a:spLocks noChangeArrowheads="1"/>
            </p:cNvSpPr>
            <p:nvPr/>
          </p:nvSpPr>
          <p:spPr bwMode="auto">
            <a:xfrm>
              <a:off x="1248" y="2112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/>
                <a:t>R</a:t>
              </a:r>
              <a:r>
                <a:rPr lang="en-US" sz="1800" baseline="-25000"/>
                <a:t>1</a:t>
              </a:r>
              <a:endParaRPr lang="en-US" sz="1800"/>
            </a:p>
          </p:txBody>
        </p:sp>
      </p:grpSp>
      <p:graphicFrame>
        <p:nvGraphicFramePr>
          <p:cNvPr id="21" name="Đối tượng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280671"/>
              </p:ext>
            </p:extLst>
          </p:nvPr>
        </p:nvGraphicFramePr>
        <p:xfrm>
          <a:off x="3334999" y="3639025"/>
          <a:ext cx="3608473" cy="811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2" name="Equation" r:id="rId4" imgW="1422400" imgH="431800" progId="">
                  <p:embed/>
                </p:oleObj>
              </mc:Choice>
              <mc:Fallback>
                <p:oleObj name="Equation" r:id="rId4" imgW="1422400" imgH="431800" progId="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4999" y="3639025"/>
                        <a:ext cx="3608473" cy="8119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" name="Hình chữ nhật 2047"/>
          <p:cNvSpPr/>
          <p:nvPr/>
        </p:nvSpPr>
        <p:spPr>
          <a:xfrm>
            <a:off x="3718516" y="5469842"/>
            <a:ext cx="43684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000066"/>
                </a:solidFill>
              </a:rPr>
              <a:t>U</a:t>
            </a:r>
            <a:r>
              <a:rPr lang="vi-VN" sz="2400" b="1" baseline="-25000" dirty="0" smtClean="0">
                <a:solidFill>
                  <a:srgbClr val="000066"/>
                </a:solidFill>
              </a:rPr>
              <a:t>2 </a:t>
            </a:r>
            <a:r>
              <a:rPr lang="vi-VN" sz="2400" b="1" dirty="0" smtClean="0">
                <a:solidFill>
                  <a:srgbClr val="000066"/>
                </a:solidFill>
              </a:rPr>
              <a:t>= I</a:t>
            </a:r>
            <a:r>
              <a:rPr lang="vi-VN" sz="2400" b="1" baseline="-25000" dirty="0" smtClean="0">
                <a:solidFill>
                  <a:srgbClr val="000066"/>
                </a:solidFill>
              </a:rPr>
              <a:t>2</a:t>
            </a:r>
            <a:r>
              <a:rPr lang="vi-VN" sz="2400" b="1" dirty="0" smtClean="0">
                <a:solidFill>
                  <a:srgbClr val="000066"/>
                </a:solidFill>
              </a:rPr>
              <a:t> . R</a:t>
            </a:r>
            <a:r>
              <a:rPr lang="vi-VN" sz="2400" b="1" baseline="-25000" dirty="0" smtClean="0">
                <a:solidFill>
                  <a:srgbClr val="000066"/>
                </a:solidFill>
              </a:rPr>
              <a:t>2</a:t>
            </a:r>
            <a:r>
              <a:rPr lang="vi-VN" sz="2400" b="1" dirty="0" smtClean="0">
                <a:solidFill>
                  <a:srgbClr val="000066"/>
                </a:solidFill>
              </a:rPr>
              <a:t> = 1,2.15 = 18 (V)</a:t>
            </a:r>
          </a:p>
        </p:txBody>
      </p:sp>
      <p:sp>
        <p:nvSpPr>
          <p:cNvPr id="2049" name="Hình chữ nhật 2048"/>
          <p:cNvSpPr/>
          <p:nvPr/>
        </p:nvSpPr>
        <p:spPr>
          <a:xfrm>
            <a:off x="2389457" y="4350176"/>
            <a:ext cx="66724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2400" b="1" dirty="0">
                <a:solidFill>
                  <a:srgbClr val="006600"/>
                </a:solidFill>
              </a:rPr>
              <a:t>b. Hiệu điện thế giữa hai đầu mỗi điện trở là:</a:t>
            </a:r>
          </a:p>
        </p:txBody>
      </p:sp>
      <p:sp>
        <p:nvSpPr>
          <p:cNvPr id="2051" name="Hình chữ nhật 2050"/>
          <p:cNvSpPr/>
          <p:nvPr/>
        </p:nvSpPr>
        <p:spPr>
          <a:xfrm>
            <a:off x="2474827" y="4680479"/>
            <a:ext cx="65016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2400" b="1" dirty="0" smtClean="0">
                <a:solidFill>
                  <a:srgbClr val="0000CC"/>
                </a:solidFill>
              </a:rPr>
              <a:t>Vì </a:t>
            </a:r>
            <a:r>
              <a:rPr lang="vi-VN" sz="2400" b="1" dirty="0">
                <a:solidFill>
                  <a:srgbClr val="0000CC"/>
                </a:solidFill>
              </a:rPr>
              <a:t>R</a:t>
            </a:r>
            <a:r>
              <a:rPr lang="vi-VN" sz="2400" b="1" baseline="-25000" dirty="0">
                <a:solidFill>
                  <a:srgbClr val="0000CC"/>
                </a:solidFill>
              </a:rPr>
              <a:t>1</a:t>
            </a:r>
            <a:r>
              <a:rPr lang="vi-VN" sz="2400" b="1" dirty="0">
                <a:solidFill>
                  <a:srgbClr val="0000CC"/>
                </a:solidFill>
              </a:rPr>
              <a:t> </a:t>
            </a:r>
            <a:r>
              <a:rPr lang="vi-VN" sz="2400" b="1" dirty="0" err="1">
                <a:solidFill>
                  <a:srgbClr val="0000CC"/>
                </a:solidFill>
              </a:rPr>
              <a:t>nt</a:t>
            </a:r>
            <a:r>
              <a:rPr lang="vi-VN" sz="2400" b="1" dirty="0">
                <a:solidFill>
                  <a:srgbClr val="0000CC"/>
                </a:solidFill>
              </a:rPr>
              <a:t> R</a:t>
            </a:r>
            <a:r>
              <a:rPr lang="vi-VN" sz="2400" b="1" baseline="-25000" dirty="0">
                <a:solidFill>
                  <a:srgbClr val="0000CC"/>
                </a:solidFill>
              </a:rPr>
              <a:t>2</a:t>
            </a:r>
            <a:r>
              <a:rPr lang="vi-VN" sz="2400" b="1" dirty="0">
                <a:solidFill>
                  <a:srgbClr val="0000CC"/>
                </a:solidFill>
              </a:rPr>
              <a:t> </a:t>
            </a:r>
            <a:r>
              <a:rPr lang="vi-VN" sz="2400" b="1" dirty="0" err="1">
                <a:solidFill>
                  <a:srgbClr val="0000CC"/>
                </a:solidFill>
              </a:rPr>
              <a:t>nt</a:t>
            </a:r>
            <a:r>
              <a:rPr lang="vi-VN" sz="2400" b="1" dirty="0">
                <a:solidFill>
                  <a:srgbClr val="0000CC"/>
                </a:solidFill>
              </a:rPr>
              <a:t>  R</a:t>
            </a:r>
            <a:r>
              <a:rPr lang="vi-VN" sz="2400" b="1" baseline="-25000" dirty="0">
                <a:solidFill>
                  <a:srgbClr val="0000CC"/>
                </a:solidFill>
              </a:rPr>
              <a:t>3</a:t>
            </a:r>
            <a:r>
              <a:rPr lang="vi-VN" sz="2400" b="1" dirty="0">
                <a:solidFill>
                  <a:srgbClr val="0000CC"/>
                </a:solidFill>
              </a:rPr>
              <a:t>  </a:t>
            </a:r>
            <a:r>
              <a:rPr lang="vi-VN" sz="2400" b="1" dirty="0" smtClean="0">
                <a:solidFill>
                  <a:srgbClr val="0000CC"/>
                </a:solidFill>
              </a:rPr>
              <a:t>nên  </a:t>
            </a:r>
            <a:r>
              <a:rPr lang="vi-VN" sz="2400" b="1" dirty="0">
                <a:solidFill>
                  <a:srgbClr val="0000CC"/>
                </a:solidFill>
              </a:rPr>
              <a:t>I</a:t>
            </a:r>
            <a:r>
              <a:rPr lang="vi-VN" sz="2400" b="1" baseline="-25000" dirty="0">
                <a:solidFill>
                  <a:srgbClr val="0000CC"/>
                </a:solidFill>
              </a:rPr>
              <a:t>1</a:t>
            </a:r>
            <a:r>
              <a:rPr lang="vi-VN" sz="2400" b="1" dirty="0">
                <a:solidFill>
                  <a:srgbClr val="0000CC"/>
                </a:solidFill>
              </a:rPr>
              <a:t> = I</a:t>
            </a:r>
            <a:r>
              <a:rPr lang="vi-VN" sz="2400" b="1" baseline="-25000" dirty="0">
                <a:solidFill>
                  <a:srgbClr val="0000CC"/>
                </a:solidFill>
              </a:rPr>
              <a:t>2</a:t>
            </a:r>
            <a:r>
              <a:rPr lang="vi-VN" sz="2400" b="1" dirty="0">
                <a:solidFill>
                  <a:srgbClr val="0000CC"/>
                </a:solidFill>
              </a:rPr>
              <a:t> = I</a:t>
            </a:r>
            <a:r>
              <a:rPr lang="vi-VN" sz="2400" b="1" baseline="-25000" dirty="0">
                <a:solidFill>
                  <a:srgbClr val="0000CC"/>
                </a:solidFill>
              </a:rPr>
              <a:t>3</a:t>
            </a:r>
            <a:r>
              <a:rPr lang="vi-VN" sz="2400" b="1" dirty="0">
                <a:solidFill>
                  <a:srgbClr val="0000CC"/>
                </a:solidFill>
              </a:rPr>
              <a:t> = I </a:t>
            </a:r>
            <a:r>
              <a:rPr lang="vi-VN" sz="2400" b="1" dirty="0" smtClean="0">
                <a:solidFill>
                  <a:srgbClr val="0000CC"/>
                </a:solidFill>
              </a:rPr>
              <a:t>= 1,2(A</a:t>
            </a:r>
            <a:r>
              <a:rPr lang="vi-VN" sz="2400" b="1" dirty="0">
                <a:solidFill>
                  <a:srgbClr val="0000CC"/>
                </a:solidFill>
              </a:rPr>
              <a:t>)</a:t>
            </a:r>
          </a:p>
        </p:txBody>
      </p:sp>
      <p:sp>
        <p:nvSpPr>
          <p:cNvPr id="2053" name="Hình chữ nhật 2052"/>
          <p:cNvSpPr/>
          <p:nvPr/>
        </p:nvSpPr>
        <p:spPr>
          <a:xfrm>
            <a:off x="3737523" y="5092032"/>
            <a:ext cx="38763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vi-VN" sz="2400" b="1" dirty="0">
                <a:solidFill>
                  <a:srgbClr val="003300"/>
                </a:solidFill>
              </a:rPr>
              <a:t>U</a:t>
            </a:r>
            <a:r>
              <a:rPr lang="vi-VN" sz="2800" b="1" baseline="-25000" dirty="0">
                <a:solidFill>
                  <a:srgbClr val="003300"/>
                </a:solidFill>
              </a:rPr>
              <a:t>1</a:t>
            </a:r>
            <a:r>
              <a:rPr lang="vi-VN" sz="2400" b="1" dirty="0">
                <a:solidFill>
                  <a:srgbClr val="003300"/>
                </a:solidFill>
              </a:rPr>
              <a:t> = </a:t>
            </a:r>
            <a:r>
              <a:rPr lang="vi-VN" sz="2400" b="1" dirty="0" smtClean="0">
                <a:solidFill>
                  <a:srgbClr val="003300"/>
                </a:solidFill>
              </a:rPr>
              <a:t>I</a:t>
            </a:r>
            <a:r>
              <a:rPr lang="vi-VN" sz="2400" b="1" baseline="-25000" dirty="0" smtClean="0">
                <a:solidFill>
                  <a:srgbClr val="003300"/>
                </a:solidFill>
              </a:rPr>
              <a:t>1</a:t>
            </a:r>
            <a:r>
              <a:rPr lang="vi-VN" sz="2400" b="1" dirty="0" smtClean="0">
                <a:solidFill>
                  <a:srgbClr val="003300"/>
                </a:solidFill>
              </a:rPr>
              <a:t>.R</a:t>
            </a:r>
            <a:r>
              <a:rPr lang="vi-VN" sz="2400" b="1" baseline="-25000" dirty="0" smtClean="0">
                <a:solidFill>
                  <a:srgbClr val="003300"/>
                </a:solidFill>
              </a:rPr>
              <a:t>1</a:t>
            </a:r>
            <a:r>
              <a:rPr lang="vi-VN" sz="2400" b="1" dirty="0" smtClean="0">
                <a:solidFill>
                  <a:srgbClr val="003300"/>
                </a:solidFill>
              </a:rPr>
              <a:t> </a:t>
            </a:r>
            <a:r>
              <a:rPr lang="vi-VN" sz="2400" b="1" dirty="0">
                <a:solidFill>
                  <a:srgbClr val="003300"/>
                </a:solidFill>
              </a:rPr>
              <a:t>= 1,2.10 =12 (V)</a:t>
            </a:r>
          </a:p>
        </p:txBody>
      </p:sp>
      <p:sp>
        <p:nvSpPr>
          <p:cNvPr id="2054" name="Hình chữ nhật 2053"/>
          <p:cNvSpPr/>
          <p:nvPr/>
        </p:nvSpPr>
        <p:spPr>
          <a:xfrm>
            <a:off x="3737523" y="5881395"/>
            <a:ext cx="3930346" cy="475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2400" b="1" dirty="0">
                <a:solidFill>
                  <a:srgbClr val="333300"/>
                </a:solidFill>
              </a:rPr>
              <a:t>U</a:t>
            </a:r>
            <a:r>
              <a:rPr lang="vi-VN" sz="2400" b="1" baseline="-25000" dirty="0">
                <a:solidFill>
                  <a:srgbClr val="333300"/>
                </a:solidFill>
              </a:rPr>
              <a:t>3</a:t>
            </a:r>
            <a:r>
              <a:rPr lang="vi-VN" sz="2400" b="1" dirty="0">
                <a:solidFill>
                  <a:srgbClr val="333300"/>
                </a:solidFill>
              </a:rPr>
              <a:t> = </a:t>
            </a:r>
            <a:r>
              <a:rPr lang="vi-VN" sz="2400" b="1" dirty="0" smtClean="0">
                <a:solidFill>
                  <a:srgbClr val="333300"/>
                </a:solidFill>
              </a:rPr>
              <a:t>I</a:t>
            </a:r>
            <a:r>
              <a:rPr lang="vi-VN" sz="2400" b="1" baseline="-25000" dirty="0" smtClean="0">
                <a:solidFill>
                  <a:srgbClr val="333300"/>
                </a:solidFill>
              </a:rPr>
              <a:t>3</a:t>
            </a:r>
            <a:r>
              <a:rPr lang="vi-VN" sz="2400" b="1" dirty="0" smtClean="0">
                <a:solidFill>
                  <a:srgbClr val="333300"/>
                </a:solidFill>
              </a:rPr>
              <a:t>.R</a:t>
            </a:r>
            <a:r>
              <a:rPr lang="vi-VN" sz="2400" b="1" baseline="-25000" dirty="0" smtClean="0">
                <a:solidFill>
                  <a:srgbClr val="333300"/>
                </a:solidFill>
              </a:rPr>
              <a:t>3</a:t>
            </a:r>
            <a:r>
              <a:rPr lang="vi-VN" sz="2400" b="1" dirty="0" smtClean="0">
                <a:solidFill>
                  <a:srgbClr val="333300"/>
                </a:solidFill>
              </a:rPr>
              <a:t> </a:t>
            </a:r>
            <a:r>
              <a:rPr lang="vi-VN" sz="2400" b="1" dirty="0">
                <a:solidFill>
                  <a:srgbClr val="333300"/>
                </a:solidFill>
              </a:rPr>
              <a:t>=1,2. 25 = 30 (V)</a:t>
            </a:r>
          </a:p>
        </p:txBody>
      </p:sp>
    </p:spTree>
    <p:extLst>
      <p:ext uri="{BB962C8B-B14F-4D97-AF65-F5344CB8AC3E}">
        <p14:creationId xmlns:p14="http://schemas.microsoft.com/office/powerpoint/2010/main" val="505904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75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6" grpId="0"/>
      <p:bldP spid="19" grpId="0"/>
      <p:bldP spid="20" grpId="0"/>
      <p:bldP spid="2048" grpId="0"/>
      <p:bldP spid="2049" grpId="0"/>
      <p:bldP spid="2051" grpId="0"/>
      <p:bldP spid="2053" grpId="0"/>
      <p:bldP spid="20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-4832" y="0"/>
            <a:ext cx="9144000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BÀI 7.  SỰ PHỤ THUỘC CỦA ĐIỆN TRỞ 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VÀO CHIỀU DÀI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-4832" y="766445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I. XÁC ĐỊNH SỰ PHỤ THUỘC CỦA ĐIỆN TRỞ DÂY DẪN VÀO MỘT TRONG NHỮNG YẾU TỐ KHÁC NHAU: 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-4613" y="1330608"/>
            <a:ext cx="66532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C00000"/>
                </a:solidFill>
              </a:rPr>
              <a:t>1.Các </a:t>
            </a:r>
            <a:r>
              <a:rPr lang="vi-VN" sz="2400" b="1" dirty="0" err="1" smtClean="0">
                <a:solidFill>
                  <a:srgbClr val="C00000"/>
                </a:solidFill>
              </a:rPr>
              <a:t>cuộn</a:t>
            </a:r>
            <a:r>
              <a:rPr lang="vi-VN" sz="2400" b="1" dirty="0" smtClean="0">
                <a:solidFill>
                  <a:srgbClr val="C00000"/>
                </a:solidFill>
              </a:rPr>
              <a:t> dây dẫn ở hình 7.1 có những điểm nào khác nhau ?</a:t>
            </a:r>
            <a:endParaRPr lang="vi-VN" sz="2400" b="1" dirty="0">
              <a:solidFill>
                <a:srgbClr val="C00000"/>
              </a:solidFill>
            </a:endParaRPr>
          </a:p>
        </p:txBody>
      </p:sp>
      <p:pic>
        <p:nvPicPr>
          <p:cNvPr id="7" name="Picture 148" descr="images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5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5389" y="1484784"/>
            <a:ext cx="1743075" cy="136207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reeform 150"/>
          <p:cNvSpPr>
            <a:spLocks/>
          </p:cNvSpPr>
          <p:nvPr/>
        </p:nvSpPr>
        <p:spPr bwMode="auto">
          <a:xfrm>
            <a:off x="6864672" y="3638624"/>
            <a:ext cx="1955800" cy="522288"/>
          </a:xfrm>
          <a:custGeom>
            <a:avLst/>
            <a:gdLst>
              <a:gd name="T0" fmla="*/ 0 w 1232"/>
              <a:gd name="T1" fmla="*/ 68 h 329"/>
              <a:gd name="T2" fmla="*/ 778 w 1232"/>
              <a:gd name="T3" fmla="*/ 86 h 329"/>
              <a:gd name="T4" fmla="*/ 924 w 1232"/>
              <a:gd name="T5" fmla="*/ 122 h 329"/>
              <a:gd name="T6" fmla="*/ 1052 w 1232"/>
              <a:gd name="T7" fmla="*/ 168 h 329"/>
              <a:gd name="T8" fmla="*/ 1088 w 1232"/>
              <a:gd name="T9" fmla="*/ 186 h 329"/>
              <a:gd name="T10" fmla="*/ 1180 w 1232"/>
              <a:gd name="T11" fmla="*/ 214 h 329"/>
              <a:gd name="T12" fmla="*/ 1189 w 1232"/>
              <a:gd name="T13" fmla="*/ 269 h 329"/>
              <a:gd name="T14" fmla="*/ 842 w 1232"/>
              <a:gd name="T15" fmla="*/ 260 h 329"/>
              <a:gd name="T16" fmla="*/ 723 w 1232"/>
              <a:gd name="T17" fmla="*/ 214 h 329"/>
              <a:gd name="T18" fmla="*/ 695 w 1232"/>
              <a:gd name="T19" fmla="*/ 196 h 329"/>
              <a:gd name="T20" fmla="*/ 668 w 1232"/>
              <a:gd name="T21" fmla="*/ 177 h 329"/>
              <a:gd name="T22" fmla="*/ 613 w 1232"/>
              <a:gd name="T23" fmla="*/ 113 h 329"/>
              <a:gd name="T24" fmla="*/ 896 w 1232"/>
              <a:gd name="T25" fmla="*/ 104 h 329"/>
              <a:gd name="T26" fmla="*/ 1052 w 1232"/>
              <a:gd name="T27" fmla="*/ 177 h 329"/>
              <a:gd name="T28" fmla="*/ 1107 w 1232"/>
              <a:gd name="T29" fmla="*/ 196 h 329"/>
              <a:gd name="T30" fmla="*/ 1134 w 1232"/>
              <a:gd name="T31" fmla="*/ 205 h 329"/>
              <a:gd name="T32" fmla="*/ 1152 w 1232"/>
              <a:gd name="T33" fmla="*/ 260 h 329"/>
              <a:gd name="T34" fmla="*/ 1098 w 1232"/>
              <a:gd name="T35" fmla="*/ 278 h 329"/>
              <a:gd name="T36" fmla="*/ 714 w 1232"/>
              <a:gd name="T37" fmla="*/ 186 h 329"/>
              <a:gd name="T38" fmla="*/ 695 w 1232"/>
              <a:gd name="T39" fmla="*/ 168 h 329"/>
              <a:gd name="T40" fmla="*/ 668 w 1232"/>
              <a:gd name="T41" fmla="*/ 159 h 329"/>
              <a:gd name="T42" fmla="*/ 622 w 1232"/>
              <a:gd name="T43" fmla="*/ 113 h 329"/>
              <a:gd name="T44" fmla="*/ 686 w 1232"/>
              <a:gd name="T45" fmla="*/ 58 h 329"/>
              <a:gd name="T46" fmla="*/ 988 w 1232"/>
              <a:gd name="T47" fmla="*/ 86 h 329"/>
              <a:gd name="T48" fmla="*/ 1034 w 1232"/>
              <a:gd name="T49" fmla="*/ 104 h 329"/>
              <a:gd name="T50" fmla="*/ 1134 w 1232"/>
              <a:gd name="T51" fmla="*/ 132 h 329"/>
              <a:gd name="T52" fmla="*/ 1162 w 1232"/>
              <a:gd name="T53" fmla="*/ 168 h 329"/>
              <a:gd name="T54" fmla="*/ 1189 w 1232"/>
              <a:gd name="T55" fmla="*/ 186 h 329"/>
              <a:gd name="T56" fmla="*/ 1198 w 1232"/>
              <a:gd name="T57" fmla="*/ 223 h 329"/>
              <a:gd name="T58" fmla="*/ 1216 w 1232"/>
              <a:gd name="T59" fmla="*/ 250 h 329"/>
              <a:gd name="T60" fmla="*/ 896 w 1232"/>
              <a:gd name="T61" fmla="*/ 269 h 329"/>
              <a:gd name="T62" fmla="*/ 778 w 1232"/>
              <a:gd name="T63" fmla="*/ 223 h 329"/>
              <a:gd name="T64" fmla="*/ 659 w 1232"/>
              <a:gd name="T65" fmla="*/ 113 h 329"/>
              <a:gd name="T66" fmla="*/ 924 w 1232"/>
              <a:gd name="T67" fmla="*/ 77 h 329"/>
              <a:gd name="T68" fmla="*/ 1107 w 1232"/>
              <a:gd name="T69" fmla="*/ 104 h 329"/>
              <a:gd name="T70" fmla="*/ 1198 w 1232"/>
              <a:gd name="T71" fmla="*/ 177 h 329"/>
              <a:gd name="T72" fmla="*/ 1171 w 1232"/>
              <a:gd name="T73" fmla="*/ 296 h 329"/>
              <a:gd name="T74" fmla="*/ 906 w 1232"/>
              <a:gd name="T75" fmla="*/ 260 h 329"/>
              <a:gd name="T76" fmla="*/ 832 w 1232"/>
              <a:gd name="T77" fmla="*/ 232 h 329"/>
              <a:gd name="T78" fmla="*/ 732 w 1232"/>
              <a:gd name="T79" fmla="*/ 168 h 329"/>
              <a:gd name="T80" fmla="*/ 714 w 1232"/>
              <a:gd name="T81" fmla="*/ 141 h 329"/>
              <a:gd name="T82" fmla="*/ 686 w 1232"/>
              <a:gd name="T83" fmla="*/ 132 h 329"/>
              <a:gd name="T84" fmla="*/ 741 w 1232"/>
              <a:gd name="T85" fmla="*/ 31 h 329"/>
              <a:gd name="T86" fmla="*/ 1052 w 1232"/>
              <a:gd name="T87" fmla="*/ 77 h 329"/>
              <a:gd name="T88" fmla="*/ 1180 w 1232"/>
              <a:gd name="T89" fmla="*/ 177 h 329"/>
              <a:gd name="T90" fmla="*/ 1152 w 1232"/>
              <a:gd name="T91" fmla="*/ 287 h 329"/>
              <a:gd name="T92" fmla="*/ 1098 w 1232"/>
              <a:gd name="T93" fmla="*/ 305 h 329"/>
              <a:gd name="T94" fmla="*/ 970 w 1232"/>
              <a:gd name="T95" fmla="*/ 296 h 329"/>
              <a:gd name="T96" fmla="*/ 878 w 1232"/>
              <a:gd name="T97" fmla="*/ 250 h 329"/>
              <a:gd name="T98" fmla="*/ 805 w 1232"/>
              <a:gd name="T99" fmla="*/ 223 h 329"/>
              <a:gd name="T100" fmla="*/ 275 w 1232"/>
              <a:gd name="T101" fmla="*/ 196 h 329"/>
              <a:gd name="T102" fmla="*/ 247 w 1232"/>
              <a:gd name="T103" fmla="*/ 186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232" h="329">
                <a:moveTo>
                  <a:pt x="0" y="68"/>
                </a:moveTo>
                <a:cubicBezTo>
                  <a:pt x="253" y="0"/>
                  <a:pt x="521" y="68"/>
                  <a:pt x="778" y="86"/>
                </a:cubicBezTo>
                <a:cubicBezTo>
                  <a:pt x="826" y="102"/>
                  <a:pt x="874" y="114"/>
                  <a:pt x="924" y="122"/>
                </a:cubicBezTo>
                <a:cubicBezTo>
                  <a:pt x="967" y="138"/>
                  <a:pt x="1008" y="157"/>
                  <a:pt x="1052" y="168"/>
                </a:cubicBezTo>
                <a:cubicBezTo>
                  <a:pt x="1064" y="174"/>
                  <a:pt x="1075" y="181"/>
                  <a:pt x="1088" y="186"/>
                </a:cubicBezTo>
                <a:cubicBezTo>
                  <a:pt x="1118" y="197"/>
                  <a:pt x="1180" y="214"/>
                  <a:pt x="1180" y="214"/>
                </a:cubicBezTo>
                <a:cubicBezTo>
                  <a:pt x="1190" y="229"/>
                  <a:pt x="1208" y="268"/>
                  <a:pt x="1189" y="269"/>
                </a:cubicBezTo>
                <a:cubicBezTo>
                  <a:pt x="1073" y="275"/>
                  <a:pt x="958" y="263"/>
                  <a:pt x="842" y="260"/>
                </a:cubicBezTo>
                <a:cubicBezTo>
                  <a:pt x="756" y="247"/>
                  <a:pt x="797" y="262"/>
                  <a:pt x="723" y="214"/>
                </a:cubicBezTo>
                <a:cubicBezTo>
                  <a:pt x="714" y="208"/>
                  <a:pt x="704" y="202"/>
                  <a:pt x="695" y="196"/>
                </a:cubicBezTo>
                <a:cubicBezTo>
                  <a:pt x="686" y="190"/>
                  <a:pt x="668" y="177"/>
                  <a:pt x="668" y="177"/>
                </a:cubicBezTo>
                <a:cubicBezTo>
                  <a:pt x="655" y="139"/>
                  <a:pt x="639" y="141"/>
                  <a:pt x="613" y="113"/>
                </a:cubicBezTo>
                <a:cubicBezTo>
                  <a:pt x="716" y="79"/>
                  <a:pt x="753" y="98"/>
                  <a:pt x="896" y="104"/>
                </a:cubicBezTo>
                <a:cubicBezTo>
                  <a:pt x="982" y="118"/>
                  <a:pt x="980" y="130"/>
                  <a:pt x="1052" y="177"/>
                </a:cubicBezTo>
                <a:cubicBezTo>
                  <a:pt x="1068" y="188"/>
                  <a:pt x="1089" y="190"/>
                  <a:pt x="1107" y="196"/>
                </a:cubicBezTo>
                <a:cubicBezTo>
                  <a:pt x="1116" y="199"/>
                  <a:pt x="1134" y="205"/>
                  <a:pt x="1134" y="205"/>
                </a:cubicBezTo>
                <a:cubicBezTo>
                  <a:pt x="1140" y="223"/>
                  <a:pt x="1146" y="242"/>
                  <a:pt x="1152" y="260"/>
                </a:cubicBezTo>
                <a:cubicBezTo>
                  <a:pt x="1158" y="278"/>
                  <a:pt x="1098" y="278"/>
                  <a:pt x="1098" y="278"/>
                </a:cubicBezTo>
                <a:cubicBezTo>
                  <a:pt x="956" y="267"/>
                  <a:pt x="846" y="235"/>
                  <a:pt x="714" y="186"/>
                </a:cubicBezTo>
                <a:cubicBezTo>
                  <a:pt x="708" y="180"/>
                  <a:pt x="703" y="172"/>
                  <a:pt x="695" y="168"/>
                </a:cubicBezTo>
                <a:cubicBezTo>
                  <a:pt x="687" y="163"/>
                  <a:pt x="676" y="165"/>
                  <a:pt x="668" y="159"/>
                </a:cubicBezTo>
                <a:cubicBezTo>
                  <a:pt x="651" y="146"/>
                  <a:pt x="622" y="113"/>
                  <a:pt x="622" y="113"/>
                </a:cubicBezTo>
                <a:cubicBezTo>
                  <a:pt x="635" y="73"/>
                  <a:pt x="645" y="69"/>
                  <a:pt x="686" y="58"/>
                </a:cubicBezTo>
                <a:cubicBezTo>
                  <a:pt x="777" y="63"/>
                  <a:pt x="894" y="58"/>
                  <a:pt x="988" y="86"/>
                </a:cubicBezTo>
                <a:cubicBezTo>
                  <a:pt x="1004" y="91"/>
                  <a:pt x="1018" y="99"/>
                  <a:pt x="1034" y="104"/>
                </a:cubicBezTo>
                <a:cubicBezTo>
                  <a:pt x="1067" y="114"/>
                  <a:pt x="1134" y="132"/>
                  <a:pt x="1134" y="132"/>
                </a:cubicBezTo>
                <a:cubicBezTo>
                  <a:pt x="1143" y="144"/>
                  <a:pt x="1151" y="157"/>
                  <a:pt x="1162" y="168"/>
                </a:cubicBezTo>
                <a:cubicBezTo>
                  <a:pt x="1170" y="176"/>
                  <a:pt x="1183" y="177"/>
                  <a:pt x="1189" y="186"/>
                </a:cubicBezTo>
                <a:cubicBezTo>
                  <a:pt x="1196" y="197"/>
                  <a:pt x="1193" y="211"/>
                  <a:pt x="1198" y="223"/>
                </a:cubicBezTo>
                <a:cubicBezTo>
                  <a:pt x="1202" y="233"/>
                  <a:pt x="1210" y="241"/>
                  <a:pt x="1216" y="250"/>
                </a:cubicBezTo>
                <a:cubicBezTo>
                  <a:pt x="1141" y="329"/>
                  <a:pt x="967" y="271"/>
                  <a:pt x="896" y="269"/>
                </a:cubicBezTo>
                <a:cubicBezTo>
                  <a:pt x="867" y="238"/>
                  <a:pt x="818" y="236"/>
                  <a:pt x="778" y="223"/>
                </a:cubicBezTo>
                <a:cubicBezTo>
                  <a:pt x="745" y="212"/>
                  <a:pt x="678" y="142"/>
                  <a:pt x="659" y="113"/>
                </a:cubicBezTo>
                <a:cubicBezTo>
                  <a:pt x="685" y="8"/>
                  <a:pt x="834" y="73"/>
                  <a:pt x="924" y="77"/>
                </a:cubicBezTo>
                <a:cubicBezTo>
                  <a:pt x="987" y="83"/>
                  <a:pt x="1046" y="89"/>
                  <a:pt x="1107" y="104"/>
                </a:cubicBezTo>
                <a:cubicBezTo>
                  <a:pt x="1140" y="126"/>
                  <a:pt x="1165" y="155"/>
                  <a:pt x="1198" y="177"/>
                </a:cubicBezTo>
                <a:cubicBezTo>
                  <a:pt x="1214" y="226"/>
                  <a:pt x="1232" y="276"/>
                  <a:pt x="1171" y="296"/>
                </a:cubicBezTo>
                <a:cubicBezTo>
                  <a:pt x="1040" y="289"/>
                  <a:pt x="1009" y="286"/>
                  <a:pt x="906" y="260"/>
                </a:cubicBezTo>
                <a:cubicBezTo>
                  <a:pt x="819" y="201"/>
                  <a:pt x="953" y="286"/>
                  <a:pt x="832" y="232"/>
                </a:cubicBezTo>
                <a:cubicBezTo>
                  <a:pt x="790" y="213"/>
                  <a:pt x="773" y="182"/>
                  <a:pt x="732" y="168"/>
                </a:cubicBezTo>
                <a:cubicBezTo>
                  <a:pt x="726" y="159"/>
                  <a:pt x="723" y="148"/>
                  <a:pt x="714" y="141"/>
                </a:cubicBezTo>
                <a:cubicBezTo>
                  <a:pt x="706" y="135"/>
                  <a:pt x="688" y="142"/>
                  <a:pt x="686" y="132"/>
                </a:cubicBezTo>
                <a:cubicBezTo>
                  <a:pt x="672" y="69"/>
                  <a:pt x="694" y="47"/>
                  <a:pt x="741" y="31"/>
                </a:cubicBezTo>
                <a:cubicBezTo>
                  <a:pt x="852" y="38"/>
                  <a:pt x="945" y="56"/>
                  <a:pt x="1052" y="77"/>
                </a:cubicBezTo>
                <a:cubicBezTo>
                  <a:pt x="1100" y="108"/>
                  <a:pt x="1148" y="129"/>
                  <a:pt x="1180" y="177"/>
                </a:cubicBezTo>
                <a:cubicBezTo>
                  <a:pt x="1178" y="195"/>
                  <a:pt x="1184" y="267"/>
                  <a:pt x="1152" y="287"/>
                </a:cubicBezTo>
                <a:cubicBezTo>
                  <a:pt x="1136" y="297"/>
                  <a:pt x="1098" y="305"/>
                  <a:pt x="1098" y="305"/>
                </a:cubicBezTo>
                <a:cubicBezTo>
                  <a:pt x="1055" y="302"/>
                  <a:pt x="1012" y="303"/>
                  <a:pt x="970" y="296"/>
                </a:cubicBezTo>
                <a:cubicBezTo>
                  <a:pt x="950" y="293"/>
                  <a:pt x="903" y="259"/>
                  <a:pt x="878" y="250"/>
                </a:cubicBezTo>
                <a:cubicBezTo>
                  <a:pt x="855" y="215"/>
                  <a:pt x="845" y="210"/>
                  <a:pt x="805" y="223"/>
                </a:cubicBezTo>
                <a:cubicBezTo>
                  <a:pt x="631" y="216"/>
                  <a:pt x="447" y="224"/>
                  <a:pt x="275" y="196"/>
                </a:cubicBezTo>
                <a:cubicBezTo>
                  <a:pt x="266" y="193"/>
                  <a:pt x="247" y="186"/>
                  <a:pt x="247" y="186"/>
                </a:cubicBezTo>
              </a:path>
            </a:pathLst>
          </a:custGeom>
          <a:noFill/>
          <a:ln w="47625" cmpd="sng">
            <a:gradFill>
              <a:gsLst>
                <a:gs pos="0">
                  <a:schemeClr val="tx1"/>
                </a:gs>
                <a:gs pos="27350">
                  <a:srgbClr val="663300"/>
                </a:gs>
                <a:gs pos="76650">
                  <a:srgbClr val="003300"/>
                </a:gs>
                <a:gs pos="50000">
                  <a:srgbClr val="660066"/>
                </a:gs>
                <a:gs pos="100000">
                  <a:schemeClr val="tx1"/>
                </a:gs>
              </a:gsLst>
              <a:lin ang="5400000" scaled="0"/>
            </a:gra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" name="Freeform 153"/>
          <p:cNvSpPr>
            <a:spLocks/>
          </p:cNvSpPr>
          <p:nvPr/>
        </p:nvSpPr>
        <p:spPr bwMode="auto">
          <a:xfrm>
            <a:off x="7254502" y="4994077"/>
            <a:ext cx="1277938" cy="534987"/>
          </a:xfrm>
          <a:custGeom>
            <a:avLst/>
            <a:gdLst>
              <a:gd name="T0" fmla="*/ 91 w 805"/>
              <a:gd name="T1" fmla="*/ 58 h 337"/>
              <a:gd name="T2" fmla="*/ 759 w 805"/>
              <a:gd name="T3" fmla="*/ 186 h 337"/>
              <a:gd name="T4" fmla="*/ 713 w 805"/>
              <a:gd name="T5" fmla="*/ 240 h 337"/>
              <a:gd name="T6" fmla="*/ 411 w 805"/>
              <a:gd name="T7" fmla="*/ 213 h 337"/>
              <a:gd name="T8" fmla="*/ 421 w 805"/>
              <a:gd name="T9" fmla="*/ 94 h 337"/>
              <a:gd name="T10" fmla="*/ 741 w 805"/>
              <a:gd name="T11" fmla="*/ 131 h 337"/>
              <a:gd name="T12" fmla="*/ 795 w 805"/>
              <a:gd name="T13" fmla="*/ 204 h 337"/>
              <a:gd name="T14" fmla="*/ 704 w 805"/>
              <a:gd name="T15" fmla="*/ 277 h 337"/>
              <a:gd name="T16" fmla="*/ 411 w 805"/>
              <a:gd name="T17" fmla="*/ 240 h 337"/>
              <a:gd name="T18" fmla="*/ 338 w 805"/>
              <a:gd name="T19" fmla="*/ 176 h 337"/>
              <a:gd name="T20" fmla="*/ 402 w 805"/>
              <a:gd name="T21" fmla="*/ 85 h 337"/>
              <a:gd name="T22" fmla="*/ 731 w 805"/>
              <a:gd name="T23" fmla="*/ 112 h 337"/>
              <a:gd name="T24" fmla="*/ 805 w 805"/>
              <a:gd name="T25" fmla="*/ 176 h 337"/>
              <a:gd name="T26" fmla="*/ 795 w 805"/>
              <a:gd name="T27" fmla="*/ 268 h 337"/>
              <a:gd name="T28" fmla="*/ 741 w 805"/>
              <a:gd name="T29" fmla="*/ 295 h 337"/>
              <a:gd name="T30" fmla="*/ 530 w 805"/>
              <a:gd name="T31" fmla="*/ 314 h 337"/>
              <a:gd name="T32" fmla="*/ 165 w 805"/>
              <a:gd name="T33" fmla="*/ 323 h 337"/>
              <a:gd name="T34" fmla="*/ 0 w 805"/>
              <a:gd name="T35" fmla="*/ 323 h 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805" h="337">
                <a:moveTo>
                  <a:pt x="91" y="58"/>
                </a:moveTo>
                <a:cubicBezTo>
                  <a:pt x="341" y="64"/>
                  <a:pt x="583" y="0"/>
                  <a:pt x="759" y="186"/>
                </a:cubicBezTo>
                <a:cubicBezTo>
                  <a:pt x="775" y="233"/>
                  <a:pt x="753" y="227"/>
                  <a:pt x="713" y="240"/>
                </a:cubicBezTo>
                <a:cubicBezTo>
                  <a:pt x="606" y="235"/>
                  <a:pt x="514" y="230"/>
                  <a:pt x="411" y="213"/>
                </a:cubicBezTo>
                <a:cubicBezTo>
                  <a:pt x="336" y="188"/>
                  <a:pt x="355" y="115"/>
                  <a:pt x="421" y="94"/>
                </a:cubicBezTo>
                <a:cubicBezTo>
                  <a:pt x="652" y="103"/>
                  <a:pt x="594" y="102"/>
                  <a:pt x="741" y="131"/>
                </a:cubicBezTo>
                <a:cubicBezTo>
                  <a:pt x="773" y="152"/>
                  <a:pt x="783" y="168"/>
                  <a:pt x="795" y="204"/>
                </a:cubicBezTo>
                <a:cubicBezTo>
                  <a:pt x="779" y="268"/>
                  <a:pt x="764" y="262"/>
                  <a:pt x="704" y="277"/>
                </a:cubicBezTo>
                <a:cubicBezTo>
                  <a:pt x="594" y="271"/>
                  <a:pt x="514" y="262"/>
                  <a:pt x="411" y="240"/>
                </a:cubicBezTo>
                <a:cubicBezTo>
                  <a:pt x="348" y="198"/>
                  <a:pt x="369" y="222"/>
                  <a:pt x="338" y="176"/>
                </a:cubicBezTo>
                <a:cubicBezTo>
                  <a:pt x="347" y="122"/>
                  <a:pt x="349" y="103"/>
                  <a:pt x="402" y="85"/>
                </a:cubicBezTo>
                <a:cubicBezTo>
                  <a:pt x="497" y="89"/>
                  <a:pt x="630" y="78"/>
                  <a:pt x="731" y="112"/>
                </a:cubicBezTo>
                <a:cubicBezTo>
                  <a:pt x="764" y="145"/>
                  <a:pt x="788" y="130"/>
                  <a:pt x="805" y="176"/>
                </a:cubicBezTo>
                <a:cubicBezTo>
                  <a:pt x="802" y="207"/>
                  <a:pt x="805" y="239"/>
                  <a:pt x="795" y="268"/>
                </a:cubicBezTo>
                <a:cubicBezTo>
                  <a:pt x="791" y="279"/>
                  <a:pt x="751" y="293"/>
                  <a:pt x="741" y="295"/>
                </a:cubicBezTo>
                <a:cubicBezTo>
                  <a:pt x="703" y="301"/>
                  <a:pt x="551" y="313"/>
                  <a:pt x="530" y="314"/>
                </a:cubicBezTo>
                <a:cubicBezTo>
                  <a:pt x="408" y="319"/>
                  <a:pt x="287" y="320"/>
                  <a:pt x="165" y="323"/>
                </a:cubicBezTo>
                <a:cubicBezTo>
                  <a:pt x="108" y="337"/>
                  <a:pt x="60" y="323"/>
                  <a:pt x="0" y="323"/>
                </a:cubicBezTo>
              </a:path>
            </a:pathLst>
          </a:custGeom>
          <a:noFill/>
          <a:ln w="28575">
            <a:gradFill>
              <a:gsLst>
                <a:gs pos="0">
                  <a:srgbClr val="993300"/>
                </a:gs>
                <a:gs pos="50000">
                  <a:srgbClr val="993300"/>
                </a:gs>
                <a:gs pos="100000">
                  <a:srgbClr val="CC9900"/>
                </a:gs>
              </a:gsLst>
              <a:lin ang="5400000" scaled="0"/>
            </a:gra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" name="Hình chữ nhật 10"/>
          <p:cNvSpPr/>
          <p:nvPr/>
        </p:nvSpPr>
        <p:spPr>
          <a:xfrm>
            <a:off x="7179058" y="2895427"/>
            <a:ext cx="14253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b="1" dirty="0" smtClean="0">
                <a:solidFill>
                  <a:srgbClr val="003300"/>
                </a:solidFill>
              </a:rPr>
              <a:t>Dây nhôm</a:t>
            </a:r>
            <a:endParaRPr lang="vi-VN" sz="2000" dirty="0">
              <a:solidFill>
                <a:srgbClr val="003300"/>
              </a:solidFill>
            </a:endParaRPr>
          </a:p>
        </p:txBody>
      </p:sp>
      <p:sp>
        <p:nvSpPr>
          <p:cNvPr id="12" name="Hình chữ nhật 11"/>
          <p:cNvSpPr/>
          <p:nvPr/>
        </p:nvSpPr>
        <p:spPr>
          <a:xfrm>
            <a:off x="7076211" y="4168860"/>
            <a:ext cx="17347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b="1" dirty="0" smtClean="0">
                <a:solidFill>
                  <a:srgbClr val="003300"/>
                </a:solidFill>
              </a:rPr>
              <a:t>Dây hợp kim</a:t>
            </a:r>
            <a:endParaRPr lang="vi-VN" sz="2000" dirty="0">
              <a:solidFill>
                <a:srgbClr val="003300"/>
              </a:solidFill>
            </a:endParaRPr>
          </a:p>
        </p:txBody>
      </p:sp>
      <p:sp>
        <p:nvSpPr>
          <p:cNvPr id="13" name="Hình chữ nhật 12"/>
          <p:cNvSpPr/>
          <p:nvPr/>
        </p:nvSpPr>
        <p:spPr>
          <a:xfrm>
            <a:off x="7249590" y="5529064"/>
            <a:ext cx="13548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b="1" dirty="0" smtClean="0">
                <a:solidFill>
                  <a:srgbClr val="003300"/>
                </a:solidFill>
              </a:rPr>
              <a:t>Dây đồng</a:t>
            </a:r>
            <a:endParaRPr lang="vi-VN" sz="2000" dirty="0">
              <a:solidFill>
                <a:srgbClr val="003300"/>
              </a:solidFill>
            </a:endParaRPr>
          </a:p>
        </p:txBody>
      </p:sp>
      <p:sp>
        <p:nvSpPr>
          <p:cNvPr id="14" name="Hình chữ nhật 13"/>
          <p:cNvSpPr/>
          <p:nvPr/>
        </p:nvSpPr>
        <p:spPr>
          <a:xfrm>
            <a:off x="-16416" y="4182179"/>
            <a:ext cx="70218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err="1" smtClean="0">
                <a:solidFill>
                  <a:srgbClr val="006600"/>
                </a:solidFill>
              </a:rPr>
              <a:t>Trả</a:t>
            </a:r>
            <a:r>
              <a:rPr lang="vi-VN" sz="2400" b="1" u="sng" dirty="0" smtClean="0">
                <a:solidFill>
                  <a:srgbClr val="006600"/>
                </a:solidFill>
              </a:rPr>
              <a:t> </a:t>
            </a:r>
            <a:r>
              <a:rPr lang="vi-VN" sz="2400" b="1" u="sng" dirty="0" err="1" smtClean="0">
                <a:solidFill>
                  <a:srgbClr val="006600"/>
                </a:solidFill>
              </a:rPr>
              <a:t>lời</a:t>
            </a:r>
            <a:r>
              <a:rPr lang="vi-VN" sz="2400" b="1" dirty="0" smtClean="0">
                <a:solidFill>
                  <a:srgbClr val="006600"/>
                </a:solidFill>
              </a:rPr>
              <a:t>: </a:t>
            </a:r>
            <a:r>
              <a:rPr lang="vi-VN" sz="2400" b="1" dirty="0" smtClean="0">
                <a:solidFill>
                  <a:srgbClr val="000099"/>
                </a:solidFill>
              </a:rPr>
              <a:t>Các </a:t>
            </a:r>
            <a:r>
              <a:rPr lang="vi-VN" sz="2400" b="1" dirty="0" err="1" smtClean="0">
                <a:solidFill>
                  <a:srgbClr val="000099"/>
                </a:solidFill>
              </a:rPr>
              <a:t>cuộn</a:t>
            </a:r>
            <a:r>
              <a:rPr lang="vi-VN" sz="2400" b="1" dirty="0" smtClean="0">
                <a:solidFill>
                  <a:srgbClr val="000099"/>
                </a:solidFill>
              </a:rPr>
              <a:t> dây dẫn có những điểm  khác nhau: </a:t>
            </a:r>
            <a:r>
              <a:rPr lang="vi-VN" sz="2400" b="1" dirty="0">
                <a:solidFill>
                  <a:srgbClr val="003300"/>
                </a:solidFill>
              </a:rPr>
              <a:t>V</a:t>
            </a:r>
            <a:r>
              <a:rPr lang="vi-VN" sz="2400" b="1" dirty="0" smtClean="0">
                <a:solidFill>
                  <a:srgbClr val="003300"/>
                </a:solidFill>
              </a:rPr>
              <a:t>ật </a:t>
            </a:r>
            <a:r>
              <a:rPr lang="vi-VN" sz="2400" b="1" dirty="0" err="1" smtClean="0">
                <a:solidFill>
                  <a:srgbClr val="003300"/>
                </a:solidFill>
              </a:rPr>
              <a:t>liệu</a:t>
            </a:r>
            <a:r>
              <a:rPr lang="vi-VN" sz="2400" b="1" dirty="0">
                <a:solidFill>
                  <a:srgbClr val="003300"/>
                </a:solidFill>
              </a:rPr>
              <a:t>;</a:t>
            </a:r>
            <a:r>
              <a:rPr lang="vi-VN" sz="2400" b="1" dirty="0" smtClean="0">
                <a:solidFill>
                  <a:srgbClr val="003300"/>
                </a:solidFill>
              </a:rPr>
              <a:t> chiều dài; tiết </a:t>
            </a:r>
            <a:r>
              <a:rPr lang="vi-VN" sz="2400" b="1" dirty="0" err="1" smtClean="0">
                <a:solidFill>
                  <a:srgbClr val="003300"/>
                </a:solidFill>
              </a:rPr>
              <a:t>diện</a:t>
            </a:r>
            <a:r>
              <a:rPr lang="vi-VN" sz="2400" b="1" dirty="0" smtClean="0">
                <a:solidFill>
                  <a:srgbClr val="003300"/>
                </a:solidFill>
              </a:rPr>
              <a:t>.</a:t>
            </a:r>
            <a:endParaRPr lang="vi-VN" sz="2400" b="1" dirty="0">
              <a:solidFill>
                <a:srgbClr val="003300"/>
              </a:solidFill>
            </a:endParaRPr>
          </a:p>
        </p:txBody>
      </p:sp>
      <p:sp>
        <p:nvSpPr>
          <p:cNvPr id="18" name="Text Box 72"/>
          <p:cNvSpPr txBox="1">
            <a:spLocks noChangeArrowheads="1"/>
          </p:cNvSpPr>
          <p:nvPr/>
        </p:nvSpPr>
        <p:spPr bwMode="auto">
          <a:xfrm>
            <a:off x="229673" y="5262299"/>
            <a:ext cx="6604415" cy="830997"/>
          </a:xfrm>
          <a:prstGeom prst="rect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vi-VN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</a:rPr>
              <a:t>Những yếu </a:t>
            </a:r>
            <a:r>
              <a:rPr kumimoji="0" lang="vi-VN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</a:rPr>
              <a:t>tố</a:t>
            </a:r>
            <a:r>
              <a:rPr kumimoji="0" lang="vi-VN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</a:rPr>
              <a:t> có thể ảnh </a:t>
            </a:r>
            <a:r>
              <a:rPr kumimoji="0" lang="vi-VN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</a:rPr>
              <a:t>hưởng</a:t>
            </a:r>
            <a:r>
              <a:rPr kumimoji="0" lang="vi-VN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</a:rPr>
              <a:t> tới điện trở của dây: </a:t>
            </a:r>
            <a:r>
              <a:rPr lang="vi-VN" sz="2400" b="1" dirty="0" smtClean="0">
                <a:solidFill>
                  <a:srgbClr val="0000CC"/>
                </a:solidFill>
              </a:rPr>
              <a:t>Vật </a:t>
            </a:r>
            <a:r>
              <a:rPr lang="vi-VN" sz="2400" b="1" dirty="0" err="1" smtClean="0">
                <a:solidFill>
                  <a:srgbClr val="0000CC"/>
                </a:solidFill>
              </a:rPr>
              <a:t>liệu</a:t>
            </a:r>
            <a:r>
              <a:rPr lang="vi-VN" sz="2400" b="1" dirty="0" smtClean="0">
                <a:solidFill>
                  <a:srgbClr val="0000CC"/>
                </a:solidFill>
              </a:rPr>
              <a:t>; chiều dài; tiết </a:t>
            </a:r>
            <a:r>
              <a:rPr lang="vi-VN" sz="2400" b="1" dirty="0" err="1" smtClean="0">
                <a:solidFill>
                  <a:srgbClr val="0000CC"/>
                </a:solidFill>
              </a:rPr>
              <a:t>diện</a:t>
            </a:r>
            <a:r>
              <a:rPr lang="vi-VN" sz="2400" b="1" dirty="0" smtClean="0">
                <a:solidFill>
                  <a:srgbClr val="0000CC"/>
                </a:solidFill>
              </a:rPr>
              <a:t>.</a:t>
            </a:r>
          </a:p>
        </p:txBody>
      </p:sp>
      <p:grpSp>
        <p:nvGrpSpPr>
          <p:cNvPr id="20" name="Group 74"/>
          <p:cNvGrpSpPr>
            <a:grpSpLocks/>
          </p:cNvGrpSpPr>
          <p:nvPr/>
        </p:nvGrpSpPr>
        <p:grpSpPr bwMode="auto">
          <a:xfrm>
            <a:off x="463872" y="2276872"/>
            <a:ext cx="5834406" cy="1944348"/>
            <a:chOff x="192" y="1872"/>
            <a:chExt cx="4656" cy="1579"/>
          </a:xfrm>
        </p:grpSpPr>
        <p:sp>
          <p:nvSpPr>
            <p:cNvPr id="22" name="AutoShape 75"/>
            <p:cNvSpPr>
              <a:spLocks noChangeArrowheads="1"/>
            </p:cNvSpPr>
            <p:nvPr/>
          </p:nvSpPr>
          <p:spPr bwMode="auto">
            <a:xfrm rot="5400000">
              <a:off x="1235" y="1282"/>
              <a:ext cx="174" cy="2260"/>
            </a:xfrm>
            <a:prstGeom prst="can">
              <a:avLst>
                <a:gd name="adj" fmla="val 53758"/>
              </a:avLst>
            </a:prstGeom>
            <a:gradFill rotWithShape="0">
              <a:gsLst>
                <a:gs pos="77683">
                  <a:srgbClr val="990000"/>
                </a:gs>
                <a:gs pos="53311">
                  <a:srgbClr val="996633"/>
                </a:gs>
                <a:gs pos="22700">
                  <a:srgbClr val="CC9900"/>
                </a:gs>
                <a:gs pos="0">
                  <a:schemeClr val="bg1">
                    <a:lumMod val="95000"/>
                  </a:schemeClr>
                </a:gs>
                <a:gs pos="100000">
                  <a:srgbClr val="6633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>
                <a:solidFill>
                  <a:srgbClr val="993300"/>
                </a:solidFill>
              </a:endParaRPr>
            </a:p>
          </p:txBody>
        </p:sp>
        <p:sp>
          <p:nvSpPr>
            <p:cNvPr id="23" name="Freeform 76"/>
            <p:cNvSpPr>
              <a:spLocks/>
            </p:cNvSpPr>
            <p:nvPr/>
          </p:nvSpPr>
          <p:spPr bwMode="auto">
            <a:xfrm>
              <a:off x="4080" y="2928"/>
              <a:ext cx="96" cy="381"/>
            </a:xfrm>
            <a:custGeom>
              <a:avLst/>
              <a:gdLst>
                <a:gd name="T0" fmla="*/ 0 w 256"/>
                <a:gd name="T1" fmla="*/ 584 h 928"/>
                <a:gd name="T2" fmla="*/ 240 w 256"/>
                <a:gd name="T3" fmla="*/ 200 h 928"/>
                <a:gd name="T4" fmla="*/ 96 w 256"/>
                <a:gd name="T5" fmla="*/ 104 h 928"/>
                <a:gd name="T6" fmla="*/ 96 w 256"/>
                <a:gd name="T7" fmla="*/ 824 h 928"/>
                <a:gd name="T8" fmla="*/ 192 w 256"/>
                <a:gd name="T9" fmla="*/ 728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6" h="928">
                  <a:moveTo>
                    <a:pt x="0" y="584"/>
                  </a:moveTo>
                  <a:cubicBezTo>
                    <a:pt x="112" y="432"/>
                    <a:pt x="224" y="280"/>
                    <a:pt x="240" y="200"/>
                  </a:cubicBezTo>
                  <a:cubicBezTo>
                    <a:pt x="256" y="120"/>
                    <a:pt x="120" y="0"/>
                    <a:pt x="96" y="104"/>
                  </a:cubicBezTo>
                  <a:cubicBezTo>
                    <a:pt x="72" y="208"/>
                    <a:pt x="80" y="720"/>
                    <a:pt x="96" y="824"/>
                  </a:cubicBezTo>
                  <a:cubicBezTo>
                    <a:pt x="112" y="928"/>
                    <a:pt x="152" y="828"/>
                    <a:pt x="192" y="728"/>
                  </a:cubicBezTo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" name="Line 77"/>
            <p:cNvSpPr>
              <a:spLocks noChangeShapeType="1"/>
            </p:cNvSpPr>
            <p:nvPr/>
          </p:nvSpPr>
          <p:spPr bwMode="auto">
            <a:xfrm>
              <a:off x="1140" y="2743"/>
              <a:ext cx="12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5" name="Line 78"/>
            <p:cNvSpPr>
              <a:spLocks noChangeShapeType="1"/>
            </p:cNvSpPr>
            <p:nvPr/>
          </p:nvSpPr>
          <p:spPr bwMode="auto">
            <a:xfrm flipH="1">
              <a:off x="192" y="2743"/>
              <a:ext cx="90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6" name="Line 79"/>
            <p:cNvSpPr>
              <a:spLocks noChangeShapeType="1"/>
            </p:cNvSpPr>
            <p:nvPr/>
          </p:nvSpPr>
          <p:spPr bwMode="auto">
            <a:xfrm>
              <a:off x="2417" y="2395"/>
              <a:ext cx="4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7" name="Text Box 80"/>
            <p:cNvSpPr txBox="1">
              <a:spLocks noChangeArrowheads="1"/>
            </p:cNvSpPr>
            <p:nvPr/>
          </p:nvSpPr>
          <p:spPr bwMode="auto">
            <a:xfrm>
              <a:off x="2911" y="2255"/>
              <a:ext cx="1525" cy="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3200" dirty="0">
                <a:solidFill>
                  <a:schemeClr val="bg1"/>
                </a:solidFill>
                <a:latin typeface=".VnTime" pitchFamily="34" charset="0"/>
              </a:endParaRPr>
            </a:p>
          </p:txBody>
        </p:sp>
        <p:sp>
          <p:nvSpPr>
            <p:cNvPr id="28" name="Line 81"/>
            <p:cNvSpPr>
              <a:spLocks noChangeShapeType="1"/>
            </p:cNvSpPr>
            <p:nvPr/>
          </p:nvSpPr>
          <p:spPr bwMode="auto">
            <a:xfrm flipV="1">
              <a:off x="1717" y="2011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9" name="Line 82"/>
            <p:cNvSpPr>
              <a:spLocks noChangeShapeType="1"/>
            </p:cNvSpPr>
            <p:nvPr/>
          </p:nvSpPr>
          <p:spPr bwMode="auto">
            <a:xfrm>
              <a:off x="1717" y="2011"/>
              <a:ext cx="11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" name="Text Box 83"/>
            <p:cNvSpPr txBox="1">
              <a:spLocks noChangeArrowheads="1"/>
            </p:cNvSpPr>
            <p:nvPr/>
          </p:nvSpPr>
          <p:spPr bwMode="auto">
            <a:xfrm>
              <a:off x="2911" y="1872"/>
              <a:ext cx="1937" cy="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3200" dirty="0">
                <a:solidFill>
                  <a:schemeClr val="bg1"/>
                </a:solidFill>
                <a:latin typeface=".VnTime" pitchFamily="34" charset="0"/>
              </a:endParaRPr>
            </a:p>
          </p:txBody>
        </p:sp>
        <p:sp>
          <p:nvSpPr>
            <p:cNvPr id="31" name="Line 84"/>
            <p:cNvSpPr>
              <a:spLocks noChangeShapeType="1"/>
            </p:cNvSpPr>
            <p:nvPr/>
          </p:nvSpPr>
          <p:spPr bwMode="auto">
            <a:xfrm>
              <a:off x="1140" y="2743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" name="Line 85"/>
            <p:cNvSpPr>
              <a:spLocks noChangeShapeType="1"/>
            </p:cNvSpPr>
            <p:nvPr/>
          </p:nvSpPr>
          <p:spPr bwMode="auto">
            <a:xfrm>
              <a:off x="1140" y="3127"/>
              <a:ext cx="16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" name="Text Box 86"/>
            <p:cNvSpPr txBox="1">
              <a:spLocks noChangeArrowheads="1"/>
            </p:cNvSpPr>
            <p:nvPr/>
          </p:nvSpPr>
          <p:spPr bwMode="auto">
            <a:xfrm>
              <a:off x="2880" y="2976"/>
              <a:ext cx="1524" cy="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3200" dirty="0">
                <a:solidFill>
                  <a:schemeClr val="bg1"/>
                </a:solidFill>
                <a:latin typeface=".VnTime" pitchFamily="34" charset="0"/>
              </a:endParaRPr>
            </a:p>
          </p:txBody>
        </p:sp>
      </p:grpSp>
      <p:sp>
        <p:nvSpPr>
          <p:cNvPr id="2" name="Hình chữ nhật 1"/>
          <p:cNvSpPr/>
          <p:nvPr/>
        </p:nvSpPr>
        <p:spPr>
          <a:xfrm>
            <a:off x="3955862" y="2204864"/>
            <a:ext cx="21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b="1" dirty="0" smtClean="0"/>
              <a:t>Vật </a:t>
            </a:r>
            <a:r>
              <a:rPr lang="vi-VN" sz="2000" b="1" dirty="0" err="1" smtClean="0"/>
              <a:t>liệu</a:t>
            </a:r>
            <a:r>
              <a:rPr lang="vi-VN" sz="2000" b="1" dirty="0" smtClean="0"/>
              <a:t> làm dây</a:t>
            </a:r>
            <a:endParaRPr lang="vi-VN" sz="2000" b="1" dirty="0"/>
          </a:p>
        </p:txBody>
      </p:sp>
      <p:sp>
        <p:nvSpPr>
          <p:cNvPr id="3" name="Hình chữ nhật 2"/>
          <p:cNvSpPr/>
          <p:nvPr/>
        </p:nvSpPr>
        <p:spPr>
          <a:xfrm>
            <a:off x="3923928" y="2694214"/>
            <a:ext cx="14752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b="1" dirty="0" smtClean="0"/>
              <a:t>Tiết </a:t>
            </a:r>
            <a:r>
              <a:rPr lang="vi-VN" sz="2000" b="1" dirty="0" err="1" smtClean="0"/>
              <a:t>diện</a:t>
            </a:r>
            <a:r>
              <a:rPr lang="vi-VN" sz="2000" b="1" dirty="0" smtClean="0"/>
              <a:t> S</a:t>
            </a:r>
            <a:endParaRPr lang="vi-VN" sz="2000" b="1" dirty="0"/>
          </a:p>
        </p:txBody>
      </p:sp>
      <p:sp>
        <p:nvSpPr>
          <p:cNvPr id="9" name="Hình chữ nhật 8"/>
          <p:cNvSpPr/>
          <p:nvPr/>
        </p:nvSpPr>
        <p:spPr>
          <a:xfrm>
            <a:off x="3779912" y="3630318"/>
            <a:ext cx="13388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b="1" dirty="0" smtClean="0"/>
              <a:t>Chiều dài</a:t>
            </a:r>
            <a:endParaRPr lang="vi-VN" sz="2000" b="1" dirty="0"/>
          </a:p>
        </p:txBody>
      </p:sp>
    </p:spTree>
    <p:extLst>
      <p:ext uri="{BB962C8B-B14F-4D97-AF65-F5344CB8AC3E}">
        <p14:creationId xmlns:p14="http://schemas.microsoft.com/office/powerpoint/2010/main" val="3401751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 animBg="1"/>
      <p:bldP spid="10" grpId="0" animBg="1"/>
      <p:bldP spid="11" grpId="0"/>
      <p:bldP spid="12" grpId="0"/>
      <p:bldP spid="13" grpId="0"/>
      <p:bldP spid="14" grpId="0"/>
      <p:bldP spid="18" grpId="0" animBg="1"/>
      <p:bldP spid="2" grpId="0"/>
      <p:bldP spid="3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AutoShape 75"/>
          <p:cNvSpPr>
            <a:spLocks noChangeArrowheads="1"/>
          </p:cNvSpPr>
          <p:nvPr/>
        </p:nvSpPr>
        <p:spPr bwMode="auto">
          <a:xfrm rot="5400000">
            <a:off x="3443462" y="2660503"/>
            <a:ext cx="214261" cy="4038717"/>
          </a:xfrm>
          <a:prstGeom prst="can">
            <a:avLst>
              <a:gd name="adj" fmla="val 53758"/>
            </a:avLst>
          </a:prstGeom>
          <a:gradFill rotWithShape="0">
            <a:gsLst>
              <a:gs pos="77683">
                <a:srgbClr val="990000"/>
              </a:gs>
              <a:gs pos="53311">
                <a:srgbClr val="996633"/>
              </a:gs>
              <a:gs pos="22700">
                <a:srgbClr val="CC9900"/>
              </a:gs>
              <a:gs pos="0">
                <a:schemeClr val="bg1">
                  <a:lumMod val="95000"/>
                </a:schemeClr>
              </a:gs>
              <a:gs pos="100000">
                <a:srgbClr val="6633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>
              <a:solidFill>
                <a:srgbClr val="993300"/>
              </a:solidFill>
            </a:endParaRPr>
          </a:p>
        </p:txBody>
      </p:sp>
      <p:sp>
        <p:nvSpPr>
          <p:cNvPr id="35" name="AutoShape 75"/>
          <p:cNvSpPr>
            <a:spLocks noChangeArrowheads="1"/>
          </p:cNvSpPr>
          <p:nvPr/>
        </p:nvSpPr>
        <p:spPr bwMode="auto">
          <a:xfrm rot="5400000">
            <a:off x="2553610" y="2856866"/>
            <a:ext cx="220357" cy="2232248"/>
          </a:xfrm>
          <a:prstGeom prst="can">
            <a:avLst>
              <a:gd name="adj" fmla="val 53758"/>
            </a:avLst>
          </a:prstGeom>
          <a:gradFill rotWithShape="0">
            <a:gsLst>
              <a:gs pos="77683">
                <a:srgbClr val="990000"/>
              </a:gs>
              <a:gs pos="53311">
                <a:srgbClr val="996633"/>
              </a:gs>
              <a:gs pos="22700">
                <a:srgbClr val="CC9900"/>
              </a:gs>
              <a:gs pos="0">
                <a:schemeClr val="bg1">
                  <a:lumMod val="95000"/>
                </a:schemeClr>
              </a:gs>
              <a:gs pos="100000">
                <a:srgbClr val="6633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>
              <a:solidFill>
                <a:srgbClr val="993300"/>
              </a:solidFill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-4832" y="766445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I. XÁC ĐỊNH SỰ PHỤ THUỘC CỦA ĐIỆN TRỞ DÂY DẪN VÀO MỘT TRONG NHỮNG YẾU TỐ KHÁC NHAU: 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-4613" y="1330608"/>
            <a:ext cx="66532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C00000"/>
                </a:solidFill>
              </a:rPr>
              <a:t>1.Các </a:t>
            </a:r>
            <a:r>
              <a:rPr lang="vi-VN" sz="2400" b="1" dirty="0" err="1" smtClean="0">
                <a:solidFill>
                  <a:srgbClr val="C00000"/>
                </a:solidFill>
              </a:rPr>
              <a:t>cuộn</a:t>
            </a:r>
            <a:r>
              <a:rPr lang="vi-VN" sz="2400" b="1" dirty="0" smtClean="0">
                <a:solidFill>
                  <a:srgbClr val="C00000"/>
                </a:solidFill>
              </a:rPr>
              <a:t> dây dẫn ở hình 7.1 có những điểm nào khác nhau?</a:t>
            </a:r>
            <a:endParaRPr lang="vi-VN" sz="2400" b="1" dirty="0">
              <a:solidFill>
                <a:srgbClr val="C00000"/>
              </a:solidFill>
            </a:endParaRPr>
          </a:p>
        </p:txBody>
      </p:sp>
      <p:sp>
        <p:nvSpPr>
          <p:cNvPr id="15" name="Hình chữ nhật 14"/>
          <p:cNvSpPr/>
          <p:nvPr/>
        </p:nvSpPr>
        <p:spPr>
          <a:xfrm>
            <a:off x="0" y="2040528"/>
            <a:ext cx="91391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663300"/>
                </a:solidFill>
              </a:rPr>
              <a:t>2. Cần phải xác định xem điện trở của dây dẫn có </a:t>
            </a:r>
            <a:r>
              <a:rPr lang="vi-VN" sz="2400" b="1" dirty="0" err="1" smtClean="0">
                <a:solidFill>
                  <a:srgbClr val="663300"/>
                </a:solidFill>
              </a:rPr>
              <a:t>phụ</a:t>
            </a:r>
            <a:r>
              <a:rPr lang="vi-VN" sz="2400" b="1" dirty="0" smtClean="0">
                <a:solidFill>
                  <a:srgbClr val="663300"/>
                </a:solidFill>
              </a:rPr>
              <a:t> thuộc vào chiều dài dây, tiết </a:t>
            </a:r>
            <a:r>
              <a:rPr lang="vi-VN" sz="2400" b="1" dirty="0" err="1" smtClean="0">
                <a:solidFill>
                  <a:srgbClr val="663300"/>
                </a:solidFill>
              </a:rPr>
              <a:t>diện</a:t>
            </a:r>
            <a:r>
              <a:rPr lang="vi-VN" sz="2400" b="1" dirty="0" smtClean="0">
                <a:solidFill>
                  <a:srgbClr val="663300"/>
                </a:solidFill>
              </a:rPr>
              <a:t> dây và vật </a:t>
            </a:r>
            <a:r>
              <a:rPr lang="vi-VN" sz="2400" b="1" dirty="0" err="1" smtClean="0">
                <a:solidFill>
                  <a:srgbClr val="663300"/>
                </a:solidFill>
              </a:rPr>
              <a:t>liệu</a:t>
            </a:r>
            <a:r>
              <a:rPr lang="vi-VN" sz="2400" b="1" dirty="0" smtClean="0">
                <a:solidFill>
                  <a:srgbClr val="663300"/>
                </a:solidFill>
              </a:rPr>
              <a:t> làm dây dẫn hay không và </a:t>
            </a:r>
            <a:r>
              <a:rPr lang="vi-VN" sz="2400" b="1" dirty="0" err="1" smtClean="0">
                <a:solidFill>
                  <a:srgbClr val="663300"/>
                </a:solidFill>
              </a:rPr>
              <a:t>phụ</a:t>
            </a:r>
            <a:r>
              <a:rPr lang="vi-VN" sz="2400" b="1" dirty="0" smtClean="0">
                <a:solidFill>
                  <a:srgbClr val="663300"/>
                </a:solidFill>
              </a:rPr>
              <a:t> thuộc vào từng yếu </a:t>
            </a:r>
            <a:r>
              <a:rPr lang="vi-VN" sz="2400" b="1" dirty="0" err="1" smtClean="0">
                <a:solidFill>
                  <a:srgbClr val="663300"/>
                </a:solidFill>
              </a:rPr>
              <a:t>tố</a:t>
            </a:r>
            <a:r>
              <a:rPr lang="vi-VN" sz="2400" b="1" dirty="0" smtClean="0">
                <a:solidFill>
                  <a:srgbClr val="663300"/>
                </a:solidFill>
              </a:rPr>
              <a:t> này như thế nào.</a:t>
            </a:r>
            <a:endParaRPr lang="vi-VN" sz="2400" b="1" dirty="0">
              <a:solidFill>
                <a:srgbClr val="663300"/>
              </a:solidFill>
            </a:endParaRPr>
          </a:p>
        </p:txBody>
      </p:sp>
      <p:grpSp>
        <p:nvGrpSpPr>
          <p:cNvPr id="17" name="Group 5"/>
          <p:cNvGrpSpPr>
            <a:grpSpLocks/>
          </p:cNvGrpSpPr>
          <p:nvPr/>
        </p:nvGrpSpPr>
        <p:grpSpPr bwMode="auto">
          <a:xfrm>
            <a:off x="2151034" y="3971543"/>
            <a:ext cx="3705200" cy="1829032"/>
            <a:chOff x="1056" y="2208"/>
            <a:chExt cx="3120" cy="1709"/>
          </a:xfrm>
        </p:grpSpPr>
        <p:sp>
          <p:nvSpPr>
            <p:cNvPr id="19" name="Line 7"/>
            <p:cNvSpPr>
              <a:spLocks noChangeShapeType="1"/>
            </p:cNvSpPr>
            <p:nvPr/>
          </p:nvSpPr>
          <p:spPr bwMode="auto">
            <a:xfrm>
              <a:off x="2367" y="2208"/>
              <a:ext cx="146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" name="Line 9"/>
            <p:cNvSpPr>
              <a:spLocks noChangeShapeType="1"/>
            </p:cNvSpPr>
            <p:nvPr/>
          </p:nvSpPr>
          <p:spPr bwMode="auto">
            <a:xfrm>
              <a:off x="1056" y="2256"/>
              <a:ext cx="912" cy="12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" name="Text Box 10"/>
            <p:cNvSpPr txBox="1">
              <a:spLocks noChangeArrowheads="1"/>
            </p:cNvSpPr>
            <p:nvPr/>
          </p:nvSpPr>
          <p:spPr bwMode="auto">
            <a:xfrm>
              <a:off x="1488" y="3552"/>
              <a:ext cx="193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vi-VN" sz="3200"/>
            </a:p>
          </p:txBody>
        </p:sp>
        <p:sp>
          <p:nvSpPr>
            <p:cNvPr id="24" name="Line 12"/>
            <p:cNvSpPr>
              <a:spLocks noChangeShapeType="1"/>
            </p:cNvSpPr>
            <p:nvPr/>
          </p:nvSpPr>
          <p:spPr bwMode="auto">
            <a:xfrm flipH="1">
              <a:off x="2043" y="2928"/>
              <a:ext cx="213" cy="6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5" name="Line 13"/>
            <p:cNvSpPr>
              <a:spLocks noChangeShapeType="1"/>
            </p:cNvSpPr>
            <p:nvPr/>
          </p:nvSpPr>
          <p:spPr bwMode="auto">
            <a:xfrm flipV="1">
              <a:off x="3888" y="2640"/>
              <a:ext cx="288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32" name="Text Box 20"/>
          <p:cNvSpPr txBox="1">
            <a:spLocks noChangeArrowheads="1"/>
          </p:cNvSpPr>
          <p:nvPr/>
        </p:nvSpPr>
        <p:spPr bwMode="auto">
          <a:xfrm>
            <a:off x="5492080" y="3645024"/>
            <a:ext cx="1600200" cy="707886"/>
          </a:xfrm>
          <a:prstGeom prst="rect">
            <a:avLst/>
          </a:prstGeom>
          <a:noFill/>
          <a:ln w="1587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smtClean="0"/>
              <a:t>Cùng tiết </a:t>
            </a:r>
            <a:r>
              <a:rPr lang="en-US" sz="2000" b="1" dirty="0" err="1" smtClean="0"/>
              <a:t>diện</a:t>
            </a:r>
            <a:r>
              <a:rPr lang="en-US" sz="2000" b="1" dirty="0" smtClean="0"/>
              <a:t> S</a:t>
            </a:r>
            <a:endParaRPr lang="en-US" sz="2000" b="1" dirty="0"/>
          </a:p>
        </p:txBody>
      </p:sp>
      <p:sp>
        <p:nvSpPr>
          <p:cNvPr id="33" name="Text Box 21"/>
          <p:cNvSpPr txBox="1">
            <a:spLocks noChangeArrowheads="1"/>
          </p:cNvSpPr>
          <p:nvPr/>
        </p:nvSpPr>
        <p:spPr bwMode="auto">
          <a:xfrm>
            <a:off x="2218184" y="5451321"/>
            <a:ext cx="2209800" cy="707886"/>
          </a:xfrm>
          <a:prstGeom prst="rect">
            <a:avLst/>
          </a:prstGeom>
          <a:noFill/>
          <a:ln w="1587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smtClean="0"/>
              <a:t>Cùng vật </a:t>
            </a:r>
            <a:r>
              <a:rPr lang="en-US" sz="2000" b="1" dirty="0" err="1" smtClean="0"/>
              <a:t>liệu</a:t>
            </a:r>
            <a:r>
              <a:rPr lang="en-US" sz="2000" b="1" dirty="0" smtClean="0"/>
              <a:t> làm </a:t>
            </a:r>
            <a:r>
              <a:rPr lang="en-US" sz="2000" b="1" dirty="0" err="1" smtClean="0"/>
              <a:t>dây</a:t>
            </a:r>
            <a:endParaRPr lang="en-US" sz="2000" b="1" dirty="0"/>
          </a:p>
        </p:txBody>
      </p:sp>
      <p:sp>
        <p:nvSpPr>
          <p:cNvPr id="2" name="Hộp_Văn_Bản 1"/>
          <p:cNvSpPr txBox="1"/>
          <p:nvPr/>
        </p:nvSpPr>
        <p:spPr>
          <a:xfrm>
            <a:off x="2483768" y="3409836"/>
            <a:ext cx="39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Vladimir Script" pitchFamily="66" charset="0"/>
              </a:rPr>
              <a:t>l</a:t>
            </a:r>
            <a:r>
              <a:rPr lang="en-US" sz="2800" b="1" baseline="-25000" dirty="0" smtClean="0">
                <a:latin typeface="Vladimir Script" pitchFamily="66" charset="0"/>
              </a:rPr>
              <a:t>1</a:t>
            </a:r>
            <a:endParaRPr lang="vi-VN" sz="2800" b="1" baseline="-25000" dirty="0"/>
          </a:p>
        </p:txBody>
      </p:sp>
      <p:sp>
        <p:nvSpPr>
          <p:cNvPr id="34" name="Hộp_Văn_Bản 33"/>
          <p:cNvSpPr txBox="1"/>
          <p:nvPr/>
        </p:nvSpPr>
        <p:spPr>
          <a:xfrm>
            <a:off x="3059832" y="4057908"/>
            <a:ext cx="39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Vladimir Script" pitchFamily="66" charset="0"/>
              </a:rPr>
              <a:t>l</a:t>
            </a:r>
            <a:r>
              <a:rPr lang="en-US" sz="2800" b="1" baseline="-25000" dirty="0">
                <a:latin typeface="Vladimir Script" pitchFamily="66" charset="0"/>
              </a:rPr>
              <a:t>2</a:t>
            </a:r>
            <a:endParaRPr lang="vi-VN" sz="2800" b="1" baseline="-25000" dirty="0"/>
          </a:p>
        </p:txBody>
      </p:sp>
      <p:sp>
        <p:nvSpPr>
          <p:cNvPr id="18" name="Hình chữ nhật 3"/>
          <p:cNvSpPr/>
          <p:nvPr/>
        </p:nvSpPr>
        <p:spPr>
          <a:xfrm>
            <a:off x="-4832" y="0"/>
            <a:ext cx="9144000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BÀI 7.  SỰ PHỤ THUỘC CỦA ĐIỆN TRỞ 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VÀO CHIỀU DÀI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02530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100"/>
                            </p:stCondLst>
                            <p:childTnLst>
                              <p:par>
                                <p:cTn id="1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100"/>
                            </p:stCondLst>
                            <p:childTnLst>
                              <p:par>
                                <p:cTn id="1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100"/>
                            </p:stCondLst>
                            <p:childTnLst>
                              <p:par>
                                <p:cTn id="1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100"/>
                            </p:stCondLst>
                            <p:childTnLst>
                              <p:par>
                                <p:cTn id="2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5" grpId="0" animBg="1"/>
      <p:bldP spid="15" grpId="0"/>
      <p:bldP spid="32" grpId="0" animBg="1"/>
      <p:bldP spid="33" grpId="0" animBg="1"/>
      <p:bldP spid="2" grpId="0"/>
      <p:bldP spid="34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ình chữ nhật 4"/>
          <p:cNvSpPr/>
          <p:nvPr/>
        </p:nvSpPr>
        <p:spPr>
          <a:xfrm>
            <a:off x="-4832" y="766445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I. XÁC ĐỊNH SỰ PHỤ THUỘC CỦA ĐIỆN TRỞ DÂY DẪN VÀO MỘT TRONG NHỮNG YẾU TỐ KHÁC NHAU: 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-4613" y="1330608"/>
            <a:ext cx="66532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C00000"/>
                </a:solidFill>
              </a:rPr>
              <a:t>1.Các </a:t>
            </a:r>
            <a:r>
              <a:rPr lang="vi-VN" sz="2400" b="1" dirty="0" err="1" smtClean="0">
                <a:solidFill>
                  <a:srgbClr val="C00000"/>
                </a:solidFill>
              </a:rPr>
              <a:t>cuộn</a:t>
            </a:r>
            <a:r>
              <a:rPr lang="vi-VN" sz="2400" b="1" dirty="0" smtClean="0">
                <a:solidFill>
                  <a:srgbClr val="C00000"/>
                </a:solidFill>
              </a:rPr>
              <a:t> dây dẫn ở hình 7.1 có những điểm nào khác nhau ?</a:t>
            </a:r>
            <a:endParaRPr lang="vi-VN" sz="2400" b="1" dirty="0">
              <a:solidFill>
                <a:srgbClr val="C00000"/>
              </a:solidFill>
            </a:endParaRPr>
          </a:p>
        </p:txBody>
      </p:sp>
      <p:sp>
        <p:nvSpPr>
          <p:cNvPr id="15" name="Hình chữ nhật 14"/>
          <p:cNvSpPr/>
          <p:nvPr/>
        </p:nvSpPr>
        <p:spPr>
          <a:xfrm>
            <a:off x="0" y="2040528"/>
            <a:ext cx="91391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 smtClean="0">
                <a:solidFill>
                  <a:srgbClr val="C00000"/>
                </a:solidFill>
              </a:rPr>
              <a:t>2. Cần phải xác định xem điện trở của dây dẫn có </a:t>
            </a:r>
            <a:r>
              <a:rPr lang="vi-VN" sz="2400" b="1" dirty="0" err="1" smtClean="0">
                <a:solidFill>
                  <a:srgbClr val="C00000"/>
                </a:solidFill>
              </a:rPr>
              <a:t>phụ</a:t>
            </a:r>
            <a:r>
              <a:rPr lang="vi-VN" sz="2400" b="1" dirty="0" smtClean="0">
                <a:solidFill>
                  <a:srgbClr val="C00000"/>
                </a:solidFill>
              </a:rPr>
              <a:t> thuộc vào chiều dài dây, tiết </a:t>
            </a:r>
            <a:r>
              <a:rPr lang="vi-VN" sz="2400" b="1" dirty="0" err="1" smtClean="0">
                <a:solidFill>
                  <a:srgbClr val="C00000"/>
                </a:solidFill>
              </a:rPr>
              <a:t>diện</a:t>
            </a:r>
            <a:r>
              <a:rPr lang="vi-VN" sz="2400" b="1" dirty="0" smtClean="0">
                <a:solidFill>
                  <a:srgbClr val="C00000"/>
                </a:solidFill>
              </a:rPr>
              <a:t> dây và vật </a:t>
            </a:r>
            <a:r>
              <a:rPr lang="vi-VN" sz="2400" b="1" dirty="0" err="1" smtClean="0">
                <a:solidFill>
                  <a:srgbClr val="C00000"/>
                </a:solidFill>
              </a:rPr>
              <a:t>liệu</a:t>
            </a:r>
            <a:r>
              <a:rPr lang="vi-VN" sz="2400" b="1" dirty="0" smtClean="0">
                <a:solidFill>
                  <a:srgbClr val="C00000"/>
                </a:solidFill>
              </a:rPr>
              <a:t> làm dây dẫn hay không và </a:t>
            </a:r>
            <a:r>
              <a:rPr lang="vi-VN" sz="2400" b="1" dirty="0" err="1" smtClean="0">
                <a:solidFill>
                  <a:srgbClr val="C00000"/>
                </a:solidFill>
              </a:rPr>
              <a:t>phụ</a:t>
            </a:r>
            <a:r>
              <a:rPr lang="vi-VN" sz="2400" b="1" dirty="0" smtClean="0">
                <a:solidFill>
                  <a:srgbClr val="C00000"/>
                </a:solidFill>
              </a:rPr>
              <a:t> thuộc vào từng yếu </a:t>
            </a:r>
            <a:r>
              <a:rPr lang="vi-VN" sz="2400" b="1" dirty="0" err="1" smtClean="0">
                <a:solidFill>
                  <a:srgbClr val="C00000"/>
                </a:solidFill>
              </a:rPr>
              <a:t>tố</a:t>
            </a:r>
            <a:r>
              <a:rPr lang="vi-VN" sz="2400" b="1" dirty="0" smtClean="0">
                <a:solidFill>
                  <a:srgbClr val="C00000"/>
                </a:solidFill>
              </a:rPr>
              <a:t> này như thế nào.</a:t>
            </a:r>
            <a:endParaRPr lang="vi-VN" sz="2400" b="1" dirty="0">
              <a:solidFill>
                <a:srgbClr val="C00000"/>
              </a:solidFill>
            </a:endParaRPr>
          </a:p>
        </p:txBody>
      </p:sp>
      <p:sp>
        <p:nvSpPr>
          <p:cNvPr id="16" name="Hình chữ nhật 15"/>
          <p:cNvSpPr/>
          <p:nvPr/>
        </p:nvSpPr>
        <p:spPr>
          <a:xfrm>
            <a:off x="0" y="3140968"/>
            <a:ext cx="91391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err="1" smtClean="0">
                <a:solidFill>
                  <a:srgbClr val="006600"/>
                </a:solidFill>
              </a:rPr>
              <a:t>Trả</a:t>
            </a:r>
            <a:r>
              <a:rPr lang="vi-VN" sz="2400" b="1" u="sng" dirty="0" smtClean="0">
                <a:solidFill>
                  <a:srgbClr val="006600"/>
                </a:solidFill>
              </a:rPr>
              <a:t> </a:t>
            </a:r>
            <a:r>
              <a:rPr lang="vi-VN" sz="2400" b="1" u="sng" dirty="0" err="1" smtClean="0">
                <a:solidFill>
                  <a:srgbClr val="006600"/>
                </a:solidFill>
              </a:rPr>
              <a:t>lời</a:t>
            </a:r>
            <a:r>
              <a:rPr lang="vi-VN" sz="2400" b="1" dirty="0" smtClean="0">
                <a:solidFill>
                  <a:srgbClr val="006600"/>
                </a:solidFill>
              </a:rPr>
              <a:t>: </a:t>
            </a:r>
            <a:r>
              <a:rPr lang="vi-VN" sz="2400" b="1" dirty="0" smtClean="0">
                <a:solidFill>
                  <a:srgbClr val="000099"/>
                </a:solidFill>
              </a:rPr>
              <a:t>Để xác định  điện trở của dây dẫn  </a:t>
            </a:r>
            <a:r>
              <a:rPr lang="vi-VN" sz="2400" b="1" dirty="0" err="1" smtClean="0">
                <a:solidFill>
                  <a:srgbClr val="000099"/>
                </a:solidFill>
              </a:rPr>
              <a:t>phụ</a:t>
            </a:r>
            <a:r>
              <a:rPr lang="vi-VN" sz="2400" b="1" dirty="0" smtClean="0">
                <a:solidFill>
                  <a:srgbClr val="000099"/>
                </a:solidFill>
              </a:rPr>
              <a:t> thuộc vào chiều dài dây thì thay đổi chiều dài. </a:t>
            </a:r>
            <a:r>
              <a:rPr lang="vi-VN" sz="2400" b="1" dirty="0" smtClean="0">
                <a:solidFill>
                  <a:srgbClr val="006600"/>
                </a:solidFill>
              </a:rPr>
              <a:t>tiết </a:t>
            </a:r>
            <a:r>
              <a:rPr lang="vi-VN" sz="2400" b="1" dirty="0" err="1" smtClean="0">
                <a:solidFill>
                  <a:srgbClr val="006600"/>
                </a:solidFill>
              </a:rPr>
              <a:t>diện</a:t>
            </a:r>
            <a:r>
              <a:rPr lang="vi-VN" sz="2400" b="1" dirty="0" smtClean="0">
                <a:solidFill>
                  <a:srgbClr val="006600"/>
                </a:solidFill>
              </a:rPr>
              <a:t> dây và vật </a:t>
            </a:r>
            <a:r>
              <a:rPr lang="vi-VN" sz="2400" b="1" dirty="0" err="1" smtClean="0">
                <a:solidFill>
                  <a:srgbClr val="006600"/>
                </a:solidFill>
              </a:rPr>
              <a:t>liệu</a:t>
            </a:r>
            <a:r>
              <a:rPr lang="vi-VN" sz="2400" b="1" dirty="0" smtClean="0">
                <a:solidFill>
                  <a:srgbClr val="006600"/>
                </a:solidFill>
              </a:rPr>
              <a:t> làm dây dẫn phải như nhau (giữ nguyên). </a:t>
            </a:r>
          </a:p>
          <a:p>
            <a:r>
              <a:rPr lang="vi-VN" sz="2400" b="1" dirty="0" smtClean="0">
                <a:solidFill>
                  <a:srgbClr val="000099"/>
                </a:solidFill>
              </a:rPr>
              <a:t>Tương tự như thế với các trương hợp còn lại (tiết </a:t>
            </a:r>
            <a:r>
              <a:rPr lang="vi-VN" sz="2400" b="1" dirty="0" err="1" smtClean="0">
                <a:solidFill>
                  <a:srgbClr val="000099"/>
                </a:solidFill>
              </a:rPr>
              <a:t>diện</a:t>
            </a:r>
            <a:r>
              <a:rPr lang="vi-VN" sz="2400" b="1" dirty="0" smtClean="0">
                <a:solidFill>
                  <a:srgbClr val="000099"/>
                </a:solidFill>
              </a:rPr>
              <a:t>, vật </a:t>
            </a:r>
            <a:r>
              <a:rPr lang="vi-VN" sz="2400" b="1" dirty="0" err="1" smtClean="0">
                <a:solidFill>
                  <a:srgbClr val="000099"/>
                </a:solidFill>
              </a:rPr>
              <a:t>liệu</a:t>
            </a:r>
            <a:r>
              <a:rPr lang="vi-VN" sz="2400" b="1" dirty="0" smtClean="0">
                <a:solidFill>
                  <a:srgbClr val="000099"/>
                </a:solidFill>
              </a:rPr>
              <a:t>)</a:t>
            </a:r>
            <a:endParaRPr lang="vi-VN" sz="2400" b="1" dirty="0">
              <a:solidFill>
                <a:srgbClr val="000099"/>
              </a:solidFill>
            </a:endParaRPr>
          </a:p>
        </p:txBody>
      </p:sp>
      <p:sp>
        <p:nvSpPr>
          <p:cNvPr id="7" name="Hình chữ nhật 3"/>
          <p:cNvSpPr/>
          <p:nvPr/>
        </p:nvSpPr>
        <p:spPr>
          <a:xfrm>
            <a:off x="-4832" y="0"/>
            <a:ext cx="9144000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BÀI 7.  SỰ PHỤ THUỘC CỦA ĐIỆN TRỞ 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VÀO CHIỀU DÀI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446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520"/>
                            </p:stCondLst>
                            <p:childTnLst>
                              <p:par>
                                <p:cTn id="10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ình chữ nhật 4"/>
          <p:cNvSpPr/>
          <p:nvPr/>
        </p:nvSpPr>
        <p:spPr>
          <a:xfrm>
            <a:off x="-4832" y="766445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I. XÁC ĐỊNH SỰ PHỤ THUỘC CỦA ĐIỆN TRỞ DÂY DẪN VÀO MỘT TRONG NHỮNG YẾU TỐ KHÁC NHAU: 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0" y="1320448"/>
            <a:ext cx="9139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II. SỰ PHỤ THUỘC CỦA ĐIỆN TRỞ VÀO CHIỀU DÀI  DÂY DẪN: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0" y="1947312"/>
            <a:ext cx="91391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i="1" dirty="0" smtClean="0">
                <a:solidFill>
                  <a:srgbClr val="663300"/>
                </a:solidFill>
              </a:rPr>
              <a:t>Đo điện trở của dây dẫn có chiều dài </a:t>
            </a:r>
            <a:r>
              <a:rPr lang="vi-VN" sz="2400" b="1" i="1" dirty="0" smtClean="0">
                <a:solidFill>
                  <a:srgbClr val="000099"/>
                </a:solidFill>
              </a:rPr>
              <a:t>l, 2l, 3l  </a:t>
            </a:r>
            <a:r>
              <a:rPr lang="vi-VN" sz="2400" b="1" i="1" dirty="0" smtClean="0">
                <a:solidFill>
                  <a:srgbClr val="663300"/>
                </a:solidFill>
              </a:rPr>
              <a:t>nhưng có </a:t>
            </a:r>
            <a:r>
              <a:rPr lang="vi-VN" sz="2400" b="1" i="1" dirty="0" smtClean="0">
                <a:solidFill>
                  <a:srgbClr val="0000CC"/>
                </a:solidFill>
              </a:rPr>
              <a:t>tiết </a:t>
            </a:r>
            <a:r>
              <a:rPr lang="vi-VN" sz="2400" b="1" i="1" dirty="0" err="1" smtClean="0">
                <a:solidFill>
                  <a:srgbClr val="0000CC"/>
                </a:solidFill>
              </a:rPr>
              <a:t>diện</a:t>
            </a:r>
            <a:r>
              <a:rPr lang="vi-VN" sz="2400" b="1" i="1" dirty="0" smtClean="0">
                <a:solidFill>
                  <a:srgbClr val="0000CC"/>
                </a:solidFill>
              </a:rPr>
              <a:t> như nhau</a:t>
            </a:r>
            <a:r>
              <a:rPr lang="vi-VN" sz="2400" b="1" i="1" dirty="0" smtClean="0">
                <a:solidFill>
                  <a:srgbClr val="663300"/>
                </a:solidFill>
              </a:rPr>
              <a:t> và được </a:t>
            </a:r>
            <a:r>
              <a:rPr lang="vi-VN" sz="2400" b="1" i="1" dirty="0" smtClean="0">
                <a:solidFill>
                  <a:srgbClr val="000099"/>
                </a:solidFill>
              </a:rPr>
              <a:t>làm từ cùng loại vật </a:t>
            </a:r>
            <a:r>
              <a:rPr lang="vi-VN" sz="2400" b="1" i="1" dirty="0" err="1" smtClean="0">
                <a:solidFill>
                  <a:srgbClr val="000099"/>
                </a:solidFill>
              </a:rPr>
              <a:t>liệu</a:t>
            </a:r>
            <a:r>
              <a:rPr lang="vi-VN" sz="2400" b="1" i="1" dirty="0" smtClean="0">
                <a:solidFill>
                  <a:srgbClr val="663300"/>
                </a:solidFill>
              </a:rPr>
              <a:t>. So sánh các giá trị điện trở tìm ra </a:t>
            </a:r>
            <a:r>
              <a:rPr lang="vi-VN" sz="2400" b="1" i="1" dirty="0" err="1" smtClean="0">
                <a:solidFill>
                  <a:srgbClr val="663300"/>
                </a:solidFill>
              </a:rPr>
              <a:t>mối</a:t>
            </a:r>
            <a:r>
              <a:rPr lang="vi-VN" sz="2400" b="1" i="1" dirty="0" smtClean="0">
                <a:solidFill>
                  <a:srgbClr val="663300"/>
                </a:solidFill>
              </a:rPr>
              <a:t> quan hệ điện trở và chiều dài dây dẫn.</a:t>
            </a:r>
            <a:endParaRPr lang="vi-VN" sz="2400" b="1" i="1" dirty="0">
              <a:solidFill>
                <a:srgbClr val="663300"/>
              </a:solidFill>
            </a:endParaRPr>
          </a:p>
        </p:txBody>
      </p:sp>
      <p:sp>
        <p:nvSpPr>
          <p:cNvPr id="8" name="Hình chữ nhật 7"/>
          <p:cNvSpPr/>
          <p:nvPr/>
        </p:nvSpPr>
        <p:spPr>
          <a:xfrm>
            <a:off x="0" y="1598320"/>
            <a:ext cx="31774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660066"/>
                </a:solidFill>
              </a:rPr>
              <a:t>1. </a:t>
            </a:r>
            <a:r>
              <a:rPr lang="vi-VN" sz="2400" b="1" dirty="0" err="1" smtClean="0">
                <a:solidFill>
                  <a:srgbClr val="660066"/>
                </a:solidFill>
              </a:rPr>
              <a:t>Dự</a:t>
            </a:r>
            <a:r>
              <a:rPr lang="vi-VN" sz="2400" b="1" dirty="0" smtClean="0">
                <a:solidFill>
                  <a:srgbClr val="660066"/>
                </a:solidFill>
              </a:rPr>
              <a:t> kiến cách làm:</a:t>
            </a:r>
            <a:endParaRPr lang="vi-VN" sz="2400" b="1" dirty="0">
              <a:solidFill>
                <a:srgbClr val="660066"/>
              </a:solidFill>
            </a:endParaRPr>
          </a:p>
        </p:txBody>
      </p:sp>
      <p:sp>
        <p:nvSpPr>
          <p:cNvPr id="9" name="Hình chữ nhật 8"/>
          <p:cNvSpPr/>
          <p:nvPr/>
        </p:nvSpPr>
        <p:spPr>
          <a:xfrm>
            <a:off x="4936" y="3768720"/>
            <a:ext cx="91342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smtClean="0">
                <a:solidFill>
                  <a:srgbClr val="006600"/>
                </a:solidFill>
              </a:rPr>
              <a:t>C1</a:t>
            </a:r>
            <a:r>
              <a:rPr lang="vi-VN" sz="2400" b="1" dirty="0" smtClean="0">
                <a:solidFill>
                  <a:srgbClr val="006600"/>
                </a:solidFill>
              </a:rPr>
              <a:t>: </a:t>
            </a:r>
            <a:r>
              <a:rPr lang="vi-VN" sz="2400" b="1" dirty="0" smtClean="0">
                <a:solidFill>
                  <a:srgbClr val="000099"/>
                </a:solidFill>
              </a:rPr>
              <a:t>Một dây dẫn dài l có điện trở R. </a:t>
            </a:r>
            <a:r>
              <a:rPr lang="vi-VN" sz="2400" b="1" dirty="0" smtClean="0">
                <a:solidFill>
                  <a:srgbClr val="C00000"/>
                </a:solidFill>
              </a:rPr>
              <a:t>Nếu cho rằng dây dẫn cùng loại đó dài 2l là gồm hai dây dẫn dài l được mắc nối tiếp với nhau thì hãy </a:t>
            </a:r>
            <a:r>
              <a:rPr lang="vi-VN" sz="2400" b="1" dirty="0" err="1" smtClean="0">
                <a:solidFill>
                  <a:srgbClr val="C00000"/>
                </a:solidFill>
              </a:rPr>
              <a:t>dự</a:t>
            </a:r>
            <a:r>
              <a:rPr lang="vi-VN" sz="2400" b="1" dirty="0" smtClean="0">
                <a:solidFill>
                  <a:srgbClr val="C00000"/>
                </a:solidFill>
              </a:rPr>
              <a:t> </a:t>
            </a:r>
            <a:r>
              <a:rPr lang="vi-VN" sz="2400" b="1" dirty="0" err="1" smtClean="0">
                <a:solidFill>
                  <a:srgbClr val="C00000"/>
                </a:solidFill>
              </a:rPr>
              <a:t>đoán</a:t>
            </a:r>
            <a:r>
              <a:rPr lang="vi-VN" sz="2400" b="1" dirty="0" smtClean="0">
                <a:solidFill>
                  <a:srgbClr val="C00000"/>
                </a:solidFill>
              </a:rPr>
              <a:t> xem dây dẫn này có điện trở là bao nhiêu? </a:t>
            </a:r>
            <a:r>
              <a:rPr lang="vi-VN" sz="2400" b="1" dirty="0" smtClean="0">
                <a:solidFill>
                  <a:srgbClr val="660066"/>
                </a:solidFill>
              </a:rPr>
              <a:t>Tương tự như thế một dây dẫn có chiều dài 3l sẽ có điện trở là bao nhiêu?</a:t>
            </a:r>
            <a:endParaRPr lang="vi-VN" sz="2400" b="1" dirty="0">
              <a:solidFill>
                <a:srgbClr val="660066"/>
              </a:solidFill>
            </a:endParaRPr>
          </a:p>
        </p:txBody>
      </p:sp>
      <p:sp>
        <p:nvSpPr>
          <p:cNvPr id="10" name="Hình chữ nhật 9"/>
          <p:cNvSpPr/>
          <p:nvPr/>
        </p:nvSpPr>
        <p:spPr>
          <a:xfrm>
            <a:off x="15096" y="5589240"/>
            <a:ext cx="91240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u="sng" dirty="0" err="1" smtClean="0">
                <a:solidFill>
                  <a:srgbClr val="006600"/>
                </a:solidFill>
              </a:rPr>
              <a:t>Trả</a:t>
            </a:r>
            <a:r>
              <a:rPr lang="vi-VN" sz="2400" b="1" u="sng" dirty="0" smtClean="0">
                <a:solidFill>
                  <a:srgbClr val="006600"/>
                </a:solidFill>
              </a:rPr>
              <a:t> </a:t>
            </a:r>
            <a:r>
              <a:rPr lang="vi-VN" sz="2400" b="1" u="sng" dirty="0" err="1" smtClean="0">
                <a:solidFill>
                  <a:srgbClr val="006600"/>
                </a:solidFill>
              </a:rPr>
              <a:t>lời</a:t>
            </a:r>
            <a:r>
              <a:rPr lang="vi-VN" sz="2400" b="1" dirty="0" smtClean="0">
                <a:solidFill>
                  <a:srgbClr val="006600"/>
                </a:solidFill>
              </a:rPr>
              <a:t>: </a:t>
            </a:r>
            <a:r>
              <a:rPr lang="vi-VN" sz="2400" b="1" dirty="0" smtClean="0">
                <a:solidFill>
                  <a:srgbClr val="0000CC"/>
                </a:solidFill>
              </a:rPr>
              <a:t>Dây dẫn dài 2l có điện trở 2R, </a:t>
            </a:r>
            <a:r>
              <a:rPr lang="vi-VN" sz="2400" b="1" dirty="0" smtClean="0">
                <a:solidFill>
                  <a:srgbClr val="003300"/>
                </a:solidFill>
              </a:rPr>
              <a:t>dây dẫn dài 3l có điện trở 3R.</a:t>
            </a:r>
            <a:endParaRPr lang="vi-VN" sz="2400" b="1" dirty="0">
              <a:solidFill>
                <a:srgbClr val="003300"/>
              </a:solidFill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695808" y="3295144"/>
            <a:ext cx="914400" cy="152400"/>
          </a:xfrm>
          <a:prstGeom prst="rect">
            <a:avLst/>
          </a:prstGeom>
          <a:solidFill>
            <a:srgbClr val="663300">
              <a:alpha val="7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152477" y="3284984"/>
            <a:ext cx="914400" cy="152400"/>
          </a:xfrm>
          <a:prstGeom prst="rect">
            <a:avLst/>
          </a:prstGeom>
          <a:solidFill>
            <a:srgbClr val="663300">
              <a:alpha val="7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066877" y="3284984"/>
            <a:ext cx="914400" cy="152400"/>
          </a:xfrm>
          <a:prstGeom prst="rect">
            <a:avLst/>
          </a:prstGeom>
          <a:solidFill>
            <a:srgbClr val="663300">
              <a:alpha val="7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5501208" y="3284984"/>
            <a:ext cx="914400" cy="152400"/>
          </a:xfrm>
          <a:prstGeom prst="rect">
            <a:avLst/>
          </a:prstGeom>
          <a:solidFill>
            <a:srgbClr val="663300">
              <a:alpha val="7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7330008" y="3284984"/>
            <a:ext cx="914400" cy="152400"/>
          </a:xfrm>
          <a:prstGeom prst="rect">
            <a:avLst/>
          </a:prstGeom>
          <a:solidFill>
            <a:srgbClr val="663300">
              <a:alpha val="7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1681520" y="3457704"/>
            <a:ext cx="990600" cy="304800"/>
            <a:chOff x="624" y="1776"/>
            <a:chExt cx="624" cy="192"/>
          </a:xfrm>
        </p:grpSpPr>
        <p:sp>
          <p:nvSpPr>
            <p:cNvPr id="17" name="Freeform 17"/>
            <p:cNvSpPr>
              <a:spLocks/>
            </p:cNvSpPr>
            <p:nvPr/>
          </p:nvSpPr>
          <p:spPr bwMode="auto">
            <a:xfrm>
              <a:off x="912" y="1776"/>
              <a:ext cx="96" cy="192"/>
            </a:xfrm>
            <a:custGeom>
              <a:avLst/>
              <a:gdLst>
                <a:gd name="T0" fmla="*/ 0 w 528"/>
                <a:gd name="T1" fmla="*/ 896 h 1344"/>
                <a:gd name="T2" fmla="*/ 480 w 528"/>
                <a:gd name="T3" fmla="*/ 416 h 1344"/>
                <a:gd name="T4" fmla="*/ 288 w 528"/>
                <a:gd name="T5" fmla="*/ 128 h 1344"/>
                <a:gd name="T6" fmla="*/ 288 w 528"/>
                <a:gd name="T7" fmla="*/ 1184 h 1344"/>
                <a:gd name="T8" fmla="*/ 480 w 528"/>
                <a:gd name="T9" fmla="*/ 1088 h 1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8" h="1344">
                  <a:moveTo>
                    <a:pt x="0" y="896"/>
                  </a:moveTo>
                  <a:cubicBezTo>
                    <a:pt x="216" y="720"/>
                    <a:pt x="432" y="544"/>
                    <a:pt x="480" y="416"/>
                  </a:cubicBezTo>
                  <a:cubicBezTo>
                    <a:pt x="528" y="288"/>
                    <a:pt x="320" y="0"/>
                    <a:pt x="288" y="128"/>
                  </a:cubicBezTo>
                  <a:cubicBezTo>
                    <a:pt x="256" y="256"/>
                    <a:pt x="256" y="1024"/>
                    <a:pt x="288" y="1184"/>
                  </a:cubicBezTo>
                  <a:cubicBezTo>
                    <a:pt x="320" y="1344"/>
                    <a:pt x="448" y="1112"/>
                    <a:pt x="480" y="1088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1008" y="1872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H="1">
              <a:off x="624" y="1872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20" name="Group 20"/>
          <p:cNvGrpSpPr>
            <a:grpSpLocks/>
          </p:cNvGrpSpPr>
          <p:nvPr/>
        </p:nvGrpSpPr>
        <p:grpSpPr bwMode="auto">
          <a:xfrm>
            <a:off x="3131840" y="3403848"/>
            <a:ext cx="1925637" cy="457200"/>
            <a:chOff x="3299" y="1776"/>
            <a:chExt cx="1213" cy="288"/>
          </a:xfrm>
        </p:grpSpPr>
        <p:grpSp>
          <p:nvGrpSpPr>
            <p:cNvPr id="21" name="Group 21"/>
            <p:cNvGrpSpPr>
              <a:grpSpLocks/>
            </p:cNvGrpSpPr>
            <p:nvPr/>
          </p:nvGrpSpPr>
          <p:grpSpPr bwMode="auto">
            <a:xfrm>
              <a:off x="3744" y="1776"/>
              <a:ext cx="384" cy="288"/>
              <a:chOff x="3635" y="1933"/>
              <a:chExt cx="384" cy="288"/>
            </a:xfrm>
          </p:grpSpPr>
          <p:sp>
            <p:nvSpPr>
              <p:cNvPr id="24" name="Freeform 22"/>
              <p:cNvSpPr>
                <a:spLocks/>
              </p:cNvSpPr>
              <p:nvPr/>
            </p:nvSpPr>
            <p:spPr bwMode="auto">
              <a:xfrm>
                <a:off x="3792" y="1968"/>
                <a:ext cx="96" cy="192"/>
              </a:xfrm>
              <a:custGeom>
                <a:avLst/>
                <a:gdLst>
                  <a:gd name="T0" fmla="*/ 0 w 528"/>
                  <a:gd name="T1" fmla="*/ 896 h 1344"/>
                  <a:gd name="T2" fmla="*/ 480 w 528"/>
                  <a:gd name="T3" fmla="*/ 416 h 1344"/>
                  <a:gd name="T4" fmla="*/ 288 w 528"/>
                  <a:gd name="T5" fmla="*/ 128 h 1344"/>
                  <a:gd name="T6" fmla="*/ 288 w 528"/>
                  <a:gd name="T7" fmla="*/ 1184 h 1344"/>
                  <a:gd name="T8" fmla="*/ 480 w 528"/>
                  <a:gd name="T9" fmla="*/ 1088 h 1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8" h="1344">
                    <a:moveTo>
                      <a:pt x="0" y="896"/>
                    </a:moveTo>
                    <a:cubicBezTo>
                      <a:pt x="216" y="720"/>
                      <a:pt x="432" y="544"/>
                      <a:pt x="480" y="416"/>
                    </a:cubicBezTo>
                    <a:cubicBezTo>
                      <a:pt x="528" y="288"/>
                      <a:pt x="320" y="0"/>
                      <a:pt x="288" y="128"/>
                    </a:cubicBezTo>
                    <a:cubicBezTo>
                      <a:pt x="256" y="256"/>
                      <a:pt x="256" y="1024"/>
                      <a:pt x="288" y="1184"/>
                    </a:cubicBezTo>
                    <a:cubicBezTo>
                      <a:pt x="320" y="1344"/>
                      <a:pt x="448" y="1112"/>
                      <a:pt x="480" y="1088"/>
                    </a:cubicBez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3635" y="1933"/>
                <a:ext cx="384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dirty="0">
                    <a:solidFill>
                      <a:srgbClr val="000000"/>
                    </a:solidFill>
                  </a:rPr>
                  <a:t>2</a:t>
                </a:r>
              </a:p>
            </p:txBody>
          </p:sp>
        </p:grpSp>
        <p:sp>
          <p:nvSpPr>
            <p:cNvPr id="22" name="Line 24"/>
            <p:cNvSpPr>
              <a:spLocks noChangeShapeType="1"/>
            </p:cNvSpPr>
            <p:nvPr/>
          </p:nvSpPr>
          <p:spPr bwMode="auto">
            <a:xfrm>
              <a:off x="4032" y="192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" name="Line 25"/>
            <p:cNvSpPr>
              <a:spLocks noChangeShapeType="1"/>
            </p:cNvSpPr>
            <p:nvPr/>
          </p:nvSpPr>
          <p:spPr bwMode="auto">
            <a:xfrm flipH="1">
              <a:off x="3299" y="1920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26" name="Group 26"/>
          <p:cNvGrpSpPr>
            <a:grpSpLocks/>
          </p:cNvGrpSpPr>
          <p:nvPr/>
        </p:nvGrpSpPr>
        <p:grpSpPr bwMode="auto">
          <a:xfrm>
            <a:off x="5425008" y="3387472"/>
            <a:ext cx="2798763" cy="457200"/>
            <a:chOff x="1597" y="3168"/>
            <a:chExt cx="1763" cy="288"/>
          </a:xfrm>
        </p:grpSpPr>
        <p:grpSp>
          <p:nvGrpSpPr>
            <p:cNvPr id="27" name="Group 27"/>
            <p:cNvGrpSpPr>
              <a:grpSpLocks/>
            </p:cNvGrpSpPr>
            <p:nvPr/>
          </p:nvGrpSpPr>
          <p:grpSpPr bwMode="auto">
            <a:xfrm>
              <a:off x="2304" y="3168"/>
              <a:ext cx="336" cy="288"/>
              <a:chOff x="2112" y="3216"/>
              <a:chExt cx="336" cy="288"/>
            </a:xfrm>
          </p:grpSpPr>
          <p:sp>
            <p:nvSpPr>
              <p:cNvPr id="30" name="Freeform 28"/>
              <p:cNvSpPr>
                <a:spLocks/>
              </p:cNvSpPr>
              <p:nvPr/>
            </p:nvSpPr>
            <p:spPr bwMode="auto">
              <a:xfrm>
                <a:off x="2304" y="3264"/>
                <a:ext cx="96" cy="192"/>
              </a:xfrm>
              <a:custGeom>
                <a:avLst/>
                <a:gdLst>
                  <a:gd name="T0" fmla="*/ 0 w 528"/>
                  <a:gd name="T1" fmla="*/ 896 h 1344"/>
                  <a:gd name="T2" fmla="*/ 480 w 528"/>
                  <a:gd name="T3" fmla="*/ 416 h 1344"/>
                  <a:gd name="T4" fmla="*/ 288 w 528"/>
                  <a:gd name="T5" fmla="*/ 128 h 1344"/>
                  <a:gd name="T6" fmla="*/ 288 w 528"/>
                  <a:gd name="T7" fmla="*/ 1184 h 1344"/>
                  <a:gd name="T8" fmla="*/ 480 w 528"/>
                  <a:gd name="T9" fmla="*/ 1088 h 13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8" h="1344">
                    <a:moveTo>
                      <a:pt x="0" y="896"/>
                    </a:moveTo>
                    <a:cubicBezTo>
                      <a:pt x="216" y="720"/>
                      <a:pt x="432" y="544"/>
                      <a:pt x="480" y="416"/>
                    </a:cubicBezTo>
                    <a:cubicBezTo>
                      <a:pt x="528" y="288"/>
                      <a:pt x="320" y="0"/>
                      <a:pt x="288" y="128"/>
                    </a:cubicBezTo>
                    <a:cubicBezTo>
                      <a:pt x="256" y="256"/>
                      <a:pt x="256" y="1024"/>
                      <a:pt x="288" y="1184"/>
                    </a:cubicBezTo>
                    <a:cubicBezTo>
                      <a:pt x="320" y="1344"/>
                      <a:pt x="448" y="1112"/>
                      <a:pt x="480" y="1088"/>
                    </a:cubicBez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1" name="Text Box 29"/>
              <p:cNvSpPr txBox="1">
                <a:spLocks noChangeArrowheads="1"/>
              </p:cNvSpPr>
              <p:nvPr/>
            </p:nvSpPr>
            <p:spPr bwMode="auto">
              <a:xfrm>
                <a:off x="2112" y="3216"/>
                <a:ext cx="336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dirty="0">
                    <a:solidFill>
                      <a:srgbClr val="003300"/>
                    </a:solidFill>
                  </a:rPr>
                  <a:t>3</a:t>
                </a:r>
              </a:p>
            </p:txBody>
          </p:sp>
        </p:grpSp>
        <p:sp>
          <p:nvSpPr>
            <p:cNvPr id="28" name="Line 30"/>
            <p:cNvSpPr>
              <a:spLocks noChangeShapeType="1"/>
            </p:cNvSpPr>
            <p:nvPr/>
          </p:nvSpPr>
          <p:spPr bwMode="auto">
            <a:xfrm>
              <a:off x="2640" y="3312"/>
              <a:ext cx="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9" name="Line 31"/>
            <p:cNvSpPr>
              <a:spLocks noChangeShapeType="1"/>
            </p:cNvSpPr>
            <p:nvPr/>
          </p:nvSpPr>
          <p:spPr bwMode="auto">
            <a:xfrm flipH="1">
              <a:off x="1597" y="3312"/>
              <a:ext cx="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6415608" y="3284984"/>
            <a:ext cx="914400" cy="152400"/>
          </a:xfrm>
          <a:prstGeom prst="rect">
            <a:avLst/>
          </a:prstGeom>
          <a:solidFill>
            <a:srgbClr val="663300">
              <a:alpha val="7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33" name="Hình chữ nhật 3"/>
          <p:cNvSpPr/>
          <p:nvPr/>
        </p:nvSpPr>
        <p:spPr>
          <a:xfrm>
            <a:off x="-4832" y="0"/>
            <a:ext cx="9144000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BÀI 7.  SỰ PHỤ THUỘC CỦA ĐIỆN TRỞ 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VÀO CHIỀU DÀI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880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600"/>
                            </p:stCondLst>
                            <p:childTnLst>
                              <p:par>
                                <p:cTn id="111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32" grpId="0" animBg="1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6" name="Text Box 10"/>
          <p:cNvSpPr txBox="1">
            <a:spLocks noChangeArrowheads="1"/>
          </p:cNvSpPr>
          <p:nvPr/>
        </p:nvSpPr>
        <p:spPr bwMode="auto">
          <a:xfrm>
            <a:off x="3200400" y="2667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.VnTimeH" pitchFamily="34" charset="0"/>
              </a:rPr>
              <a:t>K</a:t>
            </a:r>
          </a:p>
        </p:txBody>
      </p:sp>
      <p:sp>
        <p:nvSpPr>
          <p:cNvPr id="183307" name="Rectangle 11"/>
          <p:cNvSpPr>
            <a:spLocks noChangeArrowheads="1"/>
          </p:cNvSpPr>
          <p:nvPr/>
        </p:nvSpPr>
        <p:spPr bwMode="auto">
          <a:xfrm>
            <a:off x="95250" y="3552825"/>
            <a:ext cx="1857375" cy="1662113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vi-VN"/>
          </a:p>
        </p:txBody>
      </p:sp>
      <p:sp>
        <p:nvSpPr>
          <p:cNvPr id="183308" name="Line 12"/>
          <p:cNvSpPr>
            <a:spLocks noChangeShapeType="1"/>
          </p:cNvSpPr>
          <p:nvPr/>
        </p:nvSpPr>
        <p:spPr bwMode="auto">
          <a:xfrm flipV="1">
            <a:off x="5710238" y="4267200"/>
            <a:ext cx="30480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10" name="Line 14"/>
          <p:cNvSpPr>
            <a:spLocks noChangeShapeType="1"/>
          </p:cNvSpPr>
          <p:nvPr/>
        </p:nvSpPr>
        <p:spPr bwMode="auto">
          <a:xfrm>
            <a:off x="8763000" y="2471738"/>
            <a:ext cx="0" cy="1828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11" name="Text Box 15"/>
          <p:cNvSpPr txBox="1">
            <a:spLocks noChangeArrowheads="1"/>
          </p:cNvSpPr>
          <p:nvPr/>
        </p:nvSpPr>
        <p:spPr bwMode="auto">
          <a:xfrm>
            <a:off x="5675313" y="5608638"/>
            <a:ext cx="5159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183312" name="Text Box 16"/>
          <p:cNvSpPr txBox="1">
            <a:spLocks noChangeArrowheads="1"/>
          </p:cNvSpPr>
          <p:nvPr/>
        </p:nvSpPr>
        <p:spPr bwMode="auto">
          <a:xfrm>
            <a:off x="6191250" y="5608638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sp>
        <p:nvSpPr>
          <p:cNvPr id="183313" name="Line 17"/>
          <p:cNvSpPr>
            <a:spLocks noChangeShapeType="1"/>
          </p:cNvSpPr>
          <p:nvPr/>
        </p:nvSpPr>
        <p:spPr bwMode="auto">
          <a:xfrm flipH="1" flipV="1">
            <a:off x="4775200" y="3268663"/>
            <a:ext cx="257175" cy="160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16" name="Line 20"/>
          <p:cNvSpPr>
            <a:spLocks noChangeShapeType="1"/>
          </p:cNvSpPr>
          <p:nvPr/>
        </p:nvSpPr>
        <p:spPr bwMode="auto">
          <a:xfrm>
            <a:off x="2362200" y="51054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3317" name="Group 21"/>
          <p:cNvGrpSpPr>
            <a:grpSpLocks/>
          </p:cNvGrpSpPr>
          <p:nvPr/>
        </p:nvGrpSpPr>
        <p:grpSpPr bwMode="auto">
          <a:xfrm>
            <a:off x="4419600" y="2514600"/>
            <a:ext cx="914400" cy="533400"/>
            <a:chOff x="4752" y="2544"/>
            <a:chExt cx="576" cy="461"/>
          </a:xfrm>
        </p:grpSpPr>
        <p:sp>
          <p:nvSpPr>
            <p:cNvPr id="183318" name="Rectangle 22"/>
            <p:cNvSpPr>
              <a:spLocks noChangeArrowheads="1"/>
            </p:cNvSpPr>
            <p:nvPr/>
          </p:nvSpPr>
          <p:spPr bwMode="auto">
            <a:xfrm rot="16200000" flipH="1">
              <a:off x="4857" y="2535"/>
              <a:ext cx="365" cy="576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r>
                <a:rPr lang="en-US" sz="2400" b="1" dirty="0">
                  <a:solidFill>
                    <a:srgbClr val="FFFF00"/>
                  </a:solidFill>
                  <a:latin typeface="Arial" charset="0"/>
                </a:rPr>
                <a:t>6V</a:t>
              </a:r>
            </a:p>
          </p:txBody>
        </p:sp>
        <p:sp>
          <p:nvSpPr>
            <p:cNvPr id="183319" name="Line 23"/>
            <p:cNvSpPr>
              <a:spLocks noChangeShapeType="1"/>
            </p:cNvSpPr>
            <p:nvPr/>
          </p:nvSpPr>
          <p:spPr bwMode="auto">
            <a:xfrm rot="5400000">
              <a:off x="4730" y="2662"/>
              <a:ext cx="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320" name="Line 24"/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 w="76200">
              <a:solidFill>
                <a:srgbClr val="F00A2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321" name="Line 25"/>
            <p:cNvSpPr>
              <a:spLocks noChangeShapeType="1"/>
            </p:cNvSpPr>
            <p:nvPr/>
          </p:nvSpPr>
          <p:spPr bwMode="auto">
            <a:xfrm>
              <a:off x="5136" y="2544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3322" name="Rectangle 26"/>
          <p:cNvSpPr>
            <a:spLocks noChangeArrowheads="1"/>
          </p:cNvSpPr>
          <p:nvPr/>
        </p:nvSpPr>
        <p:spPr bwMode="auto">
          <a:xfrm>
            <a:off x="42863" y="3552825"/>
            <a:ext cx="1857375" cy="1662113"/>
          </a:xfrm>
          <a:prstGeom prst="rect">
            <a:avLst/>
          </a:prstGeom>
          <a:solidFill>
            <a:srgbClr val="FFFF00"/>
          </a:solidFill>
          <a:ln w="57150" cmpd="thickThin">
            <a:solidFill>
              <a:srgbClr val="66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3323" name="AutoShape 27"/>
          <p:cNvSpPr>
            <a:spLocks noChangeArrowheads="1"/>
          </p:cNvSpPr>
          <p:nvPr/>
        </p:nvSpPr>
        <p:spPr bwMode="auto">
          <a:xfrm>
            <a:off x="163513" y="4983163"/>
            <a:ext cx="176212" cy="176212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3324" name="Rectangle 28"/>
          <p:cNvSpPr>
            <a:spLocks noChangeArrowheads="1"/>
          </p:cNvSpPr>
          <p:nvPr/>
        </p:nvSpPr>
        <p:spPr bwMode="auto">
          <a:xfrm>
            <a:off x="0" y="3552825"/>
            <a:ext cx="1930400" cy="1662113"/>
          </a:xfrm>
          <a:prstGeom prst="rect">
            <a:avLst/>
          </a:prstGeom>
          <a:solidFill>
            <a:srgbClr val="FFFFCC"/>
          </a:solidFill>
          <a:ln w="57150" cmpd="thickThin">
            <a:solidFill>
              <a:srgbClr val="66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3325" name="Oval 29"/>
          <p:cNvSpPr>
            <a:spLocks noChangeArrowheads="1"/>
          </p:cNvSpPr>
          <p:nvPr/>
        </p:nvSpPr>
        <p:spPr bwMode="auto">
          <a:xfrm>
            <a:off x="193675" y="3686175"/>
            <a:ext cx="1444625" cy="14335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3326" name="Arc 30"/>
          <p:cNvSpPr>
            <a:spLocks/>
          </p:cNvSpPr>
          <p:nvPr/>
        </p:nvSpPr>
        <p:spPr bwMode="auto">
          <a:xfrm rot="6681726" flipH="1">
            <a:off x="686595" y="3694906"/>
            <a:ext cx="588962" cy="962025"/>
          </a:xfrm>
          <a:custGeom>
            <a:avLst/>
            <a:gdLst>
              <a:gd name="G0" fmla="+- 2653 0 0"/>
              <a:gd name="G1" fmla="+- 17906 0 0"/>
              <a:gd name="G2" fmla="+- 21600 0 0"/>
              <a:gd name="T0" fmla="*/ 14733 w 24253"/>
              <a:gd name="T1" fmla="*/ 0 h 39506"/>
              <a:gd name="T2" fmla="*/ 0 w 24253"/>
              <a:gd name="T3" fmla="*/ 39342 h 39506"/>
              <a:gd name="T4" fmla="*/ 2653 w 24253"/>
              <a:gd name="T5" fmla="*/ 17906 h 39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253" h="39506" fill="none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</a:path>
              <a:path w="24253" h="39506" stroke="0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  <a:lnTo>
                  <a:pt x="2653" y="17906"/>
                </a:lnTo>
                <a:close/>
              </a:path>
            </a:pathLst>
          </a:custGeom>
          <a:noFill/>
          <a:ln w="3175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3327" name="Text Box 31"/>
          <p:cNvSpPr txBox="1">
            <a:spLocks noChangeArrowheads="1"/>
          </p:cNvSpPr>
          <p:nvPr/>
        </p:nvSpPr>
        <p:spPr bwMode="auto">
          <a:xfrm rot="19393140">
            <a:off x="401638" y="3733800"/>
            <a:ext cx="498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/>
              <a:t>0,5</a:t>
            </a:r>
          </a:p>
        </p:txBody>
      </p:sp>
      <p:sp>
        <p:nvSpPr>
          <p:cNvPr id="183328" name="Line 32"/>
          <p:cNvSpPr>
            <a:spLocks noChangeShapeType="1"/>
          </p:cNvSpPr>
          <p:nvPr/>
        </p:nvSpPr>
        <p:spPr bwMode="auto">
          <a:xfrm rot="300000">
            <a:off x="989013" y="3883025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29" name="Line 33"/>
          <p:cNvSpPr>
            <a:spLocks noChangeShapeType="1"/>
          </p:cNvSpPr>
          <p:nvPr/>
        </p:nvSpPr>
        <p:spPr bwMode="auto">
          <a:xfrm rot="900000">
            <a:off x="1076325" y="389890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30" name="Line 34"/>
          <p:cNvSpPr>
            <a:spLocks noChangeShapeType="1"/>
          </p:cNvSpPr>
          <p:nvPr/>
        </p:nvSpPr>
        <p:spPr bwMode="auto">
          <a:xfrm rot="1500000">
            <a:off x="1152525" y="3930650"/>
            <a:ext cx="0" cy="1317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31" name="Line 35"/>
          <p:cNvSpPr>
            <a:spLocks noChangeShapeType="1"/>
          </p:cNvSpPr>
          <p:nvPr/>
        </p:nvSpPr>
        <p:spPr bwMode="auto">
          <a:xfrm rot="2100000">
            <a:off x="1236663" y="397986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32" name="Line 36"/>
          <p:cNvSpPr>
            <a:spLocks noChangeShapeType="1"/>
          </p:cNvSpPr>
          <p:nvPr/>
        </p:nvSpPr>
        <p:spPr bwMode="auto">
          <a:xfrm rot="2700000">
            <a:off x="1304926" y="4040187"/>
            <a:ext cx="0" cy="60325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33" name="Line 37"/>
          <p:cNvSpPr>
            <a:spLocks noChangeShapeType="1"/>
          </p:cNvSpPr>
          <p:nvPr/>
        </p:nvSpPr>
        <p:spPr bwMode="auto">
          <a:xfrm rot="18900000">
            <a:off x="573088" y="4038600"/>
            <a:ext cx="0" cy="58738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34" name="Line 38"/>
          <p:cNvSpPr>
            <a:spLocks noChangeShapeType="1"/>
          </p:cNvSpPr>
          <p:nvPr/>
        </p:nvSpPr>
        <p:spPr bwMode="auto">
          <a:xfrm rot="19500000">
            <a:off x="641350" y="3983038"/>
            <a:ext cx="0" cy="55562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35" name="Line 39"/>
          <p:cNvSpPr>
            <a:spLocks noChangeShapeType="1"/>
          </p:cNvSpPr>
          <p:nvPr/>
        </p:nvSpPr>
        <p:spPr bwMode="auto">
          <a:xfrm rot="20100000" flipH="1">
            <a:off x="723900" y="3932238"/>
            <a:ext cx="6350" cy="809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36" name="Line 40"/>
          <p:cNvSpPr>
            <a:spLocks noChangeShapeType="1"/>
          </p:cNvSpPr>
          <p:nvPr/>
        </p:nvSpPr>
        <p:spPr bwMode="auto">
          <a:xfrm rot="20700000">
            <a:off x="800100" y="3903663"/>
            <a:ext cx="0" cy="58737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37" name="Line 41"/>
          <p:cNvSpPr>
            <a:spLocks noChangeShapeType="1"/>
          </p:cNvSpPr>
          <p:nvPr/>
        </p:nvSpPr>
        <p:spPr bwMode="auto">
          <a:xfrm rot="21300000">
            <a:off x="892175" y="38846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38" name="Line 42"/>
          <p:cNvSpPr>
            <a:spLocks noChangeShapeType="1"/>
          </p:cNvSpPr>
          <p:nvPr/>
        </p:nvSpPr>
        <p:spPr bwMode="auto">
          <a:xfrm rot="49500000">
            <a:off x="486569" y="4236244"/>
            <a:ext cx="0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39" name="Line 43"/>
          <p:cNvSpPr>
            <a:spLocks noChangeShapeType="1"/>
          </p:cNvSpPr>
          <p:nvPr/>
        </p:nvSpPr>
        <p:spPr bwMode="auto">
          <a:xfrm rot="39300000">
            <a:off x="474663" y="41894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40" name="Line 44"/>
          <p:cNvSpPr>
            <a:spLocks noChangeShapeType="1"/>
          </p:cNvSpPr>
          <p:nvPr/>
        </p:nvSpPr>
        <p:spPr bwMode="auto">
          <a:xfrm rot="39900000">
            <a:off x="517525" y="410845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41" name="Line 45"/>
          <p:cNvSpPr>
            <a:spLocks noChangeShapeType="1"/>
          </p:cNvSpPr>
          <p:nvPr/>
        </p:nvSpPr>
        <p:spPr bwMode="auto">
          <a:xfrm rot="3300000">
            <a:off x="1354932" y="4110831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42" name="Line 46"/>
          <p:cNvSpPr>
            <a:spLocks noChangeShapeType="1"/>
          </p:cNvSpPr>
          <p:nvPr/>
        </p:nvSpPr>
        <p:spPr bwMode="auto">
          <a:xfrm rot="3900000">
            <a:off x="1399382" y="4188618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43" name="Line 47"/>
          <p:cNvSpPr>
            <a:spLocks noChangeShapeType="1"/>
          </p:cNvSpPr>
          <p:nvPr/>
        </p:nvSpPr>
        <p:spPr bwMode="auto">
          <a:xfrm rot="4500000">
            <a:off x="1398588" y="4244975"/>
            <a:ext cx="0" cy="127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44" name="Text Box 48"/>
          <p:cNvSpPr txBox="1">
            <a:spLocks noChangeArrowheads="1"/>
          </p:cNvSpPr>
          <p:nvPr/>
        </p:nvSpPr>
        <p:spPr bwMode="auto">
          <a:xfrm rot="17403252">
            <a:off x="165100" y="4137026"/>
            <a:ext cx="441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>
                <a:latin typeface="Times New Roman" pitchFamily="18" charset="0"/>
              </a:rPr>
              <a:t>0</a:t>
            </a:r>
            <a:endParaRPr lang="en-US" sz="1600">
              <a:latin typeface="Arial" charset="0"/>
            </a:endParaRPr>
          </a:p>
        </p:txBody>
      </p:sp>
      <p:sp>
        <p:nvSpPr>
          <p:cNvPr id="183345" name="Text Box 49"/>
          <p:cNvSpPr txBox="1">
            <a:spLocks noChangeArrowheads="1"/>
          </p:cNvSpPr>
          <p:nvPr/>
        </p:nvSpPr>
        <p:spPr bwMode="auto">
          <a:xfrm rot="1500000">
            <a:off x="981075" y="3717925"/>
            <a:ext cx="4556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rial" charset="0"/>
              </a:rPr>
              <a:t>1</a:t>
            </a:r>
          </a:p>
        </p:txBody>
      </p:sp>
      <p:sp>
        <p:nvSpPr>
          <p:cNvPr id="183346" name="Text Box 50"/>
          <p:cNvSpPr txBox="1">
            <a:spLocks noChangeArrowheads="1"/>
          </p:cNvSpPr>
          <p:nvPr/>
        </p:nvSpPr>
        <p:spPr bwMode="auto">
          <a:xfrm rot="4500000">
            <a:off x="1159669" y="3979069"/>
            <a:ext cx="677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rial" charset="0"/>
              </a:rPr>
              <a:t>1,5</a:t>
            </a:r>
          </a:p>
        </p:txBody>
      </p:sp>
      <p:sp>
        <p:nvSpPr>
          <p:cNvPr id="183347" name="Text Box 51"/>
          <p:cNvSpPr txBox="1">
            <a:spLocks noChangeArrowheads="1"/>
          </p:cNvSpPr>
          <p:nvPr/>
        </p:nvSpPr>
        <p:spPr bwMode="auto">
          <a:xfrm>
            <a:off x="539750" y="4092575"/>
            <a:ext cx="7858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183348" name="AutoShape 52"/>
          <p:cNvSpPr>
            <a:spLocks noChangeArrowheads="1"/>
          </p:cNvSpPr>
          <p:nvPr/>
        </p:nvSpPr>
        <p:spPr bwMode="auto">
          <a:xfrm rot="10800000">
            <a:off x="330200" y="3870325"/>
            <a:ext cx="1211263" cy="1131888"/>
          </a:xfrm>
          <a:custGeom>
            <a:avLst/>
            <a:gdLst>
              <a:gd name="G0" fmla="+- 1811 0 0"/>
              <a:gd name="G1" fmla="+- -11364493 0 0"/>
              <a:gd name="G2" fmla="+- 0 0 -11364493"/>
              <a:gd name="T0" fmla="*/ 0 256 1"/>
              <a:gd name="T1" fmla="*/ 180 256 1"/>
              <a:gd name="G3" fmla="+- -11364493 T0 T1"/>
              <a:gd name="T2" fmla="*/ 0 256 1"/>
              <a:gd name="T3" fmla="*/ 90 256 1"/>
              <a:gd name="G4" fmla="+- -11364493 T2 T3"/>
              <a:gd name="G5" fmla="*/ G4 2 1"/>
              <a:gd name="T4" fmla="*/ 90 256 1"/>
              <a:gd name="T5" fmla="*/ 0 256 1"/>
              <a:gd name="G6" fmla="+- -11364493 T4 T5"/>
              <a:gd name="G7" fmla="*/ G6 2 1"/>
              <a:gd name="G8" fmla="abs -11364493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811"/>
              <a:gd name="G18" fmla="*/ 1811 1 2"/>
              <a:gd name="G19" fmla="+- G18 5400 0"/>
              <a:gd name="G20" fmla="cos G19 -11364493"/>
              <a:gd name="G21" fmla="sin G19 -11364493"/>
              <a:gd name="G22" fmla="+- G20 10800 0"/>
              <a:gd name="G23" fmla="+- G21 10800 0"/>
              <a:gd name="G24" fmla="+- 10800 0 G20"/>
              <a:gd name="G25" fmla="+- 1811 10800 0"/>
              <a:gd name="G26" fmla="?: G9 G17 G25"/>
              <a:gd name="G27" fmla="?: G9 0 21600"/>
              <a:gd name="G28" fmla="cos 10800 -11364493"/>
              <a:gd name="G29" fmla="sin 10800 -11364493"/>
              <a:gd name="G30" fmla="sin 1811 -11364493"/>
              <a:gd name="G31" fmla="+- G28 10800 0"/>
              <a:gd name="G32" fmla="+- G29 10800 0"/>
              <a:gd name="G33" fmla="+- G30 10800 0"/>
              <a:gd name="G34" fmla="?: G4 0 G31"/>
              <a:gd name="G35" fmla="?: -11364493 G34 0"/>
              <a:gd name="G36" fmla="?: G6 G35 G31"/>
              <a:gd name="G37" fmla="+- 21600 0 G36"/>
              <a:gd name="G38" fmla="?: G4 0 G33"/>
              <a:gd name="G39" fmla="?: -11364493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4535 w 21600"/>
              <a:gd name="T15" fmla="*/ 10076 h 21600"/>
              <a:gd name="T16" fmla="*/ 10800 w 21600"/>
              <a:gd name="T17" fmla="*/ 8989 h 21600"/>
              <a:gd name="T18" fmla="*/ 17065 w 21600"/>
              <a:gd name="T19" fmla="*/ 10076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9000" y="10592"/>
                </a:moveTo>
                <a:cubicBezTo>
                  <a:pt x="9106" y="9678"/>
                  <a:pt x="9880" y="8988"/>
                  <a:pt x="10800" y="8989"/>
                </a:cubicBezTo>
                <a:cubicBezTo>
                  <a:pt x="11719" y="8989"/>
                  <a:pt x="12493" y="9678"/>
                  <a:pt x="12599" y="10592"/>
                </a:cubicBezTo>
                <a:lnTo>
                  <a:pt x="21528" y="9560"/>
                </a:lnTo>
                <a:cubicBezTo>
                  <a:pt x="20898" y="4111"/>
                  <a:pt x="16285" y="-1"/>
                  <a:pt x="10799" y="0"/>
                </a:cubicBezTo>
                <a:cubicBezTo>
                  <a:pt x="5314" y="0"/>
                  <a:pt x="701" y="4111"/>
                  <a:pt x="71" y="9560"/>
                </a:cubicBezTo>
                <a:close/>
              </a:path>
            </a:pathLst>
          </a:cu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3349" name="Rectangle 53"/>
          <p:cNvSpPr>
            <a:spLocks noChangeArrowheads="1"/>
          </p:cNvSpPr>
          <p:nvPr/>
        </p:nvSpPr>
        <p:spPr bwMode="auto">
          <a:xfrm>
            <a:off x="42863" y="4511675"/>
            <a:ext cx="1822450" cy="668338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cmpd="thickThin">
                <a:solidFill>
                  <a:srgbClr val="66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3350" name="AutoShape 54"/>
          <p:cNvSpPr>
            <a:spLocks noChangeArrowheads="1"/>
          </p:cNvSpPr>
          <p:nvPr/>
        </p:nvSpPr>
        <p:spPr bwMode="auto">
          <a:xfrm>
            <a:off x="893763" y="4616450"/>
            <a:ext cx="76200" cy="76200"/>
          </a:xfrm>
          <a:custGeom>
            <a:avLst/>
            <a:gdLst>
              <a:gd name="G0" fmla="+- 4320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6647" y="13593"/>
                </a:moveTo>
                <a:cubicBezTo>
                  <a:pt x="17063" y="12720"/>
                  <a:pt x="17280" y="11766"/>
                  <a:pt x="17280" y="10800"/>
                </a:cubicBezTo>
                <a:cubicBezTo>
                  <a:pt x="17280" y="7221"/>
                  <a:pt x="14378" y="4320"/>
                  <a:pt x="10800" y="4320"/>
                </a:cubicBezTo>
                <a:cubicBezTo>
                  <a:pt x="9833" y="4319"/>
                  <a:pt x="8879" y="4536"/>
                  <a:pt x="8006" y="4952"/>
                </a:cubicBezTo>
                <a:close/>
                <a:moveTo>
                  <a:pt x="4952" y="8006"/>
                </a:moveTo>
                <a:cubicBezTo>
                  <a:pt x="4536" y="8879"/>
                  <a:pt x="4320" y="9833"/>
                  <a:pt x="4320" y="10799"/>
                </a:cubicBezTo>
                <a:cubicBezTo>
                  <a:pt x="4320" y="14378"/>
                  <a:pt x="7221" y="17280"/>
                  <a:pt x="10800" y="17280"/>
                </a:cubicBezTo>
                <a:cubicBezTo>
                  <a:pt x="11766" y="17280"/>
                  <a:pt x="12720" y="17063"/>
                  <a:pt x="13593" y="1664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83351" name="Group 55"/>
          <p:cNvGrpSpPr>
            <a:grpSpLocks/>
          </p:cNvGrpSpPr>
          <p:nvPr/>
        </p:nvGrpSpPr>
        <p:grpSpPr bwMode="auto">
          <a:xfrm>
            <a:off x="866775" y="4594225"/>
            <a:ext cx="128588" cy="61913"/>
            <a:chOff x="2838" y="2415"/>
            <a:chExt cx="86" cy="40"/>
          </a:xfrm>
        </p:grpSpPr>
        <p:sp>
          <p:nvSpPr>
            <p:cNvPr id="183352" name="Arc 56"/>
            <p:cNvSpPr>
              <a:spLocks/>
            </p:cNvSpPr>
            <p:nvPr/>
          </p:nvSpPr>
          <p:spPr bwMode="auto">
            <a:xfrm flipV="1">
              <a:off x="2841" y="2415"/>
              <a:ext cx="80" cy="40"/>
            </a:xfrm>
            <a:custGeom>
              <a:avLst/>
              <a:gdLst>
                <a:gd name="G0" fmla="+- 20850 0 0"/>
                <a:gd name="G1" fmla="+- 0 0 0"/>
                <a:gd name="G2" fmla="+- 21600 0 0"/>
                <a:gd name="T0" fmla="*/ 42223 w 42223"/>
                <a:gd name="T1" fmla="*/ 3121 h 21600"/>
                <a:gd name="T2" fmla="*/ 0 w 42223"/>
                <a:gd name="T3" fmla="*/ 5642 h 21600"/>
                <a:gd name="T4" fmla="*/ 20850 w 4222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353" name="Freeform 57"/>
            <p:cNvSpPr>
              <a:spLocks/>
            </p:cNvSpPr>
            <p:nvPr/>
          </p:nvSpPr>
          <p:spPr bwMode="auto">
            <a:xfrm>
              <a:off x="2838" y="2438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354" name="Freeform 58"/>
            <p:cNvSpPr>
              <a:spLocks/>
            </p:cNvSpPr>
            <p:nvPr/>
          </p:nvSpPr>
          <p:spPr bwMode="auto">
            <a:xfrm>
              <a:off x="2912" y="2442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48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3355" name="Oval 59"/>
          <p:cNvSpPr>
            <a:spLocks noChangeArrowheads="1"/>
          </p:cNvSpPr>
          <p:nvPr/>
        </p:nvSpPr>
        <p:spPr bwMode="auto">
          <a:xfrm>
            <a:off x="900113" y="4408488"/>
            <a:ext cx="63500" cy="63500"/>
          </a:xfrm>
          <a:prstGeom prst="ellipse">
            <a:avLst/>
          </a:prstGeom>
          <a:solidFill>
            <a:srgbClr val="0000FF"/>
          </a:solidFill>
          <a:ln w="63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>
              <a:latin typeface="Arial" charset="0"/>
            </a:endParaRPr>
          </a:p>
        </p:txBody>
      </p:sp>
      <p:sp>
        <p:nvSpPr>
          <p:cNvPr id="183356" name="Oval 60"/>
          <p:cNvSpPr>
            <a:spLocks noChangeArrowheads="1"/>
          </p:cNvSpPr>
          <p:nvPr/>
        </p:nvSpPr>
        <p:spPr bwMode="auto">
          <a:xfrm>
            <a:off x="163513" y="4983163"/>
            <a:ext cx="166687" cy="1603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3357" name="Oval 61"/>
          <p:cNvSpPr>
            <a:spLocks noChangeArrowheads="1"/>
          </p:cNvSpPr>
          <p:nvPr/>
        </p:nvSpPr>
        <p:spPr bwMode="auto">
          <a:xfrm>
            <a:off x="1481138" y="4983163"/>
            <a:ext cx="166687" cy="1603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3358" name="Text Box 62"/>
          <p:cNvSpPr txBox="1">
            <a:spLocks noChangeArrowheads="1"/>
          </p:cNvSpPr>
          <p:nvPr/>
        </p:nvSpPr>
        <p:spPr bwMode="auto">
          <a:xfrm>
            <a:off x="171450" y="4772025"/>
            <a:ext cx="449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+</a:t>
            </a:r>
          </a:p>
        </p:txBody>
      </p:sp>
      <p:sp>
        <p:nvSpPr>
          <p:cNvPr id="183359" name="Text Box 63"/>
          <p:cNvSpPr txBox="1">
            <a:spLocks noChangeArrowheads="1"/>
          </p:cNvSpPr>
          <p:nvPr/>
        </p:nvSpPr>
        <p:spPr bwMode="auto">
          <a:xfrm>
            <a:off x="1287463" y="4689475"/>
            <a:ext cx="449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-</a:t>
            </a:r>
          </a:p>
        </p:txBody>
      </p:sp>
      <p:sp>
        <p:nvSpPr>
          <p:cNvPr id="183360" name="Text Box 64"/>
          <p:cNvSpPr txBox="1">
            <a:spLocks noChangeArrowheads="1"/>
          </p:cNvSpPr>
          <p:nvPr/>
        </p:nvSpPr>
        <p:spPr bwMode="auto">
          <a:xfrm>
            <a:off x="771525" y="4689475"/>
            <a:ext cx="5159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.VnTimeH" pitchFamily="34" charset="0"/>
              </a:rPr>
              <a:t>A</a:t>
            </a:r>
          </a:p>
        </p:txBody>
      </p:sp>
      <p:sp>
        <p:nvSpPr>
          <p:cNvPr id="183361" name="Rectangle 65"/>
          <p:cNvSpPr>
            <a:spLocks noChangeArrowheads="1"/>
          </p:cNvSpPr>
          <p:nvPr/>
        </p:nvSpPr>
        <p:spPr bwMode="auto">
          <a:xfrm>
            <a:off x="42863" y="3619500"/>
            <a:ext cx="1833562" cy="8699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>
                        <a:alpha val="38000"/>
                      </a:schemeClr>
                    </a:gs>
                    <a:gs pos="100000">
                      <a:schemeClr val="bg1">
                        <a:gamma/>
                        <a:tint val="0"/>
                        <a:invGamma/>
                        <a:alpha val="37000"/>
                      </a:schemeClr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>
              <a:latin typeface="Arial" charset="0"/>
            </a:endParaRPr>
          </a:p>
        </p:txBody>
      </p:sp>
      <p:sp>
        <p:nvSpPr>
          <p:cNvPr id="183362" name="Line 66"/>
          <p:cNvSpPr>
            <a:spLocks noChangeShapeType="1"/>
          </p:cNvSpPr>
          <p:nvPr/>
        </p:nvSpPr>
        <p:spPr bwMode="auto">
          <a:xfrm flipV="1">
            <a:off x="228600" y="2514600"/>
            <a:ext cx="0" cy="2540000"/>
          </a:xfrm>
          <a:prstGeom prst="line">
            <a:avLst/>
          </a:prstGeom>
          <a:noFill/>
          <a:ln w="57150">
            <a:solidFill>
              <a:srgbClr val="F00A2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3363" name="Group 67"/>
          <p:cNvGrpSpPr>
            <a:grpSpLocks/>
          </p:cNvGrpSpPr>
          <p:nvPr/>
        </p:nvGrpSpPr>
        <p:grpSpPr bwMode="auto">
          <a:xfrm rot="-1062720">
            <a:off x="567690" y="4192905"/>
            <a:ext cx="793750" cy="557213"/>
            <a:chOff x="1680" y="1440"/>
            <a:chExt cx="592" cy="400"/>
          </a:xfrm>
        </p:grpSpPr>
        <p:sp>
          <p:nvSpPr>
            <p:cNvPr id="183364" name="Oval 68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83365" name="Line 69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366" name="Line 70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3367" name="Line 71"/>
          <p:cNvSpPr>
            <a:spLocks noChangeShapeType="1"/>
          </p:cNvSpPr>
          <p:nvPr/>
        </p:nvSpPr>
        <p:spPr bwMode="auto">
          <a:xfrm>
            <a:off x="1466850" y="5076825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68" name="Line 72"/>
          <p:cNvSpPr>
            <a:spLocks noChangeShapeType="1"/>
          </p:cNvSpPr>
          <p:nvPr/>
        </p:nvSpPr>
        <p:spPr bwMode="auto">
          <a:xfrm>
            <a:off x="3733800" y="2514600"/>
            <a:ext cx="914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3465" name="Group 169"/>
          <p:cNvGrpSpPr>
            <a:grpSpLocks/>
          </p:cNvGrpSpPr>
          <p:nvPr/>
        </p:nvGrpSpPr>
        <p:grpSpPr bwMode="auto">
          <a:xfrm>
            <a:off x="4114800" y="4038600"/>
            <a:ext cx="1760538" cy="533400"/>
            <a:chOff x="1776" y="2976"/>
            <a:chExt cx="1109" cy="336"/>
          </a:xfrm>
        </p:grpSpPr>
        <p:sp>
          <p:nvSpPr>
            <p:cNvPr id="183382" name="Line 86"/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383" name="Line 87"/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83384" name="Group 88"/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183385" name="Line 89"/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3386" name="Line 90"/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3387" name="Line 91"/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3388" name="Line 92"/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3389" name="Line 93"/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3390" name="Line 94"/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3391" name="Line 95"/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3392" name="Line 96"/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3393" name="Line 97"/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3394" name="Line 98"/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3395" name="Line 99"/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3396" name="Line 100"/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183397" name="Group 101"/>
          <p:cNvGrpSpPr>
            <a:grpSpLocks/>
          </p:cNvGrpSpPr>
          <p:nvPr/>
        </p:nvGrpSpPr>
        <p:grpSpPr bwMode="auto">
          <a:xfrm>
            <a:off x="2752725" y="2219336"/>
            <a:ext cx="904875" cy="604838"/>
            <a:chOff x="2184" y="3873"/>
            <a:chExt cx="570" cy="381"/>
          </a:xfrm>
        </p:grpSpPr>
        <p:sp>
          <p:nvSpPr>
            <p:cNvPr id="183399" name="Line 103"/>
            <p:cNvSpPr>
              <a:spLocks noChangeShapeType="1"/>
            </p:cNvSpPr>
            <p:nvPr/>
          </p:nvSpPr>
          <p:spPr bwMode="auto">
            <a:xfrm flipV="1">
              <a:off x="2184" y="4062"/>
              <a:ext cx="288" cy="192"/>
            </a:xfrm>
            <a:prstGeom prst="line">
              <a:avLst/>
            </a:prstGeom>
            <a:noFill/>
            <a:ln w="57150">
              <a:solidFill>
                <a:schemeClr val="accent1">
                  <a:lumMod val="20000"/>
                  <a:lumOff val="80000"/>
                  <a:alpha val="0"/>
                </a:schemeClr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398" name="Line 102"/>
            <p:cNvSpPr>
              <a:spLocks noChangeShapeType="1"/>
            </p:cNvSpPr>
            <p:nvPr/>
          </p:nvSpPr>
          <p:spPr bwMode="auto">
            <a:xfrm flipV="1">
              <a:off x="2466" y="3873"/>
              <a:ext cx="288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3400" name="Line 104"/>
          <p:cNvSpPr>
            <a:spLocks noChangeShapeType="1"/>
          </p:cNvSpPr>
          <p:nvPr/>
        </p:nvSpPr>
        <p:spPr bwMode="auto">
          <a:xfrm>
            <a:off x="5029200" y="2514600"/>
            <a:ext cx="3733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3401" name="Group 105"/>
          <p:cNvGrpSpPr>
            <a:grpSpLocks/>
          </p:cNvGrpSpPr>
          <p:nvPr/>
        </p:nvGrpSpPr>
        <p:grpSpPr bwMode="auto">
          <a:xfrm>
            <a:off x="4267200" y="5035550"/>
            <a:ext cx="2222500" cy="1822450"/>
            <a:chOff x="2592" y="1680"/>
            <a:chExt cx="1400" cy="1148"/>
          </a:xfrm>
        </p:grpSpPr>
        <p:sp>
          <p:nvSpPr>
            <p:cNvPr id="183402" name="Text Box 106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183403" name="Oval 107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83404" name="Rectangle 108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83405" name="Rectangle 109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06" name="Rectangle 110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07" name="Oval 111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08" name="Text Box 112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>
                <a:latin typeface="Arial" charset="0"/>
              </a:endParaRPr>
            </a:p>
          </p:txBody>
        </p:sp>
        <p:sp>
          <p:nvSpPr>
            <p:cNvPr id="183409" name="Oval 113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10" name="Arc 114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G0" fmla="+- 2653 0 0"/>
                <a:gd name="G1" fmla="+- 17906 0 0"/>
                <a:gd name="G2" fmla="+- 21600 0 0"/>
                <a:gd name="T0" fmla="*/ 14733 w 24253"/>
                <a:gd name="T1" fmla="*/ 0 h 39506"/>
                <a:gd name="T2" fmla="*/ 0 w 24253"/>
                <a:gd name="T3" fmla="*/ 39342 h 39506"/>
                <a:gd name="T4" fmla="*/ 2653 w 24253"/>
                <a:gd name="T5" fmla="*/ 17906 h 39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11" name="Line 115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12" name="Text Box 116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3</a:t>
              </a:r>
            </a:p>
          </p:txBody>
        </p:sp>
        <p:sp>
          <p:nvSpPr>
            <p:cNvPr id="183413" name="Text Box 117"/>
            <p:cNvSpPr txBox="1">
              <a:spLocks noChangeArrowheads="1"/>
            </p:cNvSpPr>
            <p:nvPr/>
          </p:nvSpPr>
          <p:spPr bwMode="auto">
            <a:xfrm rot="201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183414" name="Line 118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15" name="Line 119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16" name="Line 120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17" name="Line 121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18" name="Line 122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19" name="Line 123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0" name="Line 124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1" name="Line 125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2" name="Line 126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3" name="Line 127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4" name="Line 128"/>
            <p:cNvSpPr>
              <a:spLocks noChangeShapeType="1"/>
            </p:cNvSpPr>
            <p:nvPr/>
          </p:nvSpPr>
          <p:spPr bwMode="auto">
            <a:xfrm rot="294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5" name="Line 129"/>
            <p:cNvSpPr>
              <a:spLocks noChangeShapeType="1"/>
            </p:cNvSpPr>
            <p:nvPr/>
          </p:nvSpPr>
          <p:spPr bwMode="auto">
            <a:xfrm rot="189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6" name="Line 130"/>
            <p:cNvSpPr>
              <a:spLocks noChangeShapeType="1"/>
            </p:cNvSpPr>
            <p:nvPr/>
          </p:nvSpPr>
          <p:spPr bwMode="auto">
            <a:xfrm rot="192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7" name="Line 131"/>
            <p:cNvSpPr>
              <a:spLocks noChangeShapeType="1"/>
            </p:cNvSpPr>
            <p:nvPr/>
          </p:nvSpPr>
          <p:spPr bwMode="auto">
            <a:xfrm rot="195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8" name="Line 132"/>
            <p:cNvSpPr>
              <a:spLocks noChangeShapeType="1"/>
            </p:cNvSpPr>
            <p:nvPr/>
          </p:nvSpPr>
          <p:spPr bwMode="auto">
            <a:xfrm rot="19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29" name="Line 133"/>
            <p:cNvSpPr>
              <a:spLocks noChangeShapeType="1"/>
            </p:cNvSpPr>
            <p:nvPr/>
          </p:nvSpPr>
          <p:spPr bwMode="auto">
            <a:xfrm rot="201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0" name="Line 134"/>
            <p:cNvSpPr>
              <a:spLocks noChangeShapeType="1"/>
            </p:cNvSpPr>
            <p:nvPr/>
          </p:nvSpPr>
          <p:spPr bwMode="auto">
            <a:xfrm rot="204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1" name="Line 135"/>
            <p:cNvSpPr>
              <a:spLocks noChangeShapeType="1"/>
            </p:cNvSpPr>
            <p:nvPr/>
          </p:nvSpPr>
          <p:spPr bwMode="auto">
            <a:xfrm rot="207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2" name="Line 136"/>
            <p:cNvSpPr>
              <a:spLocks noChangeShapeType="1"/>
            </p:cNvSpPr>
            <p:nvPr/>
          </p:nvSpPr>
          <p:spPr bwMode="auto">
            <a:xfrm rot="210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3" name="Line 137"/>
            <p:cNvSpPr>
              <a:spLocks noChangeShapeType="1"/>
            </p:cNvSpPr>
            <p:nvPr/>
          </p:nvSpPr>
          <p:spPr bwMode="auto">
            <a:xfrm rot="21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4" name="Line 138"/>
            <p:cNvSpPr>
              <a:spLocks noChangeShapeType="1"/>
            </p:cNvSpPr>
            <p:nvPr/>
          </p:nvSpPr>
          <p:spPr bwMode="auto">
            <a:xfrm rot="495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5" name="Line 139"/>
            <p:cNvSpPr>
              <a:spLocks noChangeShapeType="1"/>
            </p:cNvSpPr>
            <p:nvPr/>
          </p:nvSpPr>
          <p:spPr bwMode="auto">
            <a:xfrm rot="390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6" name="Line 140"/>
            <p:cNvSpPr>
              <a:spLocks noChangeShapeType="1"/>
            </p:cNvSpPr>
            <p:nvPr/>
          </p:nvSpPr>
          <p:spPr bwMode="auto">
            <a:xfrm rot="393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7" name="Line 141"/>
            <p:cNvSpPr>
              <a:spLocks noChangeShapeType="1"/>
            </p:cNvSpPr>
            <p:nvPr/>
          </p:nvSpPr>
          <p:spPr bwMode="auto">
            <a:xfrm rot="39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8" name="Line 142"/>
            <p:cNvSpPr>
              <a:spLocks noChangeShapeType="1"/>
            </p:cNvSpPr>
            <p:nvPr/>
          </p:nvSpPr>
          <p:spPr bwMode="auto">
            <a:xfrm rot="399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39" name="Line 143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40" name="Line 144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41" name="Line 145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42" name="Line 146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43" name="Line 147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44" name="Text Box 148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183445" name="Text Box 149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1</a:t>
              </a:r>
            </a:p>
          </p:txBody>
        </p:sp>
        <p:sp>
          <p:nvSpPr>
            <p:cNvPr id="183446" name="Text Box 150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>
                <a:latin typeface="Arial" charset="0"/>
              </a:endParaRPr>
            </a:p>
          </p:txBody>
        </p:sp>
        <p:sp>
          <p:nvSpPr>
            <p:cNvPr id="183447" name="Text Box 151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>
                <a:latin typeface="Arial" charset="0"/>
              </a:endParaRPr>
            </a:p>
          </p:txBody>
        </p:sp>
        <p:sp>
          <p:nvSpPr>
            <p:cNvPr id="183448" name="Text Box 152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V</a:t>
              </a:r>
            </a:p>
          </p:txBody>
        </p:sp>
        <p:sp>
          <p:nvSpPr>
            <p:cNvPr id="183449" name="AutoShape 153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G0" fmla="+- 1811 0 0"/>
                <a:gd name="G1" fmla="+- -11364493 0 0"/>
                <a:gd name="G2" fmla="+- 0 0 -11364493"/>
                <a:gd name="T0" fmla="*/ 0 256 1"/>
                <a:gd name="T1" fmla="*/ 180 256 1"/>
                <a:gd name="G3" fmla="+- -11364493 T0 T1"/>
                <a:gd name="T2" fmla="*/ 0 256 1"/>
                <a:gd name="T3" fmla="*/ 90 256 1"/>
                <a:gd name="G4" fmla="+- -11364493 T2 T3"/>
                <a:gd name="G5" fmla="*/ G4 2 1"/>
                <a:gd name="T4" fmla="*/ 90 256 1"/>
                <a:gd name="T5" fmla="*/ 0 256 1"/>
                <a:gd name="G6" fmla="+- -11364493 T4 T5"/>
                <a:gd name="G7" fmla="*/ G6 2 1"/>
                <a:gd name="G8" fmla="abs -11364493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1811"/>
                <a:gd name="G18" fmla="*/ 1811 1 2"/>
                <a:gd name="G19" fmla="+- G18 5400 0"/>
                <a:gd name="G20" fmla="cos G19 -11364493"/>
                <a:gd name="G21" fmla="sin G19 -11364493"/>
                <a:gd name="G22" fmla="+- G20 10800 0"/>
                <a:gd name="G23" fmla="+- G21 10800 0"/>
                <a:gd name="G24" fmla="+- 10800 0 G20"/>
                <a:gd name="G25" fmla="+- 1811 10800 0"/>
                <a:gd name="G26" fmla="?: G9 G17 G25"/>
                <a:gd name="G27" fmla="?: G9 0 21600"/>
                <a:gd name="G28" fmla="cos 10800 -11364493"/>
                <a:gd name="G29" fmla="sin 10800 -11364493"/>
                <a:gd name="G30" fmla="sin 1811 -11364493"/>
                <a:gd name="G31" fmla="+- G28 10800 0"/>
                <a:gd name="G32" fmla="+- G29 10800 0"/>
                <a:gd name="G33" fmla="+- G30 10800 0"/>
                <a:gd name="G34" fmla="?: G4 0 G31"/>
                <a:gd name="G35" fmla="?: -11364493 G34 0"/>
                <a:gd name="G36" fmla="?: G6 G35 G31"/>
                <a:gd name="G37" fmla="+- 21600 0 G36"/>
                <a:gd name="G38" fmla="?: G4 0 G33"/>
                <a:gd name="G39" fmla="?: -11364493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4535 w 21600"/>
                <a:gd name="T15" fmla="*/ 10076 h 21600"/>
                <a:gd name="T16" fmla="*/ 10800 w 21600"/>
                <a:gd name="T17" fmla="*/ 8989 h 21600"/>
                <a:gd name="T18" fmla="*/ 17065 w 21600"/>
                <a:gd name="T19" fmla="*/ 10076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50" name="Rectangle 154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51" name="Rectangle 155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>
                          <a:alpha val="38000"/>
                        </a:schemeClr>
                      </a:gs>
                      <a:gs pos="100000">
                        <a:schemeClr val="bg1">
                          <a:gamma/>
                          <a:tint val="0"/>
                          <a:invGamma/>
                          <a:alpha val="37000"/>
                        </a:schemeClr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83452" name="Rectangle 156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53" name="AutoShape 157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G0" fmla="+- 432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54" name="Arc 158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G0" fmla="+- 20850 0 0"/>
                <a:gd name="G1" fmla="+- 0 0 0"/>
                <a:gd name="G2" fmla="+- 21600 0 0"/>
                <a:gd name="T0" fmla="*/ 42223 w 42223"/>
                <a:gd name="T1" fmla="*/ 3121 h 21600"/>
                <a:gd name="T2" fmla="*/ 0 w 42223"/>
                <a:gd name="T3" fmla="*/ 5642 h 21600"/>
                <a:gd name="T4" fmla="*/ 20850 w 4222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55" name="Freeform 159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56" name="Freeform 160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8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57" name="AutoShape 161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58" name="Oval 162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59" name="Oval 163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3460" name="Text Box 164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-</a:t>
              </a:r>
            </a:p>
          </p:txBody>
        </p:sp>
        <p:sp>
          <p:nvSpPr>
            <p:cNvPr id="183461" name="Text Box 165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+</a:t>
              </a:r>
            </a:p>
          </p:txBody>
        </p:sp>
      </p:grpSp>
      <p:sp>
        <p:nvSpPr>
          <p:cNvPr id="183463" name="Line 167"/>
          <p:cNvSpPr>
            <a:spLocks noChangeShapeType="1"/>
          </p:cNvSpPr>
          <p:nvPr/>
        </p:nvSpPr>
        <p:spPr bwMode="auto">
          <a:xfrm>
            <a:off x="4114800" y="4343400"/>
            <a:ext cx="0" cy="2209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464" name="Line 168"/>
          <p:cNvSpPr>
            <a:spLocks noChangeShapeType="1"/>
          </p:cNvSpPr>
          <p:nvPr/>
        </p:nvSpPr>
        <p:spPr bwMode="auto">
          <a:xfrm>
            <a:off x="6934200" y="4267200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466" name="Line 170"/>
          <p:cNvSpPr>
            <a:spLocks noChangeShapeType="1"/>
          </p:cNvSpPr>
          <p:nvPr/>
        </p:nvSpPr>
        <p:spPr bwMode="auto">
          <a:xfrm>
            <a:off x="4114800" y="6522720"/>
            <a:ext cx="381000" cy="152400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3315" name="Line 19"/>
          <p:cNvSpPr>
            <a:spLocks noChangeShapeType="1"/>
          </p:cNvSpPr>
          <p:nvPr/>
        </p:nvSpPr>
        <p:spPr bwMode="auto">
          <a:xfrm>
            <a:off x="6248400" y="6657975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3469" name="Group 173"/>
          <p:cNvGrpSpPr>
            <a:grpSpLocks/>
          </p:cNvGrpSpPr>
          <p:nvPr/>
        </p:nvGrpSpPr>
        <p:grpSpPr bwMode="auto">
          <a:xfrm rot="-285818">
            <a:off x="4861560" y="5831840"/>
            <a:ext cx="1066800" cy="609600"/>
            <a:chOff x="1488" y="3504"/>
            <a:chExt cx="864" cy="480"/>
          </a:xfrm>
        </p:grpSpPr>
        <p:sp>
          <p:nvSpPr>
            <p:cNvPr id="183462" name="Line 166"/>
            <p:cNvSpPr>
              <a:spLocks noChangeShapeType="1"/>
            </p:cNvSpPr>
            <p:nvPr/>
          </p:nvSpPr>
          <p:spPr bwMode="auto">
            <a:xfrm flipH="1" flipV="1">
              <a:off x="1488" y="3504"/>
              <a:ext cx="432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3468" name="Line 172"/>
            <p:cNvSpPr>
              <a:spLocks noChangeShapeType="1"/>
            </p:cNvSpPr>
            <p:nvPr/>
          </p:nvSpPr>
          <p:spPr bwMode="auto">
            <a:xfrm flipH="1" flipV="1">
              <a:off x="1920" y="3744"/>
              <a:ext cx="432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3471" name="Text Box 175"/>
          <p:cNvSpPr txBox="1">
            <a:spLocks noChangeArrowheads="1"/>
          </p:cNvSpPr>
          <p:nvPr/>
        </p:nvSpPr>
        <p:spPr bwMode="auto">
          <a:xfrm>
            <a:off x="4538464" y="3547864"/>
            <a:ext cx="609600" cy="457200"/>
          </a:xfrm>
          <a:prstGeom prst="rect">
            <a:avLst/>
          </a:prstGeom>
          <a:solidFill>
            <a:schemeClr val="bg2">
              <a:lumMod val="75000"/>
              <a:alpha val="73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(1)</a:t>
            </a:r>
          </a:p>
        </p:txBody>
      </p:sp>
      <p:sp>
        <p:nvSpPr>
          <p:cNvPr id="158" name="Hình chữ nhật 157"/>
          <p:cNvSpPr/>
          <p:nvPr/>
        </p:nvSpPr>
        <p:spPr>
          <a:xfrm>
            <a:off x="-4832" y="766445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I. XÁC ĐỊNH SỰ PHỤ THUỘC CỦA ĐIỆN TRỞ DÂY DẪN VÀO MỘT TRONG NHỮNG YẾU TỐ KHÁC NHAU: 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159" name="Hình chữ nhật 158"/>
          <p:cNvSpPr/>
          <p:nvPr/>
        </p:nvSpPr>
        <p:spPr>
          <a:xfrm>
            <a:off x="0" y="1320448"/>
            <a:ext cx="9139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II. SỰ PHỤ THUỘC CỦA ĐIỆN TRỞ VÀO CHIỀU DÀI  DÂY DẪN: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160" name="Hình chữ nhật 159"/>
          <p:cNvSpPr/>
          <p:nvPr/>
        </p:nvSpPr>
        <p:spPr>
          <a:xfrm>
            <a:off x="0" y="1598320"/>
            <a:ext cx="31774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660066"/>
                </a:solidFill>
              </a:rPr>
              <a:t>1. </a:t>
            </a:r>
            <a:r>
              <a:rPr lang="vi-VN" sz="2400" b="1" dirty="0" err="1" smtClean="0">
                <a:solidFill>
                  <a:srgbClr val="660066"/>
                </a:solidFill>
              </a:rPr>
              <a:t>Dự</a:t>
            </a:r>
            <a:r>
              <a:rPr lang="vi-VN" sz="2400" b="1" dirty="0" smtClean="0">
                <a:solidFill>
                  <a:srgbClr val="660066"/>
                </a:solidFill>
              </a:rPr>
              <a:t> kiến cách làm:</a:t>
            </a:r>
            <a:endParaRPr lang="vi-VN" sz="2400" b="1" dirty="0">
              <a:solidFill>
                <a:srgbClr val="660066"/>
              </a:solidFill>
            </a:endParaRPr>
          </a:p>
        </p:txBody>
      </p:sp>
      <p:sp>
        <p:nvSpPr>
          <p:cNvPr id="2" name="Hình chữ nhật 1"/>
          <p:cNvSpPr/>
          <p:nvPr/>
        </p:nvSpPr>
        <p:spPr>
          <a:xfrm>
            <a:off x="-3175" y="1936105"/>
            <a:ext cx="35333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2. </a:t>
            </a:r>
            <a:r>
              <a:rPr lang="vi-VN" sz="2400" b="1" dirty="0" err="1">
                <a:solidFill>
                  <a:srgbClr val="660066"/>
                </a:solidFill>
              </a:rPr>
              <a:t>Thí</a:t>
            </a:r>
            <a:r>
              <a:rPr lang="vi-VN" sz="2400" b="1" dirty="0">
                <a:solidFill>
                  <a:srgbClr val="660066"/>
                </a:solidFill>
              </a:rPr>
              <a:t> nghiệm </a:t>
            </a:r>
            <a:r>
              <a:rPr lang="vi-VN" sz="2400" b="1" dirty="0" err="1">
                <a:solidFill>
                  <a:srgbClr val="660066"/>
                </a:solidFill>
              </a:rPr>
              <a:t>kiểm</a:t>
            </a:r>
            <a:r>
              <a:rPr lang="vi-VN" sz="2400" b="1" dirty="0">
                <a:solidFill>
                  <a:srgbClr val="660066"/>
                </a:solidFill>
              </a:rPr>
              <a:t> </a:t>
            </a:r>
            <a:r>
              <a:rPr lang="vi-VN" sz="2400" b="1" dirty="0" smtClean="0">
                <a:solidFill>
                  <a:srgbClr val="660066"/>
                </a:solidFill>
              </a:rPr>
              <a:t>tra:</a:t>
            </a:r>
            <a:endParaRPr lang="vi-VN" sz="2400" b="1" dirty="0">
              <a:solidFill>
                <a:srgbClr val="660066"/>
              </a:solidFill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884718" y="5759139"/>
            <a:ext cx="1180131" cy="400110"/>
          </a:xfrm>
          <a:prstGeom prst="rect">
            <a:avLst/>
          </a:prstGeom>
          <a:ln w="1587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vi-VN" sz="2000" b="1" dirty="0">
                <a:solidFill>
                  <a:srgbClr val="003300"/>
                </a:solidFill>
              </a:rPr>
              <a:t> </a:t>
            </a:r>
            <a:r>
              <a:rPr lang="vi-VN" sz="2000" b="1" dirty="0" smtClean="0">
                <a:solidFill>
                  <a:srgbClr val="003300"/>
                </a:solidFill>
              </a:rPr>
              <a:t>Hình a</a:t>
            </a:r>
            <a:r>
              <a:rPr lang="vi-VN" sz="2000" b="1" dirty="0">
                <a:solidFill>
                  <a:srgbClr val="003300"/>
                </a:solidFill>
              </a:rPr>
              <a:t>. </a:t>
            </a:r>
            <a:endParaRPr lang="vi-VN" sz="2000" dirty="0">
              <a:solidFill>
                <a:srgbClr val="003300"/>
              </a:solidFill>
            </a:endParaRPr>
          </a:p>
        </p:txBody>
      </p:sp>
      <p:sp>
        <p:nvSpPr>
          <p:cNvPr id="183314" name="Line 18"/>
          <p:cNvSpPr>
            <a:spLocks noChangeShapeType="1"/>
          </p:cNvSpPr>
          <p:nvPr/>
        </p:nvSpPr>
        <p:spPr bwMode="auto">
          <a:xfrm>
            <a:off x="228600" y="2514600"/>
            <a:ext cx="2971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aphicFrame>
        <p:nvGraphicFramePr>
          <p:cNvPr id="4" name="Đối tượng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775378"/>
              </p:ext>
            </p:extLst>
          </p:nvPr>
        </p:nvGraphicFramePr>
        <p:xfrm>
          <a:off x="5849566" y="2757940"/>
          <a:ext cx="26162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Equation" r:id="rId3" imgW="1282680" imgH="431640" progId="">
                  <p:embed/>
                </p:oleObj>
              </mc:Choice>
              <mc:Fallback>
                <p:oleObj name="Equation" r:id="rId3" imgW="1282680" imgH="431640" progId="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9566" y="2757940"/>
                        <a:ext cx="2616200" cy="879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" name="Hình chữ nhật 3"/>
          <p:cNvSpPr/>
          <p:nvPr/>
        </p:nvSpPr>
        <p:spPr>
          <a:xfrm>
            <a:off x="-4832" y="0"/>
            <a:ext cx="9144000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BÀI 7.  SỰ PHỤ THUỘC CỦA ĐIỆN TRỞ 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VÀO CHIỀU DÀI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2234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" dur="2000" fill="hold"/>
                                        <p:tgtEl>
                                          <p:spTgt spid="1833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000000">
                                      <p:cBhvr>
                                        <p:cTn id="9" dur="2000" fill="hold"/>
                                        <p:tgtEl>
                                          <p:spTgt spid="1833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11" dur="2000" fill="hold"/>
                                        <p:tgtEl>
                                          <p:spTgt spid="1834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50" name="Text Box 6"/>
          <p:cNvSpPr txBox="1">
            <a:spLocks noChangeArrowheads="1"/>
          </p:cNvSpPr>
          <p:nvPr/>
        </p:nvSpPr>
        <p:spPr bwMode="auto">
          <a:xfrm>
            <a:off x="3200400" y="2667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.VnTimeH" pitchFamily="34" charset="0"/>
              </a:rPr>
              <a:t>K</a:t>
            </a:r>
          </a:p>
        </p:txBody>
      </p:sp>
      <p:sp>
        <p:nvSpPr>
          <p:cNvPr id="185351" name="Rectangle 7"/>
          <p:cNvSpPr>
            <a:spLocks noChangeArrowheads="1"/>
          </p:cNvSpPr>
          <p:nvPr/>
        </p:nvSpPr>
        <p:spPr bwMode="auto">
          <a:xfrm>
            <a:off x="95250" y="3552825"/>
            <a:ext cx="1857375" cy="1662113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vi-VN"/>
          </a:p>
        </p:txBody>
      </p:sp>
      <p:sp>
        <p:nvSpPr>
          <p:cNvPr id="185352" name="Line 8"/>
          <p:cNvSpPr>
            <a:spLocks noChangeShapeType="1"/>
          </p:cNvSpPr>
          <p:nvPr/>
        </p:nvSpPr>
        <p:spPr bwMode="auto">
          <a:xfrm flipV="1">
            <a:off x="7696200" y="4267200"/>
            <a:ext cx="1066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53" name="Line 9"/>
          <p:cNvSpPr>
            <a:spLocks noChangeShapeType="1"/>
          </p:cNvSpPr>
          <p:nvPr/>
        </p:nvSpPr>
        <p:spPr bwMode="auto">
          <a:xfrm>
            <a:off x="8763000" y="2471738"/>
            <a:ext cx="0" cy="1828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54" name="Text Box 10"/>
          <p:cNvSpPr txBox="1">
            <a:spLocks noChangeArrowheads="1"/>
          </p:cNvSpPr>
          <p:nvPr/>
        </p:nvSpPr>
        <p:spPr bwMode="auto">
          <a:xfrm>
            <a:off x="5675313" y="5608638"/>
            <a:ext cx="5159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185355" name="Text Box 11"/>
          <p:cNvSpPr txBox="1">
            <a:spLocks noChangeArrowheads="1"/>
          </p:cNvSpPr>
          <p:nvPr/>
        </p:nvSpPr>
        <p:spPr bwMode="auto">
          <a:xfrm>
            <a:off x="6191250" y="5608638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sp>
        <p:nvSpPr>
          <p:cNvPr id="185356" name="Line 12"/>
          <p:cNvSpPr>
            <a:spLocks noChangeShapeType="1"/>
          </p:cNvSpPr>
          <p:nvPr/>
        </p:nvSpPr>
        <p:spPr bwMode="auto">
          <a:xfrm flipH="1" flipV="1">
            <a:off x="4775200" y="3268663"/>
            <a:ext cx="257175" cy="160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58" name="Line 14"/>
          <p:cNvSpPr>
            <a:spLocks noChangeShapeType="1"/>
          </p:cNvSpPr>
          <p:nvPr/>
        </p:nvSpPr>
        <p:spPr bwMode="auto">
          <a:xfrm>
            <a:off x="2362200" y="51054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5359" name="Group 15"/>
          <p:cNvGrpSpPr>
            <a:grpSpLocks/>
          </p:cNvGrpSpPr>
          <p:nvPr/>
        </p:nvGrpSpPr>
        <p:grpSpPr bwMode="auto">
          <a:xfrm>
            <a:off x="4419601" y="2514600"/>
            <a:ext cx="914400" cy="533400"/>
            <a:chOff x="4752" y="2544"/>
            <a:chExt cx="576" cy="461"/>
          </a:xfrm>
        </p:grpSpPr>
        <p:sp>
          <p:nvSpPr>
            <p:cNvPr id="185360" name="Rectangle 16"/>
            <p:cNvSpPr>
              <a:spLocks noChangeArrowheads="1"/>
            </p:cNvSpPr>
            <p:nvPr/>
          </p:nvSpPr>
          <p:spPr bwMode="auto">
            <a:xfrm rot="16200000" flipH="1">
              <a:off x="4857" y="2535"/>
              <a:ext cx="365" cy="576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r>
                <a:rPr lang="en-US" sz="2400" b="1" dirty="0">
                  <a:solidFill>
                    <a:srgbClr val="FFFF00"/>
                  </a:solidFill>
                  <a:latin typeface="Arial" charset="0"/>
                </a:rPr>
                <a:t>6V</a:t>
              </a:r>
            </a:p>
          </p:txBody>
        </p:sp>
        <p:sp>
          <p:nvSpPr>
            <p:cNvPr id="185361" name="Line 17"/>
            <p:cNvSpPr>
              <a:spLocks noChangeShapeType="1"/>
            </p:cNvSpPr>
            <p:nvPr/>
          </p:nvSpPr>
          <p:spPr bwMode="auto">
            <a:xfrm rot="5400000">
              <a:off x="4730" y="2662"/>
              <a:ext cx="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362" name="Line 18"/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 w="76200">
              <a:solidFill>
                <a:srgbClr val="F00A2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363" name="Line 19"/>
            <p:cNvSpPr>
              <a:spLocks noChangeShapeType="1"/>
            </p:cNvSpPr>
            <p:nvPr/>
          </p:nvSpPr>
          <p:spPr bwMode="auto">
            <a:xfrm>
              <a:off x="5136" y="2544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5364" name="Rectangle 20"/>
          <p:cNvSpPr>
            <a:spLocks noChangeArrowheads="1"/>
          </p:cNvSpPr>
          <p:nvPr/>
        </p:nvSpPr>
        <p:spPr bwMode="auto">
          <a:xfrm>
            <a:off x="42863" y="3552825"/>
            <a:ext cx="1857375" cy="1662113"/>
          </a:xfrm>
          <a:prstGeom prst="rect">
            <a:avLst/>
          </a:prstGeom>
          <a:solidFill>
            <a:srgbClr val="FFFF00"/>
          </a:solidFill>
          <a:ln w="57150" cmpd="thickThin">
            <a:solidFill>
              <a:srgbClr val="66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365" name="AutoShape 21"/>
          <p:cNvSpPr>
            <a:spLocks noChangeArrowheads="1"/>
          </p:cNvSpPr>
          <p:nvPr/>
        </p:nvSpPr>
        <p:spPr bwMode="auto">
          <a:xfrm>
            <a:off x="163513" y="4983163"/>
            <a:ext cx="176212" cy="176212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366" name="Rectangle 22"/>
          <p:cNvSpPr>
            <a:spLocks noChangeArrowheads="1"/>
          </p:cNvSpPr>
          <p:nvPr/>
        </p:nvSpPr>
        <p:spPr bwMode="auto">
          <a:xfrm>
            <a:off x="0" y="3552825"/>
            <a:ext cx="1930400" cy="1662113"/>
          </a:xfrm>
          <a:prstGeom prst="rect">
            <a:avLst/>
          </a:prstGeom>
          <a:solidFill>
            <a:srgbClr val="FFFFCC"/>
          </a:solidFill>
          <a:ln w="57150" cmpd="thickThin">
            <a:solidFill>
              <a:srgbClr val="66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367" name="Oval 23"/>
          <p:cNvSpPr>
            <a:spLocks noChangeArrowheads="1"/>
          </p:cNvSpPr>
          <p:nvPr/>
        </p:nvSpPr>
        <p:spPr bwMode="auto">
          <a:xfrm>
            <a:off x="193675" y="3686175"/>
            <a:ext cx="1444625" cy="14335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368" name="Arc 24"/>
          <p:cNvSpPr>
            <a:spLocks/>
          </p:cNvSpPr>
          <p:nvPr/>
        </p:nvSpPr>
        <p:spPr bwMode="auto">
          <a:xfrm rot="6681726" flipH="1">
            <a:off x="686595" y="3694906"/>
            <a:ext cx="588962" cy="962025"/>
          </a:xfrm>
          <a:custGeom>
            <a:avLst/>
            <a:gdLst>
              <a:gd name="G0" fmla="+- 2653 0 0"/>
              <a:gd name="G1" fmla="+- 17906 0 0"/>
              <a:gd name="G2" fmla="+- 21600 0 0"/>
              <a:gd name="T0" fmla="*/ 14733 w 24253"/>
              <a:gd name="T1" fmla="*/ 0 h 39506"/>
              <a:gd name="T2" fmla="*/ 0 w 24253"/>
              <a:gd name="T3" fmla="*/ 39342 h 39506"/>
              <a:gd name="T4" fmla="*/ 2653 w 24253"/>
              <a:gd name="T5" fmla="*/ 17906 h 39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253" h="39506" fill="none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</a:path>
              <a:path w="24253" h="39506" stroke="0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  <a:lnTo>
                  <a:pt x="2653" y="17906"/>
                </a:lnTo>
                <a:close/>
              </a:path>
            </a:pathLst>
          </a:custGeom>
          <a:noFill/>
          <a:ln w="3175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369" name="Text Box 25"/>
          <p:cNvSpPr txBox="1">
            <a:spLocks noChangeArrowheads="1"/>
          </p:cNvSpPr>
          <p:nvPr/>
        </p:nvSpPr>
        <p:spPr bwMode="auto">
          <a:xfrm rot="19393140">
            <a:off x="401638" y="3733800"/>
            <a:ext cx="498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/>
              <a:t>0,5</a:t>
            </a:r>
          </a:p>
        </p:txBody>
      </p:sp>
      <p:sp>
        <p:nvSpPr>
          <p:cNvPr id="185370" name="Line 26"/>
          <p:cNvSpPr>
            <a:spLocks noChangeShapeType="1"/>
          </p:cNvSpPr>
          <p:nvPr/>
        </p:nvSpPr>
        <p:spPr bwMode="auto">
          <a:xfrm rot="300000">
            <a:off x="989013" y="3883025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71" name="Line 27"/>
          <p:cNvSpPr>
            <a:spLocks noChangeShapeType="1"/>
          </p:cNvSpPr>
          <p:nvPr/>
        </p:nvSpPr>
        <p:spPr bwMode="auto">
          <a:xfrm rot="900000">
            <a:off x="1076325" y="389890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72" name="Line 28"/>
          <p:cNvSpPr>
            <a:spLocks noChangeShapeType="1"/>
          </p:cNvSpPr>
          <p:nvPr/>
        </p:nvSpPr>
        <p:spPr bwMode="auto">
          <a:xfrm rot="1500000">
            <a:off x="1152525" y="3930650"/>
            <a:ext cx="0" cy="1317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73" name="Line 29"/>
          <p:cNvSpPr>
            <a:spLocks noChangeShapeType="1"/>
          </p:cNvSpPr>
          <p:nvPr/>
        </p:nvSpPr>
        <p:spPr bwMode="auto">
          <a:xfrm rot="2100000">
            <a:off x="1236663" y="397986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74" name="Line 30"/>
          <p:cNvSpPr>
            <a:spLocks noChangeShapeType="1"/>
          </p:cNvSpPr>
          <p:nvPr/>
        </p:nvSpPr>
        <p:spPr bwMode="auto">
          <a:xfrm rot="2700000">
            <a:off x="1304926" y="4040187"/>
            <a:ext cx="0" cy="60325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75" name="Line 31"/>
          <p:cNvSpPr>
            <a:spLocks noChangeShapeType="1"/>
          </p:cNvSpPr>
          <p:nvPr/>
        </p:nvSpPr>
        <p:spPr bwMode="auto">
          <a:xfrm rot="18900000">
            <a:off x="573088" y="4038600"/>
            <a:ext cx="0" cy="58738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76" name="Line 32"/>
          <p:cNvSpPr>
            <a:spLocks noChangeShapeType="1"/>
          </p:cNvSpPr>
          <p:nvPr/>
        </p:nvSpPr>
        <p:spPr bwMode="auto">
          <a:xfrm rot="19500000">
            <a:off x="641350" y="3983038"/>
            <a:ext cx="0" cy="55562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77" name="Line 33"/>
          <p:cNvSpPr>
            <a:spLocks noChangeShapeType="1"/>
          </p:cNvSpPr>
          <p:nvPr/>
        </p:nvSpPr>
        <p:spPr bwMode="auto">
          <a:xfrm rot="20100000" flipH="1">
            <a:off x="723900" y="3932238"/>
            <a:ext cx="6350" cy="809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78" name="Line 34"/>
          <p:cNvSpPr>
            <a:spLocks noChangeShapeType="1"/>
          </p:cNvSpPr>
          <p:nvPr/>
        </p:nvSpPr>
        <p:spPr bwMode="auto">
          <a:xfrm rot="20700000">
            <a:off x="800100" y="3903663"/>
            <a:ext cx="0" cy="58737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79" name="Line 35"/>
          <p:cNvSpPr>
            <a:spLocks noChangeShapeType="1"/>
          </p:cNvSpPr>
          <p:nvPr/>
        </p:nvSpPr>
        <p:spPr bwMode="auto">
          <a:xfrm rot="21300000">
            <a:off x="892175" y="38846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80" name="Line 36"/>
          <p:cNvSpPr>
            <a:spLocks noChangeShapeType="1"/>
          </p:cNvSpPr>
          <p:nvPr/>
        </p:nvSpPr>
        <p:spPr bwMode="auto">
          <a:xfrm rot="49500000">
            <a:off x="486569" y="4236244"/>
            <a:ext cx="0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81" name="Line 37"/>
          <p:cNvSpPr>
            <a:spLocks noChangeShapeType="1"/>
          </p:cNvSpPr>
          <p:nvPr/>
        </p:nvSpPr>
        <p:spPr bwMode="auto">
          <a:xfrm rot="39300000">
            <a:off x="474663" y="41894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82" name="Line 38"/>
          <p:cNvSpPr>
            <a:spLocks noChangeShapeType="1"/>
          </p:cNvSpPr>
          <p:nvPr/>
        </p:nvSpPr>
        <p:spPr bwMode="auto">
          <a:xfrm rot="39900000">
            <a:off x="517525" y="410845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83" name="Line 39"/>
          <p:cNvSpPr>
            <a:spLocks noChangeShapeType="1"/>
          </p:cNvSpPr>
          <p:nvPr/>
        </p:nvSpPr>
        <p:spPr bwMode="auto">
          <a:xfrm rot="3300000">
            <a:off x="1354932" y="4110831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84" name="Line 40"/>
          <p:cNvSpPr>
            <a:spLocks noChangeShapeType="1"/>
          </p:cNvSpPr>
          <p:nvPr/>
        </p:nvSpPr>
        <p:spPr bwMode="auto">
          <a:xfrm rot="3900000">
            <a:off x="1399382" y="4188618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85" name="Line 41"/>
          <p:cNvSpPr>
            <a:spLocks noChangeShapeType="1"/>
          </p:cNvSpPr>
          <p:nvPr/>
        </p:nvSpPr>
        <p:spPr bwMode="auto">
          <a:xfrm rot="4500000">
            <a:off x="1398588" y="4244975"/>
            <a:ext cx="0" cy="127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386" name="Text Box 42"/>
          <p:cNvSpPr txBox="1">
            <a:spLocks noChangeArrowheads="1"/>
          </p:cNvSpPr>
          <p:nvPr/>
        </p:nvSpPr>
        <p:spPr bwMode="auto">
          <a:xfrm rot="17403252">
            <a:off x="165100" y="4137026"/>
            <a:ext cx="441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>
                <a:latin typeface="Times New Roman" pitchFamily="18" charset="0"/>
              </a:rPr>
              <a:t>0</a:t>
            </a:r>
            <a:endParaRPr lang="en-US" sz="1600">
              <a:latin typeface="Arial" charset="0"/>
            </a:endParaRPr>
          </a:p>
        </p:txBody>
      </p:sp>
      <p:sp>
        <p:nvSpPr>
          <p:cNvPr id="185387" name="Text Box 43"/>
          <p:cNvSpPr txBox="1">
            <a:spLocks noChangeArrowheads="1"/>
          </p:cNvSpPr>
          <p:nvPr/>
        </p:nvSpPr>
        <p:spPr bwMode="auto">
          <a:xfrm rot="1500000">
            <a:off x="981075" y="3717925"/>
            <a:ext cx="4556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rial" charset="0"/>
              </a:rPr>
              <a:t>1</a:t>
            </a:r>
          </a:p>
        </p:txBody>
      </p:sp>
      <p:sp>
        <p:nvSpPr>
          <p:cNvPr id="185388" name="Text Box 44"/>
          <p:cNvSpPr txBox="1">
            <a:spLocks noChangeArrowheads="1"/>
          </p:cNvSpPr>
          <p:nvPr/>
        </p:nvSpPr>
        <p:spPr bwMode="auto">
          <a:xfrm rot="4500000">
            <a:off x="1159669" y="3979069"/>
            <a:ext cx="677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rial" charset="0"/>
              </a:rPr>
              <a:t>1,5</a:t>
            </a:r>
          </a:p>
        </p:txBody>
      </p:sp>
      <p:sp>
        <p:nvSpPr>
          <p:cNvPr id="185389" name="Text Box 45"/>
          <p:cNvSpPr txBox="1">
            <a:spLocks noChangeArrowheads="1"/>
          </p:cNvSpPr>
          <p:nvPr/>
        </p:nvSpPr>
        <p:spPr bwMode="auto">
          <a:xfrm>
            <a:off x="539750" y="4092575"/>
            <a:ext cx="7858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185390" name="AutoShape 46"/>
          <p:cNvSpPr>
            <a:spLocks noChangeArrowheads="1"/>
          </p:cNvSpPr>
          <p:nvPr/>
        </p:nvSpPr>
        <p:spPr bwMode="auto">
          <a:xfrm rot="10800000">
            <a:off x="330200" y="3870325"/>
            <a:ext cx="1211263" cy="1131888"/>
          </a:xfrm>
          <a:custGeom>
            <a:avLst/>
            <a:gdLst>
              <a:gd name="G0" fmla="+- 1811 0 0"/>
              <a:gd name="G1" fmla="+- -11364493 0 0"/>
              <a:gd name="G2" fmla="+- 0 0 -11364493"/>
              <a:gd name="T0" fmla="*/ 0 256 1"/>
              <a:gd name="T1" fmla="*/ 180 256 1"/>
              <a:gd name="G3" fmla="+- -11364493 T0 T1"/>
              <a:gd name="T2" fmla="*/ 0 256 1"/>
              <a:gd name="T3" fmla="*/ 90 256 1"/>
              <a:gd name="G4" fmla="+- -11364493 T2 T3"/>
              <a:gd name="G5" fmla="*/ G4 2 1"/>
              <a:gd name="T4" fmla="*/ 90 256 1"/>
              <a:gd name="T5" fmla="*/ 0 256 1"/>
              <a:gd name="G6" fmla="+- -11364493 T4 T5"/>
              <a:gd name="G7" fmla="*/ G6 2 1"/>
              <a:gd name="G8" fmla="abs -11364493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811"/>
              <a:gd name="G18" fmla="*/ 1811 1 2"/>
              <a:gd name="G19" fmla="+- G18 5400 0"/>
              <a:gd name="G20" fmla="cos G19 -11364493"/>
              <a:gd name="G21" fmla="sin G19 -11364493"/>
              <a:gd name="G22" fmla="+- G20 10800 0"/>
              <a:gd name="G23" fmla="+- G21 10800 0"/>
              <a:gd name="G24" fmla="+- 10800 0 G20"/>
              <a:gd name="G25" fmla="+- 1811 10800 0"/>
              <a:gd name="G26" fmla="?: G9 G17 G25"/>
              <a:gd name="G27" fmla="?: G9 0 21600"/>
              <a:gd name="G28" fmla="cos 10800 -11364493"/>
              <a:gd name="G29" fmla="sin 10800 -11364493"/>
              <a:gd name="G30" fmla="sin 1811 -11364493"/>
              <a:gd name="G31" fmla="+- G28 10800 0"/>
              <a:gd name="G32" fmla="+- G29 10800 0"/>
              <a:gd name="G33" fmla="+- G30 10800 0"/>
              <a:gd name="G34" fmla="?: G4 0 G31"/>
              <a:gd name="G35" fmla="?: -11364493 G34 0"/>
              <a:gd name="G36" fmla="?: G6 G35 G31"/>
              <a:gd name="G37" fmla="+- 21600 0 G36"/>
              <a:gd name="G38" fmla="?: G4 0 G33"/>
              <a:gd name="G39" fmla="?: -11364493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4535 w 21600"/>
              <a:gd name="T15" fmla="*/ 10076 h 21600"/>
              <a:gd name="T16" fmla="*/ 10800 w 21600"/>
              <a:gd name="T17" fmla="*/ 8989 h 21600"/>
              <a:gd name="T18" fmla="*/ 17065 w 21600"/>
              <a:gd name="T19" fmla="*/ 10076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9000" y="10592"/>
                </a:moveTo>
                <a:cubicBezTo>
                  <a:pt x="9106" y="9678"/>
                  <a:pt x="9880" y="8988"/>
                  <a:pt x="10800" y="8989"/>
                </a:cubicBezTo>
                <a:cubicBezTo>
                  <a:pt x="11719" y="8989"/>
                  <a:pt x="12493" y="9678"/>
                  <a:pt x="12599" y="10592"/>
                </a:cubicBezTo>
                <a:lnTo>
                  <a:pt x="21528" y="9560"/>
                </a:lnTo>
                <a:cubicBezTo>
                  <a:pt x="20898" y="4111"/>
                  <a:pt x="16285" y="-1"/>
                  <a:pt x="10799" y="0"/>
                </a:cubicBezTo>
                <a:cubicBezTo>
                  <a:pt x="5314" y="0"/>
                  <a:pt x="701" y="4111"/>
                  <a:pt x="71" y="9560"/>
                </a:cubicBezTo>
                <a:close/>
              </a:path>
            </a:pathLst>
          </a:cu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392" name="AutoShape 48"/>
          <p:cNvSpPr>
            <a:spLocks noChangeArrowheads="1"/>
          </p:cNvSpPr>
          <p:nvPr/>
        </p:nvSpPr>
        <p:spPr bwMode="auto">
          <a:xfrm>
            <a:off x="893763" y="4616450"/>
            <a:ext cx="76200" cy="76200"/>
          </a:xfrm>
          <a:custGeom>
            <a:avLst/>
            <a:gdLst>
              <a:gd name="G0" fmla="+- 4320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6647" y="13593"/>
                </a:moveTo>
                <a:cubicBezTo>
                  <a:pt x="17063" y="12720"/>
                  <a:pt x="17280" y="11766"/>
                  <a:pt x="17280" y="10800"/>
                </a:cubicBezTo>
                <a:cubicBezTo>
                  <a:pt x="17280" y="7221"/>
                  <a:pt x="14378" y="4320"/>
                  <a:pt x="10800" y="4320"/>
                </a:cubicBezTo>
                <a:cubicBezTo>
                  <a:pt x="9833" y="4319"/>
                  <a:pt x="8879" y="4536"/>
                  <a:pt x="8006" y="4952"/>
                </a:cubicBezTo>
                <a:close/>
                <a:moveTo>
                  <a:pt x="4952" y="8006"/>
                </a:moveTo>
                <a:cubicBezTo>
                  <a:pt x="4536" y="8879"/>
                  <a:pt x="4320" y="9833"/>
                  <a:pt x="4320" y="10799"/>
                </a:cubicBezTo>
                <a:cubicBezTo>
                  <a:pt x="4320" y="14378"/>
                  <a:pt x="7221" y="17280"/>
                  <a:pt x="10800" y="17280"/>
                </a:cubicBezTo>
                <a:cubicBezTo>
                  <a:pt x="11766" y="17280"/>
                  <a:pt x="12720" y="17063"/>
                  <a:pt x="13593" y="1664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391" name="Rectangle 47"/>
          <p:cNvSpPr>
            <a:spLocks noChangeArrowheads="1"/>
          </p:cNvSpPr>
          <p:nvPr/>
        </p:nvSpPr>
        <p:spPr bwMode="auto">
          <a:xfrm>
            <a:off x="42863" y="4511675"/>
            <a:ext cx="1822450" cy="668338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cmpd="thickThin">
                <a:solidFill>
                  <a:srgbClr val="66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85393" name="Group 49"/>
          <p:cNvGrpSpPr>
            <a:grpSpLocks/>
          </p:cNvGrpSpPr>
          <p:nvPr/>
        </p:nvGrpSpPr>
        <p:grpSpPr bwMode="auto">
          <a:xfrm>
            <a:off x="866775" y="4594225"/>
            <a:ext cx="128588" cy="61913"/>
            <a:chOff x="2838" y="2415"/>
            <a:chExt cx="86" cy="40"/>
          </a:xfrm>
        </p:grpSpPr>
        <p:sp>
          <p:nvSpPr>
            <p:cNvPr id="185394" name="Arc 50"/>
            <p:cNvSpPr>
              <a:spLocks/>
            </p:cNvSpPr>
            <p:nvPr/>
          </p:nvSpPr>
          <p:spPr bwMode="auto">
            <a:xfrm flipV="1">
              <a:off x="2841" y="2415"/>
              <a:ext cx="80" cy="40"/>
            </a:xfrm>
            <a:custGeom>
              <a:avLst/>
              <a:gdLst>
                <a:gd name="G0" fmla="+- 20850 0 0"/>
                <a:gd name="G1" fmla="+- 0 0 0"/>
                <a:gd name="G2" fmla="+- 21600 0 0"/>
                <a:gd name="T0" fmla="*/ 42223 w 42223"/>
                <a:gd name="T1" fmla="*/ 3121 h 21600"/>
                <a:gd name="T2" fmla="*/ 0 w 42223"/>
                <a:gd name="T3" fmla="*/ 5642 h 21600"/>
                <a:gd name="T4" fmla="*/ 20850 w 4222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395" name="Freeform 51"/>
            <p:cNvSpPr>
              <a:spLocks/>
            </p:cNvSpPr>
            <p:nvPr/>
          </p:nvSpPr>
          <p:spPr bwMode="auto">
            <a:xfrm>
              <a:off x="2838" y="2438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396" name="Freeform 52"/>
            <p:cNvSpPr>
              <a:spLocks/>
            </p:cNvSpPr>
            <p:nvPr/>
          </p:nvSpPr>
          <p:spPr bwMode="auto">
            <a:xfrm>
              <a:off x="2912" y="2442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48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5397" name="Oval 53"/>
          <p:cNvSpPr>
            <a:spLocks noChangeArrowheads="1"/>
          </p:cNvSpPr>
          <p:nvPr/>
        </p:nvSpPr>
        <p:spPr bwMode="auto">
          <a:xfrm>
            <a:off x="900113" y="4408488"/>
            <a:ext cx="63500" cy="63500"/>
          </a:xfrm>
          <a:prstGeom prst="ellipse">
            <a:avLst/>
          </a:prstGeom>
          <a:solidFill>
            <a:srgbClr val="0000FF"/>
          </a:solidFill>
          <a:ln w="63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>
              <a:latin typeface="Arial" charset="0"/>
            </a:endParaRPr>
          </a:p>
        </p:txBody>
      </p:sp>
      <p:sp>
        <p:nvSpPr>
          <p:cNvPr id="185398" name="Oval 54"/>
          <p:cNvSpPr>
            <a:spLocks noChangeArrowheads="1"/>
          </p:cNvSpPr>
          <p:nvPr/>
        </p:nvSpPr>
        <p:spPr bwMode="auto">
          <a:xfrm>
            <a:off x="163513" y="4983163"/>
            <a:ext cx="166687" cy="1603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399" name="Oval 55"/>
          <p:cNvSpPr>
            <a:spLocks noChangeArrowheads="1"/>
          </p:cNvSpPr>
          <p:nvPr/>
        </p:nvSpPr>
        <p:spPr bwMode="auto">
          <a:xfrm>
            <a:off x="1481138" y="4983163"/>
            <a:ext cx="166687" cy="1603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400" name="Text Box 56"/>
          <p:cNvSpPr txBox="1">
            <a:spLocks noChangeArrowheads="1"/>
          </p:cNvSpPr>
          <p:nvPr/>
        </p:nvSpPr>
        <p:spPr bwMode="auto">
          <a:xfrm>
            <a:off x="171450" y="4772025"/>
            <a:ext cx="449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+</a:t>
            </a:r>
          </a:p>
        </p:txBody>
      </p:sp>
      <p:sp>
        <p:nvSpPr>
          <p:cNvPr id="185401" name="Text Box 57"/>
          <p:cNvSpPr txBox="1">
            <a:spLocks noChangeArrowheads="1"/>
          </p:cNvSpPr>
          <p:nvPr/>
        </p:nvSpPr>
        <p:spPr bwMode="auto">
          <a:xfrm>
            <a:off x="1287463" y="4689475"/>
            <a:ext cx="449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-</a:t>
            </a:r>
          </a:p>
        </p:txBody>
      </p:sp>
      <p:sp>
        <p:nvSpPr>
          <p:cNvPr id="185402" name="Text Box 58"/>
          <p:cNvSpPr txBox="1">
            <a:spLocks noChangeArrowheads="1"/>
          </p:cNvSpPr>
          <p:nvPr/>
        </p:nvSpPr>
        <p:spPr bwMode="auto">
          <a:xfrm>
            <a:off x="771525" y="4689475"/>
            <a:ext cx="5159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.VnTimeH" pitchFamily="34" charset="0"/>
              </a:rPr>
              <a:t>A</a:t>
            </a:r>
          </a:p>
        </p:txBody>
      </p:sp>
      <p:sp>
        <p:nvSpPr>
          <p:cNvPr id="185403" name="Rectangle 59"/>
          <p:cNvSpPr>
            <a:spLocks noChangeArrowheads="1"/>
          </p:cNvSpPr>
          <p:nvPr/>
        </p:nvSpPr>
        <p:spPr bwMode="auto">
          <a:xfrm>
            <a:off x="42863" y="3619500"/>
            <a:ext cx="1833562" cy="8699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>
                        <a:alpha val="38000"/>
                      </a:schemeClr>
                    </a:gs>
                    <a:gs pos="100000">
                      <a:schemeClr val="bg1">
                        <a:gamma/>
                        <a:tint val="0"/>
                        <a:invGamma/>
                        <a:alpha val="37000"/>
                      </a:schemeClr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>
              <a:latin typeface="Arial" charset="0"/>
            </a:endParaRPr>
          </a:p>
        </p:txBody>
      </p:sp>
      <p:sp>
        <p:nvSpPr>
          <p:cNvPr id="185404" name="Line 60"/>
          <p:cNvSpPr>
            <a:spLocks noChangeShapeType="1"/>
          </p:cNvSpPr>
          <p:nvPr/>
        </p:nvSpPr>
        <p:spPr bwMode="auto">
          <a:xfrm flipV="1">
            <a:off x="228600" y="2514600"/>
            <a:ext cx="0" cy="2540000"/>
          </a:xfrm>
          <a:prstGeom prst="line">
            <a:avLst/>
          </a:prstGeom>
          <a:noFill/>
          <a:ln w="57150">
            <a:solidFill>
              <a:srgbClr val="F00A2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5405" name="Group 61"/>
          <p:cNvGrpSpPr>
            <a:grpSpLocks/>
          </p:cNvGrpSpPr>
          <p:nvPr/>
        </p:nvGrpSpPr>
        <p:grpSpPr bwMode="auto">
          <a:xfrm rot="-1062720">
            <a:off x="608330" y="4192905"/>
            <a:ext cx="793750" cy="557213"/>
            <a:chOff x="1680" y="1440"/>
            <a:chExt cx="592" cy="400"/>
          </a:xfrm>
        </p:grpSpPr>
        <p:sp>
          <p:nvSpPr>
            <p:cNvPr id="185407" name="Line 63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08" name="Line 64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5409" name="Line 65"/>
          <p:cNvSpPr>
            <a:spLocks noChangeShapeType="1"/>
          </p:cNvSpPr>
          <p:nvPr/>
        </p:nvSpPr>
        <p:spPr bwMode="auto">
          <a:xfrm>
            <a:off x="1466850" y="5076825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410" name="Line 66"/>
          <p:cNvSpPr>
            <a:spLocks noChangeShapeType="1"/>
          </p:cNvSpPr>
          <p:nvPr/>
        </p:nvSpPr>
        <p:spPr bwMode="auto">
          <a:xfrm>
            <a:off x="3733800" y="2514600"/>
            <a:ext cx="914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5411" name="Group 67"/>
          <p:cNvGrpSpPr>
            <a:grpSpLocks/>
          </p:cNvGrpSpPr>
          <p:nvPr/>
        </p:nvGrpSpPr>
        <p:grpSpPr bwMode="auto">
          <a:xfrm>
            <a:off x="4114800" y="4038600"/>
            <a:ext cx="1760538" cy="533400"/>
            <a:chOff x="1776" y="2976"/>
            <a:chExt cx="1109" cy="336"/>
          </a:xfrm>
        </p:grpSpPr>
        <p:sp>
          <p:nvSpPr>
            <p:cNvPr id="185412" name="Line 68"/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13" name="Line 69"/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85414" name="Group 70"/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185415" name="Line 71"/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416" name="Line 72"/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417" name="Line 73"/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418" name="Line 74"/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419" name="Line 75"/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420" name="Line 76"/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421" name="Line 77"/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422" name="Line 78"/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423" name="Line 79"/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424" name="Line 80"/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425" name="Line 81"/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426" name="Line 82"/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185427" name="Group 83"/>
          <p:cNvGrpSpPr>
            <a:grpSpLocks/>
          </p:cNvGrpSpPr>
          <p:nvPr/>
        </p:nvGrpSpPr>
        <p:grpSpPr bwMode="auto">
          <a:xfrm>
            <a:off x="2790825" y="2212981"/>
            <a:ext cx="869950" cy="558800"/>
            <a:chOff x="2208" y="3869"/>
            <a:chExt cx="548" cy="352"/>
          </a:xfrm>
        </p:grpSpPr>
        <p:sp>
          <p:nvSpPr>
            <p:cNvPr id="185429" name="Line 85"/>
            <p:cNvSpPr>
              <a:spLocks noChangeShapeType="1"/>
            </p:cNvSpPr>
            <p:nvPr/>
          </p:nvSpPr>
          <p:spPr bwMode="auto">
            <a:xfrm flipV="1">
              <a:off x="2208" y="4029"/>
              <a:ext cx="288" cy="192"/>
            </a:xfrm>
            <a:prstGeom prst="line">
              <a:avLst/>
            </a:prstGeom>
            <a:noFill/>
            <a:ln w="57150">
              <a:solidFill>
                <a:schemeClr val="accent1">
                  <a:lumMod val="20000"/>
                  <a:lumOff val="80000"/>
                  <a:alpha val="0"/>
                </a:schemeClr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28" name="Line 84"/>
            <p:cNvSpPr>
              <a:spLocks noChangeShapeType="1"/>
            </p:cNvSpPr>
            <p:nvPr/>
          </p:nvSpPr>
          <p:spPr bwMode="auto">
            <a:xfrm flipV="1">
              <a:off x="2468" y="3869"/>
              <a:ext cx="288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5430" name="Line 86"/>
          <p:cNvSpPr>
            <a:spLocks noChangeShapeType="1"/>
          </p:cNvSpPr>
          <p:nvPr/>
        </p:nvSpPr>
        <p:spPr bwMode="auto">
          <a:xfrm>
            <a:off x="5029200" y="2514600"/>
            <a:ext cx="3733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5431" name="Group 87"/>
          <p:cNvGrpSpPr>
            <a:grpSpLocks/>
          </p:cNvGrpSpPr>
          <p:nvPr/>
        </p:nvGrpSpPr>
        <p:grpSpPr bwMode="auto">
          <a:xfrm>
            <a:off x="4267200" y="5035550"/>
            <a:ext cx="2222500" cy="1822450"/>
            <a:chOff x="2592" y="1680"/>
            <a:chExt cx="1400" cy="1148"/>
          </a:xfrm>
        </p:grpSpPr>
        <p:sp>
          <p:nvSpPr>
            <p:cNvPr id="185432" name="Text Box 88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185433" name="Oval 89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85434" name="Rectangle 90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85435" name="Rectangle 91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436" name="Rectangle 92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437" name="Oval 93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438" name="Text Box 94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>
                <a:latin typeface="Arial" charset="0"/>
              </a:endParaRPr>
            </a:p>
          </p:txBody>
        </p:sp>
        <p:sp>
          <p:nvSpPr>
            <p:cNvPr id="185439" name="Oval 95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440" name="Arc 96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G0" fmla="+- 2653 0 0"/>
                <a:gd name="G1" fmla="+- 17906 0 0"/>
                <a:gd name="G2" fmla="+- 21600 0 0"/>
                <a:gd name="T0" fmla="*/ 14733 w 24253"/>
                <a:gd name="T1" fmla="*/ 0 h 39506"/>
                <a:gd name="T2" fmla="*/ 0 w 24253"/>
                <a:gd name="T3" fmla="*/ 39342 h 39506"/>
                <a:gd name="T4" fmla="*/ 2653 w 24253"/>
                <a:gd name="T5" fmla="*/ 17906 h 39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441" name="Line 97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42" name="Text Box 98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3</a:t>
              </a:r>
            </a:p>
          </p:txBody>
        </p:sp>
        <p:sp>
          <p:nvSpPr>
            <p:cNvPr id="185443" name="Text Box 99"/>
            <p:cNvSpPr txBox="1">
              <a:spLocks noChangeArrowheads="1"/>
            </p:cNvSpPr>
            <p:nvPr/>
          </p:nvSpPr>
          <p:spPr bwMode="auto">
            <a:xfrm rot="201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185444" name="Line 100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45" name="Line 101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46" name="Line 102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47" name="Line 103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48" name="Line 104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49" name="Line 105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50" name="Line 106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51" name="Line 107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52" name="Line 108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53" name="Line 109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54" name="Line 110"/>
            <p:cNvSpPr>
              <a:spLocks noChangeShapeType="1"/>
            </p:cNvSpPr>
            <p:nvPr/>
          </p:nvSpPr>
          <p:spPr bwMode="auto">
            <a:xfrm rot="294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55" name="Line 111"/>
            <p:cNvSpPr>
              <a:spLocks noChangeShapeType="1"/>
            </p:cNvSpPr>
            <p:nvPr/>
          </p:nvSpPr>
          <p:spPr bwMode="auto">
            <a:xfrm rot="189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56" name="Line 112"/>
            <p:cNvSpPr>
              <a:spLocks noChangeShapeType="1"/>
            </p:cNvSpPr>
            <p:nvPr/>
          </p:nvSpPr>
          <p:spPr bwMode="auto">
            <a:xfrm rot="192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57" name="Line 113"/>
            <p:cNvSpPr>
              <a:spLocks noChangeShapeType="1"/>
            </p:cNvSpPr>
            <p:nvPr/>
          </p:nvSpPr>
          <p:spPr bwMode="auto">
            <a:xfrm rot="195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58" name="Line 114"/>
            <p:cNvSpPr>
              <a:spLocks noChangeShapeType="1"/>
            </p:cNvSpPr>
            <p:nvPr/>
          </p:nvSpPr>
          <p:spPr bwMode="auto">
            <a:xfrm rot="19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59" name="Line 115"/>
            <p:cNvSpPr>
              <a:spLocks noChangeShapeType="1"/>
            </p:cNvSpPr>
            <p:nvPr/>
          </p:nvSpPr>
          <p:spPr bwMode="auto">
            <a:xfrm rot="201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60" name="Line 116"/>
            <p:cNvSpPr>
              <a:spLocks noChangeShapeType="1"/>
            </p:cNvSpPr>
            <p:nvPr/>
          </p:nvSpPr>
          <p:spPr bwMode="auto">
            <a:xfrm rot="204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61" name="Line 117"/>
            <p:cNvSpPr>
              <a:spLocks noChangeShapeType="1"/>
            </p:cNvSpPr>
            <p:nvPr/>
          </p:nvSpPr>
          <p:spPr bwMode="auto">
            <a:xfrm rot="207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62" name="Line 118"/>
            <p:cNvSpPr>
              <a:spLocks noChangeShapeType="1"/>
            </p:cNvSpPr>
            <p:nvPr/>
          </p:nvSpPr>
          <p:spPr bwMode="auto">
            <a:xfrm rot="210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63" name="Line 119"/>
            <p:cNvSpPr>
              <a:spLocks noChangeShapeType="1"/>
            </p:cNvSpPr>
            <p:nvPr/>
          </p:nvSpPr>
          <p:spPr bwMode="auto">
            <a:xfrm rot="21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64" name="Line 120"/>
            <p:cNvSpPr>
              <a:spLocks noChangeShapeType="1"/>
            </p:cNvSpPr>
            <p:nvPr/>
          </p:nvSpPr>
          <p:spPr bwMode="auto">
            <a:xfrm rot="495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65" name="Line 121"/>
            <p:cNvSpPr>
              <a:spLocks noChangeShapeType="1"/>
            </p:cNvSpPr>
            <p:nvPr/>
          </p:nvSpPr>
          <p:spPr bwMode="auto">
            <a:xfrm rot="390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66" name="Line 122"/>
            <p:cNvSpPr>
              <a:spLocks noChangeShapeType="1"/>
            </p:cNvSpPr>
            <p:nvPr/>
          </p:nvSpPr>
          <p:spPr bwMode="auto">
            <a:xfrm rot="393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67" name="Line 123"/>
            <p:cNvSpPr>
              <a:spLocks noChangeShapeType="1"/>
            </p:cNvSpPr>
            <p:nvPr/>
          </p:nvSpPr>
          <p:spPr bwMode="auto">
            <a:xfrm rot="39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68" name="Line 124"/>
            <p:cNvSpPr>
              <a:spLocks noChangeShapeType="1"/>
            </p:cNvSpPr>
            <p:nvPr/>
          </p:nvSpPr>
          <p:spPr bwMode="auto">
            <a:xfrm rot="399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69" name="Line 125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70" name="Line 126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71" name="Line 127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72" name="Line 128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73" name="Line 129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74" name="Text Box 130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185475" name="Text Box 131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1</a:t>
              </a:r>
            </a:p>
          </p:txBody>
        </p:sp>
        <p:sp>
          <p:nvSpPr>
            <p:cNvPr id="185476" name="Text Box 132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>
                <a:latin typeface="Arial" charset="0"/>
              </a:endParaRPr>
            </a:p>
          </p:txBody>
        </p:sp>
        <p:sp>
          <p:nvSpPr>
            <p:cNvPr id="185477" name="Text Box 133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>
                <a:latin typeface="Arial" charset="0"/>
              </a:endParaRPr>
            </a:p>
          </p:txBody>
        </p:sp>
        <p:sp>
          <p:nvSpPr>
            <p:cNvPr id="185478" name="Text Box 134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V</a:t>
              </a:r>
            </a:p>
          </p:txBody>
        </p:sp>
        <p:sp>
          <p:nvSpPr>
            <p:cNvPr id="185479" name="AutoShape 135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G0" fmla="+- 1811 0 0"/>
                <a:gd name="G1" fmla="+- -11364493 0 0"/>
                <a:gd name="G2" fmla="+- 0 0 -11364493"/>
                <a:gd name="T0" fmla="*/ 0 256 1"/>
                <a:gd name="T1" fmla="*/ 180 256 1"/>
                <a:gd name="G3" fmla="+- -11364493 T0 T1"/>
                <a:gd name="T2" fmla="*/ 0 256 1"/>
                <a:gd name="T3" fmla="*/ 90 256 1"/>
                <a:gd name="G4" fmla="+- -11364493 T2 T3"/>
                <a:gd name="G5" fmla="*/ G4 2 1"/>
                <a:gd name="T4" fmla="*/ 90 256 1"/>
                <a:gd name="T5" fmla="*/ 0 256 1"/>
                <a:gd name="G6" fmla="+- -11364493 T4 T5"/>
                <a:gd name="G7" fmla="*/ G6 2 1"/>
                <a:gd name="G8" fmla="abs -11364493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1811"/>
                <a:gd name="G18" fmla="*/ 1811 1 2"/>
                <a:gd name="G19" fmla="+- G18 5400 0"/>
                <a:gd name="G20" fmla="cos G19 -11364493"/>
                <a:gd name="G21" fmla="sin G19 -11364493"/>
                <a:gd name="G22" fmla="+- G20 10800 0"/>
                <a:gd name="G23" fmla="+- G21 10800 0"/>
                <a:gd name="G24" fmla="+- 10800 0 G20"/>
                <a:gd name="G25" fmla="+- 1811 10800 0"/>
                <a:gd name="G26" fmla="?: G9 G17 G25"/>
                <a:gd name="G27" fmla="?: G9 0 21600"/>
                <a:gd name="G28" fmla="cos 10800 -11364493"/>
                <a:gd name="G29" fmla="sin 10800 -11364493"/>
                <a:gd name="G30" fmla="sin 1811 -11364493"/>
                <a:gd name="G31" fmla="+- G28 10800 0"/>
                <a:gd name="G32" fmla="+- G29 10800 0"/>
                <a:gd name="G33" fmla="+- G30 10800 0"/>
                <a:gd name="G34" fmla="?: G4 0 G31"/>
                <a:gd name="G35" fmla="?: -11364493 G34 0"/>
                <a:gd name="G36" fmla="?: G6 G35 G31"/>
                <a:gd name="G37" fmla="+- 21600 0 G36"/>
                <a:gd name="G38" fmla="?: G4 0 G33"/>
                <a:gd name="G39" fmla="?: -11364493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4535 w 21600"/>
                <a:gd name="T15" fmla="*/ 10076 h 21600"/>
                <a:gd name="T16" fmla="*/ 10800 w 21600"/>
                <a:gd name="T17" fmla="*/ 8989 h 21600"/>
                <a:gd name="T18" fmla="*/ 17065 w 21600"/>
                <a:gd name="T19" fmla="*/ 10076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480" name="Rectangle 136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481" name="Rectangle 137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>
                          <a:alpha val="38000"/>
                        </a:schemeClr>
                      </a:gs>
                      <a:gs pos="100000">
                        <a:schemeClr val="bg1">
                          <a:gamma/>
                          <a:tint val="0"/>
                          <a:invGamma/>
                          <a:alpha val="37000"/>
                        </a:schemeClr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85482" name="Rectangle 138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483" name="AutoShape 139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G0" fmla="+- 432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484" name="Arc 140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G0" fmla="+- 20850 0 0"/>
                <a:gd name="G1" fmla="+- 0 0 0"/>
                <a:gd name="G2" fmla="+- 21600 0 0"/>
                <a:gd name="T0" fmla="*/ 42223 w 42223"/>
                <a:gd name="T1" fmla="*/ 3121 h 21600"/>
                <a:gd name="T2" fmla="*/ 0 w 42223"/>
                <a:gd name="T3" fmla="*/ 5642 h 21600"/>
                <a:gd name="T4" fmla="*/ 20850 w 4222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485" name="Freeform 141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86" name="Freeform 142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8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87" name="AutoShape 143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488" name="Oval 144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489" name="Oval 145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5490" name="Text Box 146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-</a:t>
              </a:r>
            </a:p>
          </p:txBody>
        </p:sp>
        <p:sp>
          <p:nvSpPr>
            <p:cNvPr id="185491" name="Text Box 147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+</a:t>
              </a:r>
            </a:p>
          </p:txBody>
        </p:sp>
      </p:grpSp>
      <p:sp>
        <p:nvSpPr>
          <p:cNvPr id="185492" name="Line 148"/>
          <p:cNvSpPr>
            <a:spLocks noChangeShapeType="1"/>
          </p:cNvSpPr>
          <p:nvPr/>
        </p:nvSpPr>
        <p:spPr bwMode="auto">
          <a:xfrm>
            <a:off x="4114800" y="4343400"/>
            <a:ext cx="0" cy="2209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493" name="Line 149"/>
          <p:cNvSpPr>
            <a:spLocks noChangeShapeType="1"/>
          </p:cNvSpPr>
          <p:nvPr/>
        </p:nvSpPr>
        <p:spPr bwMode="auto">
          <a:xfrm>
            <a:off x="7672388" y="4267200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494" name="Line 150"/>
          <p:cNvSpPr>
            <a:spLocks noChangeShapeType="1"/>
          </p:cNvSpPr>
          <p:nvPr/>
        </p:nvSpPr>
        <p:spPr bwMode="auto">
          <a:xfrm>
            <a:off x="4114800" y="6532880"/>
            <a:ext cx="381000" cy="152400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5495" name="Line 151"/>
          <p:cNvSpPr>
            <a:spLocks noChangeShapeType="1"/>
          </p:cNvSpPr>
          <p:nvPr/>
        </p:nvSpPr>
        <p:spPr bwMode="auto">
          <a:xfrm flipV="1">
            <a:off x="6248400" y="6629400"/>
            <a:ext cx="1447800" cy="285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5496" name="Group 152"/>
          <p:cNvGrpSpPr>
            <a:grpSpLocks/>
          </p:cNvGrpSpPr>
          <p:nvPr/>
        </p:nvGrpSpPr>
        <p:grpSpPr bwMode="auto">
          <a:xfrm rot="-285818">
            <a:off x="4861560" y="5842000"/>
            <a:ext cx="1066800" cy="609600"/>
            <a:chOff x="1488" y="3504"/>
            <a:chExt cx="864" cy="480"/>
          </a:xfrm>
        </p:grpSpPr>
        <p:sp>
          <p:nvSpPr>
            <p:cNvPr id="185497" name="Line 153"/>
            <p:cNvSpPr>
              <a:spLocks noChangeShapeType="1"/>
            </p:cNvSpPr>
            <p:nvPr/>
          </p:nvSpPr>
          <p:spPr bwMode="auto">
            <a:xfrm flipH="1" flipV="1">
              <a:off x="1488" y="3504"/>
              <a:ext cx="432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498" name="Line 154"/>
            <p:cNvSpPr>
              <a:spLocks noChangeShapeType="1"/>
            </p:cNvSpPr>
            <p:nvPr/>
          </p:nvSpPr>
          <p:spPr bwMode="auto">
            <a:xfrm flipH="1" flipV="1">
              <a:off x="1920" y="3744"/>
              <a:ext cx="432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85500" name="Group 156"/>
          <p:cNvGrpSpPr>
            <a:grpSpLocks/>
          </p:cNvGrpSpPr>
          <p:nvPr/>
        </p:nvGrpSpPr>
        <p:grpSpPr bwMode="auto">
          <a:xfrm>
            <a:off x="5867400" y="3962400"/>
            <a:ext cx="1760538" cy="533400"/>
            <a:chOff x="1776" y="2976"/>
            <a:chExt cx="1109" cy="336"/>
          </a:xfrm>
        </p:grpSpPr>
        <p:sp>
          <p:nvSpPr>
            <p:cNvPr id="185501" name="Line 157"/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502" name="Line 158"/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85503" name="Group 159"/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185504" name="Line 160"/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505" name="Line 161"/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506" name="Line 162"/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507" name="Line 163"/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508" name="Line 164"/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509" name="Line 165"/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510" name="Line 166"/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511" name="Line 167"/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512" name="Line 168"/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513" name="Line 169"/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514" name="Line 170"/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5515" name="Line 171"/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85517" name="Text Box 173"/>
          <p:cNvSpPr txBox="1">
            <a:spLocks noChangeArrowheads="1"/>
          </p:cNvSpPr>
          <p:nvPr/>
        </p:nvSpPr>
        <p:spPr bwMode="auto">
          <a:xfrm>
            <a:off x="5612990" y="3511054"/>
            <a:ext cx="646365" cy="461665"/>
          </a:xfrm>
          <a:prstGeom prst="rect">
            <a:avLst/>
          </a:prstGeom>
          <a:solidFill>
            <a:schemeClr val="bg2">
              <a:lumMod val="75000"/>
              <a:alpha val="71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(2)</a:t>
            </a:r>
          </a:p>
        </p:txBody>
      </p:sp>
      <p:sp>
        <p:nvSpPr>
          <p:cNvPr id="175" name="Hình chữ nhật 174"/>
          <p:cNvSpPr/>
          <p:nvPr/>
        </p:nvSpPr>
        <p:spPr>
          <a:xfrm>
            <a:off x="-4832" y="766445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I. XÁC ĐỊNH SỰ PHỤ THUỘC CỦA ĐIỆN TRỞ DÂY DẪN VÀO MỘT TRONG NHỮNG YẾU TỐ KHÁC NHAU: 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176" name="Hình chữ nhật 175"/>
          <p:cNvSpPr/>
          <p:nvPr/>
        </p:nvSpPr>
        <p:spPr>
          <a:xfrm>
            <a:off x="0" y="1320448"/>
            <a:ext cx="9139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II. SỰ PHỤ THUỘC CỦA ĐIỆN TRỞ VÀO CHIỀU DÀI  DÂY DẪN: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177" name="Hình chữ nhật 176"/>
          <p:cNvSpPr/>
          <p:nvPr/>
        </p:nvSpPr>
        <p:spPr>
          <a:xfrm>
            <a:off x="0" y="1598320"/>
            <a:ext cx="31774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660066"/>
                </a:solidFill>
              </a:rPr>
              <a:t>1. </a:t>
            </a:r>
            <a:r>
              <a:rPr lang="vi-VN" sz="2400" b="1" dirty="0" err="1" smtClean="0">
                <a:solidFill>
                  <a:srgbClr val="660066"/>
                </a:solidFill>
              </a:rPr>
              <a:t>Dự</a:t>
            </a:r>
            <a:r>
              <a:rPr lang="vi-VN" sz="2400" b="1" dirty="0" smtClean="0">
                <a:solidFill>
                  <a:srgbClr val="660066"/>
                </a:solidFill>
              </a:rPr>
              <a:t> kiến cách làm:</a:t>
            </a:r>
            <a:endParaRPr lang="vi-VN" sz="2400" b="1" dirty="0">
              <a:solidFill>
                <a:srgbClr val="660066"/>
              </a:solidFill>
            </a:endParaRPr>
          </a:p>
        </p:txBody>
      </p:sp>
      <p:sp>
        <p:nvSpPr>
          <p:cNvPr id="178" name="Hình chữ nhật 177"/>
          <p:cNvSpPr/>
          <p:nvPr/>
        </p:nvSpPr>
        <p:spPr>
          <a:xfrm>
            <a:off x="-3175" y="1936105"/>
            <a:ext cx="35333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2. </a:t>
            </a:r>
            <a:r>
              <a:rPr lang="vi-VN" sz="2400" b="1" dirty="0" err="1">
                <a:solidFill>
                  <a:srgbClr val="660066"/>
                </a:solidFill>
              </a:rPr>
              <a:t>Thí</a:t>
            </a:r>
            <a:r>
              <a:rPr lang="vi-VN" sz="2400" b="1" dirty="0">
                <a:solidFill>
                  <a:srgbClr val="660066"/>
                </a:solidFill>
              </a:rPr>
              <a:t> nghiệm </a:t>
            </a:r>
            <a:r>
              <a:rPr lang="vi-VN" sz="2400" b="1" dirty="0" err="1">
                <a:solidFill>
                  <a:srgbClr val="660066"/>
                </a:solidFill>
              </a:rPr>
              <a:t>kiểm</a:t>
            </a:r>
            <a:r>
              <a:rPr lang="vi-VN" sz="2400" b="1" dirty="0">
                <a:solidFill>
                  <a:srgbClr val="660066"/>
                </a:solidFill>
              </a:rPr>
              <a:t> </a:t>
            </a:r>
            <a:r>
              <a:rPr lang="vi-VN" sz="2400" b="1" dirty="0" smtClean="0">
                <a:solidFill>
                  <a:srgbClr val="660066"/>
                </a:solidFill>
              </a:rPr>
              <a:t>tra:</a:t>
            </a:r>
            <a:endParaRPr lang="vi-VN" sz="2400" b="1" dirty="0">
              <a:solidFill>
                <a:srgbClr val="660066"/>
              </a:solidFill>
            </a:endParaRPr>
          </a:p>
        </p:txBody>
      </p:sp>
      <p:sp>
        <p:nvSpPr>
          <p:cNvPr id="185357" name="Line 13"/>
          <p:cNvSpPr>
            <a:spLocks noChangeShapeType="1"/>
          </p:cNvSpPr>
          <p:nvPr/>
        </p:nvSpPr>
        <p:spPr bwMode="auto">
          <a:xfrm>
            <a:off x="228600" y="2514600"/>
            <a:ext cx="2971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9" name="Hình chữ nhật 178"/>
          <p:cNvSpPr/>
          <p:nvPr/>
        </p:nvSpPr>
        <p:spPr>
          <a:xfrm>
            <a:off x="884718" y="5759139"/>
            <a:ext cx="1194558" cy="400110"/>
          </a:xfrm>
          <a:prstGeom prst="rect">
            <a:avLst/>
          </a:prstGeom>
          <a:ln w="1587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vi-VN" sz="2000" b="1" dirty="0">
                <a:solidFill>
                  <a:srgbClr val="003300"/>
                </a:solidFill>
              </a:rPr>
              <a:t> </a:t>
            </a:r>
            <a:r>
              <a:rPr lang="vi-VN" sz="2000" b="1" dirty="0" smtClean="0">
                <a:solidFill>
                  <a:srgbClr val="003300"/>
                </a:solidFill>
              </a:rPr>
              <a:t>Hình b. </a:t>
            </a:r>
            <a:endParaRPr lang="vi-VN" sz="2000" dirty="0">
              <a:solidFill>
                <a:srgbClr val="003300"/>
              </a:solidFill>
            </a:endParaRPr>
          </a:p>
        </p:txBody>
      </p:sp>
      <p:graphicFrame>
        <p:nvGraphicFramePr>
          <p:cNvPr id="2" name="Đối tượng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255205"/>
              </p:ext>
            </p:extLst>
          </p:nvPr>
        </p:nvGraphicFramePr>
        <p:xfrm>
          <a:off x="5691009" y="2636912"/>
          <a:ext cx="284797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3" imgW="1396800" imgH="431640" progId="">
                  <p:embed/>
                </p:oleObj>
              </mc:Choice>
              <mc:Fallback>
                <p:oleObj name="Equation" r:id="rId3" imgW="1396800" imgH="431640" progId="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1009" y="2636912"/>
                        <a:ext cx="2847975" cy="879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1" name="Text Box 173"/>
          <p:cNvSpPr txBox="1">
            <a:spLocks noChangeArrowheads="1"/>
          </p:cNvSpPr>
          <p:nvPr/>
        </p:nvSpPr>
        <p:spPr bwMode="auto">
          <a:xfrm>
            <a:off x="4301930" y="3511054"/>
            <a:ext cx="646365" cy="461665"/>
          </a:xfrm>
          <a:prstGeom prst="rect">
            <a:avLst/>
          </a:prstGeom>
          <a:solidFill>
            <a:schemeClr val="bg2">
              <a:lumMod val="75000"/>
              <a:alpha val="71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(1)</a:t>
            </a:r>
            <a:endParaRPr lang="en-US" sz="2400" dirty="0"/>
          </a:p>
        </p:txBody>
      </p:sp>
      <p:sp>
        <p:nvSpPr>
          <p:cNvPr id="180" name="Hình chữ nhật 3"/>
          <p:cNvSpPr/>
          <p:nvPr/>
        </p:nvSpPr>
        <p:spPr>
          <a:xfrm>
            <a:off x="-4832" y="0"/>
            <a:ext cx="9144000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BÀI 7.  SỰ PHỤ THUỘC CỦA ĐIỆN TRỞ 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VÀO CHIỀU DÀI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1717982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" dur="2000" fill="hold"/>
                                        <p:tgtEl>
                                          <p:spTgt spid="1854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4200000">
                                      <p:cBhvr>
                                        <p:cTn id="9" dur="2000" fill="hold"/>
                                        <p:tgtEl>
                                          <p:spTgt spid="1854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11" dur="2000" fill="hold"/>
                                        <p:tgtEl>
                                          <p:spTgt spid="1854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4" name="Text Box 6"/>
          <p:cNvSpPr txBox="1">
            <a:spLocks noChangeArrowheads="1"/>
          </p:cNvSpPr>
          <p:nvPr/>
        </p:nvSpPr>
        <p:spPr bwMode="auto">
          <a:xfrm>
            <a:off x="3200400" y="26670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.VnTimeH" pitchFamily="34" charset="0"/>
              </a:rPr>
              <a:t>K</a:t>
            </a:r>
          </a:p>
        </p:txBody>
      </p:sp>
      <p:sp>
        <p:nvSpPr>
          <p:cNvPr id="186375" name="Rectangle 7"/>
          <p:cNvSpPr>
            <a:spLocks noChangeArrowheads="1"/>
          </p:cNvSpPr>
          <p:nvPr/>
        </p:nvSpPr>
        <p:spPr bwMode="auto">
          <a:xfrm>
            <a:off x="95250" y="3552825"/>
            <a:ext cx="1857375" cy="1662113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vi-VN"/>
          </a:p>
        </p:txBody>
      </p:sp>
      <p:sp>
        <p:nvSpPr>
          <p:cNvPr id="186376" name="Line 8"/>
          <p:cNvSpPr>
            <a:spLocks noChangeShapeType="1"/>
          </p:cNvSpPr>
          <p:nvPr/>
        </p:nvSpPr>
        <p:spPr bwMode="auto">
          <a:xfrm flipV="1">
            <a:off x="7696200" y="4267200"/>
            <a:ext cx="1066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377" name="Line 9"/>
          <p:cNvSpPr>
            <a:spLocks noChangeShapeType="1"/>
          </p:cNvSpPr>
          <p:nvPr/>
        </p:nvSpPr>
        <p:spPr bwMode="auto">
          <a:xfrm>
            <a:off x="8763000" y="2471738"/>
            <a:ext cx="0" cy="1828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378" name="Text Box 10"/>
          <p:cNvSpPr txBox="1">
            <a:spLocks noChangeArrowheads="1"/>
          </p:cNvSpPr>
          <p:nvPr/>
        </p:nvSpPr>
        <p:spPr bwMode="auto">
          <a:xfrm>
            <a:off x="5675313" y="5608638"/>
            <a:ext cx="5159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186379" name="Text Box 11"/>
          <p:cNvSpPr txBox="1">
            <a:spLocks noChangeArrowheads="1"/>
          </p:cNvSpPr>
          <p:nvPr/>
        </p:nvSpPr>
        <p:spPr bwMode="auto">
          <a:xfrm>
            <a:off x="6191250" y="5608638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sp>
        <p:nvSpPr>
          <p:cNvPr id="186380" name="Line 12"/>
          <p:cNvSpPr>
            <a:spLocks noChangeShapeType="1"/>
          </p:cNvSpPr>
          <p:nvPr/>
        </p:nvSpPr>
        <p:spPr bwMode="auto">
          <a:xfrm flipH="1" flipV="1">
            <a:off x="4775200" y="3268663"/>
            <a:ext cx="257175" cy="160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382" name="Line 14"/>
          <p:cNvSpPr>
            <a:spLocks noChangeShapeType="1"/>
          </p:cNvSpPr>
          <p:nvPr/>
        </p:nvSpPr>
        <p:spPr bwMode="auto">
          <a:xfrm>
            <a:off x="2362200" y="51054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6383" name="Group 15"/>
          <p:cNvGrpSpPr>
            <a:grpSpLocks/>
          </p:cNvGrpSpPr>
          <p:nvPr/>
        </p:nvGrpSpPr>
        <p:grpSpPr bwMode="auto">
          <a:xfrm>
            <a:off x="4419600" y="2514600"/>
            <a:ext cx="914400" cy="533400"/>
            <a:chOff x="4752" y="2544"/>
            <a:chExt cx="576" cy="461"/>
          </a:xfrm>
        </p:grpSpPr>
        <p:sp>
          <p:nvSpPr>
            <p:cNvPr id="186384" name="Rectangle 16"/>
            <p:cNvSpPr>
              <a:spLocks noChangeArrowheads="1"/>
            </p:cNvSpPr>
            <p:nvPr/>
          </p:nvSpPr>
          <p:spPr bwMode="auto">
            <a:xfrm rot="16200000" flipH="1">
              <a:off x="4857" y="2535"/>
              <a:ext cx="365" cy="576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 eaLnBrk="0" hangingPunct="0"/>
              <a:r>
                <a:rPr lang="en-US" sz="2400" b="1" dirty="0">
                  <a:solidFill>
                    <a:srgbClr val="FFFF00"/>
                  </a:solidFill>
                  <a:latin typeface="Arial" charset="0"/>
                </a:rPr>
                <a:t>6V</a:t>
              </a:r>
            </a:p>
          </p:txBody>
        </p:sp>
        <p:sp>
          <p:nvSpPr>
            <p:cNvPr id="186385" name="Line 17"/>
            <p:cNvSpPr>
              <a:spLocks noChangeShapeType="1"/>
            </p:cNvSpPr>
            <p:nvPr/>
          </p:nvSpPr>
          <p:spPr bwMode="auto">
            <a:xfrm rot="5400000">
              <a:off x="4730" y="2662"/>
              <a:ext cx="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386" name="Line 18"/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 w="76200">
              <a:solidFill>
                <a:srgbClr val="F00A2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387" name="Line 19"/>
            <p:cNvSpPr>
              <a:spLocks noChangeShapeType="1"/>
            </p:cNvSpPr>
            <p:nvPr/>
          </p:nvSpPr>
          <p:spPr bwMode="auto">
            <a:xfrm>
              <a:off x="5136" y="2544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6388" name="Rectangle 20"/>
          <p:cNvSpPr>
            <a:spLocks noChangeArrowheads="1"/>
          </p:cNvSpPr>
          <p:nvPr/>
        </p:nvSpPr>
        <p:spPr bwMode="auto">
          <a:xfrm>
            <a:off x="42863" y="3552825"/>
            <a:ext cx="1857375" cy="1662113"/>
          </a:xfrm>
          <a:prstGeom prst="rect">
            <a:avLst/>
          </a:prstGeom>
          <a:solidFill>
            <a:srgbClr val="FFFF00"/>
          </a:solidFill>
          <a:ln w="57150" cmpd="thickThin">
            <a:solidFill>
              <a:srgbClr val="66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6389" name="AutoShape 21"/>
          <p:cNvSpPr>
            <a:spLocks noChangeArrowheads="1"/>
          </p:cNvSpPr>
          <p:nvPr/>
        </p:nvSpPr>
        <p:spPr bwMode="auto">
          <a:xfrm>
            <a:off x="163513" y="4983163"/>
            <a:ext cx="176212" cy="176212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6390" name="Rectangle 22"/>
          <p:cNvSpPr>
            <a:spLocks noChangeArrowheads="1"/>
          </p:cNvSpPr>
          <p:nvPr/>
        </p:nvSpPr>
        <p:spPr bwMode="auto">
          <a:xfrm>
            <a:off x="0" y="3552825"/>
            <a:ext cx="1930400" cy="1662113"/>
          </a:xfrm>
          <a:prstGeom prst="rect">
            <a:avLst/>
          </a:prstGeom>
          <a:solidFill>
            <a:srgbClr val="FFFFCC"/>
          </a:solidFill>
          <a:ln w="57150" cmpd="thickThin">
            <a:solidFill>
              <a:srgbClr val="66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6391" name="Oval 23"/>
          <p:cNvSpPr>
            <a:spLocks noChangeArrowheads="1"/>
          </p:cNvSpPr>
          <p:nvPr/>
        </p:nvSpPr>
        <p:spPr bwMode="auto">
          <a:xfrm>
            <a:off x="193675" y="3686175"/>
            <a:ext cx="1444625" cy="14335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6392" name="Arc 24"/>
          <p:cNvSpPr>
            <a:spLocks/>
          </p:cNvSpPr>
          <p:nvPr/>
        </p:nvSpPr>
        <p:spPr bwMode="auto">
          <a:xfrm rot="6681726" flipH="1">
            <a:off x="686595" y="3694906"/>
            <a:ext cx="588962" cy="962025"/>
          </a:xfrm>
          <a:custGeom>
            <a:avLst/>
            <a:gdLst>
              <a:gd name="G0" fmla="+- 2653 0 0"/>
              <a:gd name="G1" fmla="+- 17906 0 0"/>
              <a:gd name="G2" fmla="+- 21600 0 0"/>
              <a:gd name="T0" fmla="*/ 14733 w 24253"/>
              <a:gd name="T1" fmla="*/ 0 h 39506"/>
              <a:gd name="T2" fmla="*/ 0 w 24253"/>
              <a:gd name="T3" fmla="*/ 39342 h 39506"/>
              <a:gd name="T4" fmla="*/ 2653 w 24253"/>
              <a:gd name="T5" fmla="*/ 17906 h 39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253" h="39506" fill="none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</a:path>
              <a:path w="24253" h="39506" stroke="0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  <a:lnTo>
                  <a:pt x="2653" y="17906"/>
                </a:lnTo>
                <a:close/>
              </a:path>
            </a:pathLst>
          </a:custGeom>
          <a:noFill/>
          <a:ln w="3175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6393" name="Text Box 25"/>
          <p:cNvSpPr txBox="1">
            <a:spLocks noChangeArrowheads="1"/>
          </p:cNvSpPr>
          <p:nvPr/>
        </p:nvSpPr>
        <p:spPr bwMode="auto">
          <a:xfrm rot="19393140">
            <a:off x="401638" y="3733800"/>
            <a:ext cx="498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/>
              <a:t>0,5</a:t>
            </a:r>
          </a:p>
        </p:txBody>
      </p:sp>
      <p:sp>
        <p:nvSpPr>
          <p:cNvPr id="186394" name="Line 26"/>
          <p:cNvSpPr>
            <a:spLocks noChangeShapeType="1"/>
          </p:cNvSpPr>
          <p:nvPr/>
        </p:nvSpPr>
        <p:spPr bwMode="auto">
          <a:xfrm rot="300000">
            <a:off x="989013" y="3883025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395" name="Line 27"/>
          <p:cNvSpPr>
            <a:spLocks noChangeShapeType="1"/>
          </p:cNvSpPr>
          <p:nvPr/>
        </p:nvSpPr>
        <p:spPr bwMode="auto">
          <a:xfrm rot="900000">
            <a:off x="1076325" y="389890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396" name="Line 28"/>
          <p:cNvSpPr>
            <a:spLocks noChangeShapeType="1"/>
          </p:cNvSpPr>
          <p:nvPr/>
        </p:nvSpPr>
        <p:spPr bwMode="auto">
          <a:xfrm rot="1500000">
            <a:off x="1152525" y="3930650"/>
            <a:ext cx="0" cy="1317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397" name="Line 29"/>
          <p:cNvSpPr>
            <a:spLocks noChangeShapeType="1"/>
          </p:cNvSpPr>
          <p:nvPr/>
        </p:nvSpPr>
        <p:spPr bwMode="auto">
          <a:xfrm rot="2100000">
            <a:off x="1236663" y="397986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398" name="Line 30"/>
          <p:cNvSpPr>
            <a:spLocks noChangeShapeType="1"/>
          </p:cNvSpPr>
          <p:nvPr/>
        </p:nvSpPr>
        <p:spPr bwMode="auto">
          <a:xfrm rot="2700000">
            <a:off x="1304926" y="4040187"/>
            <a:ext cx="0" cy="60325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399" name="Line 31"/>
          <p:cNvSpPr>
            <a:spLocks noChangeShapeType="1"/>
          </p:cNvSpPr>
          <p:nvPr/>
        </p:nvSpPr>
        <p:spPr bwMode="auto">
          <a:xfrm rot="18900000">
            <a:off x="573088" y="4038600"/>
            <a:ext cx="0" cy="58738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400" name="Line 32"/>
          <p:cNvSpPr>
            <a:spLocks noChangeShapeType="1"/>
          </p:cNvSpPr>
          <p:nvPr/>
        </p:nvSpPr>
        <p:spPr bwMode="auto">
          <a:xfrm rot="19500000">
            <a:off x="641350" y="3983038"/>
            <a:ext cx="0" cy="55562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401" name="Line 33"/>
          <p:cNvSpPr>
            <a:spLocks noChangeShapeType="1"/>
          </p:cNvSpPr>
          <p:nvPr/>
        </p:nvSpPr>
        <p:spPr bwMode="auto">
          <a:xfrm rot="20100000" flipH="1">
            <a:off x="723900" y="3932238"/>
            <a:ext cx="6350" cy="809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402" name="Line 34"/>
          <p:cNvSpPr>
            <a:spLocks noChangeShapeType="1"/>
          </p:cNvSpPr>
          <p:nvPr/>
        </p:nvSpPr>
        <p:spPr bwMode="auto">
          <a:xfrm rot="20700000">
            <a:off x="800100" y="3903663"/>
            <a:ext cx="0" cy="58737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403" name="Line 35"/>
          <p:cNvSpPr>
            <a:spLocks noChangeShapeType="1"/>
          </p:cNvSpPr>
          <p:nvPr/>
        </p:nvSpPr>
        <p:spPr bwMode="auto">
          <a:xfrm rot="21300000">
            <a:off x="892175" y="38846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404" name="Line 36"/>
          <p:cNvSpPr>
            <a:spLocks noChangeShapeType="1"/>
          </p:cNvSpPr>
          <p:nvPr/>
        </p:nvSpPr>
        <p:spPr bwMode="auto">
          <a:xfrm rot="49500000">
            <a:off x="486569" y="4236244"/>
            <a:ext cx="0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405" name="Line 37"/>
          <p:cNvSpPr>
            <a:spLocks noChangeShapeType="1"/>
          </p:cNvSpPr>
          <p:nvPr/>
        </p:nvSpPr>
        <p:spPr bwMode="auto">
          <a:xfrm rot="39300000">
            <a:off x="474663" y="41894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406" name="Line 38"/>
          <p:cNvSpPr>
            <a:spLocks noChangeShapeType="1"/>
          </p:cNvSpPr>
          <p:nvPr/>
        </p:nvSpPr>
        <p:spPr bwMode="auto">
          <a:xfrm rot="39900000">
            <a:off x="517525" y="410845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407" name="Line 39"/>
          <p:cNvSpPr>
            <a:spLocks noChangeShapeType="1"/>
          </p:cNvSpPr>
          <p:nvPr/>
        </p:nvSpPr>
        <p:spPr bwMode="auto">
          <a:xfrm rot="3300000">
            <a:off x="1354932" y="4110831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408" name="Line 40"/>
          <p:cNvSpPr>
            <a:spLocks noChangeShapeType="1"/>
          </p:cNvSpPr>
          <p:nvPr/>
        </p:nvSpPr>
        <p:spPr bwMode="auto">
          <a:xfrm rot="3900000">
            <a:off x="1399382" y="4188618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409" name="Line 41"/>
          <p:cNvSpPr>
            <a:spLocks noChangeShapeType="1"/>
          </p:cNvSpPr>
          <p:nvPr/>
        </p:nvSpPr>
        <p:spPr bwMode="auto">
          <a:xfrm rot="4500000">
            <a:off x="1398588" y="4244975"/>
            <a:ext cx="0" cy="127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410" name="Text Box 42"/>
          <p:cNvSpPr txBox="1">
            <a:spLocks noChangeArrowheads="1"/>
          </p:cNvSpPr>
          <p:nvPr/>
        </p:nvSpPr>
        <p:spPr bwMode="auto">
          <a:xfrm rot="17403252">
            <a:off x="165100" y="4137026"/>
            <a:ext cx="441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>
                <a:latin typeface="Times New Roman" pitchFamily="18" charset="0"/>
              </a:rPr>
              <a:t>0</a:t>
            </a:r>
            <a:endParaRPr lang="en-US" sz="1600">
              <a:latin typeface="Arial" charset="0"/>
            </a:endParaRPr>
          </a:p>
        </p:txBody>
      </p:sp>
      <p:sp>
        <p:nvSpPr>
          <p:cNvPr id="186411" name="Text Box 43"/>
          <p:cNvSpPr txBox="1">
            <a:spLocks noChangeArrowheads="1"/>
          </p:cNvSpPr>
          <p:nvPr/>
        </p:nvSpPr>
        <p:spPr bwMode="auto">
          <a:xfrm rot="1500000">
            <a:off x="981075" y="3717925"/>
            <a:ext cx="4556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rial" charset="0"/>
              </a:rPr>
              <a:t>1</a:t>
            </a:r>
          </a:p>
        </p:txBody>
      </p:sp>
      <p:sp>
        <p:nvSpPr>
          <p:cNvPr id="186412" name="Text Box 44"/>
          <p:cNvSpPr txBox="1">
            <a:spLocks noChangeArrowheads="1"/>
          </p:cNvSpPr>
          <p:nvPr/>
        </p:nvSpPr>
        <p:spPr bwMode="auto">
          <a:xfrm rot="4500000">
            <a:off x="1159669" y="3979069"/>
            <a:ext cx="677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rial" charset="0"/>
              </a:rPr>
              <a:t>1,5</a:t>
            </a:r>
          </a:p>
        </p:txBody>
      </p:sp>
      <p:sp>
        <p:nvSpPr>
          <p:cNvPr id="186413" name="Text Box 45"/>
          <p:cNvSpPr txBox="1">
            <a:spLocks noChangeArrowheads="1"/>
          </p:cNvSpPr>
          <p:nvPr/>
        </p:nvSpPr>
        <p:spPr bwMode="auto">
          <a:xfrm>
            <a:off x="539750" y="4092575"/>
            <a:ext cx="7858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186414" name="AutoShape 46"/>
          <p:cNvSpPr>
            <a:spLocks noChangeArrowheads="1"/>
          </p:cNvSpPr>
          <p:nvPr/>
        </p:nvSpPr>
        <p:spPr bwMode="auto">
          <a:xfrm rot="10800000">
            <a:off x="330200" y="3870325"/>
            <a:ext cx="1211263" cy="1131888"/>
          </a:xfrm>
          <a:custGeom>
            <a:avLst/>
            <a:gdLst>
              <a:gd name="G0" fmla="+- 1811 0 0"/>
              <a:gd name="G1" fmla="+- -11364493 0 0"/>
              <a:gd name="G2" fmla="+- 0 0 -11364493"/>
              <a:gd name="T0" fmla="*/ 0 256 1"/>
              <a:gd name="T1" fmla="*/ 180 256 1"/>
              <a:gd name="G3" fmla="+- -11364493 T0 T1"/>
              <a:gd name="T2" fmla="*/ 0 256 1"/>
              <a:gd name="T3" fmla="*/ 90 256 1"/>
              <a:gd name="G4" fmla="+- -11364493 T2 T3"/>
              <a:gd name="G5" fmla="*/ G4 2 1"/>
              <a:gd name="T4" fmla="*/ 90 256 1"/>
              <a:gd name="T5" fmla="*/ 0 256 1"/>
              <a:gd name="G6" fmla="+- -11364493 T4 T5"/>
              <a:gd name="G7" fmla="*/ G6 2 1"/>
              <a:gd name="G8" fmla="abs -11364493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811"/>
              <a:gd name="G18" fmla="*/ 1811 1 2"/>
              <a:gd name="G19" fmla="+- G18 5400 0"/>
              <a:gd name="G20" fmla="cos G19 -11364493"/>
              <a:gd name="G21" fmla="sin G19 -11364493"/>
              <a:gd name="G22" fmla="+- G20 10800 0"/>
              <a:gd name="G23" fmla="+- G21 10800 0"/>
              <a:gd name="G24" fmla="+- 10800 0 G20"/>
              <a:gd name="G25" fmla="+- 1811 10800 0"/>
              <a:gd name="G26" fmla="?: G9 G17 G25"/>
              <a:gd name="G27" fmla="?: G9 0 21600"/>
              <a:gd name="G28" fmla="cos 10800 -11364493"/>
              <a:gd name="G29" fmla="sin 10800 -11364493"/>
              <a:gd name="G30" fmla="sin 1811 -11364493"/>
              <a:gd name="G31" fmla="+- G28 10800 0"/>
              <a:gd name="G32" fmla="+- G29 10800 0"/>
              <a:gd name="G33" fmla="+- G30 10800 0"/>
              <a:gd name="G34" fmla="?: G4 0 G31"/>
              <a:gd name="G35" fmla="?: -11364493 G34 0"/>
              <a:gd name="G36" fmla="?: G6 G35 G31"/>
              <a:gd name="G37" fmla="+- 21600 0 G36"/>
              <a:gd name="G38" fmla="?: G4 0 G33"/>
              <a:gd name="G39" fmla="?: -11364493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4535 w 21600"/>
              <a:gd name="T15" fmla="*/ 10076 h 21600"/>
              <a:gd name="T16" fmla="*/ 10800 w 21600"/>
              <a:gd name="T17" fmla="*/ 8989 h 21600"/>
              <a:gd name="T18" fmla="*/ 17065 w 21600"/>
              <a:gd name="T19" fmla="*/ 10076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9000" y="10592"/>
                </a:moveTo>
                <a:cubicBezTo>
                  <a:pt x="9106" y="9678"/>
                  <a:pt x="9880" y="8988"/>
                  <a:pt x="10800" y="8989"/>
                </a:cubicBezTo>
                <a:cubicBezTo>
                  <a:pt x="11719" y="8989"/>
                  <a:pt x="12493" y="9678"/>
                  <a:pt x="12599" y="10592"/>
                </a:cubicBezTo>
                <a:lnTo>
                  <a:pt x="21528" y="9560"/>
                </a:lnTo>
                <a:cubicBezTo>
                  <a:pt x="20898" y="4111"/>
                  <a:pt x="16285" y="-1"/>
                  <a:pt x="10799" y="0"/>
                </a:cubicBezTo>
                <a:cubicBezTo>
                  <a:pt x="5314" y="0"/>
                  <a:pt x="701" y="4111"/>
                  <a:pt x="71" y="9560"/>
                </a:cubicBezTo>
                <a:close/>
              </a:path>
            </a:pathLst>
          </a:cu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6415" name="Rectangle 47"/>
          <p:cNvSpPr>
            <a:spLocks noChangeArrowheads="1"/>
          </p:cNvSpPr>
          <p:nvPr/>
        </p:nvSpPr>
        <p:spPr bwMode="auto">
          <a:xfrm>
            <a:off x="42863" y="4511675"/>
            <a:ext cx="1822450" cy="668338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cmpd="thickThin">
                <a:solidFill>
                  <a:srgbClr val="66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6416" name="AutoShape 48"/>
          <p:cNvSpPr>
            <a:spLocks noChangeArrowheads="1"/>
          </p:cNvSpPr>
          <p:nvPr/>
        </p:nvSpPr>
        <p:spPr bwMode="auto">
          <a:xfrm>
            <a:off x="893763" y="4616450"/>
            <a:ext cx="76200" cy="76200"/>
          </a:xfrm>
          <a:custGeom>
            <a:avLst/>
            <a:gdLst>
              <a:gd name="G0" fmla="+- 4320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6647" y="13593"/>
                </a:moveTo>
                <a:cubicBezTo>
                  <a:pt x="17063" y="12720"/>
                  <a:pt x="17280" y="11766"/>
                  <a:pt x="17280" y="10800"/>
                </a:cubicBezTo>
                <a:cubicBezTo>
                  <a:pt x="17280" y="7221"/>
                  <a:pt x="14378" y="4320"/>
                  <a:pt x="10800" y="4320"/>
                </a:cubicBezTo>
                <a:cubicBezTo>
                  <a:pt x="9833" y="4319"/>
                  <a:pt x="8879" y="4536"/>
                  <a:pt x="8006" y="4952"/>
                </a:cubicBezTo>
                <a:close/>
                <a:moveTo>
                  <a:pt x="4952" y="8006"/>
                </a:moveTo>
                <a:cubicBezTo>
                  <a:pt x="4536" y="8879"/>
                  <a:pt x="4320" y="9833"/>
                  <a:pt x="4320" y="10799"/>
                </a:cubicBezTo>
                <a:cubicBezTo>
                  <a:pt x="4320" y="14378"/>
                  <a:pt x="7221" y="17280"/>
                  <a:pt x="10800" y="17280"/>
                </a:cubicBezTo>
                <a:cubicBezTo>
                  <a:pt x="11766" y="17280"/>
                  <a:pt x="12720" y="17063"/>
                  <a:pt x="13593" y="1664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86417" name="Group 49"/>
          <p:cNvGrpSpPr>
            <a:grpSpLocks/>
          </p:cNvGrpSpPr>
          <p:nvPr/>
        </p:nvGrpSpPr>
        <p:grpSpPr bwMode="auto">
          <a:xfrm>
            <a:off x="866775" y="4594225"/>
            <a:ext cx="128588" cy="61913"/>
            <a:chOff x="2838" y="2415"/>
            <a:chExt cx="86" cy="40"/>
          </a:xfrm>
        </p:grpSpPr>
        <p:sp>
          <p:nvSpPr>
            <p:cNvPr id="186418" name="Arc 50"/>
            <p:cNvSpPr>
              <a:spLocks/>
            </p:cNvSpPr>
            <p:nvPr/>
          </p:nvSpPr>
          <p:spPr bwMode="auto">
            <a:xfrm flipV="1">
              <a:off x="2841" y="2415"/>
              <a:ext cx="80" cy="40"/>
            </a:xfrm>
            <a:custGeom>
              <a:avLst/>
              <a:gdLst>
                <a:gd name="G0" fmla="+- 20850 0 0"/>
                <a:gd name="G1" fmla="+- 0 0 0"/>
                <a:gd name="G2" fmla="+- 21600 0 0"/>
                <a:gd name="T0" fmla="*/ 42223 w 42223"/>
                <a:gd name="T1" fmla="*/ 3121 h 21600"/>
                <a:gd name="T2" fmla="*/ 0 w 42223"/>
                <a:gd name="T3" fmla="*/ 5642 h 21600"/>
                <a:gd name="T4" fmla="*/ 20850 w 4222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6419" name="Freeform 51"/>
            <p:cNvSpPr>
              <a:spLocks/>
            </p:cNvSpPr>
            <p:nvPr/>
          </p:nvSpPr>
          <p:spPr bwMode="auto">
            <a:xfrm>
              <a:off x="2838" y="2438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20" name="Freeform 52"/>
            <p:cNvSpPr>
              <a:spLocks/>
            </p:cNvSpPr>
            <p:nvPr/>
          </p:nvSpPr>
          <p:spPr bwMode="auto">
            <a:xfrm>
              <a:off x="2912" y="2442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48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6421" name="Oval 53"/>
          <p:cNvSpPr>
            <a:spLocks noChangeArrowheads="1"/>
          </p:cNvSpPr>
          <p:nvPr/>
        </p:nvSpPr>
        <p:spPr bwMode="auto">
          <a:xfrm>
            <a:off x="900113" y="4408488"/>
            <a:ext cx="63500" cy="63500"/>
          </a:xfrm>
          <a:prstGeom prst="ellipse">
            <a:avLst/>
          </a:prstGeom>
          <a:solidFill>
            <a:srgbClr val="0000FF"/>
          </a:solidFill>
          <a:ln w="6350">
            <a:solidFill>
              <a:srgbClr val="00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>
              <a:latin typeface="Arial" charset="0"/>
            </a:endParaRPr>
          </a:p>
        </p:txBody>
      </p:sp>
      <p:sp>
        <p:nvSpPr>
          <p:cNvPr id="186422" name="Oval 54"/>
          <p:cNvSpPr>
            <a:spLocks noChangeArrowheads="1"/>
          </p:cNvSpPr>
          <p:nvPr/>
        </p:nvSpPr>
        <p:spPr bwMode="auto">
          <a:xfrm>
            <a:off x="163513" y="4983163"/>
            <a:ext cx="166687" cy="1603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6423" name="Oval 55"/>
          <p:cNvSpPr>
            <a:spLocks noChangeArrowheads="1"/>
          </p:cNvSpPr>
          <p:nvPr/>
        </p:nvSpPr>
        <p:spPr bwMode="auto">
          <a:xfrm>
            <a:off x="1481138" y="4983163"/>
            <a:ext cx="166687" cy="1603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6424" name="Text Box 56"/>
          <p:cNvSpPr txBox="1">
            <a:spLocks noChangeArrowheads="1"/>
          </p:cNvSpPr>
          <p:nvPr/>
        </p:nvSpPr>
        <p:spPr bwMode="auto">
          <a:xfrm>
            <a:off x="171450" y="4772025"/>
            <a:ext cx="449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+</a:t>
            </a:r>
          </a:p>
        </p:txBody>
      </p:sp>
      <p:sp>
        <p:nvSpPr>
          <p:cNvPr id="186425" name="Text Box 57"/>
          <p:cNvSpPr txBox="1">
            <a:spLocks noChangeArrowheads="1"/>
          </p:cNvSpPr>
          <p:nvPr/>
        </p:nvSpPr>
        <p:spPr bwMode="auto">
          <a:xfrm>
            <a:off x="1287463" y="4689475"/>
            <a:ext cx="449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-</a:t>
            </a:r>
          </a:p>
        </p:txBody>
      </p:sp>
      <p:sp>
        <p:nvSpPr>
          <p:cNvPr id="186426" name="Text Box 58"/>
          <p:cNvSpPr txBox="1">
            <a:spLocks noChangeArrowheads="1"/>
          </p:cNvSpPr>
          <p:nvPr/>
        </p:nvSpPr>
        <p:spPr bwMode="auto">
          <a:xfrm>
            <a:off x="771525" y="4689475"/>
            <a:ext cx="5159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.VnTimeH" pitchFamily="34" charset="0"/>
              </a:rPr>
              <a:t>A</a:t>
            </a:r>
          </a:p>
        </p:txBody>
      </p:sp>
      <p:sp>
        <p:nvSpPr>
          <p:cNvPr id="186427" name="Rectangle 59"/>
          <p:cNvSpPr>
            <a:spLocks noChangeArrowheads="1"/>
          </p:cNvSpPr>
          <p:nvPr/>
        </p:nvSpPr>
        <p:spPr bwMode="auto">
          <a:xfrm>
            <a:off x="42863" y="3619500"/>
            <a:ext cx="1833562" cy="8699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>
                        <a:alpha val="38000"/>
                      </a:schemeClr>
                    </a:gs>
                    <a:gs pos="100000">
                      <a:schemeClr val="bg1">
                        <a:gamma/>
                        <a:tint val="0"/>
                        <a:invGamma/>
                        <a:alpha val="37000"/>
                      </a:schemeClr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>
              <a:latin typeface="Arial" charset="0"/>
            </a:endParaRPr>
          </a:p>
        </p:txBody>
      </p:sp>
      <p:sp>
        <p:nvSpPr>
          <p:cNvPr id="186428" name="Line 60"/>
          <p:cNvSpPr>
            <a:spLocks noChangeShapeType="1"/>
          </p:cNvSpPr>
          <p:nvPr/>
        </p:nvSpPr>
        <p:spPr bwMode="auto">
          <a:xfrm flipV="1">
            <a:off x="228600" y="2514600"/>
            <a:ext cx="0" cy="2540000"/>
          </a:xfrm>
          <a:prstGeom prst="line">
            <a:avLst/>
          </a:prstGeom>
          <a:noFill/>
          <a:ln w="57150">
            <a:solidFill>
              <a:srgbClr val="F00A2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6429" name="Group 61"/>
          <p:cNvGrpSpPr>
            <a:grpSpLocks/>
          </p:cNvGrpSpPr>
          <p:nvPr/>
        </p:nvGrpSpPr>
        <p:grpSpPr bwMode="auto">
          <a:xfrm rot="-1062720">
            <a:off x="638810" y="4203065"/>
            <a:ext cx="793750" cy="557213"/>
            <a:chOff x="1680" y="1440"/>
            <a:chExt cx="592" cy="400"/>
          </a:xfrm>
        </p:grpSpPr>
        <p:sp>
          <p:nvSpPr>
            <p:cNvPr id="186430" name="Oval 62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86431" name="Line 63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32" name="Line 64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6433" name="Line 65"/>
          <p:cNvSpPr>
            <a:spLocks noChangeShapeType="1"/>
          </p:cNvSpPr>
          <p:nvPr/>
        </p:nvSpPr>
        <p:spPr bwMode="auto">
          <a:xfrm>
            <a:off x="1466850" y="5076825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434" name="Line 66"/>
          <p:cNvSpPr>
            <a:spLocks noChangeShapeType="1"/>
          </p:cNvSpPr>
          <p:nvPr/>
        </p:nvSpPr>
        <p:spPr bwMode="auto">
          <a:xfrm>
            <a:off x="3733800" y="2514600"/>
            <a:ext cx="914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6435" name="Group 67"/>
          <p:cNvGrpSpPr>
            <a:grpSpLocks/>
          </p:cNvGrpSpPr>
          <p:nvPr/>
        </p:nvGrpSpPr>
        <p:grpSpPr bwMode="auto">
          <a:xfrm>
            <a:off x="4114800" y="4038600"/>
            <a:ext cx="1760538" cy="533400"/>
            <a:chOff x="1776" y="2976"/>
            <a:chExt cx="1109" cy="336"/>
          </a:xfrm>
        </p:grpSpPr>
        <p:sp>
          <p:nvSpPr>
            <p:cNvPr id="186436" name="Line 68"/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37" name="Line 69"/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86438" name="Group 70"/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186439" name="Line 71"/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440" name="Line 72"/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441" name="Line 73"/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442" name="Line 74"/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443" name="Line 75"/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444" name="Line 76"/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445" name="Line 77"/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446" name="Line 78"/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447" name="Line 79"/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448" name="Line 80"/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449" name="Line 81"/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450" name="Line 82"/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186451" name="Group 83"/>
          <p:cNvGrpSpPr>
            <a:grpSpLocks/>
          </p:cNvGrpSpPr>
          <p:nvPr/>
        </p:nvGrpSpPr>
        <p:grpSpPr bwMode="auto">
          <a:xfrm>
            <a:off x="2790825" y="2214563"/>
            <a:ext cx="866775" cy="557212"/>
            <a:chOff x="2208" y="3870"/>
            <a:chExt cx="546" cy="351"/>
          </a:xfrm>
        </p:grpSpPr>
        <p:sp>
          <p:nvSpPr>
            <p:cNvPr id="186452" name="Line 84"/>
            <p:cNvSpPr>
              <a:spLocks noChangeShapeType="1"/>
            </p:cNvSpPr>
            <p:nvPr/>
          </p:nvSpPr>
          <p:spPr bwMode="auto">
            <a:xfrm flipV="1">
              <a:off x="2466" y="3870"/>
              <a:ext cx="288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53" name="Line 85"/>
            <p:cNvSpPr>
              <a:spLocks noChangeShapeType="1"/>
            </p:cNvSpPr>
            <p:nvPr/>
          </p:nvSpPr>
          <p:spPr bwMode="auto">
            <a:xfrm flipV="1">
              <a:off x="2208" y="4029"/>
              <a:ext cx="288" cy="192"/>
            </a:xfrm>
            <a:prstGeom prst="line">
              <a:avLst/>
            </a:prstGeom>
            <a:noFill/>
            <a:ln w="57150">
              <a:solidFill>
                <a:schemeClr val="accent1">
                  <a:lumMod val="20000"/>
                  <a:lumOff val="80000"/>
                  <a:alpha val="0"/>
                </a:schemeClr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86454" name="Line 86"/>
          <p:cNvSpPr>
            <a:spLocks noChangeShapeType="1"/>
          </p:cNvSpPr>
          <p:nvPr/>
        </p:nvSpPr>
        <p:spPr bwMode="auto">
          <a:xfrm>
            <a:off x="5029200" y="2514600"/>
            <a:ext cx="3733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6455" name="Group 87"/>
          <p:cNvGrpSpPr>
            <a:grpSpLocks/>
          </p:cNvGrpSpPr>
          <p:nvPr/>
        </p:nvGrpSpPr>
        <p:grpSpPr bwMode="auto">
          <a:xfrm>
            <a:off x="4267200" y="5035550"/>
            <a:ext cx="2222500" cy="1822450"/>
            <a:chOff x="2592" y="1680"/>
            <a:chExt cx="1400" cy="1148"/>
          </a:xfrm>
        </p:grpSpPr>
        <p:sp>
          <p:nvSpPr>
            <p:cNvPr id="186456" name="Text Box 88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186457" name="Oval 89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86458" name="Rectangle 90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86459" name="Rectangle 91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6460" name="Rectangle 92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6461" name="Oval 93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6462" name="Text Box 94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>
                <a:latin typeface="Arial" charset="0"/>
              </a:endParaRPr>
            </a:p>
          </p:txBody>
        </p:sp>
        <p:sp>
          <p:nvSpPr>
            <p:cNvPr id="186463" name="Oval 95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6464" name="Arc 96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G0" fmla="+- 2653 0 0"/>
                <a:gd name="G1" fmla="+- 17906 0 0"/>
                <a:gd name="G2" fmla="+- 21600 0 0"/>
                <a:gd name="T0" fmla="*/ 14733 w 24253"/>
                <a:gd name="T1" fmla="*/ 0 h 39506"/>
                <a:gd name="T2" fmla="*/ 0 w 24253"/>
                <a:gd name="T3" fmla="*/ 39342 h 39506"/>
                <a:gd name="T4" fmla="*/ 2653 w 24253"/>
                <a:gd name="T5" fmla="*/ 17906 h 39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6465" name="Line 97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66" name="Text Box 98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3</a:t>
              </a:r>
            </a:p>
          </p:txBody>
        </p:sp>
        <p:sp>
          <p:nvSpPr>
            <p:cNvPr id="186467" name="Text Box 99"/>
            <p:cNvSpPr txBox="1">
              <a:spLocks noChangeArrowheads="1"/>
            </p:cNvSpPr>
            <p:nvPr/>
          </p:nvSpPr>
          <p:spPr bwMode="auto">
            <a:xfrm rot="201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186468" name="Line 100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69" name="Line 101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70" name="Line 102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71" name="Line 103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72" name="Line 104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73" name="Line 105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74" name="Line 106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75" name="Line 107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76" name="Line 108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77" name="Line 109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78" name="Line 110"/>
            <p:cNvSpPr>
              <a:spLocks noChangeShapeType="1"/>
            </p:cNvSpPr>
            <p:nvPr/>
          </p:nvSpPr>
          <p:spPr bwMode="auto">
            <a:xfrm rot="294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79" name="Line 111"/>
            <p:cNvSpPr>
              <a:spLocks noChangeShapeType="1"/>
            </p:cNvSpPr>
            <p:nvPr/>
          </p:nvSpPr>
          <p:spPr bwMode="auto">
            <a:xfrm rot="189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80" name="Line 112"/>
            <p:cNvSpPr>
              <a:spLocks noChangeShapeType="1"/>
            </p:cNvSpPr>
            <p:nvPr/>
          </p:nvSpPr>
          <p:spPr bwMode="auto">
            <a:xfrm rot="192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81" name="Line 113"/>
            <p:cNvSpPr>
              <a:spLocks noChangeShapeType="1"/>
            </p:cNvSpPr>
            <p:nvPr/>
          </p:nvSpPr>
          <p:spPr bwMode="auto">
            <a:xfrm rot="195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82" name="Line 114"/>
            <p:cNvSpPr>
              <a:spLocks noChangeShapeType="1"/>
            </p:cNvSpPr>
            <p:nvPr/>
          </p:nvSpPr>
          <p:spPr bwMode="auto">
            <a:xfrm rot="19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83" name="Line 115"/>
            <p:cNvSpPr>
              <a:spLocks noChangeShapeType="1"/>
            </p:cNvSpPr>
            <p:nvPr/>
          </p:nvSpPr>
          <p:spPr bwMode="auto">
            <a:xfrm rot="201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84" name="Line 116"/>
            <p:cNvSpPr>
              <a:spLocks noChangeShapeType="1"/>
            </p:cNvSpPr>
            <p:nvPr/>
          </p:nvSpPr>
          <p:spPr bwMode="auto">
            <a:xfrm rot="204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85" name="Line 117"/>
            <p:cNvSpPr>
              <a:spLocks noChangeShapeType="1"/>
            </p:cNvSpPr>
            <p:nvPr/>
          </p:nvSpPr>
          <p:spPr bwMode="auto">
            <a:xfrm rot="207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86" name="Line 118"/>
            <p:cNvSpPr>
              <a:spLocks noChangeShapeType="1"/>
            </p:cNvSpPr>
            <p:nvPr/>
          </p:nvSpPr>
          <p:spPr bwMode="auto">
            <a:xfrm rot="210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87" name="Line 119"/>
            <p:cNvSpPr>
              <a:spLocks noChangeShapeType="1"/>
            </p:cNvSpPr>
            <p:nvPr/>
          </p:nvSpPr>
          <p:spPr bwMode="auto">
            <a:xfrm rot="21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88" name="Line 120"/>
            <p:cNvSpPr>
              <a:spLocks noChangeShapeType="1"/>
            </p:cNvSpPr>
            <p:nvPr/>
          </p:nvSpPr>
          <p:spPr bwMode="auto">
            <a:xfrm rot="495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89" name="Line 121"/>
            <p:cNvSpPr>
              <a:spLocks noChangeShapeType="1"/>
            </p:cNvSpPr>
            <p:nvPr/>
          </p:nvSpPr>
          <p:spPr bwMode="auto">
            <a:xfrm rot="390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90" name="Line 122"/>
            <p:cNvSpPr>
              <a:spLocks noChangeShapeType="1"/>
            </p:cNvSpPr>
            <p:nvPr/>
          </p:nvSpPr>
          <p:spPr bwMode="auto">
            <a:xfrm rot="393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91" name="Line 123"/>
            <p:cNvSpPr>
              <a:spLocks noChangeShapeType="1"/>
            </p:cNvSpPr>
            <p:nvPr/>
          </p:nvSpPr>
          <p:spPr bwMode="auto">
            <a:xfrm rot="39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92" name="Line 124"/>
            <p:cNvSpPr>
              <a:spLocks noChangeShapeType="1"/>
            </p:cNvSpPr>
            <p:nvPr/>
          </p:nvSpPr>
          <p:spPr bwMode="auto">
            <a:xfrm rot="399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93" name="Line 125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94" name="Line 126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95" name="Line 127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96" name="Line 128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97" name="Line 129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498" name="Text Box 130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186499" name="Text Box 131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1</a:t>
              </a:r>
            </a:p>
          </p:txBody>
        </p:sp>
        <p:sp>
          <p:nvSpPr>
            <p:cNvPr id="186500" name="Text Box 132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>
                <a:latin typeface="Arial" charset="0"/>
              </a:endParaRPr>
            </a:p>
          </p:txBody>
        </p:sp>
        <p:sp>
          <p:nvSpPr>
            <p:cNvPr id="186501" name="Text Box 133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>
                <a:latin typeface="Arial" charset="0"/>
              </a:endParaRPr>
            </a:p>
          </p:txBody>
        </p:sp>
        <p:sp>
          <p:nvSpPr>
            <p:cNvPr id="186502" name="Text Box 134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V</a:t>
              </a:r>
            </a:p>
          </p:txBody>
        </p:sp>
        <p:sp>
          <p:nvSpPr>
            <p:cNvPr id="186503" name="AutoShape 135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G0" fmla="+- 1811 0 0"/>
                <a:gd name="G1" fmla="+- -11364493 0 0"/>
                <a:gd name="G2" fmla="+- 0 0 -11364493"/>
                <a:gd name="T0" fmla="*/ 0 256 1"/>
                <a:gd name="T1" fmla="*/ 180 256 1"/>
                <a:gd name="G3" fmla="+- -11364493 T0 T1"/>
                <a:gd name="T2" fmla="*/ 0 256 1"/>
                <a:gd name="T3" fmla="*/ 90 256 1"/>
                <a:gd name="G4" fmla="+- -11364493 T2 T3"/>
                <a:gd name="G5" fmla="*/ G4 2 1"/>
                <a:gd name="T4" fmla="*/ 90 256 1"/>
                <a:gd name="T5" fmla="*/ 0 256 1"/>
                <a:gd name="G6" fmla="+- -11364493 T4 T5"/>
                <a:gd name="G7" fmla="*/ G6 2 1"/>
                <a:gd name="G8" fmla="abs -11364493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1811"/>
                <a:gd name="G18" fmla="*/ 1811 1 2"/>
                <a:gd name="G19" fmla="+- G18 5400 0"/>
                <a:gd name="G20" fmla="cos G19 -11364493"/>
                <a:gd name="G21" fmla="sin G19 -11364493"/>
                <a:gd name="G22" fmla="+- G20 10800 0"/>
                <a:gd name="G23" fmla="+- G21 10800 0"/>
                <a:gd name="G24" fmla="+- 10800 0 G20"/>
                <a:gd name="G25" fmla="+- 1811 10800 0"/>
                <a:gd name="G26" fmla="?: G9 G17 G25"/>
                <a:gd name="G27" fmla="?: G9 0 21600"/>
                <a:gd name="G28" fmla="cos 10800 -11364493"/>
                <a:gd name="G29" fmla="sin 10800 -11364493"/>
                <a:gd name="G30" fmla="sin 1811 -11364493"/>
                <a:gd name="G31" fmla="+- G28 10800 0"/>
                <a:gd name="G32" fmla="+- G29 10800 0"/>
                <a:gd name="G33" fmla="+- G30 10800 0"/>
                <a:gd name="G34" fmla="?: G4 0 G31"/>
                <a:gd name="G35" fmla="?: -11364493 G34 0"/>
                <a:gd name="G36" fmla="?: G6 G35 G31"/>
                <a:gd name="G37" fmla="+- 21600 0 G36"/>
                <a:gd name="G38" fmla="?: G4 0 G33"/>
                <a:gd name="G39" fmla="?: -11364493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4535 w 21600"/>
                <a:gd name="T15" fmla="*/ 10076 h 21600"/>
                <a:gd name="T16" fmla="*/ 10800 w 21600"/>
                <a:gd name="T17" fmla="*/ 8989 h 21600"/>
                <a:gd name="T18" fmla="*/ 17065 w 21600"/>
                <a:gd name="T19" fmla="*/ 10076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6504" name="Rectangle 136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6505" name="Rectangle 137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bg1">
                          <a:alpha val="38000"/>
                        </a:schemeClr>
                      </a:gs>
                      <a:gs pos="100000">
                        <a:schemeClr val="bg1">
                          <a:gamma/>
                          <a:tint val="0"/>
                          <a:invGamma/>
                          <a:alpha val="37000"/>
                        </a:schemeClr>
                      </a:gs>
                    </a:gsLst>
                    <a:lin ang="540000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86506" name="Rectangle 138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6507" name="AutoShape 139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G0" fmla="+- 432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6508" name="Arc 140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G0" fmla="+- 20850 0 0"/>
                <a:gd name="G1" fmla="+- 0 0 0"/>
                <a:gd name="G2" fmla="+- 21600 0 0"/>
                <a:gd name="T0" fmla="*/ 42223 w 42223"/>
                <a:gd name="T1" fmla="*/ 3121 h 21600"/>
                <a:gd name="T2" fmla="*/ 0 w 42223"/>
                <a:gd name="T3" fmla="*/ 5642 h 21600"/>
                <a:gd name="T4" fmla="*/ 20850 w 4222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6509" name="Freeform 141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510" name="Freeform 142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8 w 48"/>
                <a:gd name="T3" fmla="*/ 48 h 48"/>
                <a:gd name="T4" fmla="*/ 48 w 48"/>
                <a:gd name="T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511" name="AutoShape 143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6512" name="Oval 144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6513" name="Oval 145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6514" name="Text Box 146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-</a:t>
              </a:r>
            </a:p>
          </p:txBody>
        </p:sp>
        <p:sp>
          <p:nvSpPr>
            <p:cNvPr id="186515" name="Text Box 147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+</a:t>
              </a:r>
            </a:p>
          </p:txBody>
        </p:sp>
      </p:grpSp>
      <p:sp>
        <p:nvSpPr>
          <p:cNvPr id="186516" name="Line 148"/>
          <p:cNvSpPr>
            <a:spLocks noChangeShapeType="1"/>
          </p:cNvSpPr>
          <p:nvPr/>
        </p:nvSpPr>
        <p:spPr bwMode="auto">
          <a:xfrm>
            <a:off x="2362200" y="4343400"/>
            <a:ext cx="0" cy="7620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517" name="Line 149"/>
          <p:cNvSpPr>
            <a:spLocks noChangeShapeType="1"/>
          </p:cNvSpPr>
          <p:nvPr/>
        </p:nvSpPr>
        <p:spPr bwMode="auto">
          <a:xfrm>
            <a:off x="7672388" y="4267200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518" name="Line 150"/>
          <p:cNvSpPr>
            <a:spLocks noChangeShapeType="1"/>
          </p:cNvSpPr>
          <p:nvPr/>
        </p:nvSpPr>
        <p:spPr bwMode="auto">
          <a:xfrm>
            <a:off x="4114800" y="6669360"/>
            <a:ext cx="381000" cy="0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519" name="Line 151"/>
          <p:cNvSpPr>
            <a:spLocks noChangeShapeType="1"/>
          </p:cNvSpPr>
          <p:nvPr/>
        </p:nvSpPr>
        <p:spPr bwMode="auto">
          <a:xfrm flipV="1">
            <a:off x="6248400" y="6629400"/>
            <a:ext cx="1447800" cy="285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6520" name="Group 152"/>
          <p:cNvGrpSpPr>
            <a:grpSpLocks/>
          </p:cNvGrpSpPr>
          <p:nvPr/>
        </p:nvGrpSpPr>
        <p:grpSpPr bwMode="auto">
          <a:xfrm rot="-285818">
            <a:off x="4861560" y="5831840"/>
            <a:ext cx="1066800" cy="609600"/>
            <a:chOff x="1488" y="3504"/>
            <a:chExt cx="864" cy="480"/>
          </a:xfrm>
        </p:grpSpPr>
        <p:sp>
          <p:nvSpPr>
            <p:cNvPr id="186521" name="Line 153"/>
            <p:cNvSpPr>
              <a:spLocks noChangeShapeType="1"/>
            </p:cNvSpPr>
            <p:nvPr/>
          </p:nvSpPr>
          <p:spPr bwMode="auto">
            <a:xfrm flipH="1" flipV="1">
              <a:off x="1488" y="3504"/>
              <a:ext cx="432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522" name="Line 154"/>
            <p:cNvSpPr>
              <a:spLocks noChangeShapeType="1"/>
            </p:cNvSpPr>
            <p:nvPr/>
          </p:nvSpPr>
          <p:spPr bwMode="auto">
            <a:xfrm flipH="1" flipV="1">
              <a:off x="1920" y="3744"/>
              <a:ext cx="432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86524" name="Group 156"/>
          <p:cNvGrpSpPr>
            <a:grpSpLocks/>
          </p:cNvGrpSpPr>
          <p:nvPr/>
        </p:nvGrpSpPr>
        <p:grpSpPr bwMode="auto">
          <a:xfrm>
            <a:off x="5867400" y="3962400"/>
            <a:ext cx="1760538" cy="533400"/>
            <a:chOff x="1776" y="2976"/>
            <a:chExt cx="1109" cy="336"/>
          </a:xfrm>
        </p:grpSpPr>
        <p:sp>
          <p:nvSpPr>
            <p:cNvPr id="186525" name="Line 157"/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526" name="Line 158"/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86527" name="Group 159"/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186528" name="Line 160"/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29" name="Line 161"/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30" name="Line 162"/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31" name="Line 163"/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32" name="Line 164"/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33" name="Line 165"/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34" name="Line 166"/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35" name="Line 167"/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36" name="Line 168"/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37" name="Line 169"/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38" name="Line 170"/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39" name="Line 171"/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186540" name="Group 172"/>
          <p:cNvGrpSpPr>
            <a:grpSpLocks/>
          </p:cNvGrpSpPr>
          <p:nvPr/>
        </p:nvGrpSpPr>
        <p:grpSpPr bwMode="auto">
          <a:xfrm>
            <a:off x="2362200" y="4038600"/>
            <a:ext cx="1760538" cy="533400"/>
            <a:chOff x="1776" y="2976"/>
            <a:chExt cx="1109" cy="336"/>
          </a:xfrm>
        </p:grpSpPr>
        <p:sp>
          <p:nvSpPr>
            <p:cNvPr id="186541" name="Line 173"/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6542" name="Line 174"/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86543" name="Group 175"/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186544" name="Line 176"/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45" name="Line 177"/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46" name="Line 178"/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47" name="Line 179"/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48" name="Line 180"/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49" name="Line 181"/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50" name="Line 182"/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51" name="Line 183"/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52" name="Line 184"/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53" name="Line 185"/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54" name="Line 186"/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6555" name="Line 187"/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86556" name="Line 188"/>
          <p:cNvSpPr>
            <a:spLocks noChangeShapeType="1"/>
          </p:cNvSpPr>
          <p:nvPr/>
        </p:nvSpPr>
        <p:spPr bwMode="auto">
          <a:xfrm>
            <a:off x="4114800" y="5133975"/>
            <a:ext cx="0" cy="1566863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6557" name="Text Box 189"/>
          <p:cNvSpPr txBox="1">
            <a:spLocks noChangeArrowheads="1"/>
          </p:cNvSpPr>
          <p:nvPr/>
        </p:nvSpPr>
        <p:spPr bwMode="auto">
          <a:xfrm>
            <a:off x="2743200" y="3581400"/>
            <a:ext cx="609600" cy="457200"/>
          </a:xfrm>
          <a:prstGeom prst="rect">
            <a:avLst/>
          </a:prstGeom>
          <a:solidFill>
            <a:schemeClr val="bg2">
              <a:lumMod val="75000"/>
              <a:alpha val="72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(1)</a:t>
            </a:r>
          </a:p>
        </p:txBody>
      </p:sp>
      <p:sp>
        <p:nvSpPr>
          <p:cNvPr id="186558" name="Text Box 190"/>
          <p:cNvSpPr txBox="1">
            <a:spLocks noChangeArrowheads="1"/>
          </p:cNvSpPr>
          <p:nvPr/>
        </p:nvSpPr>
        <p:spPr bwMode="auto">
          <a:xfrm>
            <a:off x="4495800" y="3581400"/>
            <a:ext cx="609600" cy="457200"/>
          </a:xfrm>
          <a:prstGeom prst="rect">
            <a:avLst/>
          </a:prstGeom>
          <a:solidFill>
            <a:schemeClr val="bg2">
              <a:lumMod val="75000"/>
              <a:alpha val="72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(2)</a:t>
            </a:r>
          </a:p>
        </p:txBody>
      </p:sp>
      <p:sp>
        <p:nvSpPr>
          <p:cNvPr id="186559" name="Text Box 191"/>
          <p:cNvSpPr txBox="1">
            <a:spLocks noChangeArrowheads="1"/>
          </p:cNvSpPr>
          <p:nvPr/>
        </p:nvSpPr>
        <p:spPr bwMode="auto">
          <a:xfrm>
            <a:off x="5940152" y="3547864"/>
            <a:ext cx="609600" cy="457200"/>
          </a:xfrm>
          <a:prstGeom prst="rect">
            <a:avLst/>
          </a:prstGeom>
          <a:solidFill>
            <a:schemeClr val="bg2">
              <a:lumMod val="75000"/>
              <a:alpha val="72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(3)</a:t>
            </a:r>
          </a:p>
        </p:txBody>
      </p:sp>
      <p:sp>
        <p:nvSpPr>
          <p:cNvPr id="193" name="Hình chữ nhật 192"/>
          <p:cNvSpPr/>
          <p:nvPr/>
        </p:nvSpPr>
        <p:spPr>
          <a:xfrm>
            <a:off x="-4832" y="766445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I. XÁC ĐỊNH SỰ PHỤ THUỘC CỦA ĐIỆN TRỞ DÂY DẪN VÀO MỘT TRONG NHỮNG YẾU TỐ KHÁC NHAU: 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194" name="Hình chữ nhật 193"/>
          <p:cNvSpPr/>
          <p:nvPr/>
        </p:nvSpPr>
        <p:spPr>
          <a:xfrm>
            <a:off x="0" y="1320448"/>
            <a:ext cx="9139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000099"/>
                </a:solidFill>
              </a:rPr>
              <a:t>II. SỰ PHỤ THUỘC CỦA ĐIỆN TRỞ VÀO CHIỀU DÀI  DÂY DẪN:</a:t>
            </a:r>
            <a:endParaRPr lang="vi-VN" b="1" dirty="0">
              <a:solidFill>
                <a:srgbClr val="000099"/>
              </a:solidFill>
            </a:endParaRPr>
          </a:p>
        </p:txBody>
      </p:sp>
      <p:sp>
        <p:nvSpPr>
          <p:cNvPr id="195" name="Hình chữ nhật 194"/>
          <p:cNvSpPr/>
          <p:nvPr/>
        </p:nvSpPr>
        <p:spPr>
          <a:xfrm>
            <a:off x="0" y="1598320"/>
            <a:ext cx="31774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660066"/>
                </a:solidFill>
              </a:rPr>
              <a:t>1. </a:t>
            </a:r>
            <a:r>
              <a:rPr lang="vi-VN" sz="2400" b="1" dirty="0" err="1" smtClean="0">
                <a:solidFill>
                  <a:srgbClr val="660066"/>
                </a:solidFill>
              </a:rPr>
              <a:t>Dự</a:t>
            </a:r>
            <a:r>
              <a:rPr lang="vi-VN" sz="2400" b="1" dirty="0" smtClean="0">
                <a:solidFill>
                  <a:srgbClr val="660066"/>
                </a:solidFill>
              </a:rPr>
              <a:t> kiến cách làm:</a:t>
            </a:r>
            <a:endParaRPr lang="vi-VN" sz="2400" b="1" dirty="0">
              <a:solidFill>
                <a:srgbClr val="660066"/>
              </a:solidFill>
            </a:endParaRPr>
          </a:p>
        </p:txBody>
      </p:sp>
      <p:sp>
        <p:nvSpPr>
          <p:cNvPr id="196" name="Hình chữ nhật 195"/>
          <p:cNvSpPr/>
          <p:nvPr/>
        </p:nvSpPr>
        <p:spPr>
          <a:xfrm>
            <a:off x="-3175" y="1936105"/>
            <a:ext cx="35333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660066"/>
                </a:solidFill>
              </a:rPr>
              <a:t>2. </a:t>
            </a:r>
            <a:r>
              <a:rPr lang="vi-VN" sz="2400" b="1" dirty="0" err="1">
                <a:solidFill>
                  <a:srgbClr val="660066"/>
                </a:solidFill>
              </a:rPr>
              <a:t>Thí</a:t>
            </a:r>
            <a:r>
              <a:rPr lang="vi-VN" sz="2400" b="1" dirty="0">
                <a:solidFill>
                  <a:srgbClr val="660066"/>
                </a:solidFill>
              </a:rPr>
              <a:t> nghiệm </a:t>
            </a:r>
            <a:r>
              <a:rPr lang="vi-VN" sz="2400" b="1" dirty="0" err="1">
                <a:solidFill>
                  <a:srgbClr val="660066"/>
                </a:solidFill>
              </a:rPr>
              <a:t>kiểm</a:t>
            </a:r>
            <a:r>
              <a:rPr lang="vi-VN" sz="2400" b="1" dirty="0">
                <a:solidFill>
                  <a:srgbClr val="660066"/>
                </a:solidFill>
              </a:rPr>
              <a:t> </a:t>
            </a:r>
            <a:r>
              <a:rPr lang="vi-VN" sz="2400" b="1" dirty="0" smtClean="0">
                <a:solidFill>
                  <a:srgbClr val="660066"/>
                </a:solidFill>
              </a:rPr>
              <a:t>tra:</a:t>
            </a:r>
            <a:endParaRPr lang="vi-VN" sz="2400" b="1" dirty="0">
              <a:solidFill>
                <a:srgbClr val="660066"/>
              </a:solidFill>
            </a:endParaRPr>
          </a:p>
        </p:txBody>
      </p:sp>
      <p:graphicFrame>
        <p:nvGraphicFramePr>
          <p:cNvPr id="2" name="Đối tượng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434833"/>
              </p:ext>
            </p:extLst>
          </p:nvPr>
        </p:nvGraphicFramePr>
        <p:xfrm>
          <a:off x="5637857" y="2657475"/>
          <a:ext cx="282257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3" imgW="1384200" imgH="431640" progId="">
                  <p:embed/>
                </p:oleObj>
              </mc:Choice>
              <mc:Fallback>
                <p:oleObj name="Equation" r:id="rId3" imgW="1384200" imgH="431640" progId="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7857" y="2657475"/>
                        <a:ext cx="2822575" cy="879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6381" name="Line 13"/>
          <p:cNvSpPr>
            <a:spLocks noChangeShapeType="1"/>
          </p:cNvSpPr>
          <p:nvPr/>
        </p:nvSpPr>
        <p:spPr bwMode="auto">
          <a:xfrm>
            <a:off x="228600" y="2514600"/>
            <a:ext cx="2971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8" name="Hình chữ nhật 197"/>
          <p:cNvSpPr/>
          <p:nvPr/>
        </p:nvSpPr>
        <p:spPr>
          <a:xfrm>
            <a:off x="884718" y="5759139"/>
            <a:ext cx="1180131" cy="400110"/>
          </a:xfrm>
          <a:prstGeom prst="rect">
            <a:avLst/>
          </a:prstGeom>
          <a:ln w="15875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vi-VN" sz="2000" b="1" dirty="0">
                <a:solidFill>
                  <a:srgbClr val="003300"/>
                </a:solidFill>
              </a:rPr>
              <a:t> </a:t>
            </a:r>
            <a:r>
              <a:rPr lang="vi-VN" sz="2000" b="1" dirty="0" smtClean="0">
                <a:solidFill>
                  <a:srgbClr val="003300"/>
                </a:solidFill>
              </a:rPr>
              <a:t>Hình c. </a:t>
            </a:r>
            <a:endParaRPr lang="vi-VN" sz="2000" dirty="0">
              <a:solidFill>
                <a:srgbClr val="003300"/>
              </a:solidFill>
            </a:endParaRPr>
          </a:p>
        </p:txBody>
      </p:sp>
      <p:sp>
        <p:nvSpPr>
          <p:cNvPr id="197" name="Hình chữ nhật 3"/>
          <p:cNvSpPr/>
          <p:nvPr/>
        </p:nvSpPr>
        <p:spPr>
          <a:xfrm>
            <a:off x="-4832" y="0"/>
            <a:ext cx="9144000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BÀI 7.  SỰ PHỤ THUỘC CỦA ĐIỆN TRỞ </a:t>
            </a:r>
          </a:p>
          <a:p>
            <a:pPr algn="ctr"/>
            <a:r>
              <a:rPr lang="vi-VN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VÀO CHIỀU DÀI DÂY DẪN</a:t>
            </a:r>
            <a:endParaRPr lang="vi-VN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680986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" dur="2000" fill="hold"/>
                                        <p:tgtEl>
                                          <p:spTgt spid="1864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520000">
                                      <p:cBhvr>
                                        <p:cTn id="9" dur="2000" fill="hold"/>
                                        <p:tgtEl>
                                          <p:spTgt spid="1864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11" dur="2000" fill="hold"/>
                                        <p:tgtEl>
                                          <p:spTgt spid="1865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363</TotalTime>
  <Words>1659</Words>
  <Application>Microsoft Office PowerPoint</Application>
  <PresentationFormat>On-screen Show (4:3)</PresentationFormat>
  <Paragraphs>231</Paragraphs>
  <Slides>14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Retrospect</vt:lpstr>
      <vt:lpstr>Flow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VỀ NHÀ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trình bày của PowerPoint</dc:title>
  <dc:creator>VHC_Computer</dc:creator>
  <cp:lastModifiedBy>Nhung-KT</cp:lastModifiedBy>
  <cp:revision>79</cp:revision>
  <dcterms:created xsi:type="dcterms:W3CDTF">2013-08-11T07:31:16Z</dcterms:created>
  <dcterms:modified xsi:type="dcterms:W3CDTF">2021-10-05T03:05:27Z</dcterms:modified>
</cp:coreProperties>
</file>