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6"/>
  </p:notesMasterIdLst>
  <p:handoutMasterIdLst>
    <p:handoutMasterId r:id="rId27"/>
  </p:handoutMasterIdLst>
  <p:sldIdLst>
    <p:sldId id="397" r:id="rId4"/>
    <p:sldId id="259" r:id="rId5"/>
    <p:sldId id="260" r:id="rId6"/>
    <p:sldId id="261" r:id="rId7"/>
    <p:sldId id="267" r:id="rId8"/>
    <p:sldId id="262" r:id="rId9"/>
    <p:sldId id="278" r:id="rId10"/>
    <p:sldId id="279" r:id="rId11"/>
    <p:sldId id="274" r:id="rId12"/>
    <p:sldId id="268" r:id="rId13"/>
    <p:sldId id="269" r:id="rId14"/>
    <p:sldId id="271" r:id="rId15"/>
    <p:sldId id="272" r:id="rId16"/>
    <p:sldId id="277" r:id="rId17"/>
    <p:sldId id="273" r:id="rId18"/>
    <p:sldId id="275" r:id="rId19"/>
    <p:sldId id="276" r:id="rId20"/>
    <p:sldId id="266" r:id="rId21"/>
    <p:sldId id="281" r:id="rId22"/>
    <p:sldId id="282" r:id="rId23"/>
    <p:sldId id="283" r:id="rId24"/>
    <p:sldId id="39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772571"/>
    <a:srgbClr val="008000"/>
    <a:srgbClr val="FFCC00"/>
    <a:srgbClr val="CC3300"/>
    <a:srgbClr val="FF0066"/>
    <a:srgbClr val="2ADF11"/>
    <a:srgbClr val="03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6F53-1E61-4281-8786-1785640E777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016F-AE88-43B9-8C22-598BF5DCF6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1F73-64D7-4987-9F80-7FD5EF66D6AB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01812-3E5D-4BD3-BF61-B16EEE71B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9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66D2F4-766E-4070-A69C-4AA11AF2FBAC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A25417-B29D-43FA-9137-0356B2E808CE}" type="slidenum">
              <a:rPr lang="en-US" sz="1200" smtClean="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01812-3E5D-4BD3-BF61-B16EEE71B9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108-BAC8-4D4F-AB1F-DDBE5F16A79D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1A07-7C6A-4A88-9729-DF0A428A65E8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A933-6520-40B5-9DB6-8E1E49B2C2BC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CBD65FA-0DA4-4EB3-89F0-3F58A49FA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841308D-6808-4830-86E2-22E185B9F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7EC632-1EF4-4A54-BCC6-C50217D41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CA700B0-6673-43CA-ACDF-7E1C7B85A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02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C688B1-C131-4619-82DD-C3CA2D331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5AF609F-ADCD-48DE-B83F-D7019CA4A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202FBC-929F-4A8A-ACF3-D08DD1F13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142D1902-951A-411F-9F9D-6B2F7B761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49FB02E-5D0A-44A7-85DD-80D7A97CD4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8C9BAC-5EC9-465E-BAF7-B8FA8FF0D0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39990ED-F291-49FC-A082-6968BA3D7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C1FB0DD-D254-4815-907A-32F7FCFC6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149586-E3EE-4373-BA26-4469C1E99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2D039-C7C3-4A23-96EC-9D3FAE813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768471-1CF6-4C87-A79F-6F3DA1D94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7FF8A6EA-CDB0-4523-8E16-56E0153A5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9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B3B21BB-99BF-4489-94C9-E7AC4464B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9EACFA-4482-434C-A03A-60468B865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EB63C45-E5C3-4B83-936A-298F42416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5BB9760-7543-43B8-ABA3-68645D343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46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83E160C-E8D4-4BD0-B4B5-A6523A53A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01B2888-6464-4A21-888D-89EB0FF7A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4ECA73-A83B-41FC-A299-1492907A8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920C109C-0F53-429E-A4BE-3772AB73D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12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3B58788-BA82-44A1-90F6-A52536325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D00F2DD-93FA-4A7F-BF8A-452B6A696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828BEAF-1C0F-4F45-9668-47885D4B3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5965D81B-CE1C-4C16-AE5D-CE6755683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9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0240EC-A68E-44A9-88DD-42C2A993F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69524D-ACB9-4E4F-8A33-AA1BDDF5D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EA94C2-5322-4B90-B89C-1658C48DD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C01D0D5A-9771-4323-8661-6D5F7CFA7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69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6BC-851B-4A61-90FF-10F5835B7A64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DAFC8B-00C9-471D-8D58-6EB0BB1F3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A51AAA-452F-443E-AC0A-ED26A5504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8114CA-AC46-4198-949E-9B2DCCE1B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A3BD8A28-286C-48BC-AB04-A0EE4FDA3D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21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297195-FE87-47C4-82A2-1D9444EA0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325A6B-22EC-4333-8D2A-B0FE1609D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0A0B94-BA72-4F16-BE39-1EBB9D067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0CC8F4BB-0BD1-44CC-B56A-DC1D99484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36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7E81E6-2806-46D7-A05A-211EC43DF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FF967AD-0972-4D8C-9FE7-9703F89BC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C9056D3-9674-4E61-A7E5-5766D10E0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fld id="{B67576C5-733E-4184-B508-09E15BB7B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93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729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33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12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600205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83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717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018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3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E910-E6A0-4A86-9A54-E48780F8A70E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22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494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1" indent="0">
              <a:buNone/>
              <a:defRPr sz="2400"/>
            </a:lvl3pPr>
            <a:lvl4pPr marL="1371605" indent="0">
              <a:buNone/>
              <a:defRPr sz="2000"/>
            </a:lvl4pPr>
            <a:lvl5pPr marL="1828807" indent="0">
              <a:buNone/>
              <a:defRPr sz="2000"/>
            </a:lvl5pPr>
            <a:lvl6pPr marL="2286009" indent="0">
              <a:buNone/>
              <a:defRPr sz="2000"/>
            </a:lvl6pPr>
            <a:lvl7pPr marL="2743212" indent="0">
              <a:buNone/>
              <a:defRPr sz="2000"/>
            </a:lvl7pPr>
            <a:lvl8pPr marL="3200413" indent="0">
              <a:buNone/>
              <a:defRPr sz="2000"/>
            </a:lvl8pPr>
            <a:lvl9pPr marL="365761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782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551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3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198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50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B708F-5998-43D2-BC35-B19D31B988F1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DB47-B5A3-4281-B0B9-D3FA89F1A9DB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D69D-F238-4861-8B57-5EEF01047958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C6CB-851B-4599-88D3-9C40196407A4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3955-1D7F-4BA2-A24E-5B283CFEC3D0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0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004D-552E-43EF-8CF1-8B21CDADE0CD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6B3D-17C0-4CDF-9AB7-0D837BB4DD12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60420-3FBF-43F2-B4A5-E0C4E7CA7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0C208AED-E382-48A2-A0CE-69817862B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A99847B-B501-4B47-A8DD-1558E1CF77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847710B-D52B-4FDE-9D80-D06F169DFB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DC1673B-2812-4CEF-94F9-FE3A3F0C3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369B25C-4C76-48F0-A715-CC36032B35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776B04D-4E98-45EE-B09D-BD6A1E892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05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E021EC6-E48A-485D-82EE-885F3E0E41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1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8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7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3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DFE7148-FB39-44A4-AB84-5DD42EA70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350"/>
            <a:ext cx="94488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F01AA4F9-13DC-415F-B02D-1F11E57EE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6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Text Box 8">
            <a:extLst>
              <a:ext uri="{FF2B5EF4-FFF2-40B4-BE49-F238E27FC236}">
                <a16:creationId xmlns:a16="http://schemas.microsoft.com/office/drawing/2014/main" xmlns="" id="{57AD1E9B-EAE9-470F-8D92-AD077BFDB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7467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 GD-ĐT QUẬN LONG BIÊN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THCS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 QUÝ ĐÔN</a:t>
            </a:r>
            <a:endParaRPr kumimoji="0" lang="vi-VN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xmlns="" id="{CA315E6E-3A43-462E-9C74-934EC49E8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143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----------------------------</a:t>
            </a:r>
          </a:p>
        </p:txBody>
      </p:sp>
      <p:sp>
        <p:nvSpPr>
          <p:cNvPr id="14342" name="TextBox 1">
            <a:extLst>
              <a:ext uri="{FF2B5EF4-FFF2-40B4-BE49-F238E27FC236}">
                <a16:creationId xmlns:a16="http://schemas.microsoft.com/office/drawing/2014/main" xmlns="" id="{CFCA0D34-BC8B-4237-945D-CAD3DDB9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2174875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MÔN: VẬT LÍ 8</a:t>
            </a:r>
          </a:p>
        </p:txBody>
      </p:sp>
      <p:sp>
        <p:nvSpPr>
          <p:cNvPr id="14343" name="TextBox 1">
            <a:extLst>
              <a:ext uri="{FF2B5EF4-FFF2-40B4-BE49-F238E27FC236}">
                <a16:creationId xmlns:a16="http://schemas.microsoft.com/office/drawing/2014/main" xmlns="" id="{E4B81E20-EA7A-403A-ACAE-5F93FB21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 HỌC: 2021-2022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4" name="TextBox 2">
            <a:extLst>
              <a:ext uri="{FF2B5EF4-FFF2-40B4-BE49-F238E27FC236}">
                <a16:creationId xmlns:a16="http://schemas.microsoft.com/office/drawing/2014/main" xmlns="" id="{512C1A24-9A63-45BC-8943-2DCE596A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282575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: 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 THỊ TUYẾT SƠN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4: BIỂU DIỄN LỰC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73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4015" y="1981200"/>
            <a:ext cx="4652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2732544"/>
            <a:ext cx="464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Gốc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xích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48200" y="698480"/>
            <a:ext cx="449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C00000"/>
                </a:solidFill>
              </a:rPr>
              <a:t>Ví</a:t>
            </a:r>
            <a:r>
              <a:rPr lang="en-US" b="1" i="1" u="sng" dirty="0">
                <a:solidFill>
                  <a:srgbClr val="C00000"/>
                </a:solidFill>
              </a:rPr>
              <a:t> </a:t>
            </a:r>
            <a:r>
              <a:rPr lang="en-US" b="1" i="1" u="sng" dirty="0" err="1">
                <a:solidFill>
                  <a:srgbClr val="C00000"/>
                </a:solidFill>
              </a:rPr>
              <a:t>dụ</a:t>
            </a:r>
            <a:r>
              <a:rPr lang="en-US" b="1" i="1" u="sng" dirty="0">
                <a:solidFill>
                  <a:srgbClr val="C00000"/>
                </a:solidFill>
              </a:rPr>
              <a:t>: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Hãy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biểu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diễn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một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lực</a:t>
            </a:r>
            <a:r>
              <a:rPr lang="en-US" b="1" i="1" dirty="0">
                <a:solidFill>
                  <a:srgbClr val="C00000"/>
                </a:solidFill>
              </a:rPr>
              <a:t> 15N </a:t>
            </a:r>
            <a:r>
              <a:rPr lang="en-US" b="1" i="1" dirty="0" err="1">
                <a:solidFill>
                  <a:srgbClr val="C00000"/>
                </a:solidFill>
              </a:rPr>
              <a:t>tác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dụng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lên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xe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lăn</a:t>
            </a:r>
            <a:r>
              <a:rPr lang="en-US" b="1" i="1" dirty="0">
                <a:solidFill>
                  <a:srgbClr val="C00000"/>
                </a:solidFill>
              </a:rPr>
              <a:t> B. Theo </a:t>
            </a:r>
            <a:r>
              <a:rPr lang="en-US" b="1" i="1" dirty="0" err="1">
                <a:solidFill>
                  <a:srgbClr val="C00000"/>
                </a:solidFill>
              </a:rPr>
              <a:t>các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yếu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tố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sau</a:t>
            </a:r>
            <a:r>
              <a:rPr lang="en-US" b="1" i="1" dirty="0">
                <a:solidFill>
                  <a:srgbClr val="C00000"/>
                </a:solidFill>
              </a:rPr>
              <a:t>: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Điểm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đặt</a:t>
            </a:r>
            <a:r>
              <a:rPr lang="en-US" b="1" i="1" dirty="0">
                <a:solidFill>
                  <a:srgbClr val="C00000"/>
                </a:solidFill>
              </a:rPr>
              <a:t>  A.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Phương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nằm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ngang</a:t>
            </a:r>
            <a:r>
              <a:rPr lang="en-US" b="1" i="1" dirty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Chiều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từ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trái</a:t>
            </a:r>
            <a:r>
              <a:rPr lang="en-US" b="1" i="1" dirty="0">
                <a:solidFill>
                  <a:srgbClr val="C00000"/>
                </a:solidFill>
              </a:rPr>
              <a:t> sang </a:t>
            </a:r>
            <a:r>
              <a:rPr lang="en-US" b="1" i="1" dirty="0" err="1">
                <a:solidFill>
                  <a:srgbClr val="C00000"/>
                </a:solidFill>
              </a:rPr>
              <a:t>phải</a:t>
            </a:r>
            <a:r>
              <a:rPr lang="en-US" b="1" i="1" dirty="0">
                <a:solidFill>
                  <a:srgbClr val="C00000"/>
                </a:solidFill>
              </a:rPr>
              <a:t>. </a:t>
            </a:r>
          </a:p>
          <a:p>
            <a:pPr eaLnBrk="1" hangingPunct="1"/>
            <a:r>
              <a:rPr lang="en-US" b="1" i="1" dirty="0" err="1">
                <a:solidFill>
                  <a:srgbClr val="C00000"/>
                </a:solidFill>
              </a:rPr>
              <a:t>Cường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độ</a:t>
            </a:r>
            <a:r>
              <a:rPr lang="en-US" b="1" i="1" dirty="0">
                <a:solidFill>
                  <a:srgbClr val="C00000"/>
                </a:solidFill>
              </a:rPr>
              <a:t> F = 15N </a:t>
            </a:r>
          </a:p>
        </p:txBody>
      </p:sp>
    </p:spTree>
    <p:extLst>
      <p:ext uri="{BB962C8B-B14F-4D97-AF65-F5344CB8AC3E}">
        <p14:creationId xmlns:p14="http://schemas.microsoft.com/office/powerpoint/2010/main" val="17409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3419475"/>
            <a:ext cx="2209800" cy="4572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209800" y="3876675"/>
            <a:ext cx="175260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209800" y="3876675"/>
            <a:ext cx="53340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429000" y="3863975"/>
            <a:ext cx="53340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143000" y="4410075"/>
            <a:ext cx="754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806700" y="3419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B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743200" y="2514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Tỉ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xích</a:t>
            </a:r>
            <a:r>
              <a:rPr lang="en-US" b="1" dirty="0">
                <a:cs typeface="Times New Roman" pitchFamily="18" charset="0"/>
              </a:rPr>
              <a:t> 1cm </a:t>
            </a:r>
            <a:r>
              <a:rPr lang="en-US" b="1" dirty="0" err="1">
                <a:cs typeface="Times New Roman" pitchFamily="18" charset="0"/>
              </a:rPr>
              <a:t>ứng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với</a:t>
            </a:r>
            <a:r>
              <a:rPr lang="en-US" b="1" dirty="0">
                <a:cs typeface="Times New Roman" pitchFamily="18" charset="0"/>
              </a:rPr>
              <a:t> 5N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181600" y="4826934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5N</a:t>
            </a:r>
            <a:endParaRPr lang="en-US">
              <a:cs typeface="Times New Roman" pitchFamily="18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191000" y="3648075"/>
            <a:ext cx="2522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041900" y="4791075"/>
            <a:ext cx="822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880100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041900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029200" y="36480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8674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0292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191000" y="36480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50292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1910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629400" y="3429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F</a:t>
            </a: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629400" y="3429000"/>
            <a:ext cx="390525" cy="1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4572000" y="31146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cs typeface="Times New Roman" pitchFamily="18" charset="0"/>
              </a:rPr>
              <a:t>F = 15N</a:t>
            </a:r>
            <a:endParaRPr lang="en-US">
              <a:cs typeface="Times New Roman" pitchFamily="18" charset="0"/>
            </a:endParaRP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85800" y="5486400"/>
            <a:ext cx="36957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15N sẽ ứng với ….cm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27432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1148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Times New Roman" pitchFamily="18" charset="0"/>
              </a:rPr>
              <a:t>A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 i="1" u="sng" dirty="0" err="1">
                <a:cs typeface="Times New Roman" pitchFamily="18" charset="0"/>
              </a:rPr>
              <a:t>Ví</a:t>
            </a:r>
            <a:r>
              <a:rPr lang="en-US" b="1" i="1" u="sng" dirty="0">
                <a:cs typeface="Times New Roman" pitchFamily="18" charset="0"/>
              </a:rPr>
              <a:t> </a:t>
            </a:r>
            <a:r>
              <a:rPr lang="en-US" b="1" i="1" u="sng" dirty="0" err="1">
                <a:cs typeface="Times New Roman" pitchFamily="18" charset="0"/>
              </a:rPr>
              <a:t>dụ</a:t>
            </a:r>
            <a:r>
              <a:rPr lang="en-US" b="1" i="1" u="sng" dirty="0">
                <a:cs typeface="Times New Roman" pitchFamily="18" charset="0"/>
              </a:rPr>
              <a:t>: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Hãy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biểu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diễn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một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lực</a:t>
            </a:r>
            <a:r>
              <a:rPr lang="en-US" b="1" dirty="0">
                <a:cs typeface="Times New Roman" pitchFamily="18" charset="0"/>
              </a:rPr>
              <a:t> 15N </a:t>
            </a:r>
            <a:r>
              <a:rPr lang="en-US" b="1" dirty="0" err="1">
                <a:cs typeface="Times New Roman" pitchFamily="18" charset="0"/>
              </a:rPr>
              <a:t>tác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dụng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lên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xe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lăn</a:t>
            </a:r>
            <a:r>
              <a:rPr lang="en-US" b="1" dirty="0">
                <a:cs typeface="Times New Roman" pitchFamily="18" charset="0"/>
              </a:rPr>
              <a:t> B. </a:t>
            </a:r>
          </a:p>
          <a:p>
            <a:pPr algn="just" eaLnBrk="1" hangingPunct="1"/>
            <a:r>
              <a:rPr lang="en-US" b="1" i="1" dirty="0">
                <a:cs typeface="Times New Roman" pitchFamily="18" charset="0"/>
              </a:rPr>
              <a:t>Theo </a:t>
            </a:r>
            <a:r>
              <a:rPr lang="en-US" b="1" i="1" dirty="0" err="1">
                <a:cs typeface="Times New Roman" pitchFamily="18" charset="0"/>
              </a:rPr>
              <a:t>các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yếu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tố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sau</a:t>
            </a:r>
            <a:r>
              <a:rPr lang="en-US" b="1" i="1" dirty="0">
                <a:cs typeface="Times New Roman" pitchFamily="18" charset="0"/>
              </a:rPr>
              <a:t>:  </a:t>
            </a:r>
            <a:r>
              <a:rPr lang="en-US" b="1" i="1" dirty="0" err="1">
                <a:cs typeface="Times New Roman" pitchFamily="18" charset="0"/>
              </a:rPr>
              <a:t>Điểm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đặt</a:t>
            </a:r>
            <a:r>
              <a:rPr lang="en-US" b="1" i="1" dirty="0">
                <a:cs typeface="Times New Roman" pitchFamily="18" charset="0"/>
              </a:rPr>
              <a:t>  A.</a:t>
            </a:r>
          </a:p>
          <a:p>
            <a:pPr algn="just" eaLnBrk="1" hangingPunct="1"/>
            <a:r>
              <a:rPr lang="en-US" b="1" i="1" dirty="0">
                <a:cs typeface="Times New Roman" pitchFamily="18" charset="0"/>
              </a:rPr>
              <a:t>                                    </a:t>
            </a:r>
            <a:r>
              <a:rPr lang="en-US" b="1" i="1" dirty="0" err="1">
                <a:cs typeface="Times New Roman" pitchFamily="18" charset="0"/>
              </a:rPr>
              <a:t>Phương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nằm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ngang</a:t>
            </a:r>
            <a:r>
              <a:rPr lang="en-US" b="1" i="1" dirty="0"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b="1" i="1" dirty="0">
                <a:cs typeface="Times New Roman" pitchFamily="18" charset="0"/>
              </a:rPr>
              <a:t>                                    </a:t>
            </a:r>
            <a:r>
              <a:rPr lang="en-US" b="1" i="1" dirty="0" err="1">
                <a:cs typeface="Times New Roman" pitchFamily="18" charset="0"/>
              </a:rPr>
              <a:t>Chiều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từ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trái</a:t>
            </a:r>
            <a:r>
              <a:rPr lang="en-US" b="1" i="1" dirty="0">
                <a:cs typeface="Times New Roman" pitchFamily="18" charset="0"/>
              </a:rPr>
              <a:t> sang </a:t>
            </a:r>
            <a:r>
              <a:rPr lang="en-US" b="1" i="1" dirty="0" err="1">
                <a:cs typeface="Times New Roman" pitchFamily="18" charset="0"/>
              </a:rPr>
              <a:t>phải</a:t>
            </a:r>
            <a:r>
              <a:rPr lang="en-US" b="1" i="1" dirty="0"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b="1" i="1" dirty="0">
                <a:cs typeface="Times New Roman" pitchFamily="18" charset="0"/>
              </a:rPr>
              <a:t>                                    </a:t>
            </a:r>
            <a:r>
              <a:rPr lang="en-US" b="1" i="1" dirty="0" err="1">
                <a:cs typeface="Times New Roman" pitchFamily="18" charset="0"/>
              </a:rPr>
              <a:t>Cường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độ</a:t>
            </a:r>
            <a:r>
              <a:rPr lang="en-US" b="1" i="1" dirty="0">
                <a:cs typeface="Times New Roman" pitchFamily="18" charset="0"/>
              </a:rPr>
              <a:t> F = 15N </a:t>
            </a:r>
          </a:p>
        </p:txBody>
      </p:sp>
      <p:sp>
        <p:nvSpPr>
          <p:cNvPr id="2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4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L -0.00139 -0.1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8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  <p:bldP spid="28680" grpId="0"/>
      <p:bldP spid="28681" grpId="0"/>
      <p:bldP spid="28682" grpId="0"/>
      <p:bldP spid="28682" grpId="1"/>
      <p:bldP spid="28683" grpId="0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/>
      <p:bldP spid="28694" grpId="0" animBg="1"/>
      <p:bldP spid="28696" grpId="0" animBg="1"/>
      <p:bldP spid="28696" grpId="1" animBg="1"/>
      <p:bldP spid="28697" grpId="0" build="allAtOnce"/>
      <p:bldP spid="286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7056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 descr="Granite"/>
          <p:cNvSpPr>
            <a:spLocks noChangeArrowheads="1"/>
          </p:cNvSpPr>
          <p:nvPr/>
        </p:nvSpPr>
        <p:spPr bwMode="auto">
          <a:xfrm>
            <a:off x="0" y="4495800"/>
            <a:ext cx="91440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AutoShape 4" descr="Green marble"/>
          <p:cNvSpPr>
            <a:spLocks noChangeArrowheads="1"/>
          </p:cNvSpPr>
          <p:nvPr/>
        </p:nvSpPr>
        <p:spPr bwMode="auto">
          <a:xfrm>
            <a:off x="3276600" y="3276600"/>
            <a:ext cx="1447800" cy="914400"/>
          </a:xfrm>
          <a:prstGeom prst="flowChartPunchedCard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5814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029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934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1816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6096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7162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8001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7244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đầu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tàu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kéo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toa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với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kéo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10</a:t>
            </a:r>
            <a:r>
              <a:rPr lang="en-US" b="1" baseline="30000" dirty="0">
                <a:solidFill>
                  <a:srgbClr val="C00000"/>
                </a:solidFill>
                <a:latin typeface="Arial" charset="0"/>
              </a:rPr>
              <a:t>6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N,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biểu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diễn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này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như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thế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?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" y="160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Tỉ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xích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1cm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ứng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" charset="0"/>
              </a:rPr>
              <a:t>với</a:t>
            </a:r>
            <a:r>
              <a:rPr lang="en-US" b="1" dirty="0">
                <a:solidFill>
                  <a:srgbClr val="006600"/>
                </a:solidFill>
                <a:latin typeface="Arial" charset="0"/>
              </a:rPr>
              <a:t> 500.000 N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6858000" y="1676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858000" y="1600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8001000" y="1600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849035" y="1721224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6600"/>
                </a:solidFill>
                <a:latin typeface="Arial" charset="0"/>
              </a:rPr>
              <a:t>500.000N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2743200" y="3962400"/>
            <a:ext cx="23034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000500" y="3886200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752600" y="2514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514600" y="3200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Arial" charset="0"/>
              </a:rPr>
              <a:t>F</a:t>
            </a:r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2514600" y="3276600"/>
            <a:ext cx="390525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352800" y="34290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F = 10</a:t>
            </a:r>
            <a:r>
              <a:rPr lang="en-US" sz="2000" b="1" baseline="30000">
                <a:solidFill>
                  <a:srgbClr val="FFFF00"/>
                </a:solidFill>
                <a:latin typeface="Arial" charset="0"/>
              </a:rPr>
              <a:t>6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 N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333500" y="2095266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  <a:latin typeface="Arial" charset="0"/>
              </a:rPr>
              <a:t>10</a:t>
            </a:r>
            <a:r>
              <a:rPr lang="en-US" sz="2800" b="1" baseline="30000">
                <a:solidFill>
                  <a:srgbClr val="990000"/>
                </a:solidFill>
                <a:latin typeface="Arial" charset="0"/>
              </a:rPr>
              <a:t>6</a:t>
            </a:r>
            <a:r>
              <a:rPr lang="en-US" sz="2800" b="1">
                <a:solidFill>
                  <a:srgbClr val="990000"/>
                </a:solidFill>
                <a:latin typeface="Arial" charset="0"/>
              </a:rPr>
              <a:t>N = 1.000.000N ứng với mấy cm?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341563" y="2118518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00"/>
                </a:solidFill>
                <a:latin typeface="Arial" charset="0"/>
              </a:rPr>
              <a:t>10</a:t>
            </a:r>
            <a:r>
              <a:rPr lang="en-US" sz="2800" b="1" baseline="30000" dirty="0">
                <a:solidFill>
                  <a:srgbClr val="990000"/>
                </a:solidFill>
                <a:latin typeface="Arial" charset="0"/>
              </a:rPr>
              <a:t>6</a:t>
            </a:r>
            <a:r>
              <a:rPr lang="en-US" sz="2800" b="1" dirty="0">
                <a:solidFill>
                  <a:srgbClr val="990000"/>
                </a:solidFill>
                <a:latin typeface="Arial" charset="0"/>
              </a:rPr>
              <a:t>N = 1.000.000N </a:t>
            </a:r>
            <a:r>
              <a:rPr lang="en-US" sz="2800" b="1" dirty="0" err="1">
                <a:solidFill>
                  <a:srgbClr val="990000"/>
                </a:solidFill>
                <a:latin typeface="Arial" charset="0"/>
              </a:rPr>
              <a:t>ứng</a:t>
            </a:r>
            <a:r>
              <a:rPr lang="en-US" sz="2800" b="1" dirty="0">
                <a:solidFill>
                  <a:srgbClr val="990000"/>
                </a:solidFill>
                <a:latin typeface="Arial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>
                <a:solidFill>
                  <a:srgbClr val="990000"/>
                </a:solidFill>
                <a:latin typeface="Arial" charset="0"/>
              </a:rPr>
              <a:t>cm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0" y="0"/>
            <a:ext cx="9144000" cy="6794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653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680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8" grpId="0" animBg="1"/>
      <p:bldP spid="29719" grpId="0" animBg="1"/>
      <p:bldP spid="29721" grpId="0"/>
      <p:bldP spid="29722" grpId="0" animBg="1"/>
      <p:bldP spid="29723" grpId="0"/>
      <p:bldP spid="29724" grpId="0"/>
      <p:bldP spid="29724" grpId="1"/>
      <p:bldP spid="2972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5638800" cy="6096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64845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 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xích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1cm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10N)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19812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m= 5kg 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P = 10.m = 10.5 = 50 (N)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6934200" y="914400"/>
            <a:ext cx="83820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867400" y="13716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2378075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P?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-1" y="2362200"/>
            <a:ext cx="6836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Điểm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 : </a:t>
            </a:r>
            <a:r>
              <a:rPr lang="en-US" b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tâm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thẳng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đứng</a:t>
            </a:r>
            <a:r>
              <a:rPr lang="en-US" b="1" dirty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Chiều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trên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xuống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dưới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Độ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lớn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P= 50N </a:t>
            </a:r>
            <a:r>
              <a:rPr lang="en-US" b="1" dirty="0" err="1">
                <a:solidFill>
                  <a:srgbClr val="0000FF"/>
                </a:solidFill>
              </a:rPr>
              <a:t>ứng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5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mỗi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10N.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377113" y="1162050"/>
            <a:ext cx="762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7316788" y="1905000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 flipH="1">
            <a:off x="5943600" y="3810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7356475" y="3435350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7334250" y="2681288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7367588" y="4200525"/>
            <a:ext cx="136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02619" y="466809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P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7564438" y="4767263"/>
            <a:ext cx="304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543800" y="2971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P= 50N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0" y="685800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C2: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0" y="4119670"/>
            <a:ext cx="73342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15000N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xích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1cm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5000N)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5334000" y="53340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124450" y="5410200"/>
            <a:ext cx="1524000" cy="53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 rot="-5400000">
            <a:off x="7205663" y="4092575"/>
            <a:ext cx="228600" cy="2905125"/>
            <a:chOff x="4704" y="3146"/>
            <a:chExt cx="0" cy="851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8705850" y="5450541"/>
            <a:ext cx="361950" cy="457200"/>
            <a:chOff x="4886" y="3765"/>
            <a:chExt cx="228" cy="288"/>
          </a:xfrm>
        </p:grpSpPr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4886" y="376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latin typeface="Tahoma" charset="0"/>
                </a:rPr>
                <a:t>F</a:t>
              </a:r>
            </a:p>
          </p:txBody>
        </p:sp>
        <p:sp>
          <p:nvSpPr>
            <p:cNvPr id="9248" name="Line 38"/>
            <p:cNvSpPr>
              <a:spLocks noChangeShapeType="1"/>
            </p:cNvSpPr>
            <p:nvPr/>
          </p:nvSpPr>
          <p:spPr bwMode="auto">
            <a:xfrm>
              <a:off x="4896" y="378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7162800" y="6172200"/>
            <a:ext cx="1371600" cy="457200"/>
            <a:chOff x="4548" y="3858"/>
            <a:chExt cx="828" cy="288"/>
          </a:xfrm>
        </p:grpSpPr>
        <p:sp>
          <p:nvSpPr>
            <p:cNvPr id="9242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3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9244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5000N</a:t>
                </a:r>
              </a:p>
            </p:txBody>
          </p:sp>
          <p:sp>
            <p:nvSpPr>
              <p:cNvPr id="9245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" name="Title 4"/>
          <p:cNvSpPr txBox="1">
            <a:spLocks/>
          </p:cNvSpPr>
          <p:nvPr/>
        </p:nvSpPr>
        <p:spPr>
          <a:xfrm>
            <a:off x="0" y="0"/>
            <a:ext cx="9144000" cy="6794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9"/>
          <p:cNvGrpSpPr>
            <a:grpSpLocks/>
          </p:cNvGrpSpPr>
          <p:nvPr/>
        </p:nvGrpSpPr>
        <p:grpSpPr bwMode="auto">
          <a:xfrm>
            <a:off x="8077200" y="1566863"/>
            <a:ext cx="1219200" cy="457200"/>
            <a:chOff x="4548" y="3858"/>
            <a:chExt cx="828" cy="288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10N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46037" y="4972050"/>
            <a:ext cx="735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Điểm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trọng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tâm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vật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r>
              <a:rPr lang="en-US" b="1" dirty="0" err="1">
                <a:solidFill>
                  <a:srgbClr val="0000FF"/>
                </a:solidFill>
              </a:rPr>
              <a:t>nằm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ngang</a:t>
            </a:r>
            <a:r>
              <a:rPr lang="en-US" b="1" dirty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Chiều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từ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trái</a:t>
            </a:r>
            <a:r>
              <a:rPr lang="en-US" b="1" dirty="0">
                <a:solidFill>
                  <a:srgbClr val="0000FF"/>
                </a:solidFill>
              </a:rPr>
              <a:t> sang </a:t>
            </a:r>
            <a:r>
              <a:rPr lang="en-US" b="1" dirty="0" err="1">
                <a:solidFill>
                  <a:srgbClr val="0000FF"/>
                </a:solidFill>
              </a:rPr>
              <a:t>phải</a:t>
            </a:r>
            <a:r>
              <a:rPr lang="en-US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b="1" i="1" u="sng" dirty="0" err="1">
                <a:solidFill>
                  <a:srgbClr val="0000FF"/>
                </a:solidFill>
              </a:rPr>
              <a:t>Độ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</a:rPr>
              <a:t>lớn</a:t>
            </a:r>
            <a:r>
              <a:rPr lang="en-US" b="1" i="1" u="sng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F= 15000N </a:t>
            </a:r>
            <a:r>
              <a:rPr lang="en-US" b="1" dirty="0" err="1">
                <a:solidFill>
                  <a:srgbClr val="0000FF"/>
                </a:solidFill>
              </a:rPr>
              <a:t>ứng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với</a:t>
            </a:r>
            <a:r>
              <a:rPr lang="en-US" b="1" dirty="0">
                <a:solidFill>
                  <a:srgbClr val="0000FF"/>
                </a:solidFill>
              </a:rPr>
              <a:t> 3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mỗi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đoạn</a:t>
            </a:r>
            <a:r>
              <a:rPr lang="en-US" b="1" dirty="0">
                <a:solidFill>
                  <a:srgbClr val="0000FF"/>
                </a:solidFill>
              </a:rPr>
              <a:t> 5000N.</a:t>
            </a:r>
          </a:p>
        </p:txBody>
      </p:sp>
    </p:spTree>
    <p:extLst>
      <p:ext uri="{BB962C8B-B14F-4D97-AF65-F5344CB8AC3E}">
        <p14:creationId xmlns:p14="http://schemas.microsoft.com/office/powerpoint/2010/main" val="37073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4" grpId="0"/>
      <p:bldP spid="30735" grpId="0" animBg="1"/>
      <p:bldP spid="30736" grpId="0" animBg="1"/>
      <p:bldP spid="30737" grpId="0"/>
      <p:bldP spid="30737" grpId="1"/>
      <p:bldP spid="30738" grpId="0"/>
      <p:bldP spid="30739" grpId="0" animBg="1"/>
      <p:bldP spid="30740" grpId="0" animBg="1"/>
      <p:bldP spid="30742" grpId="0" animBg="1"/>
      <p:bldP spid="30743" grpId="0" animBg="1"/>
      <p:bldP spid="30744" grpId="0" animBg="1"/>
      <p:bldP spid="30745" grpId="0"/>
      <p:bldP spid="30746" grpId="0" animBg="1"/>
      <p:bldP spid="30747" grpId="0"/>
      <p:bldP spid="30748" grpId="0" animBg="1"/>
      <p:bldP spid="30749" grpId="0"/>
      <p:bldP spid="30751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nhóm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C3: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150812" y="1273175"/>
            <a:ext cx="1068388" cy="1546225"/>
            <a:chOff x="529" y="526"/>
            <a:chExt cx="673" cy="974"/>
          </a:xfrm>
        </p:grpSpPr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529" y="526"/>
              <a:ext cx="673" cy="974"/>
              <a:chOff x="529" y="514"/>
              <a:chExt cx="673" cy="974"/>
            </a:xfrm>
          </p:grpSpPr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866" y="514"/>
                <a:ext cx="336" cy="288"/>
                <a:chOff x="502" y="2880"/>
                <a:chExt cx="336" cy="288"/>
              </a:xfrm>
            </p:grpSpPr>
            <p:sp>
              <p:nvSpPr>
                <p:cNvPr id="4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F</a:t>
                  </a:r>
                  <a:r>
                    <a:rPr lang="en-US" b="1" baseline="-25000" dirty="0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US" b="1" dirty="0">
                    <a:solidFill>
                      <a:srgbClr val="FF0000"/>
                    </a:solidFill>
                    <a:latin typeface="Tahoma" charset="0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2362200" y="2057400"/>
            <a:ext cx="2514600" cy="762000"/>
            <a:chOff x="0" y="2928"/>
            <a:chExt cx="1584" cy="480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latin typeface="Tahoma" charset="0"/>
                </a:rPr>
                <a:t>B</a:t>
              </a:r>
            </a:p>
          </p:txBody>
        </p: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248" y="2928"/>
              <a:ext cx="336" cy="288"/>
              <a:chOff x="502" y="2880"/>
              <a:chExt cx="336" cy="288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5867400" y="1205705"/>
            <a:ext cx="3090863" cy="1676400"/>
            <a:chOff x="0" y="2933"/>
            <a:chExt cx="1947" cy="1056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>
              <a:off x="1344" y="2933"/>
              <a:ext cx="323" cy="288"/>
              <a:chOff x="502" y="2885"/>
              <a:chExt cx="323" cy="288"/>
            </a:xfrm>
          </p:grpSpPr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528" y="2885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</a:rPr>
                  <a:t>3</a:t>
                </a:r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39" y="3757"/>
              <a:ext cx="1869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0"/>
          <p:cNvGrpSpPr>
            <a:grpSpLocks/>
          </p:cNvGrpSpPr>
          <p:nvPr/>
        </p:nvGrpSpPr>
        <p:grpSpPr bwMode="auto">
          <a:xfrm>
            <a:off x="3048000" y="1223169"/>
            <a:ext cx="838200" cy="398462"/>
            <a:chOff x="126" y="1527"/>
            <a:chExt cx="528" cy="251"/>
          </a:xfrm>
        </p:grpSpPr>
        <p:sp>
          <p:nvSpPr>
            <p:cNvPr id="82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-76200" y="30480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1,2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758051" y="31242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3,4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707116" y="304800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5,6</a:t>
            </a: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46037" y="3886200"/>
            <a:ext cx="735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" grpId="0"/>
      <p:bldP spid="88" grpId="0"/>
      <p:bldP spid="89" grpId="0"/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2932113"/>
            <a:ext cx="6019800" cy="1200471"/>
            <a:chOff x="1190" y="2938"/>
            <a:chExt cx="4570" cy="1031"/>
          </a:xfrm>
        </p:grpSpPr>
        <p:sp>
          <p:nvSpPr>
            <p:cNvPr id="11331" name="Text Box 4"/>
            <p:cNvSpPr txBox="1">
              <a:spLocks noChangeArrowheads="1"/>
            </p:cNvSpPr>
            <p:nvPr/>
          </p:nvSpPr>
          <p:spPr bwMode="auto">
            <a:xfrm>
              <a:off x="1190" y="2938"/>
              <a:ext cx="4570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đặt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tại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B,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nằm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ngang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trái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sang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cường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lực</a:t>
              </a:r>
              <a:r>
                <a:rPr lang="en-US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2 </a:t>
              </a:r>
              <a:r>
                <a:rPr lang="en-US" b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= 30N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11332" name="Line 5"/>
            <p:cNvSpPr>
              <a:spLocks noChangeShapeType="1"/>
            </p:cNvSpPr>
            <p:nvPr/>
          </p:nvSpPr>
          <p:spPr bwMode="auto">
            <a:xfrm>
              <a:off x="120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785" y="2781300"/>
            <a:ext cx="2514600" cy="762000"/>
            <a:chOff x="0" y="2928"/>
            <a:chExt cx="1584" cy="480"/>
          </a:xfrm>
        </p:grpSpPr>
        <p:sp>
          <p:nvSpPr>
            <p:cNvPr id="11322" name="Rectangle 7"/>
            <p:cNvSpPr>
              <a:spLocks noChangeArrowheads="1"/>
            </p:cNvSpPr>
            <p:nvPr/>
          </p:nvSpPr>
          <p:spPr bwMode="auto">
            <a:xfrm>
              <a:off x="0" y="3120"/>
              <a:ext cx="624" cy="2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latin typeface="Tahoma" charset="0"/>
                </a:rPr>
                <a:t>B</a:t>
              </a:r>
            </a:p>
          </p:txBody>
        </p:sp>
        <p:grpSp>
          <p:nvGrpSpPr>
            <p:cNvPr id="11324" name="Group 9"/>
            <p:cNvGrpSpPr>
              <a:grpSpLocks/>
            </p:cNvGrpSpPr>
            <p:nvPr/>
          </p:nvGrpSpPr>
          <p:grpSpPr bwMode="auto">
            <a:xfrm>
              <a:off x="1248" y="2928"/>
              <a:ext cx="336" cy="288"/>
              <a:chOff x="502" y="2880"/>
              <a:chExt cx="336" cy="288"/>
            </a:xfrm>
          </p:grpSpPr>
          <p:sp>
            <p:nvSpPr>
              <p:cNvPr id="11329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80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11330" name="Line 11"/>
              <p:cNvSpPr>
                <a:spLocks noChangeShapeType="1"/>
              </p:cNvSpPr>
              <p:nvPr/>
            </p:nvSpPr>
            <p:spPr bwMode="auto">
              <a:xfrm>
                <a:off x="502" y="2915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5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11326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7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8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971800" y="4832350"/>
            <a:ext cx="6172200" cy="1200150"/>
            <a:chOff x="1190" y="2938"/>
            <a:chExt cx="4570" cy="756"/>
          </a:xfrm>
        </p:grpSpPr>
        <p:sp>
          <p:nvSpPr>
            <p:cNvPr id="11320" name="Text Box 17"/>
            <p:cNvSpPr txBox="1">
              <a:spLocks noChangeArrowheads="1"/>
            </p:cNvSpPr>
            <p:nvPr/>
          </p:nvSpPr>
          <p:spPr bwMode="auto">
            <a:xfrm>
              <a:off x="1190" y="2938"/>
              <a:ext cx="45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đặt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tại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C,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nghiêng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góc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30</a:t>
              </a:r>
              <a:r>
                <a:rPr lang="en-US" b="1" baseline="30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nằm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ngang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cường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lực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= 30N.</a:t>
              </a:r>
            </a:p>
          </p:txBody>
        </p:sp>
        <p:sp>
          <p:nvSpPr>
            <p:cNvPr id="11321" name="Line 18"/>
            <p:cNvSpPr>
              <a:spLocks noChangeShapeType="1"/>
            </p:cNvSpPr>
            <p:nvPr/>
          </p:nvSpPr>
          <p:spPr bwMode="auto">
            <a:xfrm>
              <a:off x="120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90943" y="1382716"/>
            <a:ext cx="6534057" cy="830263"/>
            <a:chOff x="736" y="2938"/>
            <a:chExt cx="5024" cy="52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736" y="2938"/>
              <a:ext cx="50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Điểm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đặt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tại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A,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thẳng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đứng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just"/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cường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lực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F</a:t>
              </a:r>
              <a:r>
                <a:rPr lang="en-US" b="1" baseline="-25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= 20N.</a:t>
              </a:r>
            </a:p>
          </p:txBody>
        </p:sp>
        <p:sp>
          <p:nvSpPr>
            <p:cNvPr id="11319" name="Line 21"/>
            <p:cNvSpPr>
              <a:spLocks noChangeShapeType="1"/>
            </p:cNvSpPr>
            <p:nvPr/>
          </p:nvSpPr>
          <p:spPr bwMode="auto">
            <a:xfrm>
              <a:off x="780" y="2967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77558" y="1080433"/>
            <a:ext cx="1068388" cy="1546225"/>
            <a:chOff x="529" y="526"/>
            <a:chExt cx="673" cy="974"/>
          </a:xfrm>
        </p:grpSpPr>
        <p:grpSp>
          <p:nvGrpSpPr>
            <p:cNvPr id="11309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11316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7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0" name="Group 26"/>
            <p:cNvGrpSpPr>
              <a:grpSpLocks/>
            </p:cNvGrpSpPr>
            <p:nvPr/>
          </p:nvGrpSpPr>
          <p:grpSpPr bwMode="auto">
            <a:xfrm>
              <a:off x="529" y="526"/>
              <a:ext cx="673" cy="974"/>
              <a:chOff x="529" y="514"/>
              <a:chExt cx="673" cy="974"/>
            </a:xfrm>
          </p:grpSpPr>
          <p:sp>
            <p:nvSpPr>
              <p:cNvPr id="11311" name="Rectangle 27"/>
              <p:cNvSpPr>
                <a:spLocks noChangeArrowheads="1"/>
              </p:cNvSpPr>
              <p:nvPr/>
            </p:nvSpPr>
            <p:spPr bwMode="auto">
              <a:xfrm>
                <a:off x="529" y="1200"/>
                <a:ext cx="624" cy="288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2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11313" name="Group 29"/>
              <p:cNvGrpSpPr>
                <a:grpSpLocks/>
              </p:cNvGrpSpPr>
              <p:nvPr/>
            </p:nvGrpSpPr>
            <p:grpSpPr bwMode="auto">
              <a:xfrm>
                <a:off x="866" y="514"/>
                <a:ext cx="336" cy="288"/>
                <a:chOff x="502" y="2880"/>
                <a:chExt cx="336" cy="288"/>
              </a:xfrm>
            </p:grpSpPr>
            <p:sp>
              <p:nvSpPr>
                <p:cNvPr id="1131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28" y="2880"/>
                  <a:ext cx="31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solidFill>
                        <a:srgbClr val="FF0000"/>
                      </a:solidFill>
                      <a:latin typeface="Tahoma" charset="0"/>
                    </a:rPr>
                    <a:t>F</a:t>
                  </a:r>
                  <a:r>
                    <a:rPr lang="en-US" b="1" baseline="-25000" dirty="0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US" b="1" dirty="0">
                    <a:solidFill>
                      <a:srgbClr val="FF0000"/>
                    </a:solidFill>
                    <a:latin typeface="Tahoma" charset="0"/>
                  </a:endParaRPr>
                </a:p>
              </p:txBody>
            </p:sp>
            <p:sp>
              <p:nvSpPr>
                <p:cNvPr id="11315" name="Line 31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-42863" y="4267200"/>
            <a:ext cx="3090863" cy="1814513"/>
            <a:chOff x="0" y="3120"/>
            <a:chExt cx="1947" cy="1143"/>
          </a:xfrm>
        </p:grpSpPr>
        <p:grpSp>
          <p:nvGrpSpPr>
            <p:cNvPr id="11292" name="Group 33"/>
            <p:cNvGrpSpPr>
              <a:grpSpLocks/>
            </p:cNvGrpSpPr>
            <p:nvPr/>
          </p:nvGrpSpPr>
          <p:grpSpPr bwMode="auto">
            <a:xfrm>
              <a:off x="0" y="3120"/>
              <a:ext cx="1947" cy="1056"/>
              <a:chOff x="0" y="2933"/>
              <a:chExt cx="1947" cy="1056"/>
            </a:xfrm>
          </p:grpSpPr>
          <p:sp>
            <p:nvSpPr>
              <p:cNvPr id="11294" name="Text Box 34"/>
              <p:cNvSpPr txBox="1">
                <a:spLocks noChangeArrowheads="1"/>
              </p:cNvSpPr>
              <p:nvPr/>
            </p:nvSpPr>
            <p:spPr bwMode="auto">
              <a:xfrm>
                <a:off x="493" y="319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/>
                  <a:t>C</a:t>
                </a:r>
              </a:p>
            </p:txBody>
          </p:sp>
          <p:grpSp>
            <p:nvGrpSpPr>
              <p:cNvPr id="11295" name="Group 35"/>
              <p:cNvGrpSpPr>
                <a:grpSpLocks/>
              </p:cNvGrpSpPr>
              <p:nvPr/>
            </p:nvGrpSpPr>
            <p:grpSpPr bwMode="auto">
              <a:xfrm>
                <a:off x="1344" y="2933"/>
                <a:ext cx="323" cy="288"/>
                <a:chOff x="502" y="2885"/>
                <a:chExt cx="323" cy="288"/>
              </a:xfrm>
            </p:grpSpPr>
            <p:sp>
              <p:nvSpPr>
                <p:cNvPr id="1130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28" y="2885"/>
                  <a:ext cx="2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>
                      <a:solidFill>
                        <a:srgbClr val="FF0000"/>
                      </a:solidFill>
                    </a:rPr>
                    <a:t>F</a:t>
                  </a:r>
                  <a:r>
                    <a:rPr lang="en-US" b="1" baseline="-25000">
                      <a:solidFill>
                        <a:srgbClr val="FF0000"/>
                      </a:solidFill>
                    </a:rPr>
                    <a:t>3</a:t>
                  </a:r>
                  <a:endParaRPr lang="en-US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08" name="Line 37"/>
                <p:cNvSpPr>
                  <a:spLocks noChangeShapeType="1"/>
                </p:cNvSpPr>
                <p:nvPr/>
              </p:nvSpPr>
              <p:spPr bwMode="auto">
                <a:xfrm>
                  <a:off x="502" y="291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96" name="Group 38"/>
              <p:cNvGrpSpPr>
                <a:grpSpLocks/>
              </p:cNvGrpSpPr>
              <p:nvPr/>
            </p:nvGrpSpPr>
            <p:grpSpPr bwMode="auto">
              <a:xfrm rot="-2212194">
                <a:off x="546" y="3242"/>
                <a:ext cx="865" cy="1"/>
                <a:chOff x="672" y="3215"/>
                <a:chExt cx="865" cy="1"/>
              </a:xfrm>
            </p:grpSpPr>
            <p:sp>
              <p:nvSpPr>
                <p:cNvPr id="11304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1393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arrow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5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1105" y="3071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6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816" y="30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diamond" w="med" len="med"/>
                  <a:tailEnd type="diamond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97" name="Oval 42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288" cy="2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43"/>
              <p:cNvSpPr>
                <a:spLocks noChangeShapeType="1"/>
              </p:cNvSpPr>
              <p:nvPr/>
            </p:nvSpPr>
            <p:spPr bwMode="auto">
              <a:xfrm>
                <a:off x="39" y="3757"/>
                <a:ext cx="1869" cy="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44"/>
              <p:cNvSpPr>
                <a:spLocks noChangeShapeType="1"/>
              </p:cNvSpPr>
              <p:nvPr/>
            </p:nvSpPr>
            <p:spPr bwMode="auto">
              <a:xfrm flipV="1">
                <a:off x="816" y="3312"/>
                <a:ext cx="576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Text Box 45"/>
              <p:cNvSpPr txBox="1">
                <a:spLocks noChangeArrowheads="1"/>
              </p:cNvSpPr>
              <p:nvPr/>
            </p:nvSpPr>
            <p:spPr bwMode="auto">
              <a:xfrm>
                <a:off x="0" y="3701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/>
                  <a:t>x </a:t>
                </a:r>
              </a:p>
            </p:txBody>
          </p:sp>
          <p:sp>
            <p:nvSpPr>
              <p:cNvPr id="11301" name="Text Box 46"/>
              <p:cNvSpPr txBox="1">
                <a:spLocks noChangeArrowheads="1"/>
              </p:cNvSpPr>
              <p:nvPr/>
            </p:nvSpPr>
            <p:spPr bwMode="auto">
              <a:xfrm>
                <a:off x="1735" y="370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/>
                  <a:t>y</a:t>
                </a:r>
              </a:p>
            </p:txBody>
          </p:sp>
          <p:sp>
            <p:nvSpPr>
              <p:cNvPr id="11302" name="Text Box 47"/>
              <p:cNvSpPr txBox="1">
                <a:spLocks noChangeArrowheads="1"/>
              </p:cNvSpPr>
              <p:nvPr/>
            </p:nvSpPr>
            <p:spPr bwMode="auto">
              <a:xfrm>
                <a:off x="1056" y="3447"/>
                <a:ext cx="3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/>
                  <a:t>30</a:t>
                </a:r>
                <a:r>
                  <a:rPr lang="en-US" b="1" baseline="30000" dirty="0"/>
                  <a:t>o</a:t>
                </a:r>
                <a:endParaRPr lang="en-US" b="1" dirty="0"/>
              </a:p>
            </p:txBody>
          </p:sp>
          <p:sp>
            <p:nvSpPr>
              <p:cNvPr id="11303" name="Arc 48"/>
              <p:cNvSpPr>
                <a:spLocks/>
              </p:cNvSpPr>
              <p:nvPr/>
            </p:nvSpPr>
            <p:spPr bwMode="auto">
              <a:xfrm>
                <a:off x="982" y="3648"/>
                <a:ext cx="48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93" name="Text Box 49"/>
            <p:cNvSpPr txBox="1">
              <a:spLocks noChangeArrowheads="1"/>
            </p:cNvSpPr>
            <p:nvPr/>
          </p:nvSpPr>
          <p:spPr bwMode="auto">
            <a:xfrm>
              <a:off x="1152" y="4032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sz="1800" b="1">
                <a:solidFill>
                  <a:srgbClr val="FF0000"/>
                </a:solidFill>
                <a:latin typeface="Tahoma" charset="0"/>
              </a:endParaRP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76200" y="1358433"/>
            <a:ext cx="838200" cy="398462"/>
            <a:chOff x="126" y="1527"/>
            <a:chExt cx="528" cy="251"/>
          </a:xfrm>
        </p:grpSpPr>
        <p:sp>
          <p:nvSpPr>
            <p:cNvPr id="11287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88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11289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0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1295400" y="3429000"/>
            <a:ext cx="838200" cy="395288"/>
            <a:chOff x="126" y="1527"/>
            <a:chExt cx="528" cy="249"/>
          </a:xfrm>
        </p:grpSpPr>
        <p:sp>
          <p:nvSpPr>
            <p:cNvPr id="11282" name="Text Box 57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83" name="Group 58"/>
            <p:cNvGrpSpPr>
              <a:grpSpLocks/>
            </p:cNvGrpSpPr>
            <p:nvPr/>
          </p:nvGrpSpPr>
          <p:grpSpPr bwMode="auto">
            <a:xfrm>
              <a:off x="137" y="1674"/>
              <a:ext cx="343" cy="102"/>
              <a:chOff x="137" y="1674"/>
              <a:chExt cx="343" cy="102"/>
            </a:xfrm>
          </p:grpSpPr>
          <p:sp>
            <p:nvSpPr>
              <p:cNvPr id="11284" name="Line 59"/>
              <p:cNvSpPr>
                <a:spLocks noChangeShapeType="1"/>
              </p:cNvSpPr>
              <p:nvPr/>
            </p:nvSpPr>
            <p:spPr bwMode="auto">
              <a:xfrm>
                <a:off x="137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Line 60"/>
              <p:cNvSpPr>
                <a:spLocks noChangeShapeType="1"/>
              </p:cNvSpPr>
              <p:nvPr/>
            </p:nvSpPr>
            <p:spPr bwMode="auto">
              <a:xfrm>
                <a:off x="480" y="167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Line 61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533400" y="4343400"/>
            <a:ext cx="838200" cy="398462"/>
            <a:chOff x="126" y="1527"/>
            <a:chExt cx="528" cy="251"/>
          </a:xfrm>
        </p:grpSpPr>
        <p:sp>
          <p:nvSpPr>
            <p:cNvPr id="11277" name="Text Box 63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solidFill>
                    <a:srgbClr val="33CC33"/>
                  </a:solidFill>
                  <a:latin typeface="Arial" charset="0"/>
                </a:rPr>
                <a:t>10N</a:t>
              </a:r>
            </a:p>
          </p:txBody>
        </p:sp>
        <p:grpSp>
          <p:nvGrpSpPr>
            <p:cNvPr id="11278" name="Group 64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</p:grpSpPr>
          <p:sp>
            <p:nvSpPr>
              <p:cNvPr id="11279" name="Line 65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Line 66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Line 67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C3:</a:t>
            </a:r>
          </a:p>
        </p:txBody>
      </p:sp>
    </p:spTree>
    <p:extLst>
      <p:ext uri="{BB962C8B-B14F-4D97-AF65-F5344CB8AC3E}">
        <p14:creationId xmlns:p14="http://schemas.microsoft.com/office/powerpoint/2010/main" val="6288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-23813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022350"/>
            <a:ext cx="8305800" cy="95410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tốc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13" name="AutoShape 5">
            <a:hlinkClick r:id="" action="ppaction://noaction" highlightClick="1">
              <a:snd r:embed="rId5" name="cancogang.wav"/>
            </a:hlinkClick>
          </p:cNvPr>
          <p:cNvSpPr>
            <a:spLocks noChangeArrowheads="1"/>
          </p:cNvSpPr>
          <p:nvPr/>
        </p:nvSpPr>
        <p:spPr bwMode="auto">
          <a:xfrm>
            <a:off x="263525" y="25908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3014" name="AutoShape 6">
            <a:hlinkClick r:id="" action="ppaction://noaction" highlightClick="1">
              <a:snd r:embed="rId6" name="totlam.wav"/>
            </a:hlinkClick>
          </p:cNvPr>
          <p:cNvSpPr>
            <a:spLocks noChangeArrowheads="1"/>
          </p:cNvSpPr>
          <p:nvPr/>
        </p:nvSpPr>
        <p:spPr bwMode="auto">
          <a:xfrm>
            <a:off x="263525" y="36925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3015" name="AutoShape 7">
            <a:hlinkClick r:id="" action="ppaction://noaction" highlightClick="1">
              <a:snd r:embed="rId7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58261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D</a:t>
            </a:r>
          </a:p>
        </p:txBody>
      </p:sp>
      <p:pic>
        <p:nvPicPr>
          <p:cNvPr id="43016" name="Picture 8" descr="ques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50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066800" y="25146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066800" y="3641725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066800" y="48006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066800" y="5791200"/>
            <a:ext cx="7620000" cy="523220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pitchFamily="34" charset="0"/>
                <a:cs typeface="Arial" pitchFamily="34" charset="0"/>
              </a:rPr>
              <a:t>Khi các lực tác dụng lên vật cân bằng nhau.</a:t>
            </a:r>
          </a:p>
        </p:txBody>
      </p: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76200" y="3505200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22" name="AutoShape 14">
            <a:hlinkClick r:id="" action="ppaction://noaction" highlightClick="1">
              <a:snd r:embed="rId7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48355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752600" y="152400"/>
            <a:ext cx="5105400" cy="381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/>
              <a:t>BÀI TẬP TRẮC NGHIỆM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0" y="-13447"/>
            <a:ext cx="9144000" cy="77544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80253"/>
      </p:ext>
    </p:extLst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</p:childTnLst>
        </p:cTn>
      </p:par>
    </p:tnLst>
    <p:bldLst>
      <p:bldP spid="43012" grpId="0" animBg="1"/>
      <p:bldP spid="43021" grpId="0" animBg="1"/>
      <p:bldP spid="430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>
            <a:hlinkClick r:id="" action="ppaction://noaction" highlightClick="1">
              <a:snd r:embed="rId4" name="cancogang.wav"/>
            </a:hlinkClick>
          </p:cNvPr>
          <p:cNvSpPr>
            <a:spLocks noChangeArrowheads="1"/>
          </p:cNvSpPr>
          <p:nvPr/>
        </p:nvSpPr>
        <p:spPr bwMode="auto">
          <a:xfrm>
            <a:off x="263525" y="25908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46086" name="AutoShape 6">
            <a:hlinkClick r:id="" action="ppaction://noaction" highlightClick="1">
              <a:snd r:embed="rId5" name="totlam.wav"/>
            </a:hlinkClick>
          </p:cNvPr>
          <p:cNvSpPr>
            <a:spLocks noChangeArrowheads="1"/>
          </p:cNvSpPr>
          <p:nvPr/>
        </p:nvSpPr>
        <p:spPr bwMode="auto">
          <a:xfrm>
            <a:off x="263525" y="38862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46087" name="AutoShape 7">
            <a:hlinkClick r:id="" action="ppaction://noaction" highlightClick="1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5826125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D</a:t>
            </a:r>
          </a:p>
        </p:txBody>
      </p:sp>
      <p:pic>
        <p:nvPicPr>
          <p:cNvPr id="46088" name="Picture 8" descr="ques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90600"/>
            <a:ext cx="750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66800" y="2552700"/>
            <a:ext cx="7620000" cy="860425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 F  có phương nằm ngang, chiều từ phải sang trái, độ lớn 15N.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066800" y="3641725"/>
            <a:ext cx="7620000" cy="860425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 F  có phương nằm ngang, chiều từ trái sang phải, độ lớn 15N.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066800" y="4762500"/>
            <a:ext cx="7620000" cy="860425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ngang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25N.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066800" y="5791200"/>
            <a:ext cx="7620000" cy="860425"/>
          </a:xfrm>
          <a:prstGeom prst="rect">
            <a:avLst/>
          </a:prstGeom>
          <a:solidFill>
            <a:srgbClr val="00FFFF"/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Lực F  có phương nằm ngang, chiều từ trái sang phải, độ lớn 1,5N.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76200" y="3705225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6094" name="AutoShape 14">
            <a:hlinkClick r:id="" action="ppaction://noaction" highlightClick="1">
              <a:snd r:embed="rId6" name="Banlamsai.wav"/>
            </a:hlinkClick>
          </p:cNvPr>
          <p:cNvSpPr>
            <a:spLocks noChangeArrowheads="1"/>
          </p:cNvSpPr>
          <p:nvPr/>
        </p:nvSpPr>
        <p:spPr bwMode="auto">
          <a:xfrm>
            <a:off x="228600" y="4953000"/>
            <a:ext cx="422275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CC"/>
                </a:solidFill>
              </a:rPr>
              <a:t>C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17575" y="1022350"/>
            <a:ext cx="7848600" cy="1244600"/>
            <a:chOff x="578" y="644"/>
            <a:chExt cx="4944" cy="784"/>
          </a:xfrm>
          <a:solidFill>
            <a:schemeClr val="bg1"/>
          </a:solidFill>
        </p:grpSpPr>
        <p:sp>
          <p:nvSpPr>
            <p:cNvPr id="14353" name="Text Box 4"/>
            <p:cNvSpPr txBox="1">
              <a:spLocks noChangeArrowheads="1"/>
            </p:cNvSpPr>
            <p:nvPr/>
          </p:nvSpPr>
          <p:spPr bwMode="auto">
            <a:xfrm>
              <a:off x="578" y="644"/>
              <a:ext cx="4944" cy="784"/>
            </a:xfrm>
            <a:prstGeom prst="rect">
              <a:avLst/>
            </a:prstGeom>
            <a:grpFill/>
            <a:ln w="57150" cmpd="thickThin">
              <a:solidFill>
                <a:srgbClr val="800000"/>
              </a:solidFill>
              <a:miter lim="800000"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bên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lực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tác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lên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tỉ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xích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1cm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5N.</a:t>
              </a:r>
            </a:p>
            <a:p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mô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tả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grpSp>
          <p:nvGrpSpPr>
            <p:cNvPr id="14354" name="Group 27"/>
            <p:cNvGrpSpPr>
              <a:grpSpLocks/>
            </p:cNvGrpSpPr>
            <p:nvPr/>
          </p:nvGrpSpPr>
          <p:grpSpPr bwMode="auto">
            <a:xfrm>
              <a:off x="3320" y="1116"/>
              <a:ext cx="2200" cy="276"/>
              <a:chOff x="2456" y="1920"/>
              <a:chExt cx="2200" cy="276"/>
            </a:xfrm>
            <a:grpFill/>
          </p:grpSpPr>
          <p:sp>
            <p:nvSpPr>
              <p:cNvPr id="14355" name="Rectangle 21"/>
              <p:cNvSpPr>
                <a:spLocks noChangeArrowheads="1"/>
              </p:cNvSpPr>
              <p:nvPr/>
            </p:nvSpPr>
            <p:spPr bwMode="auto">
              <a:xfrm>
                <a:off x="2456" y="1920"/>
                <a:ext cx="708" cy="27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6" name="Line 22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120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7" name="Line 23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8" name="Line 24"/>
              <p:cNvSpPr>
                <a:spLocks noChangeShapeType="1"/>
              </p:cNvSpPr>
              <p:nvPr/>
            </p:nvSpPr>
            <p:spPr bwMode="auto">
              <a:xfrm>
                <a:off x="3976" y="2016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9" name="Text Box 25"/>
              <p:cNvSpPr txBox="1">
                <a:spLocks noChangeArrowheads="1"/>
              </p:cNvSpPr>
              <p:nvPr/>
            </p:nvSpPr>
            <p:spPr bwMode="auto">
              <a:xfrm>
                <a:off x="4368" y="1946"/>
                <a:ext cx="288" cy="2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 sz="2000" b="1" baseline="-25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0" name="Line 26"/>
              <p:cNvSpPr>
                <a:spLocks noChangeShapeType="1"/>
              </p:cNvSpPr>
              <p:nvPr/>
            </p:nvSpPr>
            <p:spPr bwMode="auto">
              <a:xfrm>
                <a:off x="4368" y="1956"/>
                <a:ext cx="192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5" name="Title 4"/>
          <p:cNvSpPr txBox="1">
            <a:spLocks/>
          </p:cNvSpPr>
          <p:nvPr/>
        </p:nvSpPr>
        <p:spPr>
          <a:xfrm>
            <a:off x="0" y="-13447"/>
            <a:ext cx="9144000" cy="77544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42848"/>
      </p:ext>
    </p:extLst>
  </p:cSld>
  <p:clrMapOvr>
    <a:masterClrMapping/>
  </p:clrMapOvr>
  <p:transition>
    <p:wheel spokes="8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</p:childTnLst>
        </p:cTn>
      </p:par>
    </p:tnLst>
    <p:bldLst>
      <p:bldP spid="460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B6BC-851B-4A61-90FF-10F5835B7A64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0" y="1371600"/>
            <a:ext cx="9144000" cy="304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C2, C3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4.1, 4.2, 4.3, 4.4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SBT.</a:t>
            </a:r>
          </a:p>
          <a:p>
            <a:pPr algn="just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 SỰ CÂN BẰNG LỰC – QUÁN TÍNH”</a:t>
            </a:r>
          </a:p>
          <a:p>
            <a:pPr algn="just">
              <a:lnSpc>
                <a:spcPct val="8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57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…… 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C3: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2782829" y="1142571"/>
            <a:ext cx="2459912" cy="2896031"/>
            <a:chOff x="674" y="480"/>
            <a:chExt cx="426" cy="1020"/>
          </a:xfrm>
        </p:grpSpPr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844" y="624"/>
              <a:ext cx="0" cy="576"/>
              <a:chOff x="2832" y="3120"/>
              <a:chExt cx="0" cy="576"/>
            </a:xfrm>
          </p:grpSpPr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2832" y="3120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>
                <a:off x="2832" y="340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674" y="480"/>
              <a:ext cx="426" cy="1020"/>
              <a:chOff x="674" y="468"/>
              <a:chExt cx="426" cy="1020"/>
            </a:xfrm>
          </p:grpSpPr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674" y="1200"/>
                <a:ext cx="343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853" y="938"/>
                <a:ext cx="24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latin typeface="Tahoma" charset="0"/>
                  </a:rPr>
                  <a:t>A</a:t>
                </a:r>
              </a:p>
            </p:txBody>
          </p: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806" y="468"/>
                <a:ext cx="99" cy="163"/>
                <a:chOff x="442" y="2834"/>
                <a:chExt cx="99" cy="163"/>
              </a:xfrm>
            </p:grpSpPr>
            <p:sp>
              <p:nvSpPr>
                <p:cNvPr id="4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55" y="2834"/>
                  <a:ext cx="8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b="1" dirty="0">
                      <a:latin typeface="Tahoma" charset="0"/>
                    </a:rPr>
                    <a:t>F</a:t>
                  </a:r>
                  <a:r>
                    <a:rPr lang="en-US" b="1" baseline="-25000" dirty="0">
                      <a:latin typeface="Tahoma" charset="0"/>
                    </a:rPr>
                    <a:t>1</a:t>
                  </a:r>
                  <a:endParaRPr lang="en-US" b="1" dirty="0">
                    <a:latin typeface="Tahoma" charset="0"/>
                  </a:endParaRPr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auto">
                <a:xfrm>
                  <a:off x="442" y="2861"/>
                  <a:ext cx="7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1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82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83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6037" y="43972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Group 2"/>
          <p:cNvGraphicFramePr>
            <a:graphicFrameLocks noGrp="1"/>
          </p:cNvGraphicFramePr>
          <p:nvPr/>
        </p:nvGraphicFramePr>
        <p:xfrm>
          <a:off x="3319463" y="2578100"/>
          <a:ext cx="4467225" cy="533400"/>
        </p:xfrm>
        <a:graphic>
          <a:graphicData uri="http://schemas.openxmlformats.org/drawingml/2006/table">
            <a:tbl>
              <a:tblPr/>
              <a:tblGrid>
                <a:gridCol w="446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228600" y="1085850"/>
            <a:ext cx="474663" cy="4746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Arial" charset="0"/>
              </a:rPr>
              <a:t>1</a:t>
            </a:r>
          </a:p>
        </p:txBody>
      </p:sp>
      <p:sp>
        <p:nvSpPr>
          <p:cNvPr id="37915" name="Oval 27"/>
          <p:cNvSpPr>
            <a:spLocks noChangeArrowheads="1"/>
          </p:cNvSpPr>
          <p:nvPr/>
        </p:nvSpPr>
        <p:spPr bwMode="auto">
          <a:xfrm>
            <a:off x="228600" y="1603375"/>
            <a:ext cx="474663" cy="473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37916" name="Oval 28"/>
          <p:cNvSpPr>
            <a:spLocks noChangeArrowheads="1"/>
          </p:cNvSpPr>
          <p:nvPr/>
        </p:nvSpPr>
        <p:spPr bwMode="auto">
          <a:xfrm>
            <a:off x="228600" y="2135188"/>
            <a:ext cx="474663" cy="4746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228600" y="2657475"/>
            <a:ext cx="474663" cy="4746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37918" name="Oval 30"/>
          <p:cNvSpPr>
            <a:spLocks noChangeArrowheads="1"/>
          </p:cNvSpPr>
          <p:nvPr/>
        </p:nvSpPr>
        <p:spPr bwMode="auto">
          <a:xfrm>
            <a:off x="228600" y="3167063"/>
            <a:ext cx="474663" cy="47307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37919" name="Oval 31"/>
          <p:cNvSpPr>
            <a:spLocks noChangeArrowheads="1"/>
          </p:cNvSpPr>
          <p:nvPr/>
        </p:nvSpPr>
        <p:spPr bwMode="auto">
          <a:xfrm>
            <a:off x="228600" y="3679825"/>
            <a:ext cx="474663" cy="4746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443788" y="12192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934325" y="12192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4010025" y="12192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991100" y="12192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5481638" y="12192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4500563" y="1219200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3505200" y="1719263"/>
            <a:ext cx="49053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953000" y="22098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3200" b="1">
              <a:latin typeface=".VnTimeH" pitchFamily="34" charset="0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4995863" y="2709863"/>
            <a:ext cx="4905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latin typeface=".VnTimeH" pitchFamily="34" charset="0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1524000" y="1066800"/>
            <a:ext cx="490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>
              <a:latin typeface=".VnTimeH" pitchFamily="34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066800" y="76200"/>
            <a:ext cx="6781800" cy="58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TRÒ CHƠI Ô CHỮ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1143000" y="1219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37932" name="Group 44"/>
          <p:cNvGraphicFramePr>
            <a:graphicFrameLocks noGrp="1"/>
          </p:cNvGraphicFramePr>
          <p:nvPr/>
        </p:nvGraphicFramePr>
        <p:xfrm>
          <a:off x="2420938" y="1054100"/>
          <a:ext cx="2687637" cy="517956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2890838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41910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8100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3528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52" name="Rectangle 64"/>
          <p:cNvSpPr>
            <a:spLocks noChangeArrowheads="1"/>
          </p:cNvSpPr>
          <p:nvPr/>
        </p:nvSpPr>
        <p:spPr bwMode="auto">
          <a:xfrm>
            <a:off x="46482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2438400" y="106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795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88921"/>
              </p:ext>
            </p:extLst>
          </p:nvPr>
        </p:nvGraphicFramePr>
        <p:xfrm>
          <a:off x="2422525" y="1006475"/>
          <a:ext cx="2743200" cy="51795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Ậ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Ố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970" name="Group 82"/>
          <p:cNvGraphicFramePr>
            <a:graphicFrameLocks noGrp="1"/>
          </p:cNvGraphicFramePr>
          <p:nvPr/>
        </p:nvGraphicFramePr>
        <p:xfrm>
          <a:off x="1968500" y="1524000"/>
          <a:ext cx="3589338" cy="517956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92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990" name="Rectangle 102"/>
          <p:cNvSpPr>
            <a:spLocks noChangeArrowheads="1"/>
          </p:cNvSpPr>
          <p:nvPr/>
        </p:nvSpPr>
        <p:spPr bwMode="auto">
          <a:xfrm>
            <a:off x="20050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1" name="Rectangle 103"/>
          <p:cNvSpPr>
            <a:spLocks noChangeArrowheads="1"/>
          </p:cNvSpPr>
          <p:nvPr/>
        </p:nvSpPr>
        <p:spPr bwMode="auto">
          <a:xfrm>
            <a:off x="24622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2" name="Rectangle 104"/>
          <p:cNvSpPr>
            <a:spLocks noChangeArrowheads="1"/>
          </p:cNvSpPr>
          <p:nvPr/>
        </p:nvSpPr>
        <p:spPr bwMode="auto">
          <a:xfrm>
            <a:off x="29194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3" name="Rectangle 105"/>
          <p:cNvSpPr>
            <a:spLocks noChangeArrowheads="1"/>
          </p:cNvSpPr>
          <p:nvPr/>
        </p:nvSpPr>
        <p:spPr bwMode="auto">
          <a:xfrm>
            <a:off x="33766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4" name="Rectangle 106"/>
          <p:cNvSpPr>
            <a:spLocks noChangeArrowheads="1"/>
          </p:cNvSpPr>
          <p:nvPr/>
        </p:nvSpPr>
        <p:spPr bwMode="auto">
          <a:xfrm>
            <a:off x="38338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5" name="Rectangle 107"/>
          <p:cNvSpPr>
            <a:spLocks noChangeArrowheads="1"/>
          </p:cNvSpPr>
          <p:nvPr/>
        </p:nvSpPr>
        <p:spPr bwMode="auto">
          <a:xfrm>
            <a:off x="4291013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6" name="Rectangle 108"/>
          <p:cNvSpPr>
            <a:spLocks noChangeArrowheads="1"/>
          </p:cNvSpPr>
          <p:nvPr/>
        </p:nvSpPr>
        <p:spPr bwMode="auto">
          <a:xfrm>
            <a:off x="4714875" y="15716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7997" name="Rectangle 109"/>
          <p:cNvSpPr>
            <a:spLocks noChangeArrowheads="1"/>
          </p:cNvSpPr>
          <p:nvPr/>
        </p:nvSpPr>
        <p:spPr bwMode="auto">
          <a:xfrm>
            <a:off x="5105400" y="1600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7998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87668"/>
              </p:ext>
            </p:extLst>
          </p:nvPr>
        </p:nvGraphicFramePr>
        <p:xfrm>
          <a:off x="1987644" y="1524000"/>
          <a:ext cx="3624262" cy="517956"/>
        </p:xfrm>
        <a:graphic>
          <a:graphicData uri="http://schemas.openxmlformats.org/drawingml/2006/table">
            <a:tbl>
              <a:tblPr/>
              <a:tblGrid>
                <a:gridCol w="414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Ờ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018" name="Group 130"/>
          <p:cNvGraphicFramePr>
            <a:graphicFrameLocks noGrp="1"/>
          </p:cNvGraphicFramePr>
          <p:nvPr/>
        </p:nvGraphicFramePr>
        <p:xfrm>
          <a:off x="2419350" y="2049463"/>
          <a:ext cx="5810250" cy="517956"/>
        </p:xfrm>
        <a:graphic>
          <a:graphicData uri="http://schemas.openxmlformats.org/drawingml/2006/table">
            <a:tbl>
              <a:tblPr/>
              <a:tblGrid>
                <a:gridCol w="447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460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.VnArialH" pitchFamily="34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048" name="Rectangle 160"/>
          <p:cNvSpPr>
            <a:spLocks noChangeArrowheads="1"/>
          </p:cNvSpPr>
          <p:nvPr/>
        </p:nvSpPr>
        <p:spPr bwMode="auto">
          <a:xfrm>
            <a:off x="7848600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49" name="Rectangle 161"/>
          <p:cNvSpPr>
            <a:spLocks noChangeArrowheads="1"/>
          </p:cNvSpPr>
          <p:nvPr/>
        </p:nvSpPr>
        <p:spPr bwMode="auto">
          <a:xfrm>
            <a:off x="24526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0" name="Rectangle 162"/>
          <p:cNvSpPr>
            <a:spLocks noChangeArrowheads="1"/>
          </p:cNvSpPr>
          <p:nvPr/>
        </p:nvSpPr>
        <p:spPr bwMode="auto">
          <a:xfrm>
            <a:off x="29098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1" name="Rectangle 163"/>
          <p:cNvSpPr>
            <a:spLocks noChangeArrowheads="1"/>
          </p:cNvSpPr>
          <p:nvPr/>
        </p:nvSpPr>
        <p:spPr bwMode="auto">
          <a:xfrm>
            <a:off x="33670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2" name="Rectangle 164"/>
          <p:cNvSpPr>
            <a:spLocks noChangeArrowheads="1"/>
          </p:cNvSpPr>
          <p:nvPr/>
        </p:nvSpPr>
        <p:spPr bwMode="auto">
          <a:xfrm>
            <a:off x="38242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3" name="Rectangle 165"/>
          <p:cNvSpPr>
            <a:spLocks noChangeArrowheads="1"/>
          </p:cNvSpPr>
          <p:nvPr/>
        </p:nvSpPr>
        <p:spPr bwMode="auto">
          <a:xfrm>
            <a:off x="42052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4" name="Rectangle 166"/>
          <p:cNvSpPr>
            <a:spLocks noChangeArrowheads="1"/>
          </p:cNvSpPr>
          <p:nvPr/>
        </p:nvSpPr>
        <p:spPr bwMode="auto">
          <a:xfrm>
            <a:off x="4662488" y="207168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5" name="Rectangle 167"/>
          <p:cNvSpPr>
            <a:spLocks noChangeArrowheads="1"/>
          </p:cNvSpPr>
          <p:nvPr/>
        </p:nvSpPr>
        <p:spPr bwMode="auto">
          <a:xfrm>
            <a:off x="5119688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6" name="Rectangle 168"/>
          <p:cNvSpPr>
            <a:spLocks noChangeArrowheads="1"/>
          </p:cNvSpPr>
          <p:nvPr/>
        </p:nvSpPr>
        <p:spPr bwMode="auto">
          <a:xfrm>
            <a:off x="332105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 ?</a:t>
            </a:r>
          </a:p>
        </p:txBody>
      </p:sp>
      <p:sp>
        <p:nvSpPr>
          <p:cNvPr id="38057" name="Rectangle 169"/>
          <p:cNvSpPr>
            <a:spLocks noChangeArrowheads="1"/>
          </p:cNvSpPr>
          <p:nvPr/>
        </p:nvSpPr>
        <p:spPr bwMode="auto">
          <a:xfrm>
            <a:off x="3825875" y="259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8" name="Rectangle 170"/>
          <p:cNvSpPr>
            <a:spLocks noChangeArrowheads="1"/>
          </p:cNvSpPr>
          <p:nvPr/>
        </p:nvSpPr>
        <p:spPr bwMode="auto">
          <a:xfrm>
            <a:off x="4264025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59" name="Rectangle 171"/>
          <p:cNvSpPr>
            <a:spLocks noChangeArrowheads="1"/>
          </p:cNvSpPr>
          <p:nvPr/>
        </p:nvSpPr>
        <p:spPr bwMode="auto">
          <a:xfrm>
            <a:off x="5148263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0" name="Rectangle 172"/>
          <p:cNvSpPr>
            <a:spLocks noChangeArrowheads="1"/>
          </p:cNvSpPr>
          <p:nvPr/>
        </p:nvSpPr>
        <p:spPr bwMode="auto">
          <a:xfrm>
            <a:off x="4740275" y="259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1" name="Rectangle 173"/>
          <p:cNvSpPr>
            <a:spLocks noChangeArrowheads="1"/>
          </p:cNvSpPr>
          <p:nvPr/>
        </p:nvSpPr>
        <p:spPr bwMode="auto">
          <a:xfrm>
            <a:off x="5654675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2" name="Rectangle 174"/>
          <p:cNvSpPr>
            <a:spLocks noChangeArrowheads="1"/>
          </p:cNvSpPr>
          <p:nvPr/>
        </p:nvSpPr>
        <p:spPr bwMode="auto">
          <a:xfrm>
            <a:off x="6049963" y="259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3" name="Rectangle 175"/>
          <p:cNvSpPr>
            <a:spLocks noChangeArrowheads="1"/>
          </p:cNvSpPr>
          <p:nvPr/>
        </p:nvSpPr>
        <p:spPr bwMode="auto">
          <a:xfrm>
            <a:off x="6554788" y="25955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4" name="Rectangle 176"/>
          <p:cNvSpPr>
            <a:spLocks noChangeArrowheads="1"/>
          </p:cNvSpPr>
          <p:nvPr/>
        </p:nvSpPr>
        <p:spPr bwMode="auto">
          <a:xfrm>
            <a:off x="697865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065" name="Rectangle 177"/>
          <p:cNvSpPr>
            <a:spLocks noChangeArrowheads="1"/>
          </p:cNvSpPr>
          <p:nvPr/>
        </p:nvSpPr>
        <p:spPr bwMode="auto">
          <a:xfrm>
            <a:off x="7407275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8090" name="Group 202"/>
          <p:cNvGraphicFramePr>
            <a:graphicFrameLocks noGrp="1"/>
          </p:cNvGraphicFramePr>
          <p:nvPr/>
        </p:nvGraphicFramePr>
        <p:xfrm>
          <a:off x="1954213" y="3121025"/>
          <a:ext cx="2719387" cy="517956"/>
        </p:xfrm>
        <a:graphic>
          <a:graphicData uri="http://schemas.openxmlformats.org/drawingml/2006/table">
            <a:tbl>
              <a:tblPr/>
              <a:tblGrid>
                <a:gridCol w="45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106" name="Rectangle 218"/>
          <p:cNvSpPr>
            <a:spLocks noChangeArrowheads="1"/>
          </p:cNvSpPr>
          <p:nvPr/>
        </p:nvSpPr>
        <p:spPr bwMode="auto">
          <a:xfrm>
            <a:off x="24384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07" name="Rectangle 219"/>
          <p:cNvSpPr>
            <a:spLocks noChangeArrowheads="1"/>
          </p:cNvSpPr>
          <p:nvPr/>
        </p:nvSpPr>
        <p:spPr bwMode="auto">
          <a:xfrm>
            <a:off x="28956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08" name="Rectangle 220"/>
          <p:cNvSpPr>
            <a:spLocks noChangeArrowheads="1"/>
          </p:cNvSpPr>
          <p:nvPr/>
        </p:nvSpPr>
        <p:spPr bwMode="auto">
          <a:xfrm>
            <a:off x="3319463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 ?</a:t>
            </a:r>
          </a:p>
        </p:txBody>
      </p:sp>
      <p:sp>
        <p:nvSpPr>
          <p:cNvPr id="38109" name="Rectangle 221"/>
          <p:cNvSpPr>
            <a:spLocks noChangeArrowheads="1"/>
          </p:cNvSpPr>
          <p:nvPr/>
        </p:nvSpPr>
        <p:spPr bwMode="auto">
          <a:xfrm>
            <a:off x="3787775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10" name="Rectangle 222"/>
          <p:cNvSpPr>
            <a:spLocks noChangeArrowheads="1"/>
          </p:cNvSpPr>
          <p:nvPr/>
        </p:nvSpPr>
        <p:spPr bwMode="auto">
          <a:xfrm>
            <a:off x="42672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11" name="Rectangle 223"/>
          <p:cNvSpPr>
            <a:spLocks noChangeArrowheads="1"/>
          </p:cNvSpPr>
          <p:nvPr/>
        </p:nvSpPr>
        <p:spPr bwMode="auto">
          <a:xfrm>
            <a:off x="19812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8112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88654"/>
              </p:ext>
            </p:extLst>
          </p:nvPr>
        </p:nvGraphicFramePr>
        <p:xfrm>
          <a:off x="1956641" y="3108325"/>
          <a:ext cx="2741612" cy="51795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Ư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Ơ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128" name="Group 240"/>
          <p:cNvGraphicFramePr>
            <a:graphicFrameLocks noGrp="1"/>
          </p:cNvGraphicFramePr>
          <p:nvPr/>
        </p:nvGraphicFramePr>
        <p:xfrm>
          <a:off x="1947863" y="3624263"/>
          <a:ext cx="3657600" cy="51795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148" name="Rectangle 260"/>
          <p:cNvSpPr>
            <a:spLocks noChangeArrowheads="1"/>
          </p:cNvSpPr>
          <p:nvPr/>
        </p:nvSpPr>
        <p:spPr bwMode="auto">
          <a:xfrm>
            <a:off x="47244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49" name="Rectangle 261"/>
          <p:cNvSpPr>
            <a:spLocks noChangeArrowheads="1"/>
          </p:cNvSpPr>
          <p:nvPr/>
        </p:nvSpPr>
        <p:spPr bwMode="auto">
          <a:xfrm>
            <a:off x="51054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0" name="Rectangle 262"/>
          <p:cNvSpPr>
            <a:spLocks noChangeArrowheads="1"/>
          </p:cNvSpPr>
          <p:nvPr/>
        </p:nvSpPr>
        <p:spPr bwMode="auto">
          <a:xfrm>
            <a:off x="1981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1" name="Rectangle 263"/>
          <p:cNvSpPr>
            <a:spLocks noChangeArrowheads="1"/>
          </p:cNvSpPr>
          <p:nvPr/>
        </p:nvSpPr>
        <p:spPr bwMode="auto">
          <a:xfrm>
            <a:off x="24384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2" name="Rectangle 264"/>
          <p:cNvSpPr>
            <a:spLocks noChangeArrowheads="1"/>
          </p:cNvSpPr>
          <p:nvPr/>
        </p:nvSpPr>
        <p:spPr bwMode="auto">
          <a:xfrm>
            <a:off x="28956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3" name="Rectangle 265"/>
          <p:cNvSpPr>
            <a:spLocks noChangeArrowheads="1"/>
          </p:cNvSpPr>
          <p:nvPr/>
        </p:nvSpPr>
        <p:spPr bwMode="auto">
          <a:xfrm>
            <a:off x="33528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4" name="Rectangle 266"/>
          <p:cNvSpPr>
            <a:spLocks noChangeArrowheads="1"/>
          </p:cNvSpPr>
          <p:nvPr/>
        </p:nvSpPr>
        <p:spPr bwMode="auto">
          <a:xfrm>
            <a:off x="38100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55" name="Rectangle 267"/>
          <p:cNvSpPr>
            <a:spLocks noChangeArrowheads="1"/>
          </p:cNvSpPr>
          <p:nvPr/>
        </p:nvSpPr>
        <p:spPr bwMode="auto">
          <a:xfrm>
            <a:off x="4267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8156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69021"/>
              </p:ext>
            </p:extLst>
          </p:nvPr>
        </p:nvGraphicFramePr>
        <p:xfrm>
          <a:off x="1965325" y="3597275"/>
          <a:ext cx="3657600" cy="519113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337" name="Picture 289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897563"/>
            <a:ext cx="12112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" name="Picture 290" descr="BOOKANI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9" name="Picture 291" descr="ROTSTA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1" name="Picture 293" descr="Picture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2" name="Picture 294" descr="Picture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2" y="6096000"/>
            <a:ext cx="8524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3" name="Picture 295" descr="Picture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943600"/>
            <a:ext cx="13049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85" name="AutoShape 297"/>
          <p:cNvSpPr>
            <a:spLocks noChangeArrowheads="1"/>
          </p:cNvSpPr>
          <p:nvPr/>
        </p:nvSpPr>
        <p:spPr bwMode="auto">
          <a:xfrm>
            <a:off x="391692" y="4267200"/>
            <a:ext cx="8610600" cy="120491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chậm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186" name="AutoShape 298"/>
          <p:cNvSpPr>
            <a:spLocks noChangeArrowheads="1"/>
          </p:cNvSpPr>
          <p:nvPr/>
        </p:nvSpPr>
        <p:spPr bwMode="auto">
          <a:xfrm>
            <a:off x="149225" y="4356099"/>
            <a:ext cx="8610600" cy="121126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v = s/t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38187" name="AutoShape 299"/>
          <p:cNvSpPr>
            <a:spLocks noChangeArrowheads="1"/>
          </p:cNvSpPr>
          <p:nvPr/>
        </p:nvSpPr>
        <p:spPr bwMode="auto">
          <a:xfrm>
            <a:off x="337390" y="4394199"/>
            <a:ext cx="8610600" cy="117316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đẩy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…………………</a:t>
            </a:r>
          </a:p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kia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8188" name="AutoShape 300"/>
          <p:cNvSpPr>
            <a:spLocks noChangeArrowheads="1"/>
          </p:cNvSpPr>
          <p:nvPr/>
        </p:nvSpPr>
        <p:spPr bwMode="auto">
          <a:xfrm>
            <a:off x="165427" y="4354513"/>
            <a:ext cx="8610600" cy="1117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trái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lên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189" name="AutoShape 301"/>
          <p:cNvSpPr>
            <a:spLocks noChangeArrowheads="1"/>
          </p:cNvSpPr>
          <p:nvPr/>
        </p:nvSpPr>
        <p:spPr bwMode="auto">
          <a:xfrm>
            <a:off x="301204" y="4338640"/>
            <a:ext cx="8610600" cy="118903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tốc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gian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190" name="AutoShape 302"/>
          <p:cNvSpPr>
            <a:spLocks noChangeArrowheads="1"/>
          </p:cNvSpPr>
          <p:nvPr/>
        </p:nvSpPr>
        <p:spPr bwMode="auto">
          <a:xfrm>
            <a:off x="210717" y="4286249"/>
            <a:ext cx="8791575" cy="1276351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Hai lực cân bằng là hai lực mạnh như nhau có cùng ………………..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nhưng ngược chiều</a:t>
            </a:r>
          </a:p>
        </p:txBody>
      </p:sp>
      <p:sp>
        <p:nvSpPr>
          <p:cNvPr id="38191" name="Rectangle 303"/>
          <p:cNvSpPr>
            <a:spLocks noChangeArrowheads="1"/>
          </p:cNvSpPr>
          <p:nvPr/>
        </p:nvSpPr>
        <p:spPr bwMode="auto">
          <a:xfrm>
            <a:off x="56388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92" name="Rectangle 304"/>
          <p:cNvSpPr>
            <a:spLocks noChangeArrowheads="1"/>
          </p:cNvSpPr>
          <p:nvPr/>
        </p:nvSpPr>
        <p:spPr bwMode="auto">
          <a:xfrm>
            <a:off x="60198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93" name="Rectangle 305"/>
          <p:cNvSpPr>
            <a:spLocks noChangeArrowheads="1"/>
          </p:cNvSpPr>
          <p:nvPr/>
        </p:nvSpPr>
        <p:spPr bwMode="auto">
          <a:xfrm>
            <a:off x="68580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94" name="Rectangle 306"/>
          <p:cNvSpPr>
            <a:spLocks noChangeArrowheads="1"/>
          </p:cNvSpPr>
          <p:nvPr/>
        </p:nvSpPr>
        <p:spPr bwMode="auto">
          <a:xfrm>
            <a:off x="64770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sp>
        <p:nvSpPr>
          <p:cNvPr id="38195" name="Rectangle 307"/>
          <p:cNvSpPr>
            <a:spLocks noChangeArrowheads="1"/>
          </p:cNvSpPr>
          <p:nvPr/>
        </p:nvSpPr>
        <p:spPr bwMode="auto">
          <a:xfrm>
            <a:off x="73152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.VnTimeH" pitchFamily="34" charset="0"/>
              </a:rPr>
              <a:t>?</a:t>
            </a:r>
          </a:p>
        </p:txBody>
      </p:sp>
      <p:graphicFrame>
        <p:nvGraphicFramePr>
          <p:cNvPr id="38196" name="Group 3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06335"/>
              </p:ext>
            </p:extLst>
          </p:nvPr>
        </p:nvGraphicFramePr>
        <p:xfrm>
          <a:off x="2423272" y="2027238"/>
          <a:ext cx="5903913" cy="56356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9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87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14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8226" name="Group 3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6450"/>
              </p:ext>
            </p:extLst>
          </p:nvPr>
        </p:nvGraphicFramePr>
        <p:xfrm>
          <a:off x="3336925" y="2590800"/>
          <a:ext cx="4511675" cy="517956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0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Á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Ụ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Ự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DF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990600"/>
            <a:ext cx="463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72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8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9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7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7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8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8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3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8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8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8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8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8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8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38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8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8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8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8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8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8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8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8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38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38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38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2" dur="1000"/>
                                        <p:tgtEl>
                                          <p:spTgt spid="38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7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3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3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3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38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38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38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8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3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3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3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3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7" dur="1000"/>
                                        <p:tgtEl>
                                          <p:spTgt spid="38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37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 nodeType="clickPar">
                      <p:stCondLst>
                        <p:cond delay="0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3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3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3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3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3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3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3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3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3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3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3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3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3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3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1000"/>
                                        <p:tgtEl>
                                          <p:spTgt spid="3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4" dur="500"/>
                                        <p:tgtEl>
                                          <p:spTgt spid="38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1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3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4"/>
                  </p:tgtEl>
                </p:cond>
              </p:nextCondLst>
            </p:seq>
          </p:childTnLst>
        </p:cTn>
      </p:par>
    </p:tnLst>
    <p:bldLst>
      <p:bldP spid="37948" grpId="0"/>
      <p:bldP spid="37949" grpId="0"/>
      <p:bldP spid="37950" grpId="0"/>
      <p:bldP spid="37951" grpId="0"/>
      <p:bldP spid="37952" grpId="0"/>
      <p:bldP spid="37953" grpId="0"/>
      <p:bldP spid="37990" grpId="0"/>
      <p:bldP spid="37991" grpId="0"/>
      <p:bldP spid="37992" grpId="0"/>
      <p:bldP spid="37993" grpId="0"/>
      <p:bldP spid="37994" grpId="0"/>
      <p:bldP spid="37995" grpId="0"/>
      <p:bldP spid="37996" grpId="0"/>
      <p:bldP spid="37997" grpId="0"/>
      <p:bldP spid="38048" grpId="0"/>
      <p:bldP spid="38052" grpId="0"/>
      <p:bldP spid="38053" grpId="0"/>
      <p:bldP spid="38054" grpId="0"/>
      <p:bldP spid="38055" grpId="0"/>
      <p:bldP spid="38056" grpId="0"/>
      <p:bldP spid="38057" grpId="0"/>
      <p:bldP spid="38058" grpId="0"/>
      <p:bldP spid="38059" grpId="0"/>
      <p:bldP spid="38060" grpId="0"/>
      <p:bldP spid="38061" grpId="0"/>
      <p:bldP spid="38062" grpId="0"/>
      <p:bldP spid="38063" grpId="0"/>
      <p:bldP spid="38064" grpId="0"/>
      <p:bldP spid="38065" grpId="0"/>
      <p:bldP spid="38106" grpId="0"/>
      <p:bldP spid="38107" grpId="0"/>
      <p:bldP spid="38108" grpId="0"/>
      <p:bldP spid="38109" grpId="0"/>
      <p:bldP spid="38110" grpId="0"/>
      <p:bldP spid="38111" grpId="0"/>
      <p:bldP spid="38148" grpId="0"/>
      <p:bldP spid="38149" grpId="0"/>
      <p:bldP spid="38150" grpId="0"/>
      <p:bldP spid="38151" grpId="0"/>
      <p:bldP spid="38152" grpId="0"/>
      <p:bldP spid="38153" grpId="0"/>
      <p:bldP spid="38154" grpId="0"/>
      <p:bldP spid="38155" grpId="0"/>
      <p:bldP spid="38185" grpId="0" animBg="1"/>
      <p:bldP spid="38185" grpId="1" animBg="1"/>
      <p:bldP spid="38186" grpId="0" animBg="1"/>
      <p:bldP spid="38186" grpId="1" animBg="1"/>
      <p:bldP spid="38187" grpId="0" animBg="1"/>
      <p:bldP spid="38187" grpId="1" animBg="1"/>
      <p:bldP spid="38188" grpId="0" animBg="1"/>
      <p:bldP spid="38188" grpId="1" animBg="1"/>
      <p:bldP spid="38189" grpId="0" animBg="1"/>
      <p:bldP spid="38189" grpId="1" animBg="1"/>
      <p:bldP spid="38190" grpId="0" animBg="1"/>
      <p:bldP spid="38190" grpId="1" animBg="1"/>
      <p:bldP spid="38191" grpId="0"/>
      <p:bldP spid="38192" grpId="0"/>
      <p:bldP spid="38193" grpId="0"/>
      <p:bldP spid="38194" grpId="0"/>
      <p:bldP spid="381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1371600" y="2306003"/>
            <a:ext cx="5714568" cy="1274445"/>
            <a:chOff x="0" y="3015"/>
            <a:chExt cx="1773" cy="446"/>
          </a:xfrm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41"/>
              <a:ext cx="624" cy="2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611" y="3015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>
                  <a:latin typeface="Tahoma" charset="0"/>
                </a:rPr>
                <a:t>B</a:t>
              </a:r>
            </a:p>
          </p:txBody>
        </p: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440" y="3173"/>
              <a:ext cx="333" cy="288"/>
              <a:chOff x="694" y="3125"/>
              <a:chExt cx="333" cy="288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717" y="3125"/>
                <a:ext cx="3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>
                    <a:solidFill>
                      <a:srgbClr val="FF0000"/>
                    </a:solidFill>
                    <a:latin typeface="Tahoma" charset="0"/>
                  </a:rPr>
                  <a:t>F</a:t>
                </a:r>
                <a:r>
                  <a:rPr lang="en-US" b="1" baseline="-25000">
                    <a:solidFill>
                      <a:srgbClr val="FF0000"/>
                    </a:solidFill>
                    <a:latin typeface="Tahoma" charset="0"/>
                  </a:rPr>
                  <a:t>2</a:t>
                </a:r>
                <a:endParaRPr lang="en-US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>
                <a:off x="694" y="314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46037" y="43972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…… 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0" y="619780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C3:</a:t>
            </a:r>
          </a:p>
        </p:txBody>
      </p:sp>
      <p:grpSp>
        <p:nvGrpSpPr>
          <p:cNvPr id="24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26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048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6372" y="640377"/>
            <a:ext cx="8357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b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tố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4.4</a:t>
            </a:r>
          </a:p>
        </p:txBody>
      </p:sp>
      <p:grpSp>
        <p:nvGrpSpPr>
          <p:cNvPr id="58" name="Group 33"/>
          <p:cNvGrpSpPr>
            <a:grpSpLocks/>
          </p:cNvGrpSpPr>
          <p:nvPr/>
        </p:nvGrpSpPr>
        <p:grpSpPr bwMode="auto">
          <a:xfrm>
            <a:off x="3962400" y="1295835"/>
            <a:ext cx="4343400" cy="2590368"/>
            <a:chOff x="0" y="2831"/>
            <a:chExt cx="1947" cy="1158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>
              <a:off x="1298" y="2831"/>
              <a:ext cx="297" cy="288"/>
              <a:chOff x="456" y="2783"/>
              <a:chExt cx="297" cy="288"/>
            </a:xfrm>
          </p:grpSpPr>
          <p:sp>
            <p:nvSpPr>
              <p:cNvPr id="73" name="Text Box 36"/>
              <p:cNvSpPr txBox="1">
                <a:spLocks noChangeArrowheads="1"/>
              </p:cNvSpPr>
              <p:nvPr/>
            </p:nvSpPr>
            <p:spPr bwMode="auto">
              <a:xfrm>
                <a:off x="456" y="2783"/>
                <a:ext cx="2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</a:rPr>
                  <a:t>F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V="1">
                <a:off x="468" y="2817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" y="3735"/>
              <a:ext cx="1869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46037" y="4244876"/>
            <a:ext cx="88693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Điểm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đặt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…… 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0" y="596153"/>
            <a:ext cx="762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C3:</a:t>
            </a:r>
          </a:p>
        </p:txBody>
      </p: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800600" y="1811338"/>
            <a:ext cx="838200" cy="398462"/>
            <a:chOff x="126" y="1527"/>
            <a:chExt cx="528" cy="251"/>
          </a:xfrm>
          <a:solidFill>
            <a:schemeClr val="bg1"/>
          </a:solidFill>
        </p:grpSpPr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3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10N</a:t>
              </a:r>
            </a:p>
          </p:txBody>
        </p:sp>
        <p:grpSp>
          <p:nvGrpSpPr>
            <p:cNvPr id="32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7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0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8181EE7D-A165-49FE-B5E7-6C52E143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1338263"/>
            <a:ext cx="53340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A18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BÀI HỌC KẾT THÚC</a:t>
            </a:r>
          </a:p>
        </p:txBody>
      </p:sp>
      <p:sp>
        <p:nvSpPr>
          <p:cNvPr id="37891" name="AutoShape 2" descr="Các Vận động Viên Chạy Bộ Hình ảnh | Định dạng hình ảnh AI 400063646|  vn.lovepik.com">
            <a:extLst>
              <a:ext uri="{FF2B5EF4-FFF2-40B4-BE49-F238E27FC236}">
                <a16:creationId xmlns:a16="http://schemas.microsoft.com/office/drawing/2014/main" xmlns="" id="{4B2134DD-0968-4358-A80D-285273FA0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21C610-8FE0-46EF-AF20-E2716ED4A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9527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7FF82F5-3F46-4D25-A1B6-A40ED03EA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0465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4E9E27-E56F-424A-9742-4BC8FB341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4685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83305D-E39B-4B7F-8056-FB2B38BE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016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4A6816-AA1F-4849-B733-E09BCAB07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35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A681351-D1A9-48AB-AC14-66AD2308B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33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C0F4772-F725-4337-B753-269AB4065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-104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D8DD218-0F85-4149-9BB7-8B6C811B5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0843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8A3E1E-0BD7-4D4F-A666-F52EA532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55721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E688B2B-4B80-42EA-96FE-E98734552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55594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B6905E3-CF20-48AD-BEF4-4E0C1A7E1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7134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395F8E5-7849-43DA-8AB3-4AC7882D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55721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2">
            <a:extLst>
              <a:ext uri="{FF2B5EF4-FFF2-40B4-BE49-F238E27FC236}">
                <a16:creationId xmlns:a16="http://schemas.microsoft.com/office/drawing/2014/main" xmlns="" id="{241E07C3-5EC7-4E8F-B5B1-276DE449B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3">
            <a:extLst>
              <a:ext uri="{FF2B5EF4-FFF2-40B4-BE49-F238E27FC236}">
                <a16:creationId xmlns:a16="http://schemas.microsoft.com/office/drawing/2014/main" xmlns="" id="{55D94103-B3AD-4293-8D08-CFA762B1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24">
            <a:extLst>
              <a:ext uri="{FF2B5EF4-FFF2-40B4-BE49-F238E27FC236}">
                <a16:creationId xmlns:a16="http://schemas.microsoft.com/office/drawing/2014/main" xmlns="" id="{7C9F5A7B-D467-49C3-B998-0840F92C7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25">
            <a:extLst>
              <a:ext uri="{FF2B5EF4-FFF2-40B4-BE49-F238E27FC236}">
                <a16:creationId xmlns:a16="http://schemas.microsoft.com/office/drawing/2014/main" xmlns="" id="{E58A6261-3B1F-42A5-837D-0905297CE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00916EC-26B5-4783-A18E-F148D97C6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6290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6D88C4-EAA2-4815-89CA-BC2E65690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353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4" descr="chimbay2">
            <a:extLst>
              <a:ext uri="{FF2B5EF4-FFF2-40B4-BE49-F238E27FC236}">
                <a16:creationId xmlns:a16="http://schemas.microsoft.com/office/drawing/2014/main" xmlns="" id="{B59E0719-7886-414C-B68D-D8C197D73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839788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buom">
            <a:extLst>
              <a:ext uri="{FF2B5EF4-FFF2-40B4-BE49-F238E27FC236}">
                <a16:creationId xmlns:a16="http://schemas.microsoft.com/office/drawing/2014/main" xmlns="" id="{8D083258-B454-448E-A2A7-EEFEB2CF58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828">
            <a:off x="1008063" y="2212975"/>
            <a:ext cx="825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buom">
            <a:extLst>
              <a:ext uri="{FF2B5EF4-FFF2-40B4-BE49-F238E27FC236}">
                <a16:creationId xmlns:a16="http://schemas.microsoft.com/office/drawing/2014/main" xmlns="" id="{19F3EB4A-1A9E-4DDB-BF31-345CB89C6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828">
            <a:off x="4133850" y="796925"/>
            <a:ext cx="825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03 -0.24676 L -0.09653 0.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3233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03 -0.24676 L -0.09653 0.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7056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 descr="Granite"/>
          <p:cNvSpPr>
            <a:spLocks noChangeArrowheads="1"/>
          </p:cNvSpPr>
          <p:nvPr/>
        </p:nvSpPr>
        <p:spPr bwMode="auto">
          <a:xfrm>
            <a:off x="0" y="4495800"/>
            <a:ext cx="91440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 descr="Green marble"/>
          <p:cNvSpPr>
            <a:spLocks noChangeArrowheads="1"/>
          </p:cNvSpPr>
          <p:nvPr/>
        </p:nvSpPr>
        <p:spPr bwMode="auto">
          <a:xfrm>
            <a:off x="3276600" y="3276600"/>
            <a:ext cx="1447800" cy="914400"/>
          </a:xfrm>
          <a:prstGeom prst="flowChartPunchedCard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5814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4114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029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934200" y="35814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1816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6096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71628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8001000" y="4191000"/>
            <a:ext cx="3048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724400" y="3962400"/>
            <a:ext cx="3048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0" y="6753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toa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10</a:t>
            </a:r>
            <a:r>
              <a:rPr lang="en-US" sz="3200" b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N,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64190"/>
      </p:ext>
    </p:extLst>
  </p:cSld>
  <p:clrMapOvr>
    <a:masterClrMapping/>
  </p:clrMapOvr>
  <p:transition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0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4" dur="5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6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8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0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2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4" dur="5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6" dur="5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8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70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8" grpId="1" animBg="1"/>
      <p:bldP spid="24581" grpId="0" animBg="1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  <p:bldP spid="24585" grpId="0" animBg="1"/>
      <p:bldP spid="24585" grpId="1" animBg="1"/>
      <p:bldP spid="24586" grpId="0" animBg="1"/>
      <p:bldP spid="24586" grpId="1" animBg="1"/>
      <p:bldP spid="24587" grpId="0" animBg="1"/>
      <p:bldP spid="24587" grpId="1" animBg="1"/>
      <p:bldP spid="24588" grpId="0" animBg="1"/>
      <p:bldP spid="24588" grpId="1" animBg="1"/>
      <p:bldP spid="24589" grpId="0" animBg="1"/>
      <p:bldP spid="24589" grpId="1" animBg="1"/>
      <p:bldP spid="24590" grpId="0" animBg="1"/>
      <p:bldP spid="24590" grpId="1" animBg="1"/>
      <p:bldP spid="24591" grpId="0" animBg="1"/>
      <p:bldP spid="24591" grpId="1" animBg="1"/>
      <p:bldP spid="24592" grpId="0"/>
      <p:bldP spid="245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 descr="scan0009"/>
          <p:cNvSpPr>
            <a:spLocks noChangeArrowheads="1"/>
          </p:cNvSpPr>
          <p:nvPr/>
        </p:nvSpPr>
        <p:spPr bwMode="auto">
          <a:xfrm>
            <a:off x="0" y="2286000"/>
            <a:ext cx="4648200" cy="2743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90800" y="5562600"/>
            <a:ext cx="819150" cy="7016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itchFamily="18" charset="0"/>
              </a:rPr>
              <a:t>4.1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958013" y="5562600"/>
            <a:ext cx="825867" cy="70788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 dirty="0">
                <a:cs typeface="Times New Roman" pitchFamily="18" charset="0"/>
              </a:rPr>
              <a:t>4.2</a:t>
            </a:r>
          </a:p>
        </p:txBody>
      </p:sp>
      <p:sp>
        <p:nvSpPr>
          <p:cNvPr id="5136" name="Text Box 11"/>
          <p:cNvSpPr txBox="1">
            <a:spLocks noChangeArrowheads="1"/>
          </p:cNvSpPr>
          <p:nvPr/>
        </p:nvSpPr>
        <p:spPr bwMode="auto">
          <a:xfrm>
            <a:off x="590" y="1371275"/>
            <a:ext cx="8757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     C1. Hãy </a:t>
            </a:r>
            <a:r>
              <a:rPr lang="en-US" b="1" dirty="0" err="1">
                <a:cs typeface="Times New Roman" pitchFamily="18" charset="0"/>
              </a:rPr>
              <a:t>mô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tả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thí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nghiệm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trong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hình</a:t>
            </a:r>
            <a:r>
              <a:rPr lang="en-US" b="1" dirty="0">
                <a:cs typeface="Times New Roman" pitchFamily="18" charset="0"/>
              </a:rPr>
              <a:t> 4.1, </a:t>
            </a:r>
            <a:r>
              <a:rPr lang="en-US" b="1" dirty="0" err="1">
                <a:cs typeface="Times New Roman" pitchFamily="18" charset="0"/>
              </a:rPr>
              <a:t>hiện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err="1">
                <a:cs typeface="Times New Roman" pitchFamily="18" charset="0"/>
              </a:rPr>
              <a:t>tượng</a:t>
            </a:r>
            <a:r>
              <a:rPr lang="en-US" b="1">
                <a:cs typeface="Times New Roman" pitchFamily="18" charset="0"/>
              </a:rPr>
              <a:t> hình </a:t>
            </a:r>
            <a:r>
              <a:rPr lang="en-US" b="1" dirty="0">
                <a:cs typeface="Times New Roman" pitchFamily="18" charset="0"/>
              </a:rPr>
              <a:t>4.2 </a:t>
            </a:r>
            <a:r>
              <a:rPr lang="en-US" b="1" dirty="0" err="1">
                <a:cs typeface="Times New Roman" pitchFamily="18" charset="0"/>
              </a:rPr>
              <a:t>và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nêu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kết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quả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tác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dụng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của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lực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trong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từng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trường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hợp</a:t>
            </a:r>
            <a:r>
              <a:rPr lang="en-US" b="1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31" name="Oval 40"/>
          <p:cNvSpPr>
            <a:spLocks noChangeArrowheads="1"/>
          </p:cNvSpPr>
          <p:nvPr/>
        </p:nvSpPr>
        <p:spPr bwMode="auto">
          <a:xfrm>
            <a:off x="5334000" y="2743200"/>
            <a:ext cx="1463488" cy="1219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4 -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BIỂU DIỄN LỰC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5135940"/>
            <a:ext cx="4495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4.1: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Lực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hút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nam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châm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miếng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thép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tăng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vận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tốc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lăn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lăn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chuyển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95802" y="4953000"/>
            <a:ext cx="4648198" cy="1938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4.2: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Lực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vợt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chuyển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ngược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lực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đập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vợt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vợt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Times New Roman" pitchFamily="18" charset="0"/>
              </a:rPr>
              <a:t>dạng</a:t>
            </a:r>
            <a:r>
              <a:rPr lang="en-US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3" name="Picture 12" descr="http://3.bp.blogspot.com/-QSyUPgTf32U/UdD-DS9UT5I/AAAAAAAAUi0/XmXBSXJFspk/951d0d3a6b7f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354580"/>
            <a:ext cx="4686300" cy="2674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0" y="685800"/>
            <a:ext cx="8757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b="1">
                <a:cs typeface="Times New Roman" pitchFamily="18" charset="0"/>
              </a:rPr>
              <a:t>     I. Ôn lại lực tác dụng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8" grpId="0" animBg="1"/>
      <p:bldP spid="2560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945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4: BIỂU DIỄN LỰC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267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76200" y="1143000"/>
            <a:ext cx="4177555" cy="1981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nl-NL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 tác dụng lên một vật có thể làm biến đổi chuyển động của vật đó hoặc làm nó bị biến dạng.</a:t>
            </a:r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386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5322794" y="1524000"/>
            <a:ext cx="2151530" cy="9144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Lực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dụng</a:t>
            </a:r>
            <a:endParaRPr lang="en-US" sz="2800" b="1" dirty="0">
              <a:solidFill>
                <a:srgbClr val="0000FF"/>
              </a:solidFill>
              <a:latin typeface="Times New Roman"/>
            </a:endParaRPr>
          </a:p>
          <a:p>
            <a:pPr algn="just" eaLnBrk="1" hangingPunct="1"/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</a:rPr>
              <a:t>vật</a:t>
            </a:r>
            <a:r>
              <a:rPr lang="en-US" sz="2800" b="1" dirty="0">
                <a:latin typeface="Times New Roman"/>
              </a:rPr>
              <a:t> 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7239000" y="3048000"/>
            <a:ext cx="1905000" cy="685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biến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886200" y="3048000"/>
            <a:ext cx="2971800" cy="6858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thay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ổi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/>
              </a:rPr>
              <a:t>đ</a:t>
            </a:r>
            <a:r>
              <a:rPr lang="en-US" sz="2400" b="1" dirty="0" err="1">
                <a:solidFill>
                  <a:srgbClr val="0000FF"/>
                </a:solidFill>
                <a:latin typeface="Times New Roman"/>
              </a:rPr>
              <a:t>ộng</a:t>
            </a:r>
            <a:r>
              <a:rPr lang="en-US" sz="2400" dirty="0">
                <a:solidFill>
                  <a:srgbClr val="FF3300"/>
                </a:solidFill>
                <a:latin typeface="Times New Roman"/>
              </a:rPr>
              <a:t> 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5562600" y="2424952"/>
            <a:ext cx="762000" cy="85164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239000" y="2411506"/>
            <a:ext cx="1143000" cy="8919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73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4: BIỂU DIỄN LỰC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28750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92100"/>
            <a:ext cx="509428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200" y="2057400"/>
            <a:ext cx="2362200" cy="2514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0" name="Right Brace 9"/>
          <p:cNvSpPr/>
          <p:nvPr/>
        </p:nvSpPr>
        <p:spPr>
          <a:xfrm>
            <a:off x="4876800" y="762000"/>
            <a:ext cx="838200" cy="5486400"/>
          </a:xfrm>
          <a:prstGeom prst="rightBrace">
            <a:avLst>
              <a:gd name="adj1" fmla="val 4800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5791200" y="2806005"/>
            <a:ext cx="320040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(gọi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-1077913" y="3036888"/>
            <a:ext cx="15875" cy="47625"/>
          </a:xfrm>
          <a:custGeom>
            <a:avLst/>
            <a:gdLst>
              <a:gd name="connsiteX0" fmla="*/ 15903 w 15903"/>
              <a:gd name="connsiteY0" fmla="*/ 47708 h 47708"/>
              <a:gd name="connsiteX1" fmla="*/ 0 w 15903"/>
              <a:gd name="connsiteY1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3" h="47708">
                <a:moveTo>
                  <a:pt x="15903" y="47708"/>
                </a:moveTo>
                <a:lnTo>
                  <a:pt x="0" y="0"/>
                </a:lnTo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2409825" y="357188"/>
            <a:ext cx="2352675" cy="2608262"/>
          </a:xfrm>
          <a:custGeom>
            <a:avLst/>
            <a:gdLst>
              <a:gd name="connsiteX0" fmla="*/ 0 w 2353586"/>
              <a:gd name="connsiteY0" fmla="*/ 2608028 h 2608028"/>
              <a:gd name="connsiteX1" fmla="*/ 7952 w 2353586"/>
              <a:gd name="connsiteY1" fmla="*/ 1645920 h 2608028"/>
              <a:gd name="connsiteX2" fmla="*/ 675861 w 2353586"/>
              <a:gd name="connsiteY2" fmla="*/ 119269 h 2608028"/>
              <a:gd name="connsiteX3" fmla="*/ 2226365 w 2353586"/>
              <a:gd name="connsiteY3" fmla="*/ 0 h 2608028"/>
              <a:gd name="connsiteX4" fmla="*/ 2353586 w 2353586"/>
              <a:gd name="connsiteY4" fmla="*/ 1224501 h 2608028"/>
              <a:gd name="connsiteX5" fmla="*/ 604299 w 2353586"/>
              <a:gd name="connsiteY5" fmla="*/ 2162754 h 2608028"/>
              <a:gd name="connsiteX6" fmla="*/ 190832 w 2353586"/>
              <a:gd name="connsiteY6" fmla="*/ 2417196 h 2608028"/>
              <a:gd name="connsiteX7" fmla="*/ 0 w 2353586"/>
              <a:gd name="connsiteY7" fmla="*/ 2608028 h 260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3586" h="2608028">
                <a:moveTo>
                  <a:pt x="0" y="2608028"/>
                </a:moveTo>
                <a:cubicBezTo>
                  <a:pt x="2651" y="2287325"/>
                  <a:pt x="5301" y="1966623"/>
                  <a:pt x="7952" y="1645920"/>
                </a:cubicBezTo>
                <a:lnTo>
                  <a:pt x="675861" y="119269"/>
                </a:lnTo>
                <a:lnTo>
                  <a:pt x="2226365" y="0"/>
                </a:lnTo>
                <a:lnTo>
                  <a:pt x="2353586" y="1224501"/>
                </a:lnTo>
                <a:lnTo>
                  <a:pt x="604299" y="2162754"/>
                </a:lnTo>
                <a:lnTo>
                  <a:pt x="190832" y="2417196"/>
                </a:lnTo>
                <a:lnTo>
                  <a:pt x="0" y="26080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2409825" y="2520950"/>
            <a:ext cx="2632075" cy="1311275"/>
          </a:xfrm>
          <a:custGeom>
            <a:avLst/>
            <a:gdLst>
              <a:gd name="connsiteX0" fmla="*/ 7952 w 2631882"/>
              <a:gd name="connsiteY0" fmla="*/ 1160891 h 1311966"/>
              <a:gd name="connsiteX1" fmla="*/ 15903 w 2631882"/>
              <a:gd name="connsiteY1" fmla="*/ 469127 h 1311966"/>
              <a:gd name="connsiteX2" fmla="*/ 612251 w 2631882"/>
              <a:gd name="connsiteY2" fmla="*/ 0 h 1311966"/>
              <a:gd name="connsiteX3" fmla="*/ 2623931 w 2631882"/>
              <a:gd name="connsiteY3" fmla="*/ 135173 h 1311966"/>
              <a:gd name="connsiteX4" fmla="*/ 2631882 w 2631882"/>
              <a:gd name="connsiteY4" fmla="*/ 1311966 h 1311966"/>
              <a:gd name="connsiteX5" fmla="*/ 7952 w 2631882"/>
              <a:gd name="connsiteY5" fmla="*/ 1224501 h 1311966"/>
              <a:gd name="connsiteX6" fmla="*/ 7952 w 2631882"/>
              <a:gd name="connsiteY6" fmla="*/ 1097280 h 1311966"/>
              <a:gd name="connsiteX7" fmla="*/ 15903 w 2631882"/>
              <a:gd name="connsiteY7" fmla="*/ 1041621 h 1311966"/>
              <a:gd name="connsiteX8" fmla="*/ 7952 w 2631882"/>
              <a:gd name="connsiteY8" fmla="*/ 1017767 h 1311966"/>
              <a:gd name="connsiteX9" fmla="*/ 0 w 2631882"/>
              <a:gd name="connsiteY9" fmla="*/ 946206 h 1311966"/>
              <a:gd name="connsiteX10" fmla="*/ 7952 w 2631882"/>
              <a:gd name="connsiteY10" fmla="*/ 1160891 h 131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882" h="1311966">
                <a:moveTo>
                  <a:pt x="7952" y="1160891"/>
                </a:moveTo>
                <a:cubicBezTo>
                  <a:pt x="10602" y="930303"/>
                  <a:pt x="13253" y="699715"/>
                  <a:pt x="15903" y="469127"/>
                </a:cubicBezTo>
                <a:lnTo>
                  <a:pt x="612251" y="0"/>
                </a:lnTo>
                <a:lnTo>
                  <a:pt x="2623931" y="135173"/>
                </a:lnTo>
                <a:cubicBezTo>
                  <a:pt x="2626581" y="527437"/>
                  <a:pt x="2629232" y="919702"/>
                  <a:pt x="2631882" y="1311966"/>
                </a:cubicBezTo>
                <a:lnTo>
                  <a:pt x="7952" y="1224501"/>
                </a:lnTo>
                <a:lnTo>
                  <a:pt x="7952" y="1097280"/>
                </a:lnTo>
                <a:lnTo>
                  <a:pt x="15903" y="1041621"/>
                </a:lnTo>
                <a:lnTo>
                  <a:pt x="7952" y="1017767"/>
                </a:lnTo>
                <a:lnTo>
                  <a:pt x="0" y="946206"/>
                </a:lnTo>
                <a:lnTo>
                  <a:pt x="7952" y="116089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2257425" y="3943350"/>
            <a:ext cx="2433638" cy="2465388"/>
          </a:xfrm>
          <a:custGeom>
            <a:avLst/>
            <a:gdLst>
              <a:gd name="connsiteX0" fmla="*/ 166978 w 2433100"/>
              <a:gd name="connsiteY0" fmla="*/ 0 h 2464904"/>
              <a:gd name="connsiteX1" fmla="*/ 159027 w 2433100"/>
              <a:gd name="connsiteY1" fmla="*/ 349857 h 2464904"/>
              <a:gd name="connsiteX2" fmla="*/ 111319 w 2433100"/>
              <a:gd name="connsiteY2" fmla="*/ 469127 h 2464904"/>
              <a:gd name="connsiteX3" fmla="*/ 0 w 2433100"/>
              <a:gd name="connsiteY3" fmla="*/ 564543 h 2464904"/>
              <a:gd name="connsiteX4" fmla="*/ 190832 w 2433100"/>
              <a:gd name="connsiteY4" fmla="*/ 2194560 h 2464904"/>
              <a:gd name="connsiteX5" fmla="*/ 2234317 w 2433100"/>
              <a:gd name="connsiteY5" fmla="*/ 2464904 h 2464904"/>
              <a:gd name="connsiteX6" fmla="*/ 2433100 w 2433100"/>
              <a:gd name="connsiteY6" fmla="*/ 1025718 h 2464904"/>
              <a:gd name="connsiteX7" fmla="*/ 612251 w 2433100"/>
              <a:gd name="connsiteY7" fmla="*/ 143123 h 2464904"/>
              <a:gd name="connsiteX8" fmla="*/ 166978 w 2433100"/>
              <a:gd name="connsiteY8" fmla="*/ 0 h 246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100" h="2464904">
                <a:moveTo>
                  <a:pt x="166978" y="0"/>
                </a:moveTo>
                <a:lnTo>
                  <a:pt x="159027" y="349857"/>
                </a:lnTo>
                <a:lnTo>
                  <a:pt x="111319" y="469127"/>
                </a:lnTo>
                <a:lnTo>
                  <a:pt x="0" y="564543"/>
                </a:lnTo>
                <a:lnTo>
                  <a:pt x="190832" y="2194560"/>
                </a:lnTo>
                <a:lnTo>
                  <a:pt x="2234317" y="2464904"/>
                </a:lnTo>
                <a:lnTo>
                  <a:pt x="2433100" y="1025718"/>
                </a:lnTo>
                <a:lnTo>
                  <a:pt x="612251" y="143123"/>
                </a:lnTo>
                <a:lnTo>
                  <a:pt x="166978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9917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45373-98BB-4ED2-B13E-78A091403219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half" idx="1"/>
          </p:nvPr>
        </p:nvSpPr>
        <p:spPr>
          <a:xfrm>
            <a:off x="-76200" y="1143000"/>
            <a:ext cx="31242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b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b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-14287" y="1600200"/>
            <a:ext cx="473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19" y="1981200"/>
            <a:ext cx="464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 là đại lượng véc tơ vì nó có điểm đặt, có độ lớn, có phương và chiều. 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-4015" y="3124200"/>
            <a:ext cx="4652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véctơ</a:t>
            </a:r>
            <a:r>
              <a:rPr lang="en-US" i="1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u="sng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45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762000"/>
            <a:ext cx="0" cy="6096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 txBox="1">
            <a:spLocks/>
          </p:cNvSpPr>
          <p:nvPr/>
        </p:nvSpPr>
        <p:spPr>
          <a:xfrm>
            <a:off x="0" y="-13447"/>
            <a:ext cx="9144000" cy="60513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4: BIỂU DIỄN LỰC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4989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133600" y="3505200"/>
            <a:ext cx="5562600" cy="1066800"/>
          </a:xfrm>
          <a:prstGeom prst="rightArrow">
            <a:avLst>
              <a:gd name="adj1" fmla="val 50000"/>
              <a:gd name="adj2" fmla="val 1303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35814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Điểm đặt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038600" y="5029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990000"/>
                </a:solidFill>
              </a:rPr>
              <a:t>Cường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độ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33600" y="3771900"/>
            <a:ext cx="76200" cy="53340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09800" y="3771900"/>
            <a:ext cx="41148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</a:rPr>
              <a:t> </a:t>
            </a:r>
            <a:r>
              <a:rPr lang="en-US" b="1">
                <a:solidFill>
                  <a:srgbClr val="FFFF00"/>
                </a:solidFill>
              </a:rPr>
              <a:t>Phương</a:t>
            </a:r>
            <a:endParaRPr lang="en-US" b="1">
              <a:solidFill>
                <a:srgbClr val="990000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5400000">
            <a:off x="6477000" y="3390900"/>
            <a:ext cx="990600" cy="1295400"/>
          </a:xfrm>
          <a:prstGeom prst="flowChartExtra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324600" y="3810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Chiều.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2133600" y="4800600"/>
            <a:ext cx="5486400" cy="76200"/>
          </a:xfrm>
          <a:prstGeom prst="leftRightArrow">
            <a:avLst>
              <a:gd name="adj1" fmla="val 50000"/>
              <a:gd name="adj2" fmla="val 144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43200" y="541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(</a:t>
            </a:r>
            <a:r>
              <a:rPr lang="en-US" b="1" dirty="0" err="1">
                <a:solidFill>
                  <a:srgbClr val="990000"/>
                </a:solidFill>
              </a:rPr>
              <a:t>theo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một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tỉ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xích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cho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trước</a:t>
            </a:r>
            <a:r>
              <a:rPr lang="en-US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510988"/>
            <a:ext cx="9144000" cy="7844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 eaLnBrk="1" hangingPunct="1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véc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3445" y="1228165"/>
            <a:ext cx="852095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Gốc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0" y="1685365"/>
            <a:ext cx="8534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0" y="213360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xích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252180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Vectơ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F. </a:t>
            </a: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+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Cường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F.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602071" y="37338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</a:rPr>
              <a:t>F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7696200" y="38100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410200" y="505609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0" y="-76200"/>
            <a:ext cx="9144000" cy="609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 biểu diễn và kí hiệu véctơ lực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3445" y="-152400"/>
            <a:ext cx="609600" cy="6794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600" b="1" i="1" dirty="0">
                <a:solidFill>
                  <a:srgbClr val="0000FF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81400" y="2590800"/>
            <a:ext cx="4572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8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38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/>
      <p:bldP spid="33796" grpId="0"/>
      <p:bldP spid="33797" grpId="0" animBg="1"/>
      <p:bldP spid="33797" grpId="1" animBg="1"/>
      <p:bldP spid="33798" grpId="0" animBg="1"/>
      <p:bldP spid="33798" grpId="1" animBg="1"/>
      <p:bldP spid="33799" grpId="0"/>
      <p:bldP spid="33800" grpId="0" animBg="1"/>
      <p:bldP spid="33800" grpId="1" animBg="1"/>
      <p:bldP spid="33801" grpId="0"/>
      <p:bldP spid="33802" grpId="0" animBg="1"/>
      <p:bldP spid="33802" grpId="1" animBg="1"/>
      <p:bldP spid="33803" grpId="0"/>
      <p:bldP spid="33804" grpId="0" animBg="1"/>
      <p:bldP spid="33805" grpId="0" animBg="1"/>
      <p:bldP spid="33806" grpId="0" animBg="1"/>
      <p:bldP spid="33807" grpId="0" animBg="1"/>
      <p:bldP spid="17" grpId="0"/>
      <p:bldP spid="18" grpId="0"/>
      <p:bldP spid="19" grpId="0" animBg="1"/>
      <p:bldP spid="20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1549</Words>
  <Application>Microsoft Office PowerPoint</Application>
  <PresentationFormat>On-screen Show (4:3)</PresentationFormat>
  <Paragraphs>343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1_Default Design</vt:lpstr>
      <vt:lpstr>1_Office Theme</vt:lpstr>
      <vt:lpstr>PowerPoint Presentation</vt:lpstr>
      <vt:lpstr>PowerPoint Presentation</vt:lpstr>
      <vt:lpstr>PowerPoint Presentation</vt:lpstr>
      <vt:lpstr>Tiết 4 - Bài 4: BIỂU DIỄN LỰC</vt:lpstr>
      <vt:lpstr>Bài 4: BIỂU DIỄN LỰC</vt:lpstr>
      <vt:lpstr>PowerPoint Presentation</vt:lpstr>
      <vt:lpstr>PowerPoint Presentation</vt:lpstr>
      <vt:lpstr>PowerPoint Presentation</vt:lpstr>
      <vt:lpstr>- Lực là một đại lượng véc tơ được biểu diễn bằng một mũi tên có:</vt:lpstr>
      <vt:lpstr>Bài 4: BIỂU DIỄN LỰC</vt:lpstr>
      <vt:lpstr>Ví dụ</vt:lpstr>
      <vt:lpstr>PowerPoint Presentation</vt:lpstr>
      <vt:lpstr> Biểu diễn các lực sau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Nhung-KT</cp:lastModifiedBy>
  <cp:revision>99</cp:revision>
  <dcterms:created xsi:type="dcterms:W3CDTF">2013-09-04T14:02:58Z</dcterms:created>
  <dcterms:modified xsi:type="dcterms:W3CDTF">2021-10-05T03:04:51Z</dcterms:modified>
</cp:coreProperties>
</file>