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ppt/theme/themeOverride10.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1.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60" r:id="rId2"/>
    <p:sldId id="263" r:id="rId3"/>
    <p:sldId id="279" r:id="rId4"/>
    <p:sldId id="291" r:id="rId5"/>
    <p:sldId id="264" r:id="rId6"/>
    <p:sldId id="310" r:id="rId7"/>
    <p:sldId id="296" r:id="rId8"/>
    <p:sldId id="303" r:id="rId9"/>
    <p:sldId id="312" r:id="rId10"/>
    <p:sldId id="272" r:id="rId11"/>
    <p:sldId id="271" r:id="rId12"/>
    <p:sldId id="294" r:id="rId13"/>
    <p:sldId id="315" r:id="rId14"/>
    <p:sldId id="270" r:id="rId15"/>
    <p:sldId id="269" r:id="rId16"/>
    <p:sldId id="298" r:id="rId17"/>
    <p:sldId id="286" r:id="rId18"/>
    <p:sldId id="273" r:id="rId19"/>
    <p:sldId id="305" r:id="rId20"/>
    <p:sldId id="284" r:id="rId21"/>
  </p:sldIdLst>
  <p:sldSz cx="12192000" cy="6858000"/>
  <p:notesSz cx="6858000" cy="9144000"/>
  <p:embeddedFontLst>
    <p:embeddedFont>
      <p:font typeface="宋体" panose="02010600030101010101" pitchFamily="2" charset="-122"/>
      <p:regular r:id="rId23"/>
    </p:embeddedFont>
    <p:embeddedFont>
      <p:font typeface="Calibri Light" panose="020F0302020204030204" pitchFamily="34" charset="0"/>
      <p:regular r:id="rId24"/>
      <p:italic r:id="rId25"/>
    </p:embeddedFont>
    <p:embeddedFont>
      <p:font typeface="Calibri" panose="020F0502020204030204" pitchFamily="34" charset="0"/>
      <p:regular r:id="rId26"/>
      <p:bold r:id="rId27"/>
      <p:italic r:id="rId28"/>
      <p:boldItalic r:id="rId29"/>
    </p:embeddedFont>
    <p:embeddedFont>
      <p:font typeface="微软雅黑" panose="020B0503020204020204" pitchFamily="34" charset="-122"/>
      <p:regular r:id="rId30"/>
      <p:bold r:id="rId31"/>
    </p:embeddedFont>
    <p:embeddedFont>
      <p:font typeface="Impact" panose="020B0806030902050204" pitchFamily="34" charset="0"/>
      <p:regular r:id="rId32"/>
    </p:embeddedFont>
    <p:embeddedFont>
      <p:font typeface="方正超粗黑简体" panose="020B0604020202020204" charset="-122"/>
      <p:regular r:id="rId33"/>
    </p:embeddedFont>
    <p:embeddedFont>
      <p:font typeface="张海山锐谐体" panose="02000000000000000000" charset="-122"/>
      <p:regular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D8EC"/>
    <a:srgbClr val="19B4C9"/>
    <a:srgbClr val="20B6BE"/>
    <a:srgbClr val="D6F133"/>
    <a:srgbClr val="FF8599"/>
    <a:srgbClr val="FDDF03"/>
    <a:srgbClr val="FFD1E1"/>
    <a:srgbClr val="22F1F6"/>
    <a:srgbClr val="9FB70D"/>
    <a:srgbClr val="F9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5" autoAdjust="0"/>
    <p:restoredTop sz="96578" autoAdjust="0"/>
  </p:normalViewPr>
  <p:slideViewPr>
    <p:cSldViewPr snapToGrid="0">
      <p:cViewPr varScale="1">
        <p:scale>
          <a:sx n="83" d="100"/>
          <a:sy n="83" d="100"/>
        </p:scale>
        <p:origin x="39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gs" Target="tags/tag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B96E-16FD-4B24-BE2E-4DCAE475A1A7}" type="datetimeFigureOut">
              <a:rPr lang="zh-CN" altLang="en-US" smtClean="0"/>
              <a:pPr/>
              <a:t>2021/10/5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4A65-FED2-458F-8760-D4B912626EB4}" type="slidenum">
              <a:rPr lang="zh-CN" altLang="en-US" smtClean="0"/>
              <a:pPr/>
              <a:t>‹#›</a:t>
            </a:fld>
            <a:endParaRPr lang="zh-CN" altLang="en-US"/>
          </a:p>
        </p:txBody>
      </p:sp>
    </p:spTree>
    <p:extLst>
      <p:ext uri="{BB962C8B-B14F-4D97-AF65-F5344CB8AC3E}">
        <p14:creationId xmlns:p14="http://schemas.microsoft.com/office/powerpoint/2010/main" val="218549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a:t>
            </a:fld>
            <a:endParaRPr lang="zh-CN" altLang="en-US"/>
          </a:p>
        </p:txBody>
      </p:sp>
    </p:spTree>
    <p:extLst>
      <p:ext uri="{BB962C8B-B14F-4D97-AF65-F5344CB8AC3E}">
        <p14:creationId xmlns:p14="http://schemas.microsoft.com/office/powerpoint/2010/main" val="373047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10</a:t>
            </a:fld>
            <a:endParaRPr lang="zh-CN" altLang="en-US"/>
          </a:p>
        </p:txBody>
      </p:sp>
    </p:spTree>
    <p:extLst>
      <p:ext uri="{BB962C8B-B14F-4D97-AF65-F5344CB8AC3E}">
        <p14:creationId xmlns:p14="http://schemas.microsoft.com/office/powerpoint/2010/main" val="1479111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11</a:t>
            </a:fld>
            <a:endParaRPr lang="zh-CN" altLang="en-US"/>
          </a:p>
        </p:txBody>
      </p:sp>
    </p:spTree>
    <p:extLst>
      <p:ext uri="{BB962C8B-B14F-4D97-AF65-F5344CB8AC3E}">
        <p14:creationId xmlns:p14="http://schemas.microsoft.com/office/powerpoint/2010/main" val="1195860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12</a:t>
            </a:fld>
            <a:endParaRPr lang="zh-CN" altLang="en-US"/>
          </a:p>
        </p:txBody>
      </p:sp>
    </p:spTree>
    <p:extLst>
      <p:ext uri="{BB962C8B-B14F-4D97-AF65-F5344CB8AC3E}">
        <p14:creationId xmlns:p14="http://schemas.microsoft.com/office/powerpoint/2010/main" val="208893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13</a:t>
            </a:fld>
            <a:endParaRPr lang="zh-CN" altLang="en-US"/>
          </a:p>
        </p:txBody>
      </p:sp>
    </p:spTree>
    <p:extLst>
      <p:ext uri="{BB962C8B-B14F-4D97-AF65-F5344CB8AC3E}">
        <p14:creationId xmlns:p14="http://schemas.microsoft.com/office/powerpoint/2010/main" val="208893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14</a:t>
            </a:fld>
            <a:endParaRPr lang="zh-CN" altLang="en-US"/>
          </a:p>
        </p:txBody>
      </p:sp>
    </p:spTree>
    <p:extLst>
      <p:ext uri="{BB962C8B-B14F-4D97-AF65-F5344CB8AC3E}">
        <p14:creationId xmlns:p14="http://schemas.microsoft.com/office/powerpoint/2010/main" val="3437883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15</a:t>
            </a:fld>
            <a:endParaRPr lang="zh-CN" altLang="en-US"/>
          </a:p>
        </p:txBody>
      </p:sp>
    </p:spTree>
    <p:extLst>
      <p:ext uri="{BB962C8B-B14F-4D97-AF65-F5344CB8AC3E}">
        <p14:creationId xmlns:p14="http://schemas.microsoft.com/office/powerpoint/2010/main" val="1389569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16</a:t>
            </a:fld>
            <a:endParaRPr lang="zh-CN" altLang="en-US"/>
          </a:p>
        </p:txBody>
      </p:sp>
    </p:spTree>
    <p:extLst>
      <p:ext uri="{BB962C8B-B14F-4D97-AF65-F5344CB8AC3E}">
        <p14:creationId xmlns:p14="http://schemas.microsoft.com/office/powerpoint/2010/main" val="1993917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17</a:t>
            </a:fld>
            <a:endParaRPr lang="zh-CN" altLang="en-US"/>
          </a:p>
        </p:txBody>
      </p:sp>
    </p:spTree>
    <p:extLst>
      <p:ext uri="{BB962C8B-B14F-4D97-AF65-F5344CB8AC3E}">
        <p14:creationId xmlns:p14="http://schemas.microsoft.com/office/powerpoint/2010/main" val="112055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18</a:t>
            </a:fld>
            <a:endParaRPr lang="zh-CN" altLang="en-US"/>
          </a:p>
        </p:txBody>
      </p:sp>
    </p:spTree>
    <p:extLst>
      <p:ext uri="{BB962C8B-B14F-4D97-AF65-F5344CB8AC3E}">
        <p14:creationId xmlns:p14="http://schemas.microsoft.com/office/powerpoint/2010/main" val="584418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19</a:t>
            </a:fld>
            <a:endParaRPr lang="zh-CN" altLang="en-US"/>
          </a:p>
        </p:txBody>
      </p:sp>
    </p:spTree>
    <p:extLst>
      <p:ext uri="{BB962C8B-B14F-4D97-AF65-F5344CB8AC3E}">
        <p14:creationId xmlns:p14="http://schemas.microsoft.com/office/powerpoint/2010/main" val="343423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2</a:t>
            </a:fld>
            <a:endParaRPr lang="zh-CN" altLang="en-US"/>
          </a:p>
        </p:txBody>
      </p:sp>
    </p:spTree>
    <p:extLst>
      <p:ext uri="{BB962C8B-B14F-4D97-AF65-F5344CB8AC3E}">
        <p14:creationId xmlns:p14="http://schemas.microsoft.com/office/powerpoint/2010/main" val="1772662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20</a:t>
            </a:fld>
            <a:endParaRPr lang="zh-CN" altLang="en-US"/>
          </a:p>
        </p:txBody>
      </p:sp>
    </p:spTree>
    <p:extLst>
      <p:ext uri="{BB962C8B-B14F-4D97-AF65-F5344CB8AC3E}">
        <p14:creationId xmlns:p14="http://schemas.microsoft.com/office/powerpoint/2010/main" val="43996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3</a:t>
            </a:fld>
            <a:endParaRPr lang="zh-CN" altLang="en-US"/>
          </a:p>
        </p:txBody>
      </p:sp>
    </p:spTree>
    <p:extLst>
      <p:ext uri="{BB962C8B-B14F-4D97-AF65-F5344CB8AC3E}">
        <p14:creationId xmlns:p14="http://schemas.microsoft.com/office/powerpoint/2010/main" val="149476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4</a:t>
            </a:fld>
            <a:endParaRPr lang="zh-CN" altLang="en-US"/>
          </a:p>
        </p:txBody>
      </p:sp>
    </p:spTree>
    <p:extLst>
      <p:ext uri="{BB962C8B-B14F-4D97-AF65-F5344CB8AC3E}">
        <p14:creationId xmlns:p14="http://schemas.microsoft.com/office/powerpoint/2010/main" val="1706303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5</a:t>
            </a:fld>
            <a:endParaRPr lang="zh-CN" altLang="en-US"/>
          </a:p>
        </p:txBody>
      </p:sp>
    </p:spTree>
    <p:extLst>
      <p:ext uri="{BB962C8B-B14F-4D97-AF65-F5344CB8AC3E}">
        <p14:creationId xmlns:p14="http://schemas.microsoft.com/office/powerpoint/2010/main" val="4560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6</a:t>
            </a:fld>
            <a:endParaRPr lang="zh-CN" altLang="en-US"/>
          </a:p>
        </p:txBody>
      </p:sp>
    </p:spTree>
    <p:extLst>
      <p:ext uri="{BB962C8B-B14F-4D97-AF65-F5344CB8AC3E}">
        <p14:creationId xmlns:p14="http://schemas.microsoft.com/office/powerpoint/2010/main" val="149476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7</a:t>
            </a:fld>
            <a:endParaRPr lang="zh-CN" altLang="en-US"/>
          </a:p>
        </p:txBody>
      </p:sp>
    </p:spTree>
    <p:extLst>
      <p:ext uri="{BB962C8B-B14F-4D97-AF65-F5344CB8AC3E}">
        <p14:creationId xmlns:p14="http://schemas.microsoft.com/office/powerpoint/2010/main" val="364468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8</a:t>
            </a:fld>
            <a:endParaRPr lang="zh-CN" altLang="en-US"/>
          </a:p>
        </p:txBody>
      </p:sp>
    </p:spTree>
    <p:extLst>
      <p:ext uri="{BB962C8B-B14F-4D97-AF65-F5344CB8AC3E}">
        <p14:creationId xmlns:p14="http://schemas.microsoft.com/office/powerpoint/2010/main" val="40557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9</a:t>
            </a:fld>
            <a:endParaRPr lang="zh-CN" altLang="en-US"/>
          </a:p>
        </p:txBody>
      </p:sp>
    </p:spTree>
    <p:extLst>
      <p:ext uri="{BB962C8B-B14F-4D97-AF65-F5344CB8AC3E}">
        <p14:creationId xmlns:p14="http://schemas.microsoft.com/office/powerpoint/2010/main" val="40557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98130708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421024675"/>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1023550451"/>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1677915812"/>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633063183"/>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pPr/>
              <a:t>2021/10/5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467204015"/>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pPr/>
              <a:t>2021/10/5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3787638928"/>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pPr/>
              <a:t>2021/10/5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579800347"/>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pPr/>
              <a:t>2021/10/5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03718216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pPr/>
              <a:t>2021/10/5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428887143"/>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pPr/>
              <a:t>2021/10/5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359113939"/>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pPr/>
              <a:t>2021/10/5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389149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1.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7721" y="1399902"/>
            <a:ext cx="5475767" cy="3785652"/>
          </a:xfrm>
          <a:prstGeom prst="rect">
            <a:avLst/>
          </a:prstGeom>
          <a:noFill/>
        </p:spPr>
        <p:txBody>
          <a:bodyPr wrap="square" rtlCol="0">
            <a:spAutoFit/>
          </a:bodyPr>
          <a:lstStyle/>
          <a:p>
            <a:pPr algn="ct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Đặc</a:t>
            </a:r>
            <a:r>
              <a:rPr lang="en-US" altLang="zh-CN" sz="8000" dirty="0"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điểm</a:t>
            </a:r>
            <a:r>
              <a:rPr lang="en-US" altLang="zh-CN" sz="8000" dirty="0"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của</a:t>
            </a:r>
            <a:r>
              <a:rPr lang="en-US" altLang="zh-CN" sz="8000" dirty="0"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văn</a:t>
            </a:r>
            <a:r>
              <a:rPr lang="en-US" altLang="zh-CN" sz="8000" dirty="0"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bản</a:t>
            </a:r>
            <a:r>
              <a:rPr lang="en-US" altLang="zh-CN" sz="8000" dirty="0"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biểu</a:t>
            </a:r>
            <a:r>
              <a:rPr lang="en-US" altLang="zh-CN" sz="8000" dirty="0"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cảm</a:t>
            </a:r>
            <a:endParaRPr lang="zh-CN" altLang="en-US" sz="8000" dirty="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1" name="组合 110"/>
          <p:cNvGrpSpPr/>
          <p:nvPr/>
        </p:nvGrpSpPr>
        <p:grpSpPr>
          <a:xfrm rot="20532747">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360" y="587582"/>
            <a:ext cx="2954279" cy="190244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flipH="1">
            <a:off x="558694" y="1589017"/>
            <a:ext cx="3021982" cy="1854485"/>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683224" y="2776966"/>
            <a:ext cx="1419581" cy="1584898"/>
            <a:chOff x="4219471" y="1964174"/>
            <a:chExt cx="1419581" cy="1584898"/>
          </a:xfrm>
        </p:grpSpPr>
        <p:sp>
          <p:nvSpPr>
            <p:cNvPr id="9" name="矩形 8"/>
            <p:cNvSpPr/>
            <p:nvPr/>
          </p:nvSpPr>
          <p:spPr>
            <a:xfrm rot="21070279">
              <a:off x="4219471" y="1964174"/>
              <a:ext cx="1415772" cy="1569660"/>
            </a:xfrm>
            <a:prstGeom prst="rect">
              <a:avLst/>
            </a:prstGeom>
            <a:noFill/>
            <a:ln>
              <a:noFill/>
            </a:ln>
          </p:spPr>
          <p:txBody>
            <a:bodyPr wrap="square" rtlCol="0">
              <a:spAutoFit/>
            </a:bodyPr>
            <a:lstStyle/>
            <a:p>
              <a:pPr algn="dist"/>
              <a:endParaRPr lang="zh-CN" altLang="en-US" sz="9600" b="1" dirty="0">
                <a:ln w="107950">
                  <a:solidFill>
                    <a:schemeClr val="bg1"/>
                  </a:solidFill>
                </a:ln>
                <a:solidFill>
                  <a:srgbClr val="BCDE12"/>
                </a:solidFill>
                <a:effectLst>
                  <a:outerShdw blurRad="203200" dist="76200" dir="5400000" algn="t" rotWithShape="0">
                    <a:prstClr val="black">
                      <a:alpha val="9000"/>
                    </a:prstClr>
                  </a:outerShdw>
                </a:effectLst>
                <a:latin typeface="张海山锐谐体" panose="02000000000000000000" pitchFamily="2" charset="-122"/>
                <a:ea typeface="张海山锐谐体" panose="02000000000000000000" pitchFamily="2" charset="-122"/>
              </a:endParaRPr>
            </a:p>
          </p:txBody>
        </p:sp>
        <p:sp>
          <p:nvSpPr>
            <p:cNvPr id="60" name="矩形 59"/>
            <p:cNvSpPr/>
            <p:nvPr/>
          </p:nvSpPr>
          <p:spPr>
            <a:xfrm rot="21070279">
              <a:off x="4223280" y="1979412"/>
              <a:ext cx="1415772" cy="1569660"/>
            </a:xfrm>
            <a:prstGeom prst="rect">
              <a:avLst/>
            </a:prstGeom>
            <a:noFill/>
            <a:ln>
              <a:noFill/>
            </a:ln>
          </p:spPr>
          <p:txBody>
            <a:bodyPr wrap="square" rtlCol="0">
              <a:spAutoFit/>
            </a:bodyPr>
            <a:lstStyle/>
            <a:p>
              <a:pPr algn="dist"/>
              <a:endParaRPr lang="zh-CN" altLang="en-US" sz="9600" b="1" dirty="0">
                <a:ln w="63500">
                  <a:noFill/>
                </a:ln>
                <a:solidFill>
                  <a:srgbClr val="A8D111"/>
                </a:solidFill>
                <a:latin typeface="张海山锐谐体" panose="02000000000000000000" pitchFamily="2" charset="-122"/>
                <a:ea typeface="张海山锐谐体" panose="02000000000000000000" pitchFamily="2" charset="-122"/>
              </a:endParaRPr>
            </a:p>
          </p:txBody>
        </p:sp>
      </p:grpSp>
      <p:grpSp>
        <p:nvGrpSpPr>
          <p:cNvPr id="13" name="组合 12"/>
          <p:cNvGrpSpPr/>
          <p:nvPr/>
        </p:nvGrpSpPr>
        <p:grpSpPr>
          <a:xfrm>
            <a:off x="5502469" y="2758851"/>
            <a:ext cx="192351" cy="1573470"/>
            <a:chOff x="5846341" y="2055614"/>
            <a:chExt cx="192351" cy="1573470"/>
          </a:xfrm>
        </p:grpSpPr>
        <p:sp>
          <p:nvSpPr>
            <p:cNvPr id="10" name="矩形 9"/>
            <p:cNvSpPr/>
            <p:nvPr/>
          </p:nvSpPr>
          <p:spPr>
            <a:xfrm>
              <a:off x="5853961" y="2055614"/>
              <a:ext cx="184731" cy="1569660"/>
            </a:xfrm>
            <a:prstGeom prst="rect">
              <a:avLst/>
            </a:prstGeom>
            <a:noFill/>
          </p:spPr>
          <p:txBody>
            <a:bodyPr wrap="none">
              <a:spAutoFit/>
            </a:bodyPr>
            <a:lstStyle/>
            <a:p>
              <a:endParaRPr lang="zh-CN" altLang="en-US" sz="9600" b="1" dirty="0">
                <a:ln w="101600">
                  <a:solidFill>
                    <a:schemeClr val="bg1"/>
                  </a:solidFill>
                </a:ln>
                <a:solidFill>
                  <a:srgbClr val="FF7D93"/>
                </a:solidFill>
                <a:effectLst>
                  <a:outerShdw blurRad="165100" dist="88900" dir="2700000" algn="tl">
                    <a:srgbClr val="000000">
                      <a:alpha val="43137"/>
                    </a:srgbClr>
                  </a:outerShdw>
                </a:effectLst>
                <a:latin typeface="张海山锐谐体" panose="02000000000000000000" pitchFamily="2" charset="-122"/>
                <a:ea typeface="张海山锐谐体" panose="02000000000000000000" pitchFamily="2" charset="-122"/>
              </a:endParaRPr>
            </a:p>
          </p:txBody>
        </p:sp>
        <p:sp>
          <p:nvSpPr>
            <p:cNvPr id="61" name="矩形 60"/>
            <p:cNvSpPr/>
            <p:nvPr/>
          </p:nvSpPr>
          <p:spPr>
            <a:xfrm>
              <a:off x="5846341" y="2059424"/>
              <a:ext cx="184731" cy="1569660"/>
            </a:xfrm>
            <a:prstGeom prst="rect">
              <a:avLst/>
            </a:prstGeom>
            <a:noFill/>
          </p:spPr>
          <p:txBody>
            <a:bodyPr wrap="none">
              <a:spAutoFit/>
            </a:bodyPr>
            <a:lstStyle/>
            <a:p>
              <a:endParaRPr lang="zh-CN" altLang="en-US" sz="9600" b="1" dirty="0">
                <a:ln w="101600">
                  <a:noFill/>
                </a:ln>
                <a:solidFill>
                  <a:srgbClr val="FF7D93"/>
                </a:solidFill>
                <a:latin typeface="张海山锐谐体" panose="02000000000000000000" pitchFamily="2" charset="-122"/>
                <a:ea typeface="张海山锐谐体" panose="02000000000000000000" pitchFamily="2" charset="-122"/>
              </a:endParaRPr>
            </a:p>
          </p:txBody>
        </p:sp>
      </p:grpSp>
      <p:grpSp>
        <p:nvGrpSpPr>
          <p:cNvPr id="141" name="组合 140"/>
          <p:cNvGrpSpPr/>
          <p:nvPr/>
        </p:nvGrpSpPr>
        <p:grpSpPr>
          <a:xfrm rot="920444">
            <a:off x="1936839" y="4204352"/>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7" name="组合 146"/>
          <p:cNvGrpSpPr/>
          <p:nvPr/>
        </p:nvGrpSpPr>
        <p:grpSpPr>
          <a:xfrm>
            <a:off x="10040735" y="265668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9335411" y="396196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Rectangle 69"/>
          <p:cNvSpPr/>
          <p:nvPr/>
        </p:nvSpPr>
        <p:spPr>
          <a:xfrm>
            <a:off x="4534108" y="6474154"/>
            <a:ext cx="277544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FF0000"/>
                </a:solidFill>
                <a:latin typeface="Times New Roman" pitchFamily="18" charset="0"/>
                <a:cs typeface="Times New Roman" pitchFamily="18" charset="0"/>
              </a:rPr>
              <a:t>GV: </a:t>
            </a:r>
            <a:r>
              <a:rPr lang="en-US" b="1" dirty="0" err="1">
                <a:solidFill>
                  <a:srgbClr val="FF0000"/>
                </a:solidFill>
                <a:latin typeface="Times New Roman" pitchFamily="18" charset="0"/>
                <a:cs typeface="Times New Roman" pitchFamily="18" charset="0"/>
              </a:rPr>
              <a:t>Nguyễn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Thị</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Giang</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65355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31" presetClass="entr" presetSubtype="0" fill="hold" nodeType="withEffect">
                                  <p:stCondLst>
                                    <p:cond delay="55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nodeType="withEffect">
                                  <p:stCondLst>
                                    <p:cond delay="60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53" presetClass="entr" presetSubtype="16" fill="hold" nodeType="withEffect">
                                  <p:stCondLst>
                                    <p:cond delay="750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par>
                                <p:cTn id="40" presetID="8" presetClass="emph" presetSubtype="0" fill="hold" nodeType="withEffect">
                                  <p:stCondLst>
                                    <p:cond delay="8000"/>
                                  </p:stCondLst>
                                  <p:childTnLst>
                                    <p:animRot by="21600000">
                                      <p:cBhvr>
                                        <p:cTn id="41" dur="7000" fill="hold"/>
                                        <p:tgtEl>
                                          <p:spTgt spid="141"/>
                                        </p:tgtEl>
                                        <p:attrNameLst>
                                          <p:attrName>r</p:attrName>
                                        </p:attrNameLst>
                                      </p:cBhvr>
                                    </p:animRot>
                                  </p:childTnLst>
                                </p:cTn>
                              </p:par>
                              <p:par>
                                <p:cTn id="42" presetID="42" presetClass="entr" presetSubtype="0" fill="hold" nodeType="withEffect">
                                  <p:stCondLst>
                                    <p:cond delay="1000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1000"/>
                                        <p:tgtEl>
                                          <p:spTgt spid="91"/>
                                        </p:tgtEl>
                                      </p:cBhvr>
                                    </p:animEffect>
                                    <p:anim calcmode="lin" valueType="num">
                                      <p:cBhvr>
                                        <p:cTn id="45" dur="1000" fill="hold"/>
                                        <p:tgtEl>
                                          <p:spTgt spid="91"/>
                                        </p:tgtEl>
                                        <p:attrNameLst>
                                          <p:attrName>ppt_x</p:attrName>
                                        </p:attrNameLst>
                                      </p:cBhvr>
                                      <p:tavLst>
                                        <p:tav tm="0">
                                          <p:val>
                                            <p:strVal val="#ppt_x"/>
                                          </p:val>
                                        </p:tav>
                                        <p:tav tm="100000">
                                          <p:val>
                                            <p:strVal val="#ppt_x"/>
                                          </p:val>
                                        </p:tav>
                                      </p:tavLst>
                                    </p:anim>
                                    <p:anim calcmode="lin" valueType="num">
                                      <p:cBhvr>
                                        <p:cTn id="46" dur="1000" fill="hold"/>
                                        <p:tgtEl>
                                          <p:spTgt spid="9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1000"/>
                                  </p:stCondLst>
                                  <p:childTnLst>
                                    <p:set>
                                      <p:cBhvr>
                                        <p:cTn id="48" dur="1" fill="hold">
                                          <p:stCondLst>
                                            <p:cond delay="0"/>
                                          </p:stCondLst>
                                        </p:cTn>
                                        <p:tgtEl>
                                          <p:spTgt spid="147"/>
                                        </p:tgtEl>
                                        <p:attrNameLst>
                                          <p:attrName>style.visibility</p:attrName>
                                        </p:attrNameLst>
                                      </p:cBhvr>
                                      <p:to>
                                        <p:strVal val="visible"/>
                                      </p:to>
                                    </p:set>
                                    <p:animEffect transition="in" filter="fade">
                                      <p:cBhvr>
                                        <p:cTn id="49" dur="1000"/>
                                        <p:tgtEl>
                                          <p:spTgt spid="147"/>
                                        </p:tgtEl>
                                      </p:cBhvr>
                                    </p:animEffect>
                                    <p:anim calcmode="lin" valueType="num">
                                      <p:cBhvr>
                                        <p:cTn id="50" dur="1000" fill="hold"/>
                                        <p:tgtEl>
                                          <p:spTgt spid="147"/>
                                        </p:tgtEl>
                                        <p:attrNameLst>
                                          <p:attrName>ppt_x</p:attrName>
                                        </p:attrNameLst>
                                      </p:cBhvr>
                                      <p:tavLst>
                                        <p:tav tm="0">
                                          <p:val>
                                            <p:strVal val="#ppt_x"/>
                                          </p:val>
                                        </p:tav>
                                        <p:tav tm="100000">
                                          <p:val>
                                            <p:strVal val="#ppt_x"/>
                                          </p:val>
                                        </p:tav>
                                      </p:tavLst>
                                    </p:anim>
                                    <p:anim calcmode="lin" valueType="num">
                                      <p:cBhvr>
                                        <p:cTn id="51" dur="1000" fill="hold"/>
                                        <p:tgtEl>
                                          <p:spTgt spid="147"/>
                                        </p:tgtEl>
                                        <p:attrNameLst>
                                          <p:attrName>ppt_y</p:attrName>
                                        </p:attrNameLst>
                                      </p:cBhvr>
                                      <p:tavLst>
                                        <p:tav tm="0">
                                          <p:val>
                                            <p:strVal val="#ppt_y+.1"/>
                                          </p:val>
                                        </p:tav>
                                        <p:tav tm="100000">
                                          <p:val>
                                            <p:strVal val="#ppt_y"/>
                                          </p:val>
                                        </p:tav>
                                      </p:tavLst>
                                    </p:anim>
                                  </p:childTnLst>
                                </p:cTn>
                              </p:par>
                              <p:par>
                                <p:cTn id="52" presetID="22" presetClass="entr" presetSubtype="4" fill="hold" nodeType="withEffect">
                                  <p:stCondLst>
                                    <p:cond delay="12000"/>
                                  </p:stCondLst>
                                  <p:childTnLst>
                                    <p:set>
                                      <p:cBhvr>
                                        <p:cTn id="53" dur="1" fill="hold">
                                          <p:stCondLst>
                                            <p:cond delay="0"/>
                                          </p:stCondLst>
                                        </p:cTn>
                                        <p:tgtEl>
                                          <p:spTgt spid="115"/>
                                        </p:tgtEl>
                                        <p:attrNameLst>
                                          <p:attrName>style.visibility</p:attrName>
                                        </p:attrNameLst>
                                      </p:cBhvr>
                                      <p:to>
                                        <p:strVal val="visible"/>
                                      </p:to>
                                    </p:set>
                                    <p:animEffect transition="in" filter="wipe(down)">
                                      <p:cBhvr>
                                        <p:cTn id="54" dur="500"/>
                                        <p:tgtEl>
                                          <p:spTgt spid="115"/>
                                        </p:tgtEl>
                                      </p:cBhvr>
                                    </p:animEffect>
                                  </p:childTnLst>
                                </p:cTn>
                              </p:par>
                              <p:par>
                                <p:cTn id="55" presetID="22" presetClass="entr" presetSubtype="2" fill="hold" nodeType="withEffect">
                                  <p:stCondLst>
                                    <p:cond delay="12500"/>
                                  </p:stCondLst>
                                  <p:childTnLst>
                                    <p:set>
                                      <p:cBhvr>
                                        <p:cTn id="56" dur="1" fill="hold">
                                          <p:stCondLst>
                                            <p:cond delay="0"/>
                                          </p:stCondLst>
                                        </p:cTn>
                                        <p:tgtEl>
                                          <p:spTgt spid="121"/>
                                        </p:tgtEl>
                                        <p:attrNameLst>
                                          <p:attrName>style.visibility</p:attrName>
                                        </p:attrNameLst>
                                      </p:cBhvr>
                                      <p:to>
                                        <p:strVal val="visible"/>
                                      </p:to>
                                    </p:set>
                                    <p:animEffect transition="in" filter="wipe(right)">
                                      <p:cBhvr>
                                        <p:cTn id="57" dur="500"/>
                                        <p:tgtEl>
                                          <p:spTgt spid="121"/>
                                        </p:tgtEl>
                                      </p:cBhvr>
                                    </p:animEffect>
                                  </p:childTnLst>
                                </p:cTn>
                              </p:par>
                              <p:par>
                                <p:cTn id="58" presetID="22" presetClass="entr" presetSubtype="2" fill="hold" nodeType="withEffect">
                                  <p:stCondLst>
                                    <p:cond delay="13000"/>
                                  </p:stCondLst>
                                  <p:childTnLst>
                                    <p:set>
                                      <p:cBhvr>
                                        <p:cTn id="59" dur="1" fill="hold">
                                          <p:stCondLst>
                                            <p:cond delay="0"/>
                                          </p:stCondLst>
                                        </p:cTn>
                                        <p:tgtEl>
                                          <p:spTgt spid="111"/>
                                        </p:tgtEl>
                                        <p:attrNameLst>
                                          <p:attrName>style.visibility</p:attrName>
                                        </p:attrNameLst>
                                      </p:cBhvr>
                                      <p:to>
                                        <p:strVal val="visible"/>
                                      </p:to>
                                    </p:set>
                                    <p:animEffect transition="in" filter="wipe(right)">
                                      <p:cBhvr>
                                        <p:cTn id="60" dur="500"/>
                                        <p:tgtEl>
                                          <p:spTgt spid="111"/>
                                        </p:tgtEl>
                                      </p:cBhvr>
                                    </p:animEffect>
                                  </p:childTnLst>
                                </p:cTn>
                              </p:par>
                              <p:par>
                                <p:cTn id="61" presetID="53" presetClass="entr" presetSubtype="16" fill="hold" nodeType="withEffect">
                                  <p:stCondLst>
                                    <p:cond delay="13500"/>
                                  </p:stCondLst>
                                  <p:childTnLst>
                                    <p:set>
                                      <p:cBhvr>
                                        <p:cTn id="62" dur="1" fill="hold">
                                          <p:stCondLst>
                                            <p:cond delay="0"/>
                                          </p:stCondLst>
                                        </p:cTn>
                                        <p:tgtEl>
                                          <p:spTgt spid="96"/>
                                        </p:tgtEl>
                                        <p:attrNameLst>
                                          <p:attrName>style.visibility</p:attrName>
                                        </p:attrNameLst>
                                      </p:cBhvr>
                                      <p:to>
                                        <p:strVal val="visible"/>
                                      </p:to>
                                    </p:set>
                                    <p:anim calcmode="lin" valueType="num">
                                      <p:cBhvr>
                                        <p:cTn id="63" dur="500" fill="hold"/>
                                        <p:tgtEl>
                                          <p:spTgt spid="96"/>
                                        </p:tgtEl>
                                        <p:attrNameLst>
                                          <p:attrName>ppt_w</p:attrName>
                                        </p:attrNameLst>
                                      </p:cBhvr>
                                      <p:tavLst>
                                        <p:tav tm="0">
                                          <p:val>
                                            <p:fltVal val="0"/>
                                          </p:val>
                                        </p:tav>
                                        <p:tav tm="100000">
                                          <p:val>
                                            <p:strVal val="#ppt_w"/>
                                          </p:val>
                                        </p:tav>
                                      </p:tavLst>
                                    </p:anim>
                                    <p:anim calcmode="lin" valueType="num">
                                      <p:cBhvr>
                                        <p:cTn id="64" dur="500" fill="hold"/>
                                        <p:tgtEl>
                                          <p:spTgt spid="96"/>
                                        </p:tgtEl>
                                        <p:attrNameLst>
                                          <p:attrName>ppt_h</p:attrName>
                                        </p:attrNameLst>
                                      </p:cBhvr>
                                      <p:tavLst>
                                        <p:tav tm="0">
                                          <p:val>
                                            <p:fltVal val="0"/>
                                          </p:val>
                                        </p:tav>
                                        <p:tav tm="100000">
                                          <p:val>
                                            <p:strVal val="#ppt_h"/>
                                          </p:val>
                                        </p:tav>
                                      </p:tavLst>
                                    </p:anim>
                                    <p:animEffect transition="in" filter="fade">
                                      <p:cBhvr>
                                        <p:cTn id="65" dur="500"/>
                                        <p:tgtEl>
                                          <p:spTgt spid="96"/>
                                        </p:tgtEl>
                                      </p:cBhvr>
                                    </p:animEffect>
                                  </p:childTnLst>
                                </p:cTn>
                              </p:par>
                              <p:par>
                                <p:cTn id="66" presetID="8" presetClass="emph" presetSubtype="0" fill="hold" nodeType="withEffect">
                                  <p:stCondLst>
                                    <p:cond delay="14000"/>
                                  </p:stCondLst>
                                  <p:childTnLst>
                                    <p:animRot by="-10800000">
                                      <p:cBhvr>
                                        <p:cTn id="67" dur="2000" fill="hold"/>
                                        <p:tgtEl>
                                          <p:spTgt spid="96"/>
                                        </p:tgtEl>
                                        <p:attrNameLst>
                                          <p:attrName>r</p:attrName>
                                        </p:attrNameLst>
                                      </p:cBhvr>
                                    </p:animRot>
                                  </p:childTnLst>
                                </p:cTn>
                              </p:par>
                              <p:par>
                                <p:cTn id="68" presetID="53" presetClass="entr" presetSubtype="16" fill="hold" nodeType="withEffect">
                                  <p:stCondLst>
                                    <p:cond delay="14000"/>
                                  </p:stCondLst>
                                  <p:childTnLst>
                                    <p:set>
                                      <p:cBhvr>
                                        <p:cTn id="69" dur="1" fill="hold">
                                          <p:stCondLst>
                                            <p:cond delay="0"/>
                                          </p:stCondLst>
                                        </p:cTn>
                                        <p:tgtEl>
                                          <p:spTgt spid="76"/>
                                        </p:tgtEl>
                                        <p:attrNameLst>
                                          <p:attrName>style.visibility</p:attrName>
                                        </p:attrNameLst>
                                      </p:cBhvr>
                                      <p:to>
                                        <p:strVal val="visible"/>
                                      </p:to>
                                    </p:set>
                                    <p:anim calcmode="lin" valueType="num">
                                      <p:cBhvr>
                                        <p:cTn id="70" dur="500" fill="hold"/>
                                        <p:tgtEl>
                                          <p:spTgt spid="76"/>
                                        </p:tgtEl>
                                        <p:attrNameLst>
                                          <p:attrName>ppt_w</p:attrName>
                                        </p:attrNameLst>
                                      </p:cBhvr>
                                      <p:tavLst>
                                        <p:tav tm="0">
                                          <p:val>
                                            <p:fltVal val="0"/>
                                          </p:val>
                                        </p:tav>
                                        <p:tav tm="100000">
                                          <p:val>
                                            <p:strVal val="#ppt_w"/>
                                          </p:val>
                                        </p:tav>
                                      </p:tavLst>
                                    </p:anim>
                                    <p:anim calcmode="lin" valueType="num">
                                      <p:cBhvr>
                                        <p:cTn id="71" dur="500" fill="hold"/>
                                        <p:tgtEl>
                                          <p:spTgt spid="76"/>
                                        </p:tgtEl>
                                        <p:attrNameLst>
                                          <p:attrName>ppt_h</p:attrName>
                                        </p:attrNameLst>
                                      </p:cBhvr>
                                      <p:tavLst>
                                        <p:tav tm="0">
                                          <p:val>
                                            <p:fltVal val="0"/>
                                          </p:val>
                                        </p:tav>
                                        <p:tav tm="100000">
                                          <p:val>
                                            <p:strVal val="#ppt_h"/>
                                          </p:val>
                                        </p:tav>
                                      </p:tavLst>
                                    </p:anim>
                                    <p:animEffect transition="in" filter="fade">
                                      <p:cBhvr>
                                        <p:cTn id="72" dur="500"/>
                                        <p:tgtEl>
                                          <p:spTgt spid="76"/>
                                        </p:tgtEl>
                                      </p:cBhvr>
                                    </p:animEffect>
                                  </p:childTnLst>
                                </p:cTn>
                              </p:par>
                              <p:par>
                                <p:cTn id="73" presetID="8" presetClass="emph" presetSubtype="0" fill="hold" nodeType="withEffect">
                                  <p:stCondLst>
                                    <p:cond delay="14500"/>
                                  </p:stCondLst>
                                  <p:childTnLst>
                                    <p:animRot by="5400000">
                                      <p:cBhvr>
                                        <p:cTn id="74"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681046"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弦形 3"/>
          <p:cNvSpPr/>
          <p:nvPr/>
        </p:nvSpPr>
        <p:spPr>
          <a:xfrm>
            <a:off x="668217" y="5122984"/>
            <a:ext cx="2497015" cy="2497015"/>
          </a:xfrm>
          <a:prstGeom prst="chord">
            <a:avLst>
              <a:gd name="adj1" fmla="val 9366344"/>
              <a:gd name="adj2" fmla="val 1363764"/>
            </a:avLst>
          </a:prstGeom>
          <a:solidFill>
            <a:srgbClr val="FDD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72821" y="5978768"/>
            <a:ext cx="3040380" cy="879231"/>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307145" y="5695406"/>
            <a:ext cx="3296529" cy="1162594"/>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Rectangle 66"/>
          <p:cNvSpPr/>
          <p:nvPr/>
        </p:nvSpPr>
        <p:spPr>
          <a:xfrm>
            <a:off x="413982" y="840313"/>
            <a:ext cx="2847833" cy="3785652"/>
          </a:xfrm>
          <a:prstGeom prst="rect">
            <a:avLst/>
          </a:prstGeom>
        </p:spPr>
        <p:txBody>
          <a:bodyPr wrap="square">
            <a:spAutoFit/>
          </a:bodyPr>
          <a:lstStyle/>
          <a:p>
            <a:pPr algn="ctr"/>
            <a:r>
              <a:rPr lang="vi-VN" sz="4000" b="1" dirty="0" smtClean="0">
                <a:solidFill>
                  <a:schemeClr val="bg1"/>
                </a:solidFill>
                <a:latin typeface="+mj-lt"/>
              </a:rPr>
              <a:t>Hãy so sánh mục đích và </a:t>
            </a:r>
            <a:r>
              <a:rPr lang="en-US" sz="4000" b="1" dirty="0" smtClean="0">
                <a:solidFill>
                  <a:schemeClr val="bg1"/>
                </a:solidFill>
                <a:latin typeface="Times New Roman" pitchFamily="18" charset="0"/>
                <a:cs typeface="Times New Roman" pitchFamily="18" charset="0"/>
              </a:rPr>
              <a:t>PTBĐ</a:t>
            </a:r>
            <a:r>
              <a:rPr lang="en-US" sz="4000" b="1" dirty="0" smtClean="0">
                <a:solidFill>
                  <a:schemeClr val="bg1"/>
                </a:solidFill>
                <a:latin typeface="+mj-lt"/>
              </a:rPr>
              <a:t> </a:t>
            </a:r>
            <a:r>
              <a:rPr lang="vi-VN" sz="4000" b="1" dirty="0" smtClean="0">
                <a:solidFill>
                  <a:schemeClr val="bg1"/>
                </a:solidFill>
                <a:latin typeface="+mj-lt"/>
              </a:rPr>
              <a:t> của văn miêu tả và văn biểu cảm?</a:t>
            </a:r>
            <a:endParaRPr lang="en-US" sz="4000" b="1" dirty="0">
              <a:solidFill>
                <a:schemeClr val="bg1"/>
              </a:solidFill>
              <a:latin typeface="+mj-lt"/>
            </a:endParaRPr>
          </a:p>
        </p:txBody>
      </p:sp>
      <p:graphicFrame>
        <p:nvGraphicFramePr>
          <p:cNvPr id="69" name="Table 68"/>
          <p:cNvGraphicFramePr>
            <a:graphicFrameLocks noGrp="1"/>
          </p:cNvGraphicFramePr>
          <p:nvPr/>
        </p:nvGraphicFramePr>
        <p:xfrm>
          <a:off x="4064001" y="1569504"/>
          <a:ext cx="7714017" cy="4024271"/>
        </p:xfrm>
        <a:graphic>
          <a:graphicData uri="http://schemas.openxmlformats.org/drawingml/2006/table">
            <a:tbl>
              <a:tblPr firstRow="1" bandRow="1">
                <a:tableStyleId>{5C22544A-7EE6-4342-B048-85BDC9FD1C3A}</a:tableStyleId>
              </a:tblPr>
              <a:tblGrid>
                <a:gridCol w="1422399">
                  <a:extLst>
                    <a:ext uri="{9D8B030D-6E8A-4147-A177-3AD203B41FA5}">
                      <a16:colId xmlns:a16="http://schemas.microsoft.com/office/drawing/2014/main" val="20000"/>
                    </a:ext>
                  </a:extLst>
                </a:gridCol>
                <a:gridCol w="3275463">
                  <a:extLst>
                    <a:ext uri="{9D8B030D-6E8A-4147-A177-3AD203B41FA5}">
                      <a16:colId xmlns:a16="http://schemas.microsoft.com/office/drawing/2014/main" val="20001"/>
                    </a:ext>
                  </a:extLst>
                </a:gridCol>
                <a:gridCol w="3016155">
                  <a:extLst>
                    <a:ext uri="{9D8B030D-6E8A-4147-A177-3AD203B41FA5}">
                      <a16:colId xmlns:a16="http://schemas.microsoft.com/office/drawing/2014/main" val="20002"/>
                    </a:ext>
                  </a:extLst>
                </a:gridCol>
              </a:tblGrid>
              <a:tr h="1037231">
                <a:tc>
                  <a:txBody>
                    <a:bodyPr/>
                    <a:lstStyle/>
                    <a:p>
                      <a:pPr algn="ctr"/>
                      <a:endParaRPr lang="en-US" sz="3600" dirty="0">
                        <a:latin typeface="Times New Roman" pitchFamily="18" charset="0"/>
                        <a:cs typeface="Times New Roman" pitchFamily="18" charset="0"/>
                      </a:endParaRPr>
                    </a:p>
                  </a:txBody>
                  <a:tcPr/>
                </a:tc>
                <a:tc>
                  <a:txBody>
                    <a:bodyPr/>
                    <a:lstStyle/>
                    <a:p>
                      <a:pPr algn="ctr"/>
                      <a:endParaRPr lang="en-US" sz="1000" dirty="0" smtClean="0">
                        <a:latin typeface="Times New Roman" pitchFamily="18" charset="0"/>
                        <a:cs typeface="Times New Roman" pitchFamily="18" charset="0"/>
                      </a:endParaRPr>
                    </a:p>
                    <a:p>
                      <a:pPr algn="ctr"/>
                      <a:r>
                        <a:rPr lang="en-US" sz="3600" dirty="0" err="1" smtClean="0">
                          <a:latin typeface="Times New Roman" pitchFamily="18" charset="0"/>
                          <a:cs typeface="Times New Roman" pitchFamily="18" charset="0"/>
                        </a:rPr>
                        <a:t>Miêu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tả</a:t>
                      </a:r>
                      <a:endParaRPr lang="en-US" sz="3600" dirty="0">
                        <a:latin typeface="Times New Roman" pitchFamily="18" charset="0"/>
                        <a:cs typeface="Times New Roman" pitchFamily="18" charset="0"/>
                      </a:endParaRPr>
                    </a:p>
                  </a:txBody>
                  <a:tcPr/>
                </a:tc>
                <a:tc>
                  <a:txBody>
                    <a:bodyPr/>
                    <a:lstStyle/>
                    <a:p>
                      <a:pPr algn="ctr"/>
                      <a:endParaRPr lang="en-US" sz="1000" dirty="0" smtClean="0">
                        <a:latin typeface="Times New Roman" pitchFamily="18" charset="0"/>
                        <a:cs typeface="Times New Roman" pitchFamily="18" charset="0"/>
                      </a:endParaRPr>
                    </a:p>
                    <a:p>
                      <a:pPr algn="ctr"/>
                      <a:r>
                        <a:rPr lang="en-US" sz="3600" dirty="0" err="1" smtClean="0">
                          <a:latin typeface="Times New Roman" pitchFamily="18" charset="0"/>
                          <a:cs typeface="Times New Roman" pitchFamily="18" charset="0"/>
                        </a:rPr>
                        <a:t>Biểu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cảm</a:t>
                      </a:r>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55970">
                <a:tc>
                  <a:txBody>
                    <a:bodyPr/>
                    <a:lstStyle/>
                    <a:p>
                      <a:pPr algn="ctr"/>
                      <a:endParaRPr lang="en-US" sz="1000" dirty="0" smtClean="0">
                        <a:latin typeface="Times New Roman" pitchFamily="18" charset="0"/>
                        <a:cs typeface="Times New Roman" pitchFamily="18" charset="0"/>
                      </a:endParaRPr>
                    </a:p>
                    <a:p>
                      <a:pPr algn="ctr"/>
                      <a:r>
                        <a:rPr lang="en-US" sz="3600" dirty="0" err="1" smtClean="0">
                          <a:latin typeface="Times New Roman" pitchFamily="18" charset="0"/>
                          <a:cs typeface="Times New Roman" pitchFamily="18" charset="0"/>
                        </a:rPr>
                        <a:t>Mục</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đích</a:t>
                      </a:r>
                      <a:endParaRPr lang="en-US" sz="3600" baseline="0" dirty="0" smtClean="0">
                        <a:latin typeface="Times New Roman" pitchFamily="18" charset="0"/>
                        <a:cs typeface="Times New Roman" pitchFamily="18" charset="0"/>
                      </a:endParaRPr>
                    </a:p>
                    <a:p>
                      <a:pPr algn="ctr"/>
                      <a:endParaRPr lang="en-US" sz="1000" dirty="0">
                        <a:latin typeface="Times New Roman" pitchFamily="18" charset="0"/>
                        <a:cs typeface="Times New Roman" pitchFamily="18" charset="0"/>
                      </a:endParaRPr>
                    </a:p>
                  </a:txBody>
                  <a:tcPr/>
                </a:tc>
                <a:tc>
                  <a:txBody>
                    <a:bodyPr/>
                    <a:lstStyle/>
                    <a:p>
                      <a:pPr algn="just"/>
                      <a:endParaRPr lang="en-US" sz="1000" dirty="0" smtClean="0">
                        <a:latin typeface="Times New Roman" pitchFamily="18" charset="0"/>
                        <a:cs typeface="Times New Roman" pitchFamily="18" charset="0"/>
                      </a:endParaRPr>
                    </a:p>
                    <a:p>
                      <a:pPr algn="just"/>
                      <a:r>
                        <a:rPr lang="vi-VN" sz="3600" dirty="0" smtClean="0">
                          <a:latin typeface="Times New Roman" pitchFamily="18" charset="0"/>
                          <a:cs typeface="Times New Roman" pitchFamily="18" charset="0"/>
                        </a:rPr>
                        <a:t>Tái hiện đặc điểm sự vât</a:t>
                      </a:r>
                      <a:endParaRPr lang="en-US" sz="3600" dirty="0">
                        <a:latin typeface="Times New Roman" pitchFamily="18" charset="0"/>
                        <a:cs typeface="Times New Roman" pitchFamily="18" charset="0"/>
                      </a:endParaRPr>
                    </a:p>
                  </a:txBody>
                  <a:tcPr/>
                </a:tc>
                <a:tc>
                  <a:txBody>
                    <a:bodyPr/>
                    <a:lstStyle/>
                    <a:p>
                      <a:pPr algn="just"/>
                      <a:endParaRPr lang="en-US" sz="1000" dirty="0" smtClean="0">
                        <a:latin typeface="Times New Roman" pitchFamily="18" charset="0"/>
                        <a:cs typeface="Times New Roman" pitchFamily="18" charset="0"/>
                      </a:endParaRPr>
                    </a:p>
                    <a:p>
                      <a:pPr algn="just"/>
                      <a:r>
                        <a:rPr lang="vi-VN" sz="3600" dirty="0" smtClean="0">
                          <a:latin typeface="Times New Roman" pitchFamily="18" charset="0"/>
                          <a:cs typeface="Times New Roman" pitchFamily="18" charset="0"/>
                        </a:rPr>
                        <a:t>Biểu đạt tình cảm, cảm xúc</a:t>
                      </a:r>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55970">
                <a:tc>
                  <a:txBody>
                    <a:bodyPr/>
                    <a:lstStyle/>
                    <a:p>
                      <a:pPr algn="ctr"/>
                      <a:endParaRPr lang="en-US" sz="30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PTBĐ</a:t>
                      </a:r>
                      <a:endParaRPr lang="en-US" sz="3600" dirty="0">
                        <a:latin typeface="Times New Roman" pitchFamily="18" charset="0"/>
                        <a:cs typeface="Times New Roman" pitchFamily="18" charset="0"/>
                      </a:endParaRPr>
                    </a:p>
                  </a:txBody>
                  <a:tcPr/>
                </a:tc>
                <a:tc>
                  <a:txBody>
                    <a:bodyPr/>
                    <a:lstStyle/>
                    <a:p>
                      <a:pPr algn="just"/>
                      <a:endParaRPr lang="en-US" sz="1000" dirty="0" smtClean="0">
                        <a:latin typeface="Times New Roman" pitchFamily="18" charset="0"/>
                        <a:cs typeface="Times New Roman" pitchFamily="18" charset="0"/>
                      </a:endParaRPr>
                    </a:p>
                    <a:p>
                      <a:pPr algn="just"/>
                      <a:r>
                        <a:rPr lang="vi-VN" sz="3600" dirty="0" smtClean="0">
                          <a:latin typeface="Times New Roman" pitchFamily="18" charset="0"/>
                          <a:cs typeface="Times New Roman" pitchFamily="18" charset="0"/>
                        </a:rPr>
                        <a:t>-Tả ( chủ yếu)</a:t>
                      </a:r>
                      <a:br>
                        <a:rPr lang="vi-VN" sz="3600" dirty="0" smtClean="0">
                          <a:latin typeface="Times New Roman" pitchFamily="18" charset="0"/>
                          <a:cs typeface="Times New Roman" pitchFamily="18" charset="0"/>
                        </a:rPr>
                      </a:br>
                      <a:r>
                        <a:rPr lang="vi-VN" sz="3600" dirty="0" smtClean="0">
                          <a:latin typeface="Times New Roman" pitchFamily="18" charset="0"/>
                          <a:cs typeface="Times New Roman" pitchFamily="18" charset="0"/>
                        </a:rPr>
                        <a:t>- Cảm ( thứ yếu)</a:t>
                      </a:r>
                      <a:endParaRPr lang="en-US" sz="3600" dirty="0" smtClean="0">
                        <a:latin typeface="Times New Roman" pitchFamily="18" charset="0"/>
                        <a:cs typeface="Times New Roman" pitchFamily="18" charset="0"/>
                      </a:endParaRPr>
                    </a:p>
                    <a:p>
                      <a:pPr algn="just"/>
                      <a:endParaRPr lang="en-US" sz="1000" dirty="0">
                        <a:latin typeface="Times New Roman" pitchFamily="18" charset="0"/>
                        <a:cs typeface="Times New Roman" pitchFamily="18" charset="0"/>
                      </a:endParaRPr>
                    </a:p>
                  </a:txBody>
                  <a:tcPr/>
                </a:tc>
                <a:tc>
                  <a:txBody>
                    <a:bodyPr/>
                    <a:lstStyle/>
                    <a:p>
                      <a:pPr algn="just"/>
                      <a:endParaRPr lang="en-US" sz="1000" dirty="0" smtClean="0">
                        <a:latin typeface="Times New Roman" pitchFamily="18" charset="0"/>
                        <a:cs typeface="Times New Roman" pitchFamily="18" charset="0"/>
                      </a:endParaRPr>
                    </a:p>
                    <a:p>
                      <a:pPr algn="just"/>
                      <a:r>
                        <a:rPr lang="vi-VN" sz="3600" dirty="0" smtClean="0">
                          <a:latin typeface="Times New Roman" pitchFamily="18" charset="0"/>
                          <a:cs typeface="Times New Roman" pitchFamily="18" charset="0"/>
                        </a:rPr>
                        <a:t>Cảm ( chủ yếu)</a:t>
                      </a:r>
                      <a:br>
                        <a:rPr lang="vi-VN" sz="3600" dirty="0" smtClean="0">
                          <a:latin typeface="Times New Roman" pitchFamily="18" charset="0"/>
                          <a:cs typeface="Times New Roman" pitchFamily="18" charset="0"/>
                        </a:rPr>
                      </a:br>
                      <a:r>
                        <a:rPr lang="vi-VN" sz="3600" dirty="0" smtClean="0">
                          <a:latin typeface="Times New Roman" pitchFamily="18" charset="0"/>
                          <a:cs typeface="Times New Roman" pitchFamily="18" charset="0"/>
                        </a:rPr>
                        <a:t>Tả ( thứ yếu)</a:t>
                      </a:r>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9059177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50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000"/>
                                        <p:tgtEl>
                                          <p:spTgt spid="49"/>
                                        </p:tgtEl>
                                      </p:cBhvr>
                                    </p:animEffect>
                                    <p:anim calcmode="lin" valueType="num">
                                      <p:cBhvr>
                                        <p:cTn id="12" dur="1000" fill="hold"/>
                                        <p:tgtEl>
                                          <p:spTgt spid="49"/>
                                        </p:tgtEl>
                                        <p:attrNameLst>
                                          <p:attrName>ppt_x</p:attrName>
                                        </p:attrNameLst>
                                      </p:cBhvr>
                                      <p:tavLst>
                                        <p:tav tm="0">
                                          <p:val>
                                            <p:strVal val="#ppt_x"/>
                                          </p:val>
                                        </p:tav>
                                        <p:tav tm="100000">
                                          <p:val>
                                            <p:strVal val="#ppt_x"/>
                                          </p:val>
                                        </p:tav>
                                      </p:tavLst>
                                    </p:anim>
                                    <p:anim calcmode="lin" valueType="num">
                                      <p:cBhvr>
                                        <p:cTn id="13" dur="1000" fill="hold"/>
                                        <p:tgtEl>
                                          <p:spTgt spid="4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heel(4)">
                                      <p:cBhvr>
                                        <p:cTn id="28" dur="20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heel(4)">
                                      <p:cBhvr>
                                        <p:cTn id="33"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9" grpId="0" animBg="1"/>
      <p:bldP spid="50" grpId="0" animBg="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6923" t="26604" r="38462" b="22424"/>
          <a:stretch/>
        </p:blipFill>
        <p:spPr>
          <a:xfrm>
            <a:off x="6471136" y="5338051"/>
            <a:ext cx="900333" cy="1048683"/>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48252" t="47739" r="25874" b="33613"/>
          <a:stretch/>
        </p:blipFill>
        <p:spPr>
          <a:xfrm rot="1121511">
            <a:off x="4656496" y="4481389"/>
            <a:ext cx="1247101" cy="505582"/>
          </a:xfrm>
          <a:prstGeom prst="rect">
            <a:avLst/>
          </a:prstGeom>
        </p:spPr>
      </p:pic>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58741" t="37048" r="27692" b="32121"/>
          <a:stretch/>
        </p:blipFill>
        <p:spPr>
          <a:xfrm>
            <a:off x="1500414" y="576907"/>
            <a:ext cx="787790" cy="1007072"/>
          </a:xfrm>
          <a:prstGeom prst="rect">
            <a:avLst/>
          </a:prstGeom>
        </p:spPr>
      </p:pic>
      <p:pic>
        <p:nvPicPr>
          <p:cNvPr id="50" name="图片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927474" y="3428905"/>
            <a:ext cx="3991980" cy="2570687"/>
          </a:xfrm>
          <a:prstGeom prst="rect">
            <a:avLst/>
          </a:prstGeom>
          <a:effectLst>
            <a:outerShdw blurRad="165100" dir="16200000" rotWithShape="0">
              <a:schemeClr val="bg1">
                <a:alpha val="90000"/>
              </a:schemeClr>
            </a:outerShdw>
          </a:effectLst>
        </p:spPr>
      </p:pic>
      <p:grpSp>
        <p:nvGrpSpPr>
          <p:cNvPr id="57" name="组合 56"/>
          <p:cNvGrpSpPr/>
          <p:nvPr/>
        </p:nvGrpSpPr>
        <p:grpSpPr>
          <a:xfrm flipH="1">
            <a:off x="5170643" y="4355025"/>
            <a:ext cx="7021357" cy="2502976"/>
            <a:chOff x="0" y="4611187"/>
            <a:chExt cx="6302768" cy="2246813"/>
          </a:xfrm>
        </p:grpSpPr>
        <p:sp>
          <p:nvSpPr>
            <p:cNvPr id="58" name="任意多边形 57"/>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任意多边形 78"/>
          <p:cNvSpPr/>
          <p:nvPr/>
        </p:nvSpPr>
        <p:spPr>
          <a:xfrm>
            <a:off x="686688" y="3749155"/>
            <a:ext cx="1672843" cy="88943"/>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703164" y="3829126"/>
            <a:ext cx="1672843" cy="88943"/>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715520" y="3903266"/>
            <a:ext cx="1672843" cy="88943"/>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202585" y="1434576"/>
            <a:ext cx="197708" cy="197708"/>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3838694" y="800265"/>
            <a:ext cx="243015" cy="243015"/>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3929309" y="886760"/>
            <a:ext cx="337750" cy="337750"/>
          </a:xfrm>
          <a:prstGeom prst="ellipse">
            <a:avLst/>
          </a:prstGeom>
          <a:solidFill>
            <a:schemeClr val="bg1">
              <a:alpha val="45000"/>
            </a:schemeClr>
          </a:solidFill>
          <a:ln w="254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rot="2224307">
            <a:off x="7567584" y="403505"/>
            <a:ext cx="751521" cy="737702"/>
            <a:chOff x="10646778" y="4753862"/>
            <a:chExt cx="751521" cy="737702"/>
          </a:xfrm>
        </p:grpSpPr>
        <p:sp>
          <p:nvSpPr>
            <p:cNvPr id="46"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0646778" y="4762829"/>
              <a:ext cx="749726" cy="728735"/>
              <a:chOff x="11012539" y="4493889"/>
              <a:chExt cx="749726" cy="728735"/>
            </a:xfrm>
          </p:grpSpPr>
          <p:sp>
            <p:nvSpPr>
              <p:cNvPr id="4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5" name="组合 64"/>
          <p:cNvGrpSpPr/>
          <p:nvPr/>
        </p:nvGrpSpPr>
        <p:grpSpPr>
          <a:xfrm rot="610562">
            <a:off x="11025407" y="633139"/>
            <a:ext cx="477338" cy="468561"/>
            <a:chOff x="10646778" y="4753862"/>
            <a:chExt cx="751521" cy="737702"/>
          </a:xfrm>
        </p:grpSpPr>
        <p:sp>
          <p:nvSpPr>
            <p:cNvPr id="6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7" name="组合 86"/>
          <p:cNvGrpSpPr/>
          <p:nvPr/>
        </p:nvGrpSpPr>
        <p:grpSpPr>
          <a:xfrm rot="2224307">
            <a:off x="2314875" y="5380320"/>
            <a:ext cx="585706" cy="574936"/>
            <a:chOff x="10646778" y="4753862"/>
            <a:chExt cx="751521" cy="737702"/>
          </a:xfrm>
        </p:grpSpPr>
        <p:sp>
          <p:nvSpPr>
            <p:cNvPr id="8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10646778" y="4762829"/>
              <a:ext cx="749726" cy="728735"/>
              <a:chOff x="11012539" y="4493889"/>
              <a:chExt cx="749726" cy="728735"/>
            </a:xfrm>
          </p:grpSpPr>
          <p:sp>
            <p:nvSpPr>
              <p:cNvPr id="9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 name="图片 4"/>
          <p:cNvPicPr>
            <a:picLocks noChangeAspect="1"/>
          </p:cNvPicPr>
          <p:nvPr/>
        </p:nvPicPr>
        <p:blipFill rotWithShape="1">
          <a:blip r:embed="rId8" cstate="print">
            <a:extLst>
              <a:ext uri="{28A0092B-C50C-407E-A947-70E740481C1C}">
                <a14:useLocalDpi xmlns:a14="http://schemas.microsoft.com/office/drawing/2010/main" val="0"/>
              </a:ext>
            </a:extLst>
          </a:blip>
          <a:srcRect l="64895" t="55447" r="25455" b="28391"/>
          <a:stretch/>
        </p:blipFill>
        <p:spPr>
          <a:xfrm>
            <a:off x="9955446" y="1534197"/>
            <a:ext cx="618979" cy="583096"/>
          </a:xfrm>
          <a:prstGeom prst="rect">
            <a:avLst/>
          </a:prstGeom>
        </p:spPr>
      </p:pic>
      <p:pic>
        <p:nvPicPr>
          <p:cNvPr id="93" name="图片 92"/>
          <p:cNvPicPr>
            <a:picLocks noChangeAspect="1"/>
          </p:cNvPicPr>
          <p:nvPr/>
        </p:nvPicPr>
        <p:blipFill rotWithShape="1">
          <a:blip r:embed="rId9" cstate="print">
            <a:extLst>
              <a:ext uri="{28A0092B-C50C-407E-A947-70E740481C1C}">
                <a14:useLocalDpi xmlns:a14="http://schemas.microsoft.com/office/drawing/2010/main" val="0"/>
              </a:ext>
            </a:extLst>
          </a:blip>
          <a:srcRect l="64895" t="55447" r="25455" b="28391"/>
          <a:stretch/>
        </p:blipFill>
        <p:spPr>
          <a:xfrm>
            <a:off x="5694021" y="1435267"/>
            <a:ext cx="550986" cy="519045"/>
          </a:xfrm>
          <a:prstGeom prst="rect">
            <a:avLst/>
          </a:prstGeom>
        </p:spPr>
      </p:pic>
      <p:sp>
        <p:nvSpPr>
          <p:cNvPr id="73" name="矩形 1"/>
          <p:cNvSpPr/>
          <p:nvPr/>
        </p:nvSpPr>
        <p:spPr>
          <a:xfrm>
            <a:off x="1178780" y="2122980"/>
            <a:ext cx="9329996" cy="1862048"/>
          </a:xfrm>
          <a:prstGeom prst="rect">
            <a:avLst/>
          </a:prstGeom>
        </p:spPr>
        <p:txBody>
          <a:bodyPr wrap="square">
            <a:spAutoFit/>
          </a:bodyPr>
          <a:lstStyle/>
          <a:p>
            <a:pPr algn="ctr"/>
            <a:r>
              <a:rPr lang="en-US" altLang="zh-CN" sz="115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II. </a:t>
            </a:r>
            <a:r>
              <a:rPr lang="en-US" altLang="zh-CN" sz="115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Luyện</a:t>
            </a:r>
            <a:r>
              <a:rPr lang="en-US" altLang="zh-CN" sz="115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tập</a:t>
            </a:r>
            <a:endParaRPr lang="zh-CN" altLang="en-US" sz="11500" b="1" dirty="0">
              <a:solidFill>
                <a:srgbClr val="FFFF00"/>
              </a:solidFill>
              <a:effectLst>
                <a:glow rad="228600">
                  <a:schemeClr val="accent5">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63335821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500"/>
                                        <p:tgtEl>
                                          <p:spTgt spid="57"/>
                                        </p:tgtEl>
                                      </p:cBhvr>
                                    </p:animEffect>
                                    <p:anim calcmode="lin" valueType="num">
                                      <p:cBhvr>
                                        <p:cTn id="8" dur="1500" fill="hold"/>
                                        <p:tgtEl>
                                          <p:spTgt spid="57"/>
                                        </p:tgtEl>
                                        <p:attrNameLst>
                                          <p:attrName>ppt_x</p:attrName>
                                        </p:attrNameLst>
                                      </p:cBhvr>
                                      <p:tavLst>
                                        <p:tav tm="0">
                                          <p:val>
                                            <p:strVal val="#ppt_x"/>
                                          </p:val>
                                        </p:tav>
                                        <p:tav tm="100000">
                                          <p:val>
                                            <p:strVal val="#ppt_x"/>
                                          </p:val>
                                        </p:tav>
                                      </p:tavLst>
                                    </p:anim>
                                    <p:anim calcmode="lin" valueType="num">
                                      <p:cBhvr>
                                        <p:cTn id="9" dur="1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250"/>
                                        <p:tgtEl>
                                          <p:spTgt spid="50"/>
                                        </p:tgtEl>
                                      </p:cBhvr>
                                    </p:animEffect>
                                    <p:anim calcmode="lin" valueType="num">
                                      <p:cBhvr>
                                        <p:cTn id="13" dur="1250" fill="hold"/>
                                        <p:tgtEl>
                                          <p:spTgt spid="50"/>
                                        </p:tgtEl>
                                        <p:attrNameLst>
                                          <p:attrName>ppt_x</p:attrName>
                                        </p:attrNameLst>
                                      </p:cBhvr>
                                      <p:tavLst>
                                        <p:tav tm="0">
                                          <p:val>
                                            <p:strVal val="#ppt_x"/>
                                          </p:val>
                                        </p:tav>
                                        <p:tav tm="100000">
                                          <p:val>
                                            <p:strVal val="#ppt_x"/>
                                          </p:val>
                                        </p:tav>
                                      </p:tavLst>
                                    </p:anim>
                                    <p:anim calcmode="lin" valueType="num">
                                      <p:cBhvr>
                                        <p:cTn id="14" dur="1250" fill="hold"/>
                                        <p:tgtEl>
                                          <p:spTgt spid="5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2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275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par>
                                <p:cTn id="24" presetID="10" presetClass="entr" presetSubtype="0" fill="hold" nodeType="withEffect">
                                  <p:stCondLst>
                                    <p:cond delay="3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325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22" presetClass="entr" presetSubtype="2" fill="hold" grpId="0" nodeType="withEffect">
                                  <p:stCondLst>
                                    <p:cond delay="3750"/>
                                  </p:stCondLst>
                                  <p:childTnLst>
                                    <p:set>
                                      <p:cBhvr>
                                        <p:cTn id="31" dur="1" fill="hold">
                                          <p:stCondLst>
                                            <p:cond delay="0"/>
                                          </p:stCondLst>
                                        </p:cTn>
                                        <p:tgtEl>
                                          <p:spTgt spid="79"/>
                                        </p:tgtEl>
                                        <p:attrNameLst>
                                          <p:attrName>style.visibility</p:attrName>
                                        </p:attrNameLst>
                                      </p:cBhvr>
                                      <p:to>
                                        <p:strVal val="visible"/>
                                      </p:to>
                                    </p:set>
                                    <p:animEffect transition="in" filter="wipe(right)">
                                      <p:cBhvr>
                                        <p:cTn id="32" dur="1250"/>
                                        <p:tgtEl>
                                          <p:spTgt spid="79"/>
                                        </p:tgtEl>
                                      </p:cBhvr>
                                    </p:animEffect>
                                  </p:childTnLst>
                                </p:cTn>
                              </p:par>
                              <p:par>
                                <p:cTn id="33" presetID="22" presetClass="entr" presetSubtype="8" fill="hold" grpId="0" nodeType="withEffect">
                                  <p:stCondLst>
                                    <p:cond delay="3750"/>
                                  </p:stCondLst>
                                  <p:childTnLst>
                                    <p:set>
                                      <p:cBhvr>
                                        <p:cTn id="34" dur="1" fill="hold">
                                          <p:stCondLst>
                                            <p:cond delay="0"/>
                                          </p:stCondLst>
                                        </p:cTn>
                                        <p:tgtEl>
                                          <p:spTgt spid="80"/>
                                        </p:tgtEl>
                                        <p:attrNameLst>
                                          <p:attrName>style.visibility</p:attrName>
                                        </p:attrNameLst>
                                      </p:cBhvr>
                                      <p:to>
                                        <p:strVal val="visible"/>
                                      </p:to>
                                    </p:set>
                                    <p:animEffect transition="in" filter="wipe(left)">
                                      <p:cBhvr>
                                        <p:cTn id="35" dur="1250"/>
                                        <p:tgtEl>
                                          <p:spTgt spid="80"/>
                                        </p:tgtEl>
                                      </p:cBhvr>
                                    </p:animEffect>
                                  </p:childTnLst>
                                </p:cTn>
                              </p:par>
                              <p:par>
                                <p:cTn id="36" presetID="22" presetClass="entr" presetSubtype="2" fill="hold" grpId="0" nodeType="withEffect">
                                  <p:stCondLst>
                                    <p:cond delay="3750"/>
                                  </p:stCondLst>
                                  <p:childTnLst>
                                    <p:set>
                                      <p:cBhvr>
                                        <p:cTn id="37" dur="1" fill="hold">
                                          <p:stCondLst>
                                            <p:cond delay="0"/>
                                          </p:stCondLst>
                                        </p:cTn>
                                        <p:tgtEl>
                                          <p:spTgt spid="81"/>
                                        </p:tgtEl>
                                        <p:attrNameLst>
                                          <p:attrName>style.visibility</p:attrName>
                                        </p:attrNameLst>
                                      </p:cBhvr>
                                      <p:to>
                                        <p:strVal val="visible"/>
                                      </p:to>
                                    </p:set>
                                    <p:animEffect transition="in" filter="wipe(right)">
                                      <p:cBhvr>
                                        <p:cTn id="38" dur="1250"/>
                                        <p:tgtEl>
                                          <p:spTgt spid="81"/>
                                        </p:tgtEl>
                                      </p:cBhvr>
                                    </p:animEffect>
                                  </p:childTnLst>
                                </p:cTn>
                              </p:par>
                              <p:par>
                                <p:cTn id="39" presetID="42" presetClass="entr" presetSubtype="0" fill="hold" grpId="0" nodeType="withEffect">
                                  <p:stCondLst>
                                    <p:cond delay="500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1000"/>
                                        <p:tgtEl>
                                          <p:spTgt spid="84"/>
                                        </p:tgtEl>
                                      </p:cBhvr>
                                    </p:animEffect>
                                    <p:anim calcmode="lin" valueType="num">
                                      <p:cBhvr>
                                        <p:cTn id="42" dur="1000" fill="hold"/>
                                        <p:tgtEl>
                                          <p:spTgt spid="84"/>
                                        </p:tgtEl>
                                        <p:attrNameLst>
                                          <p:attrName>ppt_x</p:attrName>
                                        </p:attrNameLst>
                                      </p:cBhvr>
                                      <p:tavLst>
                                        <p:tav tm="0">
                                          <p:val>
                                            <p:strVal val="#ppt_x"/>
                                          </p:val>
                                        </p:tav>
                                        <p:tav tm="100000">
                                          <p:val>
                                            <p:strVal val="#ppt_x"/>
                                          </p:val>
                                        </p:tav>
                                      </p:tavLst>
                                    </p:anim>
                                    <p:anim calcmode="lin" valueType="num">
                                      <p:cBhvr>
                                        <p:cTn id="43" dur="1000" fill="hold"/>
                                        <p:tgtEl>
                                          <p:spTgt spid="8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50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1000"/>
                                        <p:tgtEl>
                                          <p:spTgt spid="82"/>
                                        </p:tgtEl>
                                      </p:cBhvr>
                                    </p:animEffect>
                                    <p:anim calcmode="lin" valueType="num">
                                      <p:cBhvr>
                                        <p:cTn id="47" dur="1000" fill="hold"/>
                                        <p:tgtEl>
                                          <p:spTgt spid="82"/>
                                        </p:tgtEl>
                                        <p:attrNameLst>
                                          <p:attrName>ppt_x</p:attrName>
                                        </p:attrNameLst>
                                      </p:cBhvr>
                                      <p:tavLst>
                                        <p:tav tm="0">
                                          <p:val>
                                            <p:strVal val="#ppt_x"/>
                                          </p:val>
                                        </p:tav>
                                        <p:tav tm="100000">
                                          <p:val>
                                            <p:strVal val="#ppt_x"/>
                                          </p:val>
                                        </p:tav>
                                      </p:tavLst>
                                    </p:anim>
                                    <p:anim calcmode="lin" valueType="num">
                                      <p:cBhvr>
                                        <p:cTn id="48" dur="1000" fill="hold"/>
                                        <p:tgtEl>
                                          <p:spTgt spid="8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600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1000"/>
                                        <p:tgtEl>
                                          <p:spTgt spid="83"/>
                                        </p:tgtEl>
                                      </p:cBhvr>
                                    </p:animEffect>
                                    <p:anim calcmode="lin" valueType="num">
                                      <p:cBhvr>
                                        <p:cTn id="52" dur="1000" fill="hold"/>
                                        <p:tgtEl>
                                          <p:spTgt spid="83"/>
                                        </p:tgtEl>
                                        <p:attrNameLst>
                                          <p:attrName>ppt_x</p:attrName>
                                        </p:attrNameLst>
                                      </p:cBhvr>
                                      <p:tavLst>
                                        <p:tav tm="0">
                                          <p:val>
                                            <p:strVal val="#ppt_x"/>
                                          </p:val>
                                        </p:tav>
                                        <p:tav tm="100000">
                                          <p:val>
                                            <p:strVal val="#ppt_x"/>
                                          </p:val>
                                        </p:tav>
                                      </p:tavLst>
                                    </p:anim>
                                    <p:anim calcmode="lin" valueType="num">
                                      <p:cBhvr>
                                        <p:cTn id="53" dur="1000" fill="hold"/>
                                        <p:tgtEl>
                                          <p:spTgt spid="83"/>
                                        </p:tgtEl>
                                        <p:attrNameLst>
                                          <p:attrName>ppt_y</p:attrName>
                                        </p:attrNameLst>
                                      </p:cBhvr>
                                      <p:tavLst>
                                        <p:tav tm="0">
                                          <p:val>
                                            <p:strVal val="#ppt_y+.1"/>
                                          </p:val>
                                        </p:tav>
                                        <p:tav tm="100000">
                                          <p:val>
                                            <p:strVal val="#ppt_y"/>
                                          </p:val>
                                        </p:tav>
                                      </p:tavLst>
                                    </p:anim>
                                  </p:childTnLst>
                                </p:cTn>
                              </p:par>
                              <p:par>
                                <p:cTn id="54" presetID="31" presetClass="entr" presetSubtype="0" fill="hold" nodeType="withEffect">
                                  <p:stCondLst>
                                    <p:cond delay="15500"/>
                                  </p:stCondLst>
                                  <p:childTnLst>
                                    <p:set>
                                      <p:cBhvr>
                                        <p:cTn id="55" dur="1" fill="hold">
                                          <p:stCondLst>
                                            <p:cond delay="0"/>
                                          </p:stCondLst>
                                        </p:cTn>
                                        <p:tgtEl>
                                          <p:spTgt spid="45"/>
                                        </p:tgtEl>
                                        <p:attrNameLst>
                                          <p:attrName>style.visibility</p:attrName>
                                        </p:attrNameLst>
                                      </p:cBhvr>
                                      <p:to>
                                        <p:strVal val="visible"/>
                                      </p:to>
                                    </p:set>
                                    <p:anim calcmode="lin" valueType="num">
                                      <p:cBhvr>
                                        <p:cTn id="56" dur="750" fill="hold"/>
                                        <p:tgtEl>
                                          <p:spTgt spid="45"/>
                                        </p:tgtEl>
                                        <p:attrNameLst>
                                          <p:attrName>ppt_w</p:attrName>
                                        </p:attrNameLst>
                                      </p:cBhvr>
                                      <p:tavLst>
                                        <p:tav tm="0">
                                          <p:val>
                                            <p:fltVal val="0"/>
                                          </p:val>
                                        </p:tav>
                                        <p:tav tm="100000">
                                          <p:val>
                                            <p:strVal val="#ppt_w"/>
                                          </p:val>
                                        </p:tav>
                                      </p:tavLst>
                                    </p:anim>
                                    <p:anim calcmode="lin" valueType="num">
                                      <p:cBhvr>
                                        <p:cTn id="57" dur="750" fill="hold"/>
                                        <p:tgtEl>
                                          <p:spTgt spid="45"/>
                                        </p:tgtEl>
                                        <p:attrNameLst>
                                          <p:attrName>ppt_h</p:attrName>
                                        </p:attrNameLst>
                                      </p:cBhvr>
                                      <p:tavLst>
                                        <p:tav tm="0">
                                          <p:val>
                                            <p:fltVal val="0"/>
                                          </p:val>
                                        </p:tav>
                                        <p:tav tm="100000">
                                          <p:val>
                                            <p:strVal val="#ppt_h"/>
                                          </p:val>
                                        </p:tav>
                                      </p:tavLst>
                                    </p:anim>
                                    <p:anim calcmode="lin" valueType="num">
                                      <p:cBhvr>
                                        <p:cTn id="58" dur="750" fill="hold"/>
                                        <p:tgtEl>
                                          <p:spTgt spid="45"/>
                                        </p:tgtEl>
                                        <p:attrNameLst>
                                          <p:attrName>style.rotation</p:attrName>
                                        </p:attrNameLst>
                                      </p:cBhvr>
                                      <p:tavLst>
                                        <p:tav tm="0">
                                          <p:val>
                                            <p:fltVal val="90"/>
                                          </p:val>
                                        </p:tav>
                                        <p:tav tm="100000">
                                          <p:val>
                                            <p:fltVal val="0"/>
                                          </p:val>
                                        </p:tav>
                                      </p:tavLst>
                                    </p:anim>
                                    <p:animEffect transition="in" filter="fade">
                                      <p:cBhvr>
                                        <p:cTn id="59" dur="750"/>
                                        <p:tgtEl>
                                          <p:spTgt spid="45"/>
                                        </p:tgtEl>
                                      </p:cBhvr>
                                    </p:animEffect>
                                  </p:childTnLst>
                                </p:cTn>
                              </p:par>
                              <p:par>
                                <p:cTn id="60" presetID="31" presetClass="entr" presetSubtype="0" fill="hold" nodeType="withEffect">
                                  <p:stCondLst>
                                    <p:cond delay="16000"/>
                                  </p:stCondLst>
                                  <p:childTnLst>
                                    <p:set>
                                      <p:cBhvr>
                                        <p:cTn id="61" dur="1" fill="hold">
                                          <p:stCondLst>
                                            <p:cond delay="0"/>
                                          </p:stCondLst>
                                        </p:cTn>
                                        <p:tgtEl>
                                          <p:spTgt spid="65"/>
                                        </p:tgtEl>
                                        <p:attrNameLst>
                                          <p:attrName>style.visibility</p:attrName>
                                        </p:attrNameLst>
                                      </p:cBhvr>
                                      <p:to>
                                        <p:strVal val="visible"/>
                                      </p:to>
                                    </p:set>
                                    <p:anim calcmode="lin" valueType="num">
                                      <p:cBhvr>
                                        <p:cTn id="62" dur="750" fill="hold"/>
                                        <p:tgtEl>
                                          <p:spTgt spid="65"/>
                                        </p:tgtEl>
                                        <p:attrNameLst>
                                          <p:attrName>ppt_w</p:attrName>
                                        </p:attrNameLst>
                                      </p:cBhvr>
                                      <p:tavLst>
                                        <p:tav tm="0">
                                          <p:val>
                                            <p:fltVal val="0"/>
                                          </p:val>
                                        </p:tav>
                                        <p:tav tm="100000">
                                          <p:val>
                                            <p:strVal val="#ppt_w"/>
                                          </p:val>
                                        </p:tav>
                                      </p:tavLst>
                                    </p:anim>
                                    <p:anim calcmode="lin" valueType="num">
                                      <p:cBhvr>
                                        <p:cTn id="63" dur="750" fill="hold"/>
                                        <p:tgtEl>
                                          <p:spTgt spid="65"/>
                                        </p:tgtEl>
                                        <p:attrNameLst>
                                          <p:attrName>ppt_h</p:attrName>
                                        </p:attrNameLst>
                                      </p:cBhvr>
                                      <p:tavLst>
                                        <p:tav tm="0">
                                          <p:val>
                                            <p:fltVal val="0"/>
                                          </p:val>
                                        </p:tav>
                                        <p:tav tm="100000">
                                          <p:val>
                                            <p:strVal val="#ppt_h"/>
                                          </p:val>
                                        </p:tav>
                                      </p:tavLst>
                                    </p:anim>
                                    <p:anim calcmode="lin" valueType="num">
                                      <p:cBhvr>
                                        <p:cTn id="64" dur="750" fill="hold"/>
                                        <p:tgtEl>
                                          <p:spTgt spid="65"/>
                                        </p:tgtEl>
                                        <p:attrNameLst>
                                          <p:attrName>style.rotation</p:attrName>
                                        </p:attrNameLst>
                                      </p:cBhvr>
                                      <p:tavLst>
                                        <p:tav tm="0">
                                          <p:val>
                                            <p:fltVal val="90"/>
                                          </p:val>
                                        </p:tav>
                                        <p:tav tm="100000">
                                          <p:val>
                                            <p:fltVal val="0"/>
                                          </p:val>
                                        </p:tav>
                                      </p:tavLst>
                                    </p:anim>
                                    <p:animEffect transition="in" filter="fade">
                                      <p:cBhvr>
                                        <p:cTn id="65" dur="750"/>
                                        <p:tgtEl>
                                          <p:spTgt spid="65"/>
                                        </p:tgtEl>
                                      </p:cBhvr>
                                    </p:animEffect>
                                  </p:childTnLst>
                                </p:cTn>
                              </p:par>
                              <p:par>
                                <p:cTn id="66" presetID="31" presetClass="entr" presetSubtype="0" fill="hold" nodeType="withEffect">
                                  <p:stCondLst>
                                    <p:cond delay="16500"/>
                                  </p:stCondLst>
                                  <p:childTnLst>
                                    <p:set>
                                      <p:cBhvr>
                                        <p:cTn id="67" dur="1" fill="hold">
                                          <p:stCondLst>
                                            <p:cond delay="0"/>
                                          </p:stCondLst>
                                        </p:cTn>
                                        <p:tgtEl>
                                          <p:spTgt spid="87"/>
                                        </p:tgtEl>
                                        <p:attrNameLst>
                                          <p:attrName>style.visibility</p:attrName>
                                        </p:attrNameLst>
                                      </p:cBhvr>
                                      <p:to>
                                        <p:strVal val="visible"/>
                                      </p:to>
                                    </p:set>
                                    <p:anim calcmode="lin" valueType="num">
                                      <p:cBhvr>
                                        <p:cTn id="68" dur="750" fill="hold"/>
                                        <p:tgtEl>
                                          <p:spTgt spid="87"/>
                                        </p:tgtEl>
                                        <p:attrNameLst>
                                          <p:attrName>ppt_w</p:attrName>
                                        </p:attrNameLst>
                                      </p:cBhvr>
                                      <p:tavLst>
                                        <p:tav tm="0">
                                          <p:val>
                                            <p:fltVal val="0"/>
                                          </p:val>
                                        </p:tav>
                                        <p:tav tm="100000">
                                          <p:val>
                                            <p:strVal val="#ppt_w"/>
                                          </p:val>
                                        </p:tav>
                                      </p:tavLst>
                                    </p:anim>
                                    <p:anim calcmode="lin" valueType="num">
                                      <p:cBhvr>
                                        <p:cTn id="69" dur="750" fill="hold"/>
                                        <p:tgtEl>
                                          <p:spTgt spid="87"/>
                                        </p:tgtEl>
                                        <p:attrNameLst>
                                          <p:attrName>ppt_h</p:attrName>
                                        </p:attrNameLst>
                                      </p:cBhvr>
                                      <p:tavLst>
                                        <p:tav tm="0">
                                          <p:val>
                                            <p:fltVal val="0"/>
                                          </p:val>
                                        </p:tav>
                                        <p:tav tm="100000">
                                          <p:val>
                                            <p:strVal val="#ppt_h"/>
                                          </p:val>
                                        </p:tav>
                                      </p:tavLst>
                                    </p:anim>
                                    <p:anim calcmode="lin" valueType="num">
                                      <p:cBhvr>
                                        <p:cTn id="70" dur="750" fill="hold"/>
                                        <p:tgtEl>
                                          <p:spTgt spid="87"/>
                                        </p:tgtEl>
                                        <p:attrNameLst>
                                          <p:attrName>style.rotation</p:attrName>
                                        </p:attrNameLst>
                                      </p:cBhvr>
                                      <p:tavLst>
                                        <p:tav tm="0">
                                          <p:val>
                                            <p:fltVal val="90"/>
                                          </p:val>
                                        </p:tav>
                                        <p:tav tm="100000">
                                          <p:val>
                                            <p:fltVal val="0"/>
                                          </p:val>
                                        </p:tav>
                                      </p:tavLst>
                                    </p:anim>
                                    <p:animEffect transition="in" filter="fade">
                                      <p:cBhvr>
                                        <p:cTn id="71" dur="750"/>
                                        <p:tgtEl>
                                          <p:spTgt spid="87"/>
                                        </p:tgtEl>
                                      </p:cBhvr>
                                    </p:animEffect>
                                  </p:childTnLst>
                                </p:cTn>
                              </p:par>
                              <p:par>
                                <p:cTn id="72" presetID="52" presetClass="entr" presetSubtype="0" fill="hold" grpId="0" nodeType="withEffect">
                                  <p:stCondLst>
                                    <p:cond delay="4000"/>
                                  </p:stCondLst>
                                  <p:iterate type="lt">
                                    <p:tmPct val="10000"/>
                                  </p:iterate>
                                  <p:childTnLst>
                                    <p:set>
                                      <p:cBhvr>
                                        <p:cTn id="73" dur="1" fill="hold">
                                          <p:stCondLst>
                                            <p:cond delay="0"/>
                                          </p:stCondLst>
                                        </p:cTn>
                                        <p:tgtEl>
                                          <p:spTgt spid="73"/>
                                        </p:tgtEl>
                                        <p:attrNameLst>
                                          <p:attrName>style.visibility</p:attrName>
                                        </p:attrNameLst>
                                      </p:cBhvr>
                                      <p:to>
                                        <p:strVal val="visible"/>
                                      </p:to>
                                    </p:set>
                                    <p:animScale>
                                      <p:cBhvr>
                                        <p:cTn id="74"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73"/>
                                        </p:tgtEl>
                                        <p:attrNameLst>
                                          <p:attrName>ppt_x</p:attrName>
                                          <p:attrName>ppt_y</p:attrName>
                                        </p:attrNameLst>
                                      </p:cBhvr>
                                    </p:animMotion>
                                    <p:animEffect transition="in" filter="fade">
                                      <p:cBhvr>
                                        <p:cTn id="7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2579428" y="0"/>
            <a:ext cx="961257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13192" y="1175293"/>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184731" cy="584775"/>
            </a:xfrm>
            <a:prstGeom prst="rect">
              <a:avLst/>
            </a:prstGeom>
            <a:noFill/>
            <a:ln>
              <a:noFill/>
            </a:ln>
          </p:spPr>
          <p:txBody>
            <a:bodyPr wrap="none" rtlCol="0">
              <a:spAutoFit/>
            </a:bodyPr>
            <a:lstStyle/>
            <a:p>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396279" y="980389"/>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3077427" y="3882965"/>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958976"/>
              <a:ext cx="1286735" cy="709798"/>
            </a:xfrm>
            <a:prstGeom prst="rect">
              <a:avLst/>
            </a:prstGeom>
            <a:noFill/>
            <a:effectLst/>
          </p:spPr>
          <p:txBody>
            <a:bodyPr wrap="square" rtlCol="0">
              <a:spAutoFit/>
            </a:bodyPr>
            <a:lstStyle/>
            <a:p>
              <a:pPr algn="ctr"/>
              <a:r>
                <a:rPr lang="en-US" altLang="zh-CN" sz="2800" b="1" dirty="0" smtClean="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b.</a:t>
              </a:r>
              <a:endParaRPr lang="zh-CN" altLang="en-US" sz="2800" dirty="0">
                <a:solidFill>
                  <a:srgbClr val="FFFF00"/>
                </a:solidFill>
                <a:effectLst>
                  <a:outerShdw blurRad="177800" dist="50800" dir="16620000" sx="93000" sy="93000" rotWithShape="0">
                    <a:srgbClr val="20B6BE"/>
                  </a:outerShdw>
                </a:effectLst>
              </a:endParaRPr>
            </a:p>
          </p:txBody>
        </p:sp>
      </p:grpSp>
      <p:grpSp>
        <p:nvGrpSpPr>
          <p:cNvPr id="76" name="组合 75"/>
          <p:cNvGrpSpPr/>
          <p:nvPr/>
        </p:nvGrpSpPr>
        <p:grpSpPr>
          <a:xfrm>
            <a:off x="3084430" y="5475768"/>
            <a:ext cx="1228174" cy="1177946"/>
            <a:chOff x="7953284" y="6299301"/>
            <a:chExt cx="1666136" cy="1597996"/>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53284" y="6299301"/>
              <a:ext cx="1666136" cy="1597009"/>
              <a:chOff x="8402463" y="4859938"/>
              <a:chExt cx="1666136"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tileRect/>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弧形 5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0" name="矩形 59"/>
              <p:cNvSpPr/>
              <p:nvPr/>
            </p:nvSpPr>
            <p:spPr>
              <a:xfrm>
                <a:off x="8632828" y="5300903"/>
                <a:ext cx="1435771" cy="709798"/>
              </a:xfrm>
              <a:prstGeom prst="rect">
                <a:avLst/>
              </a:prstGeom>
              <a:effectLst>
                <a:outerShdw blurRad="50800" dist="38100" dir="5400000" algn="t" rotWithShape="0">
                  <a:srgbClr val="F9A601">
                    <a:alpha val="92941"/>
                  </a:srgbClr>
                </a:outerShdw>
              </a:effectLst>
            </p:spPr>
            <p:txBody>
              <a:bodyPr wrap="square">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c.</a:t>
                </a:r>
                <a:endParaRPr lang="zh-CN" altLang="en-US" sz="2800" dirty="0">
                  <a:solidFill>
                    <a:schemeClr val="bg1"/>
                  </a:solidFill>
                </a:endParaRPr>
              </a:p>
            </p:txBody>
          </p:sp>
        </p:grpSp>
      </p:grpSp>
      <p:grpSp>
        <p:nvGrpSpPr>
          <p:cNvPr id="77" name="组合 76"/>
          <p:cNvGrpSpPr/>
          <p:nvPr/>
        </p:nvGrpSpPr>
        <p:grpSpPr>
          <a:xfrm>
            <a:off x="3070415" y="2156404"/>
            <a:ext cx="1177219" cy="1183132"/>
            <a:chOff x="6204695" y="728767"/>
            <a:chExt cx="1597009"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597009" cy="1597009"/>
              <a:chOff x="6092400" y="4779400"/>
              <a:chExt cx="1597009"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13571" y="5198646"/>
                <a:ext cx="1362874" cy="709797"/>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pPr algn="ctr"/>
                <a:r>
                  <a:rPr lang="en-US" altLang="zh-CN" sz="2800" dirty="0" smtClean="0">
                    <a:solidFill>
                      <a:schemeClr val="bg1"/>
                    </a:solidFill>
                  </a:rPr>
                  <a:t>a.</a:t>
                </a:r>
                <a:endParaRPr lang="zh-CN" altLang="en-US" sz="2800" dirty="0">
                  <a:solidFill>
                    <a:schemeClr val="bg1"/>
                  </a:solidFill>
                </a:endParaRPr>
              </a:p>
            </p:txBody>
          </p:sp>
        </p:grpSp>
      </p:grpSp>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26795" t="15027" r="49282" b="11253"/>
          <a:stretch/>
        </p:blipFill>
        <p:spPr>
          <a:xfrm>
            <a:off x="1454118" y="672058"/>
            <a:ext cx="749431" cy="1299014"/>
          </a:xfrm>
          <a:prstGeom prst="rect">
            <a:avLst/>
          </a:prstGeom>
        </p:spPr>
      </p:pic>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Rectangle 78"/>
          <p:cNvSpPr/>
          <p:nvPr/>
        </p:nvSpPr>
        <p:spPr>
          <a:xfrm>
            <a:off x="163773" y="3146798"/>
            <a:ext cx="2251881" cy="2308324"/>
          </a:xfrm>
          <a:prstGeom prst="rect">
            <a:avLst/>
          </a:prstGeom>
        </p:spPr>
        <p:txBody>
          <a:bodyPr wrap="square">
            <a:spAutoFit/>
          </a:bodyPr>
          <a:lstStyle/>
          <a:p>
            <a:pPr algn="ctr"/>
            <a:r>
              <a:rPr lang="en-US" sz="4800" b="1" dirty="0" smtClean="0">
                <a:solidFill>
                  <a:srgbClr val="FF0000"/>
                </a:solidFill>
                <a:latin typeface="Times New Roman" pitchFamily="18" charset="0"/>
                <a:cs typeface="Times New Roman" pitchFamily="18" charset="0"/>
              </a:rPr>
              <a:t>PHIẾU </a:t>
            </a:r>
          </a:p>
          <a:p>
            <a:pPr algn="ctr"/>
            <a:r>
              <a:rPr lang="en-US" sz="4800" b="1" dirty="0" smtClean="0">
                <a:solidFill>
                  <a:srgbClr val="FF0000"/>
                </a:solidFill>
                <a:latin typeface="Times New Roman" pitchFamily="18" charset="0"/>
                <a:cs typeface="Times New Roman" pitchFamily="18" charset="0"/>
              </a:rPr>
              <a:t>BÀI</a:t>
            </a:r>
          </a:p>
          <a:p>
            <a:pPr algn="ctr"/>
            <a:r>
              <a:rPr lang="en-US" sz="4800" b="1" dirty="0" smtClean="0">
                <a:solidFill>
                  <a:srgbClr val="FF0000"/>
                </a:solidFill>
                <a:latin typeface="Times New Roman" pitchFamily="18" charset="0"/>
                <a:cs typeface="Times New Roman" pitchFamily="18" charset="0"/>
              </a:rPr>
              <a:t>TẬP</a:t>
            </a:r>
            <a:endParaRPr lang="en-US" sz="4800" b="1" dirty="0">
              <a:solidFill>
                <a:srgbClr val="FF0000"/>
              </a:solidFill>
              <a:latin typeface="Times New Roman" pitchFamily="18" charset="0"/>
              <a:cs typeface="Times New Roman" pitchFamily="18" charset="0"/>
            </a:endParaRPr>
          </a:p>
        </p:txBody>
      </p:sp>
      <p:sp>
        <p:nvSpPr>
          <p:cNvPr id="80" name="Rectangle 79"/>
          <p:cNvSpPr/>
          <p:nvPr/>
        </p:nvSpPr>
        <p:spPr>
          <a:xfrm>
            <a:off x="4558356" y="1825977"/>
            <a:ext cx="7342496" cy="1815882"/>
          </a:xfrm>
          <a:prstGeom prst="rect">
            <a:avLst/>
          </a:prstGeom>
        </p:spPr>
        <p:txBody>
          <a:bodyPr wrap="square">
            <a:spAutoFit/>
          </a:bodyPr>
          <a:lstStyle/>
          <a:p>
            <a:r>
              <a:rPr lang="vi-VN" sz="2800" dirty="0" smtClean="0">
                <a:latin typeface="+mj-lt"/>
              </a:rPr>
              <a:t>Anh đi anh nhớ quê nhà,</a:t>
            </a:r>
            <a:br>
              <a:rPr lang="vi-VN" sz="2800" dirty="0" smtClean="0">
                <a:latin typeface="+mj-lt"/>
              </a:rPr>
            </a:br>
            <a:r>
              <a:rPr lang="vi-VN" sz="2800" dirty="0" smtClean="0">
                <a:latin typeface="+mj-lt"/>
              </a:rPr>
              <a:t>Nhớ canh rau muống, nhớ cà dầm tương.</a:t>
            </a:r>
            <a:br>
              <a:rPr lang="vi-VN" sz="2800" dirty="0" smtClean="0">
                <a:latin typeface="+mj-lt"/>
              </a:rPr>
            </a:br>
            <a:r>
              <a:rPr lang="vi-VN" sz="2800" dirty="0" smtClean="0">
                <a:latin typeface="+mj-lt"/>
              </a:rPr>
              <a:t>Nhớ ai dãi nắng dầm sương,</a:t>
            </a:r>
            <a:br>
              <a:rPr lang="vi-VN" sz="2800" dirty="0" smtClean="0">
                <a:latin typeface="+mj-lt"/>
              </a:rPr>
            </a:br>
            <a:r>
              <a:rPr lang="vi-VN" sz="2800" dirty="0" smtClean="0">
                <a:latin typeface="+mj-lt"/>
              </a:rPr>
              <a:t>Nhớ ai tát nước bên đường hôm nao. </a:t>
            </a:r>
            <a:endParaRPr lang="en-US" sz="2800" dirty="0">
              <a:latin typeface="+mj-lt"/>
            </a:endParaRPr>
          </a:p>
        </p:txBody>
      </p:sp>
      <p:sp>
        <p:nvSpPr>
          <p:cNvPr id="84" name="Rectangle 83"/>
          <p:cNvSpPr/>
          <p:nvPr/>
        </p:nvSpPr>
        <p:spPr>
          <a:xfrm>
            <a:off x="2966115" y="308044"/>
            <a:ext cx="8702722" cy="1200329"/>
          </a:xfrm>
          <a:prstGeom prst="rect">
            <a:avLst/>
          </a:prstGeom>
        </p:spPr>
        <p:txBody>
          <a:bodyPr wrap="square">
            <a:spAutoFit/>
          </a:bodyPr>
          <a:lstStyle/>
          <a:p>
            <a:pPr algn="ctr"/>
            <a:r>
              <a:rPr lang="vi-VN" sz="3600" dirty="0" smtClean="0">
                <a:solidFill>
                  <a:srgbClr val="0070C0"/>
                </a:solidFill>
                <a:latin typeface="+mj-lt"/>
              </a:rPr>
              <a:t>Các văn bản sau thuộc </a:t>
            </a:r>
            <a:r>
              <a:rPr lang="en-US" sz="3600" dirty="0" err="1" smtClean="0">
                <a:solidFill>
                  <a:srgbClr val="0070C0"/>
                </a:solidFill>
                <a:latin typeface="Times New Roman" pitchFamily="18" charset="0"/>
                <a:cs typeface="Times New Roman" pitchFamily="18" charset="0"/>
              </a:rPr>
              <a:t>kiểu</a:t>
            </a:r>
            <a:r>
              <a:rPr lang="en-US" sz="3600" dirty="0" smtClean="0">
                <a:solidFill>
                  <a:srgbClr val="0070C0"/>
                </a:solidFill>
                <a:latin typeface="Times New Roman" pitchFamily="18" charset="0"/>
                <a:cs typeface="Times New Roman" pitchFamily="18" charset="0"/>
              </a:rPr>
              <a:t> VB </a:t>
            </a:r>
            <a:r>
              <a:rPr lang="vi-VN" sz="3600" dirty="0" smtClean="0">
                <a:solidFill>
                  <a:srgbClr val="0070C0"/>
                </a:solidFill>
                <a:latin typeface="+mj-lt"/>
              </a:rPr>
              <a:t>nào?Việc sử dụng kiểu VB ấy đem lại mục </a:t>
            </a:r>
            <a:r>
              <a:rPr lang="vi-VN" sz="3600" dirty="0" smtClean="0">
                <a:solidFill>
                  <a:srgbClr val="0070C0"/>
                </a:solidFill>
                <a:latin typeface="+mj-lt"/>
              </a:rPr>
              <a:t>đích gì?</a:t>
            </a:r>
            <a:endParaRPr lang="en-US" sz="3600" dirty="0">
              <a:solidFill>
                <a:srgbClr val="0070C0"/>
              </a:solidFill>
              <a:latin typeface="+mj-lt"/>
            </a:endParaRPr>
          </a:p>
        </p:txBody>
      </p:sp>
      <p:sp>
        <p:nvSpPr>
          <p:cNvPr id="86" name="Rectangle 85"/>
          <p:cNvSpPr/>
          <p:nvPr/>
        </p:nvSpPr>
        <p:spPr>
          <a:xfrm>
            <a:off x="4574274" y="3749457"/>
            <a:ext cx="7342496" cy="1815882"/>
          </a:xfrm>
          <a:prstGeom prst="rect">
            <a:avLst/>
          </a:prstGeom>
        </p:spPr>
        <p:txBody>
          <a:bodyPr wrap="square">
            <a:spAutoFit/>
          </a:bodyPr>
          <a:lstStyle/>
          <a:p>
            <a:r>
              <a:rPr lang="vi-VN" sz="2800" dirty="0" smtClean="0">
                <a:solidFill>
                  <a:srgbClr val="0070C0"/>
                </a:solidFill>
                <a:latin typeface="+mj-lt"/>
              </a:rPr>
              <a:t>Tò vò mà nuôi con nhện,</a:t>
            </a:r>
            <a:br>
              <a:rPr lang="vi-VN" sz="2800" dirty="0" smtClean="0">
                <a:solidFill>
                  <a:srgbClr val="0070C0"/>
                </a:solidFill>
                <a:latin typeface="+mj-lt"/>
              </a:rPr>
            </a:br>
            <a:r>
              <a:rPr lang="vi-VN" sz="2800" dirty="0" smtClean="0">
                <a:solidFill>
                  <a:srgbClr val="0070C0"/>
                </a:solidFill>
                <a:latin typeface="+mj-lt"/>
              </a:rPr>
              <a:t>Đến khi nó lớn, nó quyện nhau đi.</a:t>
            </a:r>
            <a:br>
              <a:rPr lang="vi-VN" sz="2800" dirty="0" smtClean="0">
                <a:solidFill>
                  <a:srgbClr val="0070C0"/>
                </a:solidFill>
                <a:latin typeface="+mj-lt"/>
              </a:rPr>
            </a:br>
            <a:r>
              <a:rPr lang="vi-VN" sz="2800" dirty="0" smtClean="0">
                <a:solidFill>
                  <a:srgbClr val="0070C0"/>
                </a:solidFill>
                <a:latin typeface="+mj-lt"/>
              </a:rPr>
              <a:t>Tò vò ngồi khóc tỉ ti,</a:t>
            </a:r>
            <a:br>
              <a:rPr lang="vi-VN" sz="2800" dirty="0" smtClean="0">
                <a:solidFill>
                  <a:srgbClr val="0070C0"/>
                </a:solidFill>
                <a:latin typeface="+mj-lt"/>
              </a:rPr>
            </a:br>
            <a:r>
              <a:rPr lang="vi-VN" sz="2800" dirty="0" smtClean="0">
                <a:solidFill>
                  <a:srgbClr val="0070C0"/>
                </a:solidFill>
                <a:latin typeface="+mj-lt"/>
              </a:rPr>
              <a:t>Nhện ơi, nhện hỡi, nhện đi đằng nào.</a:t>
            </a:r>
            <a:endParaRPr lang="en-US" sz="2800" dirty="0">
              <a:solidFill>
                <a:srgbClr val="0070C0"/>
              </a:solidFill>
              <a:latin typeface="+mj-lt"/>
            </a:endParaRPr>
          </a:p>
        </p:txBody>
      </p:sp>
      <p:sp>
        <p:nvSpPr>
          <p:cNvPr id="87" name="Rectangle 86"/>
          <p:cNvSpPr/>
          <p:nvPr/>
        </p:nvSpPr>
        <p:spPr>
          <a:xfrm>
            <a:off x="4576549" y="5607827"/>
            <a:ext cx="5536441" cy="954107"/>
          </a:xfrm>
          <a:prstGeom prst="rect">
            <a:avLst/>
          </a:prstGeom>
        </p:spPr>
        <p:txBody>
          <a:bodyPr wrap="square">
            <a:spAutoFit/>
          </a:bodyPr>
          <a:lstStyle/>
          <a:p>
            <a:r>
              <a:rPr lang="vi-VN" sz="2800" dirty="0" smtClean="0">
                <a:latin typeface="+mj-lt"/>
              </a:rPr>
              <a:t>Miệng cười như thể hoa ngâu,</a:t>
            </a:r>
            <a:br>
              <a:rPr lang="vi-VN" sz="2800" dirty="0" smtClean="0">
                <a:latin typeface="+mj-lt"/>
              </a:rPr>
            </a:br>
            <a:r>
              <a:rPr lang="vi-VN" sz="2800" dirty="0" smtClean="0">
                <a:latin typeface="+mj-lt"/>
              </a:rPr>
              <a:t>Chiếc khăn đội đầu như thể hoa sen.</a:t>
            </a:r>
            <a:endParaRPr lang="en-US" sz="2800" dirty="0">
              <a:latin typeface="+mj-lt"/>
            </a:endParaRPr>
          </a:p>
        </p:txBody>
      </p:sp>
    </p:spTree>
    <p:extLst>
      <p:ext uri="{BB962C8B-B14F-4D97-AF65-F5344CB8AC3E}">
        <p14:creationId xmlns:p14="http://schemas.microsoft.com/office/powerpoint/2010/main" val="26593522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grpId="0" nodeType="withEffect">
                                  <p:stCondLst>
                                    <p:cond delay="17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8" presetClass="emph" presetSubtype="0" fill="hold" grpId="1" nodeType="withEffect">
                                  <p:stCondLst>
                                    <p:cond delay="1750"/>
                                  </p:stCondLst>
                                  <p:childTnLst>
                                    <p:animRot by="21600000">
                                      <p:cBhvr>
                                        <p:cTn id="16" dur="11500" fill="hold"/>
                                        <p:tgtEl>
                                          <p:spTgt spid="6"/>
                                        </p:tgtEl>
                                        <p:attrNameLst>
                                          <p:attrName>r</p:attrName>
                                        </p:attrNameLst>
                                      </p:cBhvr>
                                    </p:animRot>
                                  </p:childTnLst>
                                </p:cTn>
                              </p:par>
                              <p:par>
                                <p:cTn id="17" presetID="22" presetClass="entr" presetSubtype="4" fill="hold" nodeType="withEffect">
                                  <p:stCondLst>
                                    <p:cond delay="300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par>
                                <p:cTn id="20" presetID="10" presetClass="entr" presetSubtype="0" fill="hold" nodeType="withEffect">
                                  <p:stCondLst>
                                    <p:cond delay="1325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75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heel(4)">
                                      <p:cBhvr>
                                        <p:cTn id="27" dur="20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heel(4)">
                                      <p:cBhvr>
                                        <p:cTn id="32" dur="20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p:cTn id="35" dur="750" fill="hold"/>
                                        <p:tgtEl>
                                          <p:spTgt spid="77"/>
                                        </p:tgtEl>
                                        <p:attrNameLst>
                                          <p:attrName>ppt_w</p:attrName>
                                        </p:attrNameLst>
                                      </p:cBhvr>
                                      <p:tavLst>
                                        <p:tav tm="0">
                                          <p:val>
                                            <p:fltVal val="0"/>
                                          </p:val>
                                        </p:tav>
                                        <p:tav tm="100000">
                                          <p:val>
                                            <p:strVal val="#ppt_w"/>
                                          </p:val>
                                        </p:tav>
                                      </p:tavLst>
                                    </p:anim>
                                    <p:anim calcmode="lin" valueType="num">
                                      <p:cBhvr>
                                        <p:cTn id="36" dur="750" fill="hold"/>
                                        <p:tgtEl>
                                          <p:spTgt spid="77"/>
                                        </p:tgtEl>
                                        <p:attrNameLst>
                                          <p:attrName>ppt_h</p:attrName>
                                        </p:attrNameLst>
                                      </p:cBhvr>
                                      <p:tavLst>
                                        <p:tav tm="0">
                                          <p:val>
                                            <p:fltVal val="0"/>
                                          </p:val>
                                        </p:tav>
                                        <p:tav tm="100000">
                                          <p:val>
                                            <p:strVal val="#ppt_h"/>
                                          </p:val>
                                        </p:tav>
                                      </p:tavLst>
                                    </p:anim>
                                    <p:animEffect transition="in" filter="fade">
                                      <p:cBhvr>
                                        <p:cTn id="37" dur="750"/>
                                        <p:tgtEl>
                                          <p:spTgt spid="7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strips(downLeft)">
                                      <p:cBhvr>
                                        <p:cTn id="42" dur="500"/>
                                        <p:tgtEl>
                                          <p:spTgt spid="80"/>
                                        </p:tgtEl>
                                      </p:cBhvr>
                                    </p:animEffect>
                                  </p:childTnLst>
                                </p:cTn>
                              </p:par>
                              <p:par>
                                <p:cTn id="43" presetID="53" presetClass="entr" presetSubtype="16"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750" fill="hold"/>
                                        <p:tgtEl>
                                          <p:spTgt spid="78"/>
                                        </p:tgtEl>
                                        <p:attrNameLst>
                                          <p:attrName>ppt_w</p:attrName>
                                        </p:attrNameLst>
                                      </p:cBhvr>
                                      <p:tavLst>
                                        <p:tav tm="0">
                                          <p:val>
                                            <p:fltVal val="0"/>
                                          </p:val>
                                        </p:tav>
                                        <p:tav tm="100000">
                                          <p:val>
                                            <p:strVal val="#ppt_w"/>
                                          </p:val>
                                        </p:tav>
                                      </p:tavLst>
                                    </p:anim>
                                    <p:anim calcmode="lin" valueType="num">
                                      <p:cBhvr>
                                        <p:cTn id="46" dur="750" fill="hold"/>
                                        <p:tgtEl>
                                          <p:spTgt spid="78"/>
                                        </p:tgtEl>
                                        <p:attrNameLst>
                                          <p:attrName>ppt_h</p:attrName>
                                        </p:attrNameLst>
                                      </p:cBhvr>
                                      <p:tavLst>
                                        <p:tav tm="0">
                                          <p:val>
                                            <p:fltVal val="0"/>
                                          </p:val>
                                        </p:tav>
                                        <p:tav tm="100000">
                                          <p:val>
                                            <p:strVal val="#ppt_h"/>
                                          </p:val>
                                        </p:tav>
                                      </p:tavLst>
                                    </p:anim>
                                    <p:animEffect transition="in" filter="fade">
                                      <p:cBhvr>
                                        <p:cTn id="47" dur="750"/>
                                        <p:tgtEl>
                                          <p:spTgt spid="78"/>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strips(downLeft)">
                                      <p:cBhvr>
                                        <p:cTn id="52" dur="500"/>
                                        <p:tgtEl>
                                          <p:spTgt spid="86"/>
                                        </p:tgtEl>
                                      </p:cBhvr>
                                    </p:animEffect>
                                  </p:childTnLst>
                                </p:cTn>
                              </p:par>
                              <p:par>
                                <p:cTn id="53" presetID="53" presetClass="entr" presetSubtype="16"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750" fill="hold"/>
                                        <p:tgtEl>
                                          <p:spTgt spid="76"/>
                                        </p:tgtEl>
                                        <p:attrNameLst>
                                          <p:attrName>ppt_w</p:attrName>
                                        </p:attrNameLst>
                                      </p:cBhvr>
                                      <p:tavLst>
                                        <p:tav tm="0">
                                          <p:val>
                                            <p:fltVal val="0"/>
                                          </p:val>
                                        </p:tav>
                                        <p:tav tm="100000">
                                          <p:val>
                                            <p:strVal val="#ppt_w"/>
                                          </p:val>
                                        </p:tav>
                                      </p:tavLst>
                                    </p:anim>
                                    <p:anim calcmode="lin" valueType="num">
                                      <p:cBhvr>
                                        <p:cTn id="56" dur="750" fill="hold"/>
                                        <p:tgtEl>
                                          <p:spTgt spid="76"/>
                                        </p:tgtEl>
                                        <p:attrNameLst>
                                          <p:attrName>ppt_h</p:attrName>
                                        </p:attrNameLst>
                                      </p:cBhvr>
                                      <p:tavLst>
                                        <p:tav tm="0">
                                          <p:val>
                                            <p:fltVal val="0"/>
                                          </p:val>
                                        </p:tav>
                                        <p:tav tm="100000">
                                          <p:val>
                                            <p:strVal val="#ppt_h"/>
                                          </p:val>
                                        </p:tav>
                                      </p:tavLst>
                                    </p:anim>
                                    <p:animEffect transition="in" filter="fade">
                                      <p:cBhvr>
                                        <p:cTn id="57" dur="75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strips(downLeft)">
                                      <p:cBhvr>
                                        <p:cTn id="6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9" grpId="0"/>
      <p:bldP spid="80" grpId="0"/>
      <p:bldP spid="84" grpId="0"/>
      <p:bldP spid="86"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2579428" y="0"/>
            <a:ext cx="961257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
          <p:cNvGrpSpPr/>
          <p:nvPr/>
        </p:nvGrpSpPr>
        <p:grpSpPr>
          <a:xfrm>
            <a:off x="613192" y="1175293"/>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184731" cy="584775"/>
            </a:xfrm>
            <a:prstGeom prst="rect">
              <a:avLst/>
            </a:prstGeom>
            <a:noFill/>
            <a:ln>
              <a:noFill/>
            </a:ln>
          </p:spPr>
          <p:txBody>
            <a:bodyPr wrap="none" rtlCol="0">
              <a:spAutoFit/>
            </a:bodyPr>
            <a:lstStyle/>
            <a:p>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396279" y="980389"/>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26795" t="15027" r="49282" b="11253"/>
          <a:stretch/>
        </p:blipFill>
        <p:spPr>
          <a:xfrm>
            <a:off x="1454118" y="672058"/>
            <a:ext cx="749431" cy="1299014"/>
          </a:xfrm>
          <a:prstGeom prst="rect">
            <a:avLst/>
          </a:prstGeom>
        </p:spPr>
      </p:pic>
      <p:sp>
        <p:nvSpPr>
          <p:cNvPr id="79" name="Rectangle 78"/>
          <p:cNvSpPr/>
          <p:nvPr/>
        </p:nvSpPr>
        <p:spPr>
          <a:xfrm>
            <a:off x="163773" y="3146798"/>
            <a:ext cx="2251881" cy="2308324"/>
          </a:xfrm>
          <a:prstGeom prst="rect">
            <a:avLst/>
          </a:prstGeom>
        </p:spPr>
        <p:txBody>
          <a:bodyPr wrap="square">
            <a:spAutoFit/>
          </a:bodyPr>
          <a:lstStyle/>
          <a:p>
            <a:pPr algn="ctr"/>
            <a:r>
              <a:rPr lang="en-US" sz="4800" b="1" dirty="0" smtClean="0">
                <a:solidFill>
                  <a:srgbClr val="FF0000"/>
                </a:solidFill>
                <a:latin typeface="Times New Roman" pitchFamily="18" charset="0"/>
                <a:cs typeface="Times New Roman" pitchFamily="18" charset="0"/>
              </a:rPr>
              <a:t>PHIẾU </a:t>
            </a:r>
          </a:p>
          <a:p>
            <a:pPr algn="ctr"/>
            <a:r>
              <a:rPr lang="en-US" sz="4800" b="1" dirty="0" smtClean="0">
                <a:solidFill>
                  <a:srgbClr val="FF0000"/>
                </a:solidFill>
                <a:latin typeface="Times New Roman" pitchFamily="18" charset="0"/>
                <a:cs typeface="Times New Roman" pitchFamily="18" charset="0"/>
              </a:rPr>
              <a:t>BÀI</a:t>
            </a:r>
          </a:p>
          <a:p>
            <a:pPr algn="ctr"/>
            <a:r>
              <a:rPr lang="en-US" sz="4800" b="1" dirty="0" smtClean="0">
                <a:solidFill>
                  <a:srgbClr val="FF0000"/>
                </a:solidFill>
                <a:latin typeface="Times New Roman" pitchFamily="18" charset="0"/>
                <a:cs typeface="Times New Roman" pitchFamily="18" charset="0"/>
              </a:rPr>
              <a:t>TẬP</a:t>
            </a:r>
            <a:endParaRPr lang="en-US" sz="4800" b="1" dirty="0">
              <a:solidFill>
                <a:srgbClr val="FF0000"/>
              </a:solidFill>
              <a:latin typeface="Times New Roman" pitchFamily="18" charset="0"/>
              <a:cs typeface="Times New Roman" pitchFamily="18" charset="0"/>
            </a:endParaRPr>
          </a:p>
        </p:txBody>
      </p:sp>
      <p:graphicFrame>
        <p:nvGraphicFramePr>
          <p:cNvPr id="59" name="Table 58"/>
          <p:cNvGraphicFramePr>
            <a:graphicFrameLocks noGrp="1"/>
          </p:cNvGraphicFramePr>
          <p:nvPr>
            <p:extLst>
              <p:ext uri="{D42A27DB-BD31-4B8C-83A1-F6EECF244321}">
                <p14:modId xmlns:p14="http://schemas.microsoft.com/office/powerpoint/2010/main" val="91316815"/>
              </p:ext>
            </p:extLst>
          </p:nvPr>
        </p:nvGraphicFramePr>
        <p:xfrm>
          <a:off x="3314890" y="1265577"/>
          <a:ext cx="8127999" cy="4290422"/>
        </p:xfrm>
        <a:graphic>
          <a:graphicData uri="http://schemas.openxmlformats.org/drawingml/2006/table">
            <a:tbl>
              <a:tblPr firstRow="1" bandRow="1">
                <a:tableStyleId>{21E4AEA4-8DFA-4A89-87EB-49C32662AFE0}</a:tableStyleId>
              </a:tblPr>
              <a:tblGrid>
                <a:gridCol w="1420883">
                  <a:extLst>
                    <a:ext uri="{9D8B030D-6E8A-4147-A177-3AD203B41FA5}">
                      <a16:colId xmlns:a16="http://schemas.microsoft.com/office/drawing/2014/main" val="20000"/>
                    </a:ext>
                  </a:extLst>
                </a:gridCol>
                <a:gridCol w="2920621">
                  <a:extLst>
                    <a:ext uri="{9D8B030D-6E8A-4147-A177-3AD203B41FA5}">
                      <a16:colId xmlns:a16="http://schemas.microsoft.com/office/drawing/2014/main" val="20001"/>
                    </a:ext>
                  </a:extLst>
                </a:gridCol>
                <a:gridCol w="3786495">
                  <a:extLst>
                    <a:ext uri="{9D8B030D-6E8A-4147-A177-3AD203B41FA5}">
                      <a16:colId xmlns:a16="http://schemas.microsoft.com/office/drawing/2014/main" val="20002"/>
                    </a:ext>
                  </a:extLst>
                </a:gridCol>
              </a:tblGrid>
              <a:tr h="1272902">
                <a:tc>
                  <a:txBody>
                    <a:bodyPr/>
                    <a:lstStyle/>
                    <a:p>
                      <a:pPr algn="ctr"/>
                      <a:r>
                        <a:rPr lang="en-US" sz="3600" dirty="0" err="1" smtClean="0">
                          <a:latin typeface="Times New Roman" pitchFamily="18" charset="0"/>
                          <a:cs typeface="Times New Roman" pitchFamily="18" charset="0"/>
                        </a:rPr>
                        <a:t>Văn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bản</a:t>
                      </a:r>
                      <a:endParaRPr lang="en-US" sz="3600" dirty="0">
                        <a:latin typeface="Times New Roman" pitchFamily="18" charset="0"/>
                        <a:cs typeface="Times New Roman" pitchFamily="18" charset="0"/>
                      </a:endParaRPr>
                    </a:p>
                  </a:txBody>
                  <a:tcPr/>
                </a:tc>
                <a:tc>
                  <a:txBody>
                    <a:bodyPr/>
                    <a:lstStyle/>
                    <a:p>
                      <a:pPr algn="ctr"/>
                      <a:r>
                        <a:rPr lang="en-US" sz="3600" dirty="0" err="1" smtClean="0">
                          <a:latin typeface="Times New Roman" pitchFamily="18" charset="0"/>
                          <a:cs typeface="Times New Roman" pitchFamily="18" charset="0"/>
                        </a:rPr>
                        <a:t>Kiểu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văn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bản</a:t>
                      </a:r>
                      <a:endParaRPr lang="en-US" sz="3600" baseline="0" dirty="0" smtClean="0">
                        <a:latin typeface="Times New Roman" pitchFamily="18" charset="0"/>
                        <a:cs typeface="Times New Roman" pitchFamily="18" charset="0"/>
                      </a:endParaRPr>
                    </a:p>
                  </a:txBody>
                  <a:tcPr anchor="ctr"/>
                </a:tc>
                <a:tc>
                  <a:txBody>
                    <a:bodyPr/>
                    <a:lstStyle/>
                    <a:p>
                      <a:pPr algn="ctr"/>
                      <a:r>
                        <a:rPr lang="en-US" sz="3600" dirty="0" err="1" smtClean="0">
                          <a:latin typeface="Times New Roman" pitchFamily="18" charset="0"/>
                          <a:cs typeface="Times New Roman" pitchFamily="18" charset="0"/>
                        </a:rPr>
                        <a:t>Mục</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đích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giao</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tiếp</a:t>
                      </a:r>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sz="3600" dirty="0" smtClean="0">
                          <a:latin typeface="Times New Roman" pitchFamily="18" charset="0"/>
                          <a:cs typeface="Times New Roman" pitchFamily="18" charset="0"/>
                        </a:rPr>
                        <a:t>a.</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Biểu cảm</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Thể hiện tình cảm</a:t>
                      </a:r>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b.</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Biểu cảm</a:t>
                      </a:r>
                      <a:r>
                        <a:rPr lang="en-US" sz="3600" b="0" i="0" kern="1200" dirty="0" smtClean="0">
                          <a:solidFill>
                            <a:schemeClr val="dk1"/>
                          </a:solidFill>
                          <a:latin typeface="Times New Roman" pitchFamily="18" charset="0"/>
                          <a:ea typeface="+mn-ea"/>
                          <a:cs typeface="Times New Roman" pitchFamily="18" charset="0"/>
                        </a:rPr>
                        <a:t> </a:t>
                      </a:r>
                      <a:r>
                        <a:rPr lang="vi-VN" sz="3600" b="0" i="0" kern="1200" dirty="0" smtClean="0">
                          <a:solidFill>
                            <a:schemeClr val="dk1"/>
                          </a:solidFill>
                          <a:latin typeface="Times New Roman" pitchFamily="18" charset="0"/>
                          <a:ea typeface="+mn-ea"/>
                          <a:cs typeface="Times New Roman" pitchFamily="18" charset="0"/>
                        </a:rPr>
                        <a:t>+</a:t>
                      </a:r>
                      <a:r>
                        <a:rPr lang="en-US" sz="3600" b="0" i="0" kern="1200" dirty="0" smtClean="0">
                          <a:solidFill>
                            <a:schemeClr val="dk1"/>
                          </a:solidFill>
                          <a:latin typeface="Times New Roman" pitchFamily="18" charset="0"/>
                          <a:ea typeface="+mn-ea"/>
                          <a:cs typeface="Times New Roman" pitchFamily="18" charset="0"/>
                        </a:rPr>
                        <a:t> </a:t>
                      </a:r>
                    </a:p>
                    <a:p>
                      <a:pPr algn="ctr"/>
                      <a:r>
                        <a:rPr lang="vi-VN" sz="3600" b="0" i="0" kern="1200" dirty="0" smtClean="0">
                          <a:solidFill>
                            <a:schemeClr val="dk1"/>
                          </a:solidFill>
                          <a:latin typeface="Times New Roman" pitchFamily="18" charset="0"/>
                          <a:ea typeface="+mn-ea"/>
                          <a:cs typeface="Times New Roman" pitchFamily="18" charset="0"/>
                        </a:rPr>
                        <a:t>Tự sự</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Trình bày chuỗi sự việc để biểu cảm.</a:t>
                      </a:r>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sz="3600" dirty="0" smtClean="0">
                          <a:latin typeface="Times New Roman" pitchFamily="18" charset="0"/>
                          <a:cs typeface="Times New Roman" pitchFamily="18" charset="0"/>
                        </a:rPr>
                        <a:t>c.</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Biểu cảm</a:t>
                      </a:r>
                      <a:r>
                        <a:rPr lang="en-US" sz="3600" b="0" i="0" kern="1200" dirty="0" smtClean="0">
                          <a:solidFill>
                            <a:schemeClr val="dk1"/>
                          </a:solidFill>
                          <a:latin typeface="Times New Roman" pitchFamily="18" charset="0"/>
                          <a:ea typeface="+mn-ea"/>
                          <a:cs typeface="Times New Roman" pitchFamily="18" charset="0"/>
                        </a:rPr>
                        <a:t> </a:t>
                      </a:r>
                      <a:r>
                        <a:rPr lang="vi-VN" sz="3600" b="0" i="0" kern="1200" dirty="0" smtClean="0">
                          <a:solidFill>
                            <a:schemeClr val="dk1"/>
                          </a:solidFill>
                          <a:latin typeface="Times New Roman" pitchFamily="18" charset="0"/>
                          <a:ea typeface="+mn-ea"/>
                          <a:cs typeface="Times New Roman" pitchFamily="18" charset="0"/>
                        </a:rPr>
                        <a:t>+</a:t>
                      </a:r>
                      <a:r>
                        <a:rPr lang="en-US" sz="3600" b="0" i="0" kern="1200" dirty="0" smtClean="0">
                          <a:solidFill>
                            <a:schemeClr val="dk1"/>
                          </a:solidFill>
                          <a:latin typeface="Times New Roman" pitchFamily="18" charset="0"/>
                          <a:ea typeface="+mn-ea"/>
                          <a:cs typeface="Times New Roman" pitchFamily="18" charset="0"/>
                        </a:rPr>
                        <a:t> </a:t>
                      </a:r>
                      <a:r>
                        <a:rPr lang="vi-VN" sz="3600" b="0" i="0" kern="1200" dirty="0" smtClean="0">
                          <a:solidFill>
                            <a:schemeClr val="dk1"/>
                          </a:solidFill>
                          <a:latin typeface="Times New Roman" pitchFamily="18" charset="0"/>
                          <a:ea typeface="+mn-ea"/>
                          <a:cs typeface="Times New Roman" pitchFamily="18" charset="0"/>
                        </a:rPr>
                        <a:t>Miêu tả</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Tái hiện lại hình ảnh để biểu cảm</a:t>
                      </a:r>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593522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17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8" presetClass="emph" presetSubtype="0" fill="hold" grpId="1" nodeType="withEffect">
                                  <p:stCondLst>
                                    <p:cond delay="1750"/>
                                  </p:stCondLst>
                                  <p:childTnLst>
                                    <p:animRot by="21600000">
                                      <p:cBhvr>
                                        <p:cTn id="16" dur="11500" fill="hold"/>
                                        <p:tgtEl>
                                          <p:spTgt spid="6"/>
                                        </p:tgtEl>
                                        <p:attrNameLst>
                                          <p:attrName>r</p:attrName>
                                        </p:attrNameLst>
                                      </p:cBhvr>
                                    </p:animRot>
                                  </p:childTnLst>
                                </p:cTn>
                              </p:par>
                              <p:par>
                                <p:cTn id="17" presetID="22" presetClass="entr" presetSubtype="4" fill="hold" nodeType="withEffect">
                                  <p:stCondLst>
                                    <p:cond delay="300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heel(4)">
                                      <p:cBhvr>
                                        <p:cTn id="24" dur="20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heel(4)">
                                      <p:cBhvr>
                                        <p:cTn id="29"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任意多边形 134"/>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135"/>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8" name="Picture 2" descr="Káº¿t quáº£ hÃ¬nh áº£nh cho hoa phÆ°á»£ng nÃ¨n tráº¯ng"/>
          <p:cNvPicPr>
            <a:picLocks noChangeAspect="1" noChangeArrowheads="1"/>
          </p:cNvPicPr>
          <p:nvPr/>
        </p:nvPicPr>
        <p:blipFill>
          <a:blip r:embed="rId4" cstate="print"/>
          <a:srcRect r="720" b="7143"/>
          <a:stretch>
            <a:fillRect/>
          </a:stretch>
        </p:blipFill>
        <p:spPr bwMode="auto">
          <a:xfrm>
            <a:off x="0" y="0"/>
            <a:ext cx="5602514" cy="2830286"/>
          </a:xfrm>
          <a:prstGeom prst="rect">
            <a:avLst/>
          </a:prstGeom>
          <a:noFill/>
        </p:spPr>
      </p:pic>
      <p:sp>
        <p:nvSpPr>
          <p:cNvPr id="89" name="TextBox 88"/>
          <p:cNvSpPr txBox="1"/>
          <p:nvPr/>
        </p:nvSpPr>
        <p:spPr>
          <a:xfrm>
            <a:off x="6168565" y="348340"/>
            <a:ext cx="5415265" cy="707886"/>
          </a:xfrm>
          <a:prstGeom prst="rect">
            <a:avLst/>
          </a:prstGeom>
          <a:noFill/>
        </p:spPr>
        <p:txBody>
          <a:bodyPr wrap="none" rtlCol="0">
            <a:spAutoFit/>
          </a:bodyPr>
          <a:lstStyle/>
          <a:p>
            <a:r>
              <a:rPr lang="en-US" sz="4000" b="1" dirty="0" err="1" smtClean="0">
                <a:latin typeface="Times New Roman" pitchFamily="18" charset="0"/>
                <a:cs typeface="Times New Roman" pitchFamily="18" charset="0"/>
              </a:rPr>
              <a:t>Văn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bản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Hoa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học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trò</a:t>
            </a:r>
            <a:r>
              <a:rPr lang="en-US" sz="4000" b="1" dirty="0" smtClean="0">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sp>
        <p:nvSpPr>
          <p:cNvPr id="90" name="矩形 66"/>
          <p:cNvSpPr/>
          <p:nvPr/>
        </p:nvSpPr>
        <p:spPr>
          <a:xfrm>
            <a:off x="5797405" y="1240892"/>
            <a:ext cx="5552766" cy="830997"/>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n"/>
            </a:pPr>
            <a:r>
              <a:rPr lang="en-US" sz="3200" dirty="0" smtClean="0">
                <a:latin typeface="+mj-lt"/>
              </a:rPr>
              <a:t> </a:t>
            </a:r>
            <a:r>
              <a:rPr lang="vi-VN" sz="3200" dirty="0" smtClean="0">
                <a:latin typeface="+mj-lt"/>
              </a:rPr>
              <a:t>Bài văn thể hiện tình cảm gì?</a:t>
            </a:r>
            <a:endParaRPr lang="zh-CN" altLang="en-US" sz="1400" dirty="0">
              <a:solidFill>
                <a:schemeClr val="bg1">
                  <a:lumMod val="50000"/>
                </a:schemeClr>
              </a:solidFill>
              <a:latin typeface="+mj-lt"/>
              <a:ea typeface="微软雅黑" pitchFamily="34" charset="-122"/>
            </a:endParaRPr>
          </a:p>
        </p:txBody>
      </p:sp>
      <p:sp>
        <p:nvSpPr>
          <p:cNvPr id="92" name="矩形 67"/>
          <p:cNvSpPr/>
          <p:nvPr/>
        </p:nvSpPr>
        <p:spPr>
          <a:xfrm>
            <a:off x="696686" y="5370355"/>
            <a:ext cx="11495313" cy="830997"/>
          </a:xfrm>
          <a:prstGeom prst="rect">
            <a:avLst/>
          </a:prstGeom>
        </p:spPr>
        <p:txBody>
          <a:bodyPr wrap="square">
            <a:spAutoFit/>
          </a:bodyPr>
          <a:lstStyle/>
          <a:p>
            <a:pPr marL="285750" indent="-285750">
              <a:lnSpc>
                <a:spcPct val="150000"/>
              </a:lnSpc>
              <a:buClr>
                <a:srgbClr val="92D050"/>
              </a:buClr>
              <a:buFont typeface="Wingdings" panose="05000000000000000000" pitchFamily="2" charset="2"/>
              <a:buChar char="n"/>
            </a:pPr>
            <a:r>
              <a:rPr lang="zh-CN" altLang="en-US" sz="3200" dirty="0" smtClean="0">
                <a:solidFill>
                  <a:schemeClr val="bg1">
                    <a:lumMod val="50000"/>
                  </a:schemeClr>
                </a:solidFill>
                <a:latin typeface="+mj-lt"/>
              </a:rPr>
              <a:t> </a:t>
            </a:r>
            <a:r>
              <a:rPr lang="vi-VN" sz="3200" dirty="0" smtClean="0">
                <a:latin typeface="+mj-lt"/>
              </a:rPr>
              <a:t>Vì sao tác giả gọi hoa phượng là hoa học trò?</a:t>
            </a:r>
            <a:endParaRPr lang="en-US" sz="3200" dirty="0" smtClean="0">
              <a:latin typeface="+mj-lt"/>
            </a:endParaRPr>
          </a:p>
        </p:txBody>
      </p:sp>
      <p:sp>
        <p:nvSpPr>
          <p:cNvPr id="93" name="矩形 68"/>
          <p:cNvSpPr/>
          <p:nvPr/>
        </p:nvSpPr>
        <p:spPr>
          <a:xfrm>
            <a:off x="2162635" y="3742093"/>
            <a:ext cx="9768114" cy="1569660"/>
          </a:xfrm>
          <a:prstGeom prst="rect">
            <a:avLst/>
          </a:prstGeom>
        </p:spPr>
        <p:txBody>
          <a:bodyPr wrap="square">
            <a:spAutoFit/>
          </a:bodyPr>
          <a:lstStyle/>
          <a:p>
            <a:pPr marL="285750" indent="-285750">
              <a:lnSpc>
                <a:spcPct val="150000"/>
              </a:lnSpc>
              <a:buClr>
                <a:srgbClr val="19B4C9"/>
              </a:buClr>
              <a:buFont typeface="Wingdings" panose="05000000000000000000" pitchFamily="2" charset="2"/>
              <a:buChar char="n"/>
            </a:pPr>
            <a:r>
              <a:rPr lang="en-US" sz="3200" dirty="0" smtClean="0">
                <a:latin typeface="+mj-lt"/>
              </a:rPr>
              <a:t> </a:t>
            </a:r>
            <a:r>
              <a:rPr lang="vi-VN" sz="3200" dirty="0" smtClean="0">
                <a:latin typeface="+mj-lt"/>
              </a:rPr>
              <a:t>Việc làm bài văn miêu tả hoa phượng ở lớp 6 có khác gì so với việc miêu tả hoa phượng trong bài văn này? </a:t>
            </a:r>
            <a:endParaRPr lang="en-US" altLang="zh-CN" sz="3200" dirty="0">
              <a:solidFill>
                <a:schemeClr val="bg1">
                  <a:lumMod val="50000"/>
                </a:schemeClr>
              </a:solidFill>
              <a:latin typeface="+mj-lt"/>
            </a:endParaRPr>
          </a:p>
        </p:txBody>
      </p:sp>
      <p:sp>
        <p:nvSpPr>
          <p:cNvPr id="94" name="矩形 69"/>
          <p:cNvSpPr/>
          <p:nvPr/>
        </p:nvSpPr>
        <p:spPr>
          <a:xfrm>
            <a:off x="3889823" y="2161602"/>
            <a:ext cx="8273142" cy="1569660"/>
          </a:xfrm>
          <a:prstGeom prst="rect">
            <a:avLst/>
          </a:prstGeom>
        </p:spPr>
        <p:txBody>
          <a:bodyPr wrap="square">
            <a:spAutoFit/>
          </a:bodyPr>
          <a:lstStyle/>
          <a:p>
            <a:pPr marL="285750" indent="-285750">
              <a:lnSpc>
                <a:spcPct val="150000"/>
              </a:lnSpc>
              <a:buClr>
                <a:srgbClr val="FF8599"/>
              </a:buClr>
              <a:buFont typeface="Wingdings" panose="05000000000000000000" pitchFamily="2" charset="2"/>
              <a:buChar char="n"/>
            </a:pPr>
            <a:r>
              <a:rPr lang="en-US" sz="3200" dirty="0" smtClean="0">
                <a:latin typeface="+mj-lt"/>
              </a:rPr>
              <a:t> </a:t>
            </a:r>
            <a:r>
              <a:rPr lang="vi-VN" sz="3200" dirty="0" smtClean="0">
                <a:latin typeface="+mj-lt"/>
              </a:rPr>
              <a:t>Việc miêu tả hoa phượng đóng vai trò gì trong bài văn biểu cảm này?</a:t>
            </a:r>
            <a:endParaRPr lang="zh-CN" altLang="en-US" sz="3200" dirty="0">
              <a:solidFill>
                <a:schemeClr val="bg1">
                  <a:lumMod val="50000"/>
                </a:schemeClr>
              </a:solidFill>
              <a:latin typeface="+mj-lt"/>
              <a:ea typeface="微软雅黑" panose="020B0503020204020204" pitchFamily="34" charset="-122"/>
            </a:endParaRPr>
          </a:p>
        </p:txBody>
      </p:sp>
    </p:spTree>
    <p:extLst>
      <p:ext uri="{BB962C8B-B14F-4D97-AF65-F5344CB8AC3E}">
        <p14:creationId xmlns:p14="http://schemas.microsoft.com/office/powerpoint/2010/main" val="19143305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heel(4)">
                                      <p:cBhvr>
                                        <p:cTn id="7" dur="2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diamond(in)">
                                      <p:cBhvr>
                                        <p:cTn id="12" dur="2000"/>
                                        <p:tgtEl>
                                          <p:spTgt spid="88"/>
                                        </p:tgtEl>
                                      </p:cBhvr>
                                    </p:animEffect>
                                  </p:childTnLst>
                                </p:cTn>
                              </p:par>
                              <p:par>
                                <p:cTn id="13" presetID="42" presetClass="entr" presetSubtype="0" fill="hold" grpId="0" nodeType="withEffect">
                                  <p:stCondLst>
                                    <p:cond delay="50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1250"/>
                                        <p:tgtEl>
                                          <p:spTgt spid="136"/>
                                        </p:tgtEl>
                                      </p:cBhvr>
                                    </p:animEffect>
                                    <p:anim calcmode="lin" valueType="num">
                                      <p:cBhvr>
                                        <p:cTn id="16" dur="1250" fill="hold"/>
                                        <p:tgtEl>
                                          <p:spTgt spid="136"/>
                                        </p:tgtEl>
                                        <p:attrNameLst>
                                          <p:attrName>ppt_x</p:attrName>
                                        </p:attrNameLst>
                                      </p:cBhvr>
                                      <p:tavLst>
                                        <p:tav tm="0">
                                          <p:val>
                                            <p:strVal val="#ppt_x"/>
                                          </p:val>
                                        </p:tav>
                                        <p:tav tm="100000">
                                          <p:val>
                                            <p:strVal val="#ppt_x"/>
                                          </p:val>
                                        </p:tav>
                                      </p:tavLst>
                                    </p:anim>
                                    <p:anim calcmode="lin" valueType="num">
                                      <p:cBhvr>
                                        <p:cTn id="17" dur="1250" fill="hold"/>
                                        <p:tgtEl>
                                          <p:spTgt spid="13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35"/>
                                        </p:tgtEl>
                                        <p:attrNameLst>
                                          <p:attrName>style.visibility</p:attrName>
                                        </p:attrNameLst>
                                      </p:cBhvr>
                                      <p:to>
                                        <p:strVal val="visible"/>
                                      </p:to>
                                    </p:set>
                                    <p:animEffect transition="in" filter="fade">
                                      <p:cBhvr>
                                        <p:cTn id="20" dur="1250"/>
                                        <p:tgtEl>
                                          <p:spTgt spid="135"/>
                                        </p:tgtEl>
                                      </p:cBhvr>
                                    </p:animEffect>
                                    <p:anim calcmode="lin" valueType="num">
                                      <p:cBhvr>
                                        <p:cTn id="21" dur="1250" fill="hold"/>
                                        <p:tgtEl>
                                          <p:spTgt spid="135"/>
                                        </p:tgtEl>
                                        <p:attrNameLst>
                                          <p:attrName>ppt_x</p:attrName>
                                        </p:attrNameLst>
                                      </p:cBhvr>
                                      <p:tavLst>
                                        <p:tav tm="0">
                                          <p:val>
                                            <p:strVal val="#ppt_x"/>
                                          </p:val>
                                        </p:tav>
                                        <p:tav tm="100000">
                                          <p:val>
                                            <p:strVal val="#ppt_x"/>
                                          </p:val>
                                        </p:tav>
                                      </p:tavLst>
                                    </p:anim>
                                    <p:anim calcmode="lin" valueType="num">
                                      <p:cBhvr>
                                        <p:cTn id="22" dur="1250" fill="hold"/>
                                        <p:tgtEl>
                                          <p:spTgt spid="13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50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1000"/>
                                        <p:tgtEl>
                                          <p:spTgt spid="90"/>
                                        </p:tgtEl>
                                      </p:cBhvr>
                                    </p:animEffect>
                                    <p:anim calcmode="lin" valueType="num">
                                      <p:cBhvr>
                                        <p:cTn id="26" dur="1000" fill="hold"/>
                                        <p:tgtEl>
                                          <p:spTgt spid="90"/>
                                        </p:tgtEl>
                                        <p:attrNameLst>
                                          <p:attrName>ppt_x</p:attrName>
                                        </p:attrNameLst>
                                      </p:cBhvr>
                                      <p:tavLst>
                                        <p:tav tm="0">
                                          <p:val>
                                            <p:strVal val="#ppt_x"/>
                                          </p:val>
                                        </p:tav>
                                        <p:tav tm="100000">
                                          <p:val>
                                            <p:strVal val="#ppt_x"/>
                                          </p:val>
                                        </p:tav>
                                      </p:tavLst>
                                    </p:anim>
                                    <p:anim calcmode="lin" valueType="num">
                                      <p:cBhvr>
                                        <p:cTn id="27" dur="1000" fill="hold"/>
                                        <p:tgtEl>
                                          <p:spTgt spid="9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100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150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1000"/>
                                        <p:tgtEl>
                                          <p:spTgt spid="93"/>
                                        </p:tgtEl>
                                      </p:cBhvr>
                                    </p:animEffect>
                                    <p:anim calcmode="lin" valueType="num">
                                      <p:cBhvr>
                                        <p:cTn id="36" dur="1000" fill="hold"/>
                                        <p:tgtEl>
                                          <p:spTgt spid="93"/>
                                        </p:tgtEl>
                                        <p:attrNameLst>
                                          <p:attrName>ppt_x</p:attrName>
                                        </p:attrNameLst>
                                      </p:cBhvr>
                                      <p:tavLst>
                                        <p:tav tm="0">
                                          <p:val>
                                            <p:strVal val="#ppt_x"/>
                                          </p:val>
                                        </p:tav>
                                        <p:tav tm="100000">
                                          <p:val>
                                            <p:strVal val="#ppt_x"/>
                                          </p:val>
                                        </p:tav>
                                      </p:tavLst>
                                    </p:anim>
                                    <p:anim calcmode="lin" valueType="num">
                                      <p:cBhvr>
                                        <p:cTn id="37" dur="1000" fill="hold"/>
                                        <p:tgtEl>
                                          <p:spTgt spid="9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200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1000"/>
                                        <p:tgtEl>
                                          <p:spTgt spid="92"/>
                                        </p:tgtEl>
                                      </p:cBhvr>
                                    </p:animEffect>
                                    <p:anim calcmode="lin" valueType="num">
                                      <p:cBhvr>
                                        <p:cTn id="41" dur="1000" fill="hold"/>
                                        <p:tgtEl>
                                          <p:spTgt spid="92"/>
                                        </p:tgtEl>
                                        <p:attrNameLst>
                                          <p:attrName>ppt_x</p:attrName>
                                        </p:attrNameLst>
                                      </p:cBhvr>
                                      <p:tavLst>
                                        <p:tav tm="0">
                                          <p:val>
                                            <p:strVal val="#ppt_x"/>
                                          </p:val>
                                        </p:tav>
                                        <p:tav tm="100000">
                                          <p:val>
                                            <p:strVal val="#ppt_x"/>
                                          </p:val>
                                        </p:tav>
                                      </p:tavLst>
                                    </p:anim>
                                    <p:anim calcmode="lin" valueType="num">
                                      <p:cBhvr>
                                        <p:cTn id="42"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89" grpId="0"/>
      <p:bldP spid="90" grpId="0"/>
      <p:bldP spid="92" grpId="0"/>
      <p:bldP spid="93" grpId="0"/>
      <p:bldP spid="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rotWithShape="1">
          <a:blip r:embed="rId4" cstate="print">
            <a:extLst>
              <a:ext uri="{28A0092B-C50C-407E-A947-70E740481C1C}">
                <a14:useLocalDpi xmlns:a14="http://schemas.microsoft.com/office/drawing/2010/main" val="0"/>
              </a:ext>
            </a:extLst>
          </a:blip>
          <a:srcRect l="20649" t="31862" r="24936" b="18961"/>
          <a:stretch/>
        </p:blipFill>
        <p:spPr>
          <a:xfrm rot="314948">
            <a:off x="8244151" y="5139085"/>
            <a:ext cx="3108173" cy="1580050"/>
          </a:xfrm>
          <a:prstGeom prst="rect">
            <a:avLst/>
          </a:prstGeom>
        </p:spPr>
      </p:pic>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flipH="1">
            <a:off x="8548914" y="4455887"/>
            <a:ext cx="868434" cy="449942"/>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103"/>
          <p:cNvGrpSpPr/>
          <p:nvPr/>
        </p:nvGrpSpPr>
        <p:grpSpPr>
          <a:xfrm rot="20099494">
            <a:off x="237359" y="237359"/>
            <a:ext cx="1442926" cy="1442926"/>
            <a:chOff x="5153025" y="4019551"/>
            <a:chExt cx="1866899" cy="1866899"/>
          </a:xfrm>
        </p:grpSpPr>
        <p:sp>
          <p:nvSpPr>
            <p:cNvPr id="101" name="椭圆 104"/>
            <p:cNvSpPr/>
            <p:nvPr/>
          </p:nvSpPr>
          <p:spPr>
            <a:xfrm>
              <a:off x="5588968" y="4443918"/>
              <a:ext cx="994382" cy="994382"/>
            </a:xfrm>
            <a:prstGeom prst="ellipse">
              <a:avLst/>
            </a:prstGeom>
            <a:solidFill>
              <a:srgbClr val="FFFF00"/>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5"/>
            <p:cNvGrpSpPr/>
            <p:nvPr/>
          </p:nvGrpSpPr>
          <p:grpSpPr>
            <a:xfrm>
              <a:off x="6050915" y="4019558"/>
              <a:ext cx="0" cy="1866903"/>
              <a:chOff x="6072187" y="3914775"/>
              <a:chExt cx="0" cy="2143125"/>
            </a:xfrm>
          </p:grpSpPr>
          <p:cxnSp>
            <p:nvCxnSpPr>
              <p:cNvPr id="144" name="直接连接符 115"/>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5" name="直接连接符 116"/>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1" name="组合 106"/>
            <p:cNvGrpSpPr/>
            <p:nvPr/>
          </p:nvGrpSpPr>
          <p:grpSpPr>
            <a:xfrm rot="16200000">
              <a:off x="6086484" y="4055109"/>
              <a:ext cx="0" cy="1866903"/>
              <a:chOff x="6072187" y="3914775"/>
              <a:chExt cx="0" cy="2143125"/>
            </a:xfrm>
          </p:grpSpPr>
          <p:cxnSp>
            <p:nvCxnSpPr>
              <p:cNvPr id="142" name="直接连接符 113"/>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3" name="直接连接符 114"/>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2" name="组合 107"/>
            <p:cNvGrpSpPr/>
            <p:nvPr/>
          </p:nvGrpSpPr>
          <p:grpSpPr>
            <a:xfrm rot="2700000">
              <a:off x="6061323" y="3994411"/>
              <a:ext cx="0" cy="1866903"/>
              <a:chOff x="6072187" y="3914775"/>
              <a:chExt cx="0" cy="2143125"/>
            </a:xfrm>
          </p:grpSpPr>
          <p:cxnSp>
            <p:nvCxnSpPr>
              <p:cNvPr id="140" name="直接连接符 111"/>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1" name="直接连接符 112"/>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3" name="组合 108"/>
            <p:cNvGrpSpPr/>
            <p:nvPr/>
          </p:nvGrpSpPr>
          <p:grpSpPr>
            <a:xfrm rot="18900000" flipH="1">
              <a:off x="6111627" y="3994411"/>
              <a:ext cx="0" cy="1866903"/>
              <a:chOff x="6072187" y="3914775"/>
              <a:chExt cx="0" cy="2143125"/>
            </a:xfrm>
          </p:grpSpPr>
          <p:cxnSp>
            <p:nvCxnSpPr>
              <p:cNvPr id="132" name="直接连接符 109"/>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9" name="直接连接符 110"/>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147" name="矩形 66"/>
          <p:cNvSpPr/>
          <p:nvPr/>
        </p:nvSpPr>
        <p:spPr>
          <a:xfrm>
            <a:off x="3155804" y="442606"/>
            <a:ext cx="9036195" cy="830997"/>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n"/>
            </a:pPr>
            <a:r>
              <a:rPr lang="en-US" sz="3200" dirty="0" smtClean="0">
                <a:latin typeface="+mj-lt"/>
              </a:rPr>
              <a:t> </a:t>
            </a:r>
            <a:r>
              <a:rPr lang="vi-VN" sz="3200" dirty="0" smtClean="0">
                <a:latin typeface="+mj-lt"/>
              </a:rPr>
              <a:t>Bài văn </a:t>
            </a:r>
            <a:r>
              <a:rPr lang="en-US" sz="3200" dirty="0" smtClean="0">
                <a:latin typeface="Times New Roman" pitchFamily="18" charset="0"/>
                <a:cs typeface="Times New Roman" pitchFamily="18" charset="0"/>
              </a:rPr>
              <a:t>b</a:t>
            </a:r>
            <a:r>
              <a:rPr lang="vi-VN" sz="3200" dirty="0" smtClean="0">
                <a:latin typeface="Times New Roman" pitchFamily="18" charset="0"/>
                <a:cs typeface="Times New Roman" pitchFamily="18" charset="0"/>
              </a:rPr>
              <a:t>ày tỏ nỗi buồn nhớ khi xa trường, rời bạn</a:t>
            </a:r>
            <a:r>
              <a:rPr lang="en-US" sz="3200" dirty="0" smtClean="0">
                <a:latin typeface="Times New Roman" pitchFamily="18" charset="0"/>
                <a:cs typeface="Times New Roman" pitchFamily="18" charset="0"/>
              </a:rPr>
              <a:t>.</a:t>
            </a:r>
            <a:endParaRPr lang="zh-CN" altLang="en-US" sz="1400" dirty="0">
              <a:solidFill>
                <a:schemeClr val="bg1">
                  <a:lumMod val="50000"/>
                </a:schemeClr>
              </a:solidFill>
              <a:latin typeface="Times New Roman" pitchFamily="18" charset="0"/>
              <a:ea typeface="微软雅黑" pitchFamily="34" charset="-122"/>
              <a:cs typeface="Times New Roman" pitchFamily="18" charset="0"/>
            </a:endParaRPr>
          </a:p>
        </p:txBody>
      </p:sp>
      <p:sp>
        <p:nvSpPr>
          <p:cNvPr id="148" name="矩形 69"/>
          <p:cNvSpPr/>
          <p:nvPr/>
        </p:nvSpPr>
        <p:spPr>
          <a:xfrm>
            <a:off x="2510966" y="1493946"/>
            <a:ext cx="9681034" cy="1077218"/>
          </a:xfrm>
          <a:prstGeom prst="rect">
            <a:avLst/>
          </a:prstGeom>
        </p:spPr>
        <p:txBody>
          <a:bodyPr wrap="square">
            <a:spAutoFit/>
          </a:bodyPr>
          <a:lstStyle/>
          <a:p>
            <a:pPr marL="285750" indent="-285750">
              <a:buClr>
                <a:srgbClr val="FF8599"/>
              </a:buClr>
              <a:buFont typeface="Wingdings" panose="05000000000000000000" pitchFamily="2" charset="2"/>
              <a:buChar char="n"/>
            </a:pPr>
            <a:r>
              <a:rPr lang="en-US" sz="3200" dirty="0" smtClean="0">
                <a:latin typeface="+mj-lt"/>
              </a:rPr>
              <a:t> </a:t>
            </a:r>
            <a:r>
              <a:rPr lang="vi-VN" sz="3200" dirty="0" smtClean="0">
                <a:latin typeface="+mj-lt"/>
              </a:rPr>
              <a:t>Việc miêu tả hoa phượng </a:t>
            </a:r>
            <a:r>
              <a:rPr lang="en-US" sz="3200" dirty="0" err="1" smtClean="0">
                <a:latin typeface="Times New Roman" pitchFamily="18" charset="0"/>
                <a:cs typeface="Times New Roman" pitchFamily="18" charset="0"/>
              </a:rPr>
              <a:t>giúp</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bộc lộ tình cảm, cảm xúc</a:t>
            </a:r>
            <a:r>
              <a:rPr lang="en-US" sz="3200" dirty="0" smtClean="0">
                <a:latin typeface="Times New Roman" pitchFamily="18" charset="0"/>
                <a:cs typeface="Times New Roman" pitchFamily="18" charset="0"/>
              </a:rPr>
              <a:t>: </a:t>
            </a:r>
            <a:r>
              <a:rPr lang="vi-VN" sz="3200" dirty="0" smtClean="0">
                <a:latin typeface="+mj-lt"/>
              </a:rPr>
              <a:t>Nỗi buồn nhớ phải chia tay khi hè đến.</a:t>
            </a:r>
            <a:endParaRPr lang="zh-CN" altLang="en-US" sz="3200" dirty="0">
              <a:solidFill>
                <a:schemeClr val="bg1">
                  <a:lumMod val="50000"/>
                </a:schemeClr>
              </a:solidFill>
              <a:latin typeface="+mj-lt"/>
              <a:ea typeface="微软雅黑" panose="020B0503020204020204" pitchFamily="34" charset="-122"/>
              <a:cs typeface="Times New Roman" pitchFamily="18" charset="0"/>
            </a:endParaRPr>
          </a:p>
        </p:txBody>
      </p:sp>
      <p:sp>
        <p:nvSpPr>
          <p:cNvPr id="149" name="矩形 68"/>
          <p:cNvSpPr/>
          <p:nvPr/>
        </p:nvSpPr>
        <p:spPr>
          <a:xfrm>
            <a:off x="1915890" y="2827693"/>
            <a:ext cx="10276110" cy="1077218"/>
          </a:xfrm>
          <a:prstGeom prst="rect">
            <a:avLst/>
          </a:prstGeom>
        </p:spPr>
        <p:txBody>
          <a:bodyPr wrap="square">
            <a:spAutoFit/>
          </a:bodyPr>
          <a:lstStyle/>
          <a:p>
            <a:pPr marL="285750" indent="-285750">
              <a:buClr>
                <a:srgbClr val="19B4C9"/>
              </a:buClr>
              <a:buFont typeface="Wingdings" panose="05000000000000000000" pitchFamily="2" charset="2"/>
              <a:buChar char="n"/>
            </a:pPr>
            <a:r>
              <a:rPr lang="en-US" sz="3200" dirty="0" smtClean="0">
                <a:latin typeface="+mj-lt"/>
              </a:rPr>
              <a:t>  </a:t>
            </a:r>
            <a:r>
              <a:rPr lang="vi-VN" sz="3200" dirty="0" smtClean="0">
                <a:latin typeface="+mj-lt"/>
              </a:rPr>
              <a:t>Việc miêu tả hoa phượng trong bài văn này</a:t>
            </a:r>
            <a:r>
              <a:rPr lang="en-US" sz="3200" dirty="0" smtClean="0">
                <a:latin typeface="+mj-lt"/>
              </a:rPr>
              <a:t> </a:t>
            </a:r>
            <a:r>
              <a:rPr lang="en-US" sz="3200" dirty="0" err="1" smtClean="0">
                <a:latin typeface="Times New Roman" pitchFamily="18" charset="0"/>
                <a:cs typeface="Times New Roman" pitchFamily="18" charset="0"/>
              </a:rPr>
              <a:t>nhằm</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tái hiện sự vật </a:t>
            </a:r>
            <a:r>
              <a:rPr lang="en-US" sz="3200" dirty="0" smtClean="0">
                <a:latin typeface="Times New Roman" pitchFamily="18" charset="0"/>
                <a:cs typeface="Times New Roman" pitchFamily="18" charset="0"/>
                <a:sym typeface="Wingdings" pitchFamily="2" charset="2"/>
              </a:rPr>
              <a:t> G</a:t>
            </a:r>
            <a:r>
              <a:rPr lang="vi-VN" sz="3200" dirty="0" smtClean="0">
                <a:latin typeface="Times New Roman" pitchFamily="18" charset="0"/>
                <a:cs typeface="Times New Roman" pitchFamily="18" charset="0"/>
              </a:rPr>
              <a:t>ợi rõ hình ảnh hoa phượng</a:t>
            </a:r>
            <a:r>
              <a:rPr lang="vi-VN" sz="3200" dirty="0" smtClean="0">
                <a:latin typeface="+mj-lt"/>
              </a:rPr>
              <a:t> </a:t>
            </a:r>
            <a:endParaRPr lang="en-US" altLang="zh-CN" sz="3200" dirty="0">
              <a:solidFill>
                <a:schemeClr val="bg1">
                  <a:lumMod val="50000"/>
                </a:schemeClr>
              </a:solidFill>
              <a:latin typeface="+mj-lt"/>
            </a:endParaRPr>
          </a:p>
        </p:txBody>
      </p:sp>
      <p:sp>
        <p:nvSpPr>
          <p:cNvPr id="150" name="矩形 67"/>
          <p:cNvSpPr/>
          <p:nvPr/>
        </p:nvSpPr>
        <p:spPr>
          <a:xfrm>
            <a:off x="1161139" y="4122127"/>
            <a:ext cx="11030861" cy="1569660"/>
          </a:xfrm>
          <a:prstGeom prst="rect">
            <a:avLst/>
          </a:prstGeom>
        </p:spPr>
        <p:txBody>
          <a:bodyPr wrap="square">
            <a:spAutoFit/>
          </a:bodyPr>
          <a:lstStyle/>
          <a:p>
            <a:pPr marL="285750" indent="-285750">
              <a:buClr>
                <a:srgbClr val="92D050"/>
              </a:buClr>
              <a:buFont typeface="Wingdings" panose="05000000000000000000" pitchFamily="2" charset="2"/>
              <a:buChar char="n"/>
            </a:pPr>
            <a:r>
              <a:rPr lang="zh-CN" altLang="en-US" sz="3200" dirty="0" smtClean="0">
                <a:solidFill>
                  <a:schemeClr val="bg1">
                    <a:lumMod val="50000"/>
                  </a:schemeClr>
                </a:solidFill>
                <a:latin typeface="Times New Roman" pitchFamily="18" charset="0"/>
                <a:cs typeface="Times New Roman" pitchFamily="18" charset="0"/>
              </a:rPr>
              <a:t> </a:t>
            </a:r>
            <a:r>
              <a:rPr lang="en-US" altLang="zh-CN" sz="3200" dirty="0" smtClean="0">
                <a:latin typeface="Times New Roman" pitchFamily="18" charset="0"/>
                <a:cs typeface="Times New Roman" pitchFamily="18" charset="0"/>
              </a:rPr>
              <a:t>H</a:t>
            </a:r>
            <a:r>
              <a:rPr lang="vi-VN" sz="3200" dirty="0" smtClean="0">
                <a:latin typeface="Times New Roman" pitchFamily="18" charset="0"/>
                <a:cs typeface="Times New Roman" pitchFamily="18" charset="0"/>
              </a:rPr>
              <a:t>oa phượng nở vào dịp kết thúc năm học</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Wingdings" pitchFamily="2" charset="2"/>
              </a:rPr>
              <a:t> B</a:t>
            </a:r>
            <a:r>
              <a:rPr lang="vi-VN" sz="3200" dirty="0" smtClean="0">
                <a:latin typeface="Times New Roman" pitchFamily="18" charset="0"/>
                <a:cs typeface="Times New Roman" pitchFamily="18" charset="0"/>
              </a:rPr>
              <a:t>iểu tượng của sự chia li ngày hè đối với học trò  </a:t>
            </a:r>
            <a:endParaRPr lang="en-US" sz="3200" dirty="0" smtClean="0">
              <a:latin typeface="Times New Roman" pitchFamily="18" charset="0"/>
              <a:cs typeface="Times New Roman" pitchFamily="18" charset="0"/>
            </a:endParaRPr>
          </a:p>
          <a:p>
            <a:pPr marL="285750" indent="-285750">
              <a:buClr>
                <a:srgbClr val="92D050"/>
              </a:buClr>
            </a:pPr>
            <a:r>
              <a:rPr lang="en-US" sz="3200" dirty="0" smtClean="0">
                <a:latin typeface="Times New Roman" pitchFamily="18" charset="0"/>
                <a:cs typeface="Times New Roman" pitchFamily="18" charset="0"/>
                <a:sym typeface="Wingdings" pitchFamily="2" charset="2"/>
              </a:rPr>
              <a:t> </a:t>
            </a:r>
            <a:r>
              <a:rPr lang="en-US" altLang="zh-CN" sz="3200" dirty="0" smtClean="0">
                <a:latin typeface="Times New Roman" pitchFamily="18" charset="0"/>
                <a:cs typeface="Times New Roman" pitchFamily="18" charset="0"/>
              </a:rPr>
              <a:t>H</a:t>
            </a:r>
            <a:r>
              <a:rPr lang="vi-VN" sz="3200" dirty="0" smtClean="0">
                <a:latin typeface="Times New Roman" pitchFamily="18" charset="0"/>
                <a:cs typeface="Times New Roman" pitchFamily="18" charset="0"/>
              </a:rPr>
              <a:t>oa phượng </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hoa học trò</a:t>
            </a:r>
            <a:r>
              <a:rPr lang="en-US" sz="32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9058181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7" presetClass="entr" presetSubtype="0" fill="hold" nodeType="withEffect">
                                  <p:stCondLst>
                                    <p:cond delay="725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1000"/>
                                        <p:tgtEl>
                                          <p:spTgt spid="67"/>
                                        </p:tgtEl>
                                      </p:cBhvr>
                                    </p:animEffect>
                                    <p:anim calcmode="lin" valueType="num">
                                      <p:cBhvr>
                                        <p:cTn id="21" dur="1000" fill="hold"/>
                                        <p:tgtEl>
                                          <p:spTgt spid="67"/>
                                        </p:tgtEl>
                                        <p:attrNameLst>
                                          <p:attrName>ppt_x</p:attrName>
                                        </p:attrNameLst>
                                      </p:cBhvr>
                                      <p:tavLst>
                                        <p:tav tm="0">
                                          <p:val>
                                            <p:strVal val="#ppt_x"/>
                                          </p:val>
                                        </p:tav>
                                        <p:tav tm="100000">
                                          <p:val>
                                            <p:strVal val="#ppt_x"/>
                                          </p:val>
                                        </p:tav>
                                      </p:tavLst>
                                    </p:anim>
                                    <p:anim calcmode="lin" valueType="num">
                                      <p:cBhvr>
                                        <p:cTn id="22" dur="1000" fill="hold"/>
                                        <p:tgtEl>
                                          <p:spTgt spid="67"/>
                                        </p:tgtEl>
                                        <p:attrNameLst>
                                          <p:attrName>ppt_y</p:attrName>
                                        </p:attrNameLst>
                                      </p:cBhvr>
                                      <p:tavLst>
                                        <p:tav tm="0">
                                          <p:val>
                                            <p:strVal val="#ppt_y-.1"/>
                                          </p:val>
                                        </p:tav>
                                        <p:tav tm="100000">
                                          <p:val>
                                            <p:strVal val="#ppt_y"/>
                                          </p:val>
                                        </p:tav>
                                      </p:tavLst>
                                    </p:anim>
                                  </p:childTnLst>
                                </p:cTn>
                              </p:par>
                              <p:par>
                                <p:cTn id="23" presetID="42" presetClass="path" presetSubtype="0" accel="50000" decel="50000" fill="hold" nodeType="withEffect">
                                  <p:stCondLst>
                                    <p:cond delay="0"/>
                                  </p:stCondLst>
                                  <p:childTnLst>
                                    <p:animMotion origin="layout" path="M 0.05508 0.06458 L 0.00078 -0.00324 " pathEditMode="relative" rAng="0" ptsTypes="AA">
                                      <p:cBhvr>
                                        <p:cTn id="24" dur="1500" fill="hold"/>
                                        <p:tgtEl>
                                          <p:spTgt spid="100"/>
                                        </p:tgtEl>
                                        <p:attrNameLst>
                                          <p:attrName>ppt_x</p:attrName>
                                          <p:attrName>ppt_y</p:attrName>
                                        </p:attrNameLst>
                                      </p:cBhvr>
                                      <p:rCtr x="-2721" y="-3403"/>
                                    </p:animMotion>
                                  </p:childTnLst>
                                </p:cTn>
                              </p:par>
                              <p:par>
                                <p:cTn id="25" presetID="8" presetClass="emph" presetSubtype="0" fill="hold" nodeType="withEffect">
                                  <p:stCondLst>
                                    <p:cond delay="1250"/>
                                  </p:stCondLst>
                                  <p:childTnLst>
                                    <p:animRot by="21600000">
                                      <p:cBhvr>
                                        <p:cTn id="26" dur="5750" fill="hold"/>
                                        <p:tgtEl>
                                          <p:spTgt spid="10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strips(downLeft)">
                                      <p:cBhvr>
                                        <p:cTn id="31" dur="500"/>
                                        <p:tgtEl>
                                          <p:spTgt spid="14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48"/>
                                        </p:tgtEl>
                                        <p:attrNameLst>
                                          <p:attrName>style.visibility</p:attrName>
                                        </p:attrNameLst>
                                      </p:cBhvr>
                                      <p:to>
                                        <p:strVal val="visible"/>
                                      </p:to>
                                    </p:set>
                                    <p:animEffect transition="in" filter="strips(downLeft)">
                                      <p:cBhvr>
                                        <p:cTn id="36" dur="500"/>
                                        <p:tgtEl>
                                          <p:spTgt spid="14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strips(downLeft)">
                                      <p:cBhvr>
                                        <p:cTn id="41" dur="500"/>
                                        <p:tgtEl>
                                          <p:spTgt spid="149"/>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strips(downLeft)">
                                      <p:cBhvr>
                                        <p:cTn id="4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3" grpId="0" animBg="1"/>
      <p:bldP spid="147" grpId="0"/>
      <p:bldP spid="148" grpId="0"/>
      <p:bldP spid="149" grpId="0"/>
      <p:bldP spid="1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620644" y="3220339"/>
            <a:ext cx="1640980" cy="2678485"/>
            <a:chOff x="2216634" y="1360170"/>
            <a:chExt cx="2583966" cy="4217670"/>
          </a:xfrm>
        </p:grpSpPr>
        <p:sp>
          <p:nvSpPr>
            <p:cNvPr id="98" name="矩形 97"/>
            <p:cNvSpPr/>
            <p:nvPr/>
          </p:nvSpPr>
          <p:spPr>
            <a:xfrm>
              <a:off x="2217420" y="4320540"/>
              <a:ext cx="1085850" cy="1257300"/>
            </a:xfrm>
            <a:prstGeom prst="rect">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2216634" y="3771900"/>
              <a:ext cx="1082397" cy="541199"/>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2621280" y="447294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梯形 100"/>
            <p:cNvSpPr/>
            <p:nvPr/>
          </p:nvSpPr>
          <p:spPr>
            <a:xfrm>
              <a:off x="3040380" y="3131820"/>
              <a:ext cx="1760220" cy="2446020"/>
            </a:xfrm>
            <a:prstGeom prst="trapezoid">
              <a:avLst>
                <a:gd name="adj" fmla="val 25000"/>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3489403" y="2533222"/>
              <a:ext cx="871217" cy="495728"/>
            </a:xfrm>
            <a:prstGeom prst="rect">
              <a:avLst/>
            </a:prstGeom>
            <a:solidFill>
              <a:srgbClr val="FDDF0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3524250" y="2506552"/>
              <a:ext cx="121920" cy="495728"/>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4011930" y="2548462"/>
              <a:ext cx="329640" cy="495728"/>
            </a:xfrm>
            <a:prstGeom prst="rect">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3481554" y="1983806"/>
              <a:ext cx="879065" cy="439533"/>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a:off x="3426613" y="2384095"/>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3421380" y="2997933"/>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3771900" y="5005819"/>
              <a:ext cx="308610" cy="572021"/>
            </a:xfrm>
            <a:custGeom>
              <a:avLst/>
              <a:gdLst>
                <a:gd name="connsiteX0" fmla="*/ 140458 w 308610"/>
                <a:gd name="connsiteY0" fmla="*/ 0 h 572021"/>
                <a:gd name="connsiteX1" fmla="*/ 168152 w 308610"/>
                <a:gd name="connsiteY1" fmla="*/ 0 h 572021"/>
                <a:gd name="connsiteX2" fmla="*/ 308610 w 308610"/>
                <a:gd name="connsiteY2" fmla="*/ 140458 h 572021"/>
                <a:gd name="connsiteX3" fmla="*/ 308610 w 308610"/>
                <a:gd name="connsiteY3" fmla="*/ 572021 h 572021"/>
                <a:gd name="connsiteX4" fmla="*/ 0 w 308610"/>
                <a:gd name="connsiteY4" fmla="*/ 572021 h 572021"/>
                <a:gd name="connsiteX5" fmla="*/ 0 w 308610"/>
                <a:gd name="connsiteY5" fmla="*/ 140458 h 572021"/>
                <a:gd name="connsiteX6" fmla="*/ 140458 w 308610"/>
                <a:gd name="connsiteY6" fmla="*/ 0 h 57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10" h="572021">
                  <a:moveTo>
                    <a:pt x="140458" y="0"/>
                  </a:moveTo>
                  <a:lnTo>
                    <a:pt x="168152" y="0"/>
                  </a:lnTo>
                  <a:cubicBezTo>
                    <a:pt x="245725" y="0"/>
                    <a:pt x="308610" y="62885"/>
                    <a:pt x="308610" y="140458"/>
                  </a:cubicBezTo>
                  <a:lnTo>
                    <a:pt x="308610" y="572021"/>
                  </a:lnTo>
                  <a:lnTo>
                    <a:pt x="0" y="572021"/>
                  </a:lnTo>
                  <a:lnTo>
                    <a:pt x="0" y="140458"/>
                  </a:lnTo>
                  <a:cubicBezTo>
                    <a:pt x="0" y="62885"/>
                    <a:pt x="62885" y="0"/>
                    <a:pt x="14045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3802380" y="331089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105" idx="0"/>
            </p:cNvCxnSpPr>
            <p:nvPr/>
          </p:nvCxnSpPr>
          <p:spPr>
            <a:xfrm flipH="1" flipV="1">
              <a:off x="3920490" y="1360170"/>
              <a:ext cx="597" cy="623636"/>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平行四边形 113"/>
            <p:cNvSpPr/>
            <p:nvPr/>
          </p:nvSpPr>
          <p:spPr>
            <a:xfrm>
              <a:off x="3063240" y="3166110"/>
              <a:ext cx="537210" cy="2377440"/>
            </a:xfrm>
            <a:prstGeom prst="parallelogram">
              <a:avLst>
                <a:gd name="adj" fmla="val 83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a:off x="3519654" y="2008585"/>
              <a:ext cx="366546" cy="372844"/>
            </a:xfrm>
            <a:custGeom>
              <a:avLst/>
              <a:gdLst>
                <a:gd name="connsiteX0" fmla="*/ 431292 w 431292"/>
                <a:gd name="connsiteY0" fmla="*/ 0 h 438702"/>
                <a:gd name="connsiteX1" fmla="*/ 377333 w 431292"/>
                <a:gd name="connsiteY1" fmla="*/ 16750 h 438702"/>
                <a:gd name="connsiteX2" fmla="*/ 82534 w 431292"/>
                <a:gd name="connsiteY2" fmla="*/ 376178 h 438702"/>
                <a:gd name="connsiteX3" fmla="*/ 76231 w 431292"/>
                <a:gd name="connsiteY3" fmla="*/ 438702 h 438702"/>
                <a:gd name="connsiteX4" fmla="*/ 0 w 431292"/>
                <a:gd name="connsiteY4" fmla="*/ 438702 h 438702"/>
                <a:gd name="connsiteX5" fmla="*/ 350952 w 431292"/>
                <a:gd name="connsiteY5" fmla="*/ 8099 h 43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92" h="438702">
                  <a:moveTo>
                    <a:pt x="431292" y="0"/>
                  </a:moveTo>
                  <a:lnTo>
                    <a:pt x="377333" y="16750"/>
                  </a:lnTo>
                  <a:cubicBezTo>
                    <a:pt x="227998" y="79913"/>
                    <a:pt x="115789" y="213665"/>
                    <a:pt x="82534" y="376178"/>
                  </a:cubicBezTo>
                  <a:lnTo>
                    <a:pt x="76231" y="438702"/>
                  </a:lnTo>
                  <a:lnTo>
                    <a:pt x="0" y="438702"/>
                  </a:lnTo>
                  <a:cubicBezTo>
                    <a:pt x="0" y="226298"/>
                    <a:pt x="150664" y="49084"/>
                    <a:pt x="350952" y="8099"/>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2244090" y="4347210"/>
              <a:ext cx="99060" cy="1196340"/>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p:nvSpPr>
          <p:spPr>
            <a:xfrm>
              <a:off x="2243304" y="3806190"/>
              <a:ext cx="492191" cy="476429"/>
            </a:xfrm>
            <a:custGeom>
              <a:avLst/>
              <a:gdLst>
                <a:gd name="connsiteX0" fmla="*/ 492191 w 492191"/>
                <a:gd name="connsiteY0" fmla="*/ 0 h 536259"/>
                <a:gd name="connsiteX1" fmla="*/ 414360 w 492191"/>
                <a:gd name="connsiteY1" fmla="*/ 26542 h 536259"/>
                <a:gd name="connsiteX2" fmla="*/ 94815 w 492191"/>
                <a:gd name="connsiteY2" fmla="*/ 454539 h 536259"/>
                <a:gd name="connsiteX3" fmla="*/ 87316 w 492191"/>
                <a:gd name="connsiteY3" fmla="*/ 536259 h 536259"/>
                <a:gd name="connsiteX4" fmla="*/ 0 w 492191"/>
                <a:gd name="connsiteY4" fmla="*/ 536259 h 536259"/>
                <a:gd name="connsiteX5" fmla="*/ 432128 w 492191"/>
                <a:gd name="connsiteY5" fmla="*/ 6055 h 53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191" h="536259">
                  <a:moveTo>
                    <a:pt x="492191" y="0"/>
                  </a:moveTo>
                  <a:lnTo>
                    <a:pt x="414360" y="26542"/>
                  </a:lnTo>
                  <a:cubicBezTo>
                    <a:pt x="252489" y="101755"/>
                    <a:pt x="130862" y="261023"/>
                    <a:pt x="94815" y="454539"/>
                  </a:cubicBezTo>
                  <a:lnTo>
                    <a:pt x="87316" y="536259"/>
                  </a:lnTo>
                  <a:lnTo>
                    <a:pt x="0" y="536259"/>
                  </a:lnTo>
                  <a:cubicBezTo>
                    <a:pt x="0" y="274725"/>
                    <a:pt x="185513" y="56520"/>
                    <a:pt x="432128" y="6055"/>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矩形 132"/>
          <p:cNvSpPr/>
          <p:nvPr/>
        </p:nvSpPr>
        <p:spPr>
          <a:xfrm>
            <a:off x="263769" y="5820508"/>
            <a:ext cx="2145323" cy="1178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8" name="组合 117"/>
          <p:cNvGrpSpPr/>
          <p:nvPr/>
        </p:nvGrpSpPr>
        <p:grpSpPr>
          <a:xfrm>
            <a:off x="7628709" y="-95794"/>
            <a:ext cx="4750527" cy="4484912"/>
            <a:chOff x="7628709" y="-95794"/>
            <a:chExt cx="4750527" cy="4484912"/>
          </a:xfrm>
        </p:grpSpPr>
        <p:grpSp>
          <p:nvGrpSpPr>
            <p:cNvPr id="119" name="组合 118"/>
            <p:cNvGrpSpPr/>
            <p:nvPr/>
          </p:nvGrpSpPr>
          <p:grpSpPr>
            <a:xfrm>
              <a:off x="7628709" y="-95794"/>
              <a:ext cx="4750527" cy="4484912"/>
              <a:chOff x="7628709" y="-95794"/>
              <a:chExt cx="4750527" cy="4484912"/>
            </a:xfrm>
          </p:grpSpPr>
          <p:grpSp>
            <p:nvGrpSpPr>
              <p:cNvPr id="122" name="组合 121"/>
              <p:cNvGrpSpPr/>
              <p:nvPr/>
            </p:nvGrpSpPr>
            <p:grpSpPr>
              <a:xfrm>
                <a:off x="8203475" y="-95794"/>
                <a:ext cx="4175761" cy="3570514"/>
                <a:chOff x="8203475" y="-95794"/>
                <a:chExt cx="4175761" cy="3570514"/>
              </a:xfrm>
            </p:grpSpPr>
            <p:sp>
              <p:nvSpPr>
                <p:cNvPr id="124" name="矩形 123"/>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任意多边形 122"/>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0" name="图片 119"/>
            <p:cNvPicPr>
              <a:picLocks noChangeAspect="1"/>
            </p:cNvPicPr>
            <p:nvPr/>
          </p:nvPicPr>
          <p:blipFill rotWithShape="1">
            <a:blip r:embed="rId3"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121" name="图片 120"/>
            <p:cNvPicPr>
              <a:picLocks noChangeAspect="1"/>
            </p:cNvPicPr>
            <p:nvPr/>
          </p:nvPicPr>
          <p:blipFill rotWithShape="1">
            <a:blip r:embed="rId4"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
        <p:nvSpPr>
          <p:cNvPr id="39" name="任意多边形 38"/>
          <p:cNvSpPr/>
          <p:nvPr/>
        </p:nvSpPr>
        <p:spPr>
          <a:xfrm>
            <a:off x="-106321" y="3975511"/>
            <a:ext cx="12298321" cy="2948803"/>
          </a:xfrm>
          <a:custGeom>
            <a:avLst/>
            <a:gdLst>
              <a:gd name="connsiteX0" fmla="*/ 284873 w 12192000"/>
              <a:gd name="connsiteY0" fmla="*/ 442 h 3750841"/>
              <a:gd name="connsiteX1" fmla="*/ 5550878 w 12192000"/>
              <a:gd name="connsiteY1" fmla="*/ 1842978 h 3750841"/>
              <a:gd name="connsiteX2" fmla="*/ 12081561 w 12192000"/>
              <a:gd name="connsiteY2" fmla="*/ 1801114 h 3750841"/>
              <a:gd name="connsiteX3" fmla="*/ 12192000 w 12192000"/>
              <a:gd name="connsiteY3" fmla="*/ 1747221 h 3750841"/>
              <a:gd name="connsiteX4" fmla="*/ 12192000 w 12192000"/>
              <a:gd name="connsiteY4" fmla="*/ 2550059 h 3750841"/>
              <a:gd name="connsiteX5" fmla="*/ 12138352 w 12192000"/>
              <a:gd name="connsiteY5" fmla="*/ 2633905 h 3750841"/>
              <a:gd name="connsiteX6" fmla="*/ 5975843 w 12192000"/>
              <a:gd name="connsiteY6" fmla="*/ 3715748 h 3750841"/>
              <a:gd name="connsiteX7" fmla="*/ 576023 w 12192000"/>
              <a:gd name="connsiteY7" fmla="*/ 1348423 h 3750841"/>
              <a:gd name="connsiteX8" fmla="*/ 11829 w 12192000"/>
              <a:gd name="connsiteY8" fmla="*/ 1186252 h 3750841"/>
              <a:gd name="connsiteX9" fmla="*/ 0 w 12192000"/>
              <a:gd name="connsiteY9" fmla="*/ 1185199 h 3750841"/>
              <a:gd name="connsiteX10" fmla="*/ 0 w 12192000"/>
              <a:gd name="connsiteY10" fmla="*/ 52838 h 3750841"/>
              <a:gd name="connsiteX11" fmla="*/ 13926 w 12192000"/>
              <a:gd name="connsiteY11" fmla="*/ 49091 h 3750841"/>
              <a:gd name="connsiteX12" fmla="*/ 284873 w 12192000"/>
              <a:gd name="connsiteY12" fmla="*/ 442 h 3750841"/>
              <a:gd name="connsiteX0" fmla="*/ 336528 w 12243655"/>
              <a:gd name="connsiteY0" fmla="*/ 442 h 2793586"/>
              <a:gd name="connsiteX1" fmla="*/ 5602533 w 12243655"/>
              <a:gd name="connsiteY1" fmla="*/ 1842978 h 2793586"/>
              <a:gd name="connsiteX2" fmla="*/ 12133216 w 12243655"/>
              <a:gd name="connsiteY2" fmla="*/ 1801114 h 2793586"/>
              <a:gd name="connsiteX3" fmla="*/ 12243655 w 12243655"/>
              <a:gd name="connsiteY3" fmla="*/ 1747221 h 2793586"/>
              <a:gd name="connsiteX4" fmla="*/ 12243655 w 12243655"/>
              <a:gd name="connsiteY4" fmla="*/ 2550059 h 2793586"/>
              <a:gd name="connsiteX5" fmla="*/ 12190007 w 12243655"/>
              <a:gd name="connsiteY5" fmla="*/ 2633905 h 2793586"/>
              <a:gd name="connsiteX6" fmla="*/ 6326436 w 12243655"/>
              <a:gd name="connsiteY6" fmla="*/ 2168302 h 2793586"/>
              <a:gd name="connsiteX7" fmla="*/ 627678 w 12243655"/>
              <a:gd name="connsiteY7" fmla="*/ 1348423 h 2793586"/>
              <a:gd name="connsiteX8" fmla="*/ 63484 w 12243655"/>
              <a:gd name="connsiteY8" fmla="*/ 1186252 h 2793586"/>
              <a:gd name="connsiteX9" fmla="*/ 51655 w 12243655"/>
              <a:gd name="connsiteY9" fmla="*/ 1185199 h 2793586"/>
              <a:gd name="connsiteX10" fmla="*/ 51655 w 12243655"/>
              <a:gd name="connsiteY10" fmla="*/ 52838 h 2793586"/>
              <a:gd name="connsiteX11" fmla="*/ 65581 w 12243655"/>
              <a:gd name="connsiteY11" fmla="*/ 49091 h 2793586"/>
              <a:gd name="connsiteX12" fmla="*/ 336528 w 12243655"/>
              <a:gd name="connsiteY12" fmla="*/ 442 h 2793586"/>
              <a:gd name="connsiteX0" fmla="*/ 336528 w 12243655"/>
              <a:gd name="connsiteY0" fmla="*/ 442 h 2709994"/>
              <a:gd name="connsiteX1" fmla="*/ 5602533 w 12243655"/>
              <a:gd name="connsiteY1" fmla="*/ 1842978 h 2709994"/>
              <a:gd name="connsiteX2" fmla="*/ 12133216 w 12243655"/>
              <a:gd name="connsiteY2" fmla="*/ 1801114 h 2709994"/>
              <a:gd name="connsiteX3" fmla="*/ 12243655 w 12243655"/>
              <a:gd name="connsiteY3" fmla="*/ 1747221 h 2709994"/>
              <a:gd name="connsiteX4" fmla="*/ 12243655 w 12243655"/>
              <a:gd name="connsiteY4" fmla="*/ 2550059 h 2709994"/>
              <a:gd name="connsiteX5" fmla="*/ 12190007 w 12243655"/>
              <a:gd name="connsiteY5" fmla="*/ 2633905 h 2709994"/>
              <a:gd name="connsiteX6" fmla="*/ 6326436 w 12243655"/>
              <a:gd name="connsiteY6" fmla="*/ 2168302 h 2709994"/>
              <a:gd name="connsiteX7" fmla="*/ 627678 w 12243655"/>
              <a:gd name="connsiteY7" fmla="*/ 1348423 h 2709994"/>
              <a:gd name="connsiteX8" fmla="*/ 63484 w 12243655"/>
              <a:gd name="connsiteY8" fmla="*/ 1186252 h 2709994"/>
              <a:gd name="connsiteX9" fmla="*/ 51655 w 12243655"/>
              <a:gd name="connsiteY9" fmla="*/ 1185199 h 2709994"/>
              <a:gd name="connsiteX10" fmla="*/ 51655 w 12243655"/>
              <a:gd name="connsiteY10" fmla="*/ 52838 h 2709994"/>
              <a:gd name="connsiteX11" fmla="*/ 65581 w 12243655"/>
              <a:gd name="connsiteY11" fmla="*/ 49091 h 2709994"/>
              <a:gd name="connsiteX12" fmla="*/ 336528 w 12243655"/>
              <a:gd name="connsiteY12" fmla="*/ 442 h 2709994"/>
              <a:gd name="connsiteX0" fmla="*/ 336528 w 12243655"/>
              <a:gd name="connsiteY0" fmla="*/ 442 h 2746355"/>
              <a:gd name="connsiteX1" fmla="*/ 5602533 w 12243655"/>
              <a:gd name="connsiteY1" fmla="*/ 1842978 h 2746355"/>
              <a:gd name="connsiteX2" fmla="*/ 12133216 w 12243655"/>
              <a:gd name="connsiteY2" fmla="*/ 1801114 h 2746355"/>
              <a:gd name="connsiteX3" fmla="*/ 12243655 w 12243655"/>
              <a:gd name="connsiteY3" fmla="*/ 1747221 h 2746355"/>
              <a:gd name="connsiteX4" fmla="*/ 12243655 w 12243655"/>
              <a:gd name="connsiteY4" fmla="*/ 2550059 h 2746355"/>
              <a:gd name="connsiteX5" fmla="*/ 12190007 w 12243655"/>
              <a:gd name="connsiteY5" fmla="*/ 2633905 h 2746355"/>
              <a:gd name="connsiteX6" fmla="*/ 6326436 w 12243655"/>
              <a:gd name="connsiteY6" fmla="*/ 2168302 h 2746355"/>
              <a:gd name="connsiteX7" fmla="*/ 627678 w 12243655"/>
              <a:gd name="connsiteY7" fmla="*/ 1348423 h 2746355"/>
              <a:gd name="connsiteX8" fmla="*/ 63484 w 12243655"/>
              <a:gd name="connsiteY8" fmla="*/ 1186252 h 2746355"/>
              <a:gd name="connsiteX9" fmla="*/ 51655 w 12243655"/>
              <a:gd name="connsiteY9" fmla="*/ 1185199 h 2746355"/>
              <a:gd name="connsiteX10" fmla="*/ 51655 w 12243655"/>
              <a:gd name="connsiteY10" fmla="*/ 52838 h 2746355"/>
              <a:gd name="connsiteX11" fmla="*/ 65581 w 12243655"/>
              <a:gd name="connsiteY11" fmla="*/ 49091 h 2746355"/>
              <a:gd name="connsiteX12" fmla="*/ 336528 w 12243655"/>
              <a:gd name="connsiteY12" fmla="*/ 442 h 2746355"/>
              <a:gd name="connsiteX0" fmla="*/ 336528 w 12243655"/>
              <a:gd name="connsiteY0" fmla="*/ 442 h 3062767"/>
              <a:gd name="connsiteX1" fmla="*/ 5602533 w 12243655"/>
              <a:gd name="connsiteY1" fmla="*/ 1842978 h 3062767"/>
              <a:gd name="connsiteX2" fmla="*/ 12133216 w 12243655"/>
              <a:gd name="connsiteY2" fmla="*/ 1801114 h 3062767"/>
              <a:gd name="connsiteX3" fmla="*/ 12243655 w 12243655"/>
              <a:gd name="connsiteY3" fmla="*/ 1747221 h 3062767"/>
              <a:gd name="connsiteX4" fmla="*/ 12243655 w 12243655"/>
              <a:gd name="connsiteY4" fmla="*/ 2550059 h 3062767"/>
              <a:gd name="connsiteX5" fmla="*/ 12190007 w 12243655"/>
              <a:gd name="connsiteY5" fmla="*/ 2932843 h 3062767"/>
              <a:gd name="connsiteX6" fmla="*/ 6326436 w 12243655"/>
              <a:gd name="connsiteY6" fmla="*/ 2168302 h 3062767"/>
              <a:gd name="connsiteX7" fmla="*/ 627678 w 12243655"/>
              <a:gd name="connsiteY7" fmla="*/ 1348423 h 3062767"/>
              <a:gd name="connsiteX8" fmla="*/ 63484 w 12243655"/>
              <a:gd name="connsiteY8" fmla="*/ 1186252 h 3062767"/>
              <a:gd name="connsiteX9" fmla="*/ 51655 w 12243655"/>
              <a:gd name="connsiteY9" fmla="*/ 1185199 h 3062767"/>
              <a:gd name="connsiteX10" fmla="*/ 51655 w 12243655"/>
              <a:gd name="connsiteY10" fmla="*/ 52838 h 3062767"/>
              <a:gd name="connsiteX11" fmla="*/ 65581 w 12243655"/>
              <a:gd name="connsiteY11" fmla="*/ 49091 h 3062767"/>
              <a:gd name="connsiteX12" fmla="*/ 336528 w 12243655"/>
              <a:gd name="connsiteY12" fmla="*/ 442 h 3062767"/>
              <a:gd name="connsiteX0" fmla="*/ 336528 w 12243655"/>
              <a:gd name="connsiteY0" fmla="*/ 442 h 2945862"/>
              <a:gd name="connsiteX1" fmla="*/ 5602533 w 12243655"/>
              <a:gd name="connsiteY1" fmla="*/ 1842978 h 2945862"/>
              <a:gd name="connsiteX2" fmla="*/ 12133216 w 12243655"/>
              <a:gd name="connsiteY2" fmla="*/ 1801114 h 2945862"/>
              <a:gd name="connsiteX3" fmla="*/ 12243655 w 12243655"/>
              <a:gd name="connsiteY3" fmla="*/ 1747221 h 2945862"/>
              <a:gd name="connsiteX4" fmla="*/ 12243655 w 12243655"/>
              <a:gd name="connsiteY4" fmla="*/ 2550059 h 2945862"/>
              <a:gd name="connsiteX5" fmla="*/ 12190007 w 12243655"/>
              <a:gd name="connsiteY5" fmla="*/ 2932843 h 2945862"/>
              <a:gd name="connsiteX6" fmla="*/ 6326436 w 12243655"/>
              <a:gd name="connsiteY6" fmla="*/ 2168302 h 2945862"/>
              <a:gd name="connsiteX7" fmla="*/ 627678 w 12243655"/>
              <a:gd name="connsiteY7" fmla="*/ 1348423 h 2945862"/>
              <a:gd name="connsiteX8" fmla="*/ 63484 w 12243655"/>
              <a:gd name="connsiteY8" fmla="*/ 1186252 h 2945862"/>
              <a:gd name="connsiteX9" fmla="*/ 51655 w 12243655"/>
              <a:gd name="connsiteY9" fmla="*/ 1185199 h 2945862"/>
              <a:gd name="connsiteX10" fmla="*/ 51655 w 12243655"/>
              <a:gd name="connsiteY10" fmla="*/ 52838 h 2945862"/>
              <a:gd name="connsiteX11" fmla="*/ 65581 w 12243655"/>
              <a:gd name="connsiteY11" fmla="*/ 49091 h 2945862"/>
              <a:gd name="connsiteX12" fmla="*/ 336528 w 12243655"/>
              <a:gd name="connsiteY12" fmla="*/ 442 h 2945862"/>
              <a:gd name="connsiteX0" fmla="*/ 284873 w 12192000"/>
              <a:gd name="connsiteY0" fmla="*/ 442 h 3033575"/>
              <a:gd name="connsiteX1" fmla="*/ 5550878 w 12192000"/>
              <a:gd name="connsiteY1" fmla="*/ 1842978 h 3033575"/>
              <a:gd name="connsiteX2" fmla="*/ 12081561 w 12192000"/>
              <a:gd name="connsiteY2" fmla="*/ 1801114 h 3033575"/>
              <a:gd name="connsiteX3" fmla="*/ 12192000 w 12192000"/>
              <a:gd name="connsiteY3" fmla="*/ 1747221 h 3033575"/>
              <a:gd name="connsiteX4" fmla="*/ 12192000 w 12192000"/>
              <a:gd name="connsiteY4" fmla="*/ 2550059 h 3033575"/>
              <a:gd name="connsiteX5" fmla="*/ 12138352 w 12192000"/>
              <a:gd name="connsiteY5" fmla="*/ 2932843 h 3033575"/>
              <a:gd name="connsiteX6" fmla="*/ 4006366 w 12192000"/>
              <a:gd name="connsiteY6" fmla="*/ 2854102 h 3033575"/>
              <a:gd name="connsiteX7" fmla="*/ 576023 w 12192000"/>
              <a:gd name="connsiteY7" fmla="*/ 1348423 h 3033575"/>
              <a:gd name="connsiteX8" fmla="*/ 11829 w 12192000"/>
              <a:gd name="connsiteY8" fmla="*/ 1186252 h 3033575"/>
              <a:gd name="connsiteX9" fmla="*/ 0 w 12192000"/>
              <a:gd name="connsiteY9" fmla="*/ 1185199 h 3033575"/>
              <a:gd name="connsiteX10" fmla="*/ 0 w 12192000"/>
              <a:gd name="connsiteY10" fmla="*/ 52838 h 3033575"/>
              <a:gd name="connsiteX11" fmla="*/ 13926 w 12192000"/>
              <a:gd name="connsiteY11" fmla="*/ 49091 h 3033575"/>
              <a:gd name="connsiteX12" fmla="*/ 284873 w 12192000"/>
              <a:gd name="connsiteY12" fmla="*/ 442 h 3033575"/>
              <a:gd name="connsiteX0" fmla="*/ 284873 w 12192000"/>
              <a:gd name="connsiteY0" fmla="*/ 442 h 3157480"/>
              <a:gd name="connsiteX1" fmla="*/ 5550878 w 12192000"/>
              <a:gd name="connsiteY1" fmla="*/ 1842978 h 3157480"/>
              <a:gd name="connsiteX2" fmla="*/ 12081561 w 12192000"/>
              <a:gd name="connsiteY2" fmla="*/ 1801114 h 3157480"/>
              <a:gd name="connsiteX3" fmla="*/ 12192000 w 12192000"/>
              <a:gd name="connsiteY3" fmla="*/ 1747221 h 3157480"/>
              <a:gd name="connsiteX4" fmla="*/ 12192000 w 12192000"/>
              <a:gd name="connsiteY4" fmla="*/ 2550059 h 3157480"/>
              <a:gd name="connsiteX5" fmla="*/ 12138352 w 12192000"/>
              <a:gd name="connsiteY5" fmla="*/ 2932843 h 3157480"/>
              <a:gd name="connsiteX6" fmla="*/ 4006366 w 12192000"/>
              <a:gd name="connsiteY6" fmla="*/ 2854102 h 3157480"/>
              <a:gd name="connsiteX7" fmla="*/ 576023 w 12192000"/>
              <a:gd name="connsiteY7" fmla="*/ 1348423 h 3157480"/>
              <a:gd name="connsiteX8" fmla="*/ 11829 w 12192000"/>
              <a:gd name="connsiteY8" fmla="*/ 1186252 h 3157480"/>
              <a:gd name="connsiteX9" fmla="*/ 0 w 12192000"/>
              <a:gd name="connsiteY9" fmla="*/ 1185199 h 3157480"/>
              <a:gd name="connsiteX10" fmla="*/ 0 w 12192000"/>
              <a:gd name="connsiteY10" fmla="*/ 52838 h 3157480"/>
              <a:gd name="connsiteX11" fmla="*/ 13926 w 12192000"/>
              <a:gd name="connsiteY11" fmla="*/ 49091 h 3157480"/>
              <a:gd name="connsiteX12" fmla="*/ 284873 w 12192000"/>
              <a:gd name="connsiteY12" fmla="*/ 442 h 3157480"/>
              <a:gd name="connsiteX0" fmla="*/ 284873 w 12192000"/>
              <a:gd name="connsiteY0" fmla="*/ 442 h 3218445"/>
              <a:gd name="connsiteX1" fmla="*/ 5550878 w 12192000"/>
              <a:gd name="connsiteY1" fmla="*/ 1842978 h 3218445"/>
              <a:gd name="connsiteX2" fmla="*/ 12081561 w 12192000"/>
              <a:gd name="connsiteY2" fmla="*/ 1801114 h 3218445"/>
              <a:gd name="connsiteX3" fmla="*/ 12192000 w 12192000"/>
              <a:gd name="connsiteY3" fmla="*/ 1747221 h 3218445"/>
              <a:gd name="connsiteX4" fmla="*/ 12192000 w 12192000"/>
              <a:gd name="connsiteY4" fmla="*/ 2550059 h 3218445"/>
              <a:gd name="connsiteX5" fmla="*/ 12138352 w 12192000"/>
              <a:gd name="connsiteY5" fmla="*/ 2932843 h 3218445"/>
              <a:gd name="connsiteX6" fmla="*/ 5290043 w 12192000"/>
              <a:gd name="connsiteY6" fmla="*/ 2942025 h 3218445"/>
              <a:gd name="connsiteX7" fmla="*/ 576023 w 12192000"/>
              <a:gd name="connsiteY7" fmla="*/ 1348423 h 3218445"/>
              <a:gd name="connsiteX8" fmla="*/ 11829 w 12192000"/>
              <a:gd name="connsiteY8" fmla="*/ 1186252 h 3218445"/>
              <a:gd name="connsiteX9" fmla="*/ 0 w 12192000"/>
              <a:gd name="connsiteY9" fmla="*/ 1185199 h 3218445"/>
              <a:gd name="connsiteX10" fmla="*/ 0 w 12192000"/>
              <a:gd name="connsiteY10" fmla="*/ 52838 h 3218445"/>
              <a:gd name="connsiteX11" fmla="*/ 13926 w 12192000"/>
              <a:gd name="connsiteY11" fmla="*/ 49091 h 3218445"/>
              <a:gd name="connsiteX12" fmla="*/ 284873 w 12192000"/>
              <a:gd name="connsiteY12" fmla="*/ 442 h 3218445"/>
              <a:gd name="connsiteX0" fmla="*/ 328444 w 12235571"/>
              <a:gd name="connsiteY0" fmla="*/ 442 h 3040734"/>
              <a:gd name="connsiteX1" fmla="*/ 5594449 w 12235571"/>
              <a:gd name="connsiteY1" fmla="*/ 1842978 h 3040734"/>
              <a:gd name="connsiteX2" fmla="*/ 12125132 w 12235571"/>
              <a:gd name="connsiteY2" fmla="*/ 1801114 h 3040734"/>
              <a:gd name="connsiteX3" fmla="*/ 12235571 w 12235571"/>
              <a:gd name="connsiteY3" fmla="*/ 1747221 h 3040734"/>
              <a:gd name="connsiteX4" fmla="*/ 12235571 w 12235571"/>
              <a:gd name="connsiteY4" fmla="*/ 2550059 h 3040734"/>
              <a:gd name="connsiteX5" fmla="*/ 12181923 w 12235571"/>
              <a:gd name="connsiteY5" fmla="*/ 2932843 h 3040734"/>
              <a:gd name="connsiteX6" fmla="*/ 5333614 w 12235571"/>
              <a:gd name="connsiteY6" fmla="*/ 2942025 h 3040734"/>
              <a:gd name="connsiteX7" fmla="*/ 514086 w 12235571"/>
              <a:gd name="connsiteY7" fmla="*/ 1963884 h 3040734"/>
              <a:gd name="connsiteX8" fmla="*/ 55400 w 12235571"/>
              <a:gd name="connsiteY8" fmla="*/ 1186252 h 3040734"/>
              <a:gd name="connsiteX9" fmla="*/ 43571 w 12235571"/>
              <a:gd name="connsiteY9" fmla="*/ 1185199 h 3040734"/>
              <a:gd name="connsiteX10" fmla="*/ 43571 w 12235571"/>
              <a:gd name="connsiteY10" fmla="*/ 52838 h 3040734"/>
              <a:gd name="connsiteX11" fmla="*/ 57497 w 12235571"/>
              <a:gd name="connsiteY11" fmla="*/ 49091 h 3040734"/>
              <a:gd name="connsiteX12" fmla="*/ 328444 w 12235571"/>
              <a:gd name="connsiteY12" fmla="*/ 442 h 3040734"/>
              <a:gd name="connsiteX0" fmla="*/ 328444 w 12235571"/>
              <a:gd name="connsiteY0" fmla="*/ 442 h 3298259"/>
              <a:gd name="connsiteX1" fmla="*/ 5594449 w 12235571"/>
              <a:gd name="connsiteY1" fmla="*/ 1842978 h 3298259"/>
              <a:gd name="connsiteX2" fmla="*/ 12125132 w 12235571"/>
              <a:gd name="connsiteY2" fmla="*/ 1801114 h 3298259"/>
              <a:gd name="connsiteX3" fmla="*/ 12235571 w 12235571"/>
              <a:gd name="connsiteY3" fmla="*/ 1747221 h 3298259"/>
              <a:gd name="connsiteX4" fmla="*/ 12235571 w 12235571"/>
              <a:gd name="connsiteY4" fmla="*/ 2550059 h 3298259"/>
              <a:gd name="connsiteX5" fmla="*/ 12181923 w 12235571"/>
              <a:gd name="connsiteY5" fmla="*/ 2932843 h 3298259"/>
              <a:gd name="connsiteX6" fmla="*/ 5333614 w 12235571"/>
              <a:gd name="connsiteY6" fmla="*/ 2942025 h 3298259"/>
              <a:gd name="connsiteX7" fmla="*/ 514086 w 12235571"/>
              <a:gd name="connsiteY7" fmla="*/ 1963884 h 3298259"/>
              <a:gd name="connsiteX8" fmla="*/ 55400 w 12235571"/>
              <a:gd name="connsiteY8" fmla="*/ 1186252 h 3298259"/>
              <a:gd name="connsiteX9" fmla="*/ 43571 w 12235571"/>
              <a:gd name="connsiteY9" fmla="*/ 1185199 h 3298259"/>
              <a:gd name="connsiteX10" fmla="*/ 43571 w 12235571"/>
              <a:gd name="connsiteY10" fmla="*/ 52838 h 3298259"/>
              <a:gd name="connsiteX11" fmla="*/ 57497 w 12235571"/>
              <a:gd name="connsiteY11" fmla="*/ 49091 h 3298259"/>
              <a:gd name="connsiteX12" fmla="*/ 328444 w 12235571"/>
              <a:gd name="connsiteY12" fmla="*/ 442 h 3298259"/>
              <a:gd name="connsiteX0" fmla="*/ 391194 w 12298321"/>
              <a:gd name="connsiteY0" fmla="*/ 442 h 3052589"/>
              <a:gd name="connsiteX1" fmla="*/ 5657199 w 12298321"/>
              <a:gd name="connsiteY1" fmla="*/ 1842978 h 3052589"/>
              <a:gd name="connsiteX2" fmla="*/ 12187882 w 12298321"/>
              <a:gd name="connsiteY2" fmla="*/ 1801114 h 3052589"/>
              <a:gd name="connsiteX3" fmla="*/ 12298321 w 12298321"/>
              <a:gd name="connsiteY3" fmla="*/ 1747221 h 3052589"/>
              <a:gd name="connsiteX4" fmla="*/ 12298321 w 12298321"/>
              <a:gd name="connsiteY4" fmla="*/ 2550059 h 3052589"/>
              <a:gd name="connsiteX5" fmla="*/ 12244673 w 12298321"/>
              <a:gd name="connsiteY5" fmla="*/ 2932843 h 3052589"/>
              <a:gd name="connsiteX6" fmla="*/ 6328349 w 12298321"/>
              <a:gd name="connsiteY6" fmla="*/ 2660672 h 3052589"/>
              <a:gd name="connsiteX7" fmla="*/ 576836 w 12298321"/>
              <a:gd name="connsiteY7" fmla="*/ 1963884 h 3052589"/>
              <a:gd name="connsiteX8" fmla="*/ 118150 w 12298321"/>
              <a:gd name="connsiteY8" fmla="*/ 1186252 h 3052589"/>
              <a:gd name="connsiteX9" fmla="*/ 106321 w 12298321"/>
              <a:gd name="connsiteY9" fmla="*/ 1185199 h 3052589"/>
              <a:gd name="connsiteX10" fmla="*/ 106321 w 12298321"/>
              <a:gd name="connsiteY10" fmla="*/ 52838 h 3052589"/>
              <a:gd name="connsiteX11" fmla="*/ 120247 w 12298321"/>
              <a:gd name="connsiteY11" fmla="*/ 49091 h 3052589"/>
              <a:gd name="connsiteX12" fmla="*/ 391194 w 12298321"/>
              <a:gd name="connsiteY12" fmla="*/ 442 h 3052589"/>
              <a:gd name="connsiteX0" fmla="*/ 391194 w 12298321"/>
              <a:gd name="connsiteY0" fmla="*/ 442 h 2948803"/>
              <a:gd name="connsiteX1" fmla="*/ 5657199 w 12298321"/>
              <a:gd name="connsiteY1" fmla="*/ 1842978 h 2948803"/>
              <a:gd name="connsiteX2" fmla="*/ 12187882 w 12298321"/>
              <a:gd name="connsiteY2" fmla="*/ 1801114 h 2948803"/>
              <a:gd name="connsiteX3" fmla="*/ 12298321 w 12298321"/>
              <a:gd name="connsiteY3" fmla="*/ 1747221 h 2948803"/>
              <a:gd name="connsiteX4" fmla="*/ 12298321 w 12298321"/>
              <a:gd name="connsiteY4" fmla="*/ 2550059 h 2948803"/>
              <a:gd name="connsiteX5" fmla="*/ 12244673 w 12298321"/>
              <a:gd name="connsiteY5" fmla="*/ 2932843 h 2948803"/>
              <a:gd name="connsiteX6" fmla="*/ 6328349 w 12298321"/>
              <a:gd name="connsiteY6" fmla="*/ 2660672 h 2948803"/>
              <a:gd name="connsiteX7" fmla="*/ 576836 w 12298321"/>
              <a:gd name="connsiteY7" fmla="*/ 1963884 h 2948803"/>
              <a:gd name="connsiteX8" fmla="*/ 118150 w 12298321"/>
              <a:gd name="connsiteY8" fmla="*/ 1186252 h 2948803"/>
              <a:gd name="connsiteX9" fmla="*/ 106321 w 12298321"/>
              <a:gd name="connsiteY9" fmla="*/ 1185199 h 2948803"/>
              <a:gd name="connsiteX10" fmla="*/ 106321 w 12298321"/>
              <a:gd name="connsiteY10" fmla="*/ 52838 h 2948803"/>
              <a:gd name="connsiteX11" fmla="*/ 120247 w 12298321"/>
              <a:gd name="connsiteY11" fmla="*/ 49091 h 2948803"/>
              <a:gd name="connsiteX12" fmla="*/ 391194 w 12298321"/>
              <a:gd name="connsiteY12" fmla="*/ 442 h 294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8321" h="2948803">
                <a:moveTo>
                  <a:pt x="391194" y="442"/>
                </a:moveTo>
                <a:cubicBezTo>
                  <a:pt x="2776687" y="-30437"/>
                  <a:pt x="3645324" y="1565196"/>
                  <a:pt x="5657199" y="1842978"/>
                </a:cubicBezTo>
                <a:cubicBezTo>
                  <a:pt x="7543330" y="2103399"/>
                  <a:pt x="10699538" y="2408738"/>
                  <a:pt x="12187882" y="1801114"/>
                </a:cubicBezTo>
                <a:lnTo>
                  <a:pt x="12298321" y="1747221"/>
                </a:lnTo>
                <a:lnTo>
                  <a:pt x="12298321" y="2550059"/>
                </a:lnTo>
                <a:lnTo>
                  <a:pt x="12244673" y="2932843"/>
                </a:lnTo>
                <a:cubicBezTo>
                  <a:pt x="10437671" y="3042375"/>
                  <a:pt x="7938881" y="1802257"/>
                  <a:pt x="6328349" y="2660672"/>
                </a:cubicBezTo>
                <a:cubicBezTo>
                  <a:pt x="4717817" y="3519087"/>
                  <a:pt x="1611869" y="2209621"/>
                  <a:pt x="576836" y="1963884"/>
                </a:cubicBezTo>
                <a:cubicBezTo>
                  <a:pt x="-458197" y="1718147"/>
                  <a:pt x="240812" y="1203357"/>
                  <a:pt x="118150" y="1186252"/>
                </a:cubicBezTo>
                <a:lnTo>
                  <a:pt x="106321" y="1185199"/>
                </a:lnTo>
                <a:lnTo>
                  <a:pt x="106321" y="52838"/>
                </a:lnTo>
                <a:lnTo>
                  <a:pt x="120247" y="49091"/>
                </a:lnTo>
                <a:cubicBezTo>
                  <a:pt x="217013" y="23452"/>
                  <a:pt x="311678" y="1472"/>
                  <a:pt x="391194" y="442"/>
                </a:cubicBezTo>
                <a:close/>
              </a:path>
            </a:pathLst>
          </a:custGeom>
          <a:solidFill>
            <a:srgbClr val="20B6B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1" y="4532883"/>
            <a:ext cx="12642271" cy="2509328"/>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 name="connsiteX0" fmla="*/ 501750 w 12642271"/>
              <a:gd name="connsiteY0" fmla="*/ 375055 h 2509328"/>
              <a:gd name="connsiteX1" fmla="*/ 6383216 w 12642271"/>
              <a:gd name="connsiteY1" fmla="*/ 564637 h 2509328"/>
              <a:gd name="connsiteX2" fmla="*/ 12625753 w 12642271"/>
              <a:gd name="connsiteY2" fmla="*/ 1690053 h 2509328"/>
              <a:gd name="connsiteX3" fmla="*/ 12642271 w 12642271"/>
              <a:gd name="connsiteY3" fmla="*/ 2396164 h 2509328"/>
              <a:gd name="connsiteX4" fmla="*/ 12513491 w 12642271"/>
              <a:gd name="connsiteY4" fmla="*/ 2428225 h 2509328"/>
              <a:gd name="connsiteX5" fmla="*/ 6350981 w 12642271"/>
              <a:gd name="connsiteY5" fmla="*/ 2085715 h 2509328"/>
              <a:gd name="connsiteX6" fmla="*/ 581885 w 12642271"/>
              <a:gd name="connsiteY6" fmla="*/ 914143 h 2509328"/>
              <a:gd name="connsiteX7" fmla="*/ 150102 w 12642271"/>
              <a:gd name="connsiteY7" fmla="*/ 972388 h 2509328"/>
              <a:gd name="connsiteX8" fmla="*/ 0 w 12642271"/>
              <a:gd name="connsiteY8" fmla="*/ 1013054 h 2509328"/>
              <a:gd name="connsiteX9" fmla="*/ 0 w 12642271"/>
              <a:gd name="connsiteY9" fmla="*/ 423960 h 2509328"/>
              <a:gd name="connsiteX10" fmla="*/ 501750 w 12642271"/>
              <a:gd name="connsiteY10" fmla="*/ 375055 h 25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509328">
                <a:moveTo>
                  <a:pt x="501750" y="375055"/>
                </a:moveTo>
                <a:cubicBezTo>
                  <a:pt x="2887243" y="344176"/>
                  <a:pt x="3685077" y="2411021"/>
                  <a:pt x="6383216" y="564637"/>
                </a:cubicBezTo>
                <a:cubicBezTo>
                  <a:pt x="9261231" y="-1404839"/>
                  <a:pt x="11289322" y="2472570"/>
                  <a:pt x="12625753" y="1690053"/>
                </a:cubicBezTo>
                <a:lnTo>
                  <a:pt x="12642271" y="2396164"/>
                </a:lnTo>
                <a:lnTo>
                  <a:pt x="12513491" y="2428225"/>
                </a:lnTo>
                <a:cubicBezTo>
                  <a:pt x="10407551" y="2907034"/>
                  <a:pt x="9149962" y="1065808"/>
                  <a:pt x="6350981" y="2085715"/>
                </a:cubicBezTo>
                <a:cubicBezTo>
                  <a:pt x="3552001" y="3105623"/>
                  <a:pt x="2383323" y="854406"/>
                  <a:pt x="581885" y="914143"/>
                </a:cubicBezTo>
                <a:cubicBezTo>
                  <a:pt x="442119" y="918778"/>
                  <a:pt x="298543" y="937324"/>
                  <a:pt x="150102" y="972388"/>
                </a:cubicBezTo>
                <a:lnTo>
                  <a:pt x="0" y="1013054"/>
                </a:lnTo>
                <a:lnTo>
                  <a:pt x="0" y="423960"/>
                </a:lnTo>
                <a:cubicBezTo>
                  <a:pt x="175846" y="392638"/>
                  <a:pt x="342717" y="377114"/>
                  <a:pt x="501750" y="375055"/>
                </a:cubicBezTo>
                <a:close/>
              </a:path>
            </a:pathLst>
          </a:custGeom>
          <a:solidFill>
            <a:srgbClr val="20B6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 y="4544570"/>
            <a:ext cx="12642271" cy="2134511"/>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134511">
                <a:moveTo>
                  <a:pt x="501750" y="238"/>
                </a:moveTo>
                <a:cubicBezTo>
                  <a:pt x="2887243" y="-30641"/>
                  <a:pt x="3509230" y="2968188"/>
                  <a:pt x="6207369" y="1121804"/>
                </a:cubicBezTo>
                <a:cubicBezTo>
                  <a:pt x="9085384" y="-847672"/>
                  <a:pt x="11289322" y="2097753"/>
                  <a:pt x="12625753" y="1315236"/>
                </a:cubicBezTo>
                <a:lnTo>
                  <a:pt x="12642271" y="2021347"/>
                </a:lnTo>
                <a:lnTo>
                  <a:pt x="12513491" y="2053408"/>
                </a:lnTo>
                <a:cubicBezTo>
                  <a:pt x="10407551" y="2532217"/>
                  <a:pt x="9149962" y="690991"/>
                  <a:pt x="6350981" y="1710898"/>
                </a:cubicBezTo>
                <a:cubicBezTo>
                  <a:pt x="3552001" y="2730806"/>
                  <a:pt x="2383323" y="479589"/>
                  <a:pt x="581885" y="539326"/>
                </a:cubicBezTo>
                <a:cubicBezTo>
                  <a:pt x="442119" y="543961"/>
                  <a:pt x="298543" y="562507"/>
                  <a:pt x="150102" y="597571"/>
                </a:cubicBezTo>
                <a:lnTo>
                  <a:pt x="0" y="638237"/>
                </a:lnTo>
                <a:lnTo>
                  <a:pt x="0" y="49143"/>
                </a:lnTo>
                <a:cubicBezTo>
                  <a:pt x="175846" y="17821"/>
                  <a:pt x="342717" y="2297"/>
                  <a:pt x="501750" y="238"/>
                </a:cubicBezTo>
                <a:close/>
              </a:path>
            </a:pathLst>
          </a:custGeom>
          <a:solidFill>
            <a:srgbClr val="20B6B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46"/>
          <p:cNvSpPr txBox="1"/>
          <p:nvPr/>
        </p:nvSpPr>
        <p:spPr>
          <a:xfrm>
            <a:off x="331989" y="671637"/>
            <a:ext cx="3325613" cy="1569660"/>
          </a:xfrm>
          <a:prstGeom prst="rect">
            <a:avLst/>
          </a:prstGeom>
          <a:noFill/>
        </p:spPr>
        <p:txBody>
          <a:bodyPr wrap="square" rtlCol="0">
            <a:spAutoFit/>
          </a:bodyPr>
          <a:lstStyle/>
          <a:p>
            <a:pPr algn="ct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Mạch</a:t>
            </a:r>
            <a:r>
              <a:rPr lang="en-US" altLang="zh-CN" sz="4800" b="1" dirty="0" smtClean="0">
                <a:solidFill>
                  <a:srgbClr val="20B6BE"/>
                </a:solidFill>
                <a:latin typeface="Times New Roman" pitchFamily="18" charset="0"/>
                <a:ea typeface="微软雅黑" panose="020B0503020204020204" pitchFamily="34" charset="-122"/>
                <a:cs typeface="Times New Roman" pitchFamily="18" charset="0"/>
              </a:rPr>
              <a:t> ý </a:t>
            </a: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của</a:t>
            </a:r>
            <a:r>
              <a:rPr lang="en-US" altLang="zh-CN" sz="48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bài</a:t>
            </a:r>
            <a:r>
              <a:rPr lang="en-US" altLang="zh-CN" sz="48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văn</a:t>
            </a:r>
            <a:endParaRPr lang="en-US" altLang="zh-CN" sz="8800" b="1" dirty="0">
              <a:solidFill>
                <a:srgbClr val="20B6BE"/>
              </a:solidFill>
              <a:latin typeface="Times New Roman" pitchFamily="18" charset="0"/>
              <a:ea typeface="微软雅黑" panose="020B0503020204020204" pitchFamily="34" charset="-122"/>
              <a:cs typeface="Times New Roman" pitchFamily="18" charset="0"/>
            </a:endParaRPr>
          </a:p>
        </p:txBody>
      </p:sp>
      <p:sp>
        <p:nvSpPr>
          <p:cNvPr id="5" name="矩形 4"/>
          <p:cNvSpPr/>
          <p:nvPr/>
        </p:nvSpPr>
        <p:spPr>
          <a:xfrm>
            <a:off x="4850906" y="942296"/>
            <a:ext cx="7502823" cy="834524"/>
          </a:xfrm>
          <a:prstGeom prst="rect">
            <a:avLst/>
          </a:prstGeom>
        </p:spPr>
        <p:txBody>
          <a:bodyPr wrap="none">
            <a:spAutoFit/>
          </a:bodyPr>
          <a:lstStyle/>
          <a:p>
            <a:pPr>
              <a:lnSpc>
                <a:spcPct val="150000"/>
              </a:lnSpc>
            </a:pPr>
            <a:r>
              <a:rPr lang="vi-VN" sz="3600" dirty="0" smtClean="0">
                <a:latin typeface="+mj-lt"/>
              </a:rPr>
              <a:t>Đoạn 1: Nỗi buồn khi sắp phải chia tay.</a:t>
            </a:r>
            <a:endParaRPr lang="en-US" altLang="zh-CN" sz="3600" dirty="0">
              <a:solidFill>
                <a:srgbClr val="20B6BE"/>
              </a:solidFill>
              <a:latin typeface="+mj-lt"/>
              <a:ea typeface="微软雅黑" panose="020B0503020204020204" pitchFamily="34" charset="-122"/>
            </a:endParaRPr>
          </a:p>
        </p:txBody>
      </p:sp>
      <p:sp>
        <p:nvSpPr>
          <p:cNvPr id="6" name="矩形 5"/>
          <p:cNvSpPr/>
          <p:nvPr/>
        </p:nvSpPr>
        <p:spPr>
          <a:xfrm>
            <a:off x="5706523" y="1883698"/>
            <a:ext cx="6304931" cy="834524"/>
          </a:xfrm>
          <a:prstGeom prst="rect">
            <a:avLst/>
          </a:prstGeom>
        </p:spPr>
        <p:txBody>
          <a:bodyPr wrap="none">
            <a:spAutoFit/>
          </a:bodyPr>
          <a:lstStyle/>
          <a:p>
            <a:pPr>
              <a:lnSpc>
                <a:spcPct val="150000"/>
              </a:lnSpc>
            </a:pPr>
            <a:r>
              <a:rPr lang="vi-VN" sz="3600" dirty="0" smtClean="0">
                <a:latin typeface="+mj-lt"/>
              </a:rPr>
              <a:t>Đoạn 2: Sự trống vắng khi hè về</a:t>
            </a:r>
            <a:r>
              <a:rPr lang="en-US" sz="3600" dirty="0" smtClean="0">
                <a:latin typeface="+mj-lt"/>
              </a:rPr>
              <a:t>.</a:t>
            </a:r>
            <a:endParaRPr lang="en-US" altLang="zh-CN" sz="3600" dirty="0">
              <a:solidFill>
                <a:srgbClr val="20B6BE"/>
              </a:solidFill>
              <a:latin typeface="+mj-lt"/>
              <a:ea typeface="微软雅黑" panose="020B0503020204020204" pitchFamily="34" charset="-122"/>
            </a:endParaRPr>
          </a:p>
        </p:txBody>
      </p:sp>
      <p:sp>
        <p:nvSpPr>
          <p:cNvPr id="7" name="矩形 6"/>
          <p:cNvSpPr/>
          <p:nvPr/>
        </p:nvSpPr>
        <p:spPr>
          <a:xfrm>
            <a:off x="6512392" y="3021156"/>
            <a:ext cx="5019323" cy="834524"/>
          </a:xfrm>
          <a:prstGeom prst="rect">
            <a:avLst/>
          </a:prstGeom>
        </p:spPr>
        <p:txBody>
          <a:bodyPr wrap="none">
            <a:spAutoFit/>
          </a:bodyPr>
          <a:lstStyle/>
          <a:p>
            <a:pPr>
              <a:lnSpc>
                <a:spcPct val="150000"/>
              </a:lnSpc>
            </a:pPr>
            <a:r>
              <a:rPr lang="vi-VN" sz="3600" dirty="0" smtClean="0">
                <a:latin typeface="+mj-lt"/>
              </a:rPr>
              <a:t>Đoạn 3: Cảm giác cô đơn.</a:t>
            </a:r>
            <a:endParaRPr lang="en-US" altLang="zh-CN" sz="3600" dirty="0">
              <a:solidFill>
                <a:srgbClr val="20B6BE"/>
              </a:solidFill>
              <a:latin typeface="+mj-lt"/>
              <a:ea typeface="微软雅黑" panose="020B0503020204020204" pitchFamily="34" charset="-122"/>
            </a:endParaRPr>
          </a:p>
        </p:txBody>
      </p:sp>
      <p:sp>
        <p:nvSpPr>
          <p:cNvPr id="8" name="矩形 7"/>
          <p:cNvSpPr/>
          <p:nvPr/>
        </p:nvSpPr>
        <p:spPr>
          <a:xfrm>
            <a:off x="6179841" y="4221039"/>
            <a:ext cx="5104282" cy="916341"/>
          </a:xfrm>
          <a:prstGeom prst="rect">
            <a:avLst/>
          </a:prstGeom>
        </p:spPr>
        <p:txBody>
          <a:bodyPr wrap="none">
            <a:spAutoFit/>
          </a:bodyPr>
          <a:lstStyle/>
          <a:p>
            <a:pPr>
              <a:lnSpc>
                <a:spcPct val="150000"/>
              </a:lnSpc>
            </a:pPr>
            <a:r>
              <a:rPr lang="vi-VN" sz="4000" b="1" i="1" dirty="0" smtClean="0">
                <a:solidFill>
                  <a:srgbClr val="FF0000"/>
                </a:solidFill>
                <a:latin typeface="+mj-lt"/>
                <a:sym typeface="Wingdings" pitchFamily="2" charset="2"/>
              </a:rPr>
              <a:t></a:t>
            </a:r>
            <a:r>
              <a:rPr lang="vi-VN" sz="4000" b="1" i="1" dirty="0" smtClean="0">
                <a:solidFill>
                  <a:srgbClr val="FF0000"/>
                </a:solidFill>
                <a:latin typeface="+mj-lt"/>
              </a:rPr>
              <a:t> Theo mạch cảm xúc</a:t>
            </a:r>
            <a:endParaRPr lang="en-US" altLang="zh-CN" sz="4000" b="1" i="1" dirty="0">
              <a:solidFill>
                <a:srgbClr val="FF0000"/>
              </a:solidFill>
              <a:latin typeface="+mj-lt"/>
              <a:ea typeface="微软雅黑" panose="020B0503020204020204" pitchFamily="34" charset="-122"/>
            </a:endParaRPr>
          </a:p>
        </p:txBody>
      </p:sp>
      <p:sp>
        <p:nvSpPr>
          <p:cNvPr id="28" name="任意多边形 27"/>
          <p:cNvSpPr/>
          <p:nvPr/>
        </p:nvSpPr>
        <p:spPr>
          <a:xfrm>
            <a:off x="0" y="5385914"/>
            <a:ext cx="12537832" cy="1758355"/>
          </a:xfrm>
          <a:custGeom>
            <a:avLst/>
            <a:gdLst>
              <a:gd name="connsiteX0" fmla="*/ 568728 w 12632431"/>
              <a:gd name="connsiteY0" fmla="*/ 1170 h 1758355"/>
              <a:gd name="connsiteX1" fmla="*/ 6207369 w 12632431"/>
              <a:gd name="connsiteY1" fmla="*/ 1172742 h 1758355"/>
              <a:gd name="connsiteX2" fmla="*/ 12625753 w 12632431"/>
              <a:gd name="connsiteY2" fmla="*/ 1366174 h 1758355"/>
              <a:gd name="connsiteX3" fmla="*/ 12632431 w 12632431"/>
              <a:gd name="connsiteY3" fmla="*/ 1651634 h 1758355"/>
              <a:gd name="connsiteX4" fmla="*/ 12577416 w 12632431"/>
              <a:gd name="connsiteY4" fmla="*/ 1671706 h 1758355"/>
              <a:gd name="connsiteX5" fmla="*/ 6036725 w 12632431"/>
              <a:gd name="connsiteY5" fmla="*/ 1500989 h 1758355"/>
              <a:gd name="connsiteX6" fmla="*/ 43527 w 12632431"/>
              <a:gd name="connsiteY6" fmla="*/ 954701 h 1758355"/>
              <a:gd name="connsiteX7" fmla="*/ 0 w 12632431"/>
              <a:gd name="connsiteY7" fmla="*/ 966331 h 1758355"/>
              <a:gd name="connsiteX8" fmla="*/ 0 w 12632431"/>
              <a:gd name="connsiteY8" fmla="*/ 100081 h 1758355"/>
              <a:gd name="connsiteX9" fmla="*/ 568728 w 12632431"/>
              <a:gd name="connsiteY9" fmla="*/ 1170 h 175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32431" h="1758355">
                <a:moveTo>
                  <a:pt x="568728" y="1170"/>
                </a:moveTo>
                <a:cubicBezTo>
                  <a:pt x="2329430" y="-58567"/>
                  <a:pt x="3471681" y="2192650"/>
                  <a:pt x="6207369" y="1172742"/>
                </a:cubicBezTo>
                <a:cubicBezTo>
                  <a:pt x="9226060" y="47327"/>
                  <a:pt x="11289322" y="2148691"/>
                  <a:pt x="12625753" y="1366174"/>
                </a:cubicBezTo>
                <a:lnTo>
                  <a:pt x="12632431" y="1651634"/>
                </a:lnTo>
                <a:lnTo>
                  <a:pt x="12577416" y="1671706"/>
                </a:lnTo>
                <a:cubicBezTo>
                  <a:pt x="11110248" y="2124180"/>
                  <a:pt x="8366526" y="613516"/>
                  <a:pt x="6036725" y="1500989"/>
                </a:cubicBezTo>
                <a:cubicBezTo>
                  <a:pt x="3629264" y="2418045"/>
                  <a:pt x="2110499" y="477375"/>
                  <a:pt x="43527" y="954701"/>
                </a:cubicBezTo>
                <a:lnTo>
                  <a:pt x="0" y="966331"/>
                </a:lnTo>
                <a:lnTo>
                  <a:pt x="0" y="100081"/>
                </a:lnTo>
                <a:cubicBezTo>
                  <a:pt x="197827" y="38260"/>
                  <a:pt x="386587" y="7350"/>
                  <a:pt x="568728" y="1170"/>
                </a:cubicBez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344916" y="2818078"/>
            <a:ext cx="1284558" cy="1284558"/>
            <a:chOff x="2132930" y="1035327"/>
            <a:chExt cx="1307248" cy="1307248"/>
          </a:xfrm>
        </p:grpSpPr>
        <p:grpSp>
          <p:nvGrpSpPr>
            <p:cNvPr id="47" name="组合 46"/>
            <p:cNvGrpSpPr/>
            <p:nvPr/>
          </p:nvGrpSpPr>
          <p:grpSpPr>
            <a:xfrm rot="20755360">
              <a:off x="2132930" y="1035327"/>
              <a:ext cx="1307248" cy="1307248"/>
              <a:chOff x="5153025" y="4019551"/>
              <a:chExt cx="1866899" cy="1866899"/>
            </a:xfrm>
          </p:grpSpPr>
          <p:sp>
            <p:nvSpPr>
              <p:cNvPr id="49" name="椭圆 48"/>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050915" y="4019551"/>
                <a:ext cx="71120" cy="1866899"/>
                <a:chOff x="6072187" y="3914775"/>
                <a:chExt cx="0" cy="2143125"/>
              </a:xfrm>
            </p:grpSpPr>
            <p:cxnSp>
              <p:nvCxnSpPr>
                <p:cNvPr id="60" name="直接连接符 5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rot="16200000">
                <a:off x="6050915" y="4019551"/>
                <a:ext cx="71120" cy="1866899"/>
                <a:chOff x="6072187" y="3914775"/>
                <a:chExt cx="0" cy="2143125"/>
              </a:xfrm>
            </p:grpSpPr>
            <p:cxnSp>
              <p:nvCxnSpPr>
                <p:cNvPr id="58" name="直接连接符 57"/>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rot="2700000">
                <a:off x="6050915" y="4019551"/>
                <a:ext cx="71120" cy="1866899"/>
                <a:chOff x="6072187" y="3914775"/>
                <a:chExt cx="0" cy="2143125"/>
              </a:xfrm>
            </p:grpSpPr>
            <p:cxnSp>
              <p:nvCxnSpPr>
                <p:cNvPr id="56" name="直接连接符 5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8900000" flipH="1">
                <a:off x="6050915" y="4019551"/>
                <a:ext cx="71120" cy="1866899"/>
                <a:chOff x="6072187" y="3914775"/>
                <a:chExt cx="0" cy="2143125"/>
              </a:xfrm>
            </p:grpSpPr>
            <p:cxnSp>
              <p:nvCxnSpPr>
                <p:cNvPr id="54" name="直接连接符 5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48" name="弧形 47"/>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1" name="组合 40"/>
          <p:cNvGrpSpPr/>
          <p:nvPr/>
        </p:nvGrpSpPr>
        <p:grpSpPr>
          <a:xfrm>
            <a:off x="2622013" y="3271057"/>
            <a:ext cx="1862063" cy="1142683"/>
            <a:chOff x="8726219" y="-661205"/>
            <a:chExt cx="2154936" cy="1322409"/>
          </a:xfrm>
        </p:grpSpPr>
        <p:sp>
          <p:nvSpPr>
            <p:cNvPr id="42" name="任意多边形 4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rot="19652793">
            <a:off x="4784840" y="2177044"/>
            <a:ext cx="646818" cy="655654"/>
            <a:chOff x="2817684" y="410418"/>
            <a:chExt cx="604235" cy="612489"/>
          </a:xfrm>
        </p:grpSpPr>
        <p:grpSp>
          <p:nvGrpSpPr>
            <p:cNvPr id="63" name="组合 62"/>
            <p:cNvGrpSpPr/>
            <p:nvPr/>
          </p:nvGrpSpPr>
          <p:grpSpPr>
            <a:xfrm rot="21335217">
              <a:off x="2817684" y="410418"/>
              <a:ext cx="604235" cy="612489"/>
              <a:chOff x="7973451" y="5027358"/>
              <a:chExt cx="1573291" cy="1594779"/>
            </a:xfrm>
          </p:grpSpPr>
          <p:sp>
            <p:nvSpPr>
              <p:cNvPr id="6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66"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64" name="弧形 63"/>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7" name="组合 66"/>
          <p:cNvGrpSpPr/>
          <p:nvPr/>
        </p:nvGrpSpPr>
        <p:grpSpPr>
          <a:xfrm rot="2224307">
            <a:off x="4164085" y="1197878"/>
            <a:ext cx="592456" cy="581562"/>
            <a:chOff x="10646778" y="4753862"/>
            <a:chExt cx="751521" cy="737702"/>
          </a:xfrm>
        </p:grpSpPr>
        <p:sp>
          <p:nvSpPr>
            <p:cNvPr id="6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rot="1562261">
            <a:off x="5524486" y="3220579"/>
            <a:ext cx="679899" cy="667396"/>
            <a:chOff x="10646778" y="4753862"/>
            <a:chExt cx="751521" cy="737702"/>
          </a:xfrm>
        </p:grpSpPr>
        <p:sp>
          <p:nvSpPr>
            <p:cNvPr id="74"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10646778" y="4762829"/>
              <a:ext cx="749726" cy="728735"/>
              <a:chOff x="11012539" y="4493889"/>
              <a:chExt cx="749726" cy="728735"/>
            </a:xfrm>
          </p:grpSpPr>
          <p:sp>
            <p:nvSpPr>
              <p:cNvPr id="76"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8" name="Rectangle 87"/>
          <p:cNvSpPr/>
          <p:nvPr/>
        </p:nvSpPr>
        <p:spPr>
          <a:xfrm>
            <a:off x="5863771" y="-600165"/>
            <a:ext cx="6096000" cy="646331"/>
          </a:xfrm>
          <a:prstGeom prst="rect">
            <a:avLst/>
          </a:prstGeom>
        </p:spPr>
        <p:txBody>
          <a:bodyPr>
            <a:spAutoFit/>
          </a:bodyPr>
          <a:lstStyle/>
          <a:p>
            <a:r>
              <a:rPr lang="vi-VN" dirty="0" smtClean="0"/>
              <a:t>.</a:t>
            </a:r>
            <a:br>
              <a:rPr lang="vi-VN" dirty="0" smtClean="0"/>
            </a:br>
            <a:r>
              <a:rPr lang="vi-VN" dirty="0" smtClean="0"/>
              <a:t>.</a:t>
            </a:r>
            <a:endParaRPr lang="en-US" dirty="0"/>
          </a:p>
        </p:txBody>
      </p:sp>
      <p:pic>
        <p:nvPicPr>
          <p:cNvPr id="16386" name="Picture 2" descr="Káº¿t quáº£ hÃ¬nh áº£nh cho dáº¥u há»i"/>
          <p:cNvPicPr>
            <a:picLocks noChangeAspect="1" noChangeArrowheads="1"/>
          </p:cNvPicPr>
          <p:nvPr/>
        </p:nvPicPr>
        <p:blipFill>
          <a:blip r:embed="rId5"/>
          <a:srcRect/>
          <a:stretch>
            <a:fillRect/>
          </a:stretch>
        </p:blipFill>
        <p:spPr bwMode="auto">
          <a:xfrm>
            <a:off x="5046890" y="1509485"/>
            <a:ext cx="2414324" cy="2648858"/>
          </a:xfrm>
          <a:prstGeom prst="rect">
            <a:avLst/>
          </a:prstGeom>
          <a:noFill/>
        </p:spPr>
      </p:pic>
    </p:spTree>
    <p:extLst>
      <p:ext uri="{BB962C8B-B14F-4D97-AF65-F5344CB8AC3E}">
        <p14:creationId xmlns:p14="http://schemas.microsoft.com/office/powerpoint/2010/main" val="9076552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1000"/>
                                        <p:tgtEl>
                                          <p:spTgt spid="34"/>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1000"/>
                                        <p:tgtEl>
                                          <p:spTgt spid="40"/>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1000"/>
                                        <p:tgtEl>
                                          <p:spTgt spid="39"/>
                                        </p:tgtEl>
                                      </p:cBhvr>
                                    </p:animEffect>
                                  </p:childTnLst>
                                </p:cTn>
                              </p:par>
                              <p:par>
                                <p:cTn id="17" presetID="42" presetClass="entr" presetSubtype="0" fill="hold" nodeType="withEffect">
                                  <p:stCondLst>
                                    <p:cond delay="175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000"/>
                                        <p:tgtEl>
                                          <p:spTgt spid="93"/>
                                        </p:tgtEl>
                                      </p:cBhvr>
                                    </p:animEffect>
                                    <p:anim calcmode="lin" valueType="num">
                                      <p:cBhvr>
                                        <p:cTn id="20" dur="1000" fill="hold"/>
                                        <p:tgtEl>
                                          <p:spTgt spid="93"/>
                                        </p:tgtEl>
                                        <p:attrNameLst>
                                          <p:attrName>ppt_x</p:attrName>
                                        </p:attrNameLst>
                                      </p:cBhvr>
                                      <p:tavLst>
                                        <p:tav tm="0">
                                          <p:val>
                                            <p:strVal val="#ppt_x"/>
                                          </p:val>
                                        </p:tav>
                                        <p:tav tm="100000">
                                          <p:val>
                                            <p:strVal val="#ppt_x"/>
                                          </p:val>
                                        </p:tav>
                                      </p:tavLst>
                                    </p:anim>
                                    <p:anim calcmode="lin" valueType="num">
                                      <p:cBhvr>
                                        <p:cTn id="21" dur="1000" fill="hold"/>
                                        <p:tgtEl>
                                          <p:spTgt spid="93"/>
                                        </p:tgtEl>
                                        <p:attrNameLst>
                                          <p:attrName>ppt_y</p:attrName>
                                        </p:attrNameLst>
                                      </p:cBhvr>
                                      <p:tavLst>
                                        <p:tav tm="0">
                                          <p:val>
                                            <p:strVal val="#ppt_y+.1"/>
                                          </p:val>
                                        </p:tav>
                                        <p:tav tm="100000">
                                          <p:val>
                                            <p:strVal val="#ppt_y"/>
                                          </p:val>
                                        </p:tav>
                                      </p:tavLst>
                                    </p:anim>
                                  </p:childTnLst>
                                </p:cTn>
                              </p:par>
                              <p:par>
                                <p:cTn id="22" presetID="2" presetClass="entr" presetSubtype="1" fill="hold" grpId="0" nodeType="withEffect">
                                  <p:stCondLst>
                                    <p:cond delay="2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ppt_x"/>
                                          </p:val>
                                        </p:tav>
                                        <p:tav tm="100000">
                                          <p:val>
                                            <p:strVal val="#ppt_x"/>
                                          </p:val>
                                        </p:tav>
                                      </p:tavLst>
                                    </p:anim>
                                    <p:anim calcmode="lin" valueType="num">
                                      <p:cBhvr additive="base">
                                        <p:cTn id="25" dur="1000" fill="hold"/>
                                        <p:tgtEl>
                                          <p:spTgt spid="2"/>
                                        </p:tgtEl>
                                        <p:attrNameLst>
                                          <p:attrName>ppt_y</p:attrName>
                                        </p:attrNameLst>
                                      </p:cBhvr>
                                      <p:tavLst>
                                        <p:tav tm="0">
                                          <p:val>
                                            <p:strVal val="0-#ppt_h/2"/>
                                          </p:val>
                                        </p:tav>
                                        <p:tav tm="100000">
                                          <p:val>
                                            <p:strVal val="#ppt_y"/>
                                          </p:val>
                                        </p:tav>
                                      </p:tavLst>
                                    </p:anim>
                                  </p:childTnLst>
                                </p:cTn>
                              </p:par>
                              <p:par>
                                <p:cTn id="26" presetID="42" presetClass="entr" presetSubtype="0" fill="hold" nodeType="withEffect">
                                  <p:stCondLst>
                                    <p:cond delay="37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475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42" presetClass="path" presetSubtype="0" accel="50000" decel="50000" fill="hold" nodeType="withEffect">
                                  <p:stCondLst>
                                    <p:cond delay="4750"/>
                                  </p:stCondLst>
                                  <p:childTnLst>
                                    <p:animMotion origin="layout" path="M -0.03789 0.06041 L -4.58333E-6 3.7037E-7 " pathEditMode="relative" rAng="0" ptsTypes="AA">
                                      <p:cBhvr>
                                        <p:cTn id="35" dur="1500" fill="hold"/>
                                        <p:tgtEl>
                                          <p:spTgt spid="46"/>
                                        </p:tgtEl>
                                        <p:attrNameLst>
                                          <p:attrName>ppt_x</p:attrName>
                                          <p:attrName>ppt_y</p:attrName>
                                        </p:attrNameLst>
                                      </p:cBhvr>
                                      <p:rCtr x="1940" y="-3009"/>
                                    </p:animMotion>
                                  </p:childTnLst>
                                </p:cTn>
                              </p:par>
                              <p:par>
                                <p:cTn id="36" presetID="8" presetClass="emph" presetSubtype="0" fill="hold" nodeType="withEffect">
                                  <p:stCondLst>
                                    <p:cond delay="5750"/>
                                  </p:stCondLst>
                                  <p:childTnLst>
                                    <p:animRot by="10800000">
                                      <p:cBhvr>
                                        <p:cTn id="37" dur="9750" fill="hold"/>
                                        <p:tgtEl>
                                          <p:spTgt spid="4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16386"/>
                                        </p:tgtEl>
                                        <p:attrNameLst>
                                          <p:attrName>style.visibility</p:attrName>
                                        </p:attrNameLst>
                                      </p:cBhvr>
                                      <p:to>
                                        <p:strVal val="visible"/>
                                      </p:to>
                                    </p:set>
                                    <p:animEffect transition="in" filter="barn(inHorizontal)">
                                      <p:cBhvr>
                                        <p:cTn id="42" dur="500"/>
                                        <p:tgtEl>
                                          <p:spTgt spid="1638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6386"/>
                                        </p:tgtEl>
                                      </p:cBhvr>
                                    </p:animEffect>
                                    <p:set>
                                      <p:cBhvr>
                                        <p:cTn id="47" dur="1" fill="hold">
                                          <p:stCondLst>
                                            <p:cond delay="499"/>
                                          </p:stCondLst>
                                        </p:cTn>
                                        <p:tgtEl>
                                          <p:spTgt spid="1638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strips(downLeft)">
                                      <p:cBhvr>
                                        <p:cTn id="52" dur="500"/>
                                        <p:tgtEl>
                                          <p:spTgt spid="67"/>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strips(downLeft)">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strips(downLeft)">
                                      <p:cBhvr>
                                        <p:cTn id="60" dur="500"/>
                                        <p:tgtEl>
                                          <p:spTgt spid="62"/>
                                        </p:tgtEl>
                                      </p:cBhvr>
                                    </p:animEffect>
                                  </p:childTnLst>
                                </p:cTn>
                              </p:par>
                              <p:par>
                                <p:cTn id="61" presetID="18" presetClass="entr" presetSubtype="12"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strips(down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strips(downLeft)">
                                      <p:cBhvr>
                                        <p:cTn id="68" dur="500"/>
                                        <p:tgtEl>
                                          <p:spTgt spid="73"/>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strips(down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4"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heel(4)">
                                      <p:cBhvr>
                                        <p:cTn id="7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5" grpId="0"/>
      <p:bldP spid="6" grpId="0"/>
      <p:bldP spid="7" grpId="0"/>
      <p:bldP spid="8" grpId="0"/>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7594" y="-114300"/>
            <a:ext cx="4759233" cy="4497976"/>
            <a:chOff x="-180444" y="-108857"/>
            <a:chExt cx="4759233" cy="4497976"/>
          </a:xfrm>
        </p:grpSpPr>
        <p:grpSp>
          <p:nvGrpSpPr>
            <p:cNvPr id="46" name="组合 45"/>
            <p:cNvGrpSpPr/>
            <p:nvPr/>
          </p:nvGrpSpPr>
          <p:grpSpPr>
            <a:xfrm flipH="1">
              <a:off x="-180444" y="-108857"/>
              <a:ext cx="4175761" cy="3570514"/>
              <a:chOff x="8203475" y="-95794"/>
              <a:chExt cx="4175761" cy="3570514"/>
            </a:xfrm>
          </p:grpSpPr>
          <p:sp>
            <p:nvSpPr>
              <p:cNvPr id="48" name="矩形 47"/>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46"/>
            <p:cNvSpPr/>
            <p:nvPr/>
          </p:nvSpPr>
          <p:spPr>
            <a:xfrm flipH="1">
              <a:off x="15498" y="0"/>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8" name="图片 87"/>
          <p:cNvPicPr>
            <a:picLocks noChangeAspect="1"/>
          </p:cNvPicPr>
          <p:nvPr/>
        </p:nvPicPr>
        <p:blipFill rotWithShape="1">
          <a:blip r:embed="rId4" cstate="print">
            <a:extLst>
              <a:ext uri="{28A0092B-C50C-407E-A947-70E740481C1C}">
                <a14:useLocalDpi xmlns:a14="http://schemas.microsoft.com/office/drawing/2010/main" val="0"/>
              </a:ext>
            </a:extLst>
          </a:blip>
          <a:srcRect l="30447" t="36684" r="58009" b="33815"/>
          <a:stretch/>
        </p:blipFill>
        <p:spPr>
          <a:xfrm rot="151844">
            <a:off x="358686" y="3607218"/>
            <a:ext cx="580572" cy="834573"/>
          </a:xfrm>
          <a:prstGeom prst="rect">
            <a:avLst/>
          </a:prstGeom>
        </p:spPr>
      </p:pic>
      <p:grpSp>
        <p:nvGrpSpPr>
          <p:cNvPr id="9" name="组合 8"/>
          <p:cNvGrpSpPr/>
          <p:nvPr/>
        </p:nvGrpSpPr>
        <p:grpSpPr>
          <a:xfrm>
            <a:off x="1053207" y="537031"/>
            <a:ext cx="1869683" cy="2561113"/>
            <a:chOff x="784343" y="413466"/>
            <a:chExt cx="2314575" cy="3263422"/>
          </a:xfrm>
        </p:grpSpPr>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l="31542" r="42530" b="53979"/>
            <a:stretch/>
          </p:blipFill>
          <p:spPr>
            <a:xfrm>
              <a:off x="784343" y="413466"/>
              <a:ext cx="2314575" cy="2203151"/>
            </a:xfrm>
            <a:prstGeom prst="rect">
              <a:avLst/>
            </a:prstGeom>
          </p:spPr>
        </p:pic>
        <p:grpSp>
          <p:nvGrpSpPr>
            <p:cNvPr id="58" name="组合 57"/>
            <p:cNvGrpSpPr/>
            <p:nvPr/>
          </p:nvGrpSpPr>
          <p:grpSpPr>
            <a:xfrm>
              <a:off x="937149" y="2335985"/>
              <a:ext cx="2154936" cy="1340903"/>
              <a:chOff x="8726219" y="-513253"/>
              <a:chExt cx="2154936" cy="1340903"/>
            </a:xfrm>
          </p:grpSpPr>
          <p:sp>
            <p:nvSpPr>
              <p:cNvPr id="59" name="任意多边形 58"/>
              <p:cNvSpPr/>
              <p:nvPr/>
            </p:nvSpPr>
            <p:spPr>
              <a:xfrm rot="21387068">
                <a:off x="8737941" y="-513253"/>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1387068">
                <a:off x="8726219" y="-494757"/>
                <a:ext cx="2143214" cy="132240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20649" t="31862" r="24936" b="18961"/>
          <a:stretch/>
        </p:blipFill>
        <p:spPr>
          <a:xfrm rot="642633">
            <a:off x="9177611" y="5404182"/>
            <a:ext cx="2913906" cy="1354500"/>
          </a:xfrm>
          <a:prstGeom prst="rect">
            <a:avLst/>
          </a:prstGeom>
        </p:spPr>
      </p:pic>
      <p:sp>
        <p:nvSpPr>
          <p:cNvPr id="66" name="Rectangle 65"/>
          <p:cNvSpPr/>
          <p:nvPr/>
        </p:nvSpPr>
        <p:spPr>
          <a:xfrm>
            <a:off x="3744685" y="3933371"/>
            <a:ext cx="7721599" cy="1200329"/>
          </a:xfrm>
          <a:prstGeom prst="rect">
            <a:avLst/>
          </a:prstGeom>
        </p:spPr>
        <p:txBody>
          <a:bodyPr wrap="square">
            <a:spAutoFit/>
          </a:bodyPr>
          <a:lstStyle/>
          <a:p>
            <a:r>
              <a:rPr lang="vi-VN" sz="3600" dirty="0" smtClean="0">
                <a:latin typeface="+mj-lt"/>
              </a:rPr>
              <a:t>Gián tiếp: </a:t>
            </a:r>
            <a:r>
              <a:rPr lang="en-US" sz="3600" dirty="0" smtClean="0">
                <a:latin typeface="Times New Roman" pitchFamily="18" charset="0"/>
                <a:cs typeface="Times New Roman" pitchFamily="18" charset="0"/>
              </a:rPr>
              <a:t>D</a:t>
            </a:r>
            <a:r>
              <a:rPr lang="vi-VN" sz="3600" dirty="0" smtClean="0">
                <a:latin typeface="+mj-lt"/>
              </a:rPr>
              <a:t>ùng hoa phượng nói hộ lòng người: Phượng nhớ, phượng khóc…</a:t>
            </a:r>
            <a:endParaRPr lang="en-US" sz="3600" dirty="0">
              <a:latin typeface="+mj-lt"/>
            </a:endParaRPr>
          </a:p>
        </p:txBody>
      </p:sp>
      <p:sp>
        <p:nvSpPr>
          <p:cNvPr id="68" name="Cloud Callout 67"/>
          <p:cNvSpPr/>
          <p:nvPr/>
        </p:nvSpPr>
        <p:spPr>
          <a:xfrm flipH="1">
            <a:off x="6183086" y="1756229"/>
            <a:ext cx="4789714" cy="2728685"/>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4000" dirty="0" smtClean="0">
                <a:latin typeface="+mj-lt"/>
              </a:rPr>
              <a:t>Bài văn biểu cảm trực tiếp hay gián tiếp?</a:t>
            </a:r>
            <a:endParaRPr lang="en-US" sz="4000" dirty="0">
              <a:latin typeface="+mj-lt"/>
            </a:endParaRPr>
          </a:p>
        </p:txBody>
      </p:sp>
      <p:grpSp>
        <p:nvGrpSpPr>
          <p:cNvPr id="69" name="组合 8"/>
          <p:cNvGrpSpPr/>
          <p:nvPr/>
        </p:nvGrpSpPr>
        <p:grpSpPr>
          <a:xfrm>
            <a:off x="1292693" y="2779488"/>
            <a:ext cx="1869683" cy="2561113"/>
            <a:chOff x="784343" y="413466"/>
            <a:chExt cx="2314575" cy="3263422"/>
          </a:xfrm>
        </p:grpSpPr>
        <p:pic>
          <p:nvPicPr>
            <p:cNvPr id="77" name="图片 3"/>
            <p:cNvPicPr>
              <a:picLocks noChangeAspect="1"/>
            </p:cNvPicPr>
            <p:nvPr/>
          </p:nvPicPr>
          <p:blipFill rotWithShape="1">
            <a:blip r:embed="rId5">
              <a:extLst>
                <a:ext uri="{28A0092B-C50C-407E-A947-70E740481C1C}">
                  <a14:useLocalDpi xmlns:a14="http://schemas.microsoft.com/office/drawing/2010/main" val="0"/>
                </a:ext>
              </a:extLst>
            </a:blip>
            <a:srcRect l="31542" r="42530" b="53979"/>
            <a:stretch/>
          </p:blipFill>
          <p:spPr>
            <a:xfrm>
              <a:off x="784343" y="413466"/>
              <a:ext cx="2314575" cy="2203151"/>
            </a:xfrm>
            <a:prstGeom prst="rect">
              <a:avLst/>
            </a:prstGeom>
          </p:spPr>
        </p:pic>
        <p:grpSp>
          <p:nvGrpSpPr>
            <p:cNvPr id="81" name="组合 57"/>
            <p:cNvGrpSpPr/>
            <p:nvPr/>
          </p:nvGrpSpPr>
          <p:grpSpPr>
            <a:xfrm>
              <a:off x="937149" y="2335985"/>
              <a:ext cx="2154936" cy="1340903"/>
              <a:chOff x="8726219" y="-513253"/>
              <a:chExt cx="2154936" cy="1340903"/>
            </a:xfrm>
          </p:grpSpPr>
          <p:sp>
            <p:nvSpPr>
              <p:cNvPr id="82" name="任意多边形 58"/>
              <p:cNvSpPr/>
              <p:nvPr/>
            </p:nvSpPr>
            <p:spPr>
              <a:xfrm rot="21387068">
                <a:off x="8737941" y="-513253"/>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66"/>
              <p:cNvSpPr/>
              <p:nvPr/>
            </p:nvSpPr>
            <p:spPr>
              <a:xfrm rot="21387068">
                <a:off x="8726219" y="-494757"/>
                <a:ext cx="2143214" cy="132240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Rectangle 83"/>
          <p:cNvSpPr/>
          <p:nvPr/>
        </p:nvSpPr>
        <p:spPr>
          <a:xfrm>
            <a:off x="3570511" y="1639884"/>
            <a:ext cx="7721599" cy="1200329"/>
          </a:xfrm>
          <a:prstGeom prst="rect">
            <a:avLst/>
          </a:prstGeom>
        </p:spPr>
        <p:txBody>
          <a:bodyPr wrap="square">
            <a:spAutoFit/>
          </a:bodyPr>
          <a:lstStyle/>
          <a:p>
            <a:r>
              <a:rPr lang="vi-VN" sz="3600" dirty="0" smtClean="0">
                <a:latin typeface="+mj-lt"/>
              </a:rPr>
              <a:t>Trực tiếp:</a:t>
            </a:r>
            <a:r>
              <a:rPr lang="en-US" sz="3600" dirty="0" smtClean="0">
                <a:latin typeface="+mj-lt"/>
              </a:rPr>
              <a:t> </a:t>
            </a:r>
            <a:r>
              <a:rPr lang="vi-VN" sz="3600" dirty="0" smtClean="0">
                <a:latin typeface="+mj-lt"/>
              </a:rPr>
              <a:t>Thể hiện nỗi niềm: xa trường, rời bạn buồn xiết bao…</a:t>
            </a:r>
            <a:endParaRPr lang="en-US" sz="3600" dirty="0">
              <a:latin typeface="+mj-lt"/>
            </a:endParaRPr>
          </a:p>
        </p:txBody>
      </p:sp>
      <p:grpSp>
        <p:nvGrpSpPr>
          <p:cNvPr id="85" name="组合 69"/>
          <p:cNvGrpSpPr/>
          <p:nvPr/>
        </p:nvGrpSpPr>
        <p:grpSpPr>
          <a:xfrm rot="2614959">
            <a:off x="2773472" y="4715510"/>
            <a:ext cx="533048" cy="544909"/>
            <a:chOff x="10646778" y="4753862"/>
            <a:chExt cx="751521" cy="737702"/>
          </a:xfrm>
        </p:grpSpPr>
        <p:sp>
          <p:nvSpPr>
            <p:cNvPr id="86"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71"/>
            <p:cNvGrpSpPr/>
            <p:nvPr/>
          </p:nvGrpSpPr>
          <p:grpSpPr>
            <a:xfrm>
              <a:off x="10646778" y="4762829"/>
              <a:ext cx="749726" cy="728735"/>
              <a:chOff x="11012539" y="4493889"/>
              <a:chExt cx="749726" cy="728735"/>
            </a:xfrm>
          </p:grpSpPr>
          <p:sp>
            <p:nvSpPr>
              <p:cNvPr id="8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59"/>
          <p:cNvGrpSpPr/>
          <p:nvPr/>
        </p:nvGrpSpPr>
        <p:grpSpPr>
          <a:xfrm rot="610562">
            <a:off x="2472858" y="2359933"/>
            <a:ext cx="477338" cy="468561"/>
            <a:chOff x="10646778" y="4753862"/>
            <a:chExt cx="751521" cy="737702"/>
          </a:xfrm>
        </p:grpSpPr>
        <p:sp>
          <p:nvSpPr>
            <p:cNvPr id="9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61"/>
            <p:cNvGrpSpPr/>
            <p:nvPr/>
          </p:nvGrpSpPr>
          <p:grpSpPr>
            <a:xfrm>
              <a:off x="10646778" y="4762829"/>
              <a:ext cx="749726" cy="728735"/>
              <a:chOff x="11012539" y="4493889"/>
              <a:chExt cx="749726" cy="728735"/>
            </a:xfrm>
          </p:grpSpPr>
          <p:sp>
            <p:nvSpPr>
              <p:cNvPr id="9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9897057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775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strips(downLeft)">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68"/>
                                        </p:tgtEl>
                                      </p:cBhvr>
                                    </p:animEffect>
                                    <p:set>
                                      <p:cBhvr>
                                        <p:cTn id="20" dur="1" fill="hold">
                                          <p:stCondLst>
                                            <p:cond delay="499"/>
                                          </p:stCondLst>
                                        </p:cTn>
                                        <p:tgtEl>
                                          <p:spTgt spid="68"/>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barn(inHorizontal)">
                                      <p:cBhvr>
                                        <p:cTn id="30" dur="500"/>
                                        <p:tgtEl>
                                          <p:spTgt spid="84"/>
                                        </p:tgtEl>
                                      </p:cBhvr>
                                    </p:animEffect>
                                  </p:childTnLst>
                                </p:cTn>
                              </p:par>
                              <p:par>
                                <p:cTn id="31" presetID="42"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1000"/>
                                        <p:tgtEl>
                                          <p:spTgt spid="69"/>
                                        </p:tgtEl>
                                      </p:cBhvr>
                                    </p:animEffect>
                                    <p:anim calcmode="lin" valueType="num">
                                      <p:cBhvr>
                                        <p:cTn id="34" dur="1000" fill="hold"/>
                                        <p:tgtEl>
                                          <p:spTgt spid="69"/>
                                        </p:tgtEl>
                                        <p:attrNameLst>
                                          <p:attrName>ppt_x</p:attrName>
                                        </p:attrNameLst>
                                      </p:cBhvr>
                                      <p:tavLst>
                                        <p:tav tm="0">
                                          <p:val>
                                            <p:strVal val="#ppt_x"/>
                                          </p:val>
                                        </p:tav>
                                        <p:tav tm="100000">
                                          <p:val>
                                            <p:strVal val="#ppt_x"/>
                                          </p:val>
                                        </p:tav>
                                      </p:tavLst>
                                    </p:anim>
                                    <p:anim calcmode="lin" valueType="num">
                                      <p:cBhvr>
                                        <p:cTn id="3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strips(downLeft)">
                                      <p:cBhvr>
                                        <p:cTn id="40" dur="500"/>
                                        <p:tgtEl>
                                          <p:spTgt spid="66"/>
                                        </p:tgtEl>
                                      </p:cBhvr>
                                    </p:animEffect>
                                  </p:childTnLst>
                                </p:cTn>
                              </p:par>
                              <p:par>
                                <p:cTn id="41" presetID="53" presetClass="entr" presetSubtype="16" fill="hold" nodeType="withEffect">
                                  <p:stCondLst>
                                    <p:cond delay="2250"/>
                                  </p:stCondLst>
                                  <p:childTnLst>
                                    <p:set>
                                      <p:cBhvr>
                                        <p:cTn id="42" dur="1" fill="hold">
                                          <p:stCondLst>
                                            <p:cond delay="0"/>
                                          </p:stCondLst>
                                        </p:cTn>
                                        <p:tgtEl>
                                          <p:spTgt spid="92"/>
                                        </p:tgtEl>
                                        <p:attrNameLst>
                                          <p:attrName>style.visibility</p:attrName>
                                        </p:attrNameLst>
                                      </p:cBhvr>
                                      <p:to>
                                        <p:strVal val="visible"/>
                                      </p:to>
                                    </p:set>
                                    <p:anim calcmode="lin" valueType="num">
                                      <p:cBhvr>
                                        <p:cTn id="43" dur="500" fill="hold"/>
                                        <p:tgtEl>
                                          <p:spTgt spid="92"/>
                                        </p:tgtEl>
                                        <p:attrNameLst>
                                          <p:attrName>ppt_w</p:attrName>
                                        </p:attrNameLst>
                                      </p:cBhvr>
                                      <p:tavLst>
                                        <p:tav tm="0">
                                          <p:val>
                                            <p:fltVal val="0"/>
                                          </p:val>
                                        </p:tav>
                                        <p:tav tm="100000">
                                          <p:val>
                                            <p:strVal val="#ppt_w"/>
                                          </p:val>
                                        </p:tav>
                                      </p:tavLst>
                                    </p:anim>
                                    <p:anim calcmode="lin" valueType="num">
                                      <p:cBhvr>
                                        <p:cTn id="44" dur="500" fill="hold"/>
                                        <p:tgtEl>
                                          <p:spTgt spid="92"/>
                                        </p:tgtEl>
                                        <p:attrNameLst>
                                          <p:attrName>ppt_h</p:attrName>
                                        </p:attrNameLst>
                                      </p:cBhvr>
                                      <p:tavLst>
                                        <p:tav tm="0">
                                          <p:val>
                                            <p:fltVal val="0"/>
                                          </p:val>
                                        </p:tav>
                                        <p:tav tm="100000">
                                          <p:val>
                                            <p:strVal val="#ppt_h"/>
                                          </p:val>
                                        </p:tav>
                                      </p:tavLst>
                                    </p:anim>
                                    <p:animEffect transition="in" filter="fade">
                                      <p:cBhvr>
                                        <p:cTn id="45" dur="500"/>
                                        <p:tgtEl>
                                          <p:spTgt spid="92"/>
                                        </p:tgtEl>
                                      </p:cBhvr>
                                    </p:animEffect>
                                  </p:childTnLst>
                                </p:cTn>
                              </p:par>
                              <p:par>
                                <p:cTn id="46" presetID="8" presetClass="emph" presetSubtype="0" fill="hold" nodeType="withEffect">
                                  <p:stCondLst>
                                    <p:cond delay="2750"/>
                                  </p:stCondLst>
                                  <p:childTnLst>
                                    <p:animRot by="21600000">
                                      <p:cBhvr>
                                        <p:cTn id="47" dur="9500" fill="hold"/>
                                        <p:tgtEl>
                                          <p:spTgt spid="92"/>
                                        </p:tgtEl>
                                        <p:attrNameLst>
                                          <p:attrName>r</p:attrName>
                                        </p:attrNameLst>
                                      </p:cBhvr>
                                    </p:animRot>
                                  </p:childTnLst>
                                </p:cTn>
                              </p:par>
                              <p:par>
                                <p:cTn id="48" presetID="53" presetClass="entr" presetSubtype="16" fill="hold" nodeType="withEffect">
                                  <p:stCondLst>
                                    <p:cond delay="2750"/>
                                  </p:stCondLst>
                                  <p:childTnLst>
                                    <p:set>
                                      <p:cBhvr>
                                        <p:cTn id="49" dur="1" fill="hold">
                                          <p:stCondLst>
                                            <p:cond delay="0"/>
                                          </p:stCondLst>
                                        </p:cTn>
                                        <p:tgtEl>
                                          <p:spTgt spid="85"/>
                                        </p:tgtEl>
                                        <p:attrNameLst>
                                          <p:attrName>style.visibility</p:attrName>
                                        </p:attrNameLst>
                                      </p:cBhvr>
                                      <p:to>
                                        <p:strVal val="visible"/>
                                      </p:to>
                                    </p:set>
                                    <p:anim calcmode="lin" valueType="num">
                                      <p:cBhvr>
                                        <p:cTn id="50" dur="500" fill="hold"/>
                                        <p:tgtEl>
                                          <p:spTgt spid="85"/>
                                        </p:tgtEl>
                                        <p:attrNameLst>
                                          <p:attrName>ppt_w</p:attrName>
                                        </p:attrNameLst>
                                      </p:cBhvr>
                                      <p:tavLst>
                                        <p:tav tm="0">
                                          <p:val>
                                            <p:fltVal val="0"/>
                                          </p:val>
                                        </p:tav>
                                        <p:tav tm="100000">
                                          <p:val>
                                            <p:strVal val="#ppt_w"/>
                                          </p:val>
                                        </p:tav>
                                      </p:tavLst>
                                    </p:anim>
                                    <p:anim calcmode="lin" valueType="num">
                                      <p:cBhvr>
                                        <p:cTn id="51" dur="500" fill="hold"/>
                                        <p:tgtEl>
                                          <p:spTgt spid="85"/>
                                        </p:tgtEl>
                                        <p:attrNameLst>
                                          <p:attrName>ppt_h</p:attrName>
                                        </p:attrNameLst>
                                      </p:cBhvr>
                                      <p:tavLst>
                                        <p:tav tm="0">
                                          <p:val>
                                            <p:fltVal val="0"/>
                                          </p:val>
                                        </p:tav>
                                        <p:tav tm="100000">
                                          <p:val>
                                            <p:strVal val="#ppt_h"/>
                                          </p:val>
                                        </p:tav>
                                      </p:tavLst>
                                    </p:anim>
                                    <p:animEffect transition="in" filter="fade">
                                      <p:cBhvr>
                                        <p:cTn id="52" dur="500"/>
                                        <p:tgtEl>
                                          <p:spTgt spid="85"/>
                                        </p:tgtEl>
                                      </p:cBhvr>
                                    </p:animEffect>
                                  </p:childTnLst>
                                </p:cTn>
                              </p:par>
                              <p:par>
                                <p:cTn id="53" presetID="8" presetClass="emph" presetSubtype="0" fill="hold" nodeType="withEffect">
                                  <p:stCondLst>
                                    <p:cond delay="3250"/>
                                  </p:stCondLst>
                                  <p:childTnLst>
                                    <p:animRot by="10800000">
                                      <p:cBhvr>
                                        <p:cTn id="54" dur="2000" fill="hold"/>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8" grpId="1" animBg="1"/>
      <p:bldP spid="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693254" y="354842"/>
            <a:ext cx="1438306" cy="878568"/>
            <a:chOff x="1209360" y="368630"/>
            <a:chExt cx="1688489" cy="1246917"/>
          </a:xfrm>
        </p:grpSpPr>
        <p:sp>
          <p:nvSpPr>
            <p:cNvPr id="66" name="梯形 96"/>
            <p:cNvSpPr/>
            <p:nvPr/>
          </p:nvSpPr>
          <p:spPr>
            <a:xfrm rot="4183552">
              <a:off x="1497595" y="377809"/>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 name="梯形 96"/>
            <p:cNvSpPr/>
            <p:nvPr/>
          </p:nvSpPr>
          <p:spPr>
            <a:xfrm rot="4183552">
              <a:off x="1975809" y="737509"/>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72" name="组合 71"/>
            <p:cNvGrpSpPr/>
            <p:nvPr/>
          </p:nvGrpSpPr>
          <p:grpSpPr>
            <a:xfrm rot="21335217">
              <a:off x="2104640" y="368630"/>
              <a:ext cx="793209" cy="804045"/>
              <a:chOff x="7973451" y="5027358"/>
              <a:chExt cx="1573291" cy="1594779"/>
            </a:xfrm>
          </p:grpSpPr>
          <p:sp>
            <p:nvSpPr>
              <p:cNvPr id="73"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4" name="组合 103"/>
          <p:cNvGrpSpPr/>
          <p:nvPr/>
        </p:nvGrpSpPr>
        <p:grpSpPr>
          <a:xfrm>
            <a:off x="8020326" y="-195942"/>
            <a:ext cx="3895725" cy="9091750"/>
            <a:chOff x="8020326" y="-195942"/>
            <a:chExt cx="3895725" cy="9091750"/>
          </a:xfrm>
        </p:grpSpPr>
        <p:sp>
          <p:nvSpPr>
            <p:cNvPr id="4" name="矩形 3"/>
            <p:cNvSpPr/>
            <p:nvPr/>
          </p:nvSpPr>
          <p:spPr>
            <a:xfrm rot="5400000">
              <a:off x="5422314" y="2402070"/>
              <a:ext cx="9091750" cy="3895725"/>
            </a:xfrm>
            <a:prstGeom prst="rect">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组合 102"/>
            <p:cNvGrpSpPr/>
            <p:nvPr/>
          </p:nvGrpSpPr>
          <p:grpSpPr>
            <a:xfrm>
              <a:off x="11468377" y="-109946"/>
              <a:ext cx="257175" cy="8953500"/>
              <a:chOff x="11220183" y="-2095500"/>
              <a:chExt cx="257175" cy="8953500"/>
            </a:xfrm>
          </p:grpSpPr>
          <p:grpSp>
            <p:nvGrpSpPr>
              <p:cNvPr id="38" name="组合 37"/>
              <p:cNvGrpSpPr/>
              <p:nvPr/>
            </p:nvGrpSpPr>
            <p:grpSpPr>
              <a:xfrm>
                <a:off x="11220183" y="190500"/>
                <a:ext cx="257175" cy="2095500"/>
                <a:chOff x="7305675" y="209549"/>
                <a:chExt cx="257175" cy="2095500"/>
              </a:xfrm>
            </p:grpSpPr>
            <p:sp>
              <p:nvSpPr>
                <p:cNvPr id="39" name="矩形 3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1220183" y="2476500"/>
                <a:ext cx="257175" cy="2095500"/>
                <a:chOff x="7305675" y="209549"/>
                <a:chExt cx="257175" cy="2095500"/>
              </a:xfrm>
            </p:grpSpPr>
            <p:sp>
              <p:nvSpPr>
                <p:cNvPr id="46" name="矩形 4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11220183" y="4762500"/>
                <a:ext cx="257175" cy="2095500"/>
                <a:chOff x="7305675" y="209549"/>
                <a:chExt cx="257175" cy="2095500"/>
              </a:xfrm>
            </p:grpSpPr>
            <p:sp>
              <p:nvSpPr>
                <p:cNvPr id="53" name="矩形 52"/>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1220183" y="-2095500"/>
                <a:ext cx="257175" cy="2095500"/>
                <a:chOff x="7305675" y="209549"/>
                <a:chExt cx="257175" cy="2095500"/>
              </a:xfrm>
            </p:grpSpPr>
            <p:sp>
              <p:nvSpPr>
                <p:cNvPr id="89" name="矩形 8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2" name="组合 101"/>
            <p:cNvGrpSpPr/>
            <p:nvPr/>
          </p:nvGrpSpPr>
          <p:grpSpPr>
            <a:xfrm>
              <a:off x="8106869" y="-96880"/>
              <a:ext cx="257175" cy="8953500"/>
              <a:chOff x="7858675" y="-2095500"/>
              <a:chExt cx="257175" cy="8953500"/>
            </a:xfrm>
          </p:grpSpPr>
          <p:grpSp>
            <p:nvGrpSpPr>
              <p:cNvPr id="17" name="组合 16"/>
              <p:cNvGrpSpPr/>
              <p:nvPr/>
            </p:nvGrpSpPr>
            <p:grpSpPr>
              <a:xfrm>
                <a:off x="7858675" y="190500"/>
                <a:ext cx="257175" cy="2095500"/>
                <a:chOff x="7305675" y="209549"/>
                <a:chExt cx="257175" cy="2095500"/>
              </a:xfrm>
            </p:grpSpPr>
            <p:sp>
              <p:nvSpPr>
                <p:cNvPr id="18" name="矩形 17"/>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858675" y="2476500"/>
                <a:ext cx="257175" cy="2095500"/>
                <a:chOff x="7305675" y="209549"/>
                <a:chExt cx="257175" cy="2095500"/>
              </a:xfrm>
            </p:grpSpPr>
            <p:sp>
              <p:nvSpPr>
                <p:cNvPr id="25" name="矩形 24"/>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7858675" y="4762500"/>
                <a:ext cx="257175" cy="2095500"/>
                <a:chOff x="7305675" y="209549"/>
                <a:chExt cx="257175" cy="2095500"/>
              </a:xfrm>
            </p:grpSpPr>
            <p:sp>
              <p:nvSpPr>
                <p:cNvPr id="32" name="矩形 31"/>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7858675" y="-2095500"/>
                <a:ext cx="257175" cy="2095500"/>
                <a:chOff x="7305675" y="209549"/>
                <a:chExt cx="257175" cy="2095500"/>
              </a:xfrm>
            </p:grpSpPr>
            <p:sp>
              <p:nvSpPr>
                <p:cNvPr id="96" name="矩形 9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文本框 1"/>
          <p:cNvSpPr txBox="1"/>
          <p:nvPr/>
        </p:nvSpPr>
        <p:spPr>
          <a:xfrm>
            <a:off x="584320" y="2459912"/>
            <a:ext cx="6444277" cy="1754326"/>
          </a:xfrm>
          <a:prstGeom prst="rect">
            <a:avLst/>
          </a:prstGeom>
          <a:noFill/>
        </p:spPr>
        <p:txBody>
          <a:bodyPr wrap="square" rtlCol="0">
            <a:spAutoFit/>
          </a:bodyPr>
          <a:lstStyle/>
          <a:p>
            <a:pPr algn="ctr"/>
            <a:r>
              <a:rPr lang="vi-VN" sz="3600" dirty="0" smtClean="0">
                <a:latin typeface="+mj-lt"/>
              </a:rPr>
              <a:t>Bằng một đoạn văn ngắn, hãy bày tỏ cảm nghĩ của em về một trong 3 loài hoa sau</a:t>
            </a:r>
            <a:endParaRPr lang="zh-CN" altLang="en-US" sz="3600" b="1" dirty="0">
              <a:solidFill>
                <a:srgbClr val="19B4C9"/>
              </a:solidFill>
              <a:latin typeface="+mj-lt"/>
              <a:ea typeface="微软雅黑" panose="020B0503020204020204" pitchFamily="34" charset="-122"/>
            </a:endParaRPr>
          </a:p>
        </p:txBody>
      </p:sp>
      <p:sp>
        <p:nvSpPr>
          <p:cNvPr id="13" name="椭圆 12"/>
          <p:cNvSpPr/>
          <p:nvPr/>
        </p:nvSpPr>
        <p:spPr>
          <a:xfrm>
            <a:off x="1857034" y="6326777"/>
            <a:ext cx="4086225" cy="285750"/>
          </a:xfrm>
          <a:prstGeom prst="ellipse">
            <a:avLst/>
          </a:prstGeom>
          <a:gradFill flip="none" rotWithShape="1">
            <a:gsLst>
              <a:gs pos="17000">
                <a:schemeClr val="bg2">
                  <a:lumMod val="75000"/>
                </a:schemeClr>
              </a:gs>
              <a:gs pos="81000">
                <a:schemeClr val="bg2">
                  <a:alpha val="18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五角星 2"/>
          <p:cNvSpPr/>
          <p:nvPr/>
        </p:nvSpPr>
        <p:spPr>
          <a:xfrm rot="2259766" flipH="1">
            <a:off x="6088552" y="4668261"/>
            <a:ext cx="738260" cy="74258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2"/>
          <p:cNvSpPr/>
          <p:nvPr/>
        </p:nvSpPr>
        <p:spPr>
          <a:xfrm rot="21106526" flipH="1">
            <a:off x="4570395" y="5609420"/>
            <a:ext cx="312357" cy="31418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3CC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2"/>
          <p:cNvSpPr/>
          <p:nvPr/>
        </p:nvSpPr>
        <p:spPr>
          <a:xfrm rot="19307103" flipH="1">
            <a:off x="1107929" y="5082637"/>
            <a:ext cx="551982" cy="55521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弧形 61"/>
          <p:cNvSpPr/>
          <p:nvPr/>
        </p:nvSpPr>
        <p:spPr>
          <a:xfrm rot="541158">
            <a:off x="409234" y="5593352"/>
            <a:ext cx="2000250" cy="1419225"/>
          </a:xfrm>
          <a:prstGeom prst="arc">
            <a:avLst>
              <a:gd name="adj1" fmla="val 16718226"/>
              <a:gd name="adj2" fmla="val 21445253"/>
            </a:avLst>
          </a:prstGeom>
          <a:ln w="22225">
            <a:solidFill>
              <a:srgbClr val="B9E64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弧形 62"/>
          <p:cNvSpPr/>
          <p:nvPr/>
        </p:nvSpPr>
        <p:spPr>
          <a:xfrm>
            <a:off x="5762284" y="5048794"/>
            <a:ext cx="1543050" cy="1543050"/>
          </a:xfrm>
          <a:prstGeom prst="arc">
            <a:avLst>
              <a:gd name="adj1" fmla="val 9684536"/>
              <a:gd name="adj2" fmla="val 14684036"/>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弧形 63"/>
          <p:cNvSpPr/>
          <p:nvPr/>
        </p:nvSpPr>
        <p:spPr>
          <a:xfrm rot="2196345">
            <a:off x="4186032" y="5771062"/>
            <a:ext cx="1543050" cy="1543050"/>
          </a:xfrm>
          <a:prstGeom prst="arc">
            <a:avLst>
              <a:gd name="adj1" fmla="val 9684536"/>
              <a:gd name="adj2" fmla="val 11865879"/>
            </a:avLst>
          </a:prstGeom>
          <a:ln w="19050">
            <a:solidFill>
              <a:srgbClr val="0CD8E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5" name="组合 74"/>
          <p:cNvGrpSpPr/>
          <p:nvPr/>
        </p:nvGrpSpPr>
        <p:grpSpPr>
          <a:xfrm>
            <a:off x="2110243" y="828878"/>
            <a:ext cx="1578458" cy="808801"/>
            <a:chOff x="3578653" y="963450"/>
            <a:chExt cx="2147023" cy="1330028"/>
          </a:xfrm>
        </p:grpSpPr>
        <p:sp>
          <p:nvSpPr>
            <p:cNvPr id="76" name="任意多边形 75"/>
            <p:cNvSpPr/>
            <p:nvPr/>
          </p:nvSpPr>
          <p:spPr>
            <a:xfrm rot="21387068">
              <a:off x="3582462" y="96345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a:noFill/>
            </a:ln>
            <a:effectLst>
              <a:outerShdw blurRad="1778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rot="21387068">
              <a:off x="3578653" y="97107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84F6FC"/>
            </a:solidFill>
            <a:ln w="38100">
              <a:solidFill>
                <a:srgbClr val="84F6FC"/>
              </a:solidFill>
            </a:ln>
            <a:effectLst>
              <a:innerShdw blurRad="304800">
                <a:srgbClr val="13CFE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3715825" y="1417320"/>
              <a:ext cx="307535" cy="322776"/>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2068830 w 2526030"/>
                <a:gd name="connsiteY0" fmla="*/ 1634490 h 1762661"/>
                <a:gd name="connsiteX1" fmla="*/ 457200 w 2526030"/>
                <a:gd name="connsiteY1" fmla="*/ 1634490 h 1762661"/>
                <a:gd name="connsiteX2" fmla="*/ 0 w 2526030"/>
                <a:gd name="connsiteY2" fmla="*/ 1177290 h 1762661"/>
                <a:gd name="connsiteX3" fmla="*/ 133911 w 2526030"/>
                <a:gd name="connsiteY3" fmla="*/ 854001 h 1762661"/>
                <a:gd name="connsiteX4" fmla="*/ 148841 w 2526030"/>
                <a:gd name="connsiteY4" fmla="*/ 841682 h 1762661"/>
                <a:gd name="connsiteX5" fmla="*/ 137160 w 2526030"/>
                <a:gd name="connsiteY5" fmla="*/ 725805 h 1762661"/>
                <a:gd name="connsiteX6" fmla="*/ 862965 w 2526030"/>
                <a:gd name="connsiteY6" fmla="*/ 0 h 1762661"/>
                <a:gd name="connsiteX7" fmla="*/ 1464814 w 2526030"/>
                <a:gd name="connsiteY7" fmla="*/ 320001 h 1762661"/>
                <a:gd name="connsiteX8" fmla="*/ 1476869 w 2526030"/>
                <a:gd name="connsiteY8" fmla="*/ 342210 h 1762661"/>
                <a:gd name="connsiteX9" fmla="*/ 1513419 w 2526030"/>
                <a:gd name="connsiteY9" fmla="*/ 325159 h 1762661"/>
                <a:gd name="connsiteX10" fmla="*/ 1693545 w 2526030"/>
                <a:gd name="connsiteY10" fmla="*/ 293370 h 1762661"/>
                <a:gd name="connsiteX11" fmla="*/ 2206777 w 2526030"/>
                <a:gd name="connsiteY11" fmla="*/ 711666 h 1762661"/>
                <a:gd name="connsiteX12" fmla="*/ 2210100 w 2526030"/>
                <a:gd name="connsiteY12" fmla="*/ 744629 h 1762661"/>
                <a:gd name="connsiteX13" fmla="*/ 2246793 w 2526030"/>
                <a:gd name="connsiteY13" fmla="*/ 756019 h 1762661"/>
                <a:gd name="connsiteX14" fmla="*/ 2526030 w 2526030"/>
                <a:gd name="connsiteY14" fmla="*/ 1177290 h 1762661"/>
                <a:gd name="connsiteX15" fmla="*/ 2197001 w 2526030"/>
                <a:gd name="connsiteY15" fmla="*/ 1762661 h 1762661"/>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197001 w 2526030"/>
                <a:gd name="connsiteY14"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0" fmla="*/ 457200 w 2246793"/>
                <a:gd name="connsiteY0" fmla="*/ 1634490 h 1634490"/>
                <a:gd name="connsiteX1" fmla="*/ 0 w 2246793"/>
                <a:gd name="connsiteY1" fmla="*/ 1177290 h 1634490"/>
                <a:gd name="connsiteX2" fmla="*/ 133911 w 2246793"/>
                <a:gd name="connsiteY2" fmla="*/ 854001 h 1634490"/>
                <a:gd name="connsiteX3" fmla="*/ 148841 w 2246793"/>
                <a:gd name="connsiteY3" fmla="*/ 841682 h 1634490"/>
                <a:gd name="connsiteX4" fmla="*/ 137160 w 2246793"/>
                <a:gd name="connsiteY4" fmla="*/ 725805 h 1634490"/>
                <a:gd name="connsiteX5" fmla="*/ 862965 w 2246793"/>
                <a:gd name="connsiteY5" fmla="*/ 0 h 1634490"/>
                <a:gd name="connsiteX6" fmla="*/ 1464814 w 2246793"/>
                <a:gd name="connsiteY6" fmla="*/ 320001 h 1634490"/>
                <a:gd name="connsiteX7" fmla="*/ 1476869 w 2246793"/>
                <a:gd name="connsiteY7" fmla="*/ 342210 h 1634490"/>
                <a:gd name="connsiteX8" fmla="*/ 1513419 w 2246793"/>
                <a:gd name="connsiteY8" fmla="*/ 325159 h 1634490"/>
                <a:gd name="connsiteX9" fmla="*/ 1693545 w 2246793"/>
                <a:gd name="connsiteY9" fmla="*/ 293370 h 1634490"/>
                <a:gd name="connsiteX10" fmla="*/ 2206777 w 2246793"/>
                <a:gd name="connsiteY10" fmla="*/ 711666 h 1634490"/>
                <a:gd name="connsiteX11" fmla="*/ 2210100 w 2246793"/>
                <a:gd name="connsiteY11" fmla="*/ 744629 h 1634490"/>
                <a:gd name="connsiteX12" fmla="*/ 2246793 w 2246793"/>
                <a:gd name="connsiteY12" fmla="*/ 756019 h 1634490"/>
                <a:gd name="connsiteX0" fmla="*/ 457200 w 2210100"/>
                <a:gd name="connsiteY0" fmla="*/ 1634490 h 1634490"/>
                <a:gd name="connsiteX1" fmla="*/ 0 w 2210100"/>
                <a:gd name="connsiteY1" fmla="*/ 1177290 h 1634490"/>
                <a:gd name="connsiteX2" fmla="*/ 133911 w 2210100"/>
                <a:gd name="connsiteY2" fmla="*/ 854001 h 1634490"/>
                <a:gd name="connsiteX3" fmla="*/ 148841 w 2210100"/>
                <a:gd name="connsiteY3" fmla="*/ 841682 h 1634490"/>
                <a:gd name="connsiteX4" fmla="*/ 137160 w 2210100"/>
                <a:gd name="connsiteY4" fmla="*/ 725805 h 1634490"/>
                <a:gd name="connsiteX5" fmla="*/ 862965 w 2210100"/>
                <a:gd name="connsiteY5" fmla="*/ 0 h 1634490"/>
                <a:gd name="connsiteX6" fmla="*/ 1464814 w 2210100"/>
                <a:gd name="connsiteY6" fmla="*/ 320001 h 1634490"/>
                <a:gd name="connsiteX7" fmla="*/ 1476869 w 2210100"/>
                <a:gd name="connsiteY7" fmla="*/ 342210 h 1634490"/>
                <a:gd name="connsiteX8" fmla="*/ 1513419 w 2210100"/>
                <a:gd name="connsiteY8" fmla="*/ 325159 h 1634490"/>
                <a:gd name="connsiteX9" fmla="*/ 1693545 w 2210100"/>
                <a:gd name="connsiteY9" fmla="*/ 293370 h 1634490"/>
                <a:gd name="connsiteX10" fmla="*/ 2206777 w 2210100"/>
                <a:gd name="connsiteY10" fmla="*/ 711666 h 1634490"/>
                <a:gd name="connsiteX11" fmla="*/ 2210100 w 2210100"/>
                <a:gd name="connsiteY11" fmla="*/ 744629 h 1634490"/>
                <a:gd name="connsiteX0" fmla="*/ 457200 w 2206777"/>
                <a:gd name="connsiteY0" fmla="*/ 1634490 h 1634490"/>
                <a:gd name="connsiteX1" fmla="*/ 0 w 2206777"/>
                <a:gd name="connsiteY1" fmla="*/ 1177290 h 1634490"/>
                <a:gd name="connsiteX2" fmla="*/ 133911 w 2206777"/>
                <a:gd name="connsiteY2" fmla="*/ 854001 h 1634490"/>
                <a:gd name="connsiteX3" fmla="*/ 148841 w 2206777"/>
                <a:gd name="connsiteY3" fmla="*/ 841682 h 1634490"/>
                <a:gd name="connsiteX4" fmla="*/ 137160 w 2206777"/>
                <a:gd name="connsiteY4" fmla="*/ 725805 h 1634490"/>
                <a:gd name="connsiteX5" fmla="*/ 862965 w 2206777"/>
                <a:gd name="connsiteY5" fmla="*/ 0 h 1634490"/>
                <a:gd name="connsiteX6" fmla="*/ 1464814 w 2206777"/>
                <a:gd name="connsiteY6" fmla="*/ 320001 h 1634490"/>
                <a:gd name="connsiteX7" fmla="*/ 1476869 w 2206777"/>
                <a:gd name="connsiteY7" fmla="*/ 342210 h 1634490"/>
                <a:gd name="connsiteX8" fmla="*/ 1513419 w 2206777"/>
                <a:gd name="connsiteY8" fmla="*/ 325159 h 1634490"/>
                <a:gd name="connsiteX9" fmla="*/ 1693545 w 2206777"/>
                <a:gd name="connsiteY9" fmla="*/ 293370 h 1634490"/>
                <a:gd name="connsiteX10" fmla="*/ 2206777 w 2206777"/>
                <a:gd name="connsiteY10" fmla="*/ 711666 h 1634490"/>
                <a:gd name="connsiteX0" fmla="*/ 457200 w 1693545"/>
                <a:gd name="connsiteY0" fmla="*/ 1634490 h 1634490"/>
                <a:gd name="connsiteX1" fmla="*/ 0 w 1693545"/>
                <a:gd name="connsiteY1" fmla="*/ 1177290 h 1634490"/>
                <a:gd name="connsiteX2" fmla="*/ 133911 w 1693545"/>
                <a:gd name="connsiteY2" fmla="*/ 854001 h 1634490"/>
                <a:gd name="connsiteX3" fmla="*/ 148841 w 1693545"/>
                <a:gd name="connsiteY3" fmla="*/ 841682 h 1634490"/>
                <a:gd name="connsiteX4" fmla="*/ 137160 w 1693545"/>
                <a:gd name="connsiteY4" fmla="*/ 725805 h 1634490"/>
                <a:gd name="connsiteX5" fmla="*/ 862965 w 1693545"/>
                <a:gd name="connsiteY5" fmla="*/ 0 h 1634490"/>
                <a:gd name="connsiteX6" fmla="*/ 1464814 w 1693545"/>
                <a:gd name="connsiteY6" fmla="*/ 320001 h 1634490"/>
                <a:gd name="connsiteX7" fmla="*/ 1476869 w 1693545"/>
                <a:gd name="connsiteY7" fmla="*/ 342210 h 1634490"/>
                <a:gd name="connsiteX8" fmla="*/ 1513419 w 1693545"/>
                <a:gd name="connsiteY8" fmla="*/ 325159 h 1634490"/>
                <a:gd name="connsiteX9" fmla="*/ 1693545 w 1693545"/>
                <a:gd name="connsiteY9" fmla="*/ 293370 h 1634490"/>
                <a:gd name="connsiteX0" fmla="*/ 457200 w 1513419"/>
                <a:gd name="connsiteY0" fmla="*/ 1634490 h 1634490"/>
                <a:gd name="connsiteX1" fmla="*/ 0 w 1513419"/>
                <a:gd name="connsiteY1" fmla="*/ 1177290 h 1634490"/>
                <a:gd name="connsiteX2" fmla="*/ 133911 w 1513419"/>
                <a:gd name="connsiteY2" fmla="*/ 854001 h 1634490"/>
                <a:gd name="connsiteX3" fmla="*/ 148841 w 1513419"/>
                <a:gd name="connsiteY3" fmla="*/ 841682 h 1634490"/>
                <a:gd name="connsiteX4" fmla="*/ 137160 w 1513419"/>
                <a:gd name="connsiteY4" fmla="*/ 725805 h 1634490"/>
                <a:gd name="connsiteX5" fmla="*/ 862965 w 1513419"/>
                <a:gd name="connsiteY5" fmla="*/ 0 h 1634490"/>
                <a:gd name="connsiteX6" fmla="*/ 1464814 w 1513419"/>
                <a:gd name="connsiteY6" fmla="*/ 320001 h 1634490"/>
                <a:gd name="connsiteX7" fmla="*/ 1476869 w 1513419"/>
                <a:gd name="connsiteY7" fmla="*/ 342210 h 1634490"/>
                <a:gd name="connsiteX8" fmla="*/ 1513419 w 1513419"/>
                <a:gd name="connsiteY8" fmla="*/ 325159 h 1634490"/>
                <a:gd name="connsiteX0" fmla="*/ 457200 w 1476868"/>
                <a:gd name="connsiteY0" fmla="*/ 1634490 h 1634490"/>
                <a:gd name="connsiteX1" fmla="*/ 0 w 1476868"/>
                <a:gd name="connsiteY1" fmla="*/ 1177290 h 1634490"/>
                <a:gd name="connsiteX2" fmla="*/ 133911 w 1476868"/>
                <a:gd name="connsiteY2" fmla="*/ 854001 h 1634490"/>
                <a:gd name="connsiteX3" fmla="*/ 148841 w 1476868"/>
                <a:gd name="connsiteY3" fmla="*/ 841682 h 1634490"/>
                <a:gd name="connsiteX4" fmla="*/ 137160 w 1476868"/>
                <a:gd name="connsiteY4" fmla="*/ 725805 h 1634490"/>
                <a:gd name="connsiteX5" fmla="*/ 862965 w 1476868"/>
                <a:gd name="connsiteY5" fmla="*/ 0 h 1634490"/>
                <a:gd name="connsiteX6" fmla="*/ 1464814 w 1476868"/>
                <a:gd name="connsiteY6" fmla="*/ 320001 h 1634490"/>
                <a:gd name="connsiteX7" fmla="*/ 1476869 w 1476868"/>
                <a:gd name="connsiteY7" fmla="*/ 342210 h 1634490"/>
                <a:gd name="connsiteX0" fmla="*/ 0 w 1476869"/>
                <a:gd name="connsiteY0" fmla="*/ 1177290 h 1177289"/>
                <a:gd name="connsiteX1" fmla="*/ 133911 w 1476869"/>
                <a:gd name="connsiteY1" fmla="*/ 854001 h 1177289"/>
                <a:gd name="connsiteX2" fmla="*/ 148841 w 1476869"/>
                <a:gd name="connsiteY2" fmla="*/ 841682 h 1177289"/>
                <a:gd name="connsiteX3" fmla="*/ 137160 w 1476869"/>
                <a:gd name="connsiteY3" fmla="*/ 725805 h 1177289"/>
                <a:gd name="connsiteX4" fmla="*/ 862965 w 1476869"/>
                <a:gd name="connsiteY4" fmla="*/ 0 h 1177289"/>
                <a:gd name="connsiteX5" fmla="*/ 1464814 w 1476869"/>
                <a:gd name="connsiteY5" fmla="*/ 320001 h 1177289"/>
                <a:gd name="connsiteX6" fmla="*/ 1476869 w 1476869"/>
                <a:gd name="connsiteY6" fmla="*/ 342210 h 1177289"/>
                <a:gd name="connsiteX0" fmla="*/ 0 w 1342958"/>
                <a:gd name="connsiteY0" fmla="*/ 854001 h 854000"/>
                <a:gd name="connsiteX1" fmla="*/ 14930 w 1342958"/>
                <a:gd name="connsiteY1" fmla="*/ 841682 h 854000"/>
                <a:gd name="connsiteX2" fmla="*/ 3249 w 1342958"/>
                <a:gd name="connsiteY2" fmla="*/ 725805 h 854000"/>
                <a:gd name="connsiteX3" fmla="*/ 729054 w 1342958"/>
                <a:gd name="connsiteY3" fmla="*/ 0 h 854000"/>
                <a:gd name="connsiteX4" fmla="*/ 1330903 w 1342958"/>
                <a:gd name="connsiteY4" fmla="*/ 320001 h 854000"/>
                <a:gd name="connsiteX5" fmla="*/ 1342958 w 1342958"/>
                <a:gd name="connsiteY5" fmla="*/ 342210 h 854000"/>
                <a:gd name="connsiteX0" fmla="*/ 0 w 1342958"/>
                <a:gd name="connsiteY0" fmla="*/ 854001 h 854001"/>
                <a:gd name="connsiteX1" fmla="*/ 3249 w 1342958"/>
                <a:gd name="connsiteY1" fmla="*/ 725805 h 854001"/>
                <a:gd name="connsiteX2" fmla="*/ 729054 w 1342958"/>
                <a:gd name="connsiteY2" fmla="*/ 0 h 854001"/>
                <a:gd name="connsiteX3" fmla="*/ 1330903 w 1342958"/>
                <a:gd name="connsiteY3" fmla="*/ 320001 h 854001"/>
                <a:gd name="connsiteX4" fmla="*/ 1342958 w 1342958"/>
                <a:gd name="connsiteY4" fmla="*/ 342210 h 854001"/>
                <a:gd name="connsiteX0" fmla="*/ 0 w 1339709"/>
                <a:gd name="connsiteY0" fmla="*/ 725805 h 725805"/>
                <a:gd name="connsiteX1" fmla="*/ 725805 w 1339709"/>
                <a:gd name="connsiteY1" fmla="*/ 0 h 725805"/>
                <a:gd name="connsiteX2" fmla="*/ 1327654 w 1339709"/>
                <a:gd name="connsiteY2" fmla="*/ 320001 h 725805"/>
                <a:gd name="connsiteX3" fmla="*/ 1339709 w 1339709"/>
                <a:gd name="connsiteY3" fmla="*/ 342210 h 725805"/>
                <a:gd name="connsiteX0" fmla="*/ 0 w 1327654"/>
                <a:gd name="connsiteY0" fmla="*/ 725805 h 725805"/>
                <a:gd name="connsiteX1" fmla="*/ 725805 w 1327654"/>
                <a:gd name="connsiteY1" fmla="*/ 0 h 725805"/>
                <a:gd name="connsiteX2" fmla="*/ 1327654 w 1327654"/>
                <a:gd name="connsiteY2" fmla="*/ 320001 h 725805"/>
                <a:gd name="connsiteX0" fmla="*/ 0 w 725805"/>
                <a:gd name="connsiteY0" fmla="*/ 725805 h 725805"/>
                <a:gd name="connsiteX1" fmla="*/ 725805 w 725805"/>
                <a:gd name="connsiteY1" fmla="*/ 0 h 725805"/>
              </a:gdLst>
              <a:ahLst/>
              <a:cxnLst>
                <a:cxn ang="0">
                  <a:pos x="connsiteX0" y="connsiteY0"/>
                </a:cxn>
                <a:cxn ang="0">
                  <a:pos x="connsiteX1" y="connsiteY1"/>
                </a:cxn>
              </a:cxnLst>
              <a:rect l="l" t="t" r="r" b="b"/>
              <a:pathLst>
                <a:path w="725805" h="725805">
                  <a:moveTo>
                    <a:pt x="0" y="725805"/>
                  </a:moveTo>
                  <a:cubicBezTo>
                    <a:pt x="0" y="324954"/>
                    <a:pt x="324954" y="0"/>
                    <a:pt x="725805"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5497830" y="1470937"/>
              <a:ext cx="134757" cy="495023"/>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068830 w 2526030"/>
                <a:gd name="connsiteY14" fmla="*/ 1634490 h 1762661"/>
                <a:gd name="connsiteX15" fmla="*/ 585371 w 2526030"/>
                <a:gd name="connsiteY15"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14" fmla="*/ 2068830 w 2526030"/>
                <a:gd name="connsiteY14" fmla="*/ 1634490 h 1634490"/>
                <a:gd name="connsiteX0" fmla="*/ 0 w 2526030"/>
                <a:gd name="connsiteY0" fmla="*/ 1177290 h 1634490"/>
                <a:gd name="connsiteX1" fmla="*/ 133911 w 2526030"/>
                <a:gd name="connsiteY1" fmla="*/ 854001 h 1634490"/>
                <a:gd name="connsiteX2" fmla="*/ 148841 w 2526030"/>
                <a:gd name="connsiteY2" fmla="*/ 841682 h 1634490"/>
                <a:gd name="connsiteX3" fmla="*/ 137160 w 2526030"/>
                <a:gd name="connsiteY3" fmla="*/ 725805 h 1634490"/>
                <a:gd name="connsiteX4" fmla="*/ 862965 w 2526030"/>
                <a:gd name="connsiteY4" fmla="*/ 0 h 1634490"/>
                <a:gd name="connsiteX5" fmla="*/ 1464814 w 2526030"/>
                <a:gd name="connsiteY5" fmla="*/ 320001 h 1634490"/>
                <a:gd name="connsiteX6" fmla="*/ 1476869 w 2526030"/>
                <a:gd name="connsiteY6" fmla="*/ 342210 h 1634490"/>
                <a:gd name="connsiteX7" fmla="*/ 1513419 w 2526030"/>
                <a:gd name="connsiteY7" fmla="*/ 325159 h 1634490"/>
                <a:gd name="connsiteX8" fmla="*/ 1693545 w 2526030"/>
                <a:gd name="connsiteY8" fmla="*/ 293370 h 1634490"/>
                <a:gd name="connsiteX9" fmla="*/ 2206777 w 2526030"/>
                <a:gd name="connsiteY9" fmla="*/ 711666 h 1634490"/>
                <a:gd name="connsiteX10" fmla="*/ 2210100 w 2526030"/>
                <a:gd name="connsiteY10" fmla="*/ 744629 h 1634490"/>
                <a:gd name="connsiteX11" fmla="*/ 2246793 w 2526030"/>
                <a:gd name="connsiteY11" fmla="*/ 756019 h 1634490"/>
                <a:gd name="connsiteX12" fmla="*/ 2526030 w 2526030"/>
                <a:gd name="connsiteY12" fmla="*/ 1177290 h 1634490"/>
                <a:gd name="connsiteX13" fmla="*/ 2068830 w 2526030"/>
                <a:gd name="connsiteY13" fmla="*/ 1634490 h 1634490"/>
                <a:gd name="connsiteX0" fmla="*/ 0 w 2392119"/>
                <a:gd name="connsiteY0" fmla="*/ 854001 h 1634490"/>
                <a:gd name="connsiteX1" fmla="*/ 14930 w 2392119"/>
                <a:gd name="connsiteY1" fmla="*/ 841682 h 1634490"/>
                <a:gd name="connsiteX2" fmla="*/ 3249 w 2392119"/>
                <a:gd name="connsiteY2" fmla="*/ 725805 h 1634490"/>
                <a:gd name="connsiteX3" fmla="*/ 729054 w 2392119"/>
                <a:gd name="connsiteY3" fmla="*/ 0 h 1634490"/>
                <a:gd name="connsiteX4" fmla="*/ 1330903 w 2392119"/>
                <a:gd name="connsiteY4" fmla="*/ 320001 h 1634490"/>
                <a:gd name="connsiteX5" fmla="*/ 1342958 w 2392119"/>
                <a:gd name="connsiteY5" fmla="*/ 342210 h 1634490"/>
                <a:gd name="connsiteX6" fmla="*/ 1379508 w 2392119"/>
                <a:gd name="connsiteY6" fmla="*/ 325159 h 1634490"/>
                <a:gd name="connsiteX7" fmla="*/ 1559634 w 2392119"/>
                <a:gd name="connsiteY7" fmla="*/ 293370 h 1634490"/>
                <a:gd name="connsiteX8" fmla="*/ 2072866 w 2392119"/>
                <a:gd name="connsiteY8" fmla="*/ 711666 h 1634490"/>
                <a:gd name="connsiteX9" fmla="*/ 2076189 w 2392119"/>
                <a:gd name="connsiteY9" fmla="*/ 744629 h 1634490"/>
                <a:gd name="connsiteX10" fmla="*/ 2112882 w 2392119"/>
                <a:gd name="connsiteY10" fmla="*/ 756019 h 1634490"/>
                <a:gd name="connsiteX11" fmla="*/ 2392119 w 2392119"/>
                <a:gd name="connsiteY11" fmla="*/ 1177290 h 1634490"/>
                <a:gd name="connsiteX12" fmla="*/ 1934919 w 2392119"/>
                <a:gd name="connsiteY12" fmla="*/ 1634490 h 1634490"/>
                <a:gd name="connsiteX0" fmla="*/ 0 w 2392119"/>
                <a:gd name="connsiteY0" fmla="*/ 854001 h 1634490"/>
                <a:gd name="connsiteX1" fmla="*/ 3249 w 2392119"/>
                <a:gd name="connsiteY1" fmla="*/ 725805 h 1634490"/>
                <a:gd name="connsiteX2" fmla="*/ 729054 w 2392119"/>
                <a:gd name="connsiteY2" fmla="*/ 0 h 1634490"/>
                <a:gd name="connsiteX3" fmla="*/ 1330903 w 2392119"/>
                <a:gd name="connsiteY3" fmla="*/ 320001 h 1634490"/>
                <a:gd name="connsiteX4" fmla="*/ 1342958 w 2392119"/>
                <a:gd name="connsiteY4" fmla="*/ 342210 h 1634490"/>
                <a:gd name="connsiteX5" fmla="*/ 1379508 w 2392119"/>
                <a:gd name="connsiteY5" fmla="*/ 325159 h 1634490"/>
                <a:gd name="connsiteX6" fmla="*/ 1559634 w 2392119"/>
                <a:gd name="connsiteY6" fmla="*/ 293370 h 1634490"/>
                <a:gd name="connsiteX7" fmla="*/ 2072866 w 2392119"/>
                <a:gd name="connsiteY7" fmla="*/ 711666 h 1634490"/>
                <a:gd name="connsiteX8" fmla="*/ 2076189 w 2392119"/>
                <a:gd name="connsiteY8" fmla="*/ 744629 h 1634490"/>
                <a:gd name="connsiteX9" fmla="*/ 2112882 w 2392119"/>
                <a:gd name="connsiteY9" fmla="*/ 756019 h 1634490"/>
                <a:gd name="connsiteX10" fmla="*/ 2392119 w 2392119"/>
                <a:gd name="connsiteY10" fmla="*/ 1177290 h 1634490"/>
                <a:gd name="connsiteX11" fmla="*/ 1934919 w 2392119"/>
                <a:gd name="connsiteY11" fmla="*/ 1634490 h 1634490"/>
                <a:gd name="connsiteX0" fmla="*/ 0 w 2392119"/>
                <a:gd name="connsiteY0" fmla="*/ 854001 h 1634490"/>
                <a:gd name="connsiteX1" fmla="*/ 729054 w 2392119"/>
                <a:gd name="connsiteY1" fmla="*/ 0 h 1634490"/>
                <a:gd name="connsiteX2" fmla="*/ 1330903 w 2392119"/>
                <a:gd name="connsiteY2" fmla="*/ 320001 h 1634490"/>
                <a:gd name="connsiteX3" fmla="*/ 1342958 w 2392119"/>
                <a:gd name="connsiteY3" fmla="*/ 342210 h 1634490"/>
                <a:gd name="connsiteX4" fmla="*/ 1379508 w 2392119"/>
                <a:gd name="connsiteY4" fmla="*/ 325159 h 1634490"/>
                <a:gd name="connsiteX5" fmla="*/ 1559634 w 2392119"/>
                <a:gd name="connsiteY5" fmla="*/ 293370 h 1634490"/>
                <a:gd name="connsiteX6" fmla="*/ 2072866 w 2392119"/>
                <a:gd name="connsiteY6" fmla="*/ 711666 h 1634490"/>
                <a:gd name="connsiteX7" fmla="*/ 2076189 w 2392119"/>
                <a:gd name="connsiteY7" fmla="*/ 744629 h 1634490"/>
                <a:gd name="connsiteX8" fmla="*/ 2112882 w 2392119"/>
                <a:gd name="connsiteY8" fmla="*/ 756019 h 1634490"/>
                <a:gd name="connsiteX9" fmla="*/ 2392119 w 2392119"/>
                <a:gd name="connsiteY9" fmla="*/ 1177290 h 1634490"/>
                <a:gd name="connsiteX10" fmla="*/ 1934919 w 2392119"/>
                <a:gd name="connsiteY10" fmla="*/ 1634490 h 1634490"/>
                <a:gd name="connsiteX0" fmla="*/ -1 w 1663064"/>
                <a:gd name="connsiteY0" fmla="*/ 0 h 1634490"/>
                <a:gd name="connsiteX1" fmla="*/ 601848 w 1663064"/>
                <a:gd name="connsiteY1" fmla="*/ 320001 h 1634490"/>
                <a:gd name="connsiteX2" fmla="*/ 613903 w 1663064"/>
                <a:gd name="connsiteY2" fmla="*/ 342210 h 1634490"/>
                <a:gd name="connsiteX3" fmla="*/ 650453 w 1663064"/>
                <a:gd name="connsiteY3" fmla="*/ 325159 h 1634490"/>
                <a:gd name="connsiteX4" fmla="*/ 830579 w 1663064"/>
                <a:gd name="connsiteY4" fmla="*/ 293370 h 1634490"/>
                <a:gd name="connsiteX5" fmla="*/ 1343811 w 1663064"/>
                <a:gd name="connsiteY5" fmla="*/ 711666 h 1634490"/>
                <a:gd name="connsiteX6" fmla="*/ 1347134 w 1663064"/>
                <a:gd name="connsiteY6" fmla="*/ 744629 h 1634490"/>
                <a:gd name="connsiteX7" fmla="*/ 1383827 w 1663064"/>
                <a:gd name="connsiteY7" fmla="*/ 756019 h 1634490"/>
                <a:gd name="connsiteX8" fmla="*/ 1663064 w 1663064"/>
                <a:gd name="connsiteY8" fmla="*/ 1177290 h 1634490"/>
                <a:gd name="connsiteX9" fmla="*/ 1205864 w 1663064"/>
                <a:gd name="connsiteY9" fmla="*/ 1634490 h 1634490"/>
                <a:gd name="connsiteX0" fmla="*/ 0 w 1061216"/>
                <a:gd name="connsiteY0" fmla="*/ 26631 h 1341120"/>
                <a:gd name="connsiteX1" fmla="*/ 12055 w 1061216"/>
                <a:gd name="connsiteY1" fmla="*/ 48840 h 1341120"/>
                <a:gd name="connsiteX2" fmla="*/ 48605 w 1061216"/>
                <a:gd name="connsiteY2" fmla="*/ 31789 h 1341120"/>
                <a:gd name="connsiteX3" fmla="*/ 228731 w 1061216"/>
                <a:gd name="connsiteY3" fmla="*/ 0 h 1341120"/>
                <a:gd name="connsiteX4" fmla="*/ 741963 w 1061216"/>
                <a:gd name="connsiteY4" fmla="*/ 418296 h 1341120"/>
                <a:gd name="connsiteX5" fmla="*/ 745286 w 1061216"/>
                <a:gd name="connsiteY5" fmla="*/ 451259 h 1341120"/>
                <a:gd name="connsiteX6" fmla="*/ 781979 w 1061216"/>
                <a:gd name="connsiteY6" fmla="*/ 462649 h 1341120"/>
                <a:gd name="connsiteX7" fmla="*/ 1061216 w 1061216"/>
                <a:gd name="connsiteY7" fmla="*/ 883920 h 1341120"/>
                <a:gd name="connsiteX8" fmla="*/ 604016 w 1061216"/>
                <a:gd name="connsiteY8" fmla="*/ 1341120 h 1341120"/>
                <a:gd name="connsiteX0" fmla="*/ 0 w 1061216"/>
                <a:gd name="connsiteY0" fmla="*/ 26631 h 1341120"/>
                <a:gd name="connsiteX1" fmla="*/ 12055 w 1061216"/>
                <a:gd name="connsiteY1" fmla="*/ 48840 h 1341120"/>
                <a:gd name="connsiteX2" fmla="*/ 228731 w 1061216"/>
                <a:gd name="connsiteY2" fmla="*/ 0 h 1341120"/>
                <a:gd name="connsiteX3" fmla="*/ 741963 w 1061216"/>
                <a:gd name="connsiteY3" fmla="*/ 418296 h 1341120"/>
                <a:gd name="connsiteX4" fmla="*/ 745286 w 1061216"/>
                <a:gd name="connsiteY4" fmla="*/ 451259 h 1341120"/>
                <a:gd name="connsiteX5" fmla="*/ 781979 w 1061216"/>
                <a:gd name="connsiteY5" fmla="*/ 462649 h 1341120"/>
                <a:gd name="connsiteX6" fmla="*/ 1061216 w 1061216"/>
                <a:gd name="connsiteY6" fmla="*/ 883920 h 1341120"/>
                <a:gd name="connsiteX7" fmla="*/ 604016 w 1061216"/>
                <a:gd name="connsiteY7" fmla="*/ 1341120 h 1341120"/>
                <a:gd name="connsiteX0" fmla="*/ 0 w 1061216"/>
                <a:gd name="connsiteY0" fmla="*/ 26631 h 1341120"/>
                <a:gd name="connsiteX1" fmla="*/ 228731 w 1061216"/>
                <a:gd name="connsiteY1" fmla="*/ 0 h 1341120"/>
                <a:gd name="connsiteX2" fmla="*/ 741963 w 1061216"/>
                <a:gd name="connsiteY2" fmla="*/ 418296 h 1341120"/>
                <a:gd name="connsiteX3" fmla="*/ 745286 w 1061216"/>
                <a:gd name="connsiteY3" fmla="*/ 451259 h 1341120"/>
                <a:gd name="connsiteX4" fmla="*/ 781979 w 1061216"/>
                <a:gd name="connsiteY4" fmla="*/ 462649 h 1341120"/>
                <a:gd name="connsiteX5" fmla="*/ 1061216 w 1061216"/>
                <a:gd name="connsiteY5" fmla="*/ 883920 h 1341120"/>
                <a:gd name="connsiteX6" fmla="*/ 604016 w 1061216"/>
                <a:gd name="connsiteY6" fmla="*/ 1341120 h 1341120"/>
                <a:gd name="connsiteX0" fmla="*/ 0 w 832485"/>
                <a:gd name="connsiteY0" fmla="*/ 0 h 1341120"/>
                <a:gd name="connsiteX1" fmla="*/ 513232 w 832485"/>
                <a:gd name="connsiteY1" fmla="*/ 418296 h 1341120"/>
                <a:gd name="connsiteX2" fmla="*/ 516555 w 832485"/>
                <a:gd name="connsiteY2" fmla="*/ 451259 h 1341120"/>
                <a:gd name="connsiteX3" fmla="*/ 553248 w 832485"/>
                <a:gd name="connsiteY3" fmla="*/ 462649 h 1341120"/>
                <a:gd name="connsiteX4" fmla="*/ 832485 w 832485"/>
                <a:gd name="connsiteY4" fmla="*/ 883920 h 1341120"/>
                <a:gd name="connsiteX5" fmla="*/ 375285 w 832485"/>
                <a:gd name="connsiteY5" fmla="*/ 1341120 h 1341120"/>
                <a:gd name="connsiteX0" fmla="*/ 137948 w 457201"/>
                <a:gd name="connsiteY0" fmla="*/ 0 h 922824"/>
                <a:gd name="connsiteX1" fmla="*/ 141271 w 457201"/>
                <a:gd name="connsiteY1" fmla="*/ 32963 h 922824"/>
                <a:gd name="connsiteX2" fmla="*/ 177964 w 457201"/>
                <a:gd name="connsiteY2" fmla="*/ 44353 h 922824"/>
                <a:gd name="connsiteX3" fmla="*/ 457201 w 457201"/>
                <a:gd name="connsiteY3" fmla="*/ 465624 h 922824"/>
                <a:gd name="connsiteX4" fmla="*/ 1 w 457201"/>
                <a:gd name="connsiteY4" fmla="*/ 922824 h 92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922824">
                  <a:moveTo>
                    <a:pt x="137948" y="0"/>
                  </a:moveTo>
                  <a:lnTo>
                    <a:pt x="141271" y="32963"/>
                  </a:lnTo>
                  <a:lnTo>
                    <a:pt x="177964" y="44353"/>
                  </a:lnTo>
                  <a:cubicBezTo>
                    <a:pt x="342060" y="113760"/>
                    <a:pt x="457201" y="276245"/>
                    <a:pt x="457201" y="465624"/>
                  </a:cubicBezTo>
                  <a:cubicBezTo>
                    <a:pt x="457201" y="718129"/>
                    <a:pt x="252506" y="922824"/>
                    <a:pt x="1" y="922824"/>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770" name="AutoShape 2" descr="Káº¿t quáº£ hÃ¬nh áº£nh cho hoa m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 name="Picture 104" descr="7-1548157189_680x0.jpg"/>
          <p:cNvPicPr>
            <a:picLocks noChangeAspect="1"/>
          </p:cNvPicPr>
          <p:nvPr/>
        </p:nvPicPr>
        <p:blipFill>
          <a:blip r:embed="rId4"/>
          <a:stretch>
            <a:fillRect/>
          </a:stretch>
        </p:blipFill>
        <p:spPr>
          <a:xfrm>
            <a:off x="8498338" y="382137"/>
            <a:ext cx="2802008" cy="1926798"/>
          </a:xfrm>
          <a:prstGeom prst="rect">
            <a:avLst/>
          </a:prstGeom>
        </p:spPr>
      </p:pic>
      <p:sp>
        <p:nvSpPr>
          <p:cNvPr id="32772" name="AutoShape 4"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7" name="Picture 106" descr="tranh-hoa-sen.jpg"/>
          <p:cNvPicPr>
            <a:picLocks noChangeAspect="1"/>
          </p:cNvPicPr>
          <p:nvPr/>
        </p:nvPicPr>
        <p:blipFill>
          <a:blip r:embed="rId5"/>
          <a:stretch>
            <a:fillRect/>
          </a:stretch>
        </p:blipFill>
        <p:spPr>
          <a:xfrm>
            <a:off x="8511654" y="2415654"/>
            <a:ext cx="2761397" cy="2071048"/>
          </a:xfrm>
          <a:prstGeom prst="rect">
            <a:avLst/>
          </a:prstGeom>
        </p:spPr>
      </p:pic>
      <p:sp>
        <p:nvSpPr>
          <p:cNvPr id="32774" name="AutoShape 6" descr="Káº¿t quáº£ hÃ¬nh áº£nh cho hoa há»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9" name="Picture 108" descr="hat-giong-hoa-hong-xanh-11.jpg"/>
          <p:cNvPicPr>
            <a:picLocks noChangeAspect="1"/>
          </p:cNvPicPr>
          <p:nvPr/>
        </p:nvPicPr>
        <p:blipFill>
          <a:blip r:embed="rId6" cstate="print"/>
          <a:stretch>
            <a:fillRect/>
          </a:stretch>
        </p:blipFill>
        <p:spPr>
          <a:xfrm>
            <a:off x="8529850" y="4680043"/>
            <a:ext cx="2743199" cy="1788994"/>
          </a:xfrm>
          <a:prstGeom prst="rect">
            <a:avLst/>
          </a:prstGeom>
        </p:spPr>
      </p:pic>
      <p:sp>
        <p:nvSpPr>
          <p:cNvPr id="110" name="五角星 2"/>
          <p:cNvSpPr/>
          <p:nvPr/>
        </p:nvSpPr>
        <p:spPr>
          <a:xfrm rot="1682830" flipH="1">
            <a:off x="10972267" y="1813954"/>
            <a:ext cx="583518" cy="58693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01600"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五角星 2"/>
          <p:cNvSpPr/>
          <p:nvPr/>
        </p:nvSpPr>
        <p:spPr>
          <a:xfrm rot="20665174" flipH="1">
            <a:off x="8413671" y="4317419"/>
            <a:ext cx="391543" cy="39383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4921131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par>
                                <p:cTn id="13" presetID="52" presetClass="entr" presetSubtype="0" fill="hold" grpId="1" nodeType="withEffect">
                                  <p:stCondLst>
                                    <p:cond delay="2000"/>
                                  </p:stCondLst>
                                  <p:iterate type="lt">
                                    <p:tmPct val="10000"/>
                                  </p:iterate>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par>
                                <p:cTn id="18" presetID="10" presetClass="entr" presetSubtype="0" fill="hold" grpId="0" nodeType="withEffect">
                                  <p:stCondLst>
                                    <p:cond delay="4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22" presetClass="entr" presetSubtype="4" fill="hold" grpId="0" nodeType="withEffect">
                                  <p:stCondLst>
                                    <p:cond delay="4500"/>
                                  </p:stCondLst>
                                  <p:childTnLst>
                                    <p:set>
                                      <p:cBhvr>
                                        <p:cTn id="22" dur="1" fill="hold">
                                          <p:stCondLst>
                                            <p:cond delay="0"/>
                                          </p:stCondLst>
                                        </p:cTn>
                                        <p:tgtEl>
                                          <p:spTgt spid="64"/>
                                        </p:tgtEl>
                                        <p:attrNameLst>
                                          <p:attrName>style.visibility</p:attrName>
                                        </p:attrNameLst>
                                      </p:cBhvr>
                                      <p:to>
                                        <p:strVal val="visible"/>
                                      </p:to>
                                    </p:set>
                                    <p:animEffect transition="in" filter="wipe(down)">
                                      <p:cBhvr>
                                        <p:cTn id="23" dur="500"/>
                                        <p:tgtEl>
                                          <p:spTgt spid="64"/>
                                        </p:tgtEl>
                                      </p:cBhvr>
                                    </p:animEffect>
                                  </p:childTnLst>
                                </p:cTn>
                              </p:par>
                              <p:par>
                                <p:cTn id="24" presetID="22" presetClass="entr" presetSubtype="4" fill="hold" grpId="0" nodeType="withEffect">
                                  <p:stCondLst>
                                    <p:cond delay="4750"/>
                                  </p:stCondLst>
                                  <p:childTnLst>
                                    <p:set>
                                      <p:cBhvr>
                                        <p:cTn id="25" dur="1" fill="hold">
                                          <p:stCondLst>
                                            <p:cond delay="0"/>
                                          </p:stCondLst>
                                        </p:cTn>
                                        <p:tgtEl>
                                          <p:spTgt spid="63"/>
                                        </p:tgtEl>
                                        <p:attrNameLst>
                                          <p:attrName>style.visibility</p:attrName>
                                        </p:attrNameLst>
                                      </p:cBhvr>
                                      <p:to>
                                        <p:strVal val="visible"/>
                                      </p:to>
                                    </p:set>
                                    <p:animEffect transition="in" filter="wipe(down)">
                                      <p:cBhvr>
                                        <p:cTn id="26" dur="500"/>
                                        <p:tgtEl>
                                          <p:spTgt spid="63"/>
                                        </p:tgtEl>
                                      </p:cBhvr>
                                    </p:animEffect>
                                  </p:childTnLst>
                                </p:cTn>
                              </p:par>
                              <p:par>
                                <p:cTn id="27" presetID="22" presetClass="entr" presetSubtype="4" fill="hold" grpId="0" nodeType="withEffect">
                                  <p:stCondLst>
                                    <p:cond delay="5000"/>
                                  </p:stCondLst>
                                  <p:childTnLst>
                                    <p:set>
                                      <p:cBhvr>
                                        <p:cTn id="28" dur="1" fill="hold">
                                          <p:stCondLst>
                                            <p:cond delay="0"/>
                                          </p:stCondLst>
                                        </p:cTn>
                                        <p:tgtEl>
                                          <p:spTgt spid="62"/>
                                        </p:tgtEl>
                                        <p:attrNameLst>
                                          <p:attrName>style.visibility</p:attrName>
                                        </p:attrNameLst>
                                      </p:cBhvr>
                                      <p:to>
                                        <p:strVal val="visible"/>
                                      </p:to>
                                    </p:set>
                                    <p:animEffect transition="in" filter="wipe(down)">
                                      <p:cBhvr>
                                        <p:cTn id="29" dur="500"/>
                                        <p:tgtEl>
                                          <p:spTgt spid="62"/>
                                        </p:tgtEl>
                                      </p:cBhvr>
                                    </p:animEffect>
                                  </p:childTnLst>
                                </p:cTn>
                              </p:par>
                              <p:par>
                                <p:cTn id="30" presetID="10" presetClass="entr" presetSubtype="0" fill="hold" grpId="0" nodeType="withEffect">
                                  <p:stCondLst>
                                    <p:cond delay="475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par>
                                <p:cTn id="33" presetID="10" presetClass="entr" presetSubtype="0" fill="hold" grpId="0" nodeType="withEffect">
                                  <p:stCondLst>
                                    <p:cond delay="500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525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par>
                                <p:cTn id="39" presetID="10" presetClass="entr" presetSubtype="0" fill="hold" nodeType="withEffect">
                                  <p:stCondLst>
                                    <p:cond delay="7500"/>
                                  </p:stCondLst>
                                  <p:childTnLst>
                                    <p:set>
                                      <p:cBhvr>
                                        <p:cTn id="40" dur="1" fill="hold">
                                          <p:stCondLst>
                                            <p:cond delay="0"/>
                                          </p:stCondLst>
                                        </p:cTn>
                                        <p:tgtEl>
                                          <p:spTgt spid="104"/>
                                        </p:tgtEl>
                                        <p:attrNameLst>
                                          <p:attrName>style.visibility</p:attrName>
                                        </p:attrNameLst>
                                      </p:cBhvr>
                                      <p:to>
                                        <p:strVal val="visible"/>
                                      </p:to>
                                    </p:set>
                                    <p:animEffect transition="in" filter="fade">
                                      <p:cBhvr>
                                        <p:cTn id="41" dur="1250"/>
                                        <p:tgtEl>
                                          <p:spTgt spid="104"/>
                                        </p:tgtEl>
                                      </p:cBhvr>
                                    </p:animEffect>
                                  </p:childTnLst>
                                </p:cTn>
                              </p:par>
                              <p:par>
                                <p:cTn id="42" presetID="64" presetClass="path" presetSubtype="0" accel="50000" decel="50000" fill="hold" nodeType="withEffect">
                                  <p:stCondLst>
                                    <p:cond delay="7500"/>
                                  </p:stCondLst>
                                  <p:childTnLst>
                                    <p:animMotion origin="layout" path="M 2.38374E-6 -2.52544E-6 L 2.38374E-6 -0.25 " pathEditMode="relative" rAng="0" ptsTypes="AA">
                                      <p:cBhvr>
                                        <p:cTn id="43" dur="6500" fill="hold"/>
                                        <p:tgtEl>
                                          <p:spTgt spid="104"/>
                                        </p:tgtEl>
                                        <p:attrNameLst>
                                          <p:attrName>ppt_x</p:attrName>
                                          <p:attrName>ppt_y</p:attrName>
                                        </p:attrNameLst>
                                      </p:cBhvr>
                                      <p:rCtr x="0" y="-125"/>
                                    </p:animMotion>
                                  </p:childTnLst>
                                </p:cTn>
                              </p:par>
                              <p:par>
                                <p:cTn id="44" presetID="53" presetClass="entr" presetSubtype="16" fill="hold" grpId="0" nodeType="withEffect">
                                  <p:stCondLst>
                                    <p:cond delay="8500"/>
                                  </p:stCondLst>
                                  <p:childTnLst>
                                    <p:set>
                                      <p:cBhvr>
                                        <p:cTn id="45" dur="1" fill="hold">
                                          <p:stCondLst>
                                            <p:cond delay="0"/>
                                          </p:stCondLst>
                                        </p:cTn>
                                        <p:tgtEl>
                                          <p:spTgt spid="110"/>
                                        </p:tgtEl>
                                        <p:attrNameLst>
                                          <p:attrName>style.visibility</p:attrName>
                                        </p:attrNameLst>
                                      </p:cBhvr>
                                      <p:to>
                                        <p:strVal val="visible"/>
                                      </p:to>
                                    </p:set>
                                    <p:anim calcmode="lin" valueType="num">
                                      <p:cBhvr>
                                        <p:cTn id="46" dur="500" fill="hold"/>
                                        <p:tgtEl>
                                          <p:spTgt spid="110"/>
                                        </p:tgtEl>
                                        <p:attrNameLst>
                                          <p:attrName>ppt_w</p:attrName>
                                        </p:attrNameLst>
                                      </p:cBhvr>
                                      <p:tavLst>
                                        <p:tav tm="0">
                                          <p:val>
                                            <p:fltVal val="0"/>
                                          </p:val>
                                        </p:tav>
                                        <p:tav tm="100000">
                                          <p:val>
                                            <p:strVal val="#ppt_w"/>
                                          </p:val>
                                        </p:tav>
                                      </p:tavLst>
                                    </p:anim>
                                    <p:anim calcmode="lin" valueType="num">
                                      <p:cBhvr>
                                        <p:cTn id="47" dur="500" fill="hold"/>
                                        <p:tgtEl>
                                          <p:spTgt spid="110"/>
                                        </p:tgtEl>
                                        <p:attrNameLst>
                                          <p:attrName>ppt_h</p:attrName>
                                        </p:attrNameLst>
                                      </p:cBhvr>
                                      <p:tavLst>
                                        <p:tav tm="0">
                                          <p:val>
                                            <p:fltVal val="0"/>
                                          </p:val>
                                        </p:tav>
                                        <p:tav tm="100000">
                                          <p:val>
                                            <p:strVal val="#ppt_h"/>
                                          </p:val>
                                        </p:tav>
                                      </p:tavLst>
                                    </p:anim>
                                    <p:animEffect transition="in" filter="fade">
                                      <p:cBhvr>
                                        <p:cTn id="48" dur="500"/>
                                        <p:tgtEl>
                                          <p:spTgt spid="110"/>
                                        </p:tgtEl>
                                      </p:cBhvr>
                                    </p:animEffect>
                                  </p:childTnLst>
                                </p:cTn>
                              </p:par>
                              <p:par>
                                <p:cTn id="49" presetID="27" presetClass="emph" presetSubtype="0" repeatCount="8000" fill="remove" grpId="1" nodeType="withEffect">
                                  <p:stCondLst>
                                    <p:cond delay="9000"/>
                                  </p:stCondLst>
                                  <p:childTnLst>
                                    <p:animClr clrSpc="rgb" dir="cw">
                                      <p:cBhvr override="childStyle">
                                        <p:cTn id="50" dur="250" autoRev="1" fill="remove"/>
                                        <p:tgtEl>
                                          <p:spTgt spid="110"/>
                                        </p:tgtEl>
                                        <p:attrNameLst>
                                          <p:attrName>style.color</p:attrName>
                                        </p:attrNameLst>
                                      </p:cBhvr>
                                      <p:to>
                                        <a:schemeClr val="bg1"/>
                                      </p:to>
                                    </p:animClr>
                                    <p:animClr clrSpc="rgb" dir="cw">
                                      <p:cBhvr>
                                        <p:cTn id="51" dur="250" autoRev="1" fill="remove"/>
                                        <p:tgtEl>
                                          <p:spTgt spid="110"/>
                                        </p:tgtEl>
                                        <p:attrNameLst>
                                          <p:attrName>fillcolor</p:attrName>
                                        </p:attrNameLst>
                                      </p:cBhvr>
                                      <p:to>
                                        <a:schemeClr val="bg1"/>
                                      </p:to>
                                    </p:animClr>
                                    <p:set>
                                      <p:cBhvr>
                                        <p:cTn id="52" dur="250" autoRev="1" fill="remove"/>
                                        <p:tgtEl>
                                          <p:spTgt spid="110"/>
                                        </p:tgtEl>
                                        <p:attrNameLst>
                                          <p:attrName>fill.type</p:attrName>
                                        </p:attrNameLst>
                                      </p:cBhvr>
                                      <p:to>
                                        <p:strVal val="solid"/>
                                      </p:to>
                                    </p:set>
                                    <p:set>
                                      <p:cBhvr>
                                        <p:cTn id="53" dur="250" autoRev="1" fill="remove"/>
                                        <p:tgtEl>
                                          <p:spTgt spid="110"/>
                                        </p:tgtEl>
                                        <p:attrNameLst>
                                          <p:attrName>fill.on</p:attrName>
                                        </p:attrNameLst>
                                      </p:cBhvr>
                                      <p:to>
                                        <p:strVal val="true"/>
                                      </p:to>
                                    </p:set>
                                  </p:childTnLst>
                                </p:cTn>
                              </p:par>
                              <p:par>
                                <p:cTn id="54" presetID="8" presetClass="emph" presetSubtype="0" fill="hold" grpId="2" nodeType="withEffect">
                                  <p:stCondLst>
                                    <p:cond delay="9000"/>
                                  </p:stCondLst>
                                  <p:childTnLst>
                                    <p:animRot by="21600000">
                                      <p:cBhvr>
                                        <p:cTn id="55" dur="4750" fill="hold"/>
                                        <p:tgtEl>
                                          <p:spTgt spid="110"/>
                                        </p:tgtEl>
                                        <p:attrNameLst>
                                          <p:attrName>r</p:attrName>
                                        </p:attrNameLst>
                                      </p:cBhvr>
                                    </p:animRot>
                                  </p:childTnLst>
                                </p:cTn>
                              </p:par>
                              <p:par>
                                <p:cTn id="56" presetID="53" presetClass="entr" presetSubtype="16" fill="hold" grpId="0" nodeType="withEffect">
                                  <p:stCondLst>
                                    <p:cond delay="9000"/>
                                  </p:stCondLst>
                                  <p:childTnLst>
                                    <p:set>
                                      <p:cBhvr>
                                        <p:cTn id="57" dur="1" fill="hold">
                                          <p:stCondLst>
                                            <p:cond delay="0"/>
                                          </p:stCondLst>
                                        </p:cTn>
                                        <p:tgtEl>
                                          <p:spTgt spid="111"/>
                                        </p:tgtEl>
                                        <p:attrNameLst>
                                          <p:attrName>style.visibility</p:attrName>
                                        </p:attrNameLst>
                                      </p:cBhvr>
                                      <p:to>
                                        <p:strVal val="visible"/>
                                      </p:to>
                                    </p:set>
                                    <p:anim calcmode="lin" valueType="num">
                                      <p:cBhvr>
                                        <p:cTn id="58" dur="500" fill="hold"/>
                                        <p:tgtEl>
                                          <p:spTgt spid="111"/>
                                        </p:tgtEl>
                                        <p:attrNameLst>
                                          <p:attrName>ppt_w</p:attrName>
                                        </p:attrNameLst>
                                      </p:cBhvr>
                                      <p:tavLst>
                                        <p:tav tm="0">
                                          <p:val>
                                            <p:fltVal val="0"/>
                                          </p:val>
                                        </p:tav>
                                        <p:tav tm="100000">
                                          <p:val>
                                            <p:strVal val="#ppt_w"/>
                                          </p:val>
                                        </p:tav>
                                      </p:tavLst>
                                    </p:anim>
                                    <p:anim calcmode="lin" valueType="num">
                                      <p:cBhvr>
                                        <p:cTn id="59" dur="500" fill="hold"/>
                                        <p:tgtEl>
                                          <p:spTgt spid="111"/>
                                        </p:tgtEl>
                                        <p:attrNameLst>
                                          <p:attrName>ppt_h</p:attrName>
                                        </p:attrNameLst>
                                      </p:cBhvr>
                                      <p:tavLst>
                                        <p:tav tm="0">
                                          <p:val>
                                            <p:fltVal val="0"/>
                                          </p:val>
                                        </p:tav>
                                        <p:tav tm="100000">
                                          <p:val>
                                            <p:strVal val="#ppt_h"/>
                                          </p:val>
                                        </p:tav>
                                      </p:tavLst>
                                    </p:anim>
                                    <p:animEffect transition="in" filter="fade">
                                      <p:cBhvr>
                                        <p:cTn id="60" dur="500"/>
                                        <p:tgtEl>
                                          <p:spTgt spid="111"/>
                                        </p:tgtEl>
                                      </p:cBhvr>
                                    </p:animEffect>
                                  </p:childTnLst>
                                </p:cTn>
                              </p:par>
                              <p:par>
                                <p:cTn id="61" presetID="27" presetClass="emph" presetSubtype="0" repeatCount="8000" fill="remove" grpId="1" nodeType="withEffect">
                                  <p:stCondLst>
                                    <p:cond delay="9500"/>
                                  </p:stCondLst>
                                  <p:childTnLst>
                                    <p:animClr clrSpc="rgb" dir="cw">
                                      <p:cBhvr override="childStyle">
                                        <p:cTn id="62" dur="250" autoRev="1" fill="remove"/>
                                        <p:tgtEl>
                                          <p:spTgt spid="111"/>
                                        </p:tgtEl>
                                        <p:attrNameLst>
                                          <p:attrName>style.color</p:attrName>
                                        </p:attrNameLst>
                                      </p:cBhvr>
                                      <p:to>
                                        <a:schemeClr val="bg1"/>
                                      </p:to>
                                    </p:animClr>
                                    <p:animClr clrSpc="rgb" dir="cw">
                                      <p:cBhvr>
                                        <p:cTn id="63" dur="250" autoRev="1" fill="remove"/>
                                        <p:tgtEl>
                                          <p:spTgt spid="111"/>
                                        </p:tgtEl>
                                        <p:attrNameLst>
                                          <p:attrName>fillcolor</p:attrName>
                                        </p:attrNameLst>
                                      </p:cBhvr>
                                      <p:to>
                                        <a:schemeClr val="bg1"/>
                                      </p:to>
                                    </p:animClr>
                                    <p:set>
                                      <p:cBhvr>
                                        <p:cTn id="64" dur="250" autoRev="1" fill="remove"/>
                                        <p:tgtEl>
                                          <p:spTgt spid="111"/>
                                        </p:tgtEl>
                                        <p:attrNameLst>
                                          <p:attrName>fill.type</p:attrName>
                                        </p:attrNameLst>
                                      </p:cBhvr>
                                      <p:to>
                                        <p:strVal val="solid"/>
                                      </p:to>
                                    </p:set>
                                    <p:set>
                                      <p:cBhvr>
                                        <p:cTn id="65" dur="250" autoRev="1" fill="remove"/>
                                        <p:tgtEl>
                                          <p:spTgt spid="111"/>
                                        </p:tgtEl>
                                        <p:attrNameLst>
                                          <p:attrName>fill.on</p:attrName>
                                        </p:attrNameLst>
                                      </p:cBhvr>
                                      <p:to>
                                        <p:strVal val="true"/>
                                      </p:to>
                                    </p:set>
                                  </p:childTnLst>
                                </p:cTn>
                              </p:par>
                              <p:par>
                                <p:cTn id="66" presetID="8" presetClass="emph" presetSubtype="0" fill="hold" grpId="2" nodeType="withEffect">
                                  <p:stCondLst>
                                    <p:cond delay="9500"/>
                                  </p:stCondLst>
                                  <p:childTnLst>
                                    <p:animRot by="-21600000">
                                      <p:cBhvr>
                                        <p:cTn id="67" dur="4500" fill="hold"/>
                                        <p:tgtEl>
                                          <p:spTgt spid="111"/>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105"/>
                                        </p:tgtEl>
                                        <p:attrNameLst>
                                          <p:attrName>style.visibility</p:attrName>
                                        </p:attrNameLst>
                                      </p:cBhvr>
                                      <p:to>
                                        <p:strVal val="visible"/>
                                      </p:to>
                                    </p:set>
                                    <p:animEffect transition="in" filter="strips(downLeft)">
                                      <p:cBhvr>
                                        <p:cTn id="72" dur="500"/>
                                        <p:tgtEl>
                                          <p:spTgt spid="105"/>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strips(downLeft)">
                                      <p:cBhvr>
                                        <p:cTn id="77" dur="500"/>
                                        <p:tgtEl>
                                          <p:spTgt spid="107"/>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trips(downLeft)">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3" grpId="0" animBg="1"/>
      <p:bldP spid="59" grpId="0" animBg="1"/>
      <p:bldP spid="60" grpId="0" animBg="1"/>
      <p:bldP spid="61" grpId="0" animBg="1"/>
      <p:bldP spid="62" grpId="0" animBg="1"/>
      <p:bldP spid="63" grpId="0" animBg="1"/>
      <p:bldP spid="64" grpId="0" animBg="1"/>
      <p:bldP spid="110" grpId="0" animBg="1"/>
      <p:bldP spid="110" grpId="1" animBg="1"/>
      <p:bldP spid="110" grpId="2" animBg="1"/>
      <p:bldP spid="111" grpId="0" animBg="1"/>
      <p:bldP spid="111" grpId="1" animBg="1"/>
      <p:bldP spid="111"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0"/>
            <a:ext cx="4833257"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110230" y="1226561"/>
            <a:ext cx="2794113" cy="3824410"/>
          </a:xfrm>
          <a:prstGeom prst="ellips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901540" y="1030227"/>
            <a:ext cx="3206003" cy="416588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379240" y="3268460"/>
            <a:ext cx="2282475" cy="1115324"/>
            <a:chOff x="7537940" y="4525221"/>
            <a:chExt cx="3329353" cy="1626877"/>
          </a:xfrm>
        </p:grpSpPr>
        <p:grpSp>
          <p:nvGrpSpPr>
            <p:cNvPr id="19" name="组合 18"/>
            <p:cNvGrpSpPr/>
            <p:nvPr/>
          </p:nvGrpSpPr>
          <p:grpSpPr>
            <a:xfrm>
              <a:off x="7821038" y="4936787"/>
              <a:ext cx="1021405" cy="1215311"/>
              <a:chOff x="7821038" y="4936787"/>
              <a:chExt cx="1021405" cy="1215311"/>
            </a:xfrm>
          </p:grpSpPr>
          <p:sp>
            <p:nvSpPr>
              <p:cNvPr id="46" name="矩形 45"/>
              <p:cNvSpPr/>
              <p:nvPr/>
            </p:nvSpPr>
            <p:spPr>
              <a:xfrm>
                <a:off x="8285598" y="5405959"/>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7924800" y="4938408"/>
                <a:ext cx="907916" cy="666346"/>
              </a:xfrm>
              <a:prstGeom prst="roundRect">
                <a:avLst>
                  <a:gd name="adj" fmla="val 50000"/>
                </a:avLst>
              </a:prstGeom>
              <a:solidFill>
                <a:srgbClr val="FDD52B"/>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rot="3099031">
                <a:off x="7850430" y="5784440"/>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8500969" flipH="1">
                <a:off x="8342800" y="5772717"/>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7821038" y="4936787"/>
                <a:ext cx="1021405" cy="666346"/>
              </a:xfrm>
              <a:custGeom>
                <a:avLst/>
                <a:gdLst>
                  <a:gd name="connsiteX0" fmla="*/ 0 w 1021405"/>
                  <a:gd name="connsiteY0" fmla="*/ 333173 h 666346"/>
                  <a:gd name="connsiteX1" fmla="*/ 333173 w 1021405"/>
                  <a:gd name="connsiteY1" fmla="*/ 0 h 666346"/>
                  <a:gd name="connsiteX2" fmla="*/ 688232 w 1021405"/>
                  <a:gd name="connsiteY2" fmla="*/ 0 h 666346"/>
                  <a:gd name="connsiteX3" fmla="*/ 1021405 w 1021405"/>
                  <a:gd name="connsiteY3" fmla="*/ 333173 h 666346"/>
                  <a:gd name="connsiteX4" fmla="*/ 1021405 w 1021405"/>
                  <a:gd name="connsiteY4" fmla="*/ 333173 h 666346"/>
                  <a:gd name="connsiteX5" fmla="*/ 688232 w 1021405"/>
                  <a:gd name="connsiteY5" fmla="*/ 666346 h 666346"/>
                  <a:gd name="connsiteX6" fmla="*/ 333173 w 1021405"/>
                  <a:gd name="connsiteY6" fmla="*/ 666346 h 666346"/>
                  <a:gd name="connsiteX7" fmla="*/ 0 w 1021405"/>
                  <a:gd name="connsiteY7" fmla="*/ 333173 h 666346"/>
                  <a:gd name="connsiteX0" fmla="*/ 0 w 1021405"/>
                  <a:gd name="connsiteY0" fmla="*/ 338037 h 671210"/>
                  <a:gd name="connsiteX1" fmla="*/ 333173 w 1021405"/>
                  <a:gd name="connsiteY1" fmla="*/ 4864 h 671210"/>
                  <a:gd name="connsiteX2" fmla="*/ 466928 w 1021405"/>
                  <a:gd name="connsiteY2" fmla="*/ 0 h 671210"/>
                  <a:gd name="connsiteX3" fmla="*/ 688232 w 1021405"/>
                  <a:gd name="connsiteY3" fmla="*/ 4864 h 671210"/>
                  <a:gd name="connsiteX4" fmla="*/ 1021405 w 1021405"/>
                  <a:gd name="connsiteY4" fmla="*/ 338037 h 671210"/>
                  <a:gd name="connsiteX5" fmla="*/ 1021405 w 1021405"/>
                  <a:gd name="connsiteY5" fmla="*/ 338037 h 671210"/>
                  <a:gd name="connsiteX6" fmla="*/ 688232 w 1021405"/>
                  <a:gd name="connsiteY6" fmla="*/ 671210 h 671210"/>
                  <a:gd name="connsiteX7" fmla="*/ 333173 w 1021405"/>
                  <a:gd name="connsiteY7" fmla="*/ 671210 h 671210"/>
                  <a:gd name="connsiteX8" fmla="*/ 0 w 1021405"/>
                  <a:gd name="connsiteY8" fmla="*/ 338037 h 671210"/>
                  <a:gd name="connsiteX0" fmla="*/ 0 w 1021405"/>
                  <a:gd name="connsiteY0" fmla="*/ 338037 h 671210"/>
                  <a:gd name="connsiteX1" fmla="*/ 333173 w 1021405"/>
                  <a:gd name="connsiteY1" fmla="*/ 4864 h 671210"/>
                  <a:gd name="connsiteX2" fmla="*/ 466928 w 1021405"/>
                  <a:gd name="connsiteY2" fmla="*/ 0 h 671210"/>
                  <a:gd name="connsiteX3" fmla="*/ 583660 w 1021405"/>
                  <a:gd name="connsiteY3" fmla="*/ 4864 h 671210"/>
                  <a:gd name="connsiteX4" fmla="*/ 688232 w 1021405"/>
                  <a:gd name="connsiteY4" fmla="*/ 4864 h 671210"/>
                  <a:gd name="connsiteX5" fmla="*/ 1021405 w 1021405"/>
                  <a:gd name="connsiteY5" fmla="*/ 338037 h 671210"/>
                  <a:gd name="connsiteX6" fmla="*/ 1021405 w 1021405"/>
                  <a:gd name="connsiteY6" fmla="*/ 338037 h 671210"/>
                  <a:gd name="connsiteX7" fmla="*/ 688232 w 1021405"/>
                  <a:gd name="connsiteY7" fmla="*/ 671210 h 671210"/>
                  <a:gd name="connsiteX8" fmla="*/ 333173 w 1021405"/>
                  <a:gd name="connsiteY8" fmla="*/ 671210 h 671210"/>
                  <a:gd name="connsiteX9" fmla="*/ 0 w 1021405"/>
                  <a:gd name="connsiteY9" fmla="*/ 338037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9" fmla="*/ 558368 w 1021405"/>
                  <a:gd name="connsiteY9" fmla="*/ 91440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0" fmla="*/ 583660 w 1021405"/>
                  <a:gd name="connsiteY0" fmla="*/ 0 h 666346"/>
                  <a:gd name="connsiteX1" fmla="*/ 688232 w 1021405"/>
                  <a:gd name="connsiteY1" fmla="*/ 0 h 666346"/>
                  <a:gd name="connsiteX2" fmla="*/ 1021405 w 1021405"/>
                  <a:gd name="connsiteY2" fmla="*/ 333173 h 666346"/>
                  <a:gd name="connsiteX3" fmla="*/ 1021405 w 1021405"/>
                  <a:gd name="connsiteY3" fmla="*/ 333173 h 666346"/>
                  <a:gd name="connsiteX4" fmla="*/ 688232 w 1021405"/>
                  <a:gd name="connsiteY4" fmla="*/ 666346 h 666346"/>
                  <a:gd name="connsiteX5" fmla="*/ 333173 w 1021405"/>
                  <a:gd name="connsiteY5" fmla="*/ 666346 h 666346"/>
                  <a:gd name="connsiteX6" fmla="*/ 0 w 1021405"/>
                  <a:gd name="connsiteY6" fmla="*/ 333173 h 666346"/>
                  <a:gd name="connsiteX7" fmla="*/ 333173 w 1021405"/>
                  <a:gd name="connsiteY7" fmla="*/ 0 h 6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405" h="666346">
                    <a:moveTo>
                      <a:pt x="583660" y="0"/>
                    </a:moveTo>
                    <a:lnTo>
                      <a:pt x="688232" y="0"/>
                    </a:lnTo>
                    <a:cubicBezTo>
                      <a:pt x="872238" y="0"/>
                      <a:pt x="1021405" y="149167"/>
                      <a:pt x="1021405" y="333173"/>
                    </a:cubicBezTo>
                    <a:lnTo>
                      <a:pt x="1021405" y="333173"/>
                    </a:lnTo>
                    <a:cubicBezTo>
                      <a:pt x="1021405" y="517179"/>
                      <a:pt x="872238" y="666346"/>
                      <a:pt x="688232" y="666346"/>
                    </a:cubicBezTo>
                    <a:lnTo>
                      <a:pt x="333173" y="666346"/>
                    </a:lnTo>
                    <a:cubicBezTo>
                      <a:pt x="149167" y="666346"/>
                      <a:pt x="0" y="517179"/>
                      <a:pt x="0" y="333173"/>
                    </a:cubicBezTo>
                    <a:cubicBezTo>
                      <a:pt x="0" y="149167"/>
                      <a:pt x="149167" y="0"/>
                      <a:pt x="333173" y="0"/>
                    </a:cubicBezTo>
                  </a:path>
                </a:pathLst>
              </a:custGeom>
              <a:noFill/>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8229599" y="4938408"/>
                <a:ext cx="11511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149921" y="530674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8472257" y="529653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弧形 53"/>
              <p:cNvSpPr/>
              <p:nvPr/>
            </p:nvSpPr>
            <p:spPr>
              <a:xfrm>
                <a:off x="8230366" y="517060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0" name="组合 19"/>
            <p:cNvGrpSpPr/>
            <p:nvPr/>
          </p:nvGrpSpPr>
          <p:grpSpPr>
            <a:xfrm>
              <a:off x="8706254" y="4525221"/>
              <a:ext cx="1011675" cy="1625256"/>
              <a:chOff x="8706254" y="4525221"/>
              <a:chExt cx="1011675" cy="1625256"/>
            </a:xfrm>
          </p:grpSpPr>
          <p:sp>
            <p:nvSpPr>
              <p:cNvPr id="34" name="矩形 33"/>
              <p:cNvSpPr/>
              <p:nvPr/>
            </p:nvSpPr>
            <p:spPr>
              <a:xfrm>
                <a:off x="9120555" y="5404338"/>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8716119" y="4922330"/>
                <a:ext cx="1001810" cy="749032"/>
                <a:chOff x="8768382" y="3387986"/>
                <a:chExt cx="1038905" cy="802349"/>
              </a:xfrm>
            </p:grpSpPr>
            <p:sp>
              <p:nvSpPr>
                <p:cNvPr id="42" name="任意多边形 41"/>
                <p:cNvSpPr/>
                <p:nvPr/>
              </p:nvSpPr>
              <p:spPr>
                <a:xfrm>
                  <a:off x="8768382" y="3387986"/>
                  <a:ext cx="1013829" cy="802349"/>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solidFill>
                  <a:srgbClr val="F6960A"/>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任意多边形 42"/>
                <p:cNvSpPr/>
                <p:nvPr/>
              </p:nvSpPr>
              <p:spPr>
                <a:xfrm>
                  <a:off x="8805900" y="3817414"/>
                  <a:ext cx="405112" cy="367739"/>
                </a:xfrm>
                <a:custGeom>
                  <a:avLst/>
                  <a:gdLst>
                    <a:gd name="connsiteX0" fmla="*/ 144897 w 405112"/>
                    <a:gd name="connsiteY0" fmla="*/ 0 h 367740"/>
                    <a:gd name="connsiteX1" fmla="*/ 405112 w 405112"/>
                    <a:gd name="connsiteY1" fmla="*/ 260215 h 367740"/>
                    <a:gd name="connsiteX2" fmla="*/ 384663 w 405112"/>
                    <a:gd name="connsiteY2" fmla="*/ 361503 h 367740"/>
                    <a:gd name="connsiteX3" fmla="*/ 381277 w 405112"/>
                    <a:gd name="connsiteY3" fmla="*/ 367740 h 367740"/>
                    <a:gd name="connsiteX4" fmla="*/ 364124 w 405112"/>
                    <a:gd name="connsiteY4" fmla="*/ 366011 h 367740"/>
                    <a:gd name="connsiteX5" fmla="*/ 9678 w 405112"/>
                    <a:gd name="connsiteY5" fmla="*/ 75297 h 367740"/>
                    <a:gd name="connsiteX6" fmla="*/ 0 w 405112"/>
                    <a:gd name="connsiteY6" fmla="*/ 44120 h 367740"/>
                    <a:gd name="connsiteX7" fmla="*/ 43609 w 405112"/>
                    <a:gd name="connsiteY7" fmla="*/ 20449 h 367740"/>
                    <a:gd name="connsiteX8" fmla="*/ 144897 w 405112"/>
                    <a:gd name="connsiteY8" fmla="*/ 0 h 3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12" h="367740">
                      <a:moveTo>
                        <a:pt x="144897" y="0"/>
                      </a:moveTo>
                      <a:cubicBezTo>
                        <a:pt x="288610" y="0"/>
                        <a:pt x="405112" y="116502"/>
                        <a:pt x="405112" y="260215"/>
                      </a:cubicBezTo>
                      <a:cubicBezTo>
                        <a:pt x="405112" y="296143"/>
                        <a:pt x="397831" y="330371"/>
                        <a:pt x="384663" y="361503"/>
                      </a:cubicBezTo>
                      <a:lnTo>
                        <a:pt x="381277" y="367740"/>
                      </a:lnTo>
                      <a:lnTo>
                        <a:pt x="364124" y="366011"/>
                      </a:lnTo>
                      <a:cubicBezTo>
                        <a:pt x="203864" y="333217"/>
                        <a:pt x="71966" y="222563"/>
                        <a:pt x="9678" y="75297"/>
                      </a:cubicBezTo>
                      <a:lnTo>
                        <a:pt x="0" y="44120"/>
                      </a:lnTo>
                      <a:lnTo>
                        <a:pt x="43609" y="20449"/>
                      </a:lnTo>
                      <a:cubicBezTo>
                        <a:pt x="74741" y="7282"/>
                        <a:pt x="108969" y="0"/>
                        <a:pt x="144897"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任意多边形 43"/>
                <p:cNvSpPr/>
                <p:nvPr/>
              </p:nvSpPr>
              <p:spPr>
                <a:xfrm>
                  <a:off x="9518515" y="3706239"/>
                  <a:ext cx="288772" cy="374147"/>
                </a:xfrm>
                <a:custGeom>
                  <a:avLst/>
                  <a:gdLst>
                    <a:gd name="connsiteX0" fmla="*/ 194554 w 288772"/>
                    <a:gd name="connsiteY0" fmla="*/ 0 h 374147"/>
                    <a:gd name="connsiteX1" fmla="*/ 270283 w 288772"/>
                    <a:gd name="connsiteY1" fmla="*/ 15289 h 374147"/>
                    <a:gd name="connsiteX2" fmla="*/ 288772 w 288772"/>
                    <a:gd name="connsiteY2" fmla="*/ 27755 h 374147"/>
                    <a:gd name="connsiteX3" fmla="*/ 281202 w 288772"/>
                    <a:gd name="connsiteY3" fmla="*/ 102850 h 374147"/>
                    <a:gd name="connsiteX4" fmla="*/ 146994 w 288772"/>
                    <a:gd name="connsiteY4" fmla="*/ 351778 h 374147"/>
                    <a:gd name="connsiteX5" fmla="*/ 119882 w 288772"/>
                    <a:gd name="connsiteY5" fmla="*/ 374147 h 374147"/>
                    <a:gd name="connsiteX6" fmla="*/ 118825 w 288772"/>
                    <a:gd name="connsiteY6" fmla="*/ 373819 h 374147"/>
                    <a:gd name="connsiteX7" fmla="*/ 0 w 288772"/>
                    <a:gd name="connsiteY7" fmla="*/ 194554 h 374147"/>
                    <a:gd name="connsiteX8" fmla="*/ 194554 w 288772"/>
                    <a:gd name="connsiteY8" fmla="*/ 0 h 37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72" h="374147">
                      <a:moveTo>
                        <a:pt x="194554" y="0"/>
                      </a:moveTo>
                      <a:cubicBezTo>
                        <a:pt x="221417" y="0"/>
                        <a:pt x="247007" y="5444"/>
                        <a:pt x="270283" y="15289"/>
                      </a:cubicBezTo>
                      <a:lnTo>
                        <a:pt x="288772" y="27755"/>
                      </a:lnTo>
                      <a:lnTo>
                        <a:pt x="281202" y="102850"/>
                      </a:lnTo>
                      <a:cubicBezTo>
                        <a:pt x="261526" y="199006"/>
                        <a:pt x="213820" y="284952"/>
                        <a:pt x="146994" y="351778"/>
                      </a:cubicBezTo>
                      <a:lnTo>
                        <a:pt x="119882" y="374147"/>
                      </a:lnTo>
                      <a:lnTo>
                        <a:pt x="118825" y="373819"/>
                      </a:lnTo>
                      <a:cubicBezTo>
                        <a:pt x="48997" y="344284"/>
                        <a:pt x="0" y="275141"/>
                        <a:pt x="0" y="194554"/>
                      </a:cubicBezTo>
                      <a:cubicBezTo>
                        <a:pt x="0" y="87105"/>
                        <a:pt x="87105" y="0"/>
                        <a:pt x="194554"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任意多边形 44"/>
                <p:cNvSpPr/>
                <p:nvPr/>
              </p:nvSpPr>
              <p:spPr>
                <a:xfrm>
                  <a:off x="9150487" y="3621677"/>
                  <a:ext cx="286966" cy="222370"/>
                </a:xfrm>
                <a:custGeom>
                  <a:avLst/>
                  <a:gdLst>
                    <a:gd name="connsiteX0" fmla="*/ 26808 w 286966"/>
                    <a:gd name="connsiteY0" fmla="*/ 0 h 222370"/>
                    <a:gd name="connsiteX1" fmla="*/ 157139 w 286966"/>
                    <a:gd name="connsiteY1" fmla="*/ 118482 h 222370"/>
                    <a:gd name="connsiteX2" fmla="*/ 270537 w 286966"/>
                    <a:gd name="connsiteY2" fmla="*/ 15393 h 222370"/>
                    <a:gd name="connsiteX3" fmla="*/ 275691 w 286966"/>
                    <a:gd name="connsiteY3" fmla="*/ 23037 h 222370"/>
                    <a:gd name="connsiteX4" fmla="*/ 286966 w 286966"/>
                    <a:gd name="connsiteY4" fmla="*/ 78887 h 222370"/>
                    <a:gd name="connsiteX5" fmla="*/ 143483 w 286966"/>
                    <a:gd name="connsiteY5" fmla="*/ 222370 h 222370"/>
                    <a:gd name="connsiteX6" fmla="*/ 0 w 286966"/>
                    <a:gd name="connsiteY6" fmla="*/ 78887 h 222370"/>
                    <a:gd name="connsiteX7" fmla="*/ 11276 w 286966"/>
                    <a:gd name="connsiteY7" fmla="*/ 23037 h 22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66" h="222370">
                      <a:moveTo>
                        <a:pt x="26808" y="0"/>
                      </a:moveTo>
                      <a:lnTo>
                        <a:pt x="157139" y="118482"/>
                      </a:lnTo>
                      <a:lnTo>
                        <a:pt x="270537" y="15393"/>
                      </a:lnTo>
                      <a:lnTo>
                        <a:pt x="275691" y="23037"/>
                      </a:lnTo>
                      <a:cubicBezTo>
                        <a:pt x="282951" y="40203"/>
                        <a:pt x="286966" y="59077"/>
                        <a:pt x="286966" y="78887"/>
                      </a:cubicBezTo>
                      <a:cubicBezTo>
                        <a:pt x="286966" y="158130"/>
                        <a:pt x="222726" y="222370"/>
                        <a:pt x="143483" y="222370"/>
                      </a:cubicBezTo>
                      <a:cubicBezTo>
                        <a:pt x="64240" y="222370"/>
                        <a:pt x="0" y="158130"/>
                        <a:pt x="0" y="78887"/>
                      </a:cubicBezTo>
                      <a:cubicBezTo>
                        <a:pt x="0" y="59077"/>
                        <a:pt x="4015" y="40203"/>
                        <a:pt x="11276" y="23037"/>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6" name="任意多边形 35"/>
              <p:cNvSpPr/>
              <p:nvPr/>
            </p:nvSpPr>
            <p:spPr>
              <a:xfrm rot="3099031">
                <a:off x="8685387" y="5782819"/>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18500969" flipH="1">
                <a:off x="9177757" y="5771096"/>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8706254" y="4883345"/>
                <a:ext cx="977005" cy="802348"/>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任意多边形 38"/>
              <p:cNvSpPr/>
              <p:nvPr/>
            </p:nvSpPr>
            <p:spPr>
              <a:xfrm rot="19068923" flipH="1">
                <a:off x="8820619" y="4525221"/>
                <a:ext cx="738315" cy="682765"/>
              </a:xfrm>
              <a:custGeom>
                <a:avLst/>
                <a:gdLst>
                  <a:gd name="connsiteX0" fmla="*/ 21793 w 753761"/>
                  <a:gd name="connsiteY0" fmla="*/ 570034 h 697049"/>
                  <a:gd name="connsiteX1" fmla="*/ 0 w 753761"/>
                  <a:gd name="connsiteY1" fmla="*/ 622645 h 697049"/>
                  <a:gd name="connsiteX2" fmla="*/ 74404 w 753761"/>
                  <a:gd name="connsiteY2" fmla="*/ 697049 h 697049"/>
                  <a:gd name="connsiteX3" fmla="*/ 622460 w 753761"/>
                  <a:gd name="connsiteY3" fmla="*/ 697049 h 697049"/>
                  <a:gd name="connsiteX4" fmla="*/ 651421 w 753761"/>
                  <a:gd name="connsiteY4" fmla="*/ 691202 h 697049"/>
                  <a:gd name="connsiteX5" fmla="*/ 668798 w 753761"/>
                  <a:gd name="connsiteY5" fmla="*/ 679486 h 697049"/>
                  <a:gd name="connsiteX6" fmla="*/ 672773 w 753761"/>
                  <a:gd name="connsiteY6" fmla="*/ 677340 h 697049"/>
                  <a:gd name="connsiteX7" fmla="*/ 673775 w 753761"/>
                  <a:gd name="connsiteY7" fmla="*/ 676131 h 697049"/>
                  <a:gd name="connsiteX8" fmla="*/ 675071 w 753761"/>
                  <a:gd name="connsiteY8" fmla="*/ 675256 h 697049"/>
                  <a:gd name="connsiteX9" fmla="*/ 677586 w 753761"/>
                  <a:gd name="connsiteY9" fmla="*/ 671528 h 697049"/>
                  <a:gd name="connsiteX10" fmla="*/ 690962 w 753761"/>
                  <a:gd name="connsiteY10" fmla="*/ 655369 h 697049"/>
                  <a:gd name="connsiteX11" fmla="*/ 699623 w 753761"/>
                  <a:gd name="connsiteY11" fmla="*/ 627121 h 697049"/>
                  <a:gd name="connsiteX12" fmla="*/ 753397 w 753761"/>
                  <a:gd name="connsiteY12" fmla="*/ 81709 h 697049"/>
                  <a:gd name="connsiteX13" fmla="*/ 686652 w 753761"/>
                  <a:gd name="connsiteY13" fmla="*/ 364 h 697049"/>
                  <a:gd name="connsiteX14" fmla="*/ 605307 w 753761"/>
                  <a:gd name="connsiteY14" fmla="*/ 67109 h 697049"/>
                  <a:gd name="connsiteX15" fmla="*/ 557871 w 753761"/>
                  <a:gd name="connsiteY15" fmla="*/ 548241 h 697049"/>
                  <a:gd name="connsiteX16" fmla="*/ 74404 w 753761"/>
                  <a:gd name="connsiteY16" fmla="*/ 548241 h 697049"/>
                  <a:gd name="connsiteX17" fmla="*/ 21793 w 753761"/>
                  <a:gd name="connsiteY17" fmla="*/ 570034 h 6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3761" h="697049">
                    <a:moveTo>
                      <a:pt x="21793" y="570034"/>
                    </a:moveTo>
                    <a:cubicBezTo>
                      <a:pt x="8328" y="583498"/>
                      <a:pt x="0" y="602099"/>
                      <a:pt x="0" y="622645"/>
                    </a:cubicBezTo>
                    <a:cubicBezTo>
                      <a:pt x="0" y="663737"/>
                      <a:pt x="33312" y="697049"/>
                      <a:pt x="74404" y="697049"/>
                    </a:cubicBezTo>
                    <a:lnTo>
                      <a:pt x="622460" y="697049"/>
                    </a:lnTo>
                    <a:cubicBezTo>
                      <a:pt x="632733" y="697049"/>
                      <a:pt x="642520" y="694967"/>
                      <a:pt x="651421" y="691202"/>
                    </a:cubicBezTo>
                    <a:lnTo>
                      <a:pt x="668798" y="679486"/>
                    </a:lnTo>
                    <a:lnTo>
                      <a:pt x="672773" y="677340"/>
                    </a:lnTo>
                    <a:lnTo>
                      <a:pt x="673775" y="676131"/>
                    </a:lnTo>
                    <a:lnTo>
                      <a:pt x="675071" y="675256"/>
                    </a:lnTo>
                    <a:lnTo>
                      <a:pt x="677586" y="671528"/>
                    </a:lnTo>
                    <a:lnTo>
                      <a:pt x="690962" y="655369"/>
                    </a:lnTo>
                    <a:cubicBezTo>
                      <a:pt x="695583" y="646880"/>
                      <a:pt x="698615" y="637345"/>
                      <a:pt x="699623" y="627121"/>
                    </a:cubicBezTo>
                    <a:lnTo>
                      <a:pt x="753397" y="81709"/>
                    </a:lnTo>
                    <a:cubicBezTo>
                      <a:pt x="757429" y="40816"/>
                      <a:pt x="727546" y="4396"/>
                      <a:pt x="686652" y="364"/>
                    </a:cubicBezTo>
                    <a:cubicBezTo>
                      <a:pt x="645759" y="-3668"/>
                      <a:pt x="609338" y="26215"/>
                      <a:pt x="605307" y="67109"/>
                    </a:cubicBezTo>
                    <a:lnTo>
                      <a:pt x="557871" y="548241"/>
                    </a:lnTo>
                    <a:lnTo>
                      <a:pt x="74404" y="548241"/>
                    </a:lnTo>
                    <a:cubicBezTo>
                      <a:pt x="53858" y="548241"/>
                      <a:pt x="35257" y="556569"/>
                      <a:pt x="21793" y="57003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2417162">
                <a:off x="8868870" y="4841928"/>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19035928">
                <a:off x="9162321" y="4858141"/>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9660411" y="4885331"/>
              <a:ext cx="735825" cy="1264422"/>
              <a:chOff x="9660411" y="4885331"/>
              <a:chExt cx="735825" cy="1264422"/>
            </a:xfrm>
          </p:grpSpPr>
          <p:sp>
            <p:nvSpPr>
              <p:cNvPr id="27" name="矩形 26"/>
              <p:cNvSpPr/>
              <p:nvPr/>
            </p:nvSpPr>
            <p:spPr>
              <a:xfrm>
                <a:off x="9971377" y="5403614"/>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3099031">
                <a:off x="9536209" y="5782095"/>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8500969" flipH="1">
                <a:off x="10028579" y="5770372"/>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9713831" y="4885331"/>
                <a:ext cx="654057" cy="742536"/>
              </a:xfrm>
              <a:custGeom>
                <a:avLst/>
                <a:gdLst>
                  <a:gd name="connsiteX0" fmla="*/ 260785 w 533947"/>
                  <a:gd name="connsiteY0" fmla="*/ 0 h 606177"/>
                  <a:gd name="connsiteX1" fmla="*/ 287955 w 533947"/>
                  <a:gd name="connsiteY1" fmla="*/ 0 h 606177"/>
                  <a:gd name="connsiteX2" fmla="*/ 432096 w 533947"/>
                  <a:gd name="connsiteY2" fmla="*/ 184933 h 606177"/>
                  <a:gd name="connsiteX3" fmla="*/ 533947 w 533947"/>
                  <a:gd name="connsiteY3" fmla="*/ 54258 h 606177"/>
                  <a:gd name="connsiteX4" fmla="*/ 533947 w 533947"/>
                  <a:gd name="connsiteY4" fmla="*/ 339203 h 606177"/>
                  <a:gd name="connsiteX5" fmla="*/ 266973 w 533947"/>
                  <a:gd name="connsiteY5" fmla="*/ 606177 h 606177"/>
                  <a:gd name="connsiteX6" fmla="*/ 266974 w 533947"/>
                  <a:gd name="connsiteY6" fmla="*/ 606176 h 606177"/>
                  <a:gd name="connsiteX7" fmla="*/ 0 w 533947"/>
                  <a:gd name="connsiteY7" fmla="*/ 339202 h 606177"/>
                  <a:gd name="connsiteX8" fmla="*/ 0 w 533947"/>
                  <a:gd name="connsiteY8" fmla="*/ 38705 h 606177"/>
                  <a:gd name="connsiteX9" fmla="*/ 115309 w 533947"/>
                  <a:gd name="connsiteY9" fmla="*/ 186646 h 6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947" h="606177">
                    <a:moveTo>
                      <a:pt x="260785" y="0"/>
                    </a:moveTo>
                    <a:lnTo>
                      <a:pt x="287955" y="0"/>
                    </a:lnTo>
                    <a:lnTo>
                      <a:pt x="432096" y="184933"/>
                    </a:lnTo>
                    <a:lnTo>
                      <a:pt x="533947" y="54258"/>
                    </a:lnTo>
                    <a:lnTo>
                      <a:pt x="533947" y="339203"/>
                    </a:lnTo>
                    <a:cubicBezTo>
                      <a:pt x="533947" y="486649"/>
                      <a:pt x="414419" y="606177"/>
                      <a:pt x="266973" y="606177"/>
                    </a:cubicBezTo>
                    <a:lnTo>
                      <a:pt x="266974" y="606176"/>
                    </a:lnTo>
                    <a:cubicBezTo>
                      <a:pt x="119528" y="606176"/>
                      <a:pt x="0" y="486648"/>
                      <a:pt x="0" y="339202"/>
                    </a:cubicBezTo>
                    <a:lnTo>
                      <a:pt x="0" y="38705"/>
                    </a:lnTo>
                    <a:lnTo>
                      <a:pt x="115309" y="186646"/>
                    </a:lnTo>
                    <a:close/>
                  </a:path>
                </a:pathLst>
              </a:custGeom>
              <a:solidFill>
                <a:srgbClr val="7DD2E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842733" y="527626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0165069" y="526605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弧形 32"/>
              <p:cNvSpPr/>
              <p:nvPr/>
            </p:nvSpPr>
            <p:spPr>
              <a:xfrm>
                <a:off x="9923178" y="514012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2" name="组合 21"/>
            <p:cNvGrpSpPr/>
            <p:nvPr/>
          </p:nvGrpSpPr>
          <p:grpSpPr>
            <a:xfrm>
              <a:off x="7537940" y="6119445"/>
              <a:ext cx="3329353" cy="0"/>
              <a:chOff x="7537940" y="6119445"/>
              <a:chExt cx="3329353" cy="0"/>
            </a:xfrm>
          </p:grpSpPr>
          <p:cxnSp>
            <p:nvCxnSpPr>
              <p:cNvPr id="23" name="直接连接符 22"/>
              <p:cNvCxnSpPr/>
              <p:nvPr/>
            </p:nvCxnSpPr>
            <p:spPr>
              <a:xfrm>
                <a:off x="7690340" y="6119445"/>
                <a:ext cx="282526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3794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714901" y="6119445"/>
                <a:ext cx="15239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59767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矩形 54"/>
          <p:cNvSpPr/>
          <p:nvPr/>
        </p:nvSpPr>
        <p:spPr>
          <a:xfrm>
            <a:off x="1408473" y="1590806"/>
            <a:ext cx="2623751" cy="1433341"/>
          </a:xfrm>
          <a:prstGeom prst="rect">
            <a:avLst/>
          </a:prstGeom>
        </p:spPr>
        <p:txBody>
          <a:bodyPr wrap="square">
            <a:spAutoFit/>
          </a:bodyPr>
          <a:lstStyle/>
          <a:p>
            <a:pPr>
              <a:lnSpc>
                <a:spcPct val="150000"/>
              </a:lnSpc>
            </a:pPr>
            <a:r>
              <a:rPr lang="en-US" altLang="zh-CN" sz="6600" dirty="0" err="1" smtClean="0">
                <a:latin typeface="Times New Roman" pitchFamily="18" charset="0"/>
                <a:ea typeface="微软雅黑" panose="020B0503020204020204" pitchFamily="34" charset="-122"/>
                <a:cs typeface="Times New Roman" pitchFamily="18" charset="0"/>
              </a:rPr>
              <a:t>Gợi</a:t>
            </a:r>
            <a:r>
              <a:rPr lang="en-US" altLang="zh-CN" sz="6600" dirty="0" smtClean="0">
                <a:latin typeface="Times New Roman" pitchFamily="18" charset="0"/>
                <a:ea typeface="微软雅黑" panose="020B0503020204020204" pitchFamily="34" charset="-122"/>
                <a:cs typeface="Times New Roman" pitchFamily="18" charset="0"/>
              </a:rPr>
              <a:t> ý</a:t>
            </a:r>
            <a:endParaRPr lang="zh-CN" altLang="en-US" sz="6600" dirty="0">
              <a:latin typeface="Times New Roman" pitchFamily="18" charset="0"/>
              <a:ea typeface="微软雅黑" panose="020B0503020204020204" pitchFamily="34" charset="-122"/>
              <a:cs typeface="Times New Roman" pitchFamily="18" charset="0"/>
            </a:endParaRPr>
          </a:p>
        </p:txBody>
      </p:sp>
      <p:grpSp>
        <p:nvGrpSpPr>
          <p:cNvPr id="57" name="组合 56"/>
          <p:cNvGrpSpPr/>
          <p:nvPr/>
        </p:nvGrpSpPr>
        <p:grpSpPr>
          <a:xfrm>
            <a:off x="187732" y="2542009"/>
            <a:ext cx="1365297" cy="897878"/>
            <a:chOff x="8726219" y="-661205"/>
            <a:chExt cx="2154936" cy="1322409"/>
          </a:xfrm>
        </p:grpSpPr>
        <p:sp>
          <p:nvSpPr>
            <p:cNvPr id="58" name="任意多边形 5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rotWithShape="1">
          <a:blip r:embed="rId3">
            <a:extLst>
              <a:ext uri="{28A0092B-C50C-407E-A947-70E740481C1C}">
                <a14:useLocalDpi xmlns:a14="http://schemas.microsoft.com/office/drawing/2010/main" val="0"/>
              </a:ext>
            </a:extLst>
          </a:blip>
          <a:srcRect l="16487" t="38159" r="23316" b="42760"/>
          <a:stretch/>
        </p:blipFill>
        <p:spPr>
          <a:xfrm>
            <a:off x="-1250777" y="5778500"/>
            <a:ext cx="6054810" cy="1079500"/>
          </a:xfrm>
          <a:prstGeom prst="rect">
            <a:avLst/>
          </a:prstGeom>
        </p:spPr>
      </p:pic>
      <p:grpSp>
        <p:nvGrpSpPr>
          <p:cNvPr id="77" name="组合 76"/>
          <p:cNvGrpSpPr/>
          <p:nvPr/>
        </p:nvGrpSpPr>
        <p:grpSpPr>
          <a:xfrm rot="19652793">
            <a:off x="3717626" y="2049293"/>
            <a:ext cx="601603" cy="609821"/>
            <a:chOff x="2817684" y="410418"/>
            <a:chExt cx="604235" cy="612489"/>
          </a:xfrm>
        </p:grpSpPr>
        <p:grpSp>
          <p:nvGrpSpPr>
            <p:cNvPr id="78" name="组合 77"/>
            <p:cNvGrpSpPr/>
            <p:nvPr/>
          </p:nvGrpSpPr>
          <p:grpSpPr>
            <a:xfrm rot="21335217">
              <a:off x="2817684" y="410418"/>
              <a:ext cx="604235" cy="612489"/>
              <a:chOff x="7973451" y="5027358"/>
              <a:chExt cx="1573291" cy="1594779"/>
            </a:xfrm>
          </p:grpSpPr>
          <p:sp>
            <p:nvSpPr>
              <p:cNvPr id="8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81"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79" name="弧形 78"/>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2" name="组合 81"/>
          <p:cNvGrpSpPr/>
          <p:nvPr/>
        </p:nvGrpSpPr>
        <p:grpSpPr>
          <a:xfrm rot="2224307">
            <a:off x="3016465" y="1004948"/>
            <a:ext cx="609094" cy="597894"/>
            <a:chOff x="10646778" y="4753862"/>
            <a:chExt cx="751521" cy="737702"/>
          </a:xfrm>
        </p:grpSpPr>
        <p:sp>
          <p:nvSpPr>
            <p:cNvPr id="8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10646778" y="4762829"/>
              <a:ext cx="749726" cy="728735"/>
              <a:chOff x="11012539" y="4493889"/>
              <a:chExt cx="749726" cy="728735"/>
            </a:xfrm>
          </p:grpSpPr>
          <p:sp>
            <p:nvSpPr>
              <p:cNvPr id="8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8" name="组合 87"/>
          <p:cNvGrpSpPr/>
          <p:nvPr/>
        </p:nvGrpSpPr>
        <p:grpSpPr>
          <a:xfrm rot="1562261">
            <a:off x="3322335" y="4220133"/>
            <a:ext cx="636949" cy="625237"/>
            <a:chOff x="10646778" y="4753862"/>
            <a:chExt cx="751521" cy="737702"/>
          </a:xfrm>
        </p:grpSpPr>
        <p:sp>
          <p:nvSpPr>
            <p:cNvPr id="8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4" name="组合 93"/>
          <p:cNvGrpSpPr/>
          <p:nvPr/>
        </p:nvGrpSpPr>
        <p:grpSpPr>
          <a:xfrm rot="920444">
            <a:off x="3838543" y="3274694"/>
            <a:ext cx="577446" cy="566828"/>
            <a:chOff x="10646778" y="4753862"/>
            <a:chExt cx="751521" cy="737702"/>
          </a:xfrm>
        </p:grpSpPr>
        <p:sp>
          <p:nvSpPr>
            <p:cNvPr id="9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3" name="组合 102"/>
          <p:cNvGrpSpPr/>
          <p:nvPr/>
        </p:nvGrpSpPr>
        <p:grpSpPr>
          <a:xfrm rot="20532747">
            <a:off x="710482" y="329063"/>
            <a:ext cx="635853" cy="842784"/>
            <a:chOff x="517082" y="722140"/>
            <a:chExt cx="635853" cy="842784"/>
          </a:xfrm>
        </p:grpSpPr>
        <p:sp>
          <p:nvSpPr>
            <p:cNvPr id="104" name="椭圆 103"/>
            <p:cNvSpPr/>
            <p:nvPr/>
          </p:nvSpPr>
          <p:spPr>
            <a:xfrm flipV="1">
              <a:off x="1012258" y="1424247"/>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6" name="直接连接符 105"/>
            <p:cNvCxnSpPr>
              <a:stCxn id="105" idx="0"/>
              <a:endCxn id="104" idx="3"/>
            </p:cNvCxnSpPr>
            <p:nvPr/>
          </p:nvCxnSpPr>
          <p:spPr>
            <a:xfrm rot="1067253">
              <a:off x="517082" y="943528"/>
              <a:ext cx="594227" cy="42061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289824" y="599657"/>
            <a:ext cx="530493" cy="1204586"/>
            <a:chOff x="3019253" y="1093136"/>
            <a:chExt cx="530493" cy="1204586"/>
          </a:xfrm>
        </p:grpSpPr>
        <p:sp>
          <p:nvSpPr>
            <p:cNvPr id="108" name="椭圆 107"/>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a:stCxn id="108" idx="7"/>
              <a:endCxn id="109"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9" idx="5"/>
              <a:endCxn id="110"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rot="1255243">
            <a:off x="2534424" y="151350"/>
            <a:ext cx="1693827" cy="914007"/>
            <a:chOff x="1529791" y="743429"/>
            <a:chExt cx="1693827" cy="914007"/>
          </a:xfrm>
        </p:grpSpPr>
        <p:sp>
          <p:nvSpPr>
            <p:cNvPr id="114" name="椭圆 113"/>
            <p:cNvSpPr/>
            <p:nvPr/>
          </p:nvSpPr>
          <p:spPr>
            <a:xfrm flipV="1">
              <a:off x="1529791" y="1516759"/>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连接符 115"/>
            <p:cNvCxnSpPr>
              <a:stCxn id="114" idx="5"/>
              <a:endCxn id="115" idx="1"/>
            </p:cNvCxnSpPr>
            <p:nvPr/>
          </p:nvCxnSpPr>
          <p:spPr>
            <a:xfrm rot="20344757" flipV="1">
              <a:off x="1564916" y="1077233"/>
              <a:ext cx="612609" cy="362710"/>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8" idx="3"/>
              <a:endCxn id="115" idx="6"/>
            </p:cNvCxnSpPr>
            <p:nvPr/>
          </p:nvCxnSpPr>
          <p:spPr>
            <a:xfrm rot="14944757" flipV="1">
              <a:off x="2569214" y="412042"/>
              <a:ext cx="323017" cy="98579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292" name="Picture 4" descr="Káº¿t quáº£ hÃ¬nh áº£nh cho hoa"/>
          <p:cNvPicPr>
            <a:picLocks noChangeAspect="1" noChangeArrowheads="1"/>
          </p:cNvPicPr>
          <p:nvPr/>
        </p:nvPicPr>
        <p:blipFill>
          <a:blip r:embed="rId4"/>
          <a:srcRect r="17688"/>
          <a:stretch>
            <a:fillRect/>
          </a:stretch>
        </p:blipFill>
        <p:spPr bwMode="auto">
          <a:xfrm>
            <a:off x="7224033" y="2229069"/>
            <a:ext cx="2718253" cy="2573119"/>
          </a:xfrm>
          <a:prstGeom prst="rect">
            <a:avLst/>
          </a:prstGeom>
          <a:noFill/>
        </p:spPr>
      </p:pic>
      <p:cxnSp>
        <p:nvCxnSpPr>
          <p:cNvPr id="119" name="Straight Arrow Connector 118"/>
          <p:cNvCxnSpPr>
            <a:stCxn id="12292" idx="0"/>
            <a:endCxn id="121" idx="2"/>
          </p:cNvCxnSpPr>
          <p:nvPr/>
        </p:nvCxnSpPr>
        <p:spPr>
          <a:xfrm rot="16200000" flipV="1">
            <a:off x="8110342" y="1756250"/>
            <a:ext cx="944108" cy="152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7431316" y="638630"/>
            <a:ext cx="2300630"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Phẩm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chất</a:t>
            </a:r>
            <a:endParaRPr lang="en-US" sz="3600" b="1" dirty="0">
              <a:latin typeface="Times New Roman" pitchFamily="18" charset="0"/>
              <a:cs typeface="Times New Roman" pitchFamily="18" charset="0"/>
            </a:endParaRPr>
          </a:p>
        </p:txBody>
      </p:sp>
      <p:cxnSp>
        <p:nvCxnSpPr>
          <p:cNvPr id="124" name="Straight Arrow Connector 123"/>
          <p:cNvCxnSpPr>
            <a:stCxn id="12292" idx="1"/>
            <a:endCxn id="125" idx="2"/>
          </p:cNvCxnSpPr>
          <p:nvPr/>
        </p:nvCxnSpPr>
        <p:spPr>
          <a:xfrm rot="10800000" flipV="1">
            <a:off x="6139827" y="3515628"/>
            <a:ext cx="1084206" cy="79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6200000">
            <a:off x="4897179" y="3200401"/>
            <a:ext cx="1838965"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Màu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sắc</a:t>
            </a:r>
            <a:endParaRPr lang="en-US" sz="3600" b="1" dirty="0">
              <a:latin typeface="Times New Roman" pitchFamily="18" charset="0"/>
              <a:cs typeface="Times New Roman" pitchFamily="18" charset="0"/>
            </a:endParaRPr>
          </a:p>
        </p:txBody>
      </p:sp>
      <p:cxnSp>
        <p:nvCxnSpPr>
          <p:cNvPr id="130" name="Straight Arrow Connector 129"/>
          <p:cNvCxnSpPr>
            <a:stCxn id="12292" idx="3"/>
            <a:endCxn id="131" idx="2"/>
          </p:cNvCxnSpPr>
          <p:nvPr/>
        </p:nvCxnSpPr>
        <p:spPr>
          <a:xfrm flipV="1">
            <a:off x="9942286" y="3501795"/>
            <a:ext cx="1088412" cy="138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rot="5400000">
            <a:off x="9989547" y="3178629"/>
            <a:ext cx="2728632"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Hương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thơm</a:t>
            </a:r>
            <a:endParaRPr lang="en-US" sz="3600" b="1" dirty="0">
              <a:latin typeface="Times New Roman" pitchFamily="18" charset="0"/>
              <a:cs typeface="Times New Roman" pitchFamily="18" charset="0"/>
            </a:endParaRPr>
          </a:p>
        </p:txBody>
      </p:sp>
      <p:cxnSp>
        <p:nvCxnSpPr>
          <p:cNvPr id="136" name="Straight Arrow Connector 135"/>
          <p:cNvCxnSpPr>
            <a:stCxn id="12292" idx="2"/>
            <a:endCxn id="137" idx="0"/>
          </p:cNvCxnSpPr>
          <p:nvPr/>
        </p:nvCxnSpPr>
        <p:spPr>
          <a:xfrm rot="5400000">
            <a:off x="8120997" y="5263721"/>
            <a:ext cx="923696" cy="63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7714342" y="5725884"/>
            <a:ext cx="1736373"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Ý </a:t>
            </a:r>
            <a:r>
              <a:rPr lang="en-US" sz="3600" b="1" dirty="0" err="1" smtClean="0">
                <a:latin typeface="Times New Roman" pitchFamily="18" charset="0"/>
                <a:cs typeface="Times New Roman" pitchFamily="18" charset="0"/>
              </a:rPr>
              <a:t>nghĩa</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54767161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67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par>
                                <p:cTn id="41" presetID="22" presetClass="entr" presetSubtype="1" fill="hold" grpId="0" nodeType="withEffect">
                                  <p:stCondLst>
                                    <p:cond delay="7250"/>
                                  </p:stCondLst>
                                  <p:childTnLst>
                                    <p:set>
                                      <p:cBhvr>
                                        <p:cTn id="42" dur="1" fill="hold">
                                          <p:stCondLst>
                                            <p:cond delay="0"/>
                                          </p:stCondLst>
                                        </p:cTn>
                                        <p:tgtEl>
                                          <p:spTgt spid="55"/>
                                        </p:tgtEl>
                                        <p:attrNameLst>
                                          <p:attrName>style.visibility</p:attrName>
                                        </p:attrNameLst>
                                      </p:cBhvr>
                                      <p:to>
                                        <p:strVal val="visible"/>
                                      </p:to>
                                    </p:set>
                                    <p:animEffect transition="in" filter="wipe(up)">
                                      <p:cBhvr>
                                        <p:cTn id="43" dur="1250"/>
                                        <p:tgtEl>
                                          <p:spTgt spid="55"/>
                                        </p:tgtEl>
                                      </p:cBhvr>
                                    </p:animEffect>
                                  </p:childTnLst>
                                </p:cTn>
                              </p:par>
                              <p:par>
                                <p:cTn id="44" presetID="53" presetClass="entr" presetSubtype="16" fill="hold" nodeType="withEffect">
                                  <p:stCondLst>
                                    <p:cond delay="8500"/>
                                  </p:stCondLst>
                                  <p:childTnLst>
                                    <p:set>
                                      <p:cBhvr>
                                        <p:cTn id="45" dur="1" fill="hold">
                                          <p:stCondLst>
                                            <p:cond delay="0"/>
                                          </p:stCondLst>
                                        </p:cTn>
                                        <p:tgtEl>
                                          <p:spTgt spid="82"/>
                                        </p:tgtEl>
                                        <p:attrNameLst>
                                          <p:attrName>style.visibility</p:attrName>
                                        </p:attrNameLst>
                                      </p:cBhvr>
                                      <p:to>
                                        <p:strVal val="visible"/>
                                      </p:to>
                                    </p:set>
                                    <p:anim calcmode="lin" valueType="num">
                                      <p:cBhvr>
                                        <p:cTn id="46" dur="500" fill="hold"/>
                                        <p:tgtEl>
                                          <p:spTgt spid="82"/>
                                        </p:tgtEl>
                                        <p:attrNameLst>
                                          <p:attrName>ppt_w</p:attrName>
                                        </p:attrNameLst>
                                      </p:cBhvr>
                                      <p:tavLst>
                                        <p:tav tm="0">
                                          <p:val>
                                            <p:fltVal val="0"/>
                                          </p:val>
                                        </p:tav>
                                        <p:tav tm="100000">
                                          <p:val>
                                            <p:strVal val="#ppt_w"/>
                                          </p:val>
                                        </p:tav>
                                      </p:tavLst>
                                    </p:anim>
                                    <p:anim calcmode="lin" valueType="num">
                                      <p:cBhvr>
                                        <p:cTn id="47" dur="500" fill="hold"/>
                                        <p:tgtEl>
                                          <p:spTgt spid="82"/>
                                        </p:tgtEl>
                                        <p:attrNameLst>
                                          <p:attrName>ppt_h</p:attrName>
                                        </p:attrNameLst>
                                      </p:cBhvr>
                                      <p:tavLst>
                                        <p:tav tm="0">
                                          <p:val>
                                            <p:fltVal val="0"/>
                                          </p:val>
                                        </p:tav>
                                        <p:tav tm="100000">
                                          <p:val>
                                            <p:strVal val="#ppt_h"/>
                                          </p:val>
                                        </p:tav>
                                      </p:tavLst>
                                    </p:anim>
                                    <p:animEffect transition="in" filter="fade">
                                      <p:cBhvr>
                                        <p:cTn id="48" dur="500"/>
                                        <p:tgtEl>
                                          <p:spTgt spid="82"/>
                                        </p:tgtEl>
                                      </p:cBhvr>
                                    </p:animEffect>
                                  </p:childTnLst>
                                </p:cTn>
                              </p:par>
                              <p:par>
                                <p:cTn id="49" presetID="53" presetClass="entr" presetSubtype="16" fill="hold" nodeType="withEffect">
                                  <p:stCondLst>
                                    <p:cond delay="9000"/>
                                  </p:stCondLst>
                                  <p:childTnLst>
                                    <p:set>
                                      <p:cBhvr>
                                        <p:cTn id="50" dur="1" fill="hold">
                                          <p:stCondLst>
                                            <p:cond delay="0"/>
                                          </p:stCondLst>
                                        </p:cTn>
                                        <p:tgtEl>
                                          <p:spTgt spid="77"/>
                                        </p:tgtEl>
                                        <p:attrNameLst>
                                          <p:attrName>style.visibility</p:attrName>
                                        </p:attrNameLst>
                                      </p:cBhvr>
                                      <p:to>
                                        <p:strVal val="visible"/>
                                      </p:to>
                                    </p:set>
                                    <p:anim calcmode="lin" valueType="num">
                                      <p:cBhvr>
                                        <p:cTn id="51" dur="500" fill="hold"/>
                                        <p:tgtEl>
                                          <p:spTgt spid="77"/>
                                        </p:tgtEl>
                                        <p:attrNameLst>
                                          <p:attrName>ppt_w</p:attrName>
                                        </p:attrNameLst>
                                      </p:cBhvr>
                                      <p:tavLst>
                                        <p:tav tm="0">
                                          <p:val>
                                            <p:fltVal val="0"/>
                                          </p:val>
                                        </p:tav>
                                        <p:tav tm="100000">
                                          <p:val>
                                            <p:strVal val="#ppt_w"/>
                                          </p:val>
                                        </p:tav>
                                      </p:tavLst>
                                    </p:anim>
                                    <p:anim calcmode="lin" valueType="num">
                                      <p:cBhvr>
                                        <p:cTn id="52" dur="500" fill="hold"/>
                                        <p:tgtEl>
                                          <p:spTgt spid="77"/>
                                        </p:tgtEl>
                                        <p:attrNameLst>
                                          <p:attrName>ppt_h</p:attrName>
                                        </p:attrNameLst>
                                      </p:cBhvr>
                                      <p:tavLst>
                                        <p:tav tm="0">
                                          <p:val>
                                            <p:fltVal val="0"/>
                                          </p:val>
                                        </p:tav>
                                        <p:tav tm="100000">
                                          <p:val>
                                            <p:strVal val="#ppt_h"/>
                                          </p:val>
                                        </p:tav>
                                      </p:tavLst>
                                    </p:anim>
                                    <p:animEffect transition="in" filter="fade">
                                      <p:cBhvr>
                                        <p:cTn id="53" dur="500"/>
                                        <p:tgtEl>
                                          <p:spTgt spid="77"/>
                                        </p:tgtEl>
                                      </p:cBhvr>
                                    </p:animEffect>
                                  </p:childTnLst>
                                </p:cTn>
                              </p:par>
                              <p:par>
                                <p:cTn id="54" presetID="53" presetClass="entr" presetSubtype="16" fill="hold" nodeType="withEffect">
                                  <p:stCondLst>
                                    <p:cond delay="9500"/>
                                  </p:stCondLst>
                                  <p:childTnLst>
                                    <p:set>
                                      <p:cBhvr>
                                        <p:cTn id="55" dur="1" fill="hold">
                                          <p:stCondLst>
                                            <p:cond delay="0"/>
                                          </p:stCondLst>
                                        </p:cTn>
                                        <p:tgtEl>
                                          <p:spTgt spid="94"/>
                                        </p:tgtEl>
                                        <p:attrNameLst>
                                          <p:attrName>style.visibility</p:attrName>
                                        </p:attrNameLst>
                                      </p:cBhvr>
                                      <p:to>
                                        <p:strVal val="visible"/>
                                      </p:to>
                                    </p:set>
                                    <p:anim calcmode="lin" valueType="num">
                                      <p:cBhvr>
                                        <p:cTn id="56" dur="500" fill="hold"/>
                                        <p:tgtEl>
                                          <p:spTgt spid="94"/>
                                        </p:tgtEl>
                                        <p:attrNameLst>
                                          <p:attrName>ppt_w</p:attrName>
                                        </p:attrNameLst>
                                      </p:cBhvr>
                                      <p:tavLst>
                                        <p:tav tm="0">
                                          <p:val>
                                            <p:fltVal val="0"/>
                                          </p:val>
                                        </p:tav>
                                        <p:tav tm="100000">
                                          <p:val>
                                            <p:strVal val="#ppt_w"/>
                                          </p:val>
                                        </p:tav>
                                      </p:tavLst>
                                    </p:anim>
                                    <p:anim calcmode="lin" valueType="num">
                                      <p:cBhvr>
                                        <p:cTn id="57" dur="500" fill="hold"/>
                                        <p:tgtEl>
                                          <p:spTgt spid="94"/>
                                        </p:tgtEl>
                                        <p:attrNameLst>
                                          <p:attrName>ppt_h</p:attrName>
                                        </p:attrNameLst>
                                      </p:cBhvr>
                                      <p:tavLst>
                                        <p:tav tm="0">
                                          <p:val>
                                            <p:fltVal val="0"/>
                                          </p:val>
                                        </p:tav>
                                        <p:tav tm="100000">
                                          <p:val>
                                            <p:strVal val="#ppt_h"/>
                                          </p:val>
                                        </p:tav>
                                      </p:tavLst>
                                    </p:anim>
                                    <p:animEffect transition="in" filter="fade">
                                      <p:cBhvr>
                                        <p:cTn id="58" dur="500"/>
                                        <p:tgtEl>
                                          <p:spTgt spid="94"/>
                                        </p:tgtEl>
                                      </p:cBhvr>
                                    </p:animEffect>
                                  </p:childTnLst>
                                </p:cTn>
                              </p:par>
                              <p:par>
                                <p:cTn id="59" presetID="53" presetClass="entr" presetSubtype="16" fill="hold" nodeType="withEffect">
                                  <p:stCondLst>
                                    <p:cond delay="10000"/>
                                  </p:stCondLst>
                                  <p:childTnLst>
                                    <p:set>
                                      <p:cBhvr>
                                        <p:cTn id="60" dur="1" fill="hold">
                                          <p:stCondLst>
                                            <p:cond delay="0"/>
                                          </p:stCondLst>
                                        </p:cTn>
                                        <p:tgtEl>
                                          <p:spTgt spid="88"/>
                                        </p:tgtEl>
                                        <p:attrNameLst>
                                          <p:attrName>style.visibility</p:attrName>
                                        </p:attrNameLst>
                                      </p:cBhvr>
                                      <p:to>
                                        <p:strVal val="visible"/>
                                      </p:to>
                                    </p:set>
                                    <p:anim calcmode="lin" valueType="num">
                                      <p:cBhvr>
                                        <p:cTn id="61" dur="500" fill="hold"/>
                                        <p:tgtEl>
                                          <p:spTgt spid="88"/>
                                        </p:tgtEl>
                                        <p:attrNameLst>
                                          <p:attrName>ppt_w</p:attrName>
                                        </p:attrNameLst>
                                      </p:cBhvr>
                                      <p:tavLst>
                                        <p:tav tm="0">
                                          <p:val>
                                            <p:fltVal val="0"/>
                                          </p:val>
                                        </p:tav>
                                        <p:tav tm="100000">
                                          <p:val>
                                            <p:strVal val="#ppt_w"/>
                                          </p:val>
                                        </p:tav>
                                      </p:tavLst>
                                    </p:anim>
                                    <p:anim calcmode="lin" valueType="num">
                                      <p:cBhvr>
                                        <p:cTn id="62" dur="500" fill="hold"/>
                                        <p:tgtEl>
                                          <p:spTgt spid="88"/>
                                        </p:tgtEl>
                                        <p:attrNameLst>
                                          <p:attrName>ppt_h</p:attrName>
                                        </p:attrNameLst>
                                      </p:cBhvr>
                                      <p:tavLst>
                                        <p:tav tm="0">
                                          <p:val>
                                            <p:fltVal val="0"/>
                                          </p:val>
                                        </p:tav>
                                        <p:tav tm="100000">
                                          <p:val>
                                            <p:strVal val="#ppt_h"/>
                                          </p:val>
                                        </p:tav>
                                      </p:tavLst>
                                    </p:anim>
                                    <p:animEffect transition="in" filter="fade">
                                      <p:cBhvr>
                                        <p:cTn id="63" dur="500"/>
                                        <p:tgtEl>
                                          <p:spTgt spid="88"/>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12292"/>
                                        </p:tgtEl>
                                        <p:attrNameLst>
                                          <p:attrName>style.visibility</p:attrName>
                                        </p:attrNameLst>
                                      </p:cBhvr>
                                      <p:to>
                                        <p:strVal val="visible"/>
                                      </p:to>
                                    </p:set>
                                    <p:animEffect transition="in" filter="diamond(in)">
                                      <p:cBhvr>
                                        <p:cTn id="68" dur="2000"/>
                                        <p:tgtEl>
                                          <p:spTgt spid="1229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6" fill="hold" nodeType="click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inHorizontal)">
                                      <p:cBhvr>
                                        <p:cTn id="73" dur="500"/>
                                        <p:tgtEl>
                                          <p:spTgt spid="124"/>
                                        </p:tgtEl>
                                      </p:cBhvr>
                                    </p:animEffect>
                                  </p:childTnLst>
                                </p:cTn>
                              </p:par>
                              <p:par>
                                <p:cTn id="74" presetID="16" presetClass="entr" presetSubtype="26" fill="hold" grpId="0" nodeType="with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barn(inHorizontal)">
                                      <p:cBhvr>
                                        <p:cTn id="76" dur="500"/>
                                        <p:tgtEl>
                                          <p:spTgt spid="125"/>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6" fill="hold" nodeType="click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barn(inHorizontal)">
                                      <p:cBhvr>
                                        <p:cTn id="81" dur="500"/>
                                        <p:tgtEl>
                                          <p:spTgt spid="119"/>
                                        </p:tgtEl>
                                      </p:cBhvr>
                                    </p:animEffect>
                                  </p:childTnLst>
                                </p:cTn>
                              </p:par>
                              <p:par>
                                <p:cTn id="82" presetID="16" presetClass="entr" presetSubtype="26" fill="hold" grpId="0" nodeType="withEffect">
                                  <p:stCondLst>
                                    <p:cond delay="0"/>
                                  </p:stCondLst>
                                  <p:childTnLst>
                                    <p:set>
                                      <p:cBhvr>
                                        <p:cTn id="83" dur="1" fill="hold">
                                          <p:stCondLst>
                                            <p:cond delay="0"/>
                                          </p:stCondLst>
                                        </p:cTn>
                                        <p:tgtEl>
                                          <p:spTgt spid="121"/>
                                        </p:tgtEl>
                                        <p:attrNameLst>
                                          <p:attrName>style.visibility</p:attrName>
                                        </p:attrNameLst>
                                      </p:cBhvr>
                                      <p:to>
                                        <p:strVal val="visible"/>
                                      </p:to>
                                    </p:set>
                                    <p:animEffect transition="in" filter="barn(inHorizontal)">
                                      <p:cBhvr>
                                        <p:cTn id="84" dur="500"/>
                                        <p:tgtEl>
                                          <p:spTgt spid="121"/>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6" fill="hold" nodeType="click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barn(inHorizontal)">
                                      <p:cBhvr>
                                        <p:cTn id="89" dur="500"/>
                                        <p:tgtEl>
                                          <p:spTgt spid="130"/>
                                        </p:tgtEl>
                                      </p:cBhvr>
                                    </p:animEffect>
                                  </p:childTnLst>
                                </p:cTn>
                              </p:par>
                              <p:par>
                                <p:cTn id="90" presetID="16" presetClass="entr" presetSubtype="26"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barn(inHorizontal)">
                                      <p:cBhvr>
                                        <p:cTn id="92" dur="500"/>
                                        <p:tgtEl>
                                          <p:spTgt spid="13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6" fill="hold" nodeType="click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barn(inHorizontal)">
                                      <p:cBhvr>
                                        <p:cTn id="97" dur="500"/>
                                        <p:tgtEl>
                                          <p:spTgt spid="136"/>
                                        </p:tgtEl>
                                      </p:cBhvr>
                                    </p:animEffect>
                                  </p:childTnLst>
                                </p:cTn>
                              </p:par>
                              <p:par>
                                <p:cTn id="98" presetID="16" presetClass="entr" presetSubtype="26" fill="hold" grpId="0" nodeType="with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barn(inHorizontal)">
                                      <p:cBhvr>
                                        <p:cTn id="100"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55" grpId="0"/>
      <p:bldP spid="121" grpId="0"/>
      <p:bldP spid="125" grpId="0"/>
      <p:bldP spid="131"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1" y="1220743"/>
            <a:ext cx="8133348" cy="452387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sp>
        <p:nvSpPr>
          <p:cNvPr id="2" name="矩形 1"/>
          <p:cNvSpPr/>
          <p:nvPr/>
        </p:nvSpPr>
        <p:spPr>
          <a:xfrm>
            <a:off x="2707330" y="1904615"/>
            <a:ext cx="6893869" cy="3139321"/>
          </a:xfrm>
          <a:prstGeom prst="rect">
            <a:avLst/>
          </a:prstGeom>
        </p:spPr>
        <p:txBody>
          <a:bodyPr wrap="square">
            <a:spAutoFit/>
          </a:bodyPr>
          <a:lstStyle/>
          <a:p>
            <a:pPr algn="ct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I.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Tìm</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hiểu</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đặc</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điểm</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của</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văn</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bản</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biểu</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cảm</a:t>
            </a:r>
            <a:endParaRPr lang="zh-CN" altLang="en-US" sz="6600" b="1" dirty="0">
              <a:solidFill>
                <a:srgbClr val="FFFF00"/>
              </a:solidFill>
              <a:effectLst>
                <a:glow rad="228600">
                  <a:schemeClr val="accent5">
                    <a:satMod val="175000"/>
                    <a:alpha val="40000"/>
                  </a:schemeClr>
                </a:glow>
              </a:effectLst>
              <a:latin typeface="Times New Roman" pitchFamily="18" charset="0"/>
              <a:cs typeface="Times New Roman" pitchFamily="18" charset="0"/>
            </a:endParaRPr>
          </a:p>
        </p:txBody>
      </p:sp>
      <p:pic>
        <p:nvPicPr>
          <p:cNvPr id="45" name="图片 44"/>
          <p:cNvPicPr>
            <a:picLocks noChangeAspect="1"/>
          </p:cNvPicPr>
          <p:nvPr/>
        </p:nvPicPr>
        <p:blipFill rotWithShape="1">
          <a:blip r:embed="rId7">
            <a:extLst>
              <a:ext uri="{28A0092B-C50C-407E-A947-70E740481C1C}">
                <a14:useLocalDpi xmlns:a14="http://schemas.microsoft.com/office/drawing/2010/main" val="0"/>
              </a:ext>
            </a:extLst>
          </a:blip>
          <a:srcRect l="63492" t="19496" r="20058" b="16370"/>
          <a:stretch/>
        </p:blipFill>
        <p:spPr>
          <a:xfrm>
            <a:off x="562708" y="3216714"/>
            <a:ext cx="1321220" cy="2897414"/>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063879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7" presetClass="entr" presetSubtype="0" fill="hold" grpId="0" nodeType="withEffect">
                                  <p:stCondLst>
                                    <p:cond delay="250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1000"/>
                                        <p:tgtEl>
                                          <p:spTgt spid="85"/>
                                        </p:tgtEl>
                                      </p:cBhvr>
                                    </p:animEffect>
                                    <p:anim calcmode="lin" valueType="num">
                                      <p:cBhvr>
                                        <p:cTn id="21" dur="1000" fill="hold"/>
                                        <p:tgtEl>
                                          <p:spTgt spid="85"/>
                                        </p:tgtEl>
                                        <p:attrNameLst>
                                          <p:attrName>ppt_x</p:attrName>
                                        </p:attrNameLst>
                                      </p:cBhvr>
                                      <p:tavLst>
                                        <p:tav tm="0">
                                          <p:val>
                                            <p:strVal val="#ppt_x"/>
                                          </p:val>
                                        </p:tav>
                                        <p:tav tm="100000">
                                          <p:val>
                                            <p:strVal val="#ppt_x"/>
                                          </p:val>
                                        </p:tav>
                                      </p:tavLst>
                                    </p:anim>
                                    <p:anim calcmode="lin" valueType="num">
                                      <p:cBhvr>
                                        <p:cTn id="22" dur="1000" fill="hold"/>
                                        <p:tgtEl>
                                          <p:spTgt spid="8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52" presetClass="entr" presetSubtype="0" fill="hold" grpId="0" nodeType="withEffect">
                                  <p:stCondLst>
                                    <p:cond delay="4000"/>
                                  </p:stCondLst>
                                  <p:iterate type="lt">
                                    <p:tmPct val="10000"/>
                                  </p:iterate>
                                  <p:childTnLst>
                                    <p:set>
                                      <p:cBhvr>
                                        <p:cTn id="29" dur="1" fill="hold">
                                          <p:stCondLst>
                                            <p:cond delay="0"/>
                                          </p:stCondLst>
                                        </p:cTn>
                                        <p:tgtEl>
                                          <p:spTgt spid="2"/>
                                        </p:tgtEl>
                                        <p:attrNameLst>
                                          <p:attrName>style.visibility</p:attrName>
                                        </p:attrNameLst>
                                      </p:cBhvr>
                                      <p:to>
                                        <p:strVal val="visible"/>
                                      </p:to>
                                    </p:set>
                                    <p:animScale>
                                      <p:cBhvr>
                                        <p:cTn id="3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
                                        </p:tgtEl>
                                        <p:attrNameLst>
                                          <p:attrName>ppt_x</p:attrName>
                                          <p:attrName>ppt_y</p:attrName>
                                        </p:attrNameLst>
                                      </p:cBhvr>
                                    </p:animMotion>
                                    <p:animEffect transition="in" filter="fade">
                                      <p:cBhvr>
                                        <p:cTn id="32" dur="1000"/>
                                        <p:tgtEl>
                                          <p:spTgt spid="2"/>
                                        </p:tgtEl>
                                      </p:cBhvr>
                                    </p:animEffect>
                                  </p:childTnLst>
                                </p:cTn>
                              </p:par>
                              <p:par>
                                <p:cTn id="33" presetID="2" presetClass="entr" presetSubtype="4" fill="hold" nodeType="withEffect">
                                  <p:stCondLst>
                                    <p:cond delay="8000"/>
                                  </p:stCondLst>
                                  <p:childTnLst>
                                    <p:set>
                                      <p:cBhvr>
                                        <p:cTn id="34" dur="1" fill="hold">
                                          <p:stCondLst>
                                            <p:cond delay="0"/>
                                          </p:stCondLst>
                                        </p:cTn>
                                        <p:tgtEl>
                                          <p:spTgt spid="86"/>
                                        </p:tgtEl>
                                        <p:attrNameLst>
                                          <p:attrName>style.visibility</p:attrName>
                                        </p:attrNameLst>
                                      </p:cBhvr>
                                      <p:to>
                                        <p:strVal val="visible"/>
                                      </p:to>
                                    </p:set>
                                    <p:anim calcmode="lin" valueType="num">
                                      <p:cBhvr additive="base">
                                        <p:cTn id="35" dur="1500" fill="hold"/>
                                        <p:tgtEl>
                                          <p:spTgt spid="86"/>
                                        </p:tgtEl>
                                        <p:attrNameLst>
                                          <p:attrName>ppt_x</p:attrName>
                                        </p:attrNameLst>
                                      </p:cBhvr>
                                      <p:tavLst>
                                        <p:tav tm="0">
                                          <p:val>
                                            <p:strVal val="#ppt_x"/>
                                          </p:val>
                                        </p:tav>
                                        <p:tav tm="100000">
                                          <p:val>
                                            <p:strVal val="#ppt_x"/>
                                          </p:val>
                                        </p:tav>
                                      </p:tavLst>
                                    </p:anim>
                                    <p:anim calcmode="lin" valueType="num">
                                      <p:cBhvr additive="base">
                                        <p:cTn id="36" dur="1500" fill="hold"/>
                                        <p:tgtEl>
                                          <p:spTgt spid="86"/>
                                        </p:tgtEl>
                                        <p:attrNameLst>
                                          <p:attrName>ppt_y</p:attrName>
                                        </p:attrNameLst>
                                      </p:cBhvr>
                                      <p:tavLst>
                                        <p:tav tm="0">
                                          <p:val>
                                            <p:strVal val="1+#ppt_h/2"/>
                                          </p:val>
                                        </p:tav>
                                        <p:tav tm="100000">
                                          <p:val>
                                            <p:strVal val="#ppt_y"/>
                                          </p:val>
                                        </p:tav>
                                      </p:tavLst>
                                    </p:anim>
                                  </p:childTnLst>
                                </p:cTn>
                              </p:par>
                              <p:par>
                                <p:cTn id="37" presetID="42" presetClass="entr" presetSubtype="0" fill="hold" nodeType="withEffect">
                                  <p:stCondLst>
                                    <p:cond delay="925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53" presetClass="entr" presetSubtype="16" fill="hold" nodeType="withEffect">
                                  <p:stCondLst>
                                    <p:cond delay="1025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par>
                                <p:cTn id="47" presetID="10" presetClass="entr" presetSubtype="0" fill="hold" nodeType="withEffect">
                                  <p:stCondLst>
                                    <p:cond delay="10750"/>
                                  </p:stCondLst>
                                  <p:childTnLst>
                                    <p:set>
                                      <p:cBhvr>
                                        <p:cTn id="48" dur="1" fill="hold">
                                          <p:stCondLst>
                                            <p:cond delay="0"/>
                                          </p:stCondLst>
                                        </p:cTn>
                                        <p:tgtEl>
                                          <p:spTgt spid="98"/>
                                        </p:tgtEl>
                                        <p:attrNameLst>
                                          <p:attrName>style.visibility</p:attrName>
                                        </p:attrNameLst>
                                      </p:cBhvr>
                                      <p:to>
                                        <p:strVal val="visible"/>
                                      </p:to>
                                    </p:set>
                                    <p:animEffect transition="in" filter="fade">
                                      <p:cBhvr>
                                        <p:cTn id="49" dur="500"/>
                                        <p:tgtEl>
                                          <p:spTgt spid="98"/>
                                        </p:tgtEl>
                                      </p:cBhvr>
                                    </p:animEffect>
                                  </p:childTnLst>
                                </p:cTn>
                              </p:par>
                              <p:par>
                                <p:cTn id="50" presetID="10" presetClass="entr" presetSubtype="0" fill="hold" nodeType="withEffect">
                                  <p:stCondLst>
                                    <p:cond delay="1125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sp>
        <p:nvSpPr>
          <p:cNvPr id="2" name="文本框 1"/>
          <p:cNvSpPr txBox="1"/>
          <p:nvPr/>
        </p:nvSpPr>
        <p:spPr>
          <a:xfrm>
            <a:off x="4309130" y="358469"/>
            <a:ext cx="6402413" cy="3631763"/>
          </a:xfrm>
          <a:prstGeom prst="rect">
            <a:avLst/>
          </a:prstGeom>
          <a:noFill/>
        </p:spPr>
        <p:txBody>
          <a:bodyPr wrap="square" rtlCol="0">
            <a:spAutoFit/>
          </a:bodyPr>
          <a:lstStyle/>
          <a:p>
            <a:pPr algn="ct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Tạm</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biệt</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các</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em</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a:t>
            </a:r>
            <a:endParaRPr lang="zh-CN" altLang="en-US" sz="11500" b="1" dirty="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endParaRPr>
          </a:p>
        </p:txBody>
      </p:sp>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9652793">
            <a:off x="3749988" y="152381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p:nvGrpSpPr>
        <p:grpSpPr>
          <a:xfrm>
            <a:off x="969628" y="160681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224307">
            <a:off x="1360629" y="65372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rot="1562261">
            <a:off x="3348263" y="487904"/>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弧形 83"/>
          <p:cNvSpPr/>
          <p:nvPr/>
        </p:nvSpPr>
        <p:spPr>
          <a:xfrm rot="17645248">
            <a:off x="2670384" y="176925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5" name="弧形 84"/>
          <p:cNvSpPr/>
          <p:nvPr/>
        </p:nvSpPr>
        <p:spPr>
          <a:xfrm rot="6270057" flipH="1">
            <a:off x="922253" y="89277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弧形 85"/>
          <p:cNvSpPr/>
          <p:nvPr/>
        </p:nvSpPr>
        <p:spPr>
          <a:xfrm rot="18280354">
            <a:off x="1985689" y="113530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8" name="组合 77"/>
          <p:cNvGrpSpPr/>
          <p:nvPr/>
        </p:nvGrpSpPr>
        <p:grpSpPr>
          <a:xfrm rot="920444">
            <a:off x="3180888" y="3338018"/>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44692629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2" presetClass="entr" presetSubtype="8" fill="hold" grpId="0" nodeType="withEffect">
                                  <p:stCondLst>
                                    <p:cond delay="4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250"/>
                                        <p:tgtEl>
                                          <p:spTgt spid="2"/>
                                        </p:tgtEl>
                                      </p:cBhvr>
                                    </p:animEffect>
                                  </p:childTnLst>
                                </p:cTn>
                              </p:par>
                              <p:par>
                                <p:cTn id="21" presetID="2" presetClass="entr" presetSubtype="4" fill="hold" nodeType="withEffect">
                                  <p:stCondLst>
                                    <p:cond delay="725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500" fill="hold"/>
                                        <p:tgtEl>
                                          <p:spTgt spid="17"/>
                                        </p:tgtEl>
                                        <p:attrNameLst>
                                          <p:attrName>ppt_x</p:attrName>
                                        </p:attrNameLst>
                                      </p:cBhvr>
                                      <p:tavLst>
                                        <p:tav tm="0">
                                          <p:val>
                                            <p:strVal val="#ppt_x"/>
                                          </p:val>
                                        </p:tav>
                                        <p:tav tm="100000">
                                          <p:val>
                                            <p:strVal val="#ppt_x"/>
                                          </p:val>
                                        </p:tav>
                                      </p:tavLst>
                                    </p:anim>
                                    <p:anim calcmode="lin" valueType="num">
                                      <p:cBhvr additive="base">
                                        <p:cTn id="24" dur="1500" fill="hold"/>
                                        <p:tgtEl>
                                          <p:spTgt spid="17"/>
                                        </p:tgtEl>
                                        <p:attrNameLst>
                                          <p:attrName>ppt_y</p:attrName>
                                        </p:attrNameLst>
                                      </p:cBhvr>
                                      <p:tavLst>
                                        <p:tav tm="0">
                                          <p:val>
                                            <p:strVal val="1+#ppt_h/2"/>
                                          </p:val>
                                        </p:tav>
                                        <p:tav tm="100000">
                                          <p:val>
                                            <p:strVal val="#ppt_y"/>
                                          </p:val>
                                        </p:tav>
                                      </p:tavLst>
                                    </p:anim>
                                  </p:childTnLst>
                                </p:cTn>
                              </p:par>
                              <p:par>
                                <p:cTn id="25" presetID="22" presetClass="entr" presetSubtype="4" fill="hold" grpId="0" nodeType="withEffect">
                                  <p:stCondLst>
                                    <p:cond delay="8750"/>
                                  </p:stCondLst>
                                  <p:childTnLst>
                                    <p:set>
                                      <p:cBhvr>
                                        <p:cTn id="26" dur="1" fill="hold">
                                          <p:stCondLst>
                                            <p:cond delay="0"/>
                                          </p:stCondLst>
                                        </p:cTn>
                                        <p:tgtEl>
                                          <p:spTgt spid="84"/>
                                        </p:tgtEl>
                                        <p:attrNameLst>
                                          <p:attrName>style.visibility</p:attrName>
                                        </p:attrNameLst>
                                      </p:cBhvr>
                                      <p:to>
                                        <p:strVal val="visible"/>
                                      </p:to>
                                    </p:set>
                                    <p:animEffect transition="in" filter="wipe(down)">
                                      <p:cBhvr>
                                        <p:cTn id="27" dur="500"/>
                                        <p:tgtEl>
                                          <p:spTgt spid="84"/>
                                        </p:tgtEl>
                                      </p:cBhvr>
                                    </p:animEffect>
                                  </p:childTnLst>
                                </p:cTn>
                              </p:par>
                              <p:par>
                                <p:cTn id="28" presetID="53" presetClass="entr" presetSubtype="16" fill="hold" nodeType="withEffect">
                                  <p:stCondLst>
                                    <p:cond delay="90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22" presetClass="entr" presetSubtype="4" fill="hold" grpId="0" nodeType="withEffect">
                                  <p:stCondLst>
                                    <p:cond delay="9000"/>
                                  </p:stCondLst>
                                  <p:childTnLst>
                                    <p:set>
                                      <p:cBhvr>
                                        <p:cTn id="34" dur="1" fill="hold">
                                          <p:stCondLst>
                                            <p:cond delay="0"/>
                                          </p:stCondLst>
                                        </p:cTn>
                                        <p:tgtEl>
                                          <p:spTgt spid="86"/>
                                        </p:tgtEl>
                                        <p:attrNameLst>
                                          <p:attrName>style.visibility</p:attrName>
                                        </p:attrNameLst>
                                      </p:cBhvr>
                                      <p:to>
                                        <p:strVal val="visible"/>
                                      </p:to>
                                    </p:set>
                                    <p:animEffect transition="in" filter="wipe(down)">
                                      <p:cBhvr>
                                        <p:cTn id="35" dur="500"/>
                                        <p:tgtEl>
                                          <p:spTgt spid="86"/>
                                        </p:tgtEl>
                                      </p:cBhvr>
                                    </p:animEffect>
                                  </p:childTnLst>
                                </p:cTn>
                              </p:par>
                              <p:par>
                                <p:cTn id="36" presetID="53" presetClass="entr" presetSubtype="16" fill="hold" nodeType="withEffect">
                                  <p:stCondLst>
                                    <p:cond delay="95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par>
                                <p:cTn id="41" presetID="22" presetClass="entr" presetSubtype="4" fill="hold" grpId="0" nodeType="withEffect">
                                  <p:stCondLst>
                                    <p:cond delay="9500"/>
                                  </p:stCondLst>
                                  <p:childTnLst>
                                    <p:set>
                                      <p:cBhvr>
                                        <p:cTn id="42" dur="1" fill="hold">
                                          <p:stCondLst>
                                            <p:cond delay="0"/>
                                          </p:stCondLst>
                                        </p:cTn>
                                        <p:tgtEl>
                                          <p:spTgt spid="85"/>
                                        </p:tgtEl>
                                        <p:attrNameLst>
                                          <p:attrName>style.visibility</p:attrName>
                                        </p:attrNameLst>
                                      </p:cBhvr>
                                      <p:to>
                                        <p:strVal val="visible"/>
                                      </p:to>
                                    </p:set>
                                    <p:animEffect transition="in" filter="wipe(down)">
                                      <p:cBhvr>
                                        <p:cTn id="43" dur="500"/>
                                        <p:tgtEl>
                                          <p:spTgt spid="85"/>
                                        </p:tgtEl>
                                      </p:cBhvr>
                                    </p:animEffect>
                                  </p:childTnLst>
                                </p:cTn>
                              </p:par>
                              <p:par>
                                <p:cTn id="44" presetID="53" presetClass="entr" presetSubtype="16" fill="hold" nodeType="withEffect">
                                  <p:stCondLst>
                                    <p:cond delay="1000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26" presetClass="emph" presetSubtype="0" fill="hold" grpId="1" nodeType="withEffect">
                                  <p:stCondLst>
                                    <p:cond delay="10500"/>
                                  </p:stCondLst>
                                  <p:childTnLst>
                                    <p:animEffect transition="out" filter="fade">
                                      <p:cBhvr>
                                        <p:cTn id="50" dur="750" tmFilter="0, 0; .2, .5; .8, .5; 1, 0"/>
                                        <p:tgtEl>
                                          <p:spTgt spid="2"/>
                                        </p:tgtEl>
                                      </p:cBhvr>
                                    </p:animEffect>
                                    <p:animScale>
                                      <p:cBhvr>
                                        <p:cTn id="51" dur="375" autoRev="1" fill="hold"/>
                                        <p:tgtEl>
                                          <p:spTgt spid="2"/>
                                        </p:tgtEl>
                                      </p:cBhvr>
                                      <p:by x="105000" y="105000"/>
                                    </p:animScale>
                                  </p:childTnLst>
                                </p:cTn>
                              </p:par>
                              <p:par>
                                <p:cTn id="52" presetID="53" presetClass="entr" presetSubtype="16" fill="hold" nodeType="withEffect">
                                  <p:stCondLst>
                                    <p:cond delay="11250"/>
                                  </p:stCondLst>
                                  <p:childTnLst>
                                    <p:set>
                                      <p:cBhvr>
                                        <p:cTn id="53" dur="1" fill="hold">
                                          <p:stCondLst>
                                            <p:cond delay="0"/>
                                          </p:stCondLst>
                                        </p:cTn>
                                        <p:tgtEl>
                                          <p:spTgt spid="78"/>
                                        </p:tgtEl>
                                        <p:attrNameLst>
                                          <p:attrName>style.visibility</p:attrName>
                                        </p:attrNameLst>
                                      </p:cBhvr>
                                      <p:to>
                                        <p:strVal val="visible"/>
                                      </p:to>
                                    </p:set>
                                    <p:anim calcmode="lin" valueType="num">
                                      <p:cBhvr>
                                        <p:cTn id="54" dur="750" fill="hold"/>
                                        <p:tgtEl>
                                          <p:spTgt spid="78"/>
                                        </p:tgtEl>
                                        <p:attrNameLst>
                                          <p:attrName>ppt_w</p:attrName>
                                        </p:attrNameLst>
                                      </p:cBhvr>
                                      <p:tavLst>
                                        <p:tav tm="0">
                                          <p:val>
                                            <p:fltVal val="0"/>
                                          </p:val>
                                        </p:tav>
                                        <p:tav tm="100000">
                                          <p:val>
                                            <p:strVal val="#ppt_w"/>
                                          </p:val>
                                        </p:tav>
                                      </p:tavLst>
                                    </p:anim>
                                    <p:anim calcmode="lin" valueType="num">
                                      <p:cBhvr>
                                        <p:cTn id="55" dur="750" fill="hold"/>
                                        <p:tgtEl>
                                          <p:spTgt spid="78"/>
                                        </p:tgtEl>
                                        <p:attrNameLst>
                                          <p:attrName>ppt_h</p:attrName>
                                        </p:attrNameLst>
                                      </p:cBhvr>
                                      <p:tavLst>
                                        <p:tav tm="0">
                                          <p:val>
                                            <p:fltVal val="0"/>
                                          </p:val>
                                        </p:tav>
                                        <p:tav tm="100000">
                                          <p:val>
                                            <p:strVal val="#ppt_h"/>
                                          </p:val>
                                        </p:tav>
                                      </p:tavLst>
                                    </p:anim>
                                    <p:animEffect transition="in" filter="fade">
                                      <p:cBhvr>
                                        <p:cTn id="56" dur="750"/>
                                        <p:tgtEl>
                                          <p:spTgt spid="78"/>
                                        </p:tgtEl>
                                      </p:cBhvr>
                                    </p:animEffect>
                                  </p:childTnLst>
                                </p:cTn>
                              </p:par>
                              <p:par>
                                <p:cTn id="57" presetID="8" presetClass="emph" presetSubtype="0" fill="hold" nodeType="withEffect">
                                  <p:stCondLst>
                                    <p:cond delay="11750"/>
                                  </p:stCondLst>
                                  <p:childTnLst>
                                    <p:animRot by="10800000">
                                      <p:cBhvr>
                                        <p:cTn id="58"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23938" y="4190494"/>
            <a:ext cx="827183" cy="586202"/>
            <a:chOff x="10073855" y="2009214"/>
            <a:chExt cx="857154" cy="758089"/>
          </a:xfrm>
        </p:grpSpPr>
        <p:sp>
          <p:nvSpPr>
            <p:cNvPr id="39"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文本框 39"/>
            <p:cNvSpPr txBox="1"/>
            <p:nvPr/>
          </p:nvSpPr>
          <p:spPr>
            <a:xfrm rot="177787">
              <a:off x="10208941" y="2172836"/>
              <a:ext cx="722068" cy="517431"/>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17" name="组合 16"/>
          <p:cNvGrpSpPr/>
          <p:nvPr/>
        </p:nvGrpSpPr>
        <p:grpSpPr>
          <a:xfrm>
            <a:off x="507241" y="2363338"/>
            <a:ext cx="952569" cy="587263"/>
            <a:chOff x="3559606" y="554878"/>
            <a:chExt cx="987083" cy="759462"/>
          </a:xfrm>
        </p:grpSpPr>
        <p:sp>
          <p:nvSpPr>
            <p:cNvPr id="108"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9" name="文本框 108"/>
            <p:cNvSpPr txBox="1"/>
            <p:nvPr/>
          </p:nvSpPr>
          <p:spPr>
            <a:xfrm rot="182610">
              <a:off x="3734487" y="728506"/>
              <a:ext cx="812202" cy="517431"/>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16" name="组合 15"/>
          <p:cNvGrpSpPr/>
          <p:nvPr/>
        </p:nvGrpSpPr>
        <p:grpSpPr>
          <a:xfrm>
            <a:off x="544922" y="3333171"/>
            <a:ext cx="936820" cy="581642"/>
            <a:chOff x="3532062" y="3175457"/>
            <a:chExt cx="970764" cy="752191"/>
          </a:xfrm>
        </p:grpSpPr>
        <p:sp>
          <p:nvSpPr>
            <p:cNvPr id="110"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1" name="文本框 110"/>
            <p:cNvSpPr txBox="1"/>
            <p:nvPr/>
          </p:nvSpPr>
          <p:spPr>
            <a:xfrm rot="296942">
              <a:off x="3692609" y="3348950"/>
              <a:ext cx="810217" cy="517430"/>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27" name="组合 26"/>
          <p:cNvGrpSpPr/>
          <p:nvPr/>
        </p:nvGrpSpPr>
        <p:grpSpPr>
          <a:xfrm>
            <a:off x="285783" y="102195"/>
            <a:ext cx="1319733" cy="1850066"/>
            <a:chOff x="657922" y="858644"/>
            <a:chExt cx="1973766" cy="2834750"/>
          </a:xfrm>
        </p:grpSpPr>
        <p:grpSp>
          <p:nvGrpSpPr>
            <p:cNvPr id="20" name="组合 19"/>
            <p:cNvGrpSpPr/>
            <p:nvPr/>
          </p:nvGrpSpPr>
          <p:grpSpPr>
            <a:xfrm>
              <a:off x="657922" y="858644"/>
              <a:ext cx="1973766" cy="2834750"/>
              <a:chOff x="624469" y="490654"/>
              <a:chExt cx="1973766" cy="2834750"/>
            </a:xfrm>
          </p:grpSpPr>
          <p:cxnSp>
            <p:nvCxnSpPr>
              <p:cNvPr id="12" name="直接连接符 11"/>
              <p:cNvCxnSpPr/>
              <p:nvPr/>
            </p:nvCxnSpPr>
            <p:spPr>
              <a:xfrm>
                <a:off x="825190" y="2062976"/>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1936595" y="2014654"/>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 idx="4"/>
                <a:endCxn id="10" idx="2"/>
              </p:cNvCxnSpPr>
              <p:nvPr/>
            </p:nvCxnSpPr>
            <p:spPr>
              <a:xfrm>
                <a:off x="1611352" y="2464420"/>
                <a:ext cx="0" cy="403691"/>
              </a:xfrm>
              <a:prstGeom prst="line">
                <a:avLst/>
              </a:prstGeom>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24469" y="490654"/>
                <a:ext cx="1973766" cy="1973766"/>
              </a:xfrm>
              <a:prstGeom prst="ellipse">
                <a:avLst/>
              </a:prstGeom>
              <a:gradFill>
                <a:gsLst>
                  <a:gs pos="0">
                    <a:srgbClr val="FFC000"/>
                  </a:gs>
                  <a:gs pos="42000">
                    <a:srgbClr val="FFFF00"/>
                  </a:gs>
                  <a:gs pos="100000">
                    <a:srgbClr val="FFC000"/>
                  </a:gs>
                </a:gsLst>
                <a:path path="circle">
                  <a:fillToRect l="50000" t="-80000" r="50000" b="180000"/>
                </a:path>
              </a:gradFill>
              <a:ln>
                <a:solidFill>
                  <a:srgbClr val="FDD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p:cNvSpPr/>
              <p:nvPr/>
            </p:nvSpPr>
            <p:spPr>
              <a:xfrm flipV="1">
                <a:off x="1248937" y="2868111"/>
                <a:ext cx="724830" cy="457293"/>
              </a:xfrm>
              <a:prstGeom prst="trapezoid">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文本框 89"/>
            <p:cNvSpPr txBox="1"/>
            <p:nvPr/>
          </p:nvSpPr>
          <p:spPr>
            <a:xfrm>
              <a:off x="1058673" y="917189"/>
              <a:ext cx="1180011" cy="1839195"/>
            </a:xfrm>
            <a:prstGeom prst="rect">
              <a:avLst/>
            </a:prstGeom>
            <a:noFill/>
          </p:spPr>
          <p:txBody>
            <a:bodyPr wrap="none" rtlCol="0">
              <a:spAutoFit/>
            </a:bodyPr>
            <a:lstStyle/>
            <a:p>
              <a:pPr algn="ctr"/>
              <a:r>
                <a:rPr lang="en-US" altLang="zh-CN" sz="3600" b="1" dirty="0" err="1" smtClean="0">
                  <a:solidFill>
                    <a:srgbClr val="9FB70D"/>
                  </a:solidFill>
                  <a:latin typeface="微软雅黑" panose="020B0503020204020204" pitchFamily="34" charset="-122"/>
                  <a:ea typeface="微软雅黑" panose="020B0503020204020204" pitchFamily="34" charset="-122"/>
                </a:rPr>
                <a:t>Ví</a:t>
              </a:r>
              <a:r>
                <a:rPr lang="en-US" altLang="zh-CN" sz="3600" b="1" dirty="0" smtClean="0">
                  <a:solidFill>
                    <a:srgbClr val="9FB70D"/>
                  </a:solidFill>
                  <a:latin typeface="微软雅黑" panose="020B0503020204020204" pitchFamily="34" charset="-122"/>
                  <a:ea typeface="微软雅黑" panose="020B0503020204020204" pitchFamily="34" charset="-122"/>
                </a:rPr>
                <a:t> </a:t>
              </a:r>
            </a:p>
            <a:p>
              <a:pPr algn="ctr"/>
              <a:r>
                <a:rPr lang="en-US" altLang="zh-CN" sz="3600" b="1" dirty="0" err="1" smtClean="0">
                  <a:solidFill>
                    <a:srgbClr val="9FB70D"/>
                  </a:solidFill>
                  <a:latin typeface="微软雅黑" panose="020B0503020204020204" pitchFamily="34" charset="-122"/>
                  <a:ea typeface="微软雅黑" panose="020B0503020204020204" pitchFamily="34" charset="-122"/>
                </a:rPr>
                <a:t>dụ</a:t>
              </a:r>
              <a:endParaRPr lang="zh-CN" altLang="en-US" sz="3600" b="1" dirty="0">
                <a:solidFill>
                  <a:srgbClr val="9FB70D"/>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flipH="1">
            <a:off x="1013065" y="1300160"/>
            <a:ext cx="1308325" cy="800944"/>
            <a:chOff x="594424" y="1153191"/>
            <a:chExt cx="2605976" cy="1634460"/>
          </a:xfrm>
        </p:grpSpPr>
        <p:sp>
          <p:nvSpPr>
            <p:cNvPr id="162" name="任意多边形 16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2700">
              <a:solidFill>
                <a:srgbClr val="91F0FD"/>
              </a:solidFill>
            </a:ln>
            <a:effectLst>
              <a:innerShdw blurRad="355600" dist="114300" dir="3600000">
                <a:srgbClr val="19B4C9">
                  <a:alpha val="4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2975207" y="531628"/>
            <a:ext cx="6223378" cy="1569660"/>
          </a:xfrm>
          <a:prstGeom prst="rect">
            <a:avLst/>
          </a:prstGeom>
          <a:noFill/>
        </p:spPr>
        <p:txBody>
          <a:bodyPr wrap="square" rtlCol="0">
            <a:spAutoFit/>
          </a:bodyPr>
          <a:lstStyle/>
          <a:p>
            <a:pPr algn="just"/>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(SGK – tr84 + 85)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(5 </a:t>
            </a:r>
            <a:r>
              <a:rPr lang="en-US" sz="3200" dirty="0" err="1" smtClean="0">
                <a:latin typeface="Times New Roman" pitchFamily="18" charset="0"/>
                <a:cs typeface="Times New Roman" pitchFamily="18" charset="0"/>
              </a:rPr>
              <a:t>phút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2" name="Rectangle 51"/>
          <p:cNvSpPr/>
          <p:nvPr/>
        </p:nvSpPr>
        <p:spPr>
          <a:xfrm>
            <a:off x="2010763" y="2546266"/>
            <a:ext cx="8552597" cy="584775"/>
          </a:xfrm>
          <a:prstGeom prst="rect">
            <a:avLst/>
          </a:prstGeom>
        </p:spPr>
        <p:txBody>
          <a:bodyPr wrap="square">
            <a:spAutoFit/>
          </a:bodyPr>
          <a:lstStyle/>
          <a:p>
            <a:r>
              <a:rPr lang="vi-VN" sz="3200" dirty="0" smtClean="0">
                <a:latin typeface="+mj-lt"/>
              </a:rPr>
              <a:t>Bài văn “ Tấm gương” </a:t>
            </a:r>
            <a:r>
              <a:rPr lang="en-US" sz="3200" dirty="0" smtClean="0">
                <a:latin typeface="+mj-lt"/>
              </a:rPr>
              <a:t> </a:t>
            </a:r>
            <a:r>
              <a:rPr lang="vi-VN" sz="3200" dirty="0" smtClean="0">
                <a:latin typeface="+mj-lt"/>
              </a:rPr>
              <a:t>biểu đạt tình cảm gì?</a:t>
            </a:r>
            <a:endParaRPr lang="en-US" sz="3200" dirty="0">
              <a:latin typeface="+mj-lt"/>
            </a:endParaRPr>
          </a:p>
        </p:txBody>
      </p:sp>
      <p:sp>
        <p:nvSpPr>
          <p:cNvPr id="53" name="Rectangle 52"/>
          <p:cNvSpPr/>
          <p:nvPr/>
        </p:nvSpPr>
        <p:spPr>
          <a:xfrm>
            <a:off x="1972095" y="3285513"/>
            <a:ext cx="9492018" cy="584775"/>
          </a:xfrm>
          <a:prstGeom prst="rect">
            <a:avLst/>
          </a:prstGeom>
        </p:spPr>
        <p:txBody>
          <a:bodyPr wrap="square">
            <a:spAutoFit/>
          </a:bodyPr>
          <a:lstStyle/>
          <a:p>
            <a:r>
              <a:rPr lang="en-US" sz="3200" dirty="0" err="1" smtClean="0">
                <a:latin typeface="Times New Roman" pitchFamily="18" charset="0"/>
                <a:cs typeface="Times New Roman" pitchFamily="18" charset="0"/>
              </a:rPr>
              <a:t>Để</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biểu đạt tình cảm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54" name="Picture 53" descr="—Pngtree—mirror_995786.png"/>
          <p:cNvPicPr>
            <a:picLocks noChangeAspect="1"/>
          </p:cNvPicPr>
          <p:nvPr/>
        </p:nvPicPr>
        <p:blipFill>
          <a:blip r:embed="rId4"/>
          <a:stretch>
            <a:fillRect/>
          </a:stretch>
        </p:blipFill>
        <p:spPr>
          <a:xfrm>
            <a:off x="9513363" y="13648"/>
            <a:ext cx="2560555" cy="3411940"/>
          </a:xfrm>
          <a:prstGeom prst="rect">
            <a:avLst/>
          </a:prstGeom>
        </p:spPr>
      </p:pic>
      <p:sp>
        <p:nvSpPr>
          <p:cNvPr id="29" name="Rectangle 28"/>
          <p:cNvSpPr/>
          <p:nvPr/>
        </p:nvSpPr>
        <p:spPr>
          <a:xfrm>
            <a:off x="1947073" y="4174889"/>
            <a:ext cx="9492018" cy="584775"/>
          </a:xfrm>
          <a:prstGeom prst="rect">
            <a:avLst/>
          </a:prstGeom>
        </p:spPr>
        <p:txBody>
          <a:bodyPr wrap="square">
            <a:spAutoFit/>
          </a:bodyPr>
          <a:lstStyle/>
          <a:p>
            <a:r>
              <a:rPr lang="vi-VN" sz="3200" dirty="0" smtClean="0">
                <a:latin typeface="+mj-lt"/>
              </a:rPr>
              <a:t>Vì sao tác giả lại mượn hình ảnh tấm gương?</a:t>
            </a:r>
            <a:endParaRPr lang="en-US" sz="3200" dirty="0">
              <a:latin typeface="+mj-lt"/>
              <a:cs typeface="Times New Roman" pitchFamily="18" charset="0"/>
            </a:endParaRPr>
          </a:p>
        </p:txBody>
      </p:sp>
      <p:grpSp>
        <p:nvGrpSpPr>
          <p:cNvPr id="33" name="组合 16"/>
          <p:cNvGrpSpPr/>
          <p:nvPr/>
        </p:nvGrpSpPr>
        <p:grpSpPr>
          <a:xfrm>
            <a:off x="536812" y="5054222"/>
            <a:ext cx="952569" cy="587263"/>
            <a:chOff x="3559606" y="554878"/>
            <a:chExt cx="987083" cy="759462"/>
          </a:xfrm>
        </p:grpSpPr>
        <p:sp>
          <p:nvSpPr>
            <p:cNvPr id="34"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5" name="文本框 108"/>
            <p:cNvSpPr txBox="1"/>
            <p:nvPr/>
          </p:nvSpPr>
          <p:spPr>
            <a:xfrm rot="182610">
              <a:off x="3734487" y="728506"/>
              <a:ext cx="812202" cy="517431"/>
            </a:xfrm>
            <a:prstGeom prst="rect">
              <a:avLst/>
            </a:prstGeom>
            <a:noFill/>
            <a:ln>
              <a:noFill/>
            </a:ln>
          </p:spPr>
          <p:txBody>
            <a:bodyPr wrap="square" rtlCol="0">
              <a:spAutoFit/>
            </a:bodyPr>
            <a:lstStyle/>
            <a:p>
              <a:r>
                <a:rPr lang="en-US" altLang="zh-CN" sz="2000" dirty="0" smtClean="0">
                  <a:ln w="25400">
                    <a:noFill/>
                  </a:ln>
                  <a:solidFill>
                    <a:schemeClr val="bg1"/>
                  </a:solidFill>
                  <a:latin typeface="Impact" panose="020B0806030902050204" pitchFamily="34" charset="0"/>
                  <a:ea typeface="方正超粗黑简体" panose="03000509000000000000" pitchFamily="65" charset="-122"/>
                </a:rPr>
                <a:t>04</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36" name="组合 15"/>
          <p:cNvGrpSpPr/>
          <p:nvPr/>
        </p:nvGrpSpPr>
        <p:grpSpPr>
          <a:xfrm>
            <a:off x="560845" y="5996759"/>
            <a:ext cx="936820" cy="581642"/>
            <a:chOff x="3532062" y="3175457"/>
            <a:chExt cx="970764" cy="752191"/>
          </a:xfrm>
        </p:grpSpPr>
        <p:sp>
          <p:nvSpPr>
            <p:cNvPr id="37"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8" name="文本框 110"/>
            <p:cNvSpPr txBox="1"/>
            <p:nvPr/>
          </p:nvSpPr>
          <p:spPr>
            <a:xfrm rot="296942">
              <a:off x="3692609" y="3348950"/>
              <a:ext cx="810217" cy="517430"/>
            </a:xfrm>
            <a:prstGeom prst="rect">
              <a:avLst/>
            </a:prstGeom>
            <a:noFill/>
            <a:ln>
              <a:noFill/>
            </a:ln>
          </p:spPr>
          <p:txBody>
            <a:bodyPr wrap="square" rtlCol="0">
              <a:spAutoFit/>
            </a:bodyPr>
            <a:lstStyle/>
            <a:p>
              <a:r>
                <a:rPr lang="en-US" altLang="zh-CN" sz="2000" dirty="0" smtClean="0">
                  <a:ln w="25400">
                    <a:noFill/>
                  </a:ln>
                  <a:solidFill>
                    <a:schemeClr val="bg1"/>
                  </a:solidFill>
                  <a:latin typeface="Impact" panose="020B0806030902050204" pitchFamily="34" charset="0"/>
                  <a:ea typeface="方正超粗黑简体" panose="03000509000000000000" pitchFamily="65" charset="-122"/>
                </a:rPr>
                <a:t>05</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41" name="Rectangle 40"/>
          <p:cNvSpPr/>
          <p:nvPr/>
        </p:nvSpPr>
        <p:spPr>
          <a:xfrm>
            <a:off x="1962994" y="4914140"/>
            <a:ext cx="9833213" cy="1077218"/>
          </a:xfrm>
          <a:prstGeom prst="rect">
            <a:avLst/>
          </a:prstGeom>
        </p:spPr>
        <p:txBody>
          <a:bodyPr wrap="square">
            <a:spAutoFit/>
          </a:bodyPr>
          <a:lstStyle/>
          <a:p>
            <a:r>
              <a:rPr lang="en-US" sz="3200" dirty="0" smtClean="0">
                <a:latin typeface="Times New Roman" pitchFamily="18" charset="0"/>
                <a:cs typeface="Times New Roman" pitchFamily="18" charset="0"/>
              </a:rPr>
              <a:t>C</a:t>
            </a:r>
            <a:r>
              <a:rPr lang="vi-VN" sz="3200" dirty="0" smtClean="0">
                <a:latin typeface="+mj-lt"/>
              </a:rPr>
              <a:t>a ngợi gương là để gián tiếp ca ngợi ai</a:t>
            </a:r>
            <a:r>
              <a:rPr lang="en-US" sz="3200" dirty="0" smtClean="0">
                <a:latin typeface="+mj-lt"/>
              </a:rPr>
              <a:t>/ </a:t>
            </a:r>
            <a:r>
              <a:rPr lang="en-US" sz="3200" dirty="0" err="1" smtClean="0">
                <a:latin typeface="Times New Roman" pitchFamily="18" charset="0"/>
                <a:cs typeface="Times New Roman" pitchFamily="18" charset="0"/>
              </a:rPr>
              <a:t>cái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vi-VN" sz="3200" dirty="0" smtClean="0">
                <a:latin typeface="+mj-lt"/>
              </a:rPr>
              <a:t>?</a:t>
            </a:r>
            <a:r>
              <a:rPr lang="en-US" sz="3200" dirty="0" smtClean="0">
                <a:latin typeface="+mj-lt"/>
              </a:rPr>
              <a:t> </a:t>
            </a:r>
            <a:r>
              <a:rPr lang="vi-VN" sz="3200" dirty="0" smtClean="0">
                <a:latin typeface="+mj-lt"/>
              </a:rPr>
              <a:t>Đó là cách biểu đạt tình cảm trực tiếp hay gián tiếp? </a:t>
            </a:r>
            <a:endParaRPr lang="en-US" sz="3200" dirty="0">
              <a:latin typeface="+mj-lt"/>
              <a:cs typeface="Times New Roman" pitchFamily="18" charset="0"/>
            </a:endParaRPr>
          </a:p>
        </p:txBody>
      </p:sp>
      <p:sp>
        <p:nvSpPr>
          <p:cNvPr id="42" name="Rectangle 41"/>
          <p:cNvSpPr/>
          <p:nvPr/>
        </p:nvSpPr>
        <p:spPr>
          <a:xfrm>
            <a:off x="1965271" y="6158364"/>
            <a:ext cx="9833213" cy="584775"/>
          </a:xfrm>
          <a:prstGeom prst="rect">
            <a:avLst/>
          </a:prstGeom>
        </p:spPr>
        <p:txBody>
          <a:bodyPr wrap="square">
            <a:spAutoFit/>
          </a:bodyPr>
          <a:lstStyle/>
          <a:p>
            <a:r>
              <a:rPr lang="vi-VN" sz="3200" dirty="0" smtClean="0">
                <a:latin typeface="+mj-lt"/>
              </a:rPr>
              <a:t>Bố cục bài văn gồm có mấy phần? Hãy chỉ ra từng phần?</a:t>
            </a:r>
            <a:endParaRPr lang="en-US" sz="3200" dirty="0">
              <a:latin typeface="+mj-lt"/>
              <a:cs typeface="Times New Roman" pitchFamily="18" charset="0"/>
            </a:endParaRPr>
          </a:p>
        </p:txBody>
      </p:sp>
    </p:spTree>
    <p:extLst>
      <p:ext uri="{BB962C8B-B14F-4D97-AF65-F5344CB8AC3E}">
        <p14:creationId xmlns:p14="http://schemas.microsoft.com/office/powerpoint/2010/main" val="24101494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2500"/>
                                  </p:stCondLst>
                                  <p:childTnLst>
                                    <p:set>
                                      <p:cBhvr>
                                        <p:cTn id="11" dur="1" fill="hold">
                                          <p:stCondLst>
                                            <p:cond delay="0"/>
                                          </p:stCondLst>
                                        </p:cTn>
                                        <p:tgtEl>
                                          <p:spTgt spid="112"/>
                                        </p:tgtEl>
                                        <p:attrNameLst>
                                          <p:attrName>style.visibility</p:attrName>
                                        </p:attrNameLst>
                                      </p:cBhvr>
                                      <p:to>
                                        <p:strVal val="visible"/>
                                      </p:to>
                                    </p:set>
                                    <p:anim calcmode="lin" valueType="num">
                                      <p:cBhvr additive="base">
                                        <p:cTn id="12" dur="1250" fill="hold"/>
                                        <p:tgtEl>
                                          <p:spTgt spid="112"/>
                                        </p:tgtEl>
                                        <p:attrNameLst>
                                          <p:attrName>ppt_x</p:attrName>
                                        </p:attrNameLst>
                                      </p:cBhvr>
                                      <p:tavLst>
                                        <p:tav tm="0">
                                          <p:val>
                                            <p:strVal val="#ppt_x"/>
                                          </p:val>
                                        </p:tav>
                                        <p:tav tm="100000">
                                          <p:val>
                                            <p:strVal val="#ppt_x"/>
                                          </p:val>
                                        </p:tav>
                                      </p:tavLst>
                                    </p:anim>
                                    <p:anim calcmode="lin" valueType="num">
                                      <p:cBhvr additive="base">
                                        <p:cTn id="13" dur="125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strips(downLeft)">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heel(4)">
                                      <p:cBhvr>
                                        <p:cTn id="23" dur="2000"/>
                                        <p:tgtEl>
                                          <p:spTgt spid="54"/>
                                        </p:tgtEl>
                                      </p:cBhvr>
                                    </p:animEffect>
                                  </p:childTnLst>
                                </p:cTn>
                              </p:par>
                              <p:par>
                                <p:cTn id="24" presetID="53" presetClass="entr" presetSubtype="16" fill="hold" nodeType="withEffect">
                                  <p:stCondLst>
                                    <p:cond delay="67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32" presetClass="emph" presetSubtype="0" fill="hold" nodeType="withEffect">
                                  <p:stCondLst>
                                    <p:cond delay="6750"/>
                                  </p:stCondLst>
                                  <p:childTnLst>
                                    <p:animRot by="120000">
                                      <p:cBhvr>
                                        <p:cTn id="30" dur="100" fill="hold">
                                          <p:stCondLst>
                                            <p:cond delay="0"/>
                                          </p:stCondLst>
                                        </p:cTn>
                                        <p:tgtEl>
                                          <p:spTgt spid="17"/>
                                        </p:tgtEl>
                                        <p:attrNameLst>
                                          <p:attrName>r</p:attrName>
                                        </p:attrNameLst>
                                      </p:cBhvr>
                                    </p:animRot>
                                    <p:animRot by="-240000">
                                      <p:cBhvr>
                                        <p:cTn id="31" dur="200" fill="hold">
                                          <p:stCondLst>
                                            <p:cond delay="200"/>
                                          </p:stCondLst>
                                        </p:cTn>
                                        <p:tgtEl>
                                          <p:spTgt spid="17"/>
                                        </p:tgtEl>
                                        <p:attrNameLst>
                                          <p:attrName>r</p:attrName>
                                        </p:attrNameLst>
                                      </p:cBhvr>
                                    </p:animRot>
                                    <p:animRot by="240000">
                                      <p:cBhvr>
                                        <p:cTn id="32" dur="200" fill="hold">
                                          <p:stCondLst>
                                            <p:cond delay="400"/>
                                          </p:stCondLst>
                                        </p:cTn>
                                        <p:tgtEl>
                                          <p:spTgt spid="17"/>
                                        </p:tgtEl>
                                        <p:attrNameLst>
                                          <p:attrName>r</p:attrName>
                                        </p:attrNameLst>
                                      </p:cBhvr>
                                    </p:animRot>
                                    <p:animRot by="-240000">
                                      <p:cBhvr>
                                        <p:cTn id="33" dur="200" fill="hold">
                                          <p:stCondLst>
                                            <p:cond delay="600"/>
                                          </p:stCondLst>
                                        </p:cTn>
                                        <p:tgtEl>
                                          <p:spTgt spid="17"/>
                                        </p:tgtEl>
                                        <p:attrNameLst>
                                          <p:attrName>r</p:attrName>
                                        </p:attrNameLst>
                                      </p:cBhvr>
                                    </p:animRot>
                                    <p:animRot by="120000">
                                      <p:cBhvr>
                                        <p:cTn id="34" dur="200" fill="hold">
                                          <p:stCondLst>
                                            <p:cond delay="800"/>
                                          </p:stCondLst>
                                        </p:cTn>
                                        <p:tgtEl>
                                          <p:spTgt spid="1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strips(downLeft)">
                                      <p:cBhvr>
                                        <p:cTn id="39" dur="500"/>
                                        <p:tgtEl>
                                          <p:spTgt spid="52"/>
                                        </p:tgtEl>
                                      </p:cBhvr>
                                    </p:animEffect>
                                  </p:childTnLst>
                                </p:cTn>
                              </p:par>
                              <p:par>
                                <p:cTn id="40" presetID="53" presetClass="entr" presetSubtype="16" fill="hold" nodeType="withEffect">
                                  <p:stCondLst>
                                    <p:cond delay="725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32" presetClass="emph" presetSubtype="0" fill="hold" nodeType="withEffect">
                                  <p:stCondLst>
                                    <p:cond delay="7250"/>
                                  </p:stCondLst>
                                  <p:childTnLst>
                                    <p:animRot by="120000">
                                      <p:cBhvr>
                                        <p:cTn id="46" dur="100" fill="hold">
                                          <p:stCondLst>
                                            <p:cond delay="0"/>
                                          </p:stCondLst>
                                        </p:cTn>
                                        <p:tgtEl>
                                          <p:spTgt spid="16"/>
                                        </p:tgtEl>
                                        <p:attrNameLst>
                                          <p:attrName>r</p:attrName>
                                        </p:attrNameLst>
                                      </p:cBhvr>
                                    </p:animRot>
                                    <p:animRot by="-240000">
                                      <p:cBhvr>
                                        <p:cTn id="47" dur="200" fill="hold">
                                          <p:stCondLst>
                                            <p:cond delay="200"/>
                                          </p:stCondLst>
                                        </p:cTn>
                                        <p:tgtEl>
                                          <p:spTgt spid="16"/>
                                        </p:tgtEl>
                                        <p:attrNameLst>
                                          <p:attrName>r</p:attrName>
                                        </p:attrNameLst>
                                      </p:cBhvr>
                                    </p:animRot>
                                    <p:animRot by="240000">
                                      <p:cBhvr>
                                        <p:cTn id="48" dur="200" fill="hold">
                                          <p:stCondLst>
                                            <p:cond delay="400"/>
                                          </p:stCondLst>
                                        </p:cTn>
                                        <p:tgtEl>
                                          <p:spTgt spid="16"/>
                                        </p:tgtEl>
                                        <p:attrNameLst>
                                          <p:attrName>r</p:attrName>
                                        </p:attrNameLst>
                                      </p:cBhvr>
                                    </p:animRot>
                                    <p:animRot by="-240000">
                                      <p:cBhvr>
                                        <p:cTn id="49" dur="200" fill="hold">
                                          <p:stCondLst>
                                            <p:cond delay="600"/>
                                          </p:stCondLst>
                                        </p:cTn>
                                        <p:tgtEl>
                                          <p:spTgt spid="16"/>
                                        </p:tgtEl>
                                        <p:attrNameLst>
                                          <p:attrName>r</p:attrName>
                                        </p:attrNameLst>
                                      </p:cBhvr>
                                    </p:animRot>
                                    <p:animRot by="120000">
                                      <p:cBhvr>
                                        <p:cTn id="50" dur="200" fill="hold">
                                          <p:stCondLst>
                                            <p:cond delay="800"/>
                                          </p:stCondLst>
                                        </p:cTn>
                                        <p:tgtEl>
                                          <p:spTgt spid="1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strips(downLeft)">
                                      <p:cBhvr>
                                        <p:cTn id="55" dur="500"/>
                                        <p:tgtEl>
                                          <p:spTgt spid="53"/>
                                        </p:tgtEl>
                                      </p:cBhvr>
                                    </p:animEffect>
                                  </p:childTnLst>
                                </p:cTn>
                              </p:par>
                              <p:par>
                                <p:cTn id="56" presetID="53" presetClass="entr" presetSubtype="16" fill="hold" nodeType="withEffect">
                                  <p:stCondLst>
                                    <p:cond delay="775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32" presetClass="emph" presetSubtype="0" fill="hold" nodeType="withEffect">
                                  <p:stCondLst>
                                    <p:cond delay="12500"/>
                                  </p:stCondLst>
                                  <p:childTnLst>
                                    <p:animRot by="120000">
                                      <p:cBhvr>
                                        <p:cTn id="62" dur="100" fill="hold">
                                          <p:stCondLst>
                                            <p:cond delay="0"/>
                                          </p:stCondLst>
                                        </p:cTn>
                                        <p:tgtEl>
                                          <p:spTgt spid="15"/>
                                        </p:tgtEl>
                                        <p:attrNameLst>
                                          <p:attrName>r</p:attrName>
                                        </p:attrNameLst>
                                      </p:cBhvr>
                                    </p:animRot>
                                    <p:animRot by="-240000">
                                      <p:cBhvr>
                                        <p:cTn id="63" dur="200" fill="hold">
                                          <p:stCondLst>
                                            <p:cond delay="200"/>
                                          </p:stCondLst>
                                        </p:cTn>
                                        <p:tgtEl>
                                          <p:spTgt spid="15"/>
                                        </p:tgtEl>
                                        <p:attrNameLst>
                                          <p:attrName>r</p:attrName>
                                        </p:attrNameLst>
                                      </p:cBhvr>
                                    </p:animRot>
                                    <p:animRot by="240000">
                                      <p:cBhvr>
                                        <p:cTn id="64" dur="200" fill="hold">
                                          <p:stCondLst>
                                            <p:cond delay="400"/>
                                          </p:stCondLst>
                                        </p:cTn>
                                        <p:tgtEl>
                                          <p:spTgt spid="15"/>
                                        </p:tgtEl>
                                        <p:attrNameLst>
                                          <p:attrName>r</p:attrName>
                                        </p:attrNameLst>
                                      </p:cBhvr>
                                    </p:animRot>
                                    <p:animRot by="-240000">
                                      <p:cBhvr>
                                        <p:cTn id="65" dur="200" fill="hold">
                                          <p:stCondLst>
                                            <p:cond delay="600"/>
                                          </p:stCondLst>
                                        </p:cTn>
                                        <p:tgtEl>
                                          <p:spTgt spid="15"/>
                                        </p:tgtEl>
                                        <p:attrNameLst>
                                          <p:attrName>r</p:attrName>
                                        </p:attrNameLst>
                                      </p:cBhvr>
                                    </p:animRot>
                                    <p:animRot by="120000">
                                      <p:cBhvr>
                                        <p:cTn id="66" dur="200" fill="hold">
                                          <p:stCondLst>
                                            <p:cond delay="800"/>
                                          </p:stCondLst>
                                        </p:cTn>
                                        <p:tgtEl>
                                          <p:spTgt spid="15"/>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strips(downLeft)">
                                      <p:cBhvr>
                                        <p:cTn id="71" dur="500"/>
                                        <p:tgtEl>
                                          <p:spTgt spid="29"/>
                                        </p:tgtEl>
                                      </p:cBhvr>
                                    </p:animEffect>
                                  </p:childTnLst>
                                </p:cTn>
                              </p:par>
                              <p:par>
                                <p:cTn id="72" presetID="53" presetClass="entr" presetSubtype="16" fill="hold" nodeType="withEffect">
                                  <p:stCondLst>
                                    <p:cond delay="675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32" presetClass="emph" presetSubtype="0" fill="hold" nodeType="withEffect">
                                  <p:stCondLst>
                                    <p:cond delay="6750"/>
                                  </p:st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strips(downLeft)">
                                      <p:cBhvr>
                                        <p:cTn id="87" dur="500"/>
                                        <p:tgtEl>
                                          <p:spTgt spid="41"/>
                                        </p:tgtEl>
                                      </p:cBhvr>
                                    </p:animEffect>
                                  </p:childTnLst>
                                </p:cTn>
                              </p:par>
                              <p:par>
                                <p:cTn id="88" presetID="53" presetClass="entr" presetSubtype="16" fill="hold" nodeType="withEffect">
                                  <p:stCondLst>
                                    <p:cond delay="7250"/>
                                  </p:stCondLst>
                                  <p:childTnLst>
                                    <p:set>
                                      <p:cBhvr>
                                        <p:cTn id="89" dur="1" fill="hold">
                                          <p:stCondLst>
                                            <p:cond delay="0"/>
                                          </p:stCondLst>
                                        </p:cTn>
                                        <p:tgtEl>
                                          <p:spTgt spid="36"/>
                                        </p:tgtEl>
                                        <p:attrNameLst>
                                          <p:attrName>style.visibility</p:attrName>
                                        </p:attrNameLst>
                                      </p:cBhvr>
                                      <p:to>
                                        <p:strVal val="visible"/>
                                      </p:to>
                                    </p:set>
                                    <p:anim calcmode="lin" valueType="num">
                                      <p:cBhvr>
                                        <p:cTn id="90" dur="500" fill="hold"/>
                                        <p:tgtEl>
                                          <p:spTgt spid="36"/>
                                        </p:tgtEl>
                                        <p:attrNameLst>
                                          <p:attrName>ppt_w</p:attrName>
                                        </p:attrNameLst>
                                      </p:cBhvr>
                                      <p:tavLst>
                                        <p:tav tm="0">
                                          <p:val>
                                            <p:fltVal val="0"/>
                                          </p:val>
                                        </p:tav>
                                        <p:tav tm="100000">
                                          <p:val>
                                            <p:strVal val="#ppt_w"/>
                                          </p:val>
                                        </p:tav>
                                      </p:tavLst>
                                    </p:anim>
                                    <p:anim calcmode="lin" valueType="num">
                                      <p:cBhvr>
                                        <p:cTn id="91" dur="500" fill="hold"/>
                                        <p:tgtEl>
                                          <p:spTgt spid="36"/>
                                        </p:tgtEl>
                                        <p:attrNameLst>
                                          <p:attrName>ppt_h</p:attrName>
                                        </p:attrNameLst>
                                      </p:cBhvr>
                                      <p:tavLst>
                                        <p:tav tm="0">
                                          <p:val>
                                            <p:fltVal val="0"/>
                                          </p:val>
                                        </p:tav>
                                        <p:tav tm="100000">
                                          <p:val>
                                            <p:strVal val="#ppt_h"/>
                                          </p:val>
                                        </p:tav>
                                      </p:tavLst>
                                    </p:anim>
                                    <p:animEffect transition="in" filter="fade">
                                      <p:cBhvr>
                                        <p:cTn id="92" dur="500"/>
                                        <p:tgtEl>
                                          <p:spTgt spid="36"/>
                                        </p:tgtEl>
                                      </p:cBhvr>
                                    </p:animEffect>
                                  </p:childTnLst>
                                </p:cTn>
                              </p:par>
                              <p:par>
                                <p:cTn id="93" presetID="32" presetClass="emph" presetSubtype="0" fill="hold" nodeType="withEffect">
                                  <p:stCondLst>
                                    <p:cond delay="7250"/>
                                  </p:stCondLst>
                                  <p:childTnLst>
                                    <p:animRot by="120000">
                                      <p:cBhvr>
                                        <p:cTn id="94" dur="100" fill="hold">
                                          <p:stCondLst>
                                            <p:cond delay="0"/>
                                          </p:stCondLst>
                                        </p:cTn>
                                        <p:tgtEl>
                                          <p:spTgt spid="36"/>
                                        </p:tgtEl>
                                        <p:attrNameLst>
                                          <p:attrName>r</p:attrName>
                                        </p:attrNameLst>
                                      </p:cBhvr>
                                    </p:animRot>
                                    <p:animRot by="-240000">
                                      <p:cBhvr>
                                        <p:cTn id="95" dur="200" fill="hold">
                                          <p:stCondLst>
                                            <p:cond delay="200"/>
                                          </p:stCondLst>
                                        </p:cTn>
                                        <p:tgtEl>
                                          <p:spTgt spid="36"/>
                                        </p:tgtEl>
                                        <p:attrNameLst>
                                          <p:attrName>r</p:attrName>
                                        </p:attrNameLst>
                                      </p:cBhvr>
                                    </p:animRot>
                                    <p:animRot by="240000">
                                      <p:cBhvr>
                                        <p:cTn id="96" dur="200" fill="hold">
                                          <p:stCondLst>
                                            <p:cond delay="400"/>
                                          </p:stCondLst>
                                        </p:cTn>
                                        <p:tgtEl>
                                          <p:spTgt spid="36"/>
                                        </p:tgtEl>
                                        <p:attrNameLst>
                                          <p:attrName>r</p:attrName>
                                        </p:attrNameLst>
                                      </p:cBhvr>
                                    </p:animRot>
                                    <p:animRot by="-240000">
                                      <p:cBhvr>
                                        <p:cTn id="97" dur="200" fill="hold">
                                          <p:stCondLst>
                                            <p:cond delay="600"/>
                                          </p:stCondLst>
                                        </p:cTn>
                                        <p:tgtEl>
                                          <p:spTgt spid="36"/>
                                        </p:tgtEl>
                                        <p:attrNameLst>
                                          <p:attrName>r</p:attrName>
                                        </p:attrNameLst>
                                      </p:cBhvr>
                                    </p:animRot>
                                    <p:animRot by="120000">
                                      <p:cBhvr>
                                        <p:cTn id="98" dur="200" fill="hold">
                                          <p:stCondLst>
                                            <p:cond delay="800"/>
                                          </p:stCondLst>
                                        </p:cTn>
                                        <p:tgtEl>
                                          <p:spTgt spid="36"/>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18" presetClass="entr" presetSubtype="12"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strips(downLeft)">
                                      <p:cBhvr>
                                        <p:cTn id="10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29"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14"/>
          <p:cNvGrpSpPr/>
          <p:nvPr/>
        </p:nvGrpSpPr>
        <p:grpSpPr>
          <a:xfrm>
            <a:off x="264628" y="3603649"/>
            <a:ext cx="827183" cy="586202"/>
            <a:chOff x="10073855" y="2009214"/>
            <a:chExt cx="857154" cy="758089"/>
          </a:xfrm>
        </p:grpSpPr>
        <p:sp>
          <p:nvSpPr>
            <p:cNvPr id="33"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4" name="文本框 39"/>
            <p:cNvSpPr txBox="1"/>
            <p:nvPr/>
          </p:nvSpPr>
          <p:spPr>
            <a:xfrm rot="177787">
              <a:off x="10208941" y="2172836"/>
              <a:ext cx="722068" cy="517431"/>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35" name="组合 16"/>
          <p:cNvGrpSpPr/>
          <p:nvPr/>
        </p:nvGrpSpPr>
        <p:grpSpPr>
          <a:xfrm>
            <a:off x="206987" y="1489885"/>
            <a:ext cx="952569" cy="587263"/>
            <a:chOff x="3559606" y="554878"/>
            <a:chExt cx="987083" cy="759462"/>
          </a:xfrm>
        </p:grpSpPr>
        <p:sp>
          <p:nvSpPr>
            <p:cNvPr id="36"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7" name="文本框 108"/>
            <p:cNvSpPr txBox="1"/>
            <p:nvPr/>
          </p:nvSpPr>
          <p:spPr>
            <a:xfrm rot="182610">
              <a:off x="3734487" y="728506"/>
              <a:ext cx="812202" cy="517431"/>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38" name="组合 15"/>
          <p:cNvGrpSpPr/>
          <p:nvPr/>
        </p:nvGrpSpPr>
        <p:grpSpPr>
          <a:xfrm>
            <a:off x="244668" y="2555254"/>
            <a:ext cx="936820" cy="581642"/>
            <a:chOff x="3532062" y="3175457"/>
            <a:chExt cx="970764" cy="752191"/>
          </a:xfrm>
        </p:grpSpPr>
        <p:sp>
          <p:nvSpPr>
            <p:cNvPr id="39"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文本框 110"/>
            <p:cNvSpPr txBox="1"/>
            <p:nvPr/>
          </p:nvSpPr>
          <p:spPr>
            <a:xfrm rot="296942">
              <a:off x="3692609" y="3348950"/>
              <a:ext cx="810217" cy="517430"/>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41" name="TextBox 40"/>
          <p:cNvSpPr txBox="1"/>
          <p:nvPr/>
        </p:nvSpPr>
        <p:spPr>
          <a:xfrm>
            <a:off x="941680" y="408798"/>
            <a:ext cx="9949228" cy="769441"/>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t>
            </a:r>
            <a:r>
              <a:rPr lang="en-US" sz="4400" b="1" dirty="0" err="1" smtClean="0">
                <a:latin typeface="Times New Roman" pitchFamily="18" charset="0"/>
                <a:cs typeface="Times New Roman" pitchFamily="18" charset="0"/>
              </a:rPr>
              <a:t>Tấm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gương</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
        <p:nvSpPr>
          <p:cNvPr id="42" name="Rectangle 41"/>
          <p:cNvSpPr/>
          <p:nvPr/>
        </p:nvSpPr>
        <p:spPr>
          <a:xfrm>
            <a:off x="1437549" y="1331613"/>
            <a:ext cx="9344182" cy="1077218"/>
          </a:xfrm>
          <a:prstGeom prst="rect">
            <a:avLst/>
          </a:prstGeom>
        </p:spPr>
        <p:txBody>
          <a:bodyPr wrap="square">
            <a:spAutoFit/>
          </a:bodyPr>
          <a:lstStyle/>
          <a:p>
            <a:r>
              <a:rPr lang="vi-VN" sz="3200" dirty="0" smtClean="0">
                <a:latin typeface="+mj-lt"/>
              </a:rPr>
              <a:t>Bài văn “ Tấm gương” ca ngợi phẩm chất trung thực, ghét sự dối trá.</a:t>
            </a:r>
            <a:endParaRPr lang="en-US" sz="3200" dirty="0">
              <a:latin typeface="+mj-lt"/>
            </a:endParaRPr>
          </a:p>
        </p:txBody>
      </p:sp>
      <p:sp>
        <p:nvSpPr>
          <p:cNvPr id="43" name="Rectangle 42"/>
          <p:cNvSpPr/>
          <p:nvPr/>
        </p:nvSpPr>
        <p:spPr>
          <a:xfrm>
            <a:off x="1480768" y="2480300"/>
            <a:ext cx="10451920" cy="1077218"/>
          </a:xfrm>
          <a:prstGeom prst="rect">
            <a:avLst/>
          </a:prstGeom>
        </p:spPr>
        <p:txBody>
          <a:bodyPr wrap="square">
            <a:spAutoFit/>
          </a:bodyPr>
          <a:lstStyle/>
          <a:p>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đạt</a:t>
            </a:r>
            <a:r>
              <a:rPr lang="en-US" sz="3200" dirty="0" smtClean="0">
                <a:latin typeface="Times New Roman" pitchFamily="18" charset="0"/>
                <a:cs typeface="Times New Roman" pitchFamily="18" charset="0"/>
              </a:rPr>
              <a:t>: </a:t>
            </a:r>
            <a:r>
              <a:rPr lang="vi-VN" sz="3200" dirty="0" smtClean="0">
                <a:latin typeface="+mj-lt"/>
              </a:rPr>
              <a:t>Tác giả chọn hình ảnh </a:t>
            </a:r>
            <a:r>
              <a:rPr lang="en-US" sz="3200" dirty="0" smtClean="0">
                <a:latin typeface="Times New Roman" pitchFamily="18" charset="0"/>
                <a:cs typeface="Times New Roman" pitchFamily="18" charset="0"/>
              </a:rPr>
              <a:t>t</a:t>
            </a:r>
            <a:r>
              <a:rPr lang="vi-VN" sz="3200" dirty="0" smtClean="0">
                <a:latin typeface="+mj-lt"/>
              </a:rPr>
              <a:t>ấm gương</a:t>
            </a:r>
            <a:r>
              <a:rPr lang="en-US" sz="3200" dirty="0" smtClean="0">
                <a:latin typeface="+mj-lt"/>
              </a:rPr>
              <a:t>,</a:t>
            </a:r>
            <a:r>
              <a:rPr lang="vi-VN" sz="3200" dirty="0" smtClean="0">
                <a:latin typeface="+mj-lt"/>
              </a:rPr>
              <a:t> ví tấm gương như</a:t>
            </a:r>
            <a:r>
              <a:rPr lang="en-US" sz="3200" dirty="0" smtClean="0">
                <a:latin typeface="+mj-lt"/>
              </a:rPr>
              <a:t> </a:t>
            </a:r>
            <a:r>
              <a:rPr lang="vi-VN" sz="3200" dirty="0" smtClean="0">
                <a:latin typeface="+mj-lt"/>
              </a:rPr>
              <a:t>người bạn trung thực để ca ngợi.</a:t>
            </a:r>
            <a:endParaRPr lang="en-US" sz="3200" dirty="0">
              <a:latin typeface="+mj-lt"/>
              <a:cs typeface="Times New Roman" pitchFamily="18" charset="0"/>
            </a:endParaRPr>
          </a:p>
        </p:txBody>
      </p:sp>
      <p:pic>
        <p:nvPicPr>
          <p:cNvPr id="44" name="Picture 43" descr="—Pngtree—mirror_995786.png"/>
          <p:cNvPicPr>
            <a:picLocks noChangeAspect="1"/>
          </p:cNvPicPr>
          <p:nvPr/>
        </p:nvPicPr>
        <p:blipFill>
          <a:blip r:embed="rId3"/>
          <a:stretch>
            <a:fillRect/>
          </a:stretch>
        </p:blipFill>
        <p:spPr>
          <a:xfrm>
            <a:off x="10112985" y="4374177"/>
            <a:ext cx="1874275" cy="2497471"/>
          </a:xfrm>
          <a:prstGeom prst="rect">
            <a:avLst/>
          </a:prstGeom>
        </p:spPr>
      </p:pic>
      <p:sp>
        <p:nvSpPr>
          <p:cNvPr id="45" name="Rectangle 44"/>
          <p:cNvSpPr/>
          <p:nvPr/>
        </p:nvSpPr>
        <p:spPr>
          <a:xfrm>
            <a:off x="1414803" y="3751820"/>
            <a:ext cx="9380572" cy="584775"/>
          </a:xfrm>
          <a:prstGeom prst="rect">
            <a:avLst/>
          </a:prstGeom>
        </p:spPr>
        <p:txBody>
          <a:bodyPr wrap="square">
            <a:spAutoFit/>
          </a:bodyPr>
          <a:lstStyle/>
          <a:p>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do: </a:t>
            </a:r>
            <a:r>
              <a:rPr lang="vi-VN" sz="3200" dirty="0" smtClean="0">
                <a:latin typeface="Times New Roman" pitchFamily="18" charset="0"/>
                <a:cs typeface="Times New Roman" pitchFamily="18" charset="0"/>
              </a:rPr>
              <a:t> </a:t>
            </a:r>
            <a:r>
              <a:rPr lang="vi-VN" sz="3200" dirty="0" smtClean="0">
                <a:latin typeface="+mj-lt"/>
              </a:rPr>
              <a:t>tấm gương phản chiếu thực mọi vật xung quanh</a:t>
            </a:r>
            <a:endParaRPr lang="en-US" sz="3200" dirty="0">
              <a:latin typeface="+mj-lt"/>
              <a:cs typeface="Times New Roman" pitchFamily="18" charset="0"/>
            </a:endParaRPr>
          </a:p>
        </p:txBody>
      </p:sp>
      <p:grpSp>
        <p:nvGrpSpPr>
          <p:cNvPr id="46" name="组合 16"/>
          <p:cNvGrpSpPr/>
          <p:nvPr/>
        </p:nvGrpSpPr>
        <p:grpSpPr>
          <a:xfrm>
            <a:off x="263854" y="4590209"/>
            <a:ext cx="952569" cy="587263"/>
            <a:chOff x="3559606" y="554878"/>
            <a:chExt cx="987083" cy="759462"/>
          </a:xfrm>
        </p:grpSpPr>
        <p:sp>
          <p:nvSpPr>
            <p:cNvPr id="47"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文本框 108"/>
            <p:cNvSpPr txBox="1"/>
            <p:nvPr/>
          </p:nvSpPr>
          <p:spPr>
            <a:xfrm rot="182610">
              <a:off x="3734487" y="728506"/>
              <a:ext cx="812202" cy="517431"/>
            </a:xfrm>
            <a:prstGeom prst="rect">
              <a:avLst/>
            </a:prstGeom>
            <a:noFill/>
            <a:ln>
              <a:noFill/>
            </a:ln>
          </p:spPr>
          <p:txBody>
            <a:bodyPr wrap="square" rtlCol="0">
              <a:spAutoFit/>
            </a:bodyPr>
            <a:lstStyle/>
            <a:p>
              <a:r>
                <a:rPr lang="en-US" altLang="zh-CN" sz="2000" dirty="0" smtClean="0">
                  <a:ln w="25400">
                    <a:noFill/>
                  </a:ln>
                  <a:solidFill>
                    <a:schemeClr val="bg1"/>
                  </a:solidFill>
                  <a:latin typeface="Impact" panose="020B0806030902050204" pitchFamily="34" charset="0"/>
                  <a:ea typeface="方正超粗黑简体" panose="03000509000000000000" pitchFamily="65" charset="-122"/>
                </a:rPr>
                <a:t>04</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49" name="Rectangle 48"/>
          <p:cNvSpPr/>
          <p:nvPr/>
        </p:nvSpPr>
        <p:spPr>
          <a:xfrm>
            <a:off x="1444372" y="4572959"/>
            <a:ext cx="9833213" cy="584775"/>
          </a:xfrm>
          <a:prstGeom prst="rect">
            <a:avLst/>
          </a:prstGeom>
        </p:spPr>
        <p:txBody>
          <a:bodyPr wrap="square">
            <a:spAutoFit/>
          </a:bodyPr>
          <a:lstStyle/>
          <a:p>
            <a:r>
              <a:rPr lang="vi-VN" sz="3200" dirty="0" smtClean="0">
                <a:latin typeface="+mj-lt"/>
              </a:rPr>
              <a:t>Ca ngợi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 ca </a:t>
            </a:r>
            <a:r>
              <a:rPr lang="en-US" sz="3200" dirty="0" err="1" smtClean="0">
                <a:latin typeface="Times New Roman" pitchFamily="18" charset="0"/>
                <a:cs typeface="Times New Roman" pitchFamily="18" charset="0"/>
              </a:rPr>
              <a:t>ngợi</a:t>
            </a:r>
            <a:r>
              <a:rPr lang="en-US" sz="3200" dirty="0" smtClean="0">
                <a:latin typeface="Times New Roman" pitchFamily="18" charset="0"/>
                <a:cs typeface="Times New Roman" pitchFamily="18" charset="0"/>
              </a:rPr>
              <a:t> </a:t>
            </a:r>
            <a:r>
              <a:rPr lang="vi-VN" sz="3200" dirty="0" smtClean="0">
                <a:latin typeface="+mj-lt"/>
              </a:rPr>
              <a:t>người trung thực</a:t>
            </a:r>
            <a:endParaRPr lang="en-US" sz="3200" dirty="0">
              <a:latin typeface="+mj-lt"/>
              <a:cs typeface="Times New Roman" pitchFamily="18" charset="0"/>
            </a:endParaRPr>
          </a:p>
        </p:txBody>
      </p:sp>
      <p:sp>
        <p:nvSpPr>
          <p:cNvPr id="50" name="Rectangle 49"/>
          <p:cNvSpPr/>
          <p:nvPr/>
        </p:nvSpPr>
        <p:spPr>
          <a:xfrm>
            <a:off x="1446649" y="5448702"/>
            <a:ext cx="3821387" cy="584775"/>
          </a:xfrm>
          <a:prstGeom prst="rect">
            <a:avLst/>
          </a:prstGeom>
        </p:spPr>
        <p:txBody>
          <a:bodyPr wrap="square">
            <a:spAutoFit/>
          </a:bodyPr>
          <a:lstStyle/>
          <a:p>
            <a:r>
              <a:rPr lang="en-US" sz="3200" dirty="0" smtClean="0">
                <a:latin typeface="+mj-lt"/>
                <a:sym typeface="Wingdings" pitchFamily="2" charset="2"/>
              </a:rPr>
              <a:t> </a:t>
            </a:r>
            <a:r>
              <a:rPr lang="vi-VN" sz="3200" dirty="0" smtClean="0">
                <a:latin typeface="+mj-lt"/>
              </a:rPr>
              <a:t>Ẩn dụ tượng trưng</a:t>
            </a:r>
            <a:endParaRPr lang="en-US" sz="3200" dirty="0">
              <a:latin typeface="+mj-lt"/>
              <a:cs typeface="Times New Roman" pitchFamily="18" charset="0"/>
            </a:endParaRPr>
          </a:p>
        </p:txBody>
      </p:sp>
      <p:sp>
        <p:nvSpPr>
          <p:cNvPr id="51" name="Rectangle 50"/>
          <p:cNvSpPr/>
          <p:nvPr/>
        </p:nvSpPr>
        <p:spPr>
          <a:xfrm>
            <a:off x="5543249" y="5398651"/>
            <a:ext cx="3955593" cy="584775"/>
          </a:xfrm>
          <a:prstGeom prst="rect">
            <a:avLst/>
          </a:prstGeom>
        </p:spPr>
        <p:txBody>
          <a:bodyPr wrap="square">
            <a:spAutoFit/>
          </a:bodyPr>
          <a:lstStyle/>
          <a:p>
            <a:r>
              <a:rPr lang="en-US" sz="3200" dirty="0" smtClean="0">
                <a:latin typeface="+mj-lt"/>
                <a:sym typeface="Wingdings" pitchFamily="2" charset="2"/>
              </a:rPr>
              <a:t> </a:t>
            </a:r>
            <a:r>
              <a:rPr lang="en-US" sz="3200" dirty="0" smtClean="0">
                <a:latin typeface="Times New Roman" pitchFamily="18" charset="0"/>
                <a:cs typeface="Times New Roman" pitchFamily="18" charset="0"/>
                <a:sym typeface="Wingdings" pitchFamily="2" charset="2"/>
              </a:rPr>
              <a:t>B</a:t>
            </a:r>
            <a:r>
              <a:rPr lang="vi-VN" sz="3200" dirty="0" smtClean="0">
                <a:latin typeface="+mj-lt"/>
              </a:rPr>
              <a:t>iểu đạt tình cảm</a:t>
            </a:r>
            <a:endParaRPr lang="en-US" sz="3200" dirty="0">
              <a:latin typeface="+mj-lt"/>
              <a:cs typeface="Times New Roman" pitchFamily="18" charset="0"/>
            </a:endParaRPr>
          </a:p>
        </p:txBody>
      </p:sp>
      <p:grpSp>
        <p:nvGrpSpPr>
          <p:cNvPr id="52" name="组合 8"/>
          <p:cNvGrpSpPr/>
          <p:nvPr/>
        </p:nvGrpSpPr>
        <p:grpSpPr>
          <a:xfrm flipH="1">
            <a:off x="9613804" y="40944"/>
            <a:ext cx="2414421" cy="1514317"/>
            <a:chOff x="594424" y="1153191"/>
            <a:chExt cx="2605976" cy="1634460"/>
          </a:xfrm>
        </p:grpSpPr>
        <p:sp>
          <p:nvSpPr>
            <p:cNvPr id="53"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十字星 6"/>
          <p:cNvSpPr/>
          <p:nvPr/>
        </p:nvSpPr>
        <p:spPr>
          <a:xfrm rot="20953261">
            <a:off x="10648312" y="553153"/>
            <a:ext cx="566841" cy="566841"/>
          </a:xfrm>
          <a:prstGeom prst="star4">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9933519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strips(downLeft)">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4)">
                                      <p:cBhvr>
                                        <p:cTn id="24" dur="2000"/>
                                        <p:tgtEl>
                                          <p:spTgt spid="44"/>
                                        </p:tgtEl>
                                      </p:cBhvr>
                                    </p:animEffect>
                                  </p:childTnLst>
                                </p:cTn>
                              </p:par>
                              <p:par>
                                <p:cTn id="25" presetID="53" presetClass="entr" presetSubtype="16" fill="hold" nodeType="withEffect">
                                  <p:stCondLst>
                                    <p:cond delay="675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32" presetClass="emph" presetSubtype="0" fill="hold" nodeType="withEffect">
                                  <p:stCondLst>
                                    <p:cond delay="6750"/>
                                  </p:stCondLst>
                                  <p:childTnLst>
                                    <p:animRot by="120000">
                                      <p:cBhvr>
                                        <p:cTn id="31" dur="100" fill="hold">
                                          <p:stCondLst>
                                            <p:cond delay="0"/>
                                          </p:stCondLst>
                                        </p:cTn>
                                        <p:tgtEl>
                                          <p:spTgt spid="35"/>
                                        </p:tgtEl>
                                        <p:attrNameLst>
                                          <p:attrName>r</p:attrName>
                                        </p:attrNameLst>
                                      </p:cBhvr>
                                    </p:animRot>
                                    <p:animRot by="-240000">
                                      <p:cBhvr>
                                        <p:cTn id="32" dur="200" fill="hold">
                                          <p:stCondLst>
                                            <p:cond delay="200"/>
                                          </p:stCondLst>
                                        </p:cTn>
                                        <p:tgtEl>
                                          <p:spTgt spid="35"/>
                                        </p:tgtEl>
                                        <p:attrNameLst>
                                          <p:attrName>r</p:attrName>
                                        </p:attrNameLst>
                                      </p:cBhvr>
                                    </p:animRot>
                                    <p:animRot by="240000">
                                      <p:cBhvr>
                                        <p:cTn id="33" dur="200" fill="hold">
                                          <p:stCondLst>
                                            <p:cond delay="400"/>
                                          </p:stCondLst>
                                        </p:cTn>
                                        <p:tgtEl>
                                          <p:spTgt spid="35"/>
                                        </p:tgtEl>
                                        <p:attrNameLst>
                                          <p:attrName>r</p:attrName>
                                        </p:attrNameLst>
                                      </p:cBhvr>
                                    </p:animRot>
                                    <p:animRot by="-240000">
                                      <p:cBhvr>
                                        <p:cTn id="34" dur="200" fill="hold">
                                          <p:stCondLst>
                                            <p:cond delay="600"/>
                                          </p:stCondLst>
                                        </p:cTn>
                                        <p:tgtEl>
                                          <p:spTgt spid="35"/>
                                        </p:tgtEl>
                                        <p:attrNameLst>
                                          <p:attrName>r</p:attrName>
                                        </p:attrNameLst>
                                      </p:cBhvr>
                                    </p:animRot>
                                    <p:animRot by="120000">
                                      <p:cBhvr>
                                        <p:cTn id="35" dur="200" fill="hold">
                                          <p:stCondLst>
                                            <p:cond delay="800"/>
                                          </p:stCondLst>
                                        </p:cTn>
                                        <p:tgtEl>
                                          <p:spTgt spid="35"/>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strips(downLeft)">
                                      <p:cBhvr>
                                        <p:cTn id="40" dur="500"/>
                                        <p:tgtEl>
                                          <p:spTgt spid="42"/>
                                        </p:tgtEl>
                                      </p:cBhvr>
                                    </p:animEffect>
                                  </p:childTnLst>
                                </p:cTn>
                              </p:par>
                              <p:par>
                                <p:cTn id="41" presetID="53" presetClass="entr" presetSubtype="16" fill="hold" nodeType="withEffect">
                                  <p:stCondLst>
                                    <p:cond delay="725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32" presetClass="emph" presetSubtype="0" fill="hold" nodeType="withEffect">
                                  <p:stCondLst>
                                    <p:cond delay="7250"/>
                                  </p:stCondLst>
                                  <p:childTnLst>
                                    <p:animRot by="120000">
                                      <p:cBhvr>
                                        <p:cTn id="47" dur="100" fill="hold">
                                          <p:stCondLst>
                                            <p:cond delay="0"/>
                                          </p:stCondLst>
                                        </p:cTn>
                                        <p:tgtEl>
                                          <p:spTgt spid="38"/>
                                        </p:tgtEl>
                                        <p:attrNameLst>
                                          <p:attrName>r</p:attrName>
                                        </p:attrNameLst>
                                      </p:cBhvr>
                                    </p:animRot>
                                    <p:animRot by="-240000">
                                      <p:cBhvr>
                                        <p:cTn id="48" dur="200" fill="hold">
                                          <p:stCondLst>
                                            <p:cond delay="200"/>
                                          </p:stCondLst>
                                        </p:cTn>
                                        <p:tgtEl>
                                          <p:spTgt spid="38"/>
                                        </p:tgtEl>
                                        <p:attrNameLst>
                                          <p:attrName>r</p:attrName>
                                        </p:attrNameLst>
                                      </p:cBhvr>
                                    </p:animRot>
                                    <p:animRot by="240000">
                                      <p:cBhvr>
                                        <p:cTn id="49" dur="200" fill="hold">
                                          <p:stCondLst>
                                            <p:cond delay="400"/>
                                          </p:stCondLst>
                                        </p:cTn>
                                        <p:tgtEl>
                                          <p:spTgt spid="38"/>
                                        </p:tgtEl>
                                        <p:attrNameLst>
                                          <p:attrName>r</p:attrName>
                                        </p:attrNameLst>
                                      </p:cBhvr>
                                    </p:animRot>
                                    <p:animRot by="-240000">
                                      <p:cBhvr>
                                        <p:cTn id="50" dur="200" fill="hold">
                                          <p:stCondLst>
                                            <p:cond delay="600"/>
                                          </p:stCondLst>
                                        </p:cTn>
                                        <p:tgtEl>
                                          <p:spTgt spid="38"/>
                                        </p:tgtEl>
                                        <p:attrNameLst>
                                          <p:attrName>r</p:attrName>
                                        </p:attrNameLst>
                                      </p:cBhvr>
                                    </p:animRot>
                                    <p:animRot by="120000">
                                      <p:cBhvr>
                                        <p:cTn id="51" dur="200" fill="hold">
                                          <p:stCondLst>
                                            <p:cond delay="800"/>
                                          </p:stCondLst>
                                        </p:cTn>
                                        <p:tgtEl>
                                          <p:spTgt spid="38"/>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strips(downLeft)">
                                      <p:cBhvr>
                                        <p:cTn id="56" dur="500"/>
                                        <p:tgtEl>
                                          <p:spTgt spid="43"/>
                                        </p:tgtEl>
                                      </p:cBhvr>
                                    </p:animEffect>
                                  </p:childTnLst>
                                </p:cTn>
                              </p:par>
                              <p:par>
                                <p:cTn id="57" presetID="53" presetClass="entr" presetSubtype="16" fill="hold" nodeType="withEffect">
                                  <p:stCondLst>
                                    <p:cond delay="775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32" presetClass="emph" presetSubtype="0" fill="hold" nodeType="withEffect">
                                  <p:stCondLst>
                                    <p:cond delay="12500"/>
                                  </p:stCondLst>
                                  <p:childTnLst>
                                    <p:animRot by="120000">
                                      <p:cBhvr>
                                        <p:cTn id="63" dur="100" fill="hold">
                                          <p:stCondLst>
                                            <p:cond delay="0"/>
                                          </p:stCondLst>
                                        </p:cTn>
                                        <p:tgtEl>
                                          <p:spTgt spid="32"/>
                                        </p:tgtEl>
                                        <p:attrNameLst>
                                          <p:attrName>r</p:attrName>
                                        </p:attrNameLst>
                                      </p:cBhvr>
                                    </p:animRot>
                                    <p:animRot by="-240000">
                                      <p:cBhvr>
                                        <p:cTn id="64" dur="200" fill="hold">
                                          <p:stCondLst>
                                            <p:cond delay="200"/>
                                          </p:stCondLst>
                                        </p:cTn>
                                        <p:tgtEl>
                                          <p:spTgt spid="32"/>
                                        </p:tgtEl>
                                        <p:attrNameLst>
                                          <p:attrName>r</p:attrName>
                                        </p:attrNameLst>
                                      </p:cBhvr>
                                    </p:animRot>
                                    <p:animRot by="240000">
                                      <p:cBhvr>
                                        <p:cTn id="65" dur="200" fill="hold">
                                          <p:stCondLst>
                                            <p:cond delay="400"/>
                                          </p:stCondLst>
                                        </p:cTn>
                                        <p:tgtEl>
                                          <p:spTgt spid="32"/>
                                        </p:tgtEl>
                                        <p:attrNameLst>
                                          <p:attrName>r</p:attrName>
                                        </p:attrNameLst>
                                      </p:cBhvr>
                                    </p:animRot>
                                    <p:animRot by="-240000">
                                      <p:cBhvr>
                                        <p:cTn id="66" dur="200" fill="hold">
                                          <p:stCondLst>
                                            <p:cond delay="600"/>
                                          </p:stCondLst>
                                        </p:cTn>
                                        <p:tgtEl>
                                          <p:spTgt spid="32"/>
                                        </p:tgtEl>
                                        <p:attrNameLst>
                                          <p:attrName>r</p:attrName>
                                        </p:attrNameLst>
                                      </p:cBhvr>
                                    </p:animRot>
                                    <p:animRot by="120000">
                                      <p:cBhvr>
                                        <p:cTn id="67" dur="200" fill="hold">
                                          <p:stCondLst>
                                            <p:cond delay="800"/>
                                          </p:stCondLst>
                                        </p:cTn>
                                        <p:tgtEl>
                                          <p:spTgt spid="32"/>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strips(downLeft)">
                                      <p:cBhvr>
                                        <p:cTn id="72" dur="500"/>
                                        <p:tgtEl>
                                          <p:spTgt spid="45"/>
                                        </p:tgtEl>
                                      </p:cBhvr>
                                    </p:animEffect>
                                  </p:childTnLst>
                                </p:cTn>
                              </p:par>
                              <p:par>
                                <p:cTn id="73" presetID="53" presetClass="entr" presetSubtype="16" fill="hold" nodeType="withEffect">
                                  <p:stCondLst>
                                    <p:cond delay="6750"/>
                                  </p:stCondLst>
                                  <p:childTnLst>
                                    <p:set>
                                      <p:cBhvr>
                                        <p:cTn id="74" dur="1" fill="hold">
                                          <p:stCondLst>
                                            <p:cond delay="0"/>
                                          </p:stCondLst>
                                        </p:cTn>
                                        <p:tgtEl>
                                          <p:spTgt spid="46"/>
                                        </p:tgtEl>
                                        <p:attrNameLst>
                                          <p:attrName>style.visibility</p:attrName>
                                        </p:attrNameLst>
                                      </p:cBhvr>
                                      <p:to>
                                        <p:strVal val="visible"/>
                                      </p:to>
                                    </p:set>
                                    <p:anim calcmode="lin" valueType="num">
                                      <p:cBhvr>
                                        <p:cTn id="75" dur="500" fill="hold"/>
                                        <p:tgtEl>
                                          <p:spTgt spid="46"/>
                                        </p:tgtEl>
                                        <p:attrNameLst>
                                          <p:attrName>ppt_w</p:attrName>
                                        </p:attrNameLst>
                                      </p:cBhvr>
                                      <p:tavLst>
                                        <p:tav tm="0">
                                          <p:val>
                                            <p:fltVal val="0"/>
                                          </p:val>
                                        </p:tav>
                                        <p:tav tm="100000">
                                          <p:val>
                                            <p:strVal val="#ppt_w"/>
                                          </p:val>
                                        </p:tav>
                                      </p:tavLst>
                                    </p:anim>
                                    <p:anim calcmode="lin" valueType="num">
                                      <p:cBhvr>
                                        <p:cTn id="76" dur="500" fill="hold"/>
                                        <p:tgtEl>
                                          <p:spTgt spid="46"/>
                                        </p:tgtEl>
                                        <p:attrNameLst>
                                          <p:attrName>ppt_h</p:attrName>
                                        </p:attrNameLst>
                                      </p:cBhvr>
                                      <p:tavLst>
                                        <p:tav tm="0">
                                          <p:val>
                                            <p:fltVal val="0"/>
                                          </p:val>
                                        </p:tav>
                                        <p:tav tm="100000">
                                          <p:val>
                                            <p:strVal val="#ppt_h"/>
                                          </p:val>
                                        </p:tav>
                                      </p:tavLst>
                                    </p:anim>
                                    <p:animEffect transition="in" filter="fade">
                                      <p:cBhvr>
                                        <p:cTn id="77" dur="500"/>
                                        <p:tgtEl>
                                          <p:spTgt spid="46"/>
                                        </p:tgtEl>
                                      </p:cBhvr>
                                    </p:animEffect>
                                  </p:childTnLst>
                                </p:cTn>
                              </p:par>
                              <p:par>
                                <p:cTn id="78" presetID="32" presetClass="emph" presetSubtype="0" fill="hold" nodeType="withEffect">
                                  <p:stCondLst>
                                    <p:cond delay="6750"/>
                                  </p:stCondLst>
                                  <p:childTnLst>
                                    <p:animRot by="120000">
                                      <p:cBhvr>
                                        <p:cTn id="79" dur="100" fill="hold">
                                          <p:stCondLst>
                                            <p:cond delay="0"/>
                                          </p:stCondLst>
                                        </p:cTn>
                                        <p:tgtEl>
                                          <p:spTgt spid="46"/>
                                        </p:tgtEl>
                                        <p:attrNameLst>
                                          <p:attrName>r</p:attrName>
                                        </p:attrNameLst>
                                      </p:cBhvr>
                                    </p:animRot>
                                    <p:animRot by="-240000">
                                      <p:cBhvr>
                                        <p:cTn id="80" dur="200" fill="hold">
                                          <p:stCondLst>
                                            <p:cond delay="200"/>
                                          </p:stCondLst>
                                        </p:cTn>
                                        <p:tgtEl>
                                          <p:spTgt spid="46"/>
                                        </p:tgtEl>
                                        <p:attrNameLst>
                                          <p:attrName>r</p:attrName>
                                        </p:attrNameLst>
                                      </p:cBhvr>
                                    </p:animRot>
                                    <p:animRot by="240000">
                                      <p:cBhvr>
                                        <p:cTn id="81" dur="200" fill="hold">
                                          <p:stCondLst>
                                            <p:cond delay="400"/>
                                          </p:stCondLst>
                                        </p:cTn>
                                        <p:tgtEl>
                                          <p:spTgt spid="46"/>
                                        </p:tgtEl>
                                        <p:attrNameLst>
                                          <p:attrName>r</p:attrName>
                                        </p:attrNameLst>
                                      </p:cBhvr>
                                    </p:animRot>
                                    <p:animRot by="-240000">
                                      <p:cBhvr>
                                        <p:cTn id="82" dur="200" fill="hold">
                                          <p:stCondLst>
                                            <p:cond delay="600"/>
                                          </p:stCondLst>
                                        </p:cTn>
                                        <p:tgtEl>
                                          <p:spTgt spid="46"/>
                                        </p:tgtEl>
                                        <p:attrNameLst>
                                          <p:attrName>r</p:attrName>
                                        </p:attrNameLst>
                                      </p:cBhvr>
                                    </p:animRot>
                                    <p:animRot by="120000">
                                      <p:cBhvr>
                                        <p:cTn id="83" dur="200" fill="hold">
                                          <p:stCondLst>
                                            <p:cond delay="800"/>
                                          </p:stCondLst>
                                        </p:cTn>
                                        <p:tgtEl>
                                          <p:spTgt spid="46"/>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18" presetClass="entr" presetSubtype="12"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strips(downLeft)">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12" fill="hold" grpId="0"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strips(downLeft)">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grpId="0" nodeType="click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strips(downLeft)">
                                      <p:cBhvr>
                                        <p:cTn id="98" dur="500"/>
                                        <p:tgtEl>
                                          <p:spTgt spid="51"/>
                                        </p:tgtEl>
                                      </p:cBhvr>
                                    </p:animEffect>
                                  </p:childTnLst>
                                </p:cTn>
                              </p:par>
                              <p:par>
                                <p:cTn id="99" presetID="42" presetClass="entr" presetSubtype="0" fill="hold" nodeType="withEffect">
                                  <p:stCondLst>
                                    <p:cond delay="400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1000"/>
                                        <p:tgtEl>
                                          <p:spTgt spid="52"/>
                                        </p:tgtEl>
                                      </p:cBhvr>
                                    </p:animEffect>
                                    <p:anim calcmode="lin" valueType="num">
                                      <p:cBhvr>
                                        <p:cTn id="102" dur="1000" fill="hold"/>
                                        <p:tgtEl>
                                          <p:spTgt spid="52"/>
                                        </p:tgtEl>
                                        <p:attrNameLst>
                                          <p:attrName>ppt_x</p:attrName>
                                        </p:attrNameLst>
                                      </p:cBhvr>
                                      <p:tavLst>
                                        <p:tav tm="0">
                                          <p:val>
                                            <p:strVal val="#ppt_x"/>
                                          </p:val>
                                        </p:tav>
                                        <p:tav tm="100000">
                                          <p:val>
                                            <p:strVal val="#ppt_x"/>
                                          </p:val>
                                        </p:tav>
                                      </p:tavLst>
                                    </p:anim>
                                    <p:anim calcmode="lin" valueType="num">
                                      <p:cBhvr>
                                        <p:cTn id="103" dur="1000" fill="hold"/>
                                        <p:tgtEl>
                                          <p:spTgt spid="52"/>
                                        </p:tgtEl>
                                        <p:attrNameLst>
                                          <p:attrName>ppt_y</p:attrName>
                                        </p:attrNameLst>
                                      </p:cBhvr>
                                      <p:tavLst>
                                        <p:tav tm="0">
                                          <p:val>
                                            <p:strVal val="#ppt_y+.1"/>
                                          </p:val>
                                        </p:tav>
                                        <p:tav tm="100000">
                                          <p:val>
                                            <p:strVal val="#ppt_y"/>
                                          </p:val>
                                        </p:tav>
                                      </p:tavLst>
                                    </p:anim>
                                  </p:childTnLst>
                                </p:cTn>
                              </p:par>
                              <p:par>
                                <p:cTn id="104" presetID="31" presetClass="entr" presetSubtype="0" fill="hold" grpId="0" nodeType="withEffect">
                                  <p:stCondLst>
                                    <p:cond delay="8000"/>
                                  </p:stCondLst>
                                  <p:childTnLst>
                                    <p:set>
                                      <p:cBhvr>
                                        <p:cTn id="105" dur="1" fill="hold">
                                          <p:stCondLst>
                                            <p:cond delay="0"/>
                                          </p:stCondLst>
                                        </p:cTn>
                                        <p:tgtEl>
                                          <p:spTgt spid="55"/>
                                        </p:tgtEl>
                                        <p:attrNameLst>
                                          <p:attrName>style.visibility</p:attrName>
                                        </p:attrNameLst>
                                      </p:cBhvr>
                                      <p:to>
                                        <p:strVal val="visible"/>
                                      </p:to>
                                    </p:set>
                                    <p:anim calcmode="lin" valueType="num">
                                      <p:cBhvr>
                                        <p:cTn id="106" dur="750" fill="hold"/>
                                        <p:tgtEl>
                                          <p:spTgt spid="55"/>
                                        </p:tgtEl>
                                        <p:attrNameLst>
                                          <p:attrName>ppt_w</p:attrName>
                                        </p:attrNameLst>
                                      </p:cBhvr>
                                      <p:tavLst>
                                        <p:tav tm="0">
                                          <p:val>
                                            <p:fltVal val="0"/>
                                          </p:val>
                                        </p:tav>
                                        <p:tav tm="100000">
                                          <p:val>
                                            <p:strVal val="#ppt_w"/>
                                          </p:val>
                                        </p:tav>
                                      </p:tavLst>
                                    </p:anim>
                                    <p:anim calcmode="lin" valueType="num">
                                      <p:cBhvr>
                                        <p:cTn id="107" dur="750" fill="hold"/>
                                        <p:tgtEl>
                                          <p:spTgt spid="55"/>
                                        </p:tgtEl>
                                        <p:attrNameLst>
                                          <p:attrName>ppt_h</p:attrName>
                                        </p:attrNameLst>
                                      </p:cBhvr>
                                      <p:tavLst>
                                        <p:tav tm="0">
                                          <p:val>
                                            <p:fltVal val="0"/>
                                          </p:val>
                                        </p:tav>
                                        <p:tav tm="100000">
                                          <p:val>
                                            <p:strVal val="#ppt_h"/>
                                          </p:val>
                                        </p:tav>
                                      </p:tavLst>
                                    </p:anim>
                                    <p:anim calcmode="lin" valueType="num">
                                      <p:cBhvr>
                                        <p:cTn id="108" dur="750" fill="hold"/>
                                        <p:tgtEl>
                                          <p:spTgt spid="55"/>
                                        </p:tgtEl>
                                        <p:attrNameLst>
                                          <p:attrName>style.rotation</p:attrName>
                                        </p:attrNameLst>
                                      </p:cBhvr>
                                      <p:tavLst>
                                        <p:tav tm="0">
                                          <p:val>
                                            <p:fltVal val="90"/>
                                          </p:val>
                                        </p:tav>
                                        <p:tav tm="100000">
                                          <p:val>
                                            <p:fltVal val="0"/>
                                          </p:val>
                                        </p:tav>
                                      </p:tavLst>
                                    </p:anim>
                                    <p:animEffect transition="in" filter="fade">
                                      <p:cBhvr>
                                        <p:cTn id="109"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1" grpId="0"/>
      <p:bldP spid="42" grpId="0"/>
      <p:bldP spid="43" grpId="0"/>
      <p:bldP spid="45" grpId="0"/>
      <p:bldP spid="49" grpId="0"/>
      <p:bldP spid="50" grpId="0"/>
      <p:bldP spid="51" grpId="0"/>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flipH="1">
            <a:off x="-180444" y="-108857"/>
            <a:ext cx="4759233" cy="4497976"/>
            <a:chOff x="7620003" y="-95794"/>
            <a:chExt cx="4759233" cy="4497976"/>
          </a:xfrm>
        </p:grpSpPr>
        <p:grpSp>
          <p:nvGrpSpPr>
            <p:cNvPr id="95" name="组合 94"/>
            <p:cNvGrpSpPr/>
            <p:nvPr/>
          </p:nvGrpSpPr>
          <p:grpSpPr>
            <a:xfrm>
              <a:off x="8203475" y="-95794"/>
              <a:ext cx="4175761" cy="3570514"/>
              <a:chOff x="8203475" y="-95794"/>
              <a:chExt cx="4175761" cy="3570514"/>
            </a:xfrm>
          </p:grpSpPr>
          <p:sp>
            <p:nvSpPr>
              <p:cNvPr id="97" name="矩形 96"/>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任意多边形 95"/>
            <p:cNvSpPr/>
            <p:nvPr/>
          </p:nvSpPr>
          <p:spPr>
            <a:xfrm>
              <a:off x="7620003" y="13063"/>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0" name="图片 99"/>
          <p:cNvPicPr>
            <a:picLocks noChangeAspect="1"/>
          </p:cNvPicPr>
          <p:nvPr/>
        </p:nvPicPr>
        <p:blipFill rotWithShape="1">
          <a:blip r:embed="rId4" cstate="print">
            <a:extLst>
              <a:ext uri="{28A0092B-C50C-407E-A947-70E740481C1C}">
                <a14:useLocalDpi xmlns:a14="http://schemas.microsoft.com/office/drawing/2010/main" val="0"/>
              </a:ext>
            </a:extLst>
          </a:blip>
          <a:srcRect l="30447" t="36684" r="58009" b="33815"/>
          <a:stretch/>
        </p:blipFill>
        <p:spPr>
          <a:xfrm rot="15295563">
            <a:off x="935004" y="-96484"/>
            <a:ext cx="580572" cy="834573"/>
          </a:xfrm>
          <a:prstGeom prst="rect">
            <a:avLst/>
          </a:prstGeom>
        </p:spPr>
      </p:pic>
      <p:grpSp>
        <p:nvGrpSpPr>
          <p:cNvPr id="2" name="组合 1"/>
          <p:cNvGrpSpPr/>
          <p:nvPr/>
        </p:nvGrpSpPr>
        <p:grpSpPr>
          <a:xfrm rot="1845734">
            <a:off x="454564" y="496319"/>
            <a:ext cx="1361125" cy="1005168"/>
            <a:chOff x="467955" y="825830"/>
            <a:chExt cx="1688486" cy="1246918"/>
          </a:xfrm>
        </p:grpSpPr>
        <p:sp>
          <p:nvSpPr>
            <p:cNvPr id="102"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3"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104" name="组合 103"/>
            <p:cNvGrpSpPr/>
            <p:nvPr/>
          </p:nvGrpSpPr>
          <p:grpSpPr>
            <a:xfrm rot="21335217">
              <a:off x="1363234" y="825830"/>
              <a:ext cx="793207" cy="804046"/>
              <a:chOff x="7973454" y="5027358"/>
              <a:chExt cx="1573288" cy="1594782"/>
            </a:xfrm>
          </p:grpSpPr>
          <p:sp>
            <p:nvSpPr>
              <p:cNvPr id="10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3" name="TextBox 52"/>
          <p:cNvSpPr txBox="1"/>
          <p:nvPr/>
        </p:nvSpPr>
        <p:spPr>
          <a:xfrm>
            <a:off x="1119110" y="627173"/>
            <a:ext cx="9949228" cy="769441"/>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t>
            </a:r>
            <a:r>
              <a:rPr lang="en-US" sz="4400" b="1" dirty="0" err="1" smtClean="0">
                <a:latin typeface="Times New Roman" pitchFamily="18" charset="0"/>
                <a:cs typeface="Times New Roman" pitchFamily="18" charset="0"/>
              </a:rPr>
              <a:t>Tấm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gương</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pic>
        <p:nvPicPr>
          <p:cNvPr id="54" name="Picture 53" descr="—Pngtree—mirror_995786.png"/>
          <p:cNvPicPr>
            <a:picLocks noChangeAspect="1"/>
          </p:cNvPicPr>
          <p:nvPr/>
        </p:nvPicPr>
        <p:blipFill>
          <a:blip r:embed="rId5"/>
          <a:stretch>
            <a:fillRect/>
          </a:stretch>
        </p:blipFill>
        <p:spPr>
          <a:xfrm>
            <a:off x="8325139" y="2101767"/>
            <a:ext cx="3293641" cy="4388776"/>
          </a:xfrm>
          <a:prstGeom prst="rect">
            <a:avLst/>
          </a:prstGeom>
        </p:spPr>
      </p:pic>
      <p:grpSp>
        <p:nvGrpSpPr>
          <p:cNvPr id="56" name="组合 15"/>
          <p:cNvGrpSpPr/>
          <p:nvPr/>
        </p:nvGrpSpPr>
        <p:grpSpPr>
          <a:xfrm>
            <a:off x="779214" y="2052585"/>
            <a:ext cx="936820" cy="581642"/>
            <a:chOff x="3532062" y="3175457"/>
            <a:chExt cx="970764" cy="752191"/>
          </a:xfrm>
        </p:grpSpPr>
        <p:sp>
          <p:nvSpPr>
            <p:cNvPr id="57"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8" name="文本框 110"/>
            <p:cNvSpPr txBox="1"/>
            <p:nvPr/>
          </p:nvSpPr>
          <p:spPr>
            <a:xfrm rot="296942">
              <a:off x="3692609" y="3348950"/>
              <a:ext cx="810217" cy="517430"/>
            </a:xfrm>
            <a:prstGeom prst="rect">
              <a:avLst/>
            </a:prstGeom>
            <a:noFill/>
            <a:ln>
              <a:noFill/>
            </a:ln>
          </p:spPr>
          <p:txBody>
            <a:bodyPr wrap="square" rtlCol="0">
              <a:spAutoFit/>
            </a:bodyPr>
            <a:lstStyle/>
            <a:p>
              <a:r>
                <a:rPr lang="en-US" altLang="zh-CN" sz="2000" dirty="0" smtClean="0">
                  <a:ln w="25400">
                    <a:noFill/>
                  </a:ln>
                  <a:solidFill>
                    <a:schemeClr val="bg1"/>
                  </a:solidFill>
                  <a:latin typeface="Impact" panose="020B0806030902050204" pitchFamily="34" charset="0"/>
                  <a:ea typeface="方正超粗黑简体" panose="03000509000000000000" pitchFamily="65" charset="-122"/>
                </a:rPr>
                <a:t>05</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59" name="Rectangle 58"/>
          <p:cNvSpPr/>
          <p:nvPr/>
        </p:nvSpPr>
        <p:spPr>
          <a:xfrm>
            <a:off x="1924329" y="2105011"/>
            <a:ext cx="9833213" cy="615553"/>
          </a:xfrm>
          <a:prstGeom prst="rect">
            <a:avLst/>
          </a:prstGeom>
        </p:spPr>
        <p:txBody>
          <a:bodyPr wrap="square">
            <a:spAutoFit/>
          </a:bodyPr>
          <a:lstStyle/>
          <a:p>
            <a:r>
              <a:rPr lang="vi-VN" sz="3400" dirty="0" smtClean="0">
                <a:latin typeface="+mj-lt"/>
              </a:rPr>
              <a:t>Bố cục bài văn gồm </a:t>
            </a:r>
            <a:r>
              <a:rPr lang="en-US" sz="3400" dirty="0" smtClean="0">
                <a:latin typeface="Times New Roman" pitchFamily="18" charset="0"/>
                <a:cs typeface="Times New Roman" pitchFamily="18" charset="0"/>
              </a:rPr>
              <a:t>3</a:t>
            </a:r>
            <a:r>
              <a:rPr lang="en-US" sz="3400" dirty="0" smtClean="0">
                <a:latin typeface="+mj-lt"/>
              </a:rPr>
              <a:t> </a:t>
            </a:r>
            <a:r>
              <a:rPr lang="vi-VN" sz="3400" dirty="0" smtClean="0">
                <a:latin typeface="+mj-lt"/>
              </a:rPr>
              <a:t>phần</a:t>
            </a:r>
            <a:r>
              <a:rPr lang="en-US" sz="3400" dirty="0" smtClean="0">
                <a:latin typeface="+mj-lt"/>
              </a:rPr>
              <a:t>:</a:t>
            </a:r>
            <a:endParaRPr lang="en-US" sz="3400" dirty="0">
              <a:latin typeface="+mj-lt"/>
              <a:cs typeface="Times New Roman" pitchFamily="18" charset="0"/>
            </a:endParaRPr>
          </a:p>
        </p:txBody>
      </p:sp>
      <p:sp>
        <p:nvSpPr>
          <p:cNvPr id="60" name="Rectangle 59"/>
          <p:cNvSpPr/>
          <p:nvPr/>
        </p:nvSpPr>
        <p:spPr>
          <a:xfrm>
            <a:off x="928052" y="3062375"/>
            <a:ext cx="6673756" cy="1015663"/>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Mở bài: </a:t>
            </a:r>
            <a:r>
              <a:rPr lang="en-US" sz="3000" dirty="0" smtClean="0">
                <a:latin typeface="Times New Roman" pitchFamily="18" charset="0"/>
                <a:cs typeface="Times New Roman" pitchFamily="18" charset="0"/>
              </a:rPr>
              <a:t>G</a:t>
            </a:r>
            <a:r>
              <a:rPr lang="vi-VN" sz="3000" dirty="0" smtClean="0">
                <a:latin typeface="+mj-lt"/>
              </a:rPr>
              <a:t>iới thiệu </a:t>
            </a:r>
            <a:r>
              <a:rPr lang="en-US" sz="3000" dirty="0" err="1" smtClean="0">
                <a:latin typeface="Times New Roman" pitchFamily="18" charset="0"/>
                <a:cs typeface="Times New Roman" pitchFamily="18" charset="0"/>
              </a:rPr>
              <a:t>phẩm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trung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thực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gương</a:t>
            </a:r>
            <a:r>
              <a:rPr lang="vi-VN" sz="3000" dirty="0" smtClean="0">
                <a:latin typeface="+mj-lt"/>
              </a:rPr>
              <a:t>. </a:t>
            </a:r>
            <a:endParaRPr lang="en-US" sz="3000" dirty="0" smtClean="0">
              <a:latin typeface="+mj-lt"/>
            </a:endParaRPr>
          </a:p>
        </p:txBody>
      </p:sp>
      <p:sp>
        <p:nvSpPr>
          <p:cNvPr id="61" name="Rectangle 60"/>
          <p:cNvSpPr/>
          <p:nvPr/>
        </p:nvSpPr>
        <p:spPr>
          <a:xfrm>
            <a:off x="897614" y="4361194"/>
            <a:ext cx="11014760" cy="553998"/>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Thân bài</a:t>
            </a:r>
            <a:r>
              <a:rPr lang="en-US" sz="3000" dirty="0" smtClean="0">
                <a:latin typeface="+mj-lt"/>
              </a:rPr>
              <a:t>:</a:t>
            </a:r>
            <a:r>
              <a:rPr lang="vi-VN" sz="3000" dirty="0" smtClean="0">
                <a:latin typeface="+mj-lt"/>
              </a:rPr>
              <a:t> </a:t>
            </a:r>
            <a:r>
              <a:rPr lang="en-US" sz="3000" dirty="0" smtClean="0">
                <a:latin typeface="Times New Roman" pitchFamily="18" charset="0"/>
                <a:cs typeface="Times New Roman" pitchFamily="18" charset="0"/>
              </a:rPr>
              <a:t>5 </a:t>
            </a:r>
            <a:r>
              <a:rPr lang="en-US" sz="3000" dirty="0" err="1" smtClean="0">
                <a:latin typeface="Times New Roman" pitchFamily="18" charset="0"/>
                <a:cs typeface="Times New Roman" pitchFamily="18" charset="0"/>
              </a:rPr>
              <a:t>phần</a:t>
            </a:r>
            <a:endParaRPr lang="en-US" sz="3000" dirty="0">
              <a:latin typeface="+mj-lt"/>
            </a:endParaRPr>
          </a:p>
        </p:txBody>
      </p:sp>
      <p:sp>
        <p:nvSpPr>
          <p:cNvPr id="62" name="Rectangle 61"/>
          <p:cNvSpPr/>
          <p:nvPr/>
        </p:nvSpPr>
        <p:spPr>
          <a:xfrm>
            <a:off x="928407" y="5195976"/>
            <a:ext cx="6809877" cy="1015663"/>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Kết</a:t>
            </a:r>
            <a:r>
              <a:rPr lang="en-US" sz="3000" dirty="0" smtClean="0">
                <a:latin typeface="+mj-lt"/>
              </a:rPr>
              <a:t> </a:t>
            </a:r>
            <a:r>
              <a:rPr lang="vi-VN" sz="3000" dirty="0" smtClean="0">
                <a:latin typeface="+mj-lt"/>
              </a:rPr>
              <a:t>bài</a:t>
            </a:r>
            <a:r>
              <a:rPr lang="en-US" sz="3000" dirty="0" smtClean="0">
                <a:latin typeface="+mj-lt"/>
              </a:rPr>
              <a:t>:</a:t>
            </a:r>
            <a:r>
              <a:rPr lang="vi-VN" sz="3000" dirty="0" smtClean="0">
                <a:latin typeface="+mj-lt"/>
              </a:rPr>
              <a:t> </a:t>
            </a:r>
            <a:r>
              <a:rPr lang="en-US" sz="3000" dirty="0" smtClean="0">
                <a:latin typeface="Times New Roman" pitchFamily="18" charset="0"/>
                <a:cs typeface="Times New Roman" pitchFamily="18" charset="0"/>
              </a:rPr>
              <a:t>K</a:t>
            </a:r>
            <a:r>
              <a:rPr lang="vi-VN" sz="3000" dirty="0" smtClean="0">
                <a:latin typeface="+mj-lt"/>
              </a:rPr>
              <a:t>hẳng định, nhấn mạnh </a:t>
            </a:r>
            <a:r>
              <a:rPr lang="en-US" sz="3000" dirty="0" err="1" smtClean="0">
                <a:latin typeface="Times New Roman" pitchFamily="18" charset="0"/>
                <a:cs typeface="Times New Roman" pitchFamily="18" charset="0"/>
              </a:rPr>
              <a:t>phẩm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trung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thực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gương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18117926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strips(down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heel(4)">
                                      <p:cBhvr>
                                        <p:cTn id="17" dur="2000"/>
                                        <p:tgtEl>
                                          <p:spTgt spid="54"/>
                                        </p:tgtEl>
                                      </p:cBhvr>
                                    </p:animEffect>
                                  </p:childTnLst>
                                </p:cTn>
                              </p:par>
                              <p:par>
                                <p:cTn id="18" presetID="53" presetClass="entr" presetSubtype="16" fill="hold" nodeType="withEffect">
                                  <p:stCondLst>
                                    <p:cond delay="7250"/>
                                  </p:stCondLst>
                                  <p:childTnLst>
                                    <p:set>
                                      <p:cBhvr>
                                        <p:cTn id="19" dur="1" fill="hold">
                                          <p:stCondLst>
                                            <p:cond delay="0"/>
                                          </p:stCondLst>
                                        </p:cTn>
                                        <p:tgtEl>
                                          <p:spTgt spid="56"/>
                                        </p:tgtEl>
                                        <p:attrNameLst>
                                          <p:attrName>style.visibility</p:attrName>
                                        </p:attrNameLst>
                                      </p:cBhvr>
                                      <p:to>
                                        <p:strVal val="visible"/>
                                      </p:to>
                                    </p:set>
                                    <p:anim calcmode="lin" valueType="num">
                                      <p:cBhvr>
                                        <p:cTn id="20" dur="500" fill="hold"/>
                                        <p:tgtEl>
                                          <p:spTgt spid="56"/>
                                        </p:tgtEl>
                                        <p:attrNameLst>
                                          <p:attrName>ppt_w</p:attrName>
                                        </p:attrNameLst>
                                      </p:cBhvr>
                                      <p:tavLst>
                                        <p:tav tm="0">
                                          <p:val>
                                            <p:fltVal val="0"/>
                                          </p:val>
                                        </p:tav>
                                        <p:tav tm="100000">
                                          <p:val>
                                            <p:strVal val="#ppt_w"/>
                                          </p:val>
                                        </p:tav>
                                      </p:tavLst>
                                    </p:anim>
                                    <p:anim calcmode="lin" valueType="num">
                                      <p:cBhvr>
                                        <p:cTn id="21" dur="500" fill="hold"/>
                                        <p:tgtEl>
                                          <p:spTgt spid="56"/>
                                        </p:tgtEl>
                                        <p:attrNameLst>
                                          <p:attrName>ppt_h</p:attrName>
                                        </p:attrNameLst>
                                      </p:cBhvr>
                                      <p:tavLst>
                                        <p:tav tm="0">
                                          <p:val>
                                            <p:fltVal val="0"/>
                                          </p:val>
                                        </p:tav>
                                        <p:tav tm="100000">
                                          <p:val>
                                            <p:strVal val="#ppt_h"/>
                                          </p:val>
                                        </p:tav>
                                      </p:tavLst>
                                    </p:anim>
                                    <p:animEffect transition="in" filter="fade">
                                      <p:cBhvr>
                                        <p:cTn id="22" dur="500"/>
                                        <p:tgtEl>
                                          <p:spTgt spid="56"/>
                                        </p:tgtEl>
                                      </p:cBhvr>
                                    </p:animEffect>
                                  </p:childTnLst>
                                </p:cTn>
                              </p:par>
                              <p:par>
                                <p:cTn id="23" presetID="32" presetClass="emph" presetSubtype="0" fill="hold" nodeType="withEffect">
                                  <p:stCondLst>
                                    <p:cond delay="7250"/>
                                  </p:stCondLst>
                                  <p:childTnLst>
                                    <p:animRot by="120000">
                                      <p:cBhvr>
                                        <p:cTn id="24" dur="100" fill="hold">
                                          <p:stCondLst>
                                            <p:cond delay="0"/>
                                          </p:stCondLst>
                                        </p:cTn>
                                        <p:tgtEl>
                                          <p:spTgt spid="56"/>
                                        </p:tgtEl>
                                        <p:attrNameLst>
                                          <p:attrName>r</p:attrName>
                                        </p:attrNameLst>
                                      </p:cBhvr>
                                    </p:animRot>
                                    <p:animRot by="-240000">
                                      <p:cBhvr>
                                        <p:cTn id="25" dur="200" fill="hold">
                                          <p:stCondLst>
                                            <p:cond delay="200"/>
                                          </p:stCondLst>
                                        </p:cTn>
                                        <p:tgtEl>
                                          <p:spTgt spid="56"/>
                                        </p:tgtEl>
                                        <p:attrNameLst>
                                          <p:attrName>r</p:attrName>
                                        </p:attrNameLst>
                                      </p:cBhvr>
                                    </p:animRot>
                                    <p:animRot by="240000">
                                      <p:cBhvr>
                                        <p:cTn id="26" dur="200" fill="hold">
                                          <p:stCondLst>
                                            <p:cond delay="400"/>
                                          </p:stCondLst>
                                        </p:cTn>
                                        <p:tgtEl>
                                          <p:spTgt spid="56"/>
                                        </p:tgtEl>
                                        <p:attrNameLst>
                                          <p:attrName>r</p:attrName>
                                        </p:attrNameLst>
                                      </p:cBhvr>
                                    </p:animRot>
                                    <p:animRot by="-240000">
                                      <p:cBhvr>
                                        <p:cTn id="27" dur="200" fill="hold">
                                          <p:stCondLst>
                                            <p:cond delay="600"/>
                                          </p:stCondLst>
                                        </p:cTn>
                                        <p:tgtEl>
                                          <p:spTgt spid="56"/>
                                        </p:tgtEl>
                                        <p:attrNameLst>
                                          <p:attrName>r</p:attrName>
                                        </p:attrNameLst>
                                      </p:cBhvr>
                                    </p:animRot>
                                    <p:animRot by="120000">
                                      <p:cBhvr>
                                        <p:cTn id="28" dur="200" fill="hold">
                                          <p:stCondLst>
                                            <p:cond delay="800"/>
                                          </p:stCondLst>
                                        </p:cTn>
                                        <p:tgtEl>
                                          <p:spTgt spid="5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strips(downLeft)">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strips(downLeft)">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strips(downLeft)">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strips(downLeft)">
                                      <p:cBhvr>
                                        <p:cTn id="4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2955462"/>
            <a:ext cx="2023011" cy="553998"/>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Thân bài</a:t>
            </a:r>
            <a:r>
              <a:rPr lang="en-US" sz="3000" dirty="0" smtClean="0">
                <a:latin typeface="+mj-lt"/>
              </a:rPr>
              <a:t>:</a:t>
            </a:r>
            <a:endParaRPr lang="en-US" sz="3000" dirty="0">
              <a:latin typeface="+mj-lt"/>
            </a:endParaRPr>
          </a:p>
        </p:txBody>
      </p:sp>
      <p:cxnSp>
        <p:nvCxnSpPr>
          <p:cNvPr id="12" name="Straight Arrow Connector 11"/>
          <p:cNvCxnSpPr>
            <a:stCxn id="25" idx="3"/>
            <a:endCxn id="13" idx="1"/>
          </p:cNvCxnSpPr>
          <p:nvPr/>
        </p:nvCxnSpPr>
        <p:spPr>
          <a:xfrm flipV="1">
            <a:off x="2023011" y="675654"/>
            <a:ext cx="1075034" cy="25568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98045" y="198600"/>
            <a:ext cx="8529847" cy="954107"/>
          </a:xfrm>
          <a:prstGeom prst="rect">
            <a:avLst/>
          </a:prstGeom>
        </p:spPr>
        <p:txBody>
          <a:bodyPr wrap="square">
            <a:spAutoFit/>
          </a:bodyPr>
          <a:lstStyle/>
          <a:p>
            <a:pPr algn="just"/>
            <a:r>
              <a:rPr lang="en-US" sz="2800" dirty="0" err="1" smtClean="0">
                <a:latin typeface="Times New Roman" pitchFamily="18" charset="0"/>
                <a:cs typeface="Times New Roman" pitchFamily="18" charset="0"/>
              </a:rPr>
              <a:t>Tấm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nịnh</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gương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không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bao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giờ</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nói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dối</a:t>
            </a:r>
            <a:r>
              <a:rPr lang="en-US" sz="2800" i="1" dirty="0" smtClean="0">
                <a:latin typeface="Times New Roman" pitchFamily="18" charset="0"/>
                <a:cs typeface="Times New Roman" pitchFamily="18" charset="0"/>
              </a:rPr>
              <a:t>…”</a:t>
            </a:r>
          </a:p>
        </p:txBody>
      </p:sp>
      <p:cxnSp>
        <p:nvCxnSpPr>
          <p:cNvPr id="14" name="Straight Arrow Connector 13"/>
          <p:cNvCxnSpPr>
            <a:stCxn id="25" idx="3"/>
            <a:endCxn id="15" idx="1"/>
          </p:cNvCxnSpPr>
          <p:nvPr/>
        </p:nvCxnSpPr>
        <p:spPr>
          <a:xfrm flipV="1">
            <a:off x="2023011" y="1687856"/>
            <a:ext cx="1102326" cy="15446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5337" y="1210802"/>
            <a:ext cx="8529847" cy="954107"/>
          </a:xfrm>
          <a:prstGeom prst="rect">
            <a:avLst/>
          </a:prstGeom>
        </p:spPr>
        <p:txBody>
          <a:bodyPr wrap="square">
            <a:spAutoFit/>
          </a:bodyPr>
          <a:lstStyle/>
          <a:p>
            <a:pPr algn="just"/>
            <a:r>
              <a:rPr lang="en-US" sz="2800" dirty="0" err="1" smtClean="0">
                <a:latin typeface="Times New Roman" pitchFamily="18" charset="0"/>
                <a:cs typeface="Times New Roman" pitchFamily="18" charset="0"/>
              </a:rPr>
              <a:t>Phê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độc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nịnh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hót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hớt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lẻo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dối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trá</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bảo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trắng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là</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đen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gọi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xấu</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là</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tốt</a:t>
            </a:r>
            <a:r>
              <a:rPr lang="en-US" sz="2800" i="1" dirty="0" smtClean="0">
                <a:latin typeface="Times New Roman" pitchFamily="18" charset="0"/>
                <a:cs typeface="Times New Roman" pitchFamily="18" charset="0"/>
              </a:rPr>
              <a:t>…”</a:t>
            </a:r>
          </a:p>
        </p:txBody>
      </p:sp>
      <p:cxnSp>
        <p:nvCxnSpPr>
          <p:cNvPr id="19" name="Straight Arrow Connector 18"/>
          <p:cNvCxnSpPr>
            <a:stCxn id="25" idx="3"/>
            <a:endCxn id="20" idx="1"/>
          </p:cNvCxnSpPr>
          <p:nvPr/>
        </p:nvCxnSpPr>
        <p:spPr>
          <a:xfrm flipV="1">
            <a:off x="2023011" y="2929143"/>
            <a:ext cx="1089762" cy="3033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12773" y="2236645"/>
            <a:ext cx="8575046" cy="1384995"/>
          </a:xfrm>
          <a:prstGeom prst="rect">
            <a:avLst/>
          </a:prstGeom>
        </p:spPr>
        <p:txBody>
          <a:bodyPr wrap="square">
            <a:spAutoFit/>
          </a:bodyPr>
          <a:lstStyle/>
          <a:p>
            <a:pPr algn="just"/>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nhìn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thích</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sự</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trung</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thực</a:t>
            </a:r>
            <a:r>
              <a:rPr lang="en-US" sz="2800" dirty="0" smtClean="0">
                <a:latin typeface="Times New Roman" pitchFamily="18" charset="0"/>
                <a:cs typeface="Times New Roman" pitchFamily="18" charset="0"/>
              </a:rPr>
              <a:t>: </a:t>
            </a:r>
          </a:p>
          <a:p>
            <a:pPr algn="just"/>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Không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một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ai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không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soi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gương</a:t>
            </a:r>
            <a:r>
              <a:rPr lang="en-US" sz="2800" i="1" dirty="0" smtClean="0">
                <a:latin typeface="Times New Roman" pitchFamily="18" charset="0"/>
                <a:cs typeface="Times New Roman" pitchFamily="18" charset="0"/>
              </a:rPr>
              <a:t>…”</a:t>
            </a:r>
          </a:p>
        </p:txBody>
      </p:sp>
      <p:cxnSp>
        <p:nvCxnSpPr>
          <p:cNvPr id="27" name="Straight Arrow Connector 26"/>
          <p:cNvCxnSpPr>
            <a:stCxn id="25" idx="3"/>
            <a:endCxn id="28" idx="1"/>
          </p:cNvCxnSpPr>
          <p:nvPr/>
        </p:nvCxnSpPr>
        <p:spPr>
          <a:xfrm>
            <a:off x="2023011" y="3232461"/>
            <a:ext cx="1208170" cy="91652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231181" y="3671930"/>
            <a:ext cx="8310144" cy="954107"/>
          </a:xfrm>
          <a:prstGeom prst="rect">
            <a:avLst/>
          </a:prstGeom>
        </p:spPr>
        <p:txBody>
          <a:bodyPr wrap="square">
            <a:spAutoFit/>
          </a:bodyPr>
          <a:lstStyle/>
          <a:p>
            <a:pPr algn="just"/>
            <a:r>
              <a:rPr lang="en-US" sz="2800" dirty="0" err="1" smtClean="0">
                <a:latin typeface="Times New Roman" pitchFamily="18" charset="0"/>
                <a:cs typeface="Times New Roman" pitchFamily="18" charset="0"/>
                <a:sym typeface="Wingdings" pitchFamily="2" charset="2"/>
              </a:rPr>
              <a:t>Dẫn</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chứng</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về</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vẻ</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đẹp</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phẩm</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chất</a:t>
            </a:r>
            <a:r>
              <a:rPr lang="en-US" sz="2800" dirty="0" smtClean="0">
                <a:latin typeface="Times New Roman" pitchFamily="18" charset="0"/>
                <a:cs typeface="Times New Roman" pitchFamily="18" charset="0"/>
                <a:sym typeface="Wingdings" pitchFamily="2" charset="2"/>
              </a:rPr>
              <a:t> con </a:t>
            </a:r>
            <a:r>
              <a:rPr lang="en-US" sz="2800" dirty="0" err="1" smtClean="0">
                <a:latin typeface="Times New Roman" pitchFamily="18" charset="0"/>
                <a:cs typeface="Times New Roman" pitchFamily="18" charset="0"/>
                <a:sym typeface="Wingdings" pitchFamily="2" charset="2"/>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Đĩnh</a:t>
            </a: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Trương</a:t>
            </a:r>
            <a:r>
              <a:rPr lang="en-US" sz="2800" dirty="0" smtClean="0">
                <a:latin typeface="Times New Roman" pitchFamily="18" charset="0"/>
                <a:cs typeface="Times New Roman" pitchFamily="18" charset="0"/>
              </a:rPr>
              <a:t> Chi.</a:t>
            </a:r>
            <a:endParaRPr lang="en-US" sz="2800" i="1" dirty="0" smtClean="0">
              <a:latin typeface="Times New Roman" pitchFamily="18" charset="0"/>
              <a:cs typeface="Times New Roman" pitchFamily="18" charset="0"/>
            </a:endParaRPr>
          </a:p>
        </p:txBody>
      </p:sp>
      <p:cxnSp>
        <p:nvCxnSpPr>
          <p:cNvPr id="33" name="Straight Arrow Connector 32"/>
          <p:cNvCxnSpPr>
            <a:stCxn id="25" idx="3"/>
            <a:endCxn id="34" idx="1"/>
          </p:cNvCxnSpPr>
          <p:nvPr/>
        </p:nvCxnSpPr>
        <p:spPr>
          <a:xfrm>
            <a:off x="2023011" y="3232461"/>
            <a:ext cx="1170565" cy="19541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193576" y="4709553"/>
            <a:ext cx="8428018" cy="954107"/>
          </a:xfrm>
          <a:prstGeom prst="rect">
            <a:avLst/>
          </a:prstGeom>
        </p:spPr>
        <p:txBody>
          <a:bodyPr wrap="square">
            <a:spAutoFit/>
          </a:bodyPr>
          <a:lstStyle/>
          <a:p>
            <a:pPr algn="just"/>
            <a:r>
              <a:rPr lang="en-US" sz="2800" dirty="0" smtClean="0">
                <a:latin typeface="Times New Roman" pitchFamily="18" charset="0"/>
                <a:cs typeface="Times New Roman" pitchFamily="18" charset="0"/>
                <a:sym typeface="Wingdings" pitchFamily="2" charset="2"/>
              </a:rPr>
              <a:t>Ca </a:t>
            </a:r>
            <a:r>
              <a:rPr lang="en-US" sz="2800" dirty="0" err="1" smtClean="0">
                <a:latin typeface="Times New Roman" pitchFamily="18" charset="0"/>
                <a:cs typeface="Times New Roman" pitchFamily="18" charset="0"/>
                <a:sym typeface="Wingdings" pitchFamily="2" charset="2"/>
              </a:rPr>
              <a:t>ngợi</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vẻ</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đẹp</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hình</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thức</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bên</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ngoài</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lẫn</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phẩm</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chất</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bên</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trong</a:t>
            </a:r>
            <a:r>
              <a:rPr lang="en-US" sz="2800" dirty="0" smtClean="0">
                <a:latin typeface="Times New Roman" pitchFamily="18" charset="0"/>
                <a:cs typeface="Times New Roman" pitchFamily="18" charset="0"/>
                <a:sym typeface="Wingdings" pitchFamily="2" charset="2"/>
              </a:rPr>
              <a:t>: </a:t>
            </a:r>
            <a:r>
              <a:rPr lang="en-US" sz="2800" i="1" dirty="0" smtClean="0">
                <a:latin typeface="Times New Roman" pitchFamily="18" charset="0"/>
                <a:cs typeface="Times New Roman" pitchFamily="18" charset="0"/>
                <a:sym typeface="Wingdings" pitchFamily="2" charset="2"/>
              </a:rPr>
              <a:t>“….</a:t>
            </a:r>
            <a:r>
              <a:rPr lang="en-US" sz="2800" i="1" dirty="0" err="1" smtClean="0">
                <a:latin typeface="Times New Roman" pitchFamily="18" charset="0"/>
                <a:cs typeface="Times New Roman" pitchFamily="18" charset="0"/>
                <a:sym typeface="Wingdings" pitchFamily="2" charset="2"/>
              </a:rPr>
              <a:t>một</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gương</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mặt</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đẹp</a:t>
            </a:r>
            <a:r>
              <a:rPr lang="en-US" sz="2800" i="1" dirty="0" smtClean="0">
                <a:latin typeface="Times New Roman" pitchFamily="18" charset="0"/>
                <a:cs typeface="Times New Roman" pitchFamily="18" charset="0"/>
                <a:sym typeface="Wingdings" pitchFamily="2" charset="2"/>
              </a:rPr>
              <a:t>….</a:t>
            </a:r>
            <a:r>
              <a:rPr lang="en-US" sz="2800" i="1" dirty="0" err="1" smtClean="0">
                <a:latin typeface="Times New Roman" pitchFamily="18" charset="0"/>
                <a:cs typeface="Times New Roman" pitchFamily="18" charset="0"/>
                <a:sym typeface="Wingdings" pitchFamily="2" charset="2"/>
              </a:rPr>
              <a:t>một</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tâm</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hồn</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đẹp</a:t>
            </a:r>
            <a:r>
              <a:rPr lang="en-US" sz="2800" i="1" dirty="0" smtClean="0">
                <a:latin typeface="Times New Roman" pitchFamily="18" charset="0"/>
                <a:cs typeface="Times New Roman" pitchFamily="18" charset="0"/>
                <a:sym typeface="Wingdings" pitchFamily="2" charset="2"/>
              </a:rPr>
              <a:t>”</a:t>
            </a:r>
            <a:endParaRPr lang="en-US" sz="2800" i="1" dirty="0" smtClean="0">
              <a:latin typeface="Times New Roman" pitchFamily="18" charset="0"/>
              <a:cs typeface="Times New Roman" pitchFamily="18" charset="0"/>
            </a:endParaRPr>
          </a:p>
        </p:txBody>
      </p:sp>
      <p:sp>
        <p:nvSpPr>
          <p:cNvPr id="64" name="Rectangle 63"/>
          <p:cNvSpPr/>
          <p:nvPr/>
        </p:nvSpPr>
        <p:spPr>
          <a:xfrm>
            <a:off x="1542210" y="5755523"/>
            <a:ext cx="9198591" cy="1077218"/>
          </a:xfrm>
          <a:prstGeom prst="rect">
            <a:avLst/>
          </a:prstGeom>
        </p:spPr>
        <p:txBody>
          <a:bodyPr wrap="square">
            <a:spAutoFit/>
          </a:bodyPr>
          <a:lstStyle/>
          <a:p>
            <a:pPr algn="just"/>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Các</a:t>
            </a:r>
            <a:r>
              <a:rPr lang="en-US" sz="3200" dirty="0" smtClean="0">
                <a:solidFill>
                  <a:srgbClr val="FF0000"/>
                </a:solidFill>
                <a:latin typeface="Times New Roman" pitchFamily="18" charset="0"/>
                <a:cs typeface="Times New Roman" pitchFamily="18" charset="0"/>
                <a:sym typeface="Wingdings" pitchFamily="2" charset="2"/>
              </a:rPr>
              <a:t> ý </a:t>
            </a:r>
            <a:r>
              <a:rPr lang="en-US" sz="3200" dirty="0" err="1" smtClean="0">
                <a:solidFill>
                  <a:srgbClr val="FF0000"/>
                </a:solidFill>
                <a:latin typeface="Times New Roman" pitchFamily="18" charset="0"/>
                <a:cs typeface="Times New Roman" pitchFamily="18" charset="0"/>
                <a:sym typeface="Wingdings" pitchFamily="2" charset="2"/>
              </a:rPr>
              <a:t>trong</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phần</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thân</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bài</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liên</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quan</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mật</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thiết</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với</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chủ</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đề</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tập</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trung</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làm</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rõ</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chủ</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đề</a:t>
            </a:r>
            <a:r>
              <a:rPr lang="en-US" sz="3200" dirty="0" smtClean="0">
                <a:solidFill>
                  <a:srgbClr val="FF0000"/>
                </a:solidFill>
                <a:latin typeface="Times New Roman" pitchFamily="18" charset="0"/>
                <a:cs typeface="Times New Roman" pitchFamily="18" charset="0"/>
                <a:sym typeface="Wingdings" pitchFamily="2" charset="2"/>
              </a:rPr>
              <a:t>. </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101494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Left)">
                                      <p:cBhvr>
                                        <p:cTn id="20" dur="500"/>
                                        <p:tgtEl>
                                          <p:spTgt spid="14"/>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strips(downLeft)">
                                      <p:cBhvr>
                                        <p:cTn id="28" dur="500"/>
                                        <p:tgtEl>
                                          <p:spTgt spid="19"/>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strips(down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strips(downLeft)">
                                      <p:cBhvr>
                                        <p:cTn id="36" dur="500"/>
                                        <p:tgtEl>
                                          <p:spTgt spid="27"/>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trips(down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strips(downLeft)">
                                      <p:cBhvr>
                                        <p:cTn id="44" dur="500"/>
                                        <p:tgtEl>
                                          <p:spTgt spid="33"/>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strips(down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strips(downLeft)">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3" grpId="0"/>
      <p:bldP spid="15" grpId="0"/>
      <p:bldP spid="20" grpId="0"/>
      <p:bldP spid="28" grpId="0"/>
      <p:bldP spid="34"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0"/>
            <a:ext cx="12192000" cy="16923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mj-lt"/>
              </a:rPr>
              <a:t>			</a:t>
            </a:r>
            <a:endParaRPr lang="zh-CN" altLang="en-US" sz="4000" dirty="0">
              <a:latin typeface="+mj-lt"/>
            </a:endParaRPr>
          </a:p>
        </p:txBody>
      </p:sp>
      <p:sp>
        <p:nvSpPr>
          <p:cNvPr id="27" name="任意多边形 26"/>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555783" y="183401"/>
            <a:ext cx="1284558" cy="1284558"/>
            <a:chOff x="2132930" y="1035327"/>
            <a:chExt cx="1307248" cy="1307248"/>
          </a:xfrm>
        </p:grpSpPr>
        <p:grpSp>
          <p:nvGrpSpPr>
            <p:cNvPr id="30" name="组合 29"/>
            <p:cNvGrpSpPr/>
            <p:nvPr/>
          </p:nvGrpSpPr>
          <p:grpSpPr>
            <a:xfrm rot="20755360">
              <a:off x="2132930" y="1035327"/>
              <a:ext cx="1307248" cy="1307248"/>
              <a:chOff x="5153025" y="4019551"/>
              <a:chExt cx="1866899" cy="1866899"/>
            </a:xfrm>
          </p:grpSpPr>
          <p:sp>
            <p:nvSpPr>
              <p:cNvPr id="32" name="椭圆 31"/>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050915" y="4019551"/>
                <a:ext cx="71120" cy="1866899"/>
                <a:chOff x="6072187" y="3914775"/>
                <a:chExt cx="0" cy="2143125"/>
              </a:xfrm>
            </p:grpSpPr>
            <p:cxnSp>
              <p:nvCxnSpPr>
                <p:cNvPr id="43" name="直接连接符 42"/>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rot="16200000">
                <a:off x="6050915" y="4019551"/>
                <a:ext cx="71120" cy="1866899"/>
                <a:chOff x="6072187" y="3914775"/>
                <a:chExt cx="0" cy="2143125"/>
              </a:xfrm>
            </p:grpSpPr>
            <p:cxnSp>
              <p:nvCxnSpPr>
                <p:cNvPr id="41" name="直接连接符 40"/>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rot="2700000">
                <a:off x="6050915" y="4019551"/>
                <a:ext cx="71120" cy="1866899"/>
                <a:chOff x="6072187" y="3914775"/>
                <a:chExt cx="0" cy="2143125"/>
              </a:xfrm>
            </p:grpSpPr>
            <p:cxnSp>
              <p:nvCxnSpPr>
                <p:cNvPr id="39" name="直接连接符 38"/>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rot="18900000" flipH="1">
                <a:off x="6050915" y="4019551"/>
                <a:ext cx="71120" cy="1866899"/>
                <a:chOff x="6072187" y="3914775"/>
                <a:chExt cx="0" cy="2143125"/>
              </a:xfrm>
            </p:grpSpPr>
            <p:cxnSp>
              <p:nvCxnSpPr>
                <p:cNvPr id="37" name="直接连接符 36"/>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31" name="弧形 30"/>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3" name="Rectangle 72"/>
          <p:cNvSpPr/>
          <p:nvPr/>
        </p:nvSpPr>
        <p:spPr>
          <a:xfrm>
            <a:off x="700584" y="2107021"/>
            <a:ext cx="10722591" cy="2062103"/>
          </a:xfrm>
          <a:prstGeom prst="rect">
            <a:avLst/>
          </a:prstGeom>
        </p:spPr>
        <p:txBody>
          <a:bodyPr wrap="square">
            <a:spAutoFit/>
          </a:bodyPr>
          <a:lstStyle/>
          <a:p>
            <a:pPr algn="just"/>
            <a:r>
              <a:rPr lang="vi-VN" sz="3200" i="1" dirty="0" smtClean="0">
                <a:latin typeface="+mj-lt"/>
              </a:rPr>
              <a:t>"Mẹ ơi! Con khổ quá mẹ ơi! Sao mẹ đi lâu thế? Mãi không về! Người ta đánh con vì con dám cướp lại đồ chơi của con mà con người ta giằng lấy. Người ta lại còn chửi con chửi cả mẹ nữa! Mẹ xa con, mẹ có biết không?</a:t>
            </a:r>
            <a:r>
              <a:rPr lang="en-US" sz="3200" i="1" dirty="0" smtClean="0">
                <a:latin typeface="+mj-lt"/>
              </a:rPr>
              <a:t>”</a:t>
            </a:r>
            <a:endParaRPr lang="en-US" sz="3200" i="1" dirty="0">
              <a:latin typeface="+mj-lt"/>
            </a:endParaRPr>
          </a:p>
        </p:txBody>
      </p:sp>
      <p:sp>
        <p:nvSpPr>
          <p:cNvPr id="74" name="Rectangle 73"/>
          <p:cNvSpPr/>
          <p:nvPr/>
        </p:nvSpPr>
        <p:spPr>
          <a:xfrm>
            <a:off x="1228287" y="224135"/>
            <a:ext cx="10322257" cy="1200329"/>
          </a:xfrm>
          <a:prstGeom prst="rect">
            <a:avLst/>
          </a:prstGeom>
        </p:spPr>
        <p:txBody>
          <a:bodyPr wrap="square">
            <a:spAutoFit/>
          </a:bodyPr>
          <a:lstStyle/>
          <a:p>
            <a:pPr algn="ctr"/>
            <a:r>
              <a:rPr lang="vi-VN" sz="3600" dirty="0" smtClean="0">
                <a:latin typeface="+mj-lt"/>
              </a:rPr>
              <a:t>Đoạn văn </a:t>
            </a: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vi-VN" sz="3600" dirty="0" smtClean="0">
                <a:latin typeface="+mj-lt"/>
              </a:rPr>
              <a:t>biểu đạt tình cảm gì?</a:t>
            </a:r>
            <a:endParaRPr lang="en-US" sz="3600" dirty="0" smtClean="0">
              <a:latin typeface="+mj-lt"/>
            </a:endParaRPr>
          </a:p>
          <a:p>
            <a:pPr algn="ctr"/>
            <a:r>
              <a:rPr lang="en-US" sz="3600" dirty="0" smtClean="0">
                <a:latin typeface="+mj-lt"/>
              </a:rPr>
              <a:t>	</a:t>
            </a:r>
            <a:r>
              <a:rPr lang="vi-VN" sz="3600" dirty="0" smtClean="0">
                <a:latin typeface="+mj-lt"/>
              </a:rPr>
              <a:t>Tình cảm ấy được biểu đạt trực tiếp hay gián tiếp?</a:t>
            </a:r>
            <a:endParaRPr lang="zh-CN" altLang="en-US" sz="3600" dirty="0">
              <a:latin typeface="+mj-lt"/>
            </a:endParaRPr>
          </a:p>
        </p:txBody>
      </p:sp>
      <p:sp>
        <p:nvSpPr>
          <p:cNvPr id="75" name="Rectangle 74"/>
          <p:cNvSpPr/>
          <p:nvPr/>
        </p:nvSpPr>
        <p:spPr>
          <a:xfrm>
            <a:off x="1342030" y="4357381"/>
            <a:ext cx="9862782" cy="1077218"/>
          </a:xfrm>
          <a:prstGeom prst="rect">
            <a:avLst/>
          </a:prstGeom>
        </p:spPr>
        <p:txBody>
          <a:bodyPr wrap="square">
            <a:spAutoFit/>
          </a:bodyPr>
          <a:lstStyle/>
          <a:p>
            <a:r>
              <a:rPr lang="en-US" sz="3200" dirty="0" smtClean="0">
                <a:latin typeface="+mj-lt"/>
                <a:sym typeface="Wingdings" pitchFamily="2" charset="2"/>
              </a:rPr>
              <a:t> </a:t>
            </a:r>
            <a:r>
              <a:rPr lang="vi-VN" sz="3200" dirty="0" smtClean="0">
                <a:latin typeface="+mj-lt"/>
              </a:rPr>
              <a:t>Biểu đạt sự đau khổ của đứa con bị bắt nạt đang trông chờ mẹ về.</a:t>
            </a:r>
            <a:endParaRPr lang="en-US" sz="3200" dirty="0">
              <a:latin typeface="+mj-lt"/>
            </a:endParaRPr>
          </a:p>
        </p:txBody>
      </p:sp>
      <p:sp>
        <p:nvSpPr>
          <p:cNvPr id="76" name="Rectangle 75"/>
          <p:cNvSpPr/>
          <p:nvPr/>
        </p:nvSpPr>
        <p:spPr>
          <a:xfrm>
            <a:off x="1371602" y="5478773"/>
            <a:ext cx="9862782" cy="584775"/>
          </a:xfrm>
          <a:prstGeom prst="rect">
            <a:avLst/>
          </a:prstGeom>
        </p:spPr>
        <p:txBody>
          <a:bodyPr wrap="square">
            <a:spAutoFit/>
          </a:bodyPr>
          <a:lstStyle/>
          <a:p>
            <a:r>
              <a:rPr lang="en-US" sz="3200" dirty="0" smtClean="0">
                <a:latin typeface="+mj-lt"/>
                <a:sym typeface="Wingdings" pitchFamily="2" charset="2"/>
              </a:rPr>
              <a:t></a:t>
            </a:r>
            <a:r>
              <a:rPr lang="vi-VN" sz="3200" dirty="0" smtClean="0">
                <a:latin typeface="+mj-lt"/>
              </a:rPr>
              <a:t> Biểu đạt trực tiếp cảm xúc.</a:t>
            </a:r>
            <a:endParaRPr lang="en-US" sz="3200" dirty="0">
              <a:latin typeface="+mj-lt"/>
            </a:endParaRPr>
          </a:p>
        </p:txBody>
      </p:sp>
      <p:cxnSp>
        <p:nvCxnSpPr>
          <p:cNvPr id="78" name="Straight Connector 77"/>
          <p:cNvCxnSpPr/>
          <p:nvPr/>
        </p:nvCxnSpPr>
        <p:spPr>
          <a:xfrm>
            <a:off x="914400" y="2606723"/>
            <a:ext cx="1050878"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172269" y="2620370"/>
            <a:ext cx="3286835" cy="159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600131" y="2593075"/>
            <a:ext cx="3038902" cy="181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891517" y="2579427"/>
            <a:ext cx="2408829" cy="204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2586250" y="4055660"/>
            <a:ext cx="3038902" cy="181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93151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250"/>
                                        <p:tgtEl>
                                          <p:spTgt spid="28"/>
                                        </p:tgtEl>
                                      </p:cBhvr>
                                    </p:animEffect>
                                    <p:anim calcmode="lin" valueType="num">
                                      <p:cBhvr>
                                        <p:cTn id="13" dur="1250" fill="hold"/>
                                        <p:tgtEl>
                                          <p:spTgt spid="28"/>
                                        </p:tgtEl>
                                        <p:attrNameLst>
                                          <p:attrName>ppt_x</p:attrName>
                                        </p:attrNameLst>
                                      </p:cBhvr>
                                      <p:tavLst>
                                        <p:tav tm="0">
                                          <p:val>
                                            <p:strVal val="#ppt_x"/>
                                          </p:val>
                                        </p:tav>
                                        <p:tav tm="100000">
                                          <p:val>
                                            <p:strVal val="#ppt_x"/>
                                          </p:val>
                                        </p:tav>
                                      </p:tavLst>
                                    </p:anim>
                                    <p:anim calcmode="lin" valueType="num">
                                      <p:cBhvr>
                                        <p:cTn id="14" dur="1250" fill="hold"/>
                                        <p:tgtEl>
                                          <p:spTgt spid="2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500" fill="hold"/>
                                        <p:tgtEl>
                                          <p:spTgt spid="29"/>
                                        </p:tgtEl>
                                        <p:attrNameLst>
                                          <p:attrName>ppt_x</p:attrName>
                                        </p:attrNameLst>
                                      </p:cBhvr>
                                      <p:tavLst>
                                        <p:tav tm="0">
                                          <p:val>
                                            <p:strVal val="#ppt_x"/>
                                          </p:val>
                                        </p:tav>
                                        <p:tav tm="100000">
                                          <p:val>
                                            <p:strVal val="#ppt_x"/>
                                          </p:val>
                                        </p:tav>
                                      </p:tavLst>
                                    </p:anim>
                                    <p:anim calcmode="lin" valueType="num">
                                      <p:cBhvr additive="base">
                                        <p:cTn id="18" dur="1500" fill="hold"/>
                                        <p:tgtEl>
                                          <p:spTgt spid="2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1500"/>
                                  </p:stCondLst>
                                  <p:childTnLst>
                                    <p:animRot by="21600000">
                                      <p:cBhvr>
                                        <p:cTn id="20" dur="14750" fill="hold"/>
                                        <p:tgtEl>
                                          <p:spTgt spid="2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wheel(4)">
                                      <p:cBhvr>
                                        <p:cTn id="25" dur="20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diamond(in)">
                                      <p:cBhvr>
                                        <p:cTn id="30" dur="2000"/>
                                        <p:tgtEl>
                                          <p:spTgt spid="73"/>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strips(downLeft)">
                                      <p:cBhvr>
                                        <p:cTn id="35" dur="500"/>
                                        <p:tgtEl>
                                          <p:spTgt spid="75"/>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strips(downLeft)">
                                      <p:cBhvr>
                                        <p:cTn id="40" dur="500"/>
                                        <p:tgtEl>
                                          <p:spTgt spid="7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additive="base">
                                        <p:cTn id="45" dur="500" fill="hold"/>
                                        <p:tgtEl>
                                          <p:spTgt spid="87"/>
                                        </p:tgtEl>
                                        <p:attrNameLst>
                                          <p:attrName>ppt_x</p:attrName>
                                        </p:attrNameLst>
                                      </p:cBhvr>
                                      <p:tavLst>
                                        <p:tav tm="0">
                                          <p:val>
                                            <p:strVal val="#ppt_x"/>
                                          </p:val>
                                        </p:tav>
                                        <p:tav tm="100000">
                                          <p:val>
                                            <p:strVal val="#ppt_x"/>
                                          </p:val>
                                        </p:tav>
                                      </p:tavLst>
                                    </p:anim>
                                    <p:anim calcmode="lin" valueType="num">
                                      <p:cBhvr additive="base">
                                        <p:cTn id="46" dur="500" fill="hold"/>
                                        <p:tgtEl>
                                          <p:spTgt spid="8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additive="base">
                                        <p:cTn id="49" dur="500" fill="hold"/>
                                        <p:tgtEl>
                                          <p:spTgt spid="84"/>
                                        </p:tgtEl>
                                        <p:attrNameLst>
                                          <p:attrName>ppt_x</p:attrName>
                                        </p:attrNameLst>
                                      </p:cBhvr>
                                      <p:tavLst>
                                        <p:tav tm="0">
                                          <p:val>
                                            <p:strVal val="#ppt_x"/>
                                          </p:val>
                                        </p:tav>
                                        <p:tav tm="100000">
                                          <p:val>
                                            <p:strVal val="#ppt_x"/>
                                          </p:val>
                                        </p:tav>
                                      </p:tavLst>
                                    </p:anim>
                                    <p:anim calcmode="lin" valueType="num">
                                      <p:cBhvr additive="base">
                                        <p:cTn id="50" dur="500" fill="hold"/>
                                        <p:tgtEl>
                                          <p:spTgt spid="8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anim calcmode="lin" valueType="num">
                                      <p:cBhvr additive="base">
                                        <p:cTn id="53" dur="500" fill="hold"/>
                                        <p:tgtEl>
                                          <p:spTgt spid="83"/>
                                        </p:tgtEl>
                                        <p:attrNameLst>
                                          <p:attrName>ppt_x</p:attrName>
                                        </p:attrNameLst>
                                      </p:cBhvr>
                                      <p:tavLst>
                                        <p:tav tm="0">
                                          <p:val>
                                            <p:strVal val="#ppt_x"/>
                                          </p:val>
                                        </p:tav>
                                        <p:tav tm="100000">
                                          <p:val>
                                            <p:strVal val="#ppt_x"/>
                                          </p:val>
                                        </p:tav>
                                      </p:tavLst>
                                    </p:anim>
                                    <p:anim calcmode="lin" valueType="num">
                                      <p:cBhvr additive="base">
                                        <p:cTn id="54" dur="500" fill="hold"/>
                                        <p:tgtEl>
                                          <p:spTgt spid="8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anim calcmode="lin" valueType="num">
                                      <p:cBhvr additive="base">
                                        <p:cTn id="57" dur="500" fill="hold"/>
                                        <p:tgtEl>
                                          <p:spTgt spid="81"/>
                                        </p:tgtEl>
                                        <p:attrNameLst>
                                          <p:attrName>ppt_x</p:attrName>
                                        </p:attrNameLst>
                                      </p:cBhvr>
                                      <p:tavLst>
                                        <p:tav tm="0">
                                          <p:val>
                                            <p:strVal val="#ppt_x"/>
                                          </p:val>
                                        </p:tav>
                                        <p:tav tm="100000">
                                          <p:val>
                                            <p:strVal val="#ppt_x"/>
                                          </p:val>
                                        </p:tav>
                                      </p:tavLst>
                                    </p:anim>
                                    <p:anim calcmode="lin" valueType="num">
                                      <p:cBhvr additive="base">
                                        <p:cTn id="58" dur="500" fill="hold"/>
                                        <p:tgtEl>
                                          <p:spTgt spid="8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500" fill="hold"/>
                                        <p:tgtEl>
                                          <p:spTgt spid="78"/>
                                        </p:tgtEl>
                                        <p:attrNameLst>
                                          <p:attrName>ppt_x</p:attrName>
                                        </p:attrNameLst>
                                      </p:cBhvr>
                                      <p:tavLst>
                                        <p:tav tm="0">
                                          <p:val>
                                            <p:strVal val="#ppt_x"/>
                                          </p:val>
                                        </p:tav>
                                        <p:tav tm="100000">
                                          <p:val>
                                            <p:strVal val="#ppt_x"/>
                                          </p:val>
                                        </p:tav>
                                      </p:tavLst>
                                    </p:anim>
                                    <p:anim calcmode="lin" valueType="num">
                                      <p:cBhvr additive="base">
                                        <p:cTn id="6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73" grpId="0"/>
      <p:bldP spid="74" grpId="0"/>
      <p:bldP spid="75" grpId="0"/>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677379" y="2181719"/>
            <a:ext cx="985143" cy="391296"/>
          </a:xfrm>
          <a:prstGeom prst="rect">
            <a:avLst/>
          </a:prstGeom>
        </p:spPr>
      </p:pic>
      <p:sp>
        <p:nvSpPr>
          <p:cNvPr id="19" name="文本框 18"/>
          <p:cNvSpPr txBox="1"/>
          <p:nvPr/>
        </p:nvSpPr>
        <p:spPr>
          <a:xfrm>
            <a:off x="5251251" y="413855"/>
            <a:ext cx="2318263" cy="769441"/>
          </a:xfrm>
          <a:prstGeom prst="rect">
            <a:avLst/>
          </a:prstGeom>
          <a:noFill/>
        </p:spPr>
        <p:txBody>
          <a:bodyPr wrap="none" rtlCol="0">
            <a:spAutoFit/>
          </a:bodyPr>
          <a:lstStyle/>
          <a:p>
            <a:r>
              <a:rPr lang="en-US" altLang="zh-CN" sz="4400" b="1" dirty="0" err="1" smtClean="0">
                <a:solidFill>
                  <a:srgbClr val="20B6BE"/>
                </a:solidFill>
                <a:latin typeface="Times New Roman" pitchFamily="18" charset="0"/>
                <a:ea typeface="微软雅黑" panose="020B0503020204020204" pitchFamily="34" charset="-122"/>
                <a:cs typeface="Times New Roman" pitchFamily="18" charset="0"/>
              </a:rPr>
              <a:t>Ghi</a:t>
            </a:r>
            <a:r>
              <a:rPr lang="en-US" altLang="zh-CN" sz="44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400" b="1" dirty="0" err="1" smtClean="0">
                <a:solidFill>
                  <a:srgbClr val="20B6BE"/>
                </a:solidFill>
                <a:latin typeface="Times New Roman" pitchFamily="18" charset="0"/>
                <a:ea typeface="微软雅黑" panose="020B0503020204020204" pitchFamily="34" charset="-122"/>
                <a:cs typeface="Times New Roman" pitchFamily="18" charset="0"/>
              </a:rPr>
              <a:t>nhớ</a:t>
            </a:r>
            <a:r>
              <a:rPr lang="en-US" altLang="zh-CN" sz="4400" b="1" dirty="0" smtClean="0">
                <a:solidFill>
                  <a:srgbClr val="20B6BE"/>
                </a:solidFill>
                <a:latin typeface="Times New Roman" pitchFamily="18" charset="0"/>
                <a:ea typeface="微软雅黑" panose="020B0503020204020204" pitchFamily="34" charset="-122"/>
                <a:cs typeface="Times New Roman" pitchFamily="18" charset="0"/>
              </a:rPr>
              <a:t> </a:t>
            </a:r>
            <a:endParaRPr lang="zh-CN" altLang="en-US" sz="4400" b="1" dirty="0">
              <a:solidFill>
                <a:srgbClr val="20B6BE"/>
              </a:solidFill>
              <a:latin typeface="Times New Roman" pitchFamily="18" charset="0"/>
              <a:ea typeface="微软雅黑" panose="020B0503020204020204" pitchFamily="34" charset="-122"/>
              <a:cs typeface="Times New Roman" pitchFamily="18" charset="0"/>
            </a:endParaRPr>
          </a:p>
        </p:txBody>
      </p:sp>
      <p:sp>
        <p:nvSpPr>
          <p:cNvPr id="20" name="任意多边形 19"/>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79724" y="2208662"/>
            <a:ext cx="1201141" cy="864517"/>
            <a:chOff x="8726219" y="-661205"/>
            <a:chExt cx="2154936" cy="1322409"/>
          </a:xfrm>
        </p:grpSpPr>
        <p:sp>
          <p:nvSpPr>
            <p:cNvPr id="24"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126588">
            <a:off x="3535527" y="58526"/>
            <a:ext cx="1492243" cy="1101996"/>
            <a:chOff x="467955" y="825830"/>
            <a:chExt cx="1688486" cy="1246918"/>
          </a:xfrm>
        </p:grpSpPr>
        <p:sp>
          <p:nvSpPr>
            <p:cNvPr id="27"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noFill/>
            <a:ln w="38100">
              <a:solidFill>
                <a:srgbClr val="1CD8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29" name="组合 28"/>
            <p:cNvGrpSpPr/>
            <p:nvPr/>
          </p:nvGrpSpPr>
          <p:grpSpPr>
            <a:xfrm rot="21335217">
              <a:off x="1363234" y="825830"/>
              <a:ext cx="793207" cy="804046"/>
              <a:chOff x="7973454" y="5027358"/>
              <a:chExt cx="1573288" cy="1594782"/>
            </a:xfrm>
          </p:grpSpPr>
          <p:sp>
            <p:nvSpPr>
              <p:cNvPr id="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CD8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Rectangle 32"/>
          <p:cNvSpPr/>
          <p:nvPr/>
        </p:nvSpPr>
        <p:spPr>
          <a:xfrm>
            <a:off x="1956182" y="4347276"/>
            <a:ext cx="2342864" cy="1077218"/>
          </a:xfrm>
          <a:prstGeom prst="rect">
            <a:avLst/>
          </a:prstGeom>
        </p:spPr>
        <p:txBody>
          <a:bodyPr wrap="square">
            <a:spAutoFit/>
          </a:bodyPr>
          <a:lstStyle/>
          <a:p>
            <a:pPr algn="ct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biểu đạt tình cảm</a:t>
            </a:r>
            <a:endParaRPr lang="en-US" sz="3200" dirty="0">
              <a:latin typeface="Times New Roman" pitchFamily="18" charset="0"/>
              <a:cs typeface="Times New Roman" pitchFamily="18" charset="0"/>
            </a:endParaRPr>
          </a:p>
        </p:txBody>
      </p:sp>
      <p:pic>
        <p:nvPicPr>
          <p:cNvPr id="34"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993553" y="4463172"/>
            <a:ext cx="985143" cy="391296"/>
          </a:xfrm>
          <a:prstGeom prst="rect">
            <a:avLst/>
          </a:prstGeom>
        </p:spPr>
      </p:pic>
      <p:grpSp>
        <p:nvGrpSpPr>
          <p:cNvPr id="36" name="组合 22"/>
          <p:cNvGrpSpPr/>
          <p:nvPr/>
        </p:nvGrpSpPr>
        <p:grpSpPr>
          <a:xfrm>
            <a:off x="409295" y="4476467"/>
            <a:ext cx="1201141" cy="864517"/>
            <a:chOff x="8726219" y="-661205"/>
            <a:chExt cx="2154936" cy="1322409"/>
          </a:xfrm>
        </p:grpSpPr>
        <p:sp>
          <p:nvSpPr>
            <p:cNvPr id="41"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18"/>
          <p:cNvSpPr txBox="1"/>
          <p:nvPr/>
        </p:nvSpPr>
        <p:spPr>
          <a:xfrm>
            <a:off x="2619508" y="1180404"/>
            <a:ext cx="7547259" cy="707886"/>
          </a:xfrm>
          <a:prstGeom prst="rect">
            <a:avLst/>
          </a:prstGeom>
          <a:noFill/>
        </p:spPr>
        <p:txBody>
          <a:bodyPr wrap="none" rtlCol="0">
            <a:spAutoFit/>
          </a:bodyPr>
          <a:lstStyle/>
          <a:p>
            <a:r>
              <a:rPr lang="vi-VN" sz="4000" dirty="0" smtClean="0">
                <a:solidFill>
                  <a:srgbClr val="FF0000"/>
                </a:solidFill>
                <a:latin typeface="+mj-lt"/>
              </a:rPr>
              <a:t>Các đặc điểm của văn bản biểu cảm</a:t>
            </a:r>
            <a:endParaRPr lang="zh-CN" altLang="en-US" sz="4000" b="1" dirty="0">
              <a:solidFill>
                <a:srgbClr val="FF0000"/>
              </a:solidFill>
              <a:latin typeface="+mj-lt"/>
              <a:ea typeface="微软雅黑" panose="020B0503020204020204" pitchFamily="34" charset="-122"/>
              <a:cs typeface="Times New Roman" pitchFamily="18" charset="0"/>
            </a:endParaRPr>
          </a:p>
        </p:txBody>
      </p:sp>
      <p:sp>
        <p:nvSpPr>
          <p:cNvPr id="44" name="Rectangle 43"/>
          <p:cNvSpPr/>
          <p:nvPr/>
        </p:nvSpPr>
        <p:spPr>
          <a:xfrm>
            <a:off x="1828804" y="2314263"/>
            <a:ext cx="10331354" cy="584775"/>
          </a:xfrm>
          <a:prstGeom prst="rect">
            <a:avLst/>
          </a:prstGeom>
        </p:spPr>
        <p:txBody>
          <a:bodyPr wrap="square">
            <a:spAutoFit/>
          </a:bodyPr>
          <a:lstStyle/>
          <a:p>
            <a:r>
              <a:rPr lang="vi-VN" sz="3200" dirty="0" smtClean="0">
                <a:latin typeface="Times New Roman" pitchFamily="18" charset="0"/>
                <a:cs typeface="Times New Roman" pitchFamily="18" charset="0"/>
              </a:rPr>
              <a:t>Mỗi bài văn biểu cảm tập trung biểu cảm </a:t>
            </a:r>
            <a:r>
              <a:rPr lang="en-US" sz="3200" dirty="0" smtClean="0">
                <a:latin typeface="Times New Roman" pitchFamily="18" charset="0"/>
                <a:cs typeface="Times New Roman" pitchFamily="18" charset="0"/>
              </a:rPr>
              <a:t>1</a:t>
            </a:r>
            <a:r>
              <a:rPr lang="vi-VN" sz="3200" dirty="0" smtClean="0">
                <a:latin typeface="Times New Roman" pitchFamily="18" charset="0"/>
                <a:cs typeface="Times New Roman" pitchFamily="18" charset="0"/>
              </a:rPr>
              <a:t> tình cảm chủ yếu.</a:t>
            </a:r>
            <a:endParaRPr lang="en-US" sz="3200" dirty="0">
              <a:latin typeface="Times New Roman" pitchFamily="18" charset="0"/>
              <a:cs typeface="Times New Roman" pitchFamily="18" charset="0"/>
            </a:endParaRPr>
          </a:p>
        </p:txBody>
      </p:sp>
      <p:sp>
        <p:nvSpPr>
          <p:cNvPr id="45" name="Rectangle 44"/>
          <p:cNvSpPr/>
          <p:nvPr/>
        </p:nvSpPr>
        <p:spPr>
          <a:xfrm>
            <a:off x="5500050" y="3257729"/>
            <a:ext cx="6648736" cy="1569660"/>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Gián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tiếp</a:t>
            </a:r>
            <a:r>
              <a:rPr lang="en-US" sz="3200" dirty="0" smtClean="0">
                <a:latin typeface="Times New Roman" pitchFamily="18" charset="0"/>
                <a:cs typeface="Times New Roman" pitchFamily="18" charset="0"/>
              </a:rPr>
              <a:t>: G</a:t>
            </a:r>
            <a:r>
              <a:rPr lang="vi-VN" sz="3200" dirty="0" smtClean="0">
                <a:latin typeface="Times New Roman" pitchFamily="18" charset="0"/>
                <a:cs typeface="Times New Roman" pitchFamily="18" charset="0"/>
              </a:rPr>
              <a:t>ửi gắm tình cảm, tư tưởng </a:t>
            </a:r>
            <a:r>
              <a:rPr lang="en-US" sz="3200" dirty="0" smtClean="0">
                <a:latin typeface="Times New Roman" pitchFamily="18" charset="0"/>
                <a:cs typeface="Times New Roman" pitchFamily="18" charset="0"/>
              </a:rPr>
              <a:t>qua</a:t>
            </a:r>
            <a:r>
              <a:rPr lang="vi-VN" sz="3200" dirty="0" smtClean="0">
                <a:latin typeface="Times New Roman" pitchFamily="18" charset="0"/>
                <a:cs typeface="Times New Roman" pitchFamily="18" charset="0"/>
              </a:rPr>
              <a:t> hình ảnh có ý nghĩa ẩn dụ, tượng trưng (đồ vật</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loài cây</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hiện tượng) </a:t>
            </a:r>
            <a:endParaRPr lang="en-US" sz="3200" dirty="0">
              <a:latin typeface="Times New Roman" pitchFamily="18" charset="0"/>
              <a:cs typeface="Times New Roman" pitchFamily="18" charset="0"/>
            </a:endParaRPr>
          </a:p>
        </p:txBody>
      </p:sp>
      <p:sp>
        <p:nvSpPr>
          <p:cNvPr id="46" name="Rectangle 45"/>
          <p:cNvSpPr/>
          <p:nvPr/>
        </p:nvSpPr>
        <p:spPr>
          <a:xfrm>
            <a:off x="5545540" y="5125708"/>
            <a:ext cx="6605516" cy="1077218"/>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Trực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tiếp</a:t>
            </a:r>
            <a:r>
              <a:rPr lang="en-US" sz="3200" dirty="0" smtClean="0">
                <a:latin typeface="Times New Roman" pitchFamily="18" charset="0"/>
                <a:cs typeface="Times New Roman" pitchFamily="18" charset="0"/>
              </a:rPr>
              <a:t>: T</a:t>
            </a:r>
            <a:r>
              <a:rPr lang="vi-VN" sz="3200" dirty="0" smtClean="0">
                <a:latin typeface="Times New Roman" pitchFamily="18" charset="0"/>
                <a:cs typeface="Times New Roman" pitchFamily="18" charset="0"/>
              </a:rPr>
              <a:t>hổ lộ nỗi niềm, cảm xúc trong lòng</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ngôn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cxnSp>
        <p:nvCxnSpPr>
          <p:cNvPr id="48" name="Straight Arrow Connector 47"/>
          <p:cNvCxnSpPr>
            <a:stCxn id="33" idx="3"/>
            <a:endCxn id="45" idx="1"/>
          </p:cNvCxnSpPr>
          <p:nvPr/>
        </p:nvCxnSpPr>
        <p:spPr>
          <a:xfrm flipV="1">
            <a:off x="4299046" y="4042559"/>
            <a:ext cx="1201004" cy="8433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3" idx="3"/>
            <a:endCxn id="46" idx="1"/>
          </p:cNvCxnSpPr>
          <p:nvPr/>
        </p:nvCxnSpPr>
        <p:spPr>
          <a:xfrm>
            <a:off x="4299046" y="4885885"/>
            <a:ext cx="1246494" cy="7784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47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anim calcmode="lin" valueType="num">
                                      <p:cBhvr>
                                        <p:cTn id="8" dur="1250" fill="hold"/>
                                        <p:tgtEl>
                                          <p:spTgt spid="21"/>
                                        </p:tgtEl>
                                        <p:attrNameLst>
                                          <p:attrName>ppt_x</p:attrName>
                                        </p:attrNameLst>
                                      </p:cBhvr>
                                      <p:tavLst>
                                        <p:tav tm="0">
                                          <p:val>
                                            <p:strVal val="#ppt_x"/>
                                          </p:val>
                                        </p:tav>
                                        <p:tav tm="100000">
                                          <p:val>
                                            <p:strVal val="#ppt_x"/>
                                          </p:val>
                                        </p:tav>
                                      </p:tavLst>
                                    </p:anim>
                                    <p:anim calcmode="lin" valueType="num">
                                      <p:cBhvr>
                                        <p:cTn id="9" dur="12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250"/>
                                        <p:tgtEl>
                                          <p:spTgt spid="20"/>
                                        </p:tgtEl>
                                      </p:cBhvr>
                                    </p:animEffect>
                                    <p:anim calcmode="lin" valueType="num">
                                      <p:cBhvr>
                                        <p:cTn id="13" dur="1250" fill="hold"/>
                                        <p:tgtEl>
                                          <p:spTgt spid="20"/>
                                        </p:tgtEl>
                                        <p:attrNameLst>
                                          <p:attrName>ppt_x</p:attrName>
                                        </p:attrNameLst>
                                      </p:cBhvr>
                                      <p:tavLst>
                                        <p:tav tm="0">
                                          <p:val>
                                            <p:strVal val="#ppt_x"/>
                                          </p:val>
                                        </p:tav>
                                        <p:tav tm="100000">
                                          <p:val>
                                            <p:strVal val="#ppt_x"/>
                                          </p:val>
                                        </p:tav>
                                      </p:tavLst>
                                    </p:anim>
                                    <p:anim calcmode="lin" valueType="num">
                                      <p:cBhvr>
                                        <p:cTn id="14" dur="1250" fill="hold"/>
                                        <p:tgtEl>
                                          <p:spTgt spid="20"/>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550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750"/>
                                        <p:tgtEl>
                                          <p:spTgt spid="26"/>
                                        </p:tgtEl>
                                      </p:cBhvr>
                                    </p:animEffect>
                                  </p:childTnLst>
                                </p:cTn>
                              </p:par>
                              <p:par>
                                <p:cTn id="18" presetID="22" presetClass="entr" presetSubtype="8" fill="hold" grpId="0" nodeType="withEffect">
                                  <p:stCondLst>
                                    <p:cond delay="625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1250"/>
                                        <p:tgtEl>
                                          <p:spTgt spid="19"/>
                                        </p:tgtEl>
                                      </p:cBhvr>
                                    </p:animEffect>
                                  </p:childTnLst>
                                </p:cTn>
                              </p:par>
                              <p:par>
                                <p:cTn id="21" presetID="22" presetClass="entr" presetSubtype="8" fill="hold" grpId="0" nodeType="withEffect">
                                  <p:stCondLst>
                                    <p:cond delay="625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1250"/>
                                        <p:tgtEl>
                                          <p:spTgt spid="43"/>
                                        </p:tgtEl>
                                      </p:cBhvr>
                                    </p:animEffect>
                                  </p:childTnLst>
                                </p:cTn>
                              </p:par>
                              <p:par>
                                <p:cTn id="24" presetID="42" presetClass="entr" presetSubtype="0" fill="hold" nodeType="withEffect">
                                  <p:stCondLst>
                                    <p:cond delay="115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225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strips(downLeft)">
                                      <p:cBhvr>
                                        <p:cTn id="38" dur="500"/>
                                        <p:tgtEl>
                                          <p:spTgt spid="44"/>
                                        </p:tgtEl>
                                      </p:cBhvr>
                                    </p:animEffect>
                                  </p:childTnLst>
                                </p:cTn>
                              </p:par>
                              <p:par>
                                <p:cTn id="39" presetID="42" presetClass="entr" presetSubtype="0" fill="hold" nodeType="withEffect">
                                  <p:stCondLst>
                                    <p:cond delay="1150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225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heel(4)">
                                      <p:cBhvr>
                                        <p:cTn id="53" dur="20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strips(downLeft)">
                                      <p:cBhvr>
                                        <p:cTn id="58" dur="500"/>
                                        <p:tgtEl>
                                          <p:spTgt spid="48"/>
                                        </p:tgtEl>
                                      </p:cBhvr>
                                    </p:animEffect>
                                  </p:childTnLst>
                                </p:cTn>
                              </p:par>
                              <p:par>
                                <p:cTn id="59" presetID="18" presetClass="entr" presetSubtype="12"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strips(downLeft)">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strips(downLeft)">
                                      <p:cBhvr>
                                        <p:cTn id="66" dur="500"/>
                                        <p:tgtEl>
                                          <p:spTgt spid="49"/>
                                        </p:tgtEl>
                                      </p:cBhvr>
                                    </p:animEffect>
                                  </p:childTnLst>
                                </p:cTn>
                              </p:par>
                              <p:par>
                                <p:cTn id="67" presetID="18" presetClass="entr" presetSubtype="12"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strips(down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33"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677379" y="2181719"/>
            <a:ext cx="985143" cy="391296"/>
          </a:xfrm>
          <a:prstGeom prst="rect">
            <a:avLst/>
          </a:prstGeom>
        </p:spPr>
      </p:pic>
      <p:sp>
        <p:nvSpPr>
          <p:cNvPr id="19" name="文本框 18"/>
          <p:cNvSpPr txBox="1"/>
          <p:nvPr/>
        </p:nvSpPr>
        <p:spPr>
          <a:xfrm>
            <a:off x="5251251" y="413855"/>
            <a:ext cx="2318263" cy="769441"/>
          </a:xfrm>
          <a:prstGeom prst="rect">
            <a:avLst/>
          </a:prstGeom>
          <a:noFill/>
        </p:spPr>
        <p:txBody>
          <a:bodyPr wrap="none" rtlCol="0">
            <a:spAutoFit/>
          </a:bodyPr>
          <a:lstStyle/>
          <a:p>
            <a:r>
              <a:rPr lang="en-US" altLang="zh-CN" sz="4400" b="1" dirty="0" err="1" smtClean="0">
                <a:solidFill>
                  <a:srgbClr val="20B6BE"/>
                </a:solidFill>
                <a:latin typeface="Times New Roman" pitchFamily="18" charset="0"/>
                <a:ea typeface="微软雅黑" panose="020B0503020204020204" pitchFamily="34" charset="-122"/>
                <a:cs typeface="Times New Roman" pitchFamily="18" charset="0"/>
              </a:rPr>
              <a:t>Ghi</a:t>
            </a:r>
            <a:r>
              <a:rPr lang="en-US" altLang="zh-CN" sz="44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400" b="1" dirty="0" err="1" smtClean="0">
                <a:solidFill>
                  <a:srgbClr val="20B6BE"/>
                </a:solidFill>
                <a:latin typeface="Times New Roman" pitchFamily="18" charset="0"/>
                <a:ea typeface="微软雅黑" panose="020B0503020204020204" pitchFamily="34" charset="-122"/>
                <a:cs typeface="Times New Roman" pitchFamily="18" charset="0"/>
              </a:rPr>
              <a:t>nhớ</a:t>
            </a:r>
            <a:r>
              <a:rPr lang="en-US" altLang="zh-CN" sz="4400" b="1" dirty="0" smtClean="0">
                <a:solidFill>
                  <a:srgbClr val="20B6BE"/>
                </a:solidFill>
                <a:latin typeface="Times New Roman" pitchFamily="18" charset="0"/>
                <a:ea typeface="微软雅黑" panose="020B0503020204020204" pitchFamily="34" charset="-122"/>
                <a:cs typeface="Times New Roman" pitchFamily="18" charset="0"/>
              </a:rPr>
              <a:t> </a:t>
            </a:r>
            <a:endParaRPr lang="zh-CN" altLang="en-US" sz="4400" b="1" dirty="0">
              <a:solidFill>
                <a:srgbClr val="20B6BE"/>
              </a:solidFill>
              <a:latin typeface="Times New Roman" pitchFamily="18" charset="0"/>
              <a:ea typeface="微软雅黑" panose="020B0503020204020204" pitchFamily="34" charset="-122"/>
              <a:cs typeface="Times New Roman" pitchFamily="18" charset="0"/>
            </a:endParaRPr>
          </a:p>
        </p:txBody>
      </p:sp>
      <p:sp>
        <p:nvSpPr>
          <p:cNvPr id="20" name="任意多边形 19"/>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2"/>
          <p:cNvGrpSpPr/>
          <p:nvPr/>
        </p:nvGrpSpPr>
        <p:grpSpPr>
          <a:xfrm>
            <a:off x="379724" y="2208662"/>
            <a:ext cx="1201141" cy="864517"/>
            <a:chOff x="8726219" y="-661205"/>
            <a:chExt cx="2154936" cy="1322409"/>
          </a:xfrm>
        </p:grpSpPr>
        <p:sp>
          <p:nvSpPr>
            <p:cNvPr id="24"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5"/>
          <p:cNvGrpSpPr/>
          <p:nvPr/>
        </p:nvGrpSpPr>
        <p:grpSpPr>
          <a:xfrm rot="2126588">
            <a:off x="3535527" y="58526"/>
            <a:ext cx="1492243" cy="1101996"/>
            <a:chOff x="467955" y="825830"/>
            <a:chExt cx="1688486" cy="1246918"/>
          </a:xfrm>
        </p:grpSpPr>
        <p:sp>
          <p:nvSpPr>
            <p:cNvPr id="27"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noFill/>
            <a:ln w="38100">
              <a:solidFill>
                <a:srgbClr val="1CD8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4" name="组合 28"/>
            <p:cNvGrpSpPr/>
            <p:nvPr/>
          </p:nvGrpSpPr>
          <p:grpSpPr>
            <a:xfrm rot="21335217">
              <a:off x="1363234" y="825830"/>
              <a:ext cx="793207" cy="804046"/>
              <a:chOff x="7973454" y="5027358"/>
              <a:chExt cx="1573288" cy="1594782"/>
            </a:xfrm>
          </p:grpSpPr>
          <p:sp>
            <p:nvSpPr>
              <p:cNvPr id="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CD8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Rectangle 32"/>
          <p:cNvSpPr/>
          <p:nvPr/>
        </p:nvSpPr>
        <p:spPr>
          <a:xfrm>
            <a:off x="1915235" y="4824944"/>
            <a:ext cx="8402469" cy="1077218"/>
          </a:xfrm>
          <a:prstGeom prst="rect">
            <a:avLst/>
          </a:prstGeom>
        </p:spPr>
        <p:txBody>
          <a:bodyPr wrap="square">
            <a:spAutoFit/>
          </a:bodyPr>
          <a:lstStyle/>
          <a:p>
            <a:pPr algn="just"/>
            <a:r>
              <a:rPr lang="vi-VN" sz="3200" dirty="0" smtClean="0">
                <a:latin typeface="+mj-lt"/>
              </a:rPr>
              <a:t>Tình cảm trong bài văn phải rõ ràng, trong sáng, chân thực thì bài biểu cảm mới có giá trị.</a:t>
            </a:r>
            <a:endParaRPr lang="en-US" sz="3200" dirty="0">
              <a:latin typeface="+mj-lt"/>
              <a:cs typeface="Times New Roman" pitchFamily="18" charset="0"/>
            </a:endParaRPr>
          </a:p>
        </p:txBody>
      </p:sp>
      <p:pic>
        <p:nvPicPr>
          <p:cNvPr id="34"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993551" y="4940842"/>
            <a:ext cx="985143" cy="391296"/>
          </a:xfrm>
          <a:prstGeom prst="rect">
            <a:avLst/>
          </a:prstGeom>
        </p:spPr>
      </p:pic>
      <p:grpSp>
        <p:nvGrpSpPr>
          <p:cNvPr id="5" name="组合 22"/>
          <p:cNvGrpSpPr/>
          <p:nvPr/>
        </p:nvGrpSpPr>
        <p:grpSpPr>
          <a:xfrm>
            <a:off x="409293" y="4954137"/>
            <a:ext cx="1201141" cy="864517"/>
            <a:chOff x="8726219" y="-661205"/>
            <a:chExt cx="2154936" cy="1322409"/>
          </a:xfrm>
        </p:grpSpPr>
        <p:sp>
          <p:nvSpPr>
            <p:cNvPr id="41"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18"/>
          <p:cNvSpPr txBox="1"/>
          <p:nvPr/>
        </p:nvSpPr>
        <p:spPr>
          <a:xfrm>
            <a:off x="2619508" y="1180404"/>
            <a:ext cx="7547259" cy="707886"/>
          </a:xfrm>
          <a:prstGeom prst="rect">
            <a:avLst/>
          </a:prstGeom>
          <a:noFill/>
        </p:spPr>
        <p:txBody>
          <a:bodyPr wrap="none" rtlCol="0">
            <a:spAutoFit/>
          </a:bodyPr>
          <a:lstStyle/>
          <a:p>
            <a:r>
              <a:rPr lang="vi-VN" sz="4000" dirty="0" smtClean="0">
                <a:solidFill>
                  <a:srgbClr val="FF0000"/>
                </a:solidFill>
                <a:latin typeface="+mj-lt"/>
              </a:rPr>
              <a:t>Các đặc điểm của văn bản biểu cảm</a:t>
            </a:r>
            <a:endParaRPr lang="zh-CN" altLang="en-US" sz="4000" b="1" dirty="0">
              <a:solidFill>
                <a:srgbClr val="FF0000"/>
              </a:solidFill>
              <a:latin typeface="+mj-lt"/>
              <a:ea typeface="微软雅黑" panose="020B0503020204020204" pitchFamily="34" charset="-122"/>
              <a:cs typeface="Times New Roman" pitchFamily="18" charset="0"/>
            </a:endParaRPr>
          </a:p>
        </p:txBody>
      </p:sp>
      <p:sp>
        <p:nvSpPr>
          <p:cNvPr id="44" name="Rectangle 43"/>
          <p:cNvSpPr/>
          <p:nvPr/>
        </p:nvSpPr>
        <p:spPr>
          <a:xfrm>
            <a:off x="1828804" y="2314263"/>
            <a:ext cx="7451674" cy="584775"/>
          </a:xfrm>
          <a:prstGeom prst="rect">
            <a:avLst/>
          </a:prstGeom>
        </p:spPr>
        <p:txBody>
          <a:bodyPr wrap="square">
            <a:spAutoFit/>
          </a:bodyPr>
          <a:lstStyle/>
          <a:p>
            <a:r>
              <a:rPr lang="vi-VN" sz="3200" dirty="0" smtClean="0">
                <a:latin typeface="+mj-lt"/>
              </a:rPr>
              <a:t>Bài văn biểu cảm thường có bố cục ba phần</a:t>
            </a:r>
            <a:endParaRPr lang="en-US" sz="3200" dirty="0">
              <a:latin typeface="+mj-lt"/>
              <a:cs typeface="Times New Roman" pitchFamily="18" charset="0"/>
            </a:endParaRPr>
          </a:p>
        </p:txBody>
      </p:sp>
      <p:sp>
        <p:nvSpPr>
          <p:cNvPr id="45" name="Rectangle 44"/>
          <p:cNvSpPr/>
          <p:nvPr/>
        </p:nvSpPr>
        <p:spPr>
          <a:xfrm>
            <a:off x="1733268" y="3776348"/>
            <a:ext cx="1897037" cy="584775"/>
          </a:xfrm>
          <a:prstGeom prst="rect">
            <a:avLst/>
          </a:prstGeom>
        </p:spPr>
        <p:txBody>
          <a:bodyPr wrap="square">
            <a:spAutoFit/>
          </a:bodyPr>
          <a:lstStyle/>
          <a:p>
            <a:pPr algn="ctr"/>
            <a:r>
              <a:rPr lang="en-US" sz="3200" dirty="0" err="1" smtClean="0">
                <a:latin typeface="Times New Roman" pitchFamily="18" charset="0"/>
                <a:cs typeface="Times New Roman" pitchFamily="18" charset="0"/>
              </a:rPr>
              <a:t>Mở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sp>
        <p:nvSpPr>
          <p:cNvPr id="46" name="Rectangle 45"/>
          <p:cNvSpPr/>
          <p:nvPr/>
        </p:nvSpPr>
        <p:spPr>
          <a:xfrm>
            <a:off x="4508308" y="3774583"/>
            <a:ext cx="2097206" cy="584775"/>
          </a:xfrm>
          <a:prstGeom prst="rect">
            <a:avLst/>
          </a:prstGeom>
        </p:spPr>
        <p:txBody>
          <a:bodyPr wrap="square">
            <a:spAutoFit/>
          </a:bodyPr>
          <a:lstStyle/>
          <a:p>
            <a:pPr algn="ctr"/>
            <a:r>
              <a:rPr lang="en-US" sz="3200" dirty="0" err="1" smtClean="0">
                <a:latin typeface="Times New Roman" pitchFamily="18" charset="0"/>
                <a:cs typeface="Times New Roman" pitchFamily="18" charset="0"/>
              </a:rPr>
              <a:t>Thân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cxnSp>
        <p:nvCxnSpPr>
          <p:cNvPr id="48" name="Straight Arrow Connector 47"/>
          <p:cNvCxnSpPr>
            <a:stCxn id="44" idx="2"/>
            <a:endCxn id="45" idx="0"/>
          </p:cNvCxnSpPr>
          <p:nvPr/>
        </p:nvCxnSpPr>
        <p:spPr>
          <a:xfrm rot="5400000">
            <a:off x="3679559" y="1901266"/>
            <a:ext cx="877310" cy="28728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4" idx="2"/>
            <a:endCxn id="46" idx="0"/>
          </p:cNvCxnSpPr>
          <p:nvPr/>
        </p:nvCxnSpPr>
        <p:spPr>
          <a:xfrm rot="16200000" flipH="1">
            <a:off x="5118004" y="3335675"/>
            <a:ext cx="875545" cy="22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963466" y="3749559"/>
            <a:ext cx="2097206" cy="584775"/>
          </a:xfrm>
          <a:prstGeom prst="rect">
            <a:avLst/>
          </a:prstGeom>
        </p:spPr>
        <p:txBody>
          <a:bodyPr wrap="square">
            <a:spAutoFit/>
          </a:bodyPr>
          <a:lstStyle/>
          <a:p>
            <a:pPr algn="ct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cxnSp>
        <p:nvCxnSpPr>
          <p:cNvPr id="50" name="Straight Arrow Connector 49"/>
          <p:cNvCxnSpPr>
            <a:stCxn id="44" idx="2"/>
            <a:endCxn id="47" idx="0"/>
          </p:cNvCxnSpPr>
          <p:nvPr/>
        </p:nvCxnSpPr>
        <p:spPr>
          <a:xfrm rot="16200000" flipH="1">
            <a:off x="6858095" y="1595584"/>
            <a:ext cx="850521" cy="34574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47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anim calcmode="lin" valueType="num">
                                      <p:cBhvr>
                                        <p:cTn id="8" dur="1250" fill="hold"/>
                                        <p:tgtEl>
                                          <p:spTgt spid="21"/>
                                        </p:tgtEl>
                                        <p:attrNameLst>
                                          <p:attrName>ppt_x</p:attrName>
                                        </p:attrNameLst>
                                      </p:cBhvr>
                                      <p:tavLst>
                                        <p:tav tm="0">
                                          <p:val>
                                            <p:strVal val="#ppt_x"/>
                                          </p:val>
                                        </p:tav>
                                        <p:tav tm="100000">
                                          <p:val>
                                            <p:strVal val="#ppt_x"/>
                                          </p:val>
                                        </p:tav>
                                      </p:tavLst>
                                    </p:anim>
                                    <p:anim calcmode="lin" valueType="num">
                                      <p:cBhvr>
                                        <p:cTn id="9" dur="12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250"/>
                                        <p:tgtEl>
                                          <p:spTgt spid="20"/>
                                        </p:tgtEl>
                                      </p:cBhvr>
                                    </p:animEffect>
                                    <p:anim calcmode="lin" valueType="num">
                                      <p:cBhvr>
                                        <p:cTn id="13" dur="1250" fill="hold"/>
                                        <p:tgtEl>
                                          <p:spTgt spid="20"/>
                                        </p:tgtEl>
                                        <p:attrNameLst>
                                          <p:attrName>ppt_x</p:attrName>
                                        </p:attrNameLst>
                                      </p:cBhvr>
                                      <p:tavLst>
                                        <p:tav tm="0">
                                          <p:val>
                                            <p:strVal val="#ppt_x"/>
                                          </p:val>
                                        </p:tav>
                                        <p:tav tm="100000">
                                          <p:val>
                                            <p:strVal val="#ppt_x"/>
                                          </p:val>
                                        </p:tav>
                                      </p:tavLst>
                                    </p:anim>
                                    <p:anim calcmode="lin" valueType="num">
                                      <p:cBhvr>
                                        <p:cTn id="14" dur="1250" fill="hold"/>
                                        <p:tgtEl>
                                          <p:spTgt spid="20"/>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550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750"/>
                                        <p:tgtEl>
                                          <p:spTgt spid="3"/>
                                        </p:tgtEl>
                                      </p:cBhvr>
                                    </p:animEffect>
                                  </p:childTnLst>
                                </p:cTn>
                              </p:par>
                              <p:par>
                                <p:cTn id="18" presetID="22" presetClass="entr" presetSubtype="8" fill="hold" grpId="0" nodeType="withEffect">
                                  <p:stCondLst>
                                    <p:cond delay="625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1250"/>
                                        <p:tgtEl>
                                          <p:spTgt spid="19"/>
                                        </p:tgtEl>
                                      </p:cBhvr>
                                    </p:animEffect>
                                  </p:childTnLst>
                                </p:cTn>
                              </p:par>
                              <p:par>
                                <p:cTn id="21" presetID="22" presetClass="entr" presetSubtype="8" fill="hold" grpId="0" nodeType="withEffect">
                                  <p:stCondLst>
                                    <p:cond delay="625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1250"/>
                                        <p:tgtEl>
                                          <p:spTgt spid="43"/>
                                        </p:tgtEl>
                                      </p:cBhvr>
                                    </p:animEffect>
                                  </p:childTnLst>
                                </p:cTn>
                              </p:par>
                              <p:par>
                                <p:cTn id="24" presetID="42" presetClass="entr" presetSubtype="0" fill="hold" nodeType="withEffect">
                                  <p:stCondLst>
                                    <p:cond delay="115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225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strips(downLeft)">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strips(downLeft)">
                                      <p:cBhvr>
                                        <p:cTn id="43" dur="500"/>
                                        <p:tgtEl>
                                          <p:spTgt spid="48"/>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strips(downLeft)">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strips(downLeft)">
                                      <p:cBhvr>
                                        <p:cTn id="51" dur="500"/>
                                        <p:tgtEl>
                                          <p:spTgt spid="49"/>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strips(downLeft)">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downLeft)">
                                      <p:cBhvr>
                                        <p:cTn id="59" dur="500"/>
                                        <p:tgtEl>
                                          <p:spTgt spid="50"/>
                                        </p:tgtEl>
                                      </p:cBhvr>
                                    </p:animEffect>
                                  </p:childTnLst>
                                </p:cTn>
                              </p:par>
                              <p:par>
                                <p:cTn id="60" presetID="18" presetClass="entr" presetSubtype="12"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strips(downLeft)">
                                      <p:cBhvr>
                                        <p:cTn id="62" dur="500"/>
                                        <p:tgtEl>
                                          <p:spTgt spid="47"/>
                                        </p:tgtEl>
                                      </p:cBhvr>
                                    </p:animEffect>
                                  </p:childTnLst>
                                </p:cTn>
                              </p:par>
                              <p:par>
                                <p:cTn id="63" presetID="42" presetClass="entr" presetSubtype="0" fill="hold" nodeType="withEffect">
                                  <p:stCondLst>
                                    <p:cond delay="1150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225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heel(4)">
                                      <p:cBhvr>
                                        <p:cTn id="7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33" grpId="0"/>
      <p:bldP spid="43" grpId="0"/>
      <p:bldP spid="44" grpId="0"/>
      <p:bldP spid="45"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育教学培训课件通用通用PPT模板"/>
</p:tagLst>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0.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8.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9.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6640</TotalTime>
  <Words>1076</Words>
  <Application>Microsoft Office PowerPoint</Application>
  <PresentationFormat>Widescreen</PresentationFormat>
  <Paragraphs>151</Paragraphs>
  <Slides>20</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宋体</vt:lpstr>
      <vt:lpstr>Calibri Light</vt:lpstr>
      <vt:lpstr>Calibri</vt:lpstr>
      <vt:lpstr>Wingdings</vt:lpstr>
      <vt:lpstr>微软雅黑</vt:lpstr>
      <vt:lpstr>叶根友行书繁</vt:lpstr>
      <vt:lpstr>Impact</vt:lpstr>
      <vt:lpstr>Times New Roman</vt:lpstr>
      <vt:lpstr>Arial</vt:lpstr>
      <vt:lpstr>方正超粗黑简体</vt:lpstr>
      <vt:lpstr>张海山锐谐体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教育教学培训课件通用通用PPT模板</dc:title>
  <dc:creator>Windows User</dc:creator>
  <cp:lastModifiedBy>Thanh Bình</cp:lastModifiedBy>
  <cp:revision>477</cp:revision>
  <dcterms:created xsi:type="dcterms:W3CDTF">2016-08-07T08:11:21Z</dcterms:created>
  <dcterms:modified xsi:type="dcterms:W3CDTF">2021-10-05T12:36:18Z</dcterms:modified>
</cp:coreProperties>
</file>