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65" r:id="rId3"/>
    <p:sldId id="284" r:id="rId4"/>
    <p:sldId id="272" r:id="rId5"/>
    <p:sldId id="273" r:id="rId6"/>
    <p:sldId id="274" r:id="rId7"/>
    <p:sldId id="283" r:id="rId8"/>
    <p:sldId id="275" r:id="rId9"/>
    <p:sldId id="276" r:id="rId10"/>
    <p:sldId id="278" r:id="rId11"/>
    <p:sldId id="279" r:id="rId12"/>
    <p:sldId id="280" r:id="rId13"/>
    <p:sldId id="281" r:id="rId14"/>
    <p:sldId id="282" r:id="rId15"/>
    <p:sldId id="27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3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01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366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722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52600" y="6538913"/>
            <a:ext cx="7391400" cy="319087"/>
            <a:chOff x="144" y="1248"/>
            <a:chExt cx="4656" cy="201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3527425"/>
            <a:ext cx="9144000" cy="33575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0" y="3141663"/>
            <a:ext cx="9144000" cy="431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D032B5-A5E0-424D-8EAA-865C78DB53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032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76179-7967-4205-AF15-A6C5574576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114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A1233-6509-4EE4-B039-F691341052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223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F2E60-6D20-44DF-91EE-AF2786A60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61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4CC1E-C22B-4FA9-B525-6DEE42A9D9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568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65E27E-9B2D-450F-82F3-EC47851E6D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78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013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2FEC0-DC6B-4493-923E-962ABA7AD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2611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7F763C-7C74-4DDD-BD5C-A0C2B2696D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5598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20BF6-076F-4B18-A5D0-14174CC25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57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A58E9-A1A8-42AD-98E0-361E616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615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D950D-69CC-4B84-AEAD-2C461D885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75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86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179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30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86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39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87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4141E-EEEE-4EBC-919C-D1E127275F75}" type="datetimeFigureOut">
              <a:rPr lang="en-GB" smtClean="0"/>
              <a:t>25/09/2021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B36B2-74B1-4341-9AAC-2EBDFC42F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8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838200" y="6538913"/>
            <a:ext cx="8305800" cy="319087"/>
            <a:chOff x="144" y="1248"/>
            <a:chExt cx="4656" cy="201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CB259BAF-4F7D-4926-8561-C23F179D067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9" name="Picture 7" descr="Untitled-4 copy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163" y="0"/>
            <a:ext cx="85883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b="1">
                <a:solidFill>
                  <a:srgbClr val="FF6903"/>
                </a:solidFill>
              </a:rPr>
              <a:t>Bài thực hành 2: Làm quen với các kiểu dữ liệu trên trang tính</a:t>
            </a:r>
          </a:p>
        </p:txBody>
      </p:sp>
    </p:spTree>
    <p:extLst>
      <p:ext uri="{BB962C8B-B14F-4D97-AF65-F5344CB8AC3E}">
        <p14:creationId xmlns:p14="http://schemas.microsoft.com/office/powerpoint/2010/main" val="352133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rgbClr val="FF6903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115616" y="2276872"/>
            <a:ext cx="62646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8</a:t>
            </a:r>
          </a:p>
          <a:p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</a:p>
          <a:p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GB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/>
              <a:t>Câu </a:t>
            </a:r>
            <a:r>
              <a:rPr lang="en-GB" b="1" smtClean="0"/>
              <a:t>7: </a:t>
            </a:r>
            <a:r>
              <a:rPr lang="en-GB" b="1"/>
              <a:t>Tổ hợp phím Ctrl+O dùng để</a:t>
            </a:r>
            <a:endParaRPr lang="en-GB"/>
          </a:p>
          <a:p>
            <a:pPr marL="0" indent="0">
              <a:buNone/>
            </a:pPr>
            <a:r>
              <a:rPr lang="en-GB"/>
              <a:t>A. </a:t>
            </a:r>
            <a:r>
              <a:rPr lang="en-GB" smtClean="0"/>
              <a:t>Không mở </a:t>
            </a:r>
            <a:r>
              <a:rPr lang="en-GB"/>
              <a:t>bảng tính cũ</a:t>
            </a:r>
          </a:p>
          <a:p>
            <a:pPr marL="0" indent="0">
              <a:buNone/>
            </a:pPr>
            <a:r>
              <a:rPr lang="en-GB"/>
              <a:t>B. Mở bảng tính có sẵn trên máy tính</a:t>
            </a:r>
          </a:p>
          <a:p>
            <a:pPr marL="0" indent="0">
              <a:buNone/>
            </a:pPr>
            <a:r>
              <a:rPr lang="en-GB"/>
              <a:t>C. Mở một bảng tính mới</a:t>
            </a:r>
          </a:p>
          <a:p>
            <a:pPr marL="0" indent="0">
              <a:buNone/>
            </a:pPr>
            <a:r>
              <a:rPr lang="en-GB"/>
              <a:t>D. Lưu bảng tính với một tên </a:t>
            </a:r>
            <a:r>
              <a:rPr lang="en-GB" smtClean="0"/>
              <a:t>khác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77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/>
              <a:t>Câu </a:t>
            </a:r>
            <a:r>
              <a:rPr lang="en-GB" b="1" smtClean="0"/>
              <a:t>8: </a:t>
            </a:r>
            <a:r>
              <a:rPr lang="en-GB" b="1"/>
              <a:t>File </a:t>
            </a:r>
            <a:r>
              <a:rPr lang="en-GB" b="1">
                <a:sym typeface="Wingdings"/>
              </a:rPr>
              <a:t></a:t>
            </a:r>
            <a:r>
              <a:rPr lang="en-GB" b="1"/>
              <a:t> Open dùng để</a:t>
            </a:r>
            <a:endParaRPr lang="en-GB"/>
          </a:p>
          <a:p>
            <a:pPr marL="0" indent="0">
              <a:buNone/>
            </a:pPr>
            <a:r>
              <a:rPr lang="en-GB"/>
              <a:t>A. </a:t>
            </a:r>
            <a:r>
              <a:rPr lang="en-GB" smtClean="0"/>
              <a:t>Không mở </a:t>
            </a:r>
            <a:r>
              <a:rPr lang="en-GB"/>
              <a:t>bảng tính </a:t>
            </a:r>
          </a:p>
          <a:p>
            <a:pPr marL="0" indent="0">
              <a:buNone/>
            </a:pPr>
            <a:r>
              <a:rPr lang="en-GB"/>
              <a:t>B. Mở bảng tính có sẵn trên máy tính</a:t>
            </a:r>
          </a:p>
          <a:p>
            <a:pPr marL="0" indent="0">
              <a:buNone/>
            </a:pPr>
            <a:r>
              <a:rPr lang="en-GB"/>
              <a:t>C. Mở một bảng tính mới</a:t>
            </a:r>
          </a:p>
          <a:p>
            <a:pPr marL="0" indent="0">
              <a:buNone/>
            </a:pPr>
            <a:r>
              <a:rPr lang="en-GB"/>
              <a:t>D. Lưu bảng tính với một tên khác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/>
              <a:t>Câu </a:t>
            </a:r>
            <a:r>
              <a:rPr lang="en-GB" b="1" smtClean="0"/>
              <a:t>9: </a:t>
            </a:r>
            <a:r>
              <a:rPr lang="en-GB" b="1"/>
              <a:t>File </a:t>
            </a:r>
            <a:r>
              <a:rPr lang="en-GB" b="1">
                <a:sym typeface="Wingdings"/>
              </a:rPr>
              <a:t></a:t>
            </a:r>
            <a:r>
              <a:rPr lang="en-GB" b="1"/>
              <a:t> Save As dùng để</a:t>
            </a:r>
            <a:endParaRPr lang="en-GB"/>
          </a:p>
          <a:p>
            <a:pPr marL="0" indent="0">
              <a:buNone/>
            </a:pPr>
            <a:r>
              <a:rPr lang="en-GB"/>
              <a:t>A. Mở bảng tính cũ</a:t>
            </a:r>
          </a:p>
          <a:p>
            <a:pPr marL="0" indent="0">
              <a:buNone/>
            </a:pPr>
            <a:r>
              <a:rPr lang="en-GB"/>
              <a:t>B. Mở bảng tính có sẵn trên máy tính</a:t>
            </a:r>
          </a:p>
          <a:p>
            <a:pPr marL="0" indent="0">
              <a:buNone/>
            </a:pPr>
            <a:r>
              <a:rPr lang="en-GB"/>
              <a:t>C. Mở một bảng tính mới</a:t>
            </a:r>
          </a:p>
          <a:p>
            <a:pPr marL="0" indent="0">
              <a:buNone/>
            </a:pPr>
            <a:r>
              <a:rPr lang="en-GB"/>
              <a:t>D. Lưu bảng tính với một tên khác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03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/>
              <a:t>Câu </a:t>
            </a:r>
            <a:r>
              <a:rPr lang="en-GB" b="1" smtClean="0"/>
              <a:t>10: </a:t>
            </a:r>
            <a:r>
              <a:rPr lang="en-GB" b="1"/>
              <a:t>Khi gõ A100 tại hộp tên sẽ xẩy ra:</a:t>
            </a:r>
            <a:endParaRPr lang="en-GB"/>
          </a:p>
          <a:p>
            <a:pPr marL="0" indent="0">
              <a:buNone/>
            </a:pPr>
            <a:r>
              <a:rPr lang="en-GB"/>
              <a:t>A. cột A được kích hoạt</a:t>
            </a:r>
          </a:p>
          <a:p>
            <a:pPr marL="0" indent="0">
              <a:buNone/>
            </a:pPr>
            <a:r>
              <a:rPr lang="en-GB"/>
              <a:t>B. hàng 100 được kích hoạt</a:t>
            </a:r>
          </a:p>
          <a:p>
            <a:pPr marL="0" indent="0">
              <a:buNone/>
            </a:pPr>
            <a:r>
              <a:rPr lang="en-GB"/>
              <a:t>C. Ô A100 được kích hoạt</a:t>
            </a:r>
          </a:p>
          <a:p>
            <a:pPr marL="0" indent="0">
              <a:buNone/>
            </a:pPr>
            <a:r>
              <a:rPr lang="en-GB"/>
              <a:t>D. Ô A100 bình thường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70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28" y="188640"/>
            <a:ext cx="8620582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DẶN DÒ</a:t>
            </a:r>
            <a:endParaRPr lang="en-GB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510" cy="4525963"/>
          </a:xfrm>
        </p:spPr>
        <p:txBody>
          <a:bodyPr/>
          <a:lstStyle/>
          <a:p>
            <a:pPr marL="0" indent="0">
              <a:buNone/>
            </a:pPr>
            <a:r>
              <a:rPr lang="en-GB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1.XEM LẠI BÀI</a:t>
            </a:r>
          </a:p>
          <a:p>
            <a:pPr marL="0" indent="0">
              <a:buNone/>
            </a:pPr>
            <a:r>
              <a:rPr lang="en-GB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2.VIẾT BÀI VÀ LÀM BÀI TẬP TRÊN WEB</a:t>
            </a:r>
          </a:p>
          <a:p>
            <a:pPr marL="0" indent="0">
              <a:buNone/>
            </a:pPr>
            <a:r>
              <a:rPr lang="en-GB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3.XEM TRƯỚC BÀI MỚI</a:t>
            </a:r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5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220486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NỘI DUNG THỰC HÀNH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5316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" y="0"/>
            <a:ext cx="9116390" cy="683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584527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1: T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ểu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th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ần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ủa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trang t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defRPr>
                <a:solidFill>
                  <a:schemeClr val="tx1"/>
                </a:solidFill>
                <a:latin typeface="Arial" charset="0"/>
              </a:defRPr>
            </a:lvl1pPr>
            <a:lvl2pPr marL="577850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Excel. Nhận biết các thành phần chính trên trang tính (ô, hàng, cột, hộp tên, thanh công thức).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Nháy chuột để kích hoạt các ô khác nhau và quan sát sự thay đổi nội dung trong hộp tên.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Nhập dữ liệu tùy ý vào các ô và quan sát sự thay đổi nội dung trong hộp tên.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Gõ 5+7 vào 1 ô tùy ý và nhấn phím Enter. Chọn lại ô đó và so sánh nội dung dữ liệu trong ô và trên thanh công thức.</a:t>
            </a:r>
          </a:p>
        </p:txBody>
      </p:sp>
    </p:spTree>
    <p:extLst>
      <p:ext uri="{BB962C8B-B14F-4D97-AF65-F5344CB8AC3E}">
        <p14:creationId xmlns:p14="http://schemas.microsoft.com/office/powerpoint/2010/main" val="114708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" y="0"/>
            <a:ext cx="9116390" cy="683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584528"/>
            <a:ext cx="822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2: Chọn các đối tượng trên trang tính.</a:t>
            </a:r>
            <a:endParaRPr lang="vi-V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272396"/>
            <a:ext cx="82296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defRPr>
                <a:solidFill>
                  <a:schemeClr val="tx1"/>
                </a:solidFill>
                <a:latin typeface="Arial" charset="0"/>
              </a:defRPr>
            </a:lvl1pPr>
            <a:lvl2pPr marL="577850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các thao tác chọn một ô, một hàng, một cột và một khối trên trang tính. Quan sát sự thay đổi nội dung của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tên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trong quá trình chọn.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Giả sử cần chọn cả ba cột A, B và C. Khi đó em cần thực hiện thao tác gì? Hãy thực hiện thao tác đó và nhận xét.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Chọn một đối tượng (một ô, một hàng, một cột hoặc một khối) tuỳ ý. Nhấn giữ phím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và chọn một đối tượng khác. Hãy cho nhận xét về kết quả nhận được (thao tác này được gọi là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đồng thời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hai đối tượng không liền kề nhau).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Nháy chuột ở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tên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và nhập dãy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B100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vào hộp tên, cuối cùng nhấn phím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Cho nhận xét về kết quả nhận được. Tương tự, nhập các dãy sau đây vào </a:t>
            </a:r>
            <a:r>
              <a:rPr lang="en-US" altLang="en-US" sz="2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tên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(nhấn phím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sau mỗi lần nhập):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A:A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A:C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2:2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2:4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B2:D6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 Quan sát các kết quả nhận được và cho nhận xét.</a:t>
            </a:r>
          </a:p>
        </p:txBody>
      </p:sp>
    </p:spTree>
    <p:extLst>
      <p:ext uri="{BB962C8B-B14F-4D97-AF65-F5344CB8AC3E}">
        <p14:creationId xmlns:p14="http://schemas.microsoft.com/office/powerpoint/2010/main" val="140155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" y="0"/>
            <a:ext cx="9116390" cy="683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95536" y="548680"/>
            <a:ext cx="8229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3: Thực hành thao tác mở bảng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b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 một bảng tính mới. </a:t>
            </a:r>
            <a:b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 bảng tính </a:t>
            </a:r>
            <a:r>
              <a:rPr lang="en-US" altLang="en-US" sz="2800" i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sach lop em</a:t>
            </a:r>
            <a:r>
              <a:rPr lang="en-US" altLang="en-US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 được lưu trong Bài thực hành 1.</a:t>
            </a:r>
            <a:endParaRPr lang="vi-V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h2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20888"/>
            <a:ext cx="6056096" cy="351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21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" y="0"/>
            <a:ext cx="9116390" cy="683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685800"/>
            <a:ext cx="845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</a:t>
            </a:r>
            <a:r>
              <a:rPr kumimoji="0" lang="vi-VN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ài</a:t>
            </a:r>
            <a:r>
              <a:rPr kumimoji="0" lang="en-US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4: Nhập dữ liệu vào trang tính như sau</a:t>
            </a:r>
            <a:endParaRPr kumimoji="0" lang="vi-VN" altLang="en-US" sz="2000" b="1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1267" name="Picture 3" descr="h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47800"/>
            <a:ext cx="7543800" cy="43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14400" y="6019800"/>
            <a:ext cx="769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Lưu bảng tính với tên </a:t>
            </a:r>
            <a:r>
              <a:rPr kumimoji="0" lang="en-US" altLang="en-US" sz="2000" b="0" i="1" u="none" strike="noStrike" kern="120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 theo doi the luc</a:t>
            </a:r>
          </a:p>
        </p:txBody>
      </p:sp>
    </p:spTree>
    <p:extLst>
      <p:ext uri="{BB962C8B-B14F-4D97-AF65-F5344CB8AC3E}">
        <p14:creationId xmlns:p14="http://schemas.microsoft.com/office/powerpoint/2010/main" val="305261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28" y="188640"/>
            <a:ext cx="8620582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CỦNG CỐ</a:t>
            </a:r>
            <a:endParaRPr lang="en-GB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en-US" sz="2400" b="1" u="sng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Khi mới mở 1 bảng tính thường có mấy trang tính trống</a:t>
            </a:r>
            <a:endParaRPr lang="en-GB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1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         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3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4</a:t>
            </a:r>
            <a:endParaRPr lang="en-GB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Để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kết thúc phiên làm việc với Excel, ta thực hiện:</a:t>
            </a:r>
            <a:endParaRPr lang="en-GB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 File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/ Open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 File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GB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Exit</a:t>
            </a:r>
            <a:endParaRPr lang="en-GB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 File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File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Save</a:t>
            </a:r>
            <a:endParaRPr lang="en-GB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25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93" y="1340768"/>
            <a:ext cx="8964488" cy="47853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vi-VN" sz="2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vi-VN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bên trái thanh công thức, hiển thị địa chỉ của ô được chọn gọi là gì?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 Hàng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 Cột.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 Hộp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tên    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Để lưu bảng tính với một tên khác, vào menu File và chọn: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 Save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 Save.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 New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Open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5:</a:t>
            </a:r>
            <a:r>
              <a:rPr lang="vi-VN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Để mở một bảng tính mới, vào</a:t>
            </a:r>
            <a:r>
              <a:rPr lang="en-GB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và chọn: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 Save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 Save.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 New </a:t>
            </a:r>
            <a:r>
              <a:rPr lang="vi-VN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Open</a:t>
            </a:r>
            <a:endParaRPr lang="en-GB" sz="2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60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CỦNG CỐ</a:t>
            </a:r>
            <a:endParaRPr lang="en-GB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3856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đơn giản, đẹp (10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915510" cy="667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/>
              <a:t>Câu </a:t>
            </a:r>
            <a:r>
              <a:rPr lang="en-GB" b="1" smtClean="0"/>
              <a:t>6: </a:t>
            </a:r>
            <a:r>
              <a:rPr lang="en-GB" b="1"/>
              <a:t>File </a:t>
            </a:r>
            <a:r>
              <a:rPr lang="en-GB" b="1">
                <a:sym typeface="Wingdings"/>
              </a:rPr>
              <a:t></a:t>
            </a:r>
            <a:r>
              <a:rPr lang="en-GB" b="1"/>
              <a:t> New dùng để</a:t>
            </a:r>
            <a:endParaRPr lang="en-GB"/>
          </a:p>
          <a:p>
            <a:pPr marL="0" indent="0">
              <a:buNone/>
            </a:pPr>
            <a:r>
              <a:rPr lang="en-GB"/>
              <a:t>A. Mở bảng tính cũ</a:t>
            </a:r>
          </a:p>
          <a:p>
            <a:pPr marL="0" indent="0">
              <a:buNone/>
            </a:pPr>
            <a:r>
              <a:rPr lang="en-GB"/>
              <a:t>B. Mở bảng tính có sẵn trên máy tính</a:t>
            </a:r>
          </a:p>
          <a:p>
            <a:pPr marL="0" indent="0">
              <a:buNone/>
            </a:pPr>
            <a:r>
              <a:rPr lang="en-GB"/>
              <a:t>C. Mở một bảng tính mới</a:t>
            </a:r>
          </a:p>
          <a:p>
            <a:pPr marL="0" indent="0">
              <a:buNone/>
            </a:pPr>
            <a:r>
              <a:rPr lang="en-GB"/>
              <a:t>D. Lưu bảng tính với một tên khác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33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92944105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apsules">
  <a:themeElements>
    <a:clrScheme name="1_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1_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680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1_Capsules</vt:lpstr>
      <vt:lpstr>PowerPoint Presentation</vt:lpstr>
      <vt:lpstr>PowerPoint Presentation</vt:lpstr>
      <vt:lpstr>Bài 1: Tìm hiểu các thành phần chính của trang tính.</vt:lpstr>
      <vt:lpstr>Bài 2: Chọn các đối tượng trên trang tính.</vt:lpstr>
      <vt:lpstr>Bài 3: Thực hành thao tác mở bảng tính Mở một bảng tính mới.  Mở bảng tính Danh sach lop em đã được lưu trong Bài thực hành 1.</vt:lpstr>
      <vt:lpstr>PowerPoint Presentation</vt:lpstr>
      <vt:lpstr>CỦNG CỐ</vt:lpstr>
      <vt:lpstr>CỦNG CỐ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Ngoc Lan Anh</dc:creator>
  <cp:lastModifiedBy>Mrs. Linh</cp:lastModifiedBy>
  <cp:revision>14</cp:revision>
  <dcterms:created xsi:type="dcterms:W3CDTF">2021-09-24T09:38:11Z</dcterms:created>
  <dcterms:modified xsi:type="dcterms:W3CDTF">2021-09-25T09:35:52Z</dcterms:modified>
</cp:coreProperties>
</file>