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2" r:id="rId2"/>
    <p:sldId id="259" r:id="rId3"/>
    <p:sldId id="308" r:id="rId4"/>
    <p:sldId id="260" r:id="rId5"/>
    <p:sldId id="262" r:id="rId6"/>
    <p:sldId id="257" r:id="rId7"/>
    <p:sldId id="264" r:id="rId8"/>
    <p:sldId id="284" r:id="rId9"/>
    <p:sldId id="285" r:id="rId10"/>
    <p:sldId id="286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277" r:id="rId22"/>
    <p:sldId id="320" r:id="rId23"/>
    <p:sldId id="36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276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FF"/>
    <a:srgbClr val="33CCFF"/>
    <a:srgbClr val="FE689E"/>
    <a:srgbClr val="FF9999"/>
    <a:srgbClr val="FF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3429" autoAdjust="0"/>
  </p:normalViewPr>
  <p:slideViewPr>
    <p:cSldViewPr>
      <p:cViewPr varScale="1">
        <p:scale>
          <a:sx n="80" d="100"/>
          <a:sy n="80" d="100"/>
        </p:scale>
        <p:origin x="7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5159B-A0D1-4DD4-9B6E-0C97D02134E0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67019-7929-4AA6-9C8D-7D05854C5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1957-7EFC-4003-ADA7-BA44853D4B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04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2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2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2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1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8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0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47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2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27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14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8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76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76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0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02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0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8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0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0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6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8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4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96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6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5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41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41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228D-5E4D-4AE9-A975-89EA8091A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06845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2C6B80-1F92-48B9-810B-A7CDD533B212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46951E-2A70-4DA4-98C5-A2CDBDF4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7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4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4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  <p:sldLayoutId id="2147483684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76" r:id="rId23"/>
    <p:sldLayoutId id="2147483675" r:id="rId24"/>
    <p:sldLayoutId id="2147483674" r:id="rId25"/>
    <p:sldLayoutId id="2147483672" r:id="rId26"/>
    <p:sldLayoutId id="2147483670" r:id="rId27"/>
    <p:sldLayoutId id="2147483669" r:id="rId28"/>
    <p:sldLayoutId id="2147483667" r:id="rId29"/>
    <p:sldLayoutId id="2147483666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85" r:id="rId36"/>
    <p:sldLayoutId id="2147483683" r:id="rId37"/>
    <p:sldLayoutId id="2147483673" r:id="rId38"/>
    <p:sldLayoutId id="2147483671" r:id="rId39"/>
    <p:sldLayoutId id="2147483668" r:id="rId40"/>
    <p:sldLayoutId id="2147483665" r:id="rId41"/>
    <p:sldLayoutId id="2147483664" r:id="rId42"/>
    <p:sldLayoutId id="2147483663" r:id="rId43"/>
    <p:sldLayoutId id="2147483662" r:id="rId44"/>
    <p:sldLayoutId id="2147483661" r:id="rId45"/>
    <p:sldLayoutId id="2147483660" r:id="rId46"/>
    <p:sldLayoutId id="2147483656" r:id="rId47"/>
    <p:sldLayoutId id="2147483657" r:id="rId48"/>
    <p:sldLayoutId id="2147483658" r:id="rId49"/>
    <p:sldLayoutId id="2147483659" r:id="rId50"/>
    <p:sldLayoutId id="2147483699" r:id="rId51"/>
    <p:sldLayoutId id="2147483700" r:id="rId5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openxmlformats.org/officeDocument/2006/relationships/image" Target="../media/image17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audio" Target="../media/audio1.wav"/><Relationship Id="rId11" Type="http://schemas.openxmlformats.org/officeDocument/2006/relationships/slide" Target="slide22.xml"/><Relationship Id="rId5" Type="http://schemas.openxmlformats.org/officeDocument/2006/relationships/slide" Target="slide17.xml"/><Relationship Id="rId10" Type="http://schemas.openxmlformats.org/officeDocument/2006/relationships/slide" Target="slide18.xml"/><Relationship Id="rId4" Type="http://schemas.openxmlformats.org/officeDocument/2006/relationships/notesSlide" Target="../notesSlides/notesSlide3.xml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5.xml"/><Relationship Id="rId6" Type="http://schemas.openxmlformats.org/officeDocument/2006/relationships/slide" Target="slide12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auhieu.gsp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45" y="994264"/>
            <a:ext cx="1182526" cy="11764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2" y="1046392"/>
            <a:ext cx="5966222" cy="31415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479"/>
            <a:ext cx="9144000" cy="4418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64" y="3497629"/>
            <a:ext cx="2087793" cy="2452793"/>
          </a:xfrm>
          <a:prstGeom prst="rect">
            <a:avLst/>
          </a:prstGeom>
        </p:spPr>
      </p:pic>
      <p:pic>
        <p:nvPicPr>
          <p:cNvPr id="12" name="Picture 6" descr="Hình ảnh Một Minh Họa Ong Dễ Thương, Ong Clipart, Con Ong, Phim Hoạt Hình  Ong Vector và PNG với nền trong suốt để tải xuống miễn phí">
            <a:extLst>
              <a:ext uri="{FF2B5EF4-FFF2-40B4-BE49-F238E27FC236}">
                <a16:creationId xmlns:a16="http://schemas.microsoft.com/office/drawing/2014/main" id="{3A94AA32-F23A-4C9B-82EE-F307818B1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00" b="90000" l="10000" r="90000">
                        <a14:foregroundMark x1="53958" y1="10133" x2="49375" y2="38800"/>
                        <a14:foregroundMark x1="49375" y1="38800" x2="49375" y2="38933"/>
                        <a14:foregroundMark x1="50729" y1="5200" x2="50729" y2="5200"/>
                        <a14:foregroundMark x1="64271" y1="45467" x2="62187" y2="57733"/>
                        <a14:foregroundMark x1="81771" y1="47733" x2="69792" y2="58400"/>
                        <a14:foregroundMark x1="69792" y1="58400" x2="69792" y2="57733"/>
                        <a14:foregroundMark x1="60625" y1="46800" x2="80521" y2="54533"/>
                        <a14:foregroundMark x1="60208" y1="51333" x2="70729" y2="55733"/>
                        <a14:foregroundMark x1="78125" y1="47600" x2="78542" y2="60267"/>
                        <a14:foregroundMark x1="81667" y1="49067" x2="81771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10116"/>
          <a:stretch/>
        </p:blipFill>
        <p:spPr bwMode="auto">
          <a:xfrm>
            <a:off x="114314" y="2170696"/>
            <a:ext cx="885463" cy="9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Một Minh Họa Ong Dễ Thương, Ong Clipart, Con Ong, Phim Hoạt Hình  Ong Vector và PNG với nền trong suốt để tải xuống miễn phí">
            <a:extLst>
              <a:ext uri="{FF2B5EF4-FFF2-40B4-BE49-F238E27FC236}">
                <a16:creationId xmlns:a16="http://schemas.microsoft.com/office/drawing/2014/main" id="{658E5607-476E-4B88-B385-359D7EF00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00" b="90000" l="10000" r="90000">
                        <a14:foregroundMark x1="53958" y1="10133" x2="49375" y2="38800"/>
                        <a14:foregroundMark x1="49375" y1="38800" x2="49375" y2="38933"/>
                        <a14:foregroundMark x1="50729" y1="5200" x2="50729" y2="5200"/>
                        <a14:foregroundMark x1="64271" y1="45467" x2="62187" y2="57733"/>
                        <a14:foregroundMark x1="81771" y1="47733" x2="69792" y2="58400"/>
                        <a14:foregroundMark x1="69792" y1="58400" x2="69792" y2="57733"/>
                        <a14:foregroundMark x1="60625" y1="46800" x2="80521" y2="54533"/>
                        <a14:foregroundMark x1="60208" y1="51333" x2="70729" y2="55733"/>
                        <a14:foregroundMark x1="78125" y1="47600" x2="78542" y2="60267"/>
                        <a14:foregroundMark x1="81667" y1="49067" x2="81771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10116"/>
          <a:stretch/>
        </p:blipFill>
        <p:spPr bwMode="auto">
          <a:xfrm>
            <a:off x="881162" y="1017440"/>
            <a:ext cx="885463" cy="94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C -1.66667E-6 -0.03496 0.11185 -0.06181 0.24779 -0.06181 C 0.38789 -0.06181 0.49987 -0.03496 0.49987 4.81481E-6 C 0.49987 0.03495 0.61185 0.06203 0.75195 0.06203 C 0.88776 0.06203 1 0.03495 1 4.81481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2.5E-6 -0.03495 0.11185 -0.06181 0.24778 -0.06181 C 0.38789 -0.06181 0.49987 -0.03495 0.49987 7.40741E-7 C 0.49987 0.03495 0.61185 0.06204 0.75195 0.06204 C 0.88776 0.06204 1 0.03495 1 7.40741E-7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23" name="Text Box 91"/>
          <p:cNvSpPr txBox="1">
            <a:spLocks noChangeArrowheads="1"/>
          </p:cNvSpPr>
          <p:nvPr/>
        </p:nvSpPr>
        <p:spPr bwMode="auto">
          <a:xfrm>
            <a:off x="136525" y="1950244"/>
            <a:ext cx="196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</p:txBody>
      </p:sp>
      <p:sp>
        <p:nvSpPr>
          <p:cNvPr id="44124" name="Text Box 92"/>
          <p:cNvSpPr txBox="1">
            <a:spLocks noChangeArrowheads="1"/>
          </p:cNvSpPr>
          <p:nvPr/>
        </p:nvSpPr>
        <p:spPr bwMode="auto">
          <a:xfrm>
            <a:off x="1774826" y="1977630"/>
            <a:ext cx="6192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còn được gọi là a bình phương</a:t>
            </a:r>
          </a:p>
        </p:txBody>
      </p:sp>
      <p:sp>
        <p:nvSpPr>
          <p:cNvPr id="44125" name="Text Box 93"/>
          <p:cNvSpPr txBox="1">
            <a:spLocks noChangeArrowheads="1"/>
          </p:cNvSpPr>
          <p:nvPr/>
        </p:nvSpPr>
        <p:spPr bwMode="auto">
          <a:xfrm>
            <a:off x="1684339" y="2393157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còn được gọi là a lập phương</a:t>
            </a:r>
          </a:p>
        </p:txBody>
      </p:sp>
      <p:sp>
        <p:nvSpPr>
          <p:cNvPr id="10245" name="AutoShape 15" descr="Parchment"/>
          <p:cNvSpPr>
            <a:spLocks noChangeArrowheads="1"/>
          </p:cNvSpPr>
          <p:nvPr/>
        </p:nvSpPr>
        <p:spPr bwMode="gray">
          <a:xfrm>
            <a:off x="0" y="909638"/>
            <a:ext cx="9144000" cy="800100"/>
          </a:xfrm>
          <a:prstGeom prst="roundRect">
            <a:avLst>
              <a:gd name="adj" fmla="val 49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cs typeface="Arial" charset="0"/>
              </a:rPr>
              <a:t>PHÉP TÍNH LŨY THỪA VỚI SỐ MŨ TỰ NHIÊN (T1)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23" grpId="0" autoUpdateAnimBg="0"/>
      <p:bldP spid="44124" grpId="0" autoUpdateAnimBg="0"/>
      <p:bldP spid="4412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0039" y="1840706"/>
            <a:ext cx="8843962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u="sng">
                <a:solidFill>
                  <a:srgbClr val="0000CC"/>
                </a:solidFill>
              </a:rPr>
              <a:t>Ví dụ 1</a:t>
            </a:r>
            <a:r>
              <a:rPr lang="en-US" sz="2100" b="1">
                <a:solidFill>
                  <a:srgbClr val="0000CC"/>
                </a:solidFill>
              </a:rPr>
              <a:t>: Đọc các lũy thừa sau và nêu cơ số, số mũ của chúng:</a:t>
            </a:r>
          </a:p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</a:rPr>
              <a:t>a) 3</a:t>
            </a:r>
            <a:r>
              <a:rPr lang="en-US" sz="2100" b="1" baseline="30000">
                <a:solidFill>
                  <a:srgbClr val="0000CC"/>
                </a:solidFill>
              </a:rPr>
              <a:t>7 </a:t>
            </a:r>
            <a:r>
              <a:rPr lang="en-US" sz="2100" b="1">
                <a:solidFill>
                  <a:srgbClr val="0000CC"/>
                </a:solidFill>
              </a:rPr>
              <a:t>                             b) 5</a:t>
            </a:r>
            <a:r>
              <a:rPr lang="en-US" sz="2100" b="1" baseline="30000">
                <a:solidFill>
                  <a:srgbClr val="0000CC"/>
                </a:solidFill>
              </a:rPr>
              <a:t>3</a:t>
            </a:r>
            <a:endParaRPr lang="en-US" sz="2100" b="1">
              <a:solidFill>
                <a:srgbClr val="0000CC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55650" y="3388519"/>
            <a:ext cx="1081088" cy="81081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7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7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7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846263" y="3396855"/>
            <a:ext cx="1116012" cy="3786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24189" y="3171825"/>
            <a:ext cx="201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mũ bảy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71663" y="3583783"/>
            <a:ext cx="5076825" cy="461963"/>
            <a:chOff x="1179" y="918"/>
            <a:chExt cx="3198" cy="388"/>
          </a:xfrm>
        </p:grpSpPr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1179" y="1094"/>
              <a:ext cx="70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1950" y="918"/>
              <a:ext cx="242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hoặc 3 luỹ thừa bảy</a:t>
              </a:r>
            </a:p>
          </p:txBody>
        </p:sp>
      </p:grp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833564" y="3800475"/>
            <a:ext cx="1243012" cy="55364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059114" y="4144567"/>
            <a:ext cx="511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hoặc luỹ thừa bậc bảy của 3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111500" y="4829176"/>
            <a:ext cx="3286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3: cơ số.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 : số mũ </a:t>
            </a:r>
          </a:p>
        </p:txBody>
      </p:sp>
      <p:sp>
        <p:nvSpPr>
          <p:cNvPr id="11274" name="AutoShape 15" descr="Parchment"/>
          <p:cNvSpPr>
            <a:spLocks noChangeArrowheads="1"/>
          </p:cNvSpPr>
          <p:nvPr/>
        </p:nvSpPr>
        <p:spPr bwMode="gray">
          <a:xfrm>
            <a:off x="0" y="909638"/>
            <a:ext cx="9144000" cy="800100"/>
          </a:xfrm>
          <a:prstGeom prst="roundRect">
            <a:avLst>
              <a:gd name="adj" fmla="val 49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cs typeface="Arial" charset="0"/>
              </a:rPr>
              <a:t>PHÉP TÍNH LŨY THỪA VỚI SỐ MŨ TỰ NHIÊN (T1)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  <p:bldP spid="7" grpId="0" animBg="1"/>
      <p:bldP spid="8" grpId="0" animBg="1"/>
      <p:bldP spid="9" grpId="0"/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47676" y="1922860"/>
            <a:ext cx="8316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 dụ 2: </a:t>
            </a: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 các tích sau dưới dạng luỹ thừa:</a:t>
            </a:r>
          </a:p>
          <a:p>
            <a:pPr marL="257175" indent="-257175">
              <a:spcBef>
                <a:spcPct val="50000"/>
              </a:spcBef>
              <a:buFontTx/>
              <a:buAutoNum type="alphaLcParenR"/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2. 2. 2. 2. 2.                     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3. 3. 3.3. 3. 3                      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949576" y="2387205"/>
            <a:ext cx="1116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2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965451" y="2813448"/>
            <a:ext cx="1476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3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1" y="3319464"/>
            <a:ext cx="8316913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Luyện tập 1</a:t>
            </a: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Viết và tính các lũy thừa sau:</a:t>
            </a:r>
          </a:p>
          <a:p>
            <a:pPr marL="257175" indent="-257175">
              <a:spcBef>
                <a:spcPct val="50000"/>
              </a:spcBef>
              <a:buFontTx/>
              <a:buAutoNum type="alphaLcParenR"/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Năm mũ hai                     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Hai lũy thừa bảy;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c) Lũy thừa bậc ba của sáu.</a:t>
            </a:r>
          </a:p>
        </p:txBody>
      </p:sp>
      <p:sp>
        <p:nvSpPr>
          <p:cNvPr id="12294" name="AutoShape 15" descr="Parchment"/>
          <p:cNvSpPr>
            <a:spLocks noChangeArrowheads="1"/>
          </p:cNvSpPr>
          <p:nvPr/>
        </p:nvSpPr>
        <p:spPr bwMode="gray">
          <a:xfrm>
            <a:off x="0" y="909638"/>
            <a:ext cx="9144000" cy="800100"/>
          </a:xfrm>
          <a:prstGeom prst="roundRect">
            <a:avLst>
              <a:gd name="adj" fmla="val 49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TÍNH LŨY THỪA VỚI SỐ MŨ TỰ NHIÊN (T1)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082649" y="3774162"/>
            <a:ext cx="3979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a) 5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5.5 =25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18815" y="4253686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b) 2</a:t>
            </a:r>
            <a:r>
              <a:rPr lang="en-US" sz="24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2.2.2.2.2.2.2.2 =128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43356" y="4736559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c) 6</a:t>
            </a:r>
            <a:r>
              <a:rPr lang="en-US" sz="24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6.6.6 = 216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1" grpId="0"/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47676" y="1895476"/>
            <a:ext cx="8316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 dụ 3: Tính các luỹ thừa sau:</a:t>
            </a:r>
          </a:p>
          <a:p>
            <a:pPr marL="257175" indent="-257175">
              <a:spcBef>
                <a:spcPct val="50000"/>
              </a:spcBef>
              <a:buFontTx/>
              <a:buAutoNum type="alphaLcParenR"/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1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10</a:t>
            </a:r>
            <a:r>
              <a:rPr lang="en-US" sz="21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0076" y="3324225"/>
            <a:ext cx="8316913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Lưu ý : Với n là số tự nhiên khác 0, ta có :</a:t>
            </a:r>
          </a:p>
          <a:p>
            <a:pPr marL="257175" indent="-257175">
              <a:spcBef>
                <a:spcPct val="50000"/>
              </a:spcBef>
            </a:pPr>
            <a:endParaRPr lang="en-US" sz="21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 rot="-5400000">
            <a:off x="3132535" y="3577433"/>
            <a:ext cx="188119" cy="1179512"/>
          </a:xfrm>
          <a:prstGeom prst="leftBrace">
            <a:avLst>
              <a:gd name="adj1" fmla="val 5018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3760" y="4180002"/>
            <a:ext cx="2560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400" b="1" i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 số 0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395414" y="3689748"/>
            <a:ext cx="69373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7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7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10 … 0   </a:t>
            </a:r>
            <a:endParaRPr lang="en-US" sz="2700" b="1">
              <a:solidFill>
                <a:srgbClr val="0000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343" name="AutoShape 15" descr="Parchment"/>
          <p:cNvSpPr>
            <a:spLocks noChangeArrowheads="1"/>
          </p:cNvSpPr>
          <p:nvPr/>
        </p:nvSpPr>
        <p:spPr bwMode="gray">
          <a:xfrm>
            <a:off x="0" y="909638"/>
            <a:ext cx="9144000" cy="800100"/>
          </a:xfrm>
          <a:prstGeom prst="roundRect">
            <a:avLst>
              <a:gd name="adj" fmla="val 49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LŨY THỪA VỚI SỐ MŨ TỰ NHIÊN (T1)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0963" y="1676401"/>
            <a:ext cx="8316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 dụ 4: 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 Viết 16 dưới dạng lũy thừa của 2: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Viết 100000 dưới dạng lũy thừa của 10: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" y="4316017"/>
            <a:ext cx="8316913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2: </a:t>
            </a: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Viết các số sau dưới dạng lũy thừa với cơ số cho trước.</a:t>
            </a:r>
          </a:p>
          <a:p>
            <a:pPr marL="257175" indent="-257175">
              <a:spcBef>
                <a:spcPct val="50000"/>
              </a:spcBef>
              <a:buFontTx/>
              <a:buAutoNum type="alphaLcParenR"/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25, cơ số 5                     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64, cơ số 4</a:t>
            </a:r>
          </a:p>
        </p:txBody>
      </p:sp>
      <p:sp>
        <p:nvSpPr>
          <p:cNvPr id="15364" name="AutoShape 15" descr="Parchment"/>
          <p:cNvSpPr>
            <a:spLocks noChangeArrowheads="1"/>
          </p:cNvSpPr>
          <p:nvPr/>
        </p:nvSpPr>
        <p:spPr bwMode="gray">
          <a:xfrm>
            <a:off x="0" y="909638"/>
            <a:ext cx="9144000" cy="800100"/>
          </a:xfrm>
          <a:prstGeom prst="roundRect">
            <a:avLst>
              <a:gd name="adj" fmla="val 49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cs typeface="Arial" charset="0"/>
              </a:rPr>
              <a:t>PHÉP TÍNH LŨY THỪA VỚI SỐ MŨ TỰ NHIÊN (T1)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3018235"/>
            <a:ext cx="8316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Giải: 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  16 = 2.2.2.2  = 2</a:t>
            </a:r>
            <a:r>
              <a:rPr lang="en-US" sz="21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1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100000 = 10.10.10.10.10 =  10</a:t>
            </a:r>
            <a:r>
              <a:rPr lang="en-US" sz="21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1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21038" y="4638676"/>
            <a:ext cx="525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  25 = 5.5  = 5</a:t>
            </a:r>
            <a:r>
              <a:rPr lang="en-US" sz="21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64= 8.8 =  8</a:t>
            </a:r>
            <a:r>
              <a:rPr lang="en-US" sz="21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9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232053" y="1437226"/>
            <a:ext cx="518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 Ô CHỮ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4616" y="2002249"/>
            <a:ext cx="82104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 lớp thành 2 đội chơi.</a:t>
            </a:r>
          </a:p>
          <a:p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 6 ô số  trong  đó có 2 ô may mắn, 4 ô còn lại mỗi ô tương ứng với 1 câu hỏi. Chọn vào ô may mắn được 20 điểm, mỗi ô còn lại trả lời  đúng được  10 điểm</a:t>
            </a:r>
          </a:p>
          <a:p>
            <a:r>
              <a:rPr lang="en-US" sz="21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Luật chơi: Mỗi lần chơi mỗi đội chỉ chọn được một ô số. Mỗi câu hỏi có 5 giây để suy nghĩ. Nếu đội chọn ô mà trả lời sai hoặc sau 5 giây không có câu trả lời thì đội còn lại có quyền trả lời và đúng được 10 điểm.</a:t>
            </a:r>
          </a:p>
        </p:txBody>
      </p:sp>
      <p:pic>
        <p:nvPicPr>
          <p:cNvPr id="4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70832" cy="86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943100" y="1128713"/>
            <a:ext cx="518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0000"/>
                </a:solidFill>
                <a:latin typeface="+mj-lt"/>
              </a:rPr>
              <a:t> TRÒ CHƠI Ô CHỮ</a:t>
            </a:r>
          </a:p>
        </p:txBody>
      </p:sp>
      <p:sp>
        <p:nvSpPr>
          <p:cNvPr id="179204" name="AutoShape 4">
            <a:hlinkClick r:id="rId5" action="ppaction://hlinksldjump" highlightClick="1">
              <a:snd r:embed="rId6" name="click.wav"/>
            </a:hlinkClick>
            <a:hlinkHover r:id="rId7" action="ppaction://hlinksldjump"/>
          </p:cNvPr>
          <p:cNvSpPr>
            <a:spLocks noChangeArrowheads="1"/>
          </p:cNvSpPr>
          <p:nvPr/>
        </p:nvSpPr>
        <p:spPr bwMode="auto">
          <a:xfrm>
            <a:off x="1144697" y="1868092"/>
            <a:ext cx="2057400" cy="1896665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   1</a:t>
            </a:r>
          </a:p>
        </p:txBody>
      </p:sp>
      <p:sp>
        <p:nvSpPr>
          <p:cNvPr id="179205" name="AutoShape 5">
            <a:hlinkClick r:id="rId8" action="ppaction://hlinksldjump" highlightClick="1">
              <a:snd r:embed="rId6" name="click.wav"/>
            </a:hlinkClick>
          </p:cNvPr>
          <p:cNvSpPr>
            <a:spLocks noChangeArrowheads="1"/>
          </p:cNvSpPr>
          <p:nvPr/>
        </p:nvSpPr>
        <p:spPr bwMode="auto">
          <a:xfrm>
            <a:off x="5257800" y="1828800"/>
            <a:ext cx="1905000" cy="1925241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 3</a:t>
            </a:r>
          </a:p>
        </p:txBody>
      </p:sp>
      <p:sp>
        <p:nvSpPr>
          <p:cNvPr id="179206" name="AutoShape 6">
            <a:hlinkClick r:id="rId8" action="ppaction://hlinksldjump" highlightClick="1">
              <a:snd r:embed="rId6" name="click.wav"/>
            </a:hlinkClick>
          </p:cNvPr>
          <p:cNvSpPr>
            <a:spLocks noChangeArrowheads="1"/>
          </p:cNvSpPr>
          <p:nvPr/>
        </p:nvSpPr>
        <p:spPr bwMode="auto">
          <a:xfrm>
            <a:off x="1143000" y="3762375"/>
            <a:ext cx="2032000" cy="1666875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  4</a:t>
            </a:r>
          </a:p>
        </p:txBody>
      </p:sp>
      <p:sp>
        <p:nvSpPr>
          <p:cNvPr id="179207" name="AutoShape 7">
            <a:hlinkClick r:id="rId8" action="ppaction://hlinksldjump" highlightClick="1">
              <a:snd r:embed="rId6" name="click.wav"/>
            </a:hlinkClick>
          </p:cNvPr>
          <p:cNvSpPr>
            <a:spLocks noChangeArrowheads="1"/>
          </p:cNvSpPr>
          <p:nvPr/>
        </p:nvSpPr>
        <p:spPr bwMode="auto">
          <a:xfrm>
            <a:off x="5257800" y="3771900"/>
            <a:ext cx="1905000" cy="1657350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 6</a:t>
            </a:r>
          </a:p>
        </p:txBody>
      </p:sp>
      <p:sp>
        <p:nvSpPr>
          <p:cNvPr id="179208" name="AutoShape 8">
            <a:hlinkClick r:id="rId9" action="ppaction://hlinksldjump" highlightClick="1">
              <a:snd r:embed="rId6" name="click.wav"/>
            </a:hlinkClick>
          </p:cNvPr>
          <p:cNvSpPr>
            <a:spLocks noChangeArrowheads="1"/>
          </p:cNvSpPr>
          <p:nvPr/>
        </p:nvSpPr>
        <p:spPr bwMode="auto">
          <a:xfrm>
            <a:off x="3200400" y="3771900"/>
            <a:ext cx="1981200" cy="1657350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  5</a:t>
            </a:r>
          </a:p>
        </p:txBody>
      </p:sp>
      <p:sp>
        <p:nvSpPr>
          <p:cNvPr id="179209" name="AutoShape 9">
            <a:hlinkClick r:id="rId10" action="ppaction://hlinksldjump" highlightClick="1">
              <a:snd r:embed="rId6" name="click.wav"/>
            </a:hlinkClick>
          </p:cNvPr>
          <p:cNvSpPr>
            <a:spLocks noChangeArrowheads="1"/>
          </p:cNvSpPr>
          <p:nvPr/>
        </p:nvSpPr>
        <p:spPr bwMode="auto">
          <a:xfrm>
            <a:off x="3276601" y="1828800"/>
            <a:ext cx="1965325" cy="1920479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  2</a:t>
            </a:r>
          </a:p>
        </p:txBody>
      </p:sp>
      <p:sp>
        <p:nvSpPr>
          <p:cNvPr id="1035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75688" y="5805487"/>
            <a:ext cx="468312" cy="1952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96200" y="2080023"/>
            <a:ext cx="1447800" cy="2128838"/>
            <a:chOff x="4848" y="1027"/>
            <a:chExt cx="912" cy="1788"/>
          </a:xfrm>
        </p:grpSpPr>
        <p:sp>
          <p:nvSpPr>
            <p:cNvPr id="1038" name="Text Box 12"/>
            <p:cNvSpPr txBox="1">
              <a:spLocks noChangeArrowheads="1"/>
            </p:cNvSpPr>
            <p:nvPr/>
          </p:nvSpPr>
          <p:spPr bwMode="auto">
            <a:xfrm>
              <a:off x="4848" y="2427"/>
              <a:ext cx="912" cy="388"/>
            </a:xfrm>
            <a:prstGeom prst="rect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2D002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</a:rPr>
                <a:t>ĐỘI 2</a:t>
              </a: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4848" y="1363"/>
              <a:ext cx="912" cy="388"/>
            </a:xfrm>
            <a:prstGeom prst="rect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2D002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</a:rPr>
                <a:t>ĐỘI 1</a:t>
              </a: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4848" y="1027"/>
              <a:ext cx="912" cy="388"/>
            </a:xfrm>
            <a:prstGeom prst="rect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2D002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A50021"/>
                  </a:solidFill>
                </a:rPr>
                <a:t>ĐIỂM</a:t>
              </a:r>
            </a:p>
          </p:txBody>
        </p:sp>
      </p:grpSp>
      <p:sp>
        <p:nvSpPr>
          <p:cNvPr id="1037" name="AutoShape 1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71776" y="5750720"/>
            <a:ext cx="657225" cy="250031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15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57250"/>
            <a:ext cx="970832" cy="865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1447920" imgH="857160"/>
        </mc:Choice>
        <mc:Fallback>
          <p:control name="TextBox1" r:id="rId1" imgW="1447920" imgH="85716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7696200" y="2915841"/>
                  <a:ext cx="1447800" cy="8572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447920" imgH="857160"/>
        </mc:Choice>
        <mc:Fallback>
          <p:control name="TextBox2" r:id="rId2" imgW="1447920" imgH="85716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7696200" y="4171950"/>
                  <a:ext cx="1447800" cy="8572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600700"/>
            <a:ext cx="685800" cy="40005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81251" name="Oval 14"/>
          <p:cNvSpPr>
            <a:spLocks noChangeArrowheads="1"/>
          </p:cNvSpPr>
          <p:nvPr/>
        </p:nvSpPr>
        <p:spPr bwMode="auto">
          <a:xfrm rot="-933412">
            <a:off x="6992939" y="4057651"/>
            <a:ext cx="431800" cy="264319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412" name="Oval 15"/>
          <p:cNvSpPr>
            <a:spLocks noChangeArrowheads="1"/>
          </p:cNvSpPr>
          <p:nvPr/>
        </p:nvSpPr>
        <p:spPr bwMode="auto">
          <a:xfrm>
            <a:off x="6945313" y="5639991"/>
            <a:ext cx="1676400" cy="132159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81253" name="Oval 16"/>
          <p:cNvSpPr>
            <a:spLocks noChangeArrowheads="1"/>
          </p:cNvSpPr>
          <p:nvPr/>
        </p:nvSpPr>
        <p:spPr bwMode="auto">
          <a:xfrm rot="546664">
            <a:off x="8094663" y="4057651"/>
            <a:ext cx="431800" cy="264319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414" name="Oval 17"/>
          <p:cNvSpPr>
            <a:spLocks noChangeArrowheads="1"/>
          </p:cNvSpPr>
          <p:nvPr/>
        </p:nvSpPr>
        <p:spPr bwMode="gray">
          <a:xfrm>
            <a:off x="6705600" y="4129528"/>
            <a:ext cx="259766" cy="42197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7415" name="Oval 19"/>
          <p:cNvSpPr>
            <a:spLocks noChangeArrowheads="1"/>
          </p:cNvSpPr>
          <p:nvPr/>
        </p:nvSpPr>
        <p:spPr bwMode="gray">
          <a:xfrm>
            <a:off x="6843713" y="4230731"/>
            <a:ext cx="1857375" cy="421972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7416" name="Oval 20"/>
          <p:cNvSpPr>
            <a:spLocks noChangeArrowheads="1"/>
          </p:cNvSpPr>
          <p:nvPr/>
        </p:nvSpPr>
        <p:spPr bwMode="gray">
          <a:xfrm>
            <a:off x="6846889" y="4230731"/>
            <a:ext cx="1854200" cy="421972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7417" name="Oval 21"/>
          <p:cNvSpPr>
            <a:spLocks noChangeArrowheads="1"/>
          </p:cNvSpPr>
          <p:nvPr/>
        </p:nvSpPr>
        <p:spPr bwMode="gray">
          <a:xfrm>
            <a:off x="6945313" y="4300978"/>
            <a:ext cx="1668462" cy="421972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7418" name="Oval 22"/>
          <p:cNvSpPr>
            <a:spLocks noChangeArrowheads="1"/>
          </p:cNvSpPr>
          <p:nvPr/>
        </p:nvSpPr>
        <p:spPr bwMode="gray">
          <a:xfrm>
            <a:off x="6972301" y="4337447"/>
            <a:ext cx="1617663" cy="1189434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gray">
          <a:xfrm>
            <a:off x="6992939" y="4343401"/>
            <a:ext cx="1576387" cy="1159669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gray">
          <a:xfrm>
            <a:off x="7010401" y="4355307"/>
            <a:ext cx="1500188" cy="1083469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gray">
          <a:xfrm>
            <a:off x="7096125" y="4386264"/>
            <a:ext cx="1335088" cy="87987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 b="1">
              <a:solidFill>
                <a:srgbClr val="0070C0"/>
              </a:solidFill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9" y="4333876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>
                <a:solidFill>
                  <a:srgbClr val="0070C0"/>
                </a:solidFill>
                <a:latin typeface=".VnArial" pitchFamily="34" charset="0"/>
              </a:rPr>
              <a:t>HÕt</a:t>
            </a:r>
          </a:p>
          <a:p>
            <a:r>
              <a:rPr lang="en-US" sz="3600" b="1">
                <a:solidFill>
                  <a:srgbClr val="0070C0"/>
                </a:solidFill>
                <a:latin typeface=".VnArial" pitchFamily="34" charset="0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85001" y="4319589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 b="1">
                <a:solidFill>
                  <a:srgbClr val="0070C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7056439" y="4374357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 b="1">
                <a:solidFill>
                  <a:srgbClr val="0070C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7092950" y="4400551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 b="1">
                <a:solidFill>
                  <a:srgbClr val="0070C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48488" y="4346972"/>
            <a:ext cx="1628775" cy="1208484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 b="1">
                <a:solidFill>
                  <a:srgbClr val="0070C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94526" y="4343285"/>
            <a:ext cx="1628775" cy="1208484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 b="1">
                <a:solidFill>
                  <a:srgbClr val="0070C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17428" name="Rectangle 31"/>
          <p:cNvSpPr>
            <a:spLocks noChangeArrowheads="1"/>
          </p:cNvSpPr>
          <p:nvPr/>
        </p:nvSpPr>
        <p:spPr bwMode="auto">
          <a:xfrm>
            <a:off x="1" y="8457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181288" name="Text Box 40"/>
          <p:cNvSpPr txBox="1">
            <a:spLocks noChangeArrowheads="1"/>
          </p:cNvSpPr>
          <p:nvPr/>
        </p:nvSpPr>
        <p:spPr bwMode="auto">
          <a:xfrm>
            <a:off x="1030288" y="1512094"/>
            <a:ext cx="739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u="sng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2100" b="1" u="sng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b="1" u="sng" err="1">
                <a:solidFill>
                  <a:srgbClr val="FF0000"/>
                </a:solidFill>
                <a:latin typeface="+mj-lt"/>
              </a:rPr>
              <a:t>hỏi</a:t>
            </a:r>
            <a:r>
              <a:rPr lang="en-US" sz="2100" b="1" u="sng">
                <a:solidFill>
                  <a:srgbClr val="FF0000"/>
                </a:solidFill>
                <a:latin typeface="+mj-lt"/>
              </a:rPr>
              <a:t> 1: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100" b="1" err="1">
                <a:solidFill>
                  <a:srgbClr val="FF0000"/>
                </a:solidFill>
                <a:latin typeface="+mj-lt"/>
              </a:rPr>
              <a:t>Viết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100" b="1" err="1">
                <a:solidFill>
                  <a:srgbClr val="FF0000"/>
                </a:solidFill>
                <a:latin typeface="+mj-lt"/>
              </a:rPr>
              <a:t>tích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b="1" err="1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b="1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b="1" err="1">
                <a:solidFill>
                  <a:srgbClr val="FF0000"/>
                </a:solidFill>
                <a:latin typeface="+mj-lt"/>
              </a:rPr>
              <a:t>dạng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b="1" err="1">
                <a:solidFill>
                  <a:srgbClr val="FF0000"/>
                </a:solidFill>
                <a:latin typeface="+mj-lt"/>
              </a:rPr>
              <a:t>lũy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2100" b="1" err="1">
                <a:solidFill>
                  <a:srgbClr val="FF0000"/>
                </a:solidFill>
                <a:latin typeface="+mj-lt"/>
              </a:rPr>
              <a:t>thừa</a:t>
            </a:r>
            <a:r>
              <a:rPr lang="en-US" sz="2100" b="1">
                <a:solidFill>
                  <a:srgbClr val="FF0000"/>
                </a:solidFill>
                <a:latin typeface="+mj-lt"/>
              </a:rPr>
              <a:t>:</a:t>
            </a:r>
          </a:p>
          <a:p>
            <a:pPr>
              <a:defRPr/>
            </a:pPr>
            <a:r>
              <a:rPr lang="en-US" sz="2100" b="1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2100" b="1">
                <a:solidFill>
                  <a:srgbClr val="FF0000"/>
                </a:solidFill>
                <a:latin typeface="+mj-lt"/>
              </a:rPr>
              <a:t> 5.5.5.5</a:t>
            </a:r>
          </a:p>
          <a:p>
            <a:pPr>
              <a:defRPr/>
            </a:pPr>
            <a:r>
              <a:rPr lang="en-US" sz="2100" b="1">
                <a:solidFill>
                  <a:srgbClr val="FF0000"/>
                </a:solidFill>
                <a:latin typeface="+mj-lt"/>
              </a:rPr>
              <a:t>    </a:t>
            </a:r>
          </a:p>
        </p:txBody>
      </p:sp>
      <p:sp>
        <p:nvSpPr>
          <p:cNvPr id="181289" name="Text Box 41"/>
          <p:cNvSpPr txBox="1">
            <a:spLocks noChangeArrowheads="1"/>
          </p:cNvSpPr>
          <p:nvPr/>
        </p:nvSpPr>
        <p:spPr bwMode="auto">
          <a:xfrm>
            <a:off x="1219200" y="3429001"/>
            <a:ext cx="2667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>
                <a:solidFill>
                  <a:srgbClr val="0000CC"/>
                </a:solidFill>
                <a:latin typeface="+mj-lt"/>
              </a:rPr>
              <a:t>A/   5</a:t>
            </a:r>
            <a:r>
              <a:rPr lang="en-US" sz="2100" b="1" baseline="30000">
                <a:solidFill>
                  <a:srgbClr val="0000CC"/>
                </a:solidFill>
                <a:latin typeface="+mj-lt"/>
              </a:rPr>
              <a:t>4 </a:t>
            </a:r>
            <a:endParaRPr lang="en-US" sz="21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1290" name="Text Box 42"/>
          <p:cNvSpPr txBox="1">
            <a:spLocks noChangeArrowheads="1"/>
          </p:cNvSpPr>
          <p:nvPr/>
        </p:nvSpPr>
        <p:spPr bwMode="auto">
          <a:xfrm>
            <a:off x="3074988" y="3429001"/>
            <a:ext cx="3581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>
                <a:solidFill>
                  <a:srgbClr val="0000CC"/>
                </a:solidFill>
                <a:latin typeface="+mj-lt"/>
              </a:rPr>
              <a:t>B/   25.25</a:t>
            </a:r>
          </a:p>
        </p:txBody>
      </p:sp>
      <p:sp>
        <p:nvSpPr>
          <p:cNvPr id="181291" name="Text Box 43"/>
          <p:cNvSpPr txBox="1">
            <a:spLocks noChangeArrowheads="1"/>
          </p:cNvSpPr>
          <p:nvPr/>
        </p:nvSpPr>
        <p:spPr bwMode="auto">
          <a:xfrm>
            <a:off x="5562600" y="3450431"/>
            <a:ext cx="3581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>
                <a:solidFill>
                  <a:srgbClr val="0000CC"/>
                </a:solidFill>
                <a:latin typeface="+mj-lt"/>
              </a:rPr>
              <a:t>C/  4</a:t>
            </a:r>
            <a:r>
              <a:rPr lang="en-US" sz="2100" b="1" baseline="30000">
                <a:solidFill>
                  <a:srgbClr val="0000CC"/>
                </a:solidFill>
                <a:latin typeface="+mj-lt"/>
              </a:rPr>
              <a:t>5</a:t>
            </a:r>
            <a:endParaRPr lang="en-US" sz="2100" b="1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1293" name="Text Box 45"/>
          <p:cNvSpPr txBox="1">
            <a:spLocks noChangeArrowheads="1"/>
          </p:cNvSpPr>
          <p:nvPr/>
        </p:nvSpPr>
        <p:spPr bwMode="auto">
          <a:xfrm>
            <a:off x="300038" y="2443163"/>
            <a:ext cx="2057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b="1" u="sng">
                <a:solidFill>
                  <a:srgbClr val="0000CC"/>
                </a:solidFill>
                <a:latin typeface="+mj-lt"/>
              </a:rPr>
              <a:t>Đáp án</a:t>
            </a:r>
            <a:r>
              <a:rPr lang="en-US" sz="2100" b="1">
                <a:solidFill>
                  <a:srgbClr val="0000CC"/>
                </a:solidFill>
                <a:latin typeface="+mj-lt"/>
              </a:rPr>
              <a:t> :</a:t>
            </a:r>
            <a:r>
              <a:rPr lang="en-US" sz="1350" b="1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81295" name="Oval 47"/>
          <p:cNvSpPr>
            <a:spLocks noChangeArrowheads="1"/>
          </p:cNvSpPr>
          <p:nvPr/>
        </p:nvSpPr>
        <p:spPr bwMode="auto">
          <a:xfrm>
            <a:off x="1190625" y="3445669"/>
            <a:ext cx="5334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b="1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1812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276600" y="2686051"/>
            <a:ext cx="3962400" cy="2908697"/>
            <a:chOff x="1008" y="1200"/>
            <a:chExt cx="2496" cy="2443"/>
          </a:xfrm>
        </p:grpSpPr>
        <p:pic>
          <p:nvPicPr>
            <p:cNvPr id="19468" name="Picture 3" descr="1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2" y="2832"/>
              <a:ext cx="96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4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1728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5" descr="1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2208"/>
              <a:ext cx="96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6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80" y="1200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7" descr="1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2256"/>
              <a:ext cx="96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8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0" y="1776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9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36" y="2112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10" descr="1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2688"/>
              <a:ext cx="96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11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88" y="1680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12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440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3" descr="1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8" y="2352"/>
              <a:ext cx="96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14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04" y="2112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15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2" y="2304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16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8" y="2448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17" descr="1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44" y="2592"/>
              <a:ext cx="96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18" descr="13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4" y="2160"/>
              <a:ext cx="76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5363" name="WordArt 19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7696200" cy="182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Ô MAY MẮN, XIN CHÚC MỪNG</a:t>
            </a:r>
          </a:p>
        </p:txBody>
      </p:sp>
      <p:sp>
        <p:nvSpPr>
          <p:cNvPr id="1946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5600700"/>
            <a:ext cx="762000" cy="40005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7239000" y="4229100"/>
            <a:ext cx="685800" cy="74295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latin typeface="Tahoma" pitchFamily="34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581400" y="3257550"/>
            <a:ext cx="838200" cy="4572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latin typeface="Tahoma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600200" y="1771650"/>
            <a:ext cx="838200" cy="51435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latin typeface="Tahoma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467600" y="3086100"/>
            <a:ext cx="762000" cy="28575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latin typeface="Tahoma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819400" y="4972050"/>
            <a:ext cx="304800" cy="1143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latin typeface="Tahoma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752600" y="3943350"/>
            <a:ext cx="609600" cy="8001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latin typeface="Tahoma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267200" y="1771650"/>
            <a:ext cx="457200" cy="5715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3" grpId="0" animBg="1"/>
      <p:bldP spid="5939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600700"/>
            <a:ext cx="762000" cy="40005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83" name="Oval 14"/>
          <p:cNvSpPr>
            <a:spLocks noChangeArrowheads="1"/>
          </p:cNvSpPr>
          <p:nvPr/>
        </p:nvSpPr>
        <p:spPr bwMode="auto">
          <a:xfrm rot="-933412">
            <a:off x="6934200" y="4079082"/>
            <a:ext cx="431800" cy="264319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84" name="Oval 15"/>
          <p:cNvSpPr>
            <a:spLocks noChangeArrowheads="1"/>
          </p:cNvSpPr>
          <p:nvPr/>
        </p:nvSpPr>
        <p:spPr bwMode="auto">
          <a:xfrm>
            <a:off x="6945313" y="5639991"/>
            <a:ext cx="1676400" cy="132159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85" name="Oval 16"/>
          <p:cNvSpPr>
            <a:spLocks noChangeArrowheads="1"/>
          </p:cNvSpPr>
          <p:nvPr/>
        </p:nvSpPr>
        <p:spPr bwMode="auto">
          <a:xfrm rot="546664">
            <a:off x="8094663" y="4057651"/>
            <a:ext cx="431800" cy="264319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86" name="Oval 17"/>
          <p:cNvSpPr>
            <a:spLocks noChangeArrowheads="1"/>
          </p:cNvSpPr>
          <p:nvPr/>
        </p:nvSpPr>
        <p:spPr bwMode="gray">
          <a:xfrm>
            <a:off x="6705600" y="4129529"/>
            <a:ext cx="259766" cy="58426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1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Oval 19"/>
          <p:cNvSpPr>
            <a:spLocks noChangeArrowheads="1"/>
          </p:cNvSpPr>
          <p:nvPr/>
        </p:nvSpPr>
        <p:spPr bwMode="gray">
          <a:xfrm>
            <a:off x="6843713" y="4230731"/>
            <a:ext cx="1857375" cy="421972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20488" name="Oval 20"/>
          <p:cNvSpPr>
            <a:spLocks noChangeArrowheads="1"/>
          </p:cNvSpPr>
          <p:nvPr/>
        </p:nvSpPr>
        <p:spPr bwMode="gray">
          <a:xfrm>
            <a:off x="6846889" y="4230731"/>
            <a:ext cx="1854200" cy="421972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20489" name="Oval 21"/>
          <p:cNvSpPr>
            <a:spLocks noChangeArrowheads="1"/>
          </p:cNvSpPr>
          <p:nvPr/>
        </p:nvSpPr>
        <p:spPr bwMode="gray">
          <a:xfrm>
            <a:off x="6945313" y="4300978"/>
            <a:ext cx="1668462" cy="421972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20490" name="Oval 22"/>
          <p:cNvSpPr>
            <a:spLocks noChangeArrowheads="1"/>
          </p:cNvSpPr>
          <p:nvPr/>
        </p:nvSpPr>
        <p:spPr bwMode="gray">
          <a:xfrm>
            <a:off x="6972301" y="4337447"/>
            <a:ext cx="1617663" cy="1189434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gray">
          <a:xfrm>
            <a:off x="6992939" y="4343401"/>
            <a:ext cx="1576387" cy="1159669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gray">
          <a:xfrm>
            <a:off x="7010401" y="4355307"/>
            <a:ext cx="1500188" cy="1083469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20493" name="Oval 25"/>
          <p:cNvSpPr>
            <a:spLocks noChangeArrowheads="1"/>
          </p:cNvSpPr>
          <p:nvPr/>
        </p:nvSpPr>
        <p:spPr bwMode="gray">
          <a:xfrm>
            <a:off x="7096125" y="4386264"/>
            <a:ext cx="1335088" cy="87987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9" y="4333876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>
                <a:latin typeface=".VnVogue" pitchFamily="34" charset="0"/>
              </a:rPr>
              <a:t>HÕt</a:t>
            </a:r>
          </a:p>
          <a:p>
            <a:r>
              <a:rPr lang="en-US" sz="3600">
                <a:latin typeface=".VnVogue" pitchFamily="34" charset="0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67538" y="4343401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67538" y="4345782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62776" y="4343401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77063" y="4339829"/>
            <a:ext cx="1628775" cy="1208484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62776" y="4336257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latin typeface=".VnVogue" pitchFamily="34" charset="0"/>
              </a:rPr>
              <a:t>5</a:t>
            </a:r>
          </a:p>
        </p:txBody>
      </p:sp>
      <p:sp>
        <p:nvSpPr>
          <p:cNvPr id="187418" name="Oval 26"/>
          <p:cNvSpPr>
            <a:spLocks noChangeArrowheads="1"/>
          </p:cNvSpPr>
          <p:nvPr/>
        </p:nvSpPr>
        <p:spPr bwMode="auto">
          <a:xfrm>
            <a:off x="482600" y="3812381"/>
            <a:ext cx="5334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1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1143000" y="1194198"/>
            <a:ext cx="6858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3 :</a:t>
            </a:r>
            <a:r>
              <a:rPr lang="en-US" sz="21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Viết  số sau dưới dạng lũy thừa với cơ số cho trước : 81, cơ số 3</a:t>
            </a:r>
          </a:p>
        </p:txBody>
      </p:sp>
      <p:sp>
        <p:nvSpPr>
          <p:cNvPr id="20502" name="Rectangle 28"/>
          <p:cNvSpPr>
            <a:spLocks noChangeArrowheads="1"/>
          </p:cNvSpPr>
          <p:nvPr/>
        </p:nvSpPr>
        <p:spPr bwMode="auto">
          <a:xfrm>
            <a:off x="1" y="8457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847725" y="2361010"/>
            <a:ext cx="2362200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Đáp án</a:t>
            </a: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: </a:t>
            </a:r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>
            <a:off x="592138" y="3018235"/>
            <a:ext cx="2209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a/  3</a:t>
            </a:r>
            <a:r>
              <a:rPr lang="en-US" sz="2100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1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5" name="Text Box 32"/>
          <p:cNvSpPr txBox="1">
            <a:spLocks noChangeArrowheads="1"/>
          </p:cNvSpPr>
          <p:nvPr/>
        </p:nvSpPr>
        <p:spPr bwMode="auto">
          <a:xfrm>
            <a:off x="4170363" y="3100388"/>
            <a:ext cx="2209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b/  4</a:t>
            </a:r>
            <a:r>
              <a:rPr lang="en-US" sz="2100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1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6" name="Text Box 33"/>
          <p:cNvSpPr txBox="1">
            <a:spLocks noChangeArrowheads="1"/>
          </p:cNvSpPr>
          <p:nvPr/>
        </p:nvSpPr>
        <p:spPr bwMode="auto">
          <a:xfrm>
            <a:off x="592138" y="3812382"/>
            <a:ext cx="2209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c/    3</a:t>
            </a:r>
            <a:r>
              <a:rPr lang="en-US" sz="2100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1874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650812" y="2237185"/>
            <a:ext cx="986710" cy="67032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5198" y="2295525"/>
            <a:ext cx="6706790" cy="5536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</a:p>
        </p:txBody>
      </p:sp>
      <p:sp>
        <p:nvSpPr>
          <p:cNvPr id="6" name="Diamond 5"/>
          <p:cNvSpPr/>
          <p:nvPr/>
        </p:nvSpPr>
        <p:spPr>
          <a:xfrm>
            <a:off x="650812" y="3006328"/>
            <a:ext cx="931166" cy="67032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4957" y="3075385"/>
            <a:ext cx="6727031" cy="5536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</a:p>
        </p:txBody>
      </p:sp>
      <p:sp>
        <p:nvSpPr>
          <p:cNvPr id="8" name="Diamond 7"/>
          <p:cNvSpPr/>
          <p:nvPr/>
        </p:nvSpPr>
        <p:spPr>
          <a:xfrm>
            <a:off x="650812" y="3743326"/>
            <a:ext cx="904145" cy="670322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5198" y="3849292"/>
            <a:ext cx="6706790" cy="5643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925" y="1283494"/>
            <a:ext cx="8642480" cy="5500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600700"/>
            <a:ext cx="762000" cy="400050"/>
          </a:xfrm>
          <a:prstGeom prst="actionButtonBackPrevious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07" name="Oval 14"/>
          <p:cNvSpPr>
            <a:spLocks noChangeArrowheads="1"/>
          </p:cNvSpPr>
          <p:nvPr/>
        </p:nvSpPr>
        <p:spPr bwMode="auto">
          <a:xfrm rot="-933412">
            <a:off x="6992939" y="4057651"/>
            <a:ext cx="431800" cy="264319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08" name="Oval 15"/>
          <p:cNvSpPr>
            <a:spLocks noChangeArrowheads="1"/>
          </p:cNvSpPr>
          <p:nvPr/>
        </p:nvSpPr>
        <p:spPr bwMode="auto">
          <a:xfrm>
            <a:off x="6945313" y="5639991"/>
            <a:ext cx="1676400" cy="132159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09" name="Oval 16"/>
          <p:cNvSpPr>
            <a:spLocks noChangeArrowheads="1"/>
          </p:cNvSpPr>
          <p:nvPr/>
        </p:nvSpPr>
        <p:spPr bwMode="auto">
          <a:xfrm rot="546664">
            <a:off x="8094663" y="4057651"/>
            <a:ext cx="431800" cy="264319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10" name="Oval 17"/>
          <p:cNvSpPr>
            <a:spLocks noChangeArrowheads="1"/>
          </p:cNvSpPr>
          <p:nvPr/>
        </p:nvSpPr>
        <p:spPr bwMode="gray">
          <a:xfrm>
            <a:off x="6705600" y="4129528"/>
            <a:ext cx="259766" cy="42197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21511" name="Oval 19"/>
          <p:cNvSpPr>
            <a:spLocks noChangeArrowheads="1"/>
          </p:cNvSpPr>
          <p:nvPr/>
        </p:nvSpPr>
        <p:spPr bwMode="gray">
          <a:xfrm>
            <a:off x="6843713" y="4230731"/>
            <a:ext cx="1857375" cy="421972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21512" name="Oval 20"/>
          <p:cNvSpPr>
            <a:spLocks noChangeArrowheads="1"/>
          </p:cNvSpPr>
          <p:nvPr/>
        </p:nvSpPr>
        <p:spPr bwMode="gray">
          <a:xfrm>
            <a:off x="6846889" y="4230731"/>
            <a:ext cx="1854200" cy="421972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21513" name="Oval 21"/>
          <p:cNvSpPr>
            <a:spLocks noChangeArrowheads="1"/>
          </p:cNvSpPr>
          <p:nvPr/>
        </p:nvSpPr>
        <p:spPr bwMode="gray">
          <a:xfrm>
            <a:off x="6945313" y="4300978"/>
            <a:ext cx="1668462" cy="421972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21514" name="Oval 22"/>
          <p:cNvSpPr>
            <a:spLocks noChangeArrowheads="1"/>
          </p:cNvSpPr>
          <p:nvPr/>
        </p:nvSpPr>
        <p:spPr bwMode="gray">
          <a:xfrm>
            <a:off x="6972301" y="4337447"/>
            <a:ext cx="1617663" cy="1189434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21515" name="Oval 23"/>
          <p:cNvSpPr>
            <a:spLocks noChangeArrowheads="1"/>
          </p:cNvSpPr>
          <p:nvPr/>
        </p:nvSpPr>
        <p:spPr bwMode="gray">
          <a:xfrm>
            <a:off x="6992939" y="4343401"/>
            <a:ext cx="1576387" cy="1159669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21516" name="Oval 24"/>
          <p:cNvSpPr>
            <a:spLocks noChangeArrowheads="1"/>
          </p:cNvSpPr>
          <p:nvPr/>
        </p:nvSpPr>
        <p:spPr bwMode="gray">
          <a:xfrm>
            <a:off x="7010401" y="4355307"/>
            <a:ext cx="1500188" cy="1083469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21517" name="Oval 25"/>
          <p:cNvSpPr>
            <a:spLocks noChangeArrowheads="1"/>
          </p:cNvSpPr>
          <p:nvPr/>
        </p:nvSpPr>
        <p:spPr bwMode="gray">
          <a:xfrm>
            <a:off x="7096125" y="4386264"/>
            <a:ext cx="1335088" cy="87987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en-US" sz="1350"/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9" y="4333876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>
                <a:solidFill>
                  <a:srgbClr val="FF3300"/>
                </a:solidFill>
                <a:latin typeface=".VnVogue" pitchFamily="34" charset="0"/>
              </a:rPr>
              <a:t>HÕt</a:t>
            </a:r>
          </a:p>
          <a:p>
            <a:r>
              <a:rPr lang="en-US" sz="3600">
                <a:solidFill>
                  <a:srgbClr val="FF3300"/>
                </a:solidFill>
                <a:latin typeface=".VnVogue" pitchFamily="34" charset="0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67538" y="4343401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67538" y="4345782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62776" y="4343401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77063" y="4339829"/>
            <a:ext cx="1628775" cy="1208484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62776" y="4336257"/>
            <a:ext cx="1628775" cy="1208485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75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21524" name="Rectangle 28"/>
          <p:cNvSpPr>
            <a:spLocks noChangeArrowheads="1"/>
          </p:cNvSpPr>
          <p:nvPr/>
        </p:nvSpPr>
        <p:spPr bwMode="auto">
          <a:xfrm>
            <a:off x="1" y="8457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21525" name="Rectangle 32"/>
          <p:cNvSpPr>
            <a:spLocks noChangeArrowheads="1"/>
          </p:cNvSpPr>
          <p:nvPr/>
        </p:nvSpPr>
        <p:spPr bwMode="auto">
          <a:xfrm>
            <a:off x="1" y="8457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sp>
        <p:nvSpPr>
          <p:cNvPr id="21526" name="AutoShap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9939" y="5695950"/>
            <a:ext cx="541337" cy="276225"/>
          </a:xfrm>
          <a:prstGeom prst="rightArrow">
            <a:avLst>
              <a:gd name="adj1" fmla="val 50000"/>
              <a:gd name="adj2" fmla="val 36746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21527" name="Oval 14"/>
          <p:cNvSpPr>
            <a:spLocks noChangeArrowheads="1"/>
          </p:cNvSpPr>
          <p:nvPr/>
        </p:nvSpPr>
        <p:spPr bwMode="auto">
          <a:xfrm rot="-933412">
            <a:off x="6934200" y="4079082"/>
            <a:ext cx="431800" cy="264319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482600" y="3812381"/>
            <a:ext cx="5334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0000CC"/>
              </a:solidFill>
            </a:endParaRPr>
          </a:p>
        </p:txBody>
      </p:sp>
      <p:sp>
        <p:nvSpPr>
          <p:cNvPr id="21529" name="Text Box 27"/>
          <p:cNvSpPr txBox="1">
            <a:spLocks noChangeArrowheads="1"/>
          </p:cNvSpPr>
          <p:nvPr/>
        </p:nvSpPr>
        <p:spPr bwMode="auto">
          <a:xfrm>
            <a:off x="1143000" y="1194198"/>
            <a:ext cx="76677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u="sng" dirty="0" err="1">
                <a:solidFill>
                  <a:srgbClr val="FF0000"/>
                </a:solidFill>
              </a:rPr>
              <a:t>Câu</a:t>
            </a:r>
            <a:r>
              <a:rPr lang="en-US" sz="2100" u="sng" dirty="0">
                <a:solidFill>
                  <a:srgbClr val="FF0000"/>
                </a:solidFill>
              </a:rPr>
              <a:t> 4 :</a:t>
            </a:r>
            <a:r>
              <a:rPr lang="en-US" sz="2100" b="1" u="sng" dirty="0">
                <a:solidFill>
                  <a:srgbClr val="FF0000"/>
                </a:solidFill>
              </a:rPr>
              <a:t> 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Đọc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lũy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thừa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sau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và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nêu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cơ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số</a:t>
            </a:r>
            <a:r>
              <a:rPr lang="en-US" sz="2100" b="1" dirty="0">
                <a:solidFill>
                  <a:srgbClr val="FF0000"/>
                </a:solidFill>
              </a:rPr>
              <a:t>, </a:t>
            </a:r>
            <a:r>
              <a:rPr lang="en-US" sz="2100" b="1" dirty="0" err="1">
                <a:solidFill>
                  <a:srgbClr val="FF0000"/>
                </a:solidFill>
              </a:rPr>
              <a:t>số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mũ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của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nó</a:t>
            </a:r>
            <a:r>
              <a:rPr lang="en-US" sz="2100" b="1" dirty="0">
                <a:solidFill>
                  <a:srgbClr val="FF0000"/>
                </a:solidFill>
              </a:rPr>
              <a:t>:  4</a:t>
            </a:r>
            <a:r>
              <a:rPr lang="en-US" sz="2100" b="1" baseline="30000" dirty="0">
                <a:solidFill>
                  <a:srgbClr val="FF0000"/>
                </a:solidFill>
              </a:rPr>
              <a:t>3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1530" name="Text Box 30"/>
          <p:cNvSpPr txBox="1">
            <a:spLocks noChangeArrowheads="1"/>
          </p:cNvSpPr>
          <p:nvPr/>
        </p:nvSpPr>
        <p:spPr bwMode="auto">
          <a:xfrm>
            <a:off x="847725" y="2361010"/>
            <a:ext cx="2362200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u="sng">
                <a:solidFill>
                  <a:srgbClr val="0000CC"/>
                </a:solidFill>
              </a:rPr>
              <a:t>Đáp án</a:t>
            </a:r>
            <a:r>
              <a:rPr lang="en-US" sz="2100">
                <a:solidFill>
                  <a:srgbClr val="0000CC"/>
                </a:solidFill>
              </a:rPr>
              <a:t> :</a:t>
            </a:r>
            <a:r>
              <a:rPr lang="en-US" sz="1350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21531" name="Text Box 31"/>
          <p:cNvSpPr txBox="1">
            <a:spLocks noChangeArrowheads="1"/>
          </p:cNvSpPr>
          <p:nvPr/>
        </p:nvSpPr>
        <p:spPr bwMode="auto">
          <a:xfrm>
            <a:off x="592139" y="3018235"/>
            <a:ext cx="51847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a/   3 mũ bốn, cơ số 3, số mũ 4.</a:t>
            </a:r>
          </a:p>
        </p:txBody>
      </p:sp>
      <p:sp>
        <p:nvSpPr>
          <p:cNvPr id="21532" name="Text Box 31"/>
          <p:cNvSpPr txBox="1">
            <a:spLocks noChangeArrowheads="1"/>
          </p:cNvSpPr>
          <p:nvPr/>
        </p:nvSpPr>
        <p:spPr bwMode="auto">
          <a:xfrm>
            <a:off x="555626" y="3802857"/>
            <a:ext cx="51847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a/    4 lập phương, cơ số 4, số mũ 3.</a:t>
            </a:r>
          </a:p>
        </p:txBody>
      </p:sp>
      <p:sp>
        <p:nvSpPr>
          <p:cNvPr id="21533" name="Text Box 31"/>
          <p:cNvSpPr txBox="1">
            <a:spLocks noChangeArrowheads="1"/>
          </p:cNvSpPr>
          <p:nvPr/>
        </p:nvSpPr>
        <p:spPr bwMode="auto">
          <a:xfrm>
            <a:off x="665164" y="4579144"/>
            <a:ext cx="51847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c/  4 mũ ba, cơ số 3, số mũ 4.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70" y="22791"/>
            <a:ext cx="5742289" cy="64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60868" y="1189094"/>
            <a:ext cx="169300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>
                <a:solidFill>
                  <a:srgbClr val="002060"/>
                </a:solidFill>
              </a:rPr>
              <a:t>9</a:t>
            </a:r>
            <a:r>
              <a:rPr lang="en-US" altLang="en-US" sz="2100" b="1" baseline="30000" dirty="0">
                <a:solidFill>
                  <a:srgbClr val="002060"/>
                </a:solidFill>
              </a:rPr>
              <a:t>2</a:t>
            </a:r>
            <a:endParaRPr lang="en-US" altLang="en-US" sz="21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89610" y="2147031"/>
            <a:ext cx="152704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9817" y="4814888"/>
            <a:ext cx="1506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2400" b="1" dirty="0" err="1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24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2400" b="1" baseline="30000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24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8315" y="4199694"/>
            <a:ext cx="15061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1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78903" y="2706463"/>
            <a:ext cx="1506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24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2856225" y="1626538"/>
            <a:ext cx="516731" cy="357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888036" y="133807"/>
            <a:ext cx="1090424" cy="2770483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5925">
              <a:lnSpc>
                <a:spcPct val="120000"/>
              </a:lnSpc>
              <a:defRPr/>
            </a:pPr>
            <a:endParaRPr lang="es-ES" sz="6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42151" y="1069305"/>
            <a:ext cx="2898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6822091" y="3133130"/>
            <a:ext cx="271463" cy="1512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7632907" y="2359819"/>
            <a:ext cx="770334" cy="1849041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5925">
              <a:lnSpc>
                <a:spcPct val="120000"/>
              </a:lnSpc>
              <a:defRPr/>
            </a:pPr>
            <a:endParaRPr lang="es-ES" sz="6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6695552" y="3017615"/>
            <a:ext cx="2207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18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18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5916216" y="5386387"/>
            <a:ext cx="536972" cy="23813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7158633" y="4392811"/>
            <a:ext cx="623888" cy="203477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5925">
              <a:lnSpc>
                <a:spcPct val="120000"/>
              </a:lnSpc>
              <a:defRPr/>
            </a:pPr>
            <a:endParaRPr lang="es-ES" sz="6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6367462" y="5257800"/>
            <a:ext cx="2206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18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184798" y="5024438"/>
            <a:ext cx="516731" cy="35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859632" y="4075510"/>
            <a:ext cx="725090" cy="1896666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5925">
              <a:lnSpc>
                <a:spcPct val="120000"/>
              </a:lnSpc>
              <a:defRPr/>
            </a:pPr>
            <a:endParaRPr lang="es-ES" sz="6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297657" y="4838319"/>
            <a:ext cx="1897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18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18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18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18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376901" y="3041845"/>
            <a:ext cx="516731" cy="476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585788" y="2620566"/>
            <a:ext cx="722710" cy="1653778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5925">
              <a:lnSpc>
                <a:spcPct val="120000"/>
              </a:lnSpc>
              <a:defRPr/>
            </a:pPr>
            <a:endParaRPr lang="es-ES" sz="6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18978" y="3228200"/>
            <a:ext cx="1474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18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18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5622132" y="1135856"/>
            <a:ext cx="3142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3431857" y="2713816"/>
            <a:ext cx="2014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0225" y="2286001"/>
            <a:ext cx="8229600" cy="2337338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35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5400000">
            <a:off x="7910513" y="852488"/>
            <a:ext cx="1057275" cy="1409700"/>
            <a:chOff x="144" y="1296"/>
            <a:chExt cx="888" cy="888"/>
          </a:xfrm>
        </p:grpSpPr>
        <p:pic>
          <p:nvPicPr>
            <p:cNvPr id="22535" name="Picture 5" descr="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296"/>
              <a:ext cx="50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6" descr="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392"/>
              <a:ext cx="50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7" descr="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680"/>
              <a:ext cx="50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3" name="Picture 8" descr="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914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738188" y="2361011"/>
            <a:ext cx="7848600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100"/>
              <a:t>- </a:t>
            </a:r>
            <a:r>
              <a:rPr lang="en-US" sz="2100"/>
              <a:t>Nắm</a:t>
            </a:r>
            <a:r>
              <a:rPr lang="vi-VN" sz="2100"/>
              <a:t> </a:t>
            </a:r>
            <a:r>
              <a:rPr lang="nl-NL" sz="2100"/>
              <a:t>khái niệm lũy thừa, biết cách đọc lũy thừa, phân biệt cơ số, số và số mũ; biết cách viết lũy thừa, biết viết gọn một tích của nhiều số giống nhau bằng lũy thừa.Tính được lũy thừa của một số tự nhiên;biết đọc viết, tính được bình phương, lập phương của một số tự nhiên.</a:t>
            </a:r>
            <a:endParaRPr lang="en-US" sz="2100"/>
          </a:p>
          <a:p>
            <a:pPr>
              <a:defRPr/>
            </a:pPr>
            <a:r>
              <a:rPr lang="fr-FR" sz="2100"/>
              <a:t>- Làm bài tập 1,2,</a:t>
            </a:r>
            <a:r>
              <a:rPr lang="vi-VN" sz="2100"/>
              <a:t> 3</a:t>
            </a:r>
            <a:r>
              <a:rPr lang="fr-FR" sz="2100"/>
              <a:t> SGK trang 25.</a:t>
            </a:r>
            <a:endParaRPr lang="en-US" sz="2100"/>
          </a:p>
          <a:p>
            <a:pPr>
              <a:defRPr/>
            </a:pPr>
            <a:r>
              <a:rPr lang="fr-FR" sz="2100"/>
              <a:t>- Đọc nội dung phần </a:t>
            </a:r>
            <a:r>
              <a:rPr lang="vi-VN" sz="2100"/>
              <a:t>còn lại của bài, tiết sau học tiếp.</a:t>
            </a:r>
            <a:endParaRPr lang="en-US" sz="2100"/>
          </a:p>
          <a:p>
            <a:pPr marL="257175" indent="-257175">
              <a:spcBef>
                <a:spcPct val="50000"/>
              </a:spcBef>
              <a:defRPr/>
            </a:pPr>
            <a:endParaRPr lang="en-US" sz="2100"/>
          </a:p>
        </p:txBody>
      </p:sp>
      <p:sp>
        <p:nvSpPr>
          <p:cNvPr id="1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419128" y="1103406"/>
            <a:ext cx="4287971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  <p:transition>
    <p:cover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5D9C8C-25E1-4DD4-8FE5-207C5EB60C8C}"/>
              </a:ext>
            </a:extLst>
          </p:cNvPr>
          <p:cNvSpPr txBox="1"/>
          <p:nvPr/>
        </p:nvSpPr>
        <p:spPr>
          <a:xfrm>
            <a:off x="1883797" y="2133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809499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B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5" y="248840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6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1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9808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A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5" y="248840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9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2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9977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</a:t>
              </a:r>
              <a:r>
                <a:rPr lang="en-US" altLang="vi-VN" sz="21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D 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5" y="248840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6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3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926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16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C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4" y="2524122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6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4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18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9078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D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4" y="248767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10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5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72410"/>
              </a:xfrm>
              <a:prstGeom prst="rect">
                <a:avLst/>
              </a:prstGeom>
              <a:blipFill>
                <a:blip r:embed="rId7"/>
                <a:stretch>
                  <a:fillRect l="-1091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0998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4671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A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5" y="248840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25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6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1358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259681" y="0"/>
            <a:ext cx="14287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373981" y="114300"/>
            <a:ext cx="14287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00" y="1040741"/>
            <a:ext cx="1066666" cy="10666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86451" y="5520752"/>
            <a:ext cx="35310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" y="3622681"/>
            <a:ext cx="1760934" cy="1760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48" y="3925345"/>
            <a:ext cx="2555660" cy="133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80" y="3622681"/>
            <a:ext cx="2137688" cy="1609456"/>
          </a:xfrm>
          <a:prstGeom prst="rect">
            <a:avLst/>
          </a:prstGeom>
        </p:spPr>
      </p:pic>
      <p:sp>
        <p:nvSpPr>
          <p:cNvPr id="16" name="!!2">
            <a:extLst>
              <a:ext uri="{FF2B5EF4-FFF2-40B4-BE49-F238E27FC236}">
                <a16:creationId xmlns:a16="http://schemas.microsoft.com/office/drawing/2014/main" id="{073C9FFE-3434-41A8-A115-4073D8FF840A}"/>
              </a:ext>
            </a:extLst>
          </p:cNvPr>
          <p:cNvSpPr txBox="1">
            <a:spLocks/>
          </p:cNvSpPr>
          <p:nvPr/>
        </p:nvSpPr>
        <p:spPr>
          <a:xfrm>
            <a:off x="176735" y="1037166"/>
            <a:ext cx="8720133" cy="24712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7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br>
              <a:rPr lang="en-US" sz="37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4050" b="1" dirty="0">
                <a:solidFill>
                  <a:srgbClr val="FF0000"/>
                </a:solidFill>
              </a:rPr>
              <a:t>§ 1.PHÉP TÍNH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785342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C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4" y="2524122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20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7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vi-VN" sz="21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7190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512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D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5" y="248840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12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8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1024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365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4125" y="4989912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C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5" y="248840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10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9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69332"/>
              </a:xfrm>
              <a:prstGeom prst="rect">
                <a:avLst/>
              </a:prstGeom>
              <a:blipFill>
                <a:blip r:embed="rId7"/>
                <a:stretch>
                  <a:fillRect l="-10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4140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57499" y="1574927"/>
            <a:ext cx="5508782" cy="489348"/>
            <a:chOff x="151" y="1113"/>
            <a:chExt cx="4733" cy="411"/>
          </a:xfrm>
        </p:grpSpPr>
        <p:sp>
          <p:nvSpPr>
            <p:cNvPr id="88067" name="Rectangle 3" descr="Parchment"/>
            <p:cNvSpPr>
              <a:spLocks noChangeArrowheads="1"/>
            </p:cNvSpPr>
            <p:nvPr/>
          </p:nvSpPr>
          <p:spPr bwMode="auto">
            <a:xfrm>
              <a:off x="4569" y="1175"/>
              <a:ext cx="159" cy="349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68" name="AutoShape 4" descr="Parchment"/>
            <p:cNvSpPr>
              <a:spLocks noChangeArrowheads="1"/>
            </p:cNvSpPr>
            <p:nvPr/>
          </p:nvSpPr>
          <p:spPr bwMode="auto">
            <a:xfrm>
              <a:off x="151" y="1113"/>
              <a:ext cx="4733" cy="3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endPara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818893" y="3085236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1" name="AutoShape 7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818893" y="3707609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68101" y="4979463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D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818895" y="2488409"/>
            <a:ext cx="5454013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80" name="AutoShape 16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 7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91916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10</a:t>
            </a:r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569817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818893" y="4333878"/>
            <a:ext cx="5454014" cy="459581"/>
            <a:chOff x="153" y="1922"/>
            <a:chExt cx="4733" cy="386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</a:t>
              </a:r>
              <a:r>
                <a:rPr lang="vi-VN" altLang="vi-VN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vi-VN" sz="2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5643562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8" name="Rounded Rectangle 37"/>
          <p:cNvSpPr/>
          <p:nvPr/>
        </p:nvSpPr>
        <p:spPr>
          <a:xfrm>
            <a:off x="7603268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98634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0911" y="9063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89634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6317" y="90445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86277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08673" y="89828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3268" y="89210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96318" y="90445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03268" y="88399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00:11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16396" y="87588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99405" y="8882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01336" y="89055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91682" y="88785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7860" y="89210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08673" y="88978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6355" y="89789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91682" y="88592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dirty="0"/>
              <a:t>00:03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02107" y="88013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99405" y="89557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/>
              <a:t>00:01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00950" y="88129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50" b="1" dirty="0"/>
              <a:t>00:00</a:t>
            </a:r>
          </a:p>
        </p:txBody>
      </p:sp>
      <p:sp>
        <p:nvSpPr>
          <p:cNvPr id="59" name="Oval 58"/>
          <p:cNvSpPr/>
          <p:nvPr/>
        </p:nvSpPr>
        <p:spPr>
          <a:xfrm>
            <a:off x="5544263" y="5601894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b="1" dirty="0"/>
              <a:t>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/>
              <p:nvPr/>
            </p:nvSpPr>
            <p:spPr>
              <a:xfrm>
                <a:off x="914400" y="1621037"/>
                <a:ext cx="446722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Kết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6879C7-F577-4141-85E9-FAF04BEDC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21037"/>
                <a:ext cx="4467226" cy="372410"/>
              </a:xfrm>
              <a:prstGeom prst="rect">
                <a:avLst/>
              </a:prstGeom>
              <a:blipFill>
                <a:blip r:embed="rId7"/>
                <a:stretch>
                  <a:fillRect l="-1091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5514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End Is Nigh For Mylan, But How Different Will The New Company Be? ::  Scrip">
            <a:extLst>
              <a:ext uri="{FF2B5EF4-FFF2-40B4-BE49-F238E27FC236}">
                <a16:creationId xmlns:a16="http://schemas.microsoft.com/office/drawing/2014/main" id="{DD552863-F421-4964-A895-2B563946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1"/>
            <a:ext cx="8572500" cy="48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06633" y="1662397"/>
            <a:ext cx="3584903" cy="488330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85783">
                <a:defRPr/>
              </a:pPr>
              <a:endParaRPr lang="en-US" sz="1350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85783">
                <a:defRPr/>
              </a:pPr>
              <a:r>
                <a:rPr lang="en-US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06633" y="2316750"/>
            <a:ext cx="77716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05270" y="2735533"/>
            <a:ext cx="5871288" cy="3076271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3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825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8925" y="912602"/>
            <a:ext cx="8642480" cy="5500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565" y="1089544"/>
            <a:ext cx="422956" cy="2582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55118" y="1346478"/>
            <a:ext cx="3564221" cy="495880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29369" y="1816116"/>
            <a:ext cx="2296783" cy="615479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09325" y="2444011"/>
            <a:ext cx="1131613" cy="53217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4280682" y="1834705"/>
            <a:ext cx="2296783" cy="615479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33767" y="2912570"/>
            <a:ext cx="777499" cy="486327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2365863" y="2423045"/>
            <a:ext cx="1131613" cy="53217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4029051" y="2423045"/>
            <a:ext cx="1131613" cy="53217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720714" y="2394975"/>
            <a:ext cx="1131613" cy="53217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3739995" y="2946205"/>
            <a:ext cx="794881" cy="486327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4621266" y="2946205"/>
            <a:ext cx="753918" cy="486327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5550762" y="2955217"/>
            <a:ext cx="754510" cy="486327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6349506" y="2946205"/>
            <a:ext cx="760564" cy="486327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047759" y="2955217"/>
            <a:ext cx="828648" cy="486327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2931502" y="2946205"/>
            <a:ext cx="746068" cy="486327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197656" y="2917162"/>
            <a:ext cx="794352" cy="486327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70507" y="3398897"/>
            <a:ext cx="760564" cy="486327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100">
                <a:latin typeface="Times New Roman" panose="02020603050405020304" pitchFamily="18" charset="0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219633" y="3608224"/>
            <a:ext cx="1459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………………….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4511" y="1586965"/>
            <a:ext cx="611213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145101" y="2173327"/>
            <a:ext cx="590033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40ph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155595" y="2701260"/>
            <a:ext cx="590033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60ph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268671" y="3160664"/>
            <a:ext cx="590033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80ph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277129" y="3538556"/>
            <a:ext cx="590033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100ph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268671" y="3949333"/>
            <a:ext cx="612893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120ph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19858" y="4655920"/>
            <a:ext cx="215690" cy="300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 flipV="1">
            <a:off x="435548" y="4794885"/>
            <a:ext cx="477765" cy="11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90912" y="4373547"/>
            <a:ext cx="53845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917088" y="4644490"/>
            <a:ext cx="412502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1. 2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338518" y="4782990"/>
            <a:ext cx="477765" cy="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393882" y="4362117"/>
            <a:ext cx="53845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820058" y="4633060"/>
            <a:ext cx="412502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2. 2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2264348" y="4788705"/>
            <a:ext cx="477765" cy="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2319712" y="4367832"/>
            <a:ext cx="53845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745888" y="4638775"/>
            <a:ext cx="609519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2. 2 . 2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3361628" y="4794420"/>
            <a:ext cx="477765" cy="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416992" y="4373547"/>
            <a:ext cx="53845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843168" y="4644490"/>
            <a:ext cx="778098" cy="3000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2. 2 .2.2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4578923" y="4805850"/>
            <a:ext cx="477765" cy="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634287" y="4384977"/>
            <a:ext cx="53845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060463" y="4655920"/>
            <a:ext cx="852433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2. 2 .2.2.2 </a:t>
            </a: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5916233" y="4805850"/>
            <a:ext cx="477765" cy="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5971597" y="4384977"/>
            <a:ext cx="53845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397773" y="4655920"/>
            <a:ext cx="1037443" cy="3000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2. 2 .2.2.2 .2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304" y="5040630"/>
            <a:ext cx="6696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Như</a:t>
            </a:r>
            <a:r>
              <a:rPr lang="en-US" sz="1350" dirty="0"/>
              <a:t> </a:t>
            </a:r>
            <a:r>
              <a:rPr lang="en-US" sz="1350" dirty="0" err="1"/>
              <a:t>vậy</a:t>
            </a:r>
            <a:r>
              <a:rPr lang="en-US" sz="1350" dirty="0"/>
              <a:t> </a:t>
            </a:r>
            <a:r>
              <a:rPr lang="en-US" sz="1350" dirty="0" err="1"/>
              <a:t>trong</a:t>
            </a:r>
            <a:r>
              <a:rPr lang="en-US" sz="1350" dirty="0"/>
              <a:t> </a:t>
            </a:r>
            <a:r>
              <a:rPr lang="en-US" sz="1350" dirty="0" err="1"/>
              <a:t>điều</a:t>
            </a:r>
            <a:r>
              <a:rPr lang="en-US" sz="1350" dirty="0"/>
              <a:t> </a:t>
            </a:r>
            <a:r>
              <a:rPr lang="en-US" sz="1350" dirty="0" err="1"/>
              <a:t>kiện</a:t>
            </a:r>
            <a:r>
              <a:rPr lang="en-US" sz="1350" dirty="0"/>
              <a:t> </a:t>
            </a:r>
            <a:r>
              <a:rPr lang="en-US" sz="1350" dirty="0" err="1"/>
              <a:t>nuôi</a:t>
            </a:r>
            <a:r>
              <a:rPr lang="en-US" sz="1350" dirty="0"/>
              <a:t> </a:t>
            </a:r>
            <a:r>
              <a:rPr lang="en-US" sz="1350" dirty="0" err="1"/>
              <a:t>cấy</a:t>
            </a:r>
            <a:r>
              <a:rPr lang="en-US" sz="1350" dirty="0"/>
              <a:t> </a:t>
            </a:r>
            <a:r>
              <a:rPr lang="en-US" sz="1350" dirty="0" err="1"/>
              <a:t>thích</a:t>
            </a:r>
            <a:r>
              <a:rPr lang="en-US" sz="1350" dirty="0"/>
              <a:t> </a:t>
            </a:r>
            <a:r>
              <a:rPr lang="en-US" sz="1350" dirty="0" err="1"/>
              <a:t>hợp</a:t>
            </a:r>
            <a:r>
              <a:rPr lang="en-US" sz="1350" dirty="0"/>
              <a:t>  </a:t>
            </a:r>
            <a:r>
              <a:rPr lang="en-US" sz="1350" dirty="0" err="1"/>
              <a:t>sau</a:t>
            </a:r>
            <a:r>
              <a:rPr lang="en-US" sz="1350" dirty="0"/>
              <a:t> 120 </a:t>
            </a:r>
            <a:r>
              <a:rPr lang="en-US" sz="1350" dirty="0" err="1"/>
              <a:t>phút</a:t>
            </a:r>
            <a:r>
              <a:rPr lang="en-US" sz="1350" dirty="0"/>
              <a:t> </a:t>
            </a:r>
            <a:r>
              <a:rPr lang="en-US" sz="1350" dirty="0" err="1"/>
              <a:t>cứ</a:t>
            </a:r>
            <a:r>
              <a:rPr lang="en-US" sz="1350" dirty="0"/>
              <a:t> 1 con vi </a:t>
            </a:r>
            <a:r>
              <a:rPr lang="en-US" sz="1350" dirty="0" err="1"/>
              <a:t>khuẩn</a:t>
            </a:r>
            <a:r>
              <a:rPr lang="en-US" sz="1350" dirty="0"/>
              <a:t> E.coli </a:t>
            </a:r>
            <a:r>
              <a:rPr lang="en-US" sz="1350" dirty="0" err="1"/>
              <a:t>sẽ</a:t>
            </a:r>
            <a:r>
              <a:rPr lang="en-US" sz="1350" dirty="0"/>
              <a:t> </a:t>
            </a:r>
            <a:r>
              <a:rPr lang="en-US" sz="1350" dirty="0" err="1"/>
              <a:t>tạo</a:t>
            </a:r>
            <a:r>
              <a:rPr lang="en-US" sz="1350" dirty="0"/>
              <a:t> </a:t>
            </a:r>
            <a:r>
              <a:rPr lang="en-US" sz="1350" dirty="0" err="1"/>
              <a:t>ra</a:t>
            </a:r>
            <a:r>
              <a:rPr lang="en-US" sz="1350" dirty="0"/>
              <a:t>: 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393882" y="5354821"/>
            <a:ext cx="1370529" cy="3000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2. 2 .2.2.2 .2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5632" y="5353834"/>
            <a:ext cx="12124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= 64 vi </a:t>
            </a:r>
            <a:r>
              <a:rPr lang="en-US" sz="1350" dirty="0" err="1"/>
              <a:t>khuẩn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62639" y="894657"/>
            <a:ext cx="3141918" cy="490264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6" y="1347514"/>
            <a:ext cx="6283897" cy="562899"/>
          </a:xfrm>
        </p:spPr>
        <p:txBody>
          <a:bodyPr>
            <a:normAutofit/>
          </a:bodyPr>
          <a:lstStyle/>
          <a:p>
            <a:r>
              <a:rPr lang="en-US" sz="21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 hiện theo các yêu cầu sau</a:t>
            </a:r>
            <a:endParaRPr lang="en-US" sz="2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83153" y="937702"/>
            <a:ext cx="302140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10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>
            <a:off x="62639" y="2388393"/>
            <a:ext cx="677099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Hãy viết các biểu thức sau dưới dạng biểu thức thu gọn ( không tính kết quả)?</a:t>
            </a:r>
          </a:p>
          <a:p>
            <a:pPr marL="257175" indent="-257175"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 + 2 + 2 + 2 + 2 + 2   = </a:t>
            </a:r>
          </a:p>
          <a:p>
            <a:pPr marL="257175" indent="-257175">
              <a:spcBef>
                <a:spcPct val="50000"/>
              </a:spcBef>
            </a:pP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b) x + x + x + x + x = </a:t>
            </a:r>
          </a:p>
          <a:p>
            <a:pPr marL="257175" indent="-257175">
              <a:spcBef>
                <a:spcPct val="50000"/>
              </a:spcBef>
            </a:pP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57175" indent="-257175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c) 2+ 2 + 2 + 3 + 3 + 3  = </a:t>
            </a: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3237288" y="4339974"/>
            <a:ext cx="1268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x. 5</a:t>
            </a:r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3836292" y="5457777"/>
            <a:ext cx="2793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2. 3 + 3.3 = 3.5</a:t>
            </a:r>
          </a:p>
        </p:txBody>
      </p: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3756359" y="3286690"/>
            <a:ext cx="1609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2. 6</a:t>
            </a:r>
          </a:p>
        </p:txBody>
      </p:sp>
      <p:grpSp>
        <p:nvGrpSpPr>
          <p:cNvPr id="37" name="Group 32"/>
          <p:cNvGrpSpPr>
            <a:grpSpLocks/>
          </p:cNvGrpSpPr>
          <p:nvPr/>
        </p:nvGrpSpPr>
        <p:grpSpPr bwMode="auto">
          <a:xfrm>
            <a:off x="5273455" y="988427"/>
            <a:ext cx="1259681" cy="889397"/>
            <a:chOff x="2112" y="2496"/>
            <a:chExt cx="1776" cy="1824"/>
          </a:xfrm>
        </p:grpSpPr>
        <p:pic>
          <p:nvPicPr>
            <p:cNvPr id="38" name="Picture 33" descr="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1" y="2646"/>
              <a:ext cx="1245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AutoShape 3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112" y="2496"/>
              <a:ext cx="1776" cy="1824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utoUpdateAnimBg="0"/>
      <p:bldP spid="33" grpId="0" autoUpdateAnimBg="0"/>
      <p:bldP spid="34" grpId="0" autoUpdateAnimBg="0"/>
      <p:bldP spid="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2143125" cy="192881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941914" y="1131094"/>
            <a:ext cx="6687740" cy="2188369"/>
          </a:xfrm>
          <a:prstGeom prst="cloudCallout">
            <a:avLst>
              <a:gd name="adj1" fmla="val -31954"/>
              <a:gd name="adj2" fmla="val 9508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270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700" b="1">
                <a:latin typeface="Arial" pitchFamily="34" charset="0"/>
                <a:cs typeface="Arial" pitchFamily="34" charset="0"/>
              </a:rPr>
              <a:t>2 + 2 + 2 + 2 +2 +2 = 2.6</a:t>
            </a:r>
          </a:p>
          <a:p>
            <a:pPr algn="ctr">
              <a:defRPr/>
            </a:pPr>
            <a:r>
              <a:rPr lang="en-US" sz="2700" b="1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700" b="1">
                <a:latin typeface="Arial" pitchFamily="34" charset="0"/>
                <a:cs typeface="Arial" pitchFamily="34" charset="0"/>
              </a:rPr>
              <a:t> 2.2.2.2.2.2 =  ?</a:t>
            </a:r>
          </a:p>
        </p:txBody>
      </p:sp>
      <p:pic>
        <p:nvPicPr>
          <p:cNvPr id="14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3345" y="3701654"/>
            <a:ext cx="2019300" cy="17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7089" y="1079898"/>
            <a:ext cx="3811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 dụ: 2.2.2.2. 2. 2 =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498976" y="1128713"/>
            <a:ext cx="631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755650" y="2097881"/>
            <a:ext cx="1081088" cy="8108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7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700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7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1846263" y="2106216"/>
            <a:ext cx="1116012" cy="3786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024189" y="1881188"/>
            <a:ext cx="201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mũ sáu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71663" y="2293145"/>
            <a:ext cx="5076825" cy="461963"/>
            <a:chOff x="1179" y="918"/>
            <a:chExt cx="3198" cy="388"/>
          </a:xfrm>
        </p:grpSpPr>
        <p:sp>
          <p:nvSpPr>
            <p:cNvPr id="8214" name="Line 11"/>
            <p:cNvSpPr>
              <a:spLocks noChangeShapeType="1"/>
            </p:cNvSpPr>
            <p:nvPr/>
          </p:nvSpPr>
          <p:spPr bwMode="auto">
            <a:xfrm>
              <a:off x="1179" y="1094"/>
              <a:ext cx="70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5" name="Text Box 12"/>
            <p:cNvSpPr txBox="1">
              <a:spLocks noChangeArrowheads="1"/>
            </p:cNvSpPr>
            <p:nvPr/>
          </p:nvSpPr>
          <p:spPr bwMode="auto">
            <a:xfrm>
              <a:off x="1950" y="918"/>
              <a:ext cx="242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hoặc 2 luỹ thừa sáu</a:t>
              </a:r>
            </a:p>
          </p:txBody>
        </p:sp>
      </p:grp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1833564" y="2509838"/>
            <a:ext cx="1243012" cy="55364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059114" y="2853930"/>
            <a:ext cx="5113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hoặc luỹ thừa bậc sáu của 2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770439" y="3421857"/>
            <a:ext cx="8286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079500" y="3456386"/>
            <a:ext cx="7056438" cy="903685"/>
            <a:chOff x="113" y="2183"/>
            <a:chExt cx="4445" cy="759"/>
          </a:xfrm>
        </p:grpSpPr>
        <p:sp>
          <p:nvSpPr>
            <p:cNvPr id="8211" name="Text Box 16"/>
            <p:cNvSpPr txBox="1">
              <a:spLocks noChangeArrowheads="1"/>
            </p:cNvSpPr>
            <p:nvPr/>
          </p:nvSpPr>
          <p:spPr bwMode="auto">
            <a:xfrm>
              <a:off x="113" y="2183"/>
              <a:ext cx="444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a. a. … . a  (n </a:t>
              </a:r>
              <a:r>
                <a:rPr lang="en-US" sz="2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 0) </a:t>
              </a:r>
              <a:r>
                <a:rPr lang="en-US" sz="2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=  </a:t>
              </a:r>
            </a:p>
          </p:txBody>
        </p:sp>
        <p:sp>
          <p:nvSpPr>
            <p:cNvPr id="8212" name="AutoShape 18"/>
            <p:cNvSpPr>
              <a:spLocks/>
            </p:cNvSpPr>
            <p:nvPr/>
          </p:nvSpPr>
          <p:spPr bwMode="auto">
            <a:xfrm rot="-5400000">
              <a:off x="601" y="2035"/>
              <a:ext cx="158" cy="1043"/>
            </a:xfrm>
            <a:prstGeom prst="leftBrace">
              <a:avLst>
                <a:gd name="adj1" fmla="val 55011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3" name="Text Box 19"/>
            <p:cNvSpPr txBox="1">
              <a:spLocks noChangeArrowheads="1"/>
            </p:cNvSpPr>
            <p:nvPr/>
          </p:nvSpPr>
          <p:spPr bwMode="auto">
            <a:xfrm>
              <a:off x="204" y="2554"/>
              <a:ext cx="117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en-US" sz="2400" i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thừa số</a:t>
              </a:r>
            </a:p>
          </p:txBody>
        </p:sp>
      </p:grp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1511301" y="4617244"/>
            <a:ext cx="1081088" cy="8108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7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700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7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2555876" y="4602956"/>
            <a:ext cx="1079500" cy="2964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3743325" y="4346973"/>
            <a:ext cx="172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mũ n</a:t>
            </a: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2593975" y="5049441"/>
            <a:ext cx="10810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3768725" y="4782742"/>
            <a:ext cx="2124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luỹ thừa n</a:t>
            </a: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2570164" y="5203031"/>
            <a:ext cx="1042987" cy="29646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3763964" y="5292330"/>
            <a:ext cx="4211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luỹ thừa bậc n của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 animBg="1"/>
      <p:bldP spid="45064" grpId="0" animBg="1"/>
      <p:bldP spid="45065" grpId="0"/>
      <p:bldP spid="45069" grpId="0" animBg="1"/>
      <p:bldP spid="45070" grpId="0"/>
      <p:bldP spid="45073" grpId="0"/>
      <p:bldP spid="45078" grpId="0" animBg="1"/>
      <p:bldP spid="45079" grpId="0" animBg="1"/>
      <p:bldP spid="45080" grpId="0"/>
      <p:bldP spid="45081" grpId="0" animBg="1"/>
      <p:bldP spid="45082" grpId="0"/>
      <p:bldP spid="45083" grpId="0" animBg="1"/>
      <p:bldP spid="45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42876" y="2094310"/>
            <a:ext cx="8748713" cy="2015729"/>
            <a:chOff x="90" y="139"/>
            <a:chExt cx="5511" cy="169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72" y="1334"/>
              <a:ext cx="1400" cy="498"/>
              <a:chOff x="1921" y="1114"/>
              <a:chExt cx="1270" cy="498"/>
            </a:xfrm>
          </p:grpSpPr>
          <p:sp>
            <p:nvSpPr>
              <p:cNvPr id="9234" name="AutoShape 4"/>
              <p:cNvSpPr>
                <a:spLocks/>
              </p:cNvSpPr>
              <p:nvPr/>
            </p:nvSpPr>
            <p:spPr bwMode="auto">
              <a:xfrm rot="-5400000">
                <a:off x="2321" y="717"/>
                <a:ext cx="158" cy="952"/>
              </a:xfrm>
              <a:prstGeom prst="leftBrace">
                <a:avLst>
                  <a:gd name="adj1" fmla="val 50211"/>
                  <a:gd name="adj2" fmla="val 50000"/>
                </a:avLst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5" name="Text Box 5"/>
              <p:cNvSpPr txBox="1">
                <a:spLocks noChangeArrowheads="1"/>
              </p:cNvSpPr>
              <p:nvPr/>
            </p:nvSpPr>
            <p:spPr bwMode="auto">
              <a:xfrm>
                <a:off x="1921" y="1224"/>
                <a:ext cx="1270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 </a:t>
                </a:r>
                <a:r>
                  <a:rPr lang="en-US" sz="2400" b="1" i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thừa số</a:t>
                </a:r>
              </a:p>
            </p:txBody>
          </p:sp>
        </p:grpSp>
        <p:sp>
          <p:nvSpPr>
            <p:cNvPr id="9233" name="Text Box 8"/>
            <p:cNvSpPr txBox="1">
              <a:spLocks noChangeArrowheads="1"/>
            </p:cNvSpPr>
            <p:nvPr/>
          </p:nvSpPr>
          <p:spPr bwMode="auto">
            <a:xfrm>
              <a:off x="90" y="139"/>
              <a:ext cx="5511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1/ Định nghĩa: Luỹ thừa bậc n của a là tích của n thừa số bằng nhau, mỗi thừa số bằng a:</a:t>
              </a:r>
            </a:p>
            <a:p>
              <a:pPr>
                <a:spcBef>
                  <a:spcPct val="50000"/>
                </a:spcBef>
              </a:pPr>
              <a:r>
                <a:rPr lang="en-US" sz="27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                          a</a:t>
              </a:r>
              <a:r>
                <a:rPr lang="en-US" sz="2700" b="1" baseline="300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7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= a. a. …. a   (n </a:t>
              </a:r>
              <a:r>
                <a:rPr lang="en-US" sz="27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 N</a:t>
              </a:r>
              <a:r>
                <a:rPr lang="en-US" sz="2700" b="1" baseline="30000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*</a:t>
              </a:r>
              <a:r>
                <a:rPr lang="en-US" sz="27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)</a:t>
              </a:r>
              <a:endParaRPr lang="en-US" sz="27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9751" y="3942161"/>
            <a:ext cx="7615238" cy="1387078"/>
            <a:chOff x="589" y="1888"/>
            <a:chExt cx="4649" cy="1632"/>
          </a:xfrm>
        </p:grpSpPr>
        <p:sp>
          <p:nvSpPr>
            <p:cNvPr id="9227" name="Oval 17"/>
            <p:cNvSpPr>
              <a:spLocks noChangeArrowheads="1"/>
            </p:cNvSpPr>
            <p:nvPr/>
          </p:nvSpPr>
          <p:spPr bwMode="auto">
            <a:xfrm>
              <a:off x="589" y="1888"/>
              <a:ext cx="2472" cy="16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7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="1" baseline="300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là một luỹ thừa</a:t>
              </a:r>
            </a:p>
          </p:txBody>
        </p:sp>
        <p:sp>
          <p:nvSpPr>
            <p:cNvPr id="9228" name="Line 18"/>
            <p:cNvSpPr>
              <a:spLocks noChangeShapeType="1"/>
            </p:cNvSpPr>
            <p:nvPr/>
          </p:nvSpPr>
          <p:spPr bwMode="auto">
            <a:xfrm flipV="1">
              <a:off x="3073" y="2341"/>
              <a:ext cx="521" cy="2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9" name="Text Box 19"/>
            <p:cNvSpPr txBox="1">
              <a:spLocks noChangeArrowheads="1"/>
            </p:cNvSpPr>
            <p:nvPr/>
          </p:nvSpPr>
          <p:spPr bwMode="auto">
            <a:xfrm>
              <a:off x="3606" y="2048"/>
              <a:ext cx="1496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a gọi là </a:t>
              </a:r>
              <a:r>
                <a:rPr lang="en-US" sz="2400" b="1" i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cơ số</a:t>
              </a:r>
            </a:p>
          </p:txBody>
        </p:sp>
        <p:sp>
          <p:nvSpPr>
            <p:cNvPr id="9230" name="Line 20"/>
            <p:cNvSpPr>
              <a:spLocks noChangeShapeType="1"/>
            </p:cNvSpPr>
            <p:nvPr/>
          </p:nvSpPr>
          <p:spPr bwMode="auto">
            <a:xfrm>
              <a:off x="3070" y="2652"/>
              <a:ext cx="522" cy="3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350" b="1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1" name="Text Box 21"/>
            <p:cNvSpPr txBox="1">
              <a:spLocks noChangeArrowheads="1"/>
            </p:cNvSpPr>
            <p:nvPr/>
          </p:nvSpPr>
          <p:spPr bwMode="auto">
            <a:xfrm>
              <a:off x="3651" y="2794"/>
              <a:ext cx="158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 gọi là </a:t>
              </a:r>
              <a:r>
                <a:rPr lang="en-US" sz="2400" b="1" i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số mũ</a:t>
              </a:r>
            </a:p>
          </p:txBody>
        </p:sp>
      </p:grp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2986089" y="2493169"/>
            <a:ext cx="3779837" cy="0"/>
          </a:xfrm>
          <a:prstGeom prst="line">
            <a:avLst/>
          </a:prstGeom>
          <a:noFill/>
          <a:ln w="19050">
            <a:solidFill>
              <a:srgbClr val="F82F00"/>
            </a:solidFill>
            <a:round/>
            <a:headEnd/>
            <a:tailEnd/>
          </a:ln>
        </p:spPr>
        <p:txBody>
          <a:bodyPr/>
          <a:lstStyle/>
          <a:p>
            <a:endParaRPr lang="en-US" sz="135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7416801" y="2495550"/>
            <a:ext cx="611188" cy="0"/>
          </a:xfrm>
          <a:prstGeom prst="line">
            <a:avLst/>
          </a:prstGeom>
          <a:noFill/>
          <a:ln w="19050">
            <a:solidFill>
              <a:srgbClr val="F82F00"/>
            </a:solidFill>
            <a:round/>
            <a:headEnd/>
            <a:tailEnd/>
          </a:ln>
        </p:spPr>
        <p:txBody>
          <a:bodyPr/>
          <a:lstStyle/>
          <a:p>
            <a:endParaRPr lang="en-US" sz="135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57175" y="2926556"/>
            <a:ext cx="3600450" cy="0"/>
          </a:xfrm>
          <a:prstGeom prst="line">
            <a:avLst/>
          </a:prstGeom>
          <a:noFill/>
          <a:ln w="19050">
            <a:solidFill>
              <a:srgbClr val="F82F00"/>
            </a:solidFill>
            <a:round/>
            <a:headEnd/>
            <a:tailEnd/>
          </a:ln>
        </p:spPr>
        <p:txBody>
          <a:bodyPr/>
          <a:lstStyle/>
          <a:p>
            <a:endParaRPr lang="en-US" sz="135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Text Box 40"/>
          <p:cNvSpPr txBox="1">
            <a:spLocks noChangeArrowheads="1"/>
          </p:cNvSpPr>
          <p:nvPr/>
        </p:nvSpPr>
        <p:spPr bwMode="auto">
          <a:xfrm>
            <a:off x="468314" y="1701404"/>
            <a:ext cx="514826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Phép nâng lên lũy thừa:</a:t>
            </a:r>
          </a:p>
        </p:txBody>
      </p:sp>
      <p:sp>
        <p:nvSpPr>
          <p:cNvPr id="9225" name="AutoShape 15" descr="Parchment"/>
          <p:cNvSpPr>
            <a:spLocks noChangeArrowheads="1"/>
          </p:cNvSpPr>
          <p:nvPr/>
        </p:nvSpPr>
        <p:spPr bwMode="gray">
          <a:xfrm>
            <a:off x="0" y="914400"/>
            <a:ext cx="9144000" cy="800100"/>
          </a:xfrm>
          <a:prstGeom prst="roundRect">
            <a:avLst>
              <a:gd name="adj" fmla="val 49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 TÍNH LŨY THỪA VỚI SỐ MŨ TỰ NHIÊN (T1)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601664" y="5431632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Quy ước: a</a:t>
            </a:r>
            <a:r>
              <a:rPr lang="en-US" sz="24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a</a:t>
            </a:r>
          </a:p>
        </p:txBody>
      </p:sp>
      <p:sp>
        <p:nvSpPr>
          <p:cNvPr id="22" name="Right Brace 21"/>
          <p:cNvSpPr/>
          <p:nvPr/>
        </p:nvSpPr>
        <p:spPr>
          <a:xfrm rot="5400000">
            <a:off x="4089614" y="2955334"/>
            <a:ext cx="348714" cy="14529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 animBg="1"/>
      <p:bldP spid="43032" grpId="0" animBg="1"/>
      <p:bldP spid="43033" grpId="0" animBg="1"/>
      <p:bldP spid="21" grpId="0" autoUpdateAnimBg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824852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3392</TotalTime>
  <Words>1756</Words>
  <Application>Microsoft Office PowerPoint</Application>
  <PresentationFormat>On-screen Show (4:3)</PresentationFormat>
  <Paragraphs>503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#9Slide03 Arima Madurai Black</vt:lpstr>
      <vt:lpstr>.VnArial</vt:lpstr>
      <vt:lpstr>.VnVogue</vt:lpstr>
      <vt:lpstr>Arial</vt:lpstr>
      <vt:lpstr>Calibri</vt:lpstr>
      <vt:lpstr>Cambria Math</vt:lpstr>
      <vt:lpstr>Courier New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hiện theo các yêu cầu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167</cp:revision>
  <dcterms:created xsi:type="dcterms:W3CDTF">2006-08-16T00:00:00Z</dcterms:created>
  <dcterms:modified xsi:type="dcterms:W3CDTF">2021-09-23T23:27:43Z</dcterms:modified>
</cp:coreProperties>
</file>