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2" r:id="rId2"/>
    <p:sldId id="444" r:id="rId3"/>
    <p:sldId id="388" r:id="rId4"/>
    <p:sldId id="443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6" r:id="rId16"/>
    <p:sldId id="464" r:id="rId17"/>
    <p:sldId id="458" r:id="rId18"/>
    <p:sldId id="459" r:id="rId19"/>
    <p:sldId id="460" r:id="rId20"/>
    <p:sldId id="461" r:id="rId21"/>
    <p:sldId id="44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BA"/>
    <a:srgbClr val="FFFFF3"/>
    <a:srgbClr val="FFF3CD"/>
    <a:srgbClr val="D2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4" autoAdjust="0"/>
    <p:restoredTop sz="94660"/>
  </p:normalViewPr>
  <p:slideViewPr>
    <p:cSldViewPr>
      <p:cViewPr>
        <p:scale>
          <a:sx n="100" d="100"/>
          <a:sy n="100" d="100"/>
        </p:scale>
        <p:origin x="-10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F9F5-675C-4B13-A4AD-57D544C33069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A085D-7841-493B-84E3-49A387EEE0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0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9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8B583-8542-49E5-8E20-BC861D0C2EB3}" type="datetimeFigureOut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A23E6-2E94-4190-85A0-B1EF4B285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 descr="Water droplets"/>
          <p:cNvSpPr txBox="1">
            <a:spLocks noChangeArrowheads="1"/>
          </p:cNvSpPr>
          <p:nvPr/>
        </p:nvSpPr>
        <p:spPr bwMode="auto">
          <a:xfrm>
            <a:off x="0" y="-266700"/>
            <a:ext cx="9144000" cy="4889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600" b="1">
              <a:solidFill>
                <a:srgbClr val="FF6699"/>
              </a:solidFill>
            </a:endParaRPr>
          </a:p>
        </p:txBody>
      </p:sp>
      <p:pic>
        <p:nvPicPr>
          <p:cNvPr id="3079" name="Picture 7" descr="IMG025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2223"/>
          <a:stretch>
            <a:fillRect/>
          </a:stretch>
        </p:blipFill>
        <p:spPr bwMode="auto">
          <a:xfrm>
            <a:off x="533400" y="1371600"/>
            <a:ext cx="1585913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G025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>
            <a:fillRect/>
          </a:stretch>
        </p:blipFill>
        <p:spPr bwMode="auto">
          <a:xfrm>
            <a:off x="2438400" y="1371600"/>
            <a:ext cx="29718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G025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8333"/>
          <a:stretch>
            <a:fillRect/>
          </a:stretch>
        </p:blipFill>
        <p:spPr bwMode="auto">
          <a:xfrm>
            <a:off x="6324600" y="1371600"/>
            <a:ext cx="2073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G0257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990600" y="4419600"/>
            <a:ext cx="3429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G025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0345" r="10001"/>
          <a:stretch>
            <a:fillRect/>
          </a:stretch>
        </p:blipFill>
        <p:spPr bwMode="auto">
          <a:xfrm>
            <a:off x="4800600" y="4419600"/>
            <a:ext cx="3200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779587" y="3429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056188" y="34290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027987" y="3505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219200" y="58674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7646987" y="5943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125663" y="1062038"/>
            <a:ext cx="4562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endParaRPr lang="en-US" b="1">
              <a:solidFill>
                <a:srgbClr val="FF6699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>
              <a:solidFill>
                <a:srgbClr val="FF6699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35994" y="-228600"/>
            <a:ext cx="4572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err="1"/>
              <a:t>Kiểm</a:t>
            </a:r>
            <a:r>
              <a:rPr lang="en-US" sz="3600" b="1" dirty="0"/>
              <a:t> </a:t>
            </a:r>
            <a:r>
              <a:rPr lang="en-US" sz="3600" b="1" dirty="0" err="1"/>
              <a:t>tra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cũ</a:t>
            </a:r>
            <a:endParaRPr lang="en-US" sz="3600" b="1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3518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3962400"/>
            <a:ext cx="1585913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1. TRÙNG ROI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36513" y="3962400"/>
            <a:ext cx="2496681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2. TRÙNG BIẾN HÌNH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38312" y="3962400"/>
            <a:ext cx="1766681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3. TRÙNG GIÀY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0664" y="6400800"/>
            <a:ext cx="2013636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4. TRÙNG KIẾT LỊ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34000" y="6394537"/>
            <a:ext cx="227354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5. TRÙNG SỐT RÉT</a:t>
            </a:r>
          </a:p>
        </p:txBody>
      </p:sp>
    </p:spTree>
    <p:extLst>
      <p:ext uri="{BB962C8B-B14F-4D97-AF65-F5344CB8AC3E}">
        <p14:creationId xmlns:p14="http://schemas.microsoft.com/office/powerpoint/2010/main" val="2707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3088" grpId="0"/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 descr="Water droplets"/>
          <p:cNvSpPr txBox="1">
            <a:spLocks noChangeArrowheads="1"/>
          </p:cNvSpPr>
          <p:nvPr/>
        </p:nvSpPr>
        <p:spPr bwMode="auto">
          <a:xfrm>
            <a:off x="0" y="-266700"/>
            <a:ext cx="9144000" cy="1358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600" b="1">
              <a:solidFill>
                <a:srgbClr val="FF66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FF6699"/>
                </a:solidFill>
              </a:rPr>
              <a:t>                              </a:t>
            </a:r>
            <a:endParaRPr lang="en-US" sz="2800" b="1">
              <a:solidFill>
                <a:srgbClr val="FF6699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>
              <a:solidFill>
                <a:srgbClr val="FF6699"/>
              </a:solidFill>
            </a:endParaRPr>
          </a:p>
        </p:txBody>
      </p:sp>
      <p:sp>
        <p:nvSpPr>
          <p:cNvPr id="2048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184150" y="384175"/>
            <a:ext cx="1416050" cy="390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Tiết 7 - Bài 7 :</a:t>
            </a:r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2225675" y="139700"/>
            <a:ext cx="6705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ĐẶC ĐIỂM CHUNG VÀ VAI TRÒ THỰC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TIỄN CỦA ĐỘNG VẬT NGUYÊN SINH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11398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5050"/>
                </a:solidFill>
                <a:latin typeface="VNI-Times" pitchFamily="2" charset="0"/>
              </a:rPr>
              <a:t>II/ </a:t>
            </a:r>
            <a:r>
              <a:rPr lang="en-US" sz="2000" b="1" u="sng">
                <a:solidFill>
                  <a:srgbClr val="FF5050"/>
                </a:solidFill>
                <a:latin typeface="VNI-Times" pitchFamily="2" charset="0"/>
              </a:rPr>
              <a:t>VAI TRÒ THỰC TiỄN:</a:t>
            </a:r>
          </a:p>
        </p:txBody>
      </p:sp>
      <p:grpSp>
        <p:nvGrpSpPr>
          <p:cNvPr id="20486" name="Group 2"/>
          <p:cNvGrpSpPr>
            <a:grpSpLocks/>
          </p:cNvGrpSpPr>
          <p:nvPr/>
        </p:nvGrpSpPr>
        <p:grpSpPr bwMode="auto">
          <a:xfrm>
            <a:off x="0" y="-228600"/>
            <a:ext cx="9296400" cy="7239000"/>
            <a:chOff x="0" y="0"/>
            <a:chExt cx="5760" cy="4320"/>
          </a:xfrm>
        </p:grpSpPr>
        <p:pic>
          <p:nvPicPr>
            <p:cNvPr id="20487" name="Picture 3" descr="redmistw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2016" y="1811"/>
              <a:ext cx="1792" cy="12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vi-VN" sz="2400">
                <a:latin typeface="Times New Roman" pitchFamily="18" charset="0"/>
              </a:endParaRPr>
            </a:p>
          </p:txBody>
        </p:sp>
      </p:grpSp>
      <p:sp>
        <p:nvSpPr>
          <p:cNvPr id="66581" name="WordArt 21"/>
          <p:cNvSpPr>
            <a:spLocks noChangeArrowheads="1" noChangeShapeType="1" noTextEdit="1"/>
          </p:cNvSpPr>
          <p:nvPr/>
        </p:nvSpPr>
        <p:spPr bwMode="auto">
          <a:xfrm>
            <a:off x="920750" y="914400"/>
            <a:ext cx="7613650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1588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bệnh </a:t>
            </a:r>
          </a:p>
          <a:p>
            <a:pPr algn="ctr"/>
            <a:r>
              <a:rPr lang="vi-VN" sz="54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do động vật nguyên sinh gây ra</a:t>
            </a:r>
            <a:endParaRPr lang="en-US" sz="5400" b="1" kern="1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050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1752600" y="3429000"/>
            <a:ext cx="548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381000" y="57912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Trùng Amip (</a:t>
            </a:r>
            <a:r>
              <a:rPr lang="en-US" altLang="zh-TW" sz="3000" b="1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  <a:cs typeface="Arial" charset="0"/>
              </a:rPr>
              <a:t>Naegleria Fowleri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Trùng Amip sống trong sông, suối, hồ nước ấm, thậm chí cả trong bể bơi, gây đau đầu, sốt, làm tổn thương não, gây tử vong ở người.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274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03117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143000" y="4760913"/>
            <a:ext cx="708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Sống kí sinh trong </a:t>
            </a:r>
            <a:r>
              <a:rPr lang="en-US">
                <a:solidFill>
                  <a:srgbClr val="0000FF"/>
                </a:solidFill>
              </a:rPr>
              <a:t>thành ruột và</a:t>
            </a:r>
            <a:r>
              <a:rPr lang="en-US"/>
              <a:t> </a:t>
            </a:r>
            <a:r>
              <a:rPr lang="en-US" sz="2000">
                <a:solidFill>
                  <a:srgbClr val="0000FF"/>
                </a:solidFill>
              </a:rPr>
              <a:t>tuyến nước bọt của muỗi Anôphen, trong máu người. Khi mắc</a:t>
            </a:r>
            <a:r>
              <a:rPr lang="en-US" sz="2000"/>
              <a:t> </a:t>
            </a:r>
            <a:r>
              <a:rPr lang="en-US" sz="2000">
                <a:solidFill>
                  <a:srgbClr val="0000FF"/>
                </a:solidFill>
              </a:rPr>
              <a:t>bệnh người uể oải, kém ăn, ớn lạnh, sốt, đổ nhiều mồ hôi, nhức đầu, buồn nôn, đau nhức khắp cơ thể, lá lách phình to hơn bình thường. </a:t>
            </a:r>
          </a:p>
        </p:txBody>
      </p:sp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29718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19263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9263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3657600" y="4310063"/>
            <a:ext cx="1914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Trùng sốt rét</a:t>
            </a:r>
          </a:p>
        </p:txBody>
      </p:sp>
    </p:spTree>
    <p:extLst>
      <p:ext uri="{BB962C8B-B14F-4D97-AF65-F5344CB8AC3E}">
        <p14:creationId xmlns:p14="http://schemas.microsoft.com/office/powerpoint/2010/main" val="334376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89125"/>
            <a:ext cx="3810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762000" y="5241925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Trùng Amip (Entamoeba histolytica)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65325"/>
            <a:ext cx="39624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3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0" name="WordArt 4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3276600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ngủ li bì</a:t>
            </a:r>
          </a:p>
        </p:txBody>
      </p:sp>
      <p:pic>
        <p:nvPicPr>
          <p:cNvPr id="197643" name="Picture 11" descr="Trypanosoma  vittatae 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44" name="Picture 12" descr="Trypanosoma  vittata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429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Rectangle 11"/>
          <p:cNvSpPr>
            <a:spLocks/>
          </p:cNvSpPr>
          <p:nvPr/>
        </p:nvSpPr>
        <p:spPr bwMode="auto">
          <a:xfrm>
            <a:off x="533400" y="46482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vi-VN" sz="2400"/>
              <a:t>Tr</a:t>
            </a:r>
            <a:r>
              <a:rPr lang="en-US" sz="2400"/>
              <a:t>ùng roi</a:t>
            </a:r>
            <a:r>
              <a:rPr lang="vi-VN" sz="2400"/>
              <a:t> gây bệnh “ngủ li bì” phổ biến ở vùng xích đạo châu Phi. Vật chủ trung gian truyền bệnh là ruồi t</a:t>
            </a:r>
            <a:r>
              <a:rPr lang="en-US" sz="2400"/>
              <a:t>s</a:t>
            </a:r>
            <a:r>
              <a:rPr lang="vi-VN" sz="2400"/>
              <a:t>e - t</a:t>
            </a:r>
            <a:r>
              <a:rPr lang="en-US" sz="2400"/>
              <a:t>s</a:t>
            </a:r>
            <a:r>
              <a:rPr lang="vi-VN" sz="2400"/>
              <a:t>e. (Người bệnh ban đầu sốt nhẹ, sau đó kiệt sức và buồn ngủ, nếu không chữa thì sẽ chết dần trong một giấc ngủ mê mệt.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6203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28788"/>
            <a:ext cx="5638800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362200" y="5775325"/>
            <a:ext cx="579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Gây bệnh tiêu chảy ở ĐV: chó, thỏ, gà…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2819400" y="838200"/>
            <a:ext cx="3429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Bệnh cầu trùng</a:t>
            </a:r>
          </a:p>
        </p:txBody>
      </p:sp>
    </p:spTree>
    <p:extLst>
      <p:ext uri="{BB962C8B-B14F-4D97-AF65-F5344CB8AC3E}">
        <p14:creationId xmlns:p14="http://schemas.microsoft.com/office/powerpoint/2010/main" val="1109829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8382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 TRÒ THỰC TIỄN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066800" y="1905000"/>
            <a:ext cx="6477000" cy="3429000"/>
          </a:xfrm>
          <a:prstGeom prst="cloudCallout">
            <a:avLst>
              <a:gd name="adj1" fmla="val -5120"/>
              <a:gd name="adj2" fmla="val 80046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ĐVNS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7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295400" y="5638800"/>
            <a:ext cx="685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3200" dirty="0">
              <a:latin typeface="Tahoma" pitchFamily="34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pic>
        <p:nvPicPr>
          <p:cNvPr id="1026" name="Picture 2" descr="Một số bệnh thường gặp do nguyên nhân ô nhiễm nước">
            <a:extLst>
              <a:ext uri="{FF2B5EF4-FFF2-40B4-BE49-F238E27FC236}">
                <a16:creationId xmlns:a16="http://schemas.microsoft.com/office/drawing/2014/main" xmlns="" id="{0254389F-B351-4DB1-B87F-A5FE7842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096000" cy="455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0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396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7138"/>
            <a:ext cx="3581400" cy="29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495800" y="4114800"/>
            <a:ext cx="419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</p:spTree>
    <p:extLst>
      <p:ext uri="{BB962C8B-B14F-4D97-AF65-F5344CB8AC3E}">
        <p14:creationId xmlns:p14="http://schemas.microsoft.com/office/powerpoint/2010/main" val="10242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200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38862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0" y="5883275"/>
            <a:ext cx="784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208908" name="Picture 12" descr="rua t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>
          <a:xfrm>
            <a:off x="5029200" y="2909888"/>
            <a:ext cx="3276600" cy="295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19075" y="254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</p:spTree>
    <p:extLst>
      <p:ext uri="{BB962C8B-B14F-4D97-AF65-F5344CB8AC3E}">
        <p14:creationId xmlns:p14="http://schemas.microsoft.com/office/powerpoint/2010/main" val="85094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co-fl-r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3099" name="Line 4"/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5"/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6"/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7"/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6" name="Picture 8" descr="yfleur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9"/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3095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8" name="Picture 14" descr="FLY-AGARI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/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309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0" name="Group 20"/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3087" name="Line 21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22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23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24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81" name="Picture 6" descr="AG006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895600" y="838200"/>
            <a:ext cx="35433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</a:t>
            </a:r>
          </a:p>
        </p:txBody>
      </p:sp>
      <p:sp>
        <p:nvSpPr>
          <p:cNvPr id="3083" name="Line 27"/>
          <p:cNvSpPr>
            <a:spLocks noChangeShapeType="1"/>
          </p:cNvSpPr>
          <p:nvPr/>
        </p:nvSpPr>
        <p:spPr bwMode="auto">
          <a:xfrm>
            <a:off x="1028700" y="44958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Text Box 28"/>
          <p:cNvSpPr txBox="1">
            <a:spLocks noChangeArrowheads="1"/>
          </p:cNvSpPr>
          <p:nvPr/>
        </p:nvSpPr>
        <p:spPr bwMode="auto">
          <a:xfrm>
            <a:off x="152400" y="1905000"/>
            <a:ext cx="8763000" cy="7080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VẬT NGUYÊN SINH (TIẾT 5)</a:t>
            </a:r>
          </a:p>
        </p:txBody>
      </p:sp>
      <p:sp>
        <p:nvSpPr>
          <p:cNvPr id="3086" name="Rectangle 1"/>
          <p:cNvSpPr>
            <a:spLocks noChangeArrowheads="1"/>
          </p:cNvSpPr>
          <p:nvPr/>
        </p:nvSpPr>
        <p:spPr bwMode="auto">
          <a:xfrm>
            <a:off x="76200" y="2903538"/>
            <a:ext cx="9067800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 VÀ VAI TRÒ CỦA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ĐỘNG VẬT NGUYÊN SINH</a:t>
            </a:r>
            <a:endParaRPr lang="pt-BR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pt-BR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19" y="3405184"/>
            <a:ext cx="1867161" cy="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09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5" name="Picture 7" descr="diệt côn trùn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"/>
          <a:stretch>
            <a:fillRect/>
          </a:stretch>
        </p:blipFill>
        <p:spPr>
          <a:xfrm>
            <a:off x="304800" y="1106488"/>
            <a:ext cx="38100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1976" name="Picture 8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52913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33400" y="5105400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</p:spTree>
    <p:extLst>
      <p:ext uri="{BB962C8B-B14F-4D97-AF65-F5344CB8AC3E}">
        <p14:creationId xmlns:p14="http://schemas.microsoft.com/office/powerpoint/2010/main" val="16650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LOR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90738"/>
            <a:ext cx="50038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FLOR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471328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44251" y="1490008"/>
            <a:ext cx="8000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CHỦ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RUỘT KHOANG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6" descr="av-72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38" y="0"/>
            <a:ext cx="1004887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76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3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7620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038600" y="820698"/>
            <a:ext cx="3429000" cy="9906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 NHÓM</a:t>
            </a:r>
          </a:p>
        </p:txBody>
      </p:sp>
      <p:graphicFrame>
        <p:nvGraphicFramePr>
          <p:cNvPr id="25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6199"/>
              </p:ext>
            </p:extLst>
          </p:nvPr>
        </p:nvGraphicFramePr>
        <p:xfrm>
          <a:off x="304800" y="1752600"/>
          <a:ext cx="8305801" cy="5025954"/>
        </p:xfrm>
        <a:graphic>
          <a:graphicData uri="http://schemas.openxmlformats.org/drawingml/2006/table">
            <a:tbl>
              <a:tblPr/>
              <a:tblGrid>
                <a:gridCol w="519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0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8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9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9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15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79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44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784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25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Cấu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tạo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 phận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thức sinh sản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25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Hiển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roi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biến 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8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giày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kiết lị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6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sốt rét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45186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153400" cy="639763"/>
          </a:xfrm>
          <a:noFill/>
          <a:ln/>
        </p:spPr>
        <p:txBody>
          <a:bodyPr/>
          <a:lstStyle/>
          <a:p>
            <a:r>
              <a:rPr lang="en-US" sz="2800" b="1" dirty="0"/>
              <a:t>BẢNG 1: ĐẶC ĐIỂM CHUNG NGÀNH ĐVNS</a:t>
            </a:r>
          </a:p>
        </p:txBody>
      </p:sp>
      <p:graphicFrame>
        <p:nvGraphicFramePr>
          <p:cNvPr id="4214" name="Group 118"/>
          <p:cNvGraphicFramePr>
            <a:graphicFrameLocks noGrp="1"/>
          </p:cNvGraphicFramePr>
          <p:nvPr/>
        </p:nvGraphicFramePr>
        <p:xfrm>
          <a:off x="152400" y="730250"/>
          <a:ext cx="8839200" cy="5667377"/>
        </p:xfrm>
        <a:graphic>
          <a:graphicData uri="http://schemas.openxmlformats.org/drawingml/2006/table">
            <a:tbl>
              <a:tblPr/>
              <a:tblGrid>
                <a:gridCol w="55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51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Đại diện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Kích thước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Cấu tạo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 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 phận di chuyển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thức sinh sản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8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Hiển 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Lớn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 tế bào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roi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biến 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giày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kiết lị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Trùng sốt rét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222500" y="250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209800" y="2895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2133600" y="28194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/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3810000" y="256222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5441950" y="2498725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Vụn hữu cơ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6781800" y="2590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Roi</a:t>
            </a: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7924800" y="25908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Vô tính</a:t>
            </a: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2209800" y="3324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3810000" y="3324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5454650" y="3222625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VK,vụn hữu cơ</a:t>
            </a: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6540500" y="337185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Chân giả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7897813" y="341312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Vô tính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209800" y="4086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3810000" y="4086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5492750" y="4114800"/>
            <a:ext cx="114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VK, vụn hữu cơ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6477000" y="4225925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Lông bơi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7747000" y="407035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Vô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hữu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2212975" y="4924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3810000" y="4924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537200" y="48006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Hồng cầu</a:t>
            </a: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2286000" y="56864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205" name="Text Box 109"/>
          <p:cNvSpPr txBox="1">
            <a:spLocks noChangeArrowheads="1"/>
          </p:cNvSpPr>
          <p:nvPr/>
        </p:nvSpPr>
        <p:spPr bwMode="auto">
          <a:xfrm>
            <a:off x="6477000" y="49117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Tiêu  giảm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7934325" y="48641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Vô tính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3822700" y="56102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537200" y="571500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Hồng cầu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553200" y="574992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Không có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7921625" y="5781675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Vô tính</a:t>
            </a:r>
          </a:p>
        </p:txBody>
      </p:sp>
    </p:spTree>
    <p:extLst>
      <p:ext uri="{BB962C8B-B14F-4D97-AF65-F5344CB8AC3E}">
        <p14:creationId xmlns:p14="http://schemas.microsoft.com/office/powerpoint/2010/main" val="41011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4" grpId="0"/>
      <p:bldP spid="4187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  <p:bldP spid="4207" grpId="0"/>
      <p:bldP spid="4208" grpId="0"/>
      <p:bldP spid="4209" grpId="0"/>
      <p:bldP spid="42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5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7620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667000" y="1447800"/>
            <a:ext cx="3429000" cy="169390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3141702"/>
            <a:ext cx="3086100" cy="23192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CH1: ĐVNS SỐNG TỰ DO CÓ ĐẶC ĐIỂM GÌ?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0575" y="3159152"/>
            <a:ext cx="3086100" cy="23192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CH2: ĐVNS SỐNG KÍ SINH CÓ ĐẶC ĐIỂM GÌ?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7023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6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7620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667000" y="1447800"/>
            <a:ext cx="3429000" cy="1693902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075" y="3141702"/>
            <a:ext cx="3933825" cy="30050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ĐVNS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roi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60A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0574" y="3159152"/>
            <a:ext cx="3705225" cy="29876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ĐVNS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0860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7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970002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678237" y="1014991"/>
            <a:ext cx="5303838" cy="414500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ĐVNS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2874" y="1676400"/>
            <a:ext cx="641032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Cơ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thể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có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kích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thước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hiển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vi.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Cấu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chỉ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là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1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tế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bào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nhưng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đảm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nhiệm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mọi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chức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năng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lớn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sống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dị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dưỡng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Sinh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Arial" charset="0"/>
                <a:cs typeface="Arial" charset="0"/>
              </a:rPr>
              <a:t>sản</a:t>
            </a: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3000" err="1">
                <a:solidFill>
                  <a:srgbClr val="0000FF"/>
                </a:solidFill>
                <a:latin typeface="Arial" charset="0"/>
                <a:cs typeface="Arial" charset="0"/>
              </a:rPr>
              <a:t>vô</a:t>
            </a:r>
            <a:r>
              <a:rPr lang="en-US" sz="3000">
                <a:solidFill>
                  <a:srgbClr val="0000FF"/>
                </a:solidFill>
                <a:latin typeface="Arial" charset="0"/>
                <a:cs typeface="Arial" charset="0"/>
              </a:rPr>
              <a:t> tính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5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20446"/>
            <a:ext cx="838200" cy="5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3339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F2413E5E-6A0F-4A2E-99B9-830F912304BE}" type="slidenum">
              <a:rPr lang="en-US" smtClean="0"/>
              <a:pPr eaLnBrk="1" hangingPunct="1"/>
              <a:t>8</a:t>
            </a:fld>
            <a:endParaRPr lang="en-US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32" name="Picture 4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5" descr="flowe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Freeform 6"/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8"/>
                <a:gd name="T13" fmla="*/ 0 h 189"/>
                <a:gd name="T14" fmla="*/ 1818 w 1818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7"/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2"/>
                <a:gd name="T16" fmla="*/ 0 h 188"/>
                <a:gd name="T17" fmla="*/ 1912 w 1912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8"/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9"/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6200" y="8382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 TRÒ THỰC TIỄN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57458"/>
              </p:ext>
            </p:extLst>
          </p:nvPr>
        </p:nvGraphicFramePr>
        <p:xfrm>
          <a:off x="752475" y="1971395"/>
          <a:ext cx="8229600" cy="382249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 trò thực tiễn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Tên các đại diện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Làm thức ăn cho người và động vật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Gây bệnh ở động vật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Gây bệnh ở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Có ý nghĩa về mặt địa chất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562840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029200" y="2667000"/>
            <a:ext cx="373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Trùng giày, trùng biến hình, trùng roi </a:t>
            </a:r>
            <a:endParaRPr lang="en-US" sz="2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105400" y="381175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Cẩu trùng </a:t>
            </a:r>
            <a:endParaRPr lang="en-US" sz="2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953000" y="4495800"/>
            <a:ext cx="396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Trùng kiết lị, trùng sốt rét,… </a:t>
            </a:r>
            <a:endParaRPr lang="en-US" sz="24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4953000" y="548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VNI-Times" pitchFamily="2" charset="0"/>
              </a:rPr>
              <a:t>Trùng lỗ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19075" y="101600"/>
            <a:ext cx="8763000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 NGUYÊN SINH (TIẾT 5)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6200" y="8382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1371600"/>
            <a:ext cx="3962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dirty="0">
                <a:solidFill>
                  <a:srgbClr val="0000FF"/>
                </a:solidFill>
                <a:latin typeface="Arial" charset="0"/>
                <a:cs typeface="Arial" charset="0"/>
              </a:rPr>
              <a:t>II.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 TRÒ THỰC TIỄN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5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7646"/>
            <a:ext cx="838200" cy="52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6">
            <a:extLst>
              <a:ext uri="{FF2B5EF4-FFF2-40B4-BE49-F238E27FC236}">
                <a16:creationId xmlns:a16="http://schemas.microsoft.com/office/drawing/2014/main" xmlns="" id="{5ED9083C-A2EB-4F94-A9C3-B5B92B5D1B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333725"/>
              </p:ext>
            </p:extLst>
          </p:nvPr>
        </p:nvGraphicFramePr>
        <p:xfrm>
          <a:off x="485775" y="2175750"/>
          <a:ext cx="8229600" cy="3822498"/>
        </p:xfrm>
        <a:graphic>
          <a:graphicData uri="http://schemas.openxmlformats.org/drawingml/2006/table">
            <a:tbl>
              <a:tblPr/>
              <a:tblGrid>
                <a:gridCol w="425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Vai trò thực tiễn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Tên các đại diện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8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Làm thức ăn cho động vật và các giáp xác nhỏ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Gây bệnh ở động vật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6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Gây bệnh ở 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Có ý nghĩa về mặt địa chất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4" grpId="0"/>
      <p:bldP spid="37915" grpId="0"/>
      <p:bldP spid="37916" grpId="0"/>
      <p:bldP spid="379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982</Words>
  <Application>Microsoft Office PowerPoint</Application>
  <PresentationFormat>On-screen Show (4:3)</PresentationFormat>
  <Paragraphs>172</Paragraphs>
  <Slides>21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BẢNG 1: ĐẶC ĐIỂM CHUNG NGÀNH ĐVNS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Windows</dc:creator>
  <cp:lastModifiedBy>Nhung-KT</cp:lastModifiedBy>
  <cp:revision>277</cp:revision>
  <dcterms:created xsi:type="dcterms:W3CDTF">2014-08-03T09:50:14Z</dcterms:created>
  <dcterms:modified xsi:type="dcterms:W3CDTF">2021-10-05T02:57:07Z</dcterms:modified>
</cp:coreProperties>
</file>