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3" r:id="rId2"/>
    <p:sldId id="262" r:id="rId3"/>
    <p:sldId id="274" r:id="rId4"/>
    <p:sldId id="275" r:id="rId5"/>
    <p:sldId id="288" r:id="rId6"/>
    <p:sldId id="289" r:id="rId7"/>
    <p:sldId id="290" r:id="rId8"/>
    <p:sldId id="291" r:id="rId9"/>
    <p:sldId id="292" r:id="rId10"/>
    <p:sldId id="293" r:id="rId11"/>
    <p:sldId id="295" r:id="rId12"/>
    <p:sldId id="294" r:id="rId13"/>
    <p:sldId id="296" r:id="rId14"/>
    <p:sldId id="297" r:id="rId15"/>
    <p:sldId id="298" r:id="rId16"/>
    <p:sldId id="308" r:id="rId17"/>
    <p:sldId id="257" r:id="rId18"/>
    <p:sldId id="309" r:id="rId19"/>
    <p:sldId id="310" r:id="rId20"/>
    <p:sldId id="311" r:id="rId21"/>
    <p:sldId id="313" r:id="rId22"/>
    <p:sldId id="316" r:id="rId23"/>
    <p:sldId id="283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CC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1" y="1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F777D-E8B6-4818-BA44-539346FC72F4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CC71C-C98F-4320-95F3-482E14259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CC71C-C98F-4320-95F3-482E142597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33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CC71C-C98F-4320-95F3-482E1425973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4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54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02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80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9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70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37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75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49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2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13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16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43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31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6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23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68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07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9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71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48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8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15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45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01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42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17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0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85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89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92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70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72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09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31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9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62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75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12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37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16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jp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8CD98-AA0C-4392-AA01-191D993BA7F7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672" r:id="rId3"/>
    <p:sldLayoutId id="2147483663" r:id="rId4"/>
    <p:sldLayoutId id="2147483650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  <p:sldLayoutId id="2147483696" r:id="rId12"/>
    <p:sldLayoutId id="2147483695" r:id="rId13"/>
    <p:sldLayoutId id="2147483694" r:id="rId14"/>
    <p:sldLayoutId id="2147483693" r:id="rId15"/>
    <p:sldLayoutId id="2147483692" r:id="rId16"/>
    <p:sldLayoutId id="2147483691" r:id="rId17"/>
    <p:sldLayoutId id="2147483690" r:id="rId18"/>
    <p:sldLayoutId id="2147483689" r:id="rId19"/>
    <p:sldLayoutId id="2147483688" r:id="rId20"/>
    <p:sldLayoutId id="2147483687" r:id="rId21"/>
    <p:sldLayoutId id="2147483685" r:id="rId22"/>
    <p:sldLayoutId id="2147483684" r:id="rId23"/>
    <p:sldLayoutId id="2147483683" r:id="rId24"/>
    <p:sldLayoutId id="2147483682" r:id="rId25"/>
    <p:sldLayoutId id="2147483681" r:id="rId26"/>
    <p:sldLayoutId id="2147483680" r:id="rId27"/>
    <p:sldLayoutId id="2147483679" r:id="rId28"/>
    <p:sldLayoutId id="2147483678" r:id="rId29"/>
    <p:sldLayoutId id="2147483677" r:id="rId30"/>
    <p:sldLayoutId id="2147483676" r:id="rId31"/>
    <p:sldLayoutId id="2147483675" r:id="rId32"/>
    <p:sldLayoutId id="2147483674" r:id="rId33"/>
    <p:sldLayoutId id="2147483673" r:id="rId34"/>
    <p:sldLayoutId id="2147483671" r:id="rId35"/>
    <p:sldLayoutId id="2147483670" r:id="rId36"/>
    <p:sldLayoutId id="2147483669" r:id="rId37"/>
    <p:sldLayoutId id="2147483668" r:id="rId38"/>
    <p:sldLayoutId id="2147483667" r:id="rId39"/>
    <p:sldLayoutId id="2147483666" r:id="rId40"/>
    <p:sldLayoutId id="2147483665" r:id="rId41"/>
    <p:sldLayoutId id="2147483664" r:id="rId42"/>
    <p:sldLayoutId id="2147483662" r:id="rId43"/>
    <p:sldLayoutId id="2147483661" r:id="rId44"/>
    <p:sldLayoutId id="2147483660" r:id="rId45"/>
    <p:sldLayoutId id="2147483651" r:id="rId46"/>
    <p:sldLayoutId id="2147483652" r:id="rId47"/>
    <p:sldLayoutId id="2147483653" r:id="rId48"/>
    <p:sldLayoutId id="2147483654" r:id="rId49"/>
    <p:sldLayoutId id="2147483655" r:id="rId50"/>
    <p:sldLayoutId id="2147483656" r:id="rId51"/>
    <p:sldLayoutId id="2147483657" r:id="rId52"/>
    <p:sldLayoutId id="2147483658" r:id="rId53"/>
    <p:sldLayoutId id="2147483659" r:id="rId5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dep.com.vn/Uploaded/Bandocviet/2013-09-27/nguyen_tac_can_bang_trong_thiet_ke_deponline(1)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0.xml"/><Relationship Id="rId4" Type="http://schemas.openxmlformats.org/officeDocument/2006/relationships/hyperlink" Target="file:///D:\Virus\ANTISCAM\C1\Ga%20dien%20tu\Toan\L8\Haihinhdx.gsp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D:\Virus\ANTISCAM\C1\Ga%20dien%20tu\Toan\L8\Haihinhdx.gsp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hyperlink" Target="file:///D:\Virus\ANTISCAM\C1\Ga%20dien%20tu\Toan\L8\Haihinhdx.gsp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../../CHUONG%20TRINH%20CHUA%20SU%20DUNG/GIAO%20AN/GIAO%20AN/DXUNG1.gs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hyperlink" Target="../../../CHUONG%20TRINH%20CHUA%20SU%20DUNG/GIAO%20AN/GIAO%20AN/DXUNG1.gsp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../../CHUONG%20TRINH%20CHUA%20SU%20DUNG/GIAO%20AN/GIAO%20AN/DXUNG1.gsp" TargetMode="Externa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2590800" y="3352800"/>
            <a:ext cx="7049387" cy="129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 spc="-36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ĐỐI  XỨNG  TRỤC</a:t>
            </a:r>
            <a:endParaRPr lang="en-US" sz="3600" b="1" kern="10" spc="-36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9600" y="1752600"/>
            <a:ext cx="3681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TIẾT 8 - BÀI 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6:</a:t>
            </a:r>
            <a:endParaRPr lang="en-US" sz="40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00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914400" y="643376"/>
            <a:ext cx="5943600" cy="60690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6883400" y="670818"/>
            <a:ext cx="43942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1524000" y="21077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>
                <a:latin typeface="Times New Roman" pitchFamily="18" charset="0"/>
              </a:rPr>
              <a:t>Bài</a:t>
            </a:r>
            <a:r>
              <a:rPr lang="en-US" sz="2800" b="1" i="1" u="sng" dirty="0">
                <a:latin typeface="Times New Roman" pitchFamily="18" charset="0"/>
              </a:rPr>
              <a:t> 6</a:t>
            </a:r>
            <a:r>
              <a:rPr lang="en-US" sz="2800" dirty="0">
                <a:latin typeface="Times New Roman" pitchFamily="18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676400" y="768789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1524000" y="114979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553029" y="1526254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trục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6850743" y="692588"/>
            <a:ext cx="38151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?3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dirty="0">
                <a:latin typeface="Times New Roman" pitchFamily="18" charset="0"/>
              </a:rPr>
              <a:t>Cho tam 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 ABC </a:t>
            </a:r>
            <a:r>
              <a:rPr lang="en-US" sz="2400" dirty="0" err="1">
                <a:latin typeface="Times New Roman" pitchFamily="18" charset="0"/>
              </a:rPr>
              <a:t>cân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</a:rPr>
              <a:t> A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</a:rPr>
              <a:t> AH. </a:t>
            </a:r>
            <a:r>
              <a:rPr lang="en-US" sz="2400" dirty="0" err="1">
                <a:latin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tam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 ABC qua AH. </a:t>
            </a:r>
          </a:p>
        </p:txBody>
      </p: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3627" y="1911789"/>
            <a:ext cx="213720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1553030" y="1923129"/>
            <a:ext cx="312059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</a:rPr>
              <a:t>Xét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tam </a:t>
            </a:r>
            <a:r>
              <a:rPr lang="en-US" sz="2000" dirty="0" err="1">
                <a:latin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</a:rPr>
              <a:t> ABC </a:t>
            </a:r>
            <a:r>
              <a:rPr lang="en-US" sz="2000" dirty="0" err="1">
                <a:latin typeface="Times New Roman" pitchFamily="18" charset="0"/>
              </a:rPr>
              <a:t>cân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tại</a:t>
            </a:r>
            <a:r>
              <a:rPr lang="en-US" sz="2000" dirty="0">
                <a:latin typeface="Times New Roman" pitchFamily="18" charset="0"/>
              </a:rPr>
              <a:t> A.</a:t>
            </a:r>
          </a:p>
          <a:p>
            <a:pPr algn="just"/>
            <a:r>
              <a:rPr lang="en-US" sz="2000" dirty="0">
                <a:latin typeface="Times New Roman" pitchFamily="18" charset="0"/>
              </a:rPr>
              <a:t>   + </a:t>
            </a:r>
            <a:r>
              <a:rPr lang="en-US" sz="2000" dirty="0" err="1">
                <a:latin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cạnh</a:t>
            </a:r>
            <a:r>
              <a:rPr lang="en-US" sz="2000" dirty="0">
                <a:latin typeface="Times New Roman" pitchFamily="18" charset="0"/>
              </a:rPr>
              <a:t> AB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</a:rPr>
              <a:t> AH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cạnh</a:t>
            </a:r>
            <a:r>
              <a:rPr lang="en-US" sz="2000" dirty="0">
                <a:latin typeface="Times New Roman" pitchFamily="18" charset="0"/>
              </a:rPr>
              <a:t> AC. </a:t>
            </a:r>
            <a:endParaRPr lang="en-US" sz="2000" dirty="0">
              <a:latin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</a:rPr>
              <a:t>   + </a:t>
            </a:r>
            <a:r>
              <a:rPr lang="en-US" sz="2000" dirty="0" err="1">
                <a:latin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cạnh</a:t>
            </a:r>
            <a:r>
              <a:rPr lang="en-US" sz="2000" dirty="0">
                <a:latin typeface="Times New Roman" pitchFamily="18" charset="0"/>
              </a:rPr>
              <a:t> AC 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</a:rPr>
              <a:t> AH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cạnh</a:t>
            </a:r>
            <a:r>
              <a:rPr lang="en-US" sz="2000" dirty="0">
                <a:latin typeface="Times New Roman" pitchFamily="18" charset="0"/>
              </a:rPr>
              <a:t> AB.</a:t>
            </a:r>
          </a:p>
          <a:p>
            <a:pPr algn="just"/>
            <a:r>
              <a:rPr lang="en-US" sz="2000" dirty="0">
                <a:latin typeface="Times New Roman" pitchFamily="18" charset="0"/>
              </a:rPr>
              <a:t>   </a:t>
            </a:r>
            <a:r>
              <a:rPr lang="en-US" sz="2000" dirty="0">
                <a:latin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BH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</a:rPr>
              <a:t> AH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CH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ngược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7077774" y="2262248"/>
            <a:ext cx="3361626" cy="2743200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ABC qua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AH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8"/>
              <p:cNvSpPr txBox="1">
                <a:spLocks noChangeArrowheads="1"/>
              </p:cNvSpPr>
              <p:nvPr/>
            </p:nvSpPr>
            <p:spPr bwMode="auto">
              <a:xfrm>
                <a:off x="6797040" y="5493189"/>
                <a:ext cx="3835400" cy="1107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 cạnh của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∆ 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qua AH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ABC.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7040" y="5493189"/>
                <a:ext cx="3835400" cy="1107996"/>
              </a:xfrm>
              <a:prstGeom prst="rect">
                <a:avLst/>
              </a:prstGeom>
              <a:blipFill>
                <a:blip r:embed="rId4"/>
                <a:stretch>
                  <a:fillRect l="-2067" t="-3846" r="-2067" b="-1044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646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838200" y="633648"/>
            <a:ext cx="6019800" cy="60690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6883400" y="661091"/>
            <a:ext cx="4495800" cy="6029402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1524000" y="11349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>
                <a:latin typeface="Times New Roman" pitchFamily="18" charset="0"/>
              </a:rPr>
              <a:t>Bài</a:t>
            </a:r>
            <a:r>
              <a:rPr lang="en-US" sz="2800" b="1" i="1" u="sng" dirty="0">
                <a:latin typeface="Times New Roman" pitchFamily="18" charset="0"/>
              </a:rPr>
              <a:t> 6</a:t>
            </a:r>
            <a:r>
              <a:rPr lang="en-US" sz="2800" dirty="0">
                <a:latin typeface="Times New Roman" pitchFamily="18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676400" y="759061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1524000" y="1140062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553029" y="1516526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trục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6850743" y="682860"/>
            <a:ext cx="38151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?3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dirty="0">
                <a:latin typeface="Times New Roman" pitchFamily="18" charset="0"/>
              </a:rPr>
              <a:t>Cho tam 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 ABC </a:t>
            </a:r>
            <a:r>
              <a:rPr lang="en-US" sz="2400" dirty="0" err="1">
                <a:latin typeface="Times New Roman" pitchFamily="18" charset="0"/>
              </a:rPr>
              <a:t>cân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</a:rPr>
              <a:t> A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</a:rPr>
              <a:t> AH. </a:t>
            </a:r>
            <a:r>
              <a:rPr lang="en-US" sz="2400" dirty="0" err="1">
                <a:latin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tam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 ABC qua AH. </a:t>
            </a:r>
          </a:p>
        </p:txBody>
      </p: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3627" y="1902061"/>
            <a:ext cx="213720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1553030" y="1913401"/>
            <a:ext cx="312059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</a:rPr>
              <a:t>Xét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tam </a:t>
            </a:r>
            <a:r>
              <a:rPr lang="en-US" sz="2000" dirty="0" err="1">
                <a:latin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</a:rPr>
              <a:t> ABC </a:t>
            </a:r>
            <a:r>
              <a:rPr lang="en-US" sz="2000" dirty="0" err="1">
                <a:latin typeface="Times New Roman" pitchFamily="18" charset="0"/>
              </a:rPr>
              <a:t>cân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tại</a:t>
            </a:r>
            <a:r>
              <a:rPr lang="en-US" sz="2000" dirty="0">
                <a:latin typeface="Times New Roman" pitchFamily="18" charset="0"/>
              </a:rPr>
              <a:t> A.</a:t>
            </a:r>
          </a:p>
          <a:p>
            <a:pPr algn="just"/>
            <a:r>
              <a:rPr lang="en-US" sz="2000" dirty="0">
                <a:latin typeface="Times New Roman" pitchFamily="18" charset="0"/>
              </a:rPr>
              <a:t>   + </a:t>
            </a:r>
            <a:r>
              <a:rPr lang="en-US" sz="2000" dirty="0" err="1">
                <a:latin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cạnh</a:t>
            </a:r>
            <a:r>
              <a:rPr lang="en-US" sz="2000" dirty="0">
                <a:latin typeface="Times New Roman" pitchFamily="18" charset="0"/>
              </a:rPr>
              <a:t> AB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</a:rPr>
              <a:t> AH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cạnh</a:t>
            </a:r>
            <a:r>
              <a:rPr lang="en-US" sz="2000" dirty="0">
                <a:latin typeface="Times New Roman" pitchFamily="18" charset="0"/>
              </a:rPr>
              <a:t> AC. </a:t>
            </a:r>
            <a:endParaRPr lang="en-US" sz="2000" dirty="0">
              <a:latin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</a:rPr>
              <a:t>   + </a:t>
            </a:r>
            <a:r>
              <a:rPr lang="en-US" sz="2000" dirty="0" err="1">
                <a:latin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cạnh</a:t>
            </a:r>
            <a:r>
              <a:rPr lang="en-US" sz="2000" dirty="0">
                <a:latin typeface="Times New Roman" pitchFamily="18" charset="0"/>
              </a:rPr>
              <a:t> AC 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</a:rPr>
              <a:t> AH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cạnh</a:t>
            </a:r>
            <a:r>
              <a:rPr lang="en-US" sz="2000" dirty="0">
                <a:latin typeface="Times New Roman" pitchFamily="18" charset="0"/>
              </a:rPr>
              <a:t> AB.</a:t>
            </a:r>
          </a:p>
          <a:p>
            <a:pPr algn="just"/>
            <a:r>
              <a:rPr lang="en-US" sz="2000" dirty="0">
                <a:latin typeface="Times New Roman" pitchFamily="18" charset="0"/>
              </a:rPr>
              <a:t>   </a:t>
            </a:r>
            <a:r>
              <a:rPr lang="en-US" sz="2000" dirty="0">
                <a:latin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BH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</a:rPr>
              <a:t> AH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CH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ngược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7077774" y="2288043"/>
            <a:ext cx="3626512" cy="2830979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ABC qua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AH sẽ nằm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8"/>
              <p:cNvSpPr txBox="1">
                <a:spLocks noChangeArrowheads="1"/>
              </p:cNvSpPr>
              <p:nvPr/>
            </p:nvSpPr>
            <p:spPr bwMode="auto">
              <a:xfrm>
                <a:off x="6858000" y="5582496"/>
                <a:ext cx="3835400" cy="1107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sz="2200" dirty="0" err="1" smtClean="0">
                    <a:latin typeface="Times New Roman" pitchFamily="18" charset="0"/>
                  </a:rPr>
                  <a:t>Điểm</a:t>
                </a:r>
                <a:r>
                  <a:rPr lang="en-US" sz="2200" dirty="0" smtClean="0">
                    <a:latin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</a:rPr>
                  <a:t>đối</a:t>
                </a:r>
                <a:r>
                  <a:rPr lang="en-US" sz="2200" dirty="0" smtClean="0">
                    <a:latin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</a:rPr>
                  <a:t>xứng</a:t>
                </a:r>
                <a:r>
                  <a:rPr lang="en-US" sz="2200" dirty="0" smtClean="0">
                    <a:latin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</a:rPr>
                  <a:t>với</a:t>
                </a:r>
                <a:r>
                  <a:rPr lang="en-US" sz="2200" dirty="0" smtClean="0">
                    <a:latin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</a:rPr>
                  <a:t>mỗi</a:t>
                </a:r>
                <a:r>
                  <a:rPr lang="en-US" sz="2200" dirty="0" smtClean="0">
                    <a:latin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</a:rPr>
                  <a:t>điểm</a:t>
                </a:r>
                <a:r>
                  <a:rPr lang="en-US" sz="2200" dirty="0" smtClean="0">
                    <a:latin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</a:rPr>
                  <a:t>thuộc</a:t>
                </a:r>
                <a:r>
                  <a:rPr lang="en-US" sz="2200" dirty="0">
                    <a:latin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</a:rPr>
                  <a:t>cạnh</a:t>
                </a:r>
                <a:r>
                  <a:rPr lang="en-US" sz="2200" dirty="0">
                    <a:latin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</a:rPr>
                  <a:t>của</a:t>
                </a:r>
                <a:r>
                  <a:rPr lang="en-US" sz="2200" dirty="0"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∆ </m:t>
                    </m:r>
                  </m:oMath>
                </a14:m>
                <a:r>
                  <a:rPr lang="en-US" sz="2200" dirty="0">
                    <a:latin typeface="Times New Roman" pitchFamily="18" charset="0"/>
                  </a:rPr>
                  <a:t>ABC qua  AH </a:t>
                </a:r>
                <a:r>
                  <a:rPr lang="en-US" sz="2200" dirty="0" err="1">
                    <a:latin typeface="Times New Roman" pitchFamily="18" charset="0"/>
                  </a:rPr>
                  <a:t>cũng</a:t>
                </a:r>
                <a:r>
                  <a:rPr lang="en-US" sz="2200" dirty="0">
                    <a:latin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</a:rPr>
                  <a:t>thuộc</a:t>
                </a:r>
                <a:r>
                  <a:rPr lang="en-US" sz="2200" dirty="0">
                    <a:latin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</a:rPr>
                  <a:t>cạnh</a:t>
                </a:r>
                <a:r>
                  <a:rPr lang="en-US" sz="2200" dirty="0">
                    <a:latin typeface="Times New Roman" pitchFamily="18" charset="0"/>
                  </a:rPr>
                  <a:t> </a:t>
                </a:r>
                <a:r>
                  <a:rPr lang="en-US" sz="2200" dirty="0" err="1">
                    <a:latin typeface="Times New Roman" pitchFamily="18" charset="0"/>
                  </a:rPr>
                  <a:t>của</a:t>
                </a:r>
                <a:r>
                  <a:rPr lang="en-US" sz="2200" dirty="0"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200" dirty="0">
                    <a:latin typeface="Times New Roman" pitchFamily="18" charset="0"/>
                  </a:rPr>
                  <a:t>ABC.</a:t>
                </a:r>
                <a:endParaRPr lang="en-US" sz="2200" dirty="0">
                  <a:latin typeface="Times New Roman" pitchFamily="18" charset="0"/>
                </a:endParaRPr>
              </a:p>
            </p:txBody>
          </p:sp>
        </mc:Choice>
        <mc:Fallback>
          <p:sp>
            <p:nvSpPr>
              <p:cNvPr id="2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0" y="5582496"/>
                <a:ext cx="3835400" cy="1107996"/>
              </a:xfrm>
              <a:prstGeom prst="rect">
                <a:avLst/>
              </a:prstGeom>
              <a:blipFill>
                <a:blip r:embed="rId4"/>
                <a:stretch>
                  <a:fillRect l="-2067" t="-3846" r="-2067" b="-989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981200" y="5369247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* Ta </a:t>
            </a:r>
            <a:r>
              <a:rPr lang="en-US" sz="2000" dirty="0" err="1">
                <a:latin typeface="Times New Roman" pitchFamily="18" charset="0"/>
              </a:rPr>
              <a:t>nói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AH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</a:rPr>
              <a:t>trục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</a:rPr>
              <a:t> tam </a:t>
            </a:r>
            <a:r>
              <a:rPr lang="en-US" sz="2000" dirty="0" err="1">
                <a:latin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</a:rPr>
              <a:t> ABC.</a:t>
            </a:r>
            <a:endParaRPr lang="en-US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06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524000" y="788987"/>
            <a:ext cx="5334000" cy="5840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6855941" y="773113"/>
            <a:ext cx="3810000" cy="58562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152400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>
                <a:latin typeface="Times New Roman" pitchFamily="18" charset="0"/>
              </a:rPr>
              <a:t>Bài</a:t>
            </a:r>
            <a:r>
              <a:rPr lang="en-US" sz="2800" b="1" i="1" u="sng" dirty="0">
                <a:latin typeface="Times New Roman" pitchFamily="18" charset="0"/>
              </a:rPr>
              <a:t> 6</a:t>
            </a:r>
            <a:r>
              <a:rPr lang="en-US" sz="2800" dirty="0">
                <a:latin typeface="Times New Roman" pitchFamily="18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676400" y="914400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1524000" y="1295401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553029" y="1671865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trục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3627" y="2057400"/>
            <a:ext cx="213720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019300" y="4380594"/>
            <a:ext cx="4343400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i="1" u="sng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i="1" u="sng" dirty="0" err="1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000" b="1" i="1" dirty="0" err="1">
                <a:latin typeface="Times New Roman" pitchFamily="18" charset="0"/>
              </a:rPr>
              <a:t>Đường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thẳng</a:t>
            </a:r>
            <a:r>
              <a:rPr lang="en-US" sz="2000" b="1" i="1" dirty="0">
                <a:latin typeface="Times New Roman" pitchFamily="18" charset="0"/>
              </a:rPr>
              <a:t> d </a:t>
            </a:r>
            <a:r>
              <a:rPr lang="en-US" sz="2000" b="1" i="1" dirty="0" err="1">
                <a:latin typeface="Times New Roman" pitchFamily="18" charset="0"/>
              </a:rPr>
              <a:t>gọi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là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trục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đối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xứng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của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hình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>
                <a:latin typeface="VNI-Script" pitchFamily="2" charset="0"/>
              </a:rPr>
              <a:t>H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nếu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điểm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đối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xứng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với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mỗi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điểm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thuộc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hình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>
                <a:latin typeface="VNI-Script" pitchFamily="2" charset="0"/>
              </a:rPr>
              <a:t>H</a:t>
            </a:r>
            <a:r>
              <a:rPr lang="en-US" sz="2000" b="1" i="1" dirty="0">
                <a:latin typeface="Times New Roman" pitchFamily="18" charset="0"/>
              </a:rPr>
              <a:t>  qua </a:t>
            </a:r>
            <a:r>
              <a:rPr lang="en-US" sz="2000" b="1" i="1" dirty="0" err="1">
                <a:latin typeface="Times New Roman" pitchFamily="18" charset="0"/>
              </a:rPr>
              <a:t>đường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thẳng</a:t>
            </a:r>
            <a:r>
              <a:rPr lang="en-US" sz="2000" b="1" i="1" dirty="0">
                <a:latin typeface="Times New Roman" pitchFamily="18" charset="0"/>
              </a:rPr>
              <a:t> d </a:t>
            </a:r>
            <a:r>
              <a:rPr lang="en-US" sz="2000" b="1" i="1" dirty="0" err="1">
                <a:latin typeface="Times New Roman" pitchFamily="18" charset="0"/>
              </a:rPr>
              <a:t>cũng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thuộc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hình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>
                <a:latin typeface="VNI-Script" pitchFamily="2" charset="0"/>
              </a:rPr>
              <a:t>H</a:t>
            </a:r>
            <a:r>
              <a:rPr lang="en-US" sz="2000" b="1" i="1" dirty="0">
                <a:latin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62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1478199" y="-37289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>
                <a:latin typeface="Times New Roman" pitchFamily="18" charset="0"/>
              </a:rPr>
              <a:t>Bài</a:t>
            </a:r>
            <a:r>
              <a:rPr lang="en-US" sz="2800" b="1" i="1" u="sng" dirty="0">
                <a:latin typeface="Times New Roman" pitchFamily="18" charset="0"/>
              </a:rPr>
              <a:t> 6</a:t>
            </a:r>
            <a:r>
              <a:rPr lang="en-US" sz="2800" dirty="0">
                <a:latin typeface="Times New Roman" pitchFamily="18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630599" y="710423"/>
            <a:ext cx="716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1478199" y="1091424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507228" y="1467888"/>
            <a:ext cx="548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trục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011599" y="2005823"/>
            <a:ext cx="5638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?4</a:t>
            </a:r>
            <a:r>
              <a:rPr lang="en-US" sz="2400" dirty="0">
                <a:latin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trục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endParaRPr lang="en-US" sz="2400" dirty="0">
              <a:latin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</a:rPr>
              <a:t>    a) </a:t>
            </a:r>
            <a:r>
              <a:rPr lang="en-US" sz="2400" dirty="0" err="1">
                <a:latin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</a:rPr>
              <a:t> in </a:t>
            </a:r>
            <a:r>
              <a:rPr lang="en-US" sz="2400" dirty="0" err="1">
                <a:latin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</a:rPr>
              <a:t> A.        </a:t>
            </a:r>
          </a:p>
          <a:p>
            <a:r>
              <a:rPr lang="en-US" sz="2400" dirty="0">
                <a:latin typeface="Times New Roman" pitchFamily="18" charset="0"/>
              </a:rPr>
              <a:t>    b) Tam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</a:rPr>
              <a:t> ABC.</a:t>
            </a:r>
          </a:p>
          <a:p>
            <a:r>
              <a:rPr lang="en-US" sz="2400" dirty="0">
                <a:latin typeface="Times New Roman" pitchFamily="18" charset="0"/>
              </a:rPr>
              <a:t>    c) </a:t>
            </a:r>
            <a:r>
              <a:rPr lang="en-US" sz="2400" dirty="0" err="1">
                <a:latin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</a:rPr>
              <a:t> O.</a:t>
            </a:r>
          </a:p>
        </p:txBody>
      </p:sp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9199" y="3720323"/>
            <a:ext cx="2590800" cy="201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4830999" y="3682223"/>
            <a:ext cx="2362200" cy="1905000"/>
          </a:xfrm>
          <a:prstGeom prst="triangle">
            <a:avLst>
              <a:gd name="adj" fmla="val 49194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2000">
              <a:solidFill>
                <a:srgbClr val="0000FF"/>
              </a:solidFill>
              <a:latin typeface="VNtimes new roman" pitchFamily="34" charset="0"/>
            </a:endParaRP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8183799" y="3834623"/>
            <a:ext cx="1676400" cy="1600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dirty="0"/>
              <a:t>    </a:t>
            </a:r>
            <a:r>
              <a:rPr lang="en-US" sz="2400" dirty="0"/>
              <a:t>O</a:t>
            </a:r>
            <a:endParaRPr lang="en-US" sz="2400" dirty="0"/>
          </a:p>
        </p:txBody>
      </p:sp>
      <p:sp>
        <p:nvSpPr>
          <p:cNvPr id="35" name="Oval 72"/>
          <p:cNvSpPr>
            <a:spLocks noChangeArrowheads="1"/>
          </p:cNvSpPr>
          <p:nvPr/>
        </p:nvSpPr>
        <p:spPr bwMode="auto">
          <a:xfrm>
            <a:off x="8945799" y="459662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941342" y="3226412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4734206" y="570333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7073456" y="5703337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</a:t>
            </a:r>
            <a:endParaRPr lang="en-US" sz="2400" dirty="0"/>
          </a:p>
        </p:txBody>
      </p:sp>
      <p:sp>
        <p:nvSpPr>
          <p:cNvPr id="44" name="Line 20"/>
          <p:cNvSpPr>
            <a:spLocks noChangeShapeType="1"/>
          </p:cNvSpPr>
          <p:nvPr/>
        </p:nvSpPr>
        <p:spPr bwMode="auto">
          <a:xfrm>
            <a:off x="3154599" y="3682223"/>
            <a:ext cx="0" cy="2286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3154599" y="3513949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46" name="Line 26"/>
          <p:cNvSpPr>
            <a:spLocks noChangeShapeType="1"/>
          </p:cNvSpPr>
          <p:nvPr/>
        </p:nvSpPr>
        <p:spPr bwMode="auto">
          <a:xfrm flipH="1" flipV="1">
            <a:off x="4678599" y="4063223"/>
            <a:ext cx="3048000" cy="182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25"/>
          <p:cNvSpPr>
            <a:spLocks noChangeShapeType="1"/>
          </p:cNvSpPr>
          <p:nvPr/>
        </p:nvSpPr>
        <p:spPr bwMode="auto">
          <a:xfrm flipV="1">
            <a:off x="4449999" y="4063223"/>
            <a:ext cx="2819400" cy="1752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Line 24"/>
          <p:cNvSpPr>
            <a:spLocks noChangeShapeType="1"/>
          </p:cNvSpPr>
          <p:nvPr/>
        </p:nvSpPr>
        <p:spPr bwMode="auto">
          <a:xfrm flipH="1">
            <a:off x="5973999" y="3225023"/>
            <a:ext cx="38100" cy="2819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4830999" y="3666349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3" name="Text Box 30"/>
          <p:cNvSpPr txBox="1">
            <a:spLocks noChangeArrowheads="1"/>
          </p:cNvSpPr>
          <p:nvPr/>
        </p:nvSpPr>
        <p:spPr bwMode="auto">
          <a:xfrm>
            <a:off x="5973999" y="3971149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6888399" y="4275949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5" name="Line 39"/>
          <p:cNvSpPr>
            <a:spLocks noChangeShapeType="1"/>
          </p:cNvSpPr>
          <p:nvPr/>
        </p:nvSpPr>
        <p:spPr bwMode="auto">
          <a:xfrm>
            <a:off x="8153400" y="3663173"/>
            <a:ext cx="1828800" cy="213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Line 36"/>
          <p:cNvSpPr>
            <a:spLocks noChangeShapeType="1"/>
          </p:cNvSpPr>
          <p:nvPr/>
        </p:nvSpPr>
        <p:spPr bwMode="auto">
          <a:xfrm>
            <a:off x="9005670" y="3225023"/>
            <a:ext cx="0" cy="2590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Line 38"/>
          <p:cNvSpPr>
            <a:spLocks noChangeShapeType="1"/>
          </p:cNvSpPr>
          <p:nvPr/>
        </p:nvSpPr>
        <p:spPr bwMode="auto">
          <a:xfrm flipV="1">
            <a:off x="7802799" y="3758423"/>
            <a:ext cx="24384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Text Box 30"/>
          <p:cNvSpPr txBox="1">
            <a:spLocks noChangeArrowheads="1"/>
          </p:cNvSpPr>
          <p:nvPr/>
        </p:nvSpPr>
        <p:spPr bwMode="auto">
          <a:xfrm>
            <a:off x="7840899" y="3205512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8978456" y="3052284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" name="Text Box 30"/>
          <p:cNvSpPr txBox="1">
            <a:spLocks noChangeArrowheads="1"/>
          </p:cNvSpPr>
          <p:nvPr/>
        </p:nvSpPr>
        <p:spPr bwMode="auto">
          <a:xfrm>
            <a:off x="9860199" y="3842788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2" name="Text Box 30"/>
          <p:cNvSpPr txBox="1">
            <a:spLocks noChangeArrowheads="1"/>
          </p:cNvSpPr>
          <p:nvPr/>
        </p:nvSpPr>
        <p:spPr bwMode="auto">
          <a:xfrm>
            <a:off x="9588056" y="3159599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3" name="Text Box 46"/>
          <p:cNvSpPr txBox="1">
            <a:spLocks noChangeArrowheads="1"/>
          </p:cNvSpPr>
          <p:nvPr/>
        </p:nvSpPr>
        <p:spPr bwMode="auto">
          <a:xfrm>
            <a:off x="1630599" y="6028549"/>
            <a:ext cx="2819400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Times New Roman" pitchFamily="18" charset="0"/>
              </a:rPr>
              <a:t>  </a:t>
            </a:r>
            <a:r>
              <a:rPr lang="en-US" sz="2200" dirty="0" err="1">
                <a:latin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trục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xứng</a:t>
            </a:r>
            <a:endParaRPr lang="en-US" sz="2200" dirty="0">
              <a:latin typeface="Times New Roman" pitchFamily="18" charset="0"/>
            </a:endParaRPr>
          </a:p>
        </p:txBody>
      </p:sp>
      <p:sp>
        <p:nvSpPr>
          <p:cNvPr id="64" name="Text Box 47"/>
          <p:cNvSpPr txBox="1">
            <a:spLocks noChangeArrowheads="1"/>
          </p:cNvSpPr>
          <p:nvPr/>
        </p:nvSpPr>
        <p:spPr bwMode="auto">
          <a:xfrm>
            <a:off x="4678599" y="6044424"/>
            <a:ext cx="3124200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Times New Roman" pitchFamily="18" charset="0"/>
              </a:rPr>
              <a:t>   </a:t>
            </a:r>
            <a:r>
              <a:rPr lang="en-US" sz="2200" dirty="0" err="1">
                <a:latin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ba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trục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xứng</a:t>
            </a:r>
            <a:endParaRPr lang="en-US" sz="2200" dirty="0">
              <a:latin typeface="Times New Roman" pitchFamily="18" charset="0"/>
            </a:endParaRPr>
          </a:p>
        </p:txBody>
      </p:sp>
      <p:sp>
        <p:nvSpPr>
          <p:cNvPr id="65" name="Text Box 48"/>
          <p:cNvSpPr txBox="1">
            <a:spLocks noChangeArrowheads="1"/>
          </p:cNvSpPr>
          <p:nvPr/>
        </p:nvSpPr>
        <p:spPr bwMode="auto">
          <a:xfrm>
            <a:off x="7802799" y="6028549"/>
            <a:ext cx="2781300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err="1">
                <a:latin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vô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trục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xứng</a:t>
            </a:r>
            <a:endParaRPr lang="en-US" sz="2200" dirty="0">
              <a:latin typeface="Times New Roman" pitchFamily="18" charset="0"/>
            </a:endParaRPr>
          </a:p>
        </p:txBody>
      </p:sp>
      <p:sp>
        <p:nvSpPr>
          <p:cNvPr id="34" name="Line 38"/>
          <p:cNvSpPr>
            <a:spLocks noChangeShapeType="1"/>
          </p:cNvSpPr>
          <p:nvPr/>
        </p:nvSpPr>
        <p:spPr bwMode="auto">
          <a:xfrm flipV="1">
            <a:off x="8362531" y="3575483"/>
            <a:ext cx="1251857" cy="212785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5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  <p:bldP spid="20" grpId="0" animBg="1"/>
      <p:bldP spid="35" grpId="0" animBg="1"/>
      <p:bldP spid="38" grpId="0"/>
      <p:bldP spid="39" grpId="0"/>
      <p:bldP spid="40" grpId="0"/>
      <p:bldP spid="44" grpId="0" animBg="1"/>
      <p:bldP spid="45" grpId="0"/>
      <p:bldP spid="46" grpId="0" animBg="1"/>
      <p:bldP spid="48" grpId="0" animBg="1"/>
      <p:bldP spid="50" grpId="0" animBg="1"/>
      <p:bldP spid="52" grpId="0"/>
      <p:bldP spid="53" grpId="0"/>
      <p:bldP spid="54" grpId="0"/>
      <p:bldP spid="55" grpId="0" animBg="1"/>
      <p:bldP spid="56" grpId="0" animBg="1"/>
      <p:bldP spid="57" grpId="0" animBg="1"/>
      <p:bldP spid="59" grpId="0"/>
      <p:bldP spid="60" grpId="0"/>
      <p:bldP spid="61" grpId="0"/>
      <p:bldP spid="62" grpId="0"/>
      <p:bldP spid="63" grpId="0" animBg="1"/>
      <p:bldP spid="64" grpId="0" animBg="1"/>
      <p:bldP spid="65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524000" y="816696"/>
            <a:ext cx="5334000" cy="58889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6855941" y="773113"/>
            <a:ext cx="3810000" cy="59324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152400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>
                <a:latin typeface="Times New Roman" pitchFamily="18" charset="0"/>
              </a:rPr>
              <a:t>Bài</a:t>
            </a:r>
            <a:r>
              <a:rPr lang="en-US" sz="2800" b="1" i="1" u="sng" dirty="0">
                <a:latin typeface="Times New Roman" pitchFamily="18" charset="0"/>
              </a:rPr>
              <a:t> 6</a:t>
            </a:r>
            <a:r>
              <a:rPr lang="en-US" sz="2800" dirty="0">
                <a:latin typeface="Times New Roman" pitchFamily="18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676400" y="914400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1524000" y="1295401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553029" y="1671865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trục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AutoShape 38"/>
          <p:cNvSpPr>
            <a:spLocks noChangeArrowheads="1"/>
          </p:cNvSpPr>
          <p:nvPr/>
        </p:nvSpPr>
        <p:spPr bwMode="auto">
          <a:xfrm rot="10800000">
            <a:off x="7010400" y="1447800"/>
            <a:ext cx="342900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" name="Text Box 45"/>
          <p:cNvSpPr txBox="1">
            <a:spLocks noChangeArrowheads="1"/>
          </p:cNvSpPr>
          <p:nvPr/>
        </p:nvSpPr>
        <p:spPr bwMode="auto">
          <a:xfrm>
            <a:off x="7620000" y="914401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A</a:t>
            </a:r>
          </a:p>
        </p:txBody>
      </p:sp>
      <p:sp>
        <p:nvSpPr>
          <p:cNvPr id="14" name="Text Box 44"/>
          <p:cNvSpPr txBox="1">
            <a:spLocks noChangeArrowheads="1"/>
          </p:cNvSpPr>
          <p:nvPr/>
        </p:nvSpPr>
        <p:spPr bwMode="auto">
          <a:xfrm>
            <a:off x="9372600" y="914401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B</a:t>
            </a:r>
          </a:p>
        </p:txBody>
      </p:sp>
      <p:sp>
        <p:nvSpPr>
          <p:cNvPr id="15" name="Text Box 47"/>
          <p:cNvSpPr txBox="1">
            <a:spLocks noChangeArrowheads="1"/>
          </p:cNvSpPr>
          <p:nvPr/>
        </p:nvSpPr>
        <p:spPr bwMode="auto">
          <a:xfrm>
            <a:off x="10134600" y="2605088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C</a:t>
            </a:r>
          </a:p>
        </p:txBody>
      </p: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6858000" y="2590801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D</a:t>
            </a:r>
          </a:p>
        </p:txBody>
      </p:sp>
      <p:sp>
        <p:nvSpPr>
          <p:cNvPr id="17" name="Line 39"/>
          <p:cNvSpPr>
            <a:spLocks noChangeShapeType="1"/>
          </p:cNvSpPr>
          <p:nvPr/>
        </p:nvSpPr>
        <p:spPr bwMode="auto">
          <a:xfrm>
            <a:off x="8686800" y="914400"/>
            <a:ext cx="0" cy="2057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Line 40"/>
          <p:cNvSpPr>
            <a:spLocks noChangeShapeType="1"/>
          </p:cNvSpPr>
          <p:nvPr/>
        </p:nvSpPr>
        <p:spPr bwMode="auto">
          <a:xfrm>
            <a:off x="8305800" y="1376065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40"/>
          <p:cNvSpPr>
            <a:spLocks noChangeShapeType="1"/>
          </p:cNvSpPr>
          <p:nvPr/>
        </p:nvSpPr>
        <p:spPr bwMode="auto">
          <a:xfrm>
            <a:off x="9144000" y="1371601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40"/>
          <p:cNvSpPr>
            <a:spLocks noChangeShapeType="1"/>
          </p:cNvSpPr>
          <p:nvPr/>
        </p:nvSpPr>
        <p:spPr bwMode="auto">
          <a:xfrm>
            <a:off x="8001000" y="2514601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40"/>
          <p:cNvSpPr>
            <a:spLocks noChangeShapeType="1"/>
          </p:cNvSpPr>
          <p:nvPr/>
        </p:nvSpPr>
        <p:spPr bwMode="auto">
          <a:xfrm>
            <a:off x="8077200" y="2519066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40"/>
          <p:cNvSpPr>
            <a:spLocks noChangeShapeType="1"/>
          </p:cNvSpPr>
          <p:nvPr/>
        </p:nvSpPr>
        <p:spPr bwMode="auto">
          <a:xfrm>
            <a:off x="9220200" y="2514601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>
            <a:off x="9296400" y="2514601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Text Box 46"/>
          <p:cNvSpPr txBox="1">
            <a:spLocks noChangeArrowheads="1"/>
          </p:cNvSpPr>
          <p:nvPr/>
        </p:nvSpPr>
        <p:spPr bwMode="auto">
          <a:xfrm>
            <a:off x="8382000" y="990601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H</a:t>
            </a:r>
          </a:p>
        </p:txBody>
      </p:sp>
      <p:sp>
        <p:nvSpPr>
          <p:cNvPr id="28" name="Text Box 46"/>
          <p:cNvSpPr txBox="1">
            <a:spLocks noChangeArrowheads="1"/>
          </p:cNvSpPr>
          <p:nvPr/>
        </p:nvSpPr>
        <p:spPr bwMode="auto">
          <a:xfrm>
            <a:off x="8305800" y="2605088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K</a:t>
            </a:r>
            <a:endParaRPr lang="en-US" sz="2400" dirty="0"/>
          </a:p>
        </p:txBody>
      </p:sp>
      <p:sp>
        <p:nvSpPr>
          <p:cNvPr id="6" name="Cloud Callout 5"/>
          <p:cNvSpPr/>
          <p:nvPr/>
        </p:nvSpPr>
        <p:spPr>
          <a:xfrm>
            <a:off x="6858000" y="3429001"/>
            <a:ext cx="3733800" cy="2204245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90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7" grpId="0"/>
      <p:bldP spid="28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143000" y="788987"/>
            <a:ext cx="5715000" cy="5840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6855940" y="773113"/>
            <a:ext cx="4345459" cy="58562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152400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>
                <a:latin typeface="Times New Roman" pitchFamily="18" charset="0"/>
              </a:rPr>
              <a:t>Bài</a:t>
            </a:r>
            <a:r>
              <a:rPr lang="en-US" sz="2800" b="1" i="1" u="sng" dirty="0">
                <a:latin typeface="Times New Roman" pitchFamily="18" charset="0"/>
              </a:rPr>
              <a:t> 6</a:t>
            </a:r>
            <a:r>
              <a:rPr lang="en-US" sz="2800" dirty="0">
                <a:latin typeface="Times New Roman" pitchFamily="18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676400" y="914400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1524000" y="1295401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553029" y="1671865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trục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AutoShape 38"/>
          <p:cNvSpPr>
            <a:spLocks noChangeArrowheads="1"/>
          </p:cNvSpPr>
          <p:nvPr/>
        </p:nvSpPr>
        <p:spPr bwMode="auto">
          <a:xfrm rot="10800000">
            <a:off x="7010400" y="1447800"/>
            <a:ext cx="342900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" name="Text Box 45"/>
          <p:cNvSpPr txBox="1">
            <a:spLocks noChangeArrowheads="1"/>
          </p:cNvSpPr>
          <p:nvPr/>
        </p:nvSpPr>
        <p:spPr bwMode="auto">
          <a:xfrm>
            <a:off x="7620000" y="914401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A</a:t>
            </a:r>
          </a:p>
        </p:txBody>
      </p:sp>
      <p:sp>
        <p:nvSpPr>
          <p:cNvPr id="14" name="Text Box 44"/>
          <p:cNvSpPr txBox="1">
            <a:spLocks noChangeArrowheads="1"/>
          </p:cNvSpPr>
          <p:nvPr/>
        </p:nvSpPr>
        <p:spPr bwMode="auto">
          <a:xfrm>
            <a:off x="9372600" y="914401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B</a:t>
            </a:r>
          </a:p>
        </p:txBody>
      </p:sp>
      <p:sp>
        <p:nvSpPr>
          <p:cNvPr id="15" name="Text Box 47"/>
          <p:cNvSpPr txBox="1">
            <a:spLocks noChangeArrowheads="1"/>
          </p:cNvSpPr>
          <p:nvPr/>
        </p:nvSpPr>
        <p:spPr bwMode="auto">
          <a:xfrm>
            <a:off x="10134600" y="2605088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C</a:t>
            </a:r>
          </a:p>
        </p:txBody>
      </p: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6858000" y="2590801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D</a:t>
            </a:r>
          </a:p>
        </p:txBody>
      </p:sp>
      <p:sp>
        <p:nvSpPr>
          <p:cNvPr id="17" name="Line 39"/>
          <p:cNvSpPr>
            <a:spLocks noChangeShapeType="1"/>
          </p:cNvSpPr>
          <p:nvPr/>
        </p:nvSpPr>
        <p:spPr bwMode="auto">
          <a:xfrm>
            <a:off x="8686800" y="914400"/>
            <a:ext cx="0" cy="2057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Line 40"/>
          <p:cNvSpPr>
            <a:spLocks noChangeShapeType="1"/>
          </p:cNvSpPr>
          <p:nvPr/>
        </p:nvSpPr>
        <p:spPr bwMode="auto">
          <a:xfrm>
            <a:off x="8305800" y="1376065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40"/>
          <p:cNvSpPr>
            <a:spLocks noChangeShapeType="1"/>
          </p:cNvSpPr>
          <p:nvPr/>
        </p:nvSpPr>
        <p:spPr bwMode="auto">
          <a:xfrm>
            <a:off x="9144000" y="1371601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40"/>
          <p:cNvSpPr>
            <a:spLocks noChangeShapeType="1"/>
          </p:cNvSpPr>
          <p:nvPr/>
        </p:nvSpPr>
        <p:spPr bwMode="auto">
          <a:xfrm>
            <a:off x="8001000" y="2514601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40"/>
          <p:cNvSpPr>
            <a:spLocks noChangeShapeType="1"/>
          </p:cNvSpPr>
          <p:nvPr/>
        </p:nvSpPr>
        <p:spPr bwMode="auto">
          <a:xfrm>
            <a:off x="8077200" y="2519066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40"/>
          <p:cNvSpPr>
            <a:spLocks noChangeShapeType="1"/>
          </p:cNvSpPr>
          <p:nvPr/>
        </p:nvSpPr>
        <p:spPr bwMode="auto">
          <a:xfrm>
            <a:off x="9220200" y="2514601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>
            <a:off x="9296400" y="2514601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Text Box 46"/>
          <p:cNvSpPr txBox="1">
            <a:spLocks noChangeArrowheads="1"/>
          </p:cNvSpPr>
          <p:nvPr/>
        </p:nvSpPr>
        <p:spPr bwMode="auto">
          <a:xfrm>
            <a:off x="8382000" y="990601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H</a:t>
            </a:r>
          </a:p>
        </p:txBody>
      </p:sp>
      <p:sp>
        <p:nvSpPr>
          <p:cNvPr id="28" name="Text Box 46"/>
          <p:cNvSpPr txBox="1">
            <a:spLocks noChangeArrowheads="1"/>
          </p:cNvSpPr>
          <p:nvPr/>
        </p:nvSpPr>
        <p:spPr bwMode="auto">
          <a:xfrm>
            <a:off x="8305800" y="2605088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K</a:t>
            </a:r>
            <a:endParaRPr lang="en-US" sz="2400" dirty="0"/>
          </a:p>
        </p:txBody>
      </p:sp>
      <p:sp>
        <p:nvSpPr>
          <p:cNvPr id="6" name="Cloud Callout 5"/>
          <p:cNvSpPr/>
          <p:nvPr/>
        </p:nvSpPr>
        <p:spPr>
          <a:xfrm>
            <a:off x="6858000" y="3429001"/>
            <a:ext cx="3733800" cy="2204245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1600200" y="2057401"/>
            <a:ext cx="51816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u="sng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u="sng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i="1" u="sng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qua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78043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524000" y="788987"/>
            <a:ext cx="5791200" cy="5916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152400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>
                <a:latin typeface="Times New Roman" pitchFamily="18" charset="0"/>
              </a:rPr>
              <a:t>Bài</a:t>
            </a:r>
            <a:r>
              <a:rPr lang="en-US" sz="2800" b="1" i="1" u="sng" dirty="0">
                <a:latin typeface="Times New Roman" pitchFamily="18" charset="0"/>
              </a:rPr>
              <a:t> 6</a:t>
            </a:r>
            <a:r>
              <a:rPr lang="en-US" sz="2800" dirty="0">
                <a:latin typeface="Times New Roman" pitchFamily="18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676400" y="914400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1524000" y="1295401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553029" y="1671865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trục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1600200" y="2057401"/>
            <a:ext cx="51816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u="sng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u="sng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i="1" u="sng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qua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42" name="AutoShape 38"/>
          <p:cNvSpPr>
            <a:spLocks noChangeArrowheads="1"/>
          </p:cNvSpPr>
          <p:nvPr/>
        </p:nvSpPr>
        <p:spPr bwMode="auto">
          <a:xfrm rot="10800000">
            <a:off x="2476500" y="4114800"/>
            <a:ext cx="342900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3086100" y="3581401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A</a:t>
            </a: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4838700" y="3581401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B</a:t>
            </a: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5600700" y="5272088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C</a:t>
            </a:r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2324100" y="5257801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D</a:t>
            </a:r>
          </a:p>
        </p:txBody>
      </p:sp>
      <p:sp>
        <p:nvSpPr>
          <p:cNvPr id="48" name="Line 39"/>
          <p:cNvSpPr>
            <a:spLocks noChangeShapeType="1"/>
          </p:cNvSpPr>
          <p:nvPr/>
        </p:nvSpPr>
        <p:spPr bwMode="auto">
          <a:xfrm>
            <a:off x="4152900" y="3581400"/>
            <a:ext cx="0" cy="2057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Line 40"/>
          <p:cNvSpPr>
            <a:spLocks noChangeShapeType="1"/>
          </p:cNvSpPr>
          <p:nvPr/>
        </p:nvSpPr>
        <p:spPr bwMode="auto">
          <a:xfrm>
            <a:off x="3771900" y="4043065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Line 40"/>
          <p:cNvSpPr>
            <a:spLocks noChangeShapeType="1"/>
          </p:cNvSpPr>
          <p:nvPr/>
        </p:nvSpPr>
        <p:spPr bwMode="auto">
          <a:xfrm>
            <a:off x="4610100" y="4038601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" name="Line 40"/>
          <p:cNvSpPr>
            <a:spLocks noChangeShapeType="1"/>
          </p:cNvSpPr>
          <p:nvPr/>
        </p:nvSpPr>
        <p:spPr bwMode="auto">
          <a:xfrm>
            <a:off x="3543300" y="5186066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" name="Line 40"/>
          <p:cNvSpPr>
            <a:spLocks noChangeShapeType="1"/>
          </p:cNvSpPr>
          <p:nvPr/>
        </p:nvSpPr>
        <p:spPr bwMode="auto">
          <a:xfrm>
            <a:off x="4762500" y="5181601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Text Box 46"/>
          <p:cNvSpPr txBox="1">
            <a:spLocks noChangeArrowheads="1"/>
          </p:cNvSpPr>
          <p:nvPr/>
        </p:nvSpPr>
        <p:spPr bwMode="auto">
          <a:xfrm>
            <a:off x="3848100" y="3657601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H</a:t>
            </a:r>
          </a:p>
        </p:txBody>
      </p:sp>
      <p:sp>
        <p:nvSpPr>
          <p:cNvPr id="56" name="Text Box 46"/>
          <p:cNvSpPr txBox="1">
            <a:spLocks noChangeArrowheads="1"/>
          </p:cNvSpPr>
          <p:nvPr/>
        </p:nvSpPr>
        <p:spPr bwMode="auto">
          <a:xfrm>
            <a:off x="3771900" y="5272088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K</a:t>
            </a:r>
            <a:endParaRPr lang="en-US" sz="2400" dirty="0"/>
          </a:p>
        </p:txBody>
      </p:sp>
      <p:sp>
        <p:nvSpPr>
          <p:cNvPr id="70" name="Line 40"/>
          <p:cNvSpPr>
            <a:spLocks noChangeShapeType="1"/>
          </p:cNvSpPr>
          <p:nvPr/>
        </p:nvSpPr>
        <p:spPr bwMode="auto">
          <a:xfrm>
            <a:off x="4876800" y="5181601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" name="Line 40"/>
          <p:cNvSpPr>
            <a:spLocks noChangeShapeType="1"/>
          </p:cNvSpPr>
          <p:nvPr/>
        </p:nvSpPr>
        <p:spPr bwMode="auto">
          <a:xfrm>
            <a:off x="3657600" y="5181601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1981200" y="5878529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* Ta </a:t>
            </a:r>
            <a:r>
              <a:rPr lang="en-US" sz="2000" err="1">
                <a:latin typeface="Times New Roman" pitchFamily="18" charset="0"/>
              </a:rPr>
              <a:t>nói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</a:rPr>
              <a:t>đường thẳng HK là  </a:t>
            </a:r>
            <a:r>
              <a:rPr lang="en-US" sz="2000" dirty="0" err="1">
                <a:latin typeface="Times New Roman" pitchFamily="18" charset="0"/>
              </a:rPr>
              <a:t>trục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err="1">
                <a:latin typeface="Times New Roman" pitchFamily="18" charset="0"/>
              </a:rPr>
              <a:t>đối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</a:rPr>
              <a:t>xứng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</a:rPr>
              <a:t>của hình thang ABCD.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3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7315200" y="788987"/>
            <a:ext cx="3810000" cy="58562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32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40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8" name="Picture 4" descr="H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51314" y="1600201"/>
            <a:ext cx="3887787" cy="4525963"/>
          </a:xfrm>
          <a:noFill/>
          <a:ln/>
        </p:spPr>
      </p:pic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6096000" y="1219200"/>
            <a:ext cx="0" cy="5334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5156200" y="2159000"/>
            <a:ext cx="18288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5168900" y="2578100"/>
            <a:ext cx="18288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V="1">
            <a:off x="4660900" y="3048000"/>
            <a:ext cx="29591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 flipV="1">
            <a:off x="4876800" y="4724400"/>
            <a:ext cx="24384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5232400" y="5372100"/>
            <a:ext cx="18288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5232400" y="5689600"/>
            <a:ext cx="18288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47121" name="Object 17"/>
          <p:cNvGraphicFramePr>
            <a:graphicFrameLocks noChangeAspect="1"/>
          </p:cNvGraphicFramePr>
          <p:nvPr/>
        </p:nvGraphicFramePr>
        <p:xfrm>
          <a:off x="4800600" y="18796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796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6108700" y="20066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6108700" y="24257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6108700" y="5694363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6108700" y="52070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6108700" y="28956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6108700" y="45720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>
            <a:off x="5638800" y="20447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0" name="Line 26"/>
          <p:cNvSpPr>
            <a:spLocks noChangeShapeType="1"/>
          </p:cNvSpPr>
          <p:nvPr/>
        </p:nvSpPr>
        <p:spPr bwMode="auto">
          <a:xfrm>
            <a:off x="6565900" y="20447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1" name="Line 27"/>
          <p:cNvSpPr>
            <a:spLocks noChangeShapeType="1"/>
          </p:cNvSpPr>
          <p:nvPr/>
        </p:nvSpPr>
        <p:spPr bwMode="auto">
          <a:xfrm>
            <a:off x="5638800" y="24511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>
            <a:off x="6565900" y="24638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>
            <a:off x="5410200" y="2895600"/>
            <a:ext cx="0" cy="228600"/>
          </a:xfrm>
          <a:prstGeom prst="line">
            <a:avLst/>
          </a:prstGeom>
          <a:noFill/>
          <a:ln w="57150" cmpd="thinThick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4" name="Line 30"/>
          <p:cNvSpPr>
            <a:spLocks noChangeShapeType="1"/>
          </p:cNvSpPr>
          <p:nvPr/>
        </p:nvSpPr>
        <p:spPr bwMode="auto">
          <a:xfrm>
            <a:off x="6819900" y="2882900"/>
            <a:ext cx="0" cy="228600"/>
          </a:xfrm>
          <a:prstGeom prst="line">
            <a:avLst/>
          </a:prstGeom>
          <a:noFill/>
          <a:ln w="57150" cmpd="thinThick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5" name="Line 31"/>
          <p:cNvSpPr>
            <a:spLocks noChangeShapeType="1"/>
          </p:cNvSpPr>
          <p:nvPr/>
        </p:nvSpPr>
        <p:spPr bwMode="auto">
          <a:xfrm>
            <a:off x="5537200" y="4572000"/>
            <a:ext cx="0" cy="228600"/>
          </a:xfrm>
          <a:prstGeom prst="line">
            <a:avLst/>
          </a:prstGeom>
          <a:noFill/>
          <a:ln w="69850" cmpd="tri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6" name="Line 32"/>
          <p:cNvSpPr>
            <a:spLocks noChangeShapeType="1"/>
          </p:cNvSpPr>
          <p:nvPr/>
        </p:nvSpPr>
        <p:spPr bwMode="auto">
          <a:xfrm>
            <a:off x="6667500" y="4546600"/>
            <a:ext cx="0" cy="228600"/>
          </a:xfrm>
          <a:prstGeom prst="line">
            <a:avLst/>
          </a:prstGeom>
          <a:noFill/>
          <a:ln w="79375" cmpd="tri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7" name="Line 33"/>
          <p:cNvSpPr>
            <a:spLocks noChangeShapeType="1"/>
          </p:cNvSpPr>
          <p:nvPr/>
        </p:nvSpPr>
        <p:spPr bwMode="auto">
          <a:xfrm>
            <a:off x="5715000" y="5257800"/>
            <a:ext cx="0" cy="228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7138" name="Line 34"/>
          <p:cNvSpPr>
            <a:spLocks noChangeShapeType="1"/>
          </p:cNvSpPr>
          <p:nvPr/>
        </p:nvSpPr>
        <p:spPr bwMode="auto">
          <a:xfrm>
            <a:off x="6540500" y="5257800"/>
            <a:ext cx="0" cy="228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7139" name="Line 35"/>
          <p:cNvSpPr>
            <a:spLocks noChangeShapeType="1"/>
          </p:cNvSpPr>
          <p:nvPr/>
        </p:nvSpPr>
        <p:spPr bwMode="auto">
          <a:xfrm>
            <a:off x="5715000" y="5562600"/>
            <a:ext cx="0" cy="228600"/>
          </a:xfrm>
          <a:prstGeom prst="line">
            <a:avLst/>
          </a:prstGeom>
          <a:noFill/>
          <a:ln w="66675" cmpd="dbl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40" name="Line 36"/>
          <p:cNvSpPr>
            <a:spLocks noChangeShapeType="1"/>
          </p:cNvSpPr>
          <p:nvPr/>
        </p:nvSpPr>
        <p:spPr bwMode="auto">
          <a:xfrm>
            <a:off x="6540500" y="5562600"/>
            <a:ext cx="0" cy="228600"/>
          </a:xfrm>
          <a:prstGeom prst="line">
            <a:avLst/>
          </a:prstGeom>
          <a:noFill/>
          <a:ln w="60325" cmpd="dbl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41" name="Line 37"/>
          <p:cNvSpPr>
            <a:spLocks noChangeShapeType="1"/>
          </p:cNvSpPr>
          <p:nvPr/>
        </p:nvSpPr>
        <p:spPr bwMode="auto">
          <a:xfrm flipV="1">
            <a:off x="4510088" y="3595689"/>
            <a:ext cx="3200400" cy="14287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42" name="Rectangle 38"/>
          <p:cNvSpPr>
            <a:spLocks noChangeArrowheads="1"/>
          </p:cNvSpPr>
          <p:nvPr/>
        </p:nvSpPr>
        <p:spPr bwMode="auto">
          <a:xfrm>
            <a:off x="6115050" y="34290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5232400" y="3505200"/>
            <a:ext cx="0" cy="2286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781800" y="3505200"/>
            <a:ext cx="0" cy="2286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8" dur="5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  <p:bldP spid="47110" grpId="0" animBg="1"/>
      <p:bldP spid="47111" grpId="0" animBg="1"/>
      <p:bldP spid="47112" grpId="0" animBg="1"/>
      <p:bldP spid="47114" grpId="0" animBg="1"/>
      <p:bldP spid="47115" grpId="0" animBg="1"/>
      <p:bldP spid="47117" grpId="0" animBg="1"/>
      <p:bldP spid="47122" grpId="0" animBg="1"/>
      <p:bldP spid="47123" grpId="0" animBg="1"/>
      <p:bldP spid="47124" grpId="0" animBg="1"/>
      <p:bldP spid="47125" grpId="0" animBg="1"/>
      <p:bldP spid="47126" grpId="0" animBg="1"/>
      <p:bldP spid="47127" grpId="0" animBg="1"/>
      <p:bldP spid="47128" grpId="0" animBg="1"/>
      <p:bldP spid="47130" grpId="0" animBg="1"/>
      <p:bldP spid="47131" grpId="0" animBg="1"/>
      <p:bldP spid="47132" grpId="0" animBg="1"/>
      <p:bldP spid="47133" grpId="0" animBg="1"/>
      <p:bldP spid="47134" grpId="0" animBg="1"/>
      <p:bldP spid="47135" grpId="0" animBg="1"/>
      <p:bldP spid="47136" grpId="0" animBg="1"/>
      <p:bldP spid="47137" grpId="0" animBg="1"/>
      <p:bldP spid="47138" grpId="0" animBg="1"/>
      <p:bldP spid="47139" grpId="0" animBg="1"/>
      <p:bldP spid="47140" grpId="0" animBg="1"/>
      <p:bldP spid="47141" grpId="0" animBg="1"/>
      <p:bldP spid="471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il_fi" descr="http://dep.com.vn/Uploaded/Bandocviet/2013-09-27/nguyen_tac_can_bang_trong_thiet_ke_deponline(1)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499068" y="1524000"/>
            <a:ext cx="9440609" cy="3854450"/>
          </a:xfrm>
          <a:prstGeom prst="rect">
            <a:avLst/>
          </a:prstGeom>
          <a:noFill/>
        </p:spPr>
      </p:pic>
      <p:sp>
        <p:nvSpPr>
          <p:cNvPr id="55298" name="Line 2"/>
          <p:cNvSpPr>
            <a:spLocks noChangeShapeType="1"/>
          </p:cNvSpPr>
          <p:nvPr/>
        </p:nvSpPr>
        <p:spPr bwMode="auto">
          <a:xfrm>
            <a:off x="6219373" y="1295400"/>
            <a:ext cx="45719" cy="4311650"/>
          </a:xfrm>
          <a:prstGeom prst="line">
            <a:avLst/>
          </a:prstGeom>
          <a:noFill/>
          <a:ln w="1270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524001" y="-4465"/>
            <a:ext cx="1847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pitchFamily="34" charset="0"/>
                <a:cs typeface="Arial" pitchFamily="34" charset="0"/>
              </a:rPr>
              <a:t/>
            </a:r>
            <a:br>
              <a:rPr lang="en-US">
                <a:latin typeface="Arial" pitchFamily="34" charset="0"/>
                <a:cs typeface="Arial" pitchFamily="34" charset="0"/>
              </a:rPr>
            </a:br>
            <a:endParaRPr lang="en-US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4">
            <a:hlinkClick r:id="rId4" action="ppaction://program"/>
          </p:cNvPr>
          <p:cNvSpPr>
            <a:spLocks noChangeArrowheads="1"/>
          </p:cNvSpPr>
          <p:nvPr/>
        </p:nvSpPr>
        <p:spPr bwMode="auto">
          <a:xfrm>
            <a:off x="3581400" y="381000"/>
            <a:ext cx="6096000" cy="6096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trục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xứng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h2t8_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1" y="685801"/>
            <a:ext cx="3286125" cy="2314575"/>
          </a:xfrm>
          <a:prstGeom prst="rect">
            <a:avLst/>
          </a:prstGeom>
          <a:noFill/>
        </p:spPr>
      </p:pic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733801"/>
            <a:ext cx="3200400" cy="2619375"/>
          </a:xfrm>
          <a:prstGeom prst="rect">
            <a:avLst/>
          </a:prstGeom>
          <a:noFill/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524001" y="501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1524001" y="37301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1524001" y="6837462"/>
            <a:ext cx="23644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zh-CN" sz="1400" i="1">
                <a:solidFill>
                  <a:srgbClr val="FF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Hình 2b: Trang trí hình vuông</a:t>
            </a:r>
            <a:endParaRPr lang="pt-BR" altLang="zh-CN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286000" y="55991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>
                <a:latin typeface="Times New Roman" pitchFamily="18" charset="0"/>
              </a:rPr>
              <a:t>Bài</a:t>
            </a:r>
            <a:r>
              <a:rPr lang="en-US" sz="2800" b="1" i="1" u="sng" dirty="0">
                <a:latin typeface="Times New Roman" pitchFamily="18" charset="0"/>
              </a:rPr>
              <a:t> 6</a:t>
            </a:r>
            <a:r>
              <a:rPr lang="en-US" sz="2800" dirty="0">
                <a:latin typeface="Times New Roman" pitchFamily="18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685800" y="685800"/>
            <a:ext cx="5867400" cy="5897419"/>
          </a:xfrm>
          <a:prstGeom prst="rect">
            <a:avLst/>
          </a:prstGeom>
          <a:solidFill>
            <a:schemeClr val="bg1"/>
          </a:solidFill>
          <a:ln w="6350">
            <a:solidFill>
              <a:srgbClr val="0070C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000" b="1" u="sng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6553200" y="685800"/>
            <a:ext cx="4953000" cy="5897419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07687" y="619632"/>
            <a:ext cx="60403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962797" y="3790874"/>
            <a:ext cx="52372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en-US" sz="2400" dirty="0">
                <a:latin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</a:rPr>
              <a:t> A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A’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d 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789019" y="822490"/>
            <a:ext cx="3962400" cy="1938992"/>
            <a:chOff x="5181600" y="1371600"/>
            <a:chExt cx="3962400" cy="1938992"/>
          </a:xfrm>
        </p:grpSpPr>
        <p:sp>
          <p:nvSpPr>
            <p:cNvPr id="18" name="Rectangle 17"/>
            <p:cNvSpPr/>
            <p:nvPr/>
          </p:nvSpPr>
          <p:spPr>
            <a:xfrm>
              <a:off x="5181600" y="1447800"/>
              <a:ext cx="4572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?1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5562600" y="1371600"/>
              <a:ext cx="3581400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</a:rPr>
                <a:t> Cho </a:t>
              </a:r>
              <a:r>
                <a:rPr lang="en-US" sz="2400" dirty="0" err="1">
                  <a:latin typeface="Times New Roman" pitchFamily="18" charset="0"/>
                </a:rPr>
                <a:t>đường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thẳng</a:t>
              </a:r>
              <a:r>
                <a:rPr lang="en-US" sz="2400" dirty="0">
                  <a:latin typeface="Times New Roman" pitchFamily="18" charset="0"/>
                </a:rPr>
                <a:t> d </a:t>
              </a:r>
              <a:r>
                <a:rPr lang="en-US" sz="2400" dirty="0" err="1">
                  <a:latin typeface="Times New Roman" pitchFamily="18" charset="0"/>
                </a:rPr>
                <a:t>và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một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điểm</a:t>
              </a:r>
              <a:r>
                <a:rPr lang="en-US" sz="2400" dirty="0">
                  <a:latin typeface="Times New Roman" pitchFamily="18" charset="0"/>
                </a:rPr>
                <a:t> A </a:t>
              </a:r>
              <a:r>
                <a:rPr lang="en-US" sz="2400" dirty="0" err="1">
                  <a:latin typeface="Times New Roman" pitchFamily="18" charset="0"/>
                </a:rPr>
                <a:t>không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thuộc</a:t>
              </a:r>
              <a:r>
                <a:rPr lang="en-US" sz="2400" dirty="0">
                  <a:latin typeface="Times New Roman" pitchFamily="18" charset="0"/>
                </a:rPr>
                <a:t> d. </a:t>
              </a:r>
              <a:r>
                <a:rPr lang="en-US" sz="2400" dirty="0" err="1">
                  <a:latin typeface="Times New Roman" pitchFamily="18" charset="0"/>
                </a:rPr>
                <a:t>Hãy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vẽ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điểm</a:t>
              </a:r>
              <a:r>
                <a:rPr lang="en-US" sz="2400" dirty="0">
                  <a:latin typeface="Times New Roman" pitchFamily="18" charset="0"/>
                </a:rPr>
                <a:t> A’ </a:t>
              </a:r>
              <a:r>
                <a:rPr lang="en-US" sz="2400" dirty="0" err="1">
                  <a:latin typeface="Times New Roman" pitchFamily="18" charset="0"/>
                </a:rPr>
                <a:t>sao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cho</a:t>
              </a:r>
              <a:r>
                <a:rPr lang="en-US" sz="2400" dirty="0">
                  <a:latin typeface="Times New Roman" pitchFamily="18" charset="0"/>
                </a:rPr>
                <a:t> d </a:t>
              </a:r>
              <a:r>
                <a:rPr lang="en-US" sz="2400" dirty="0" err="1">
                  <a:latin typeface="Times New Roman" pitchFamily="18" charset="0"/>
                </a:rPr>
                <a:t>là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đường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trung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trực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của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đoạn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thẳng</a:t>
              </a:r>
              <a:r>
                <a:rPr lang="en-US" sz="2400" dirty="0">
                  <a:latin typeface="Times New Roman" pitchFamily="18" charset="0"/>
                </a:rPr>
                <a:t> AA’.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3581400" y="1258455"/>
            <a:ext cx="0" cy="2111514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3581400" y="1106055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4572000" y="1899806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Line 12"/>
          <p:cNvSpPr>
            <a:spLocks noChangeShapeType="1"/>
          </p:cNvSpPr>
          <p:nvPr/>
        </p:nvSpPr>
        <p:spPr bwMode="auto">
          <a:xfrm flipH="1">
            <a:off x="3581400" y="2401455"/>
            <a:ext cx="114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" name="Group 13"/>
          <p:cNvGrpSpPr>
            <a:grpSpLocks/>
          </p:cNvGrpSpPr>
          <p:nvPr/>
        </p:nvGrpSpPr>
        <p:grpSpPr bwMode="auto">
          <a:xfrm>
            <a:off x="3581400" y="2249055"/>
            <a:ext cx="152400" cy="152400"/>
            <a:chOff x="1008" y="2640"/>
            <a:chExt cx="96" cy="96"/>
          </a:xfrm>
        </p:grpSpPr>
        <p:sp>
          <p:nvSpPr>
            <p:cNvPr id="75" name="Line 14"/>
            <p:cNvSpPr>
              <a:spLocks noChangeShapeType="1"/>
            </p:cNvSpPr>
            <p:nvPr/>
          </p:nvSpPr>
          <p:spPr bwMode="auto">
            <a:xfrm>
              <a:off x="1008" y="2640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5"/>
            <p:cNvSpPr>
              <a:spLocks noChangeShapeType="1"/>
            </p:cNvSpPr>
            <p:nvPr/>
          </p:nvSpPr>
          <p:spPr bwMode="auto">
            <a:xfrm rot="5400000">
              <a:off x="1056" y="2688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3200400" y="232525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78" name="Rectangle 18"/>
          <p:cNvSpPr>
            <a:spLocks noChangeArrowheads="1"/>
          </p:cNvSpPr>
          <p:nvPr/>
        </p:nvSpPr>
        <p:spPr bwMode="auto">
          <a:xfrm>
            <a:off x="4700588" y="2020455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9" name="Text Box 19"/>
          <p:cNvSpPr txBox="1">
            <a:spLocks noChangeArrowheads="1"/>
          </p:cNvSpPr>
          <p:nvPr/>
        </p:nvSpPr>
        <p:spPr bwMode="auto">
          <a:xfrm>
            <a:off x="2286000" y="1899806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Line 20"/>
          <p:cNvSpPr>
            <a:spLocks noChangeShapeType="1"/>
          </p:cNvSpPr>
          <p:nvPr/>
        </p:nvSpPr>
        <p:spPr bwMode="auto">
          <a:xfrm flipH="1">
            <a:off x="2438400" y="2401455"/>
            <a:ext cx="114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Rectangle 21"/>
          <p:cNvSpPr>
            <a:spLocks noChangeArrowheads="1"/>
          </p:cNvSpPr>
          <p:nvPr/>
        </p:nvSpPr>
        <p:spPr bwMode="auto">
          <a:xfrm>
            <a:off x="2025650" y="194425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A'</a:t>
            </a:r>
          </a:p>
        </p:txBody>
      </p:sp>
      <p:grpSp>
        <p:nvGrpSpPr>
          <p:cNvPr id="82" name="Group 22"/>
          <p:cNvGrpSpPr>
            <a:grpSpLocks/>
          </p:cNvGrpSpPr>
          <p:nvPr/>
        </p:nvGrpSpPr>
        <p:grpSpPr bwMode="auto">
          <a:xfrm>
            <a:off x="3048000" y="2325255"/>
            <a:ext cx="1143000" cy="186898"/>
            <a:chOff x="672" y="2688"/>
            <a:chExt cx="720" cy="96"/>
          </a:xfrm>
        </p:grpSpPr>
        <p:sp>
          <p:nvSpPr>
            <p:cNvPr id="83" name="Line 23"/>
            <p:cNvSpPr>
              <a:spLocks noChangeShapeType="1"/>
            </p:cNvSpPr>
            <p:nvPr/>
          </p:nvSpPr>
          <p:spPr bwMode="auto">
            <a:xfrm flipH="1">
              <a:off x="1344" y="2688"/>
              <a:ext cx="48" cy="96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24"/>
            <p:cNvSpPr>
              <a:spLocks noChangeShapeType="1"/>
            </p:cNvSpPr>
            <p:nvPr/>
          </p:nvSpPr>
          <p:spPr bwMode="auto">
            <a:xfrm flipH="1">
              <a:off x="672" y="2688"/>
              <a:ext cx="48" cy="96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" name="Text Box 10"/>
          <p:cNvSpPr txBox="1">
            <a:spLocks noChangeArrowheads="1"/>
          </p:cNvSpPr>
          <p:nvPr/>
        </p:nvSpPr>
        <p:spPr bwMode="auto">
          <a:xfrm>
            <a:off x="7296150" y="2872179"/>
            <a:ext cx="259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i="1" u="sng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u="sng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i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6" name="Text Box 25"/>
          <p:cNvSpPr txBox="1">
            <a:spLocks noChangeArrowheads="1"/>
          </p:cNvSpPr>
          <p:nvPr/>
        </p:nvSpPr>
        <p:spPr bwMode="auto">
          <a:xfrm>
            <a:off x="6572250" y="5221517"/>
            <a:ext cx="4000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A'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7" name="Text Box 11"/>
          <p:cNvSpPr txBox="1">
            <a:spLocks noChangeArrowheads="1"/>
          </p:cNvSpPr>
          <p:nvPr/>
        </p:nvSpPr>
        <p:spPr bwMode="auto">
          <a:xfrm>
            <a:off x="6591300" y="3645337"/>
            <a:ext cx="518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AH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 d</a:t>
            </a:r>
          </a:p>
        </p:txBody>
      </p:sp>
      <p:sp>
        <p:nvSpPr>
          <p:cNvPr id="88" name="Text Box 16"/>
          <p:cNvSpPr txBox="1">
            <a:spLocks noChangeArrowheads="1"/>
          </p:cNvSpPr>
          <p:nvPr/>
        </p:nvSpPr>
        <p:spPr bwMode="auto">
          <a:xfrm>
            <a:off x="6553200" y="4230256"/>
            <a:ext cx="4038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HA' = HA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9" name="Line 7"/>
          <p:cNvSpPr>
            <a:spLocks noChangeShapeType="1"/>
          </p:cNvSpPr>
          <p:nvPr/>
        </p:nvSpPr>
        <p:spPr bwMode="auto">
          <a:xfrm>
            <a:off x="3581400" y="1322679"/>
            <a:ext cx="0" cy="2111514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/>
      <p:bldP spid="70" grpId="0" animBg="1"/>
      <p:bldP spid="71" grpId="0"/>
      <p:bldP spid="72" grpId="0"/>
      <p:bldP spid="73" grpId="0" animBg="1"/>
      <p:bldP spid="77" grpId="0"/>
      <p:bldP spid="78" grpId="0"/>
      <p:bldP spid="79" grpId="0"/>
      <p:bldP spid="80" grpId="0" animBg="1"/>
      <p:bldP spid="81" grpId="0"/>
      <p:bldP spid="86" grpId="0"/>
      <p:bldP spid="8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 descr="t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828800"/>
            <a:ext cx="615203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4">
            <a:hlinkClick r:id="rId3" action="ppaction://program"/>
          </p:cNvPr>
          <p:cNvSpPr>
            <a:spLocks noChangeArrowheads="1"/>
          </p:cNvSpPr>
          <p:nvPr/>
        </p:nvSpPr>
        <p:spPr bwMode="auto">
          <a:xfrm>
            <a:off x="3581400" y="381000"/>
            <a:ext cx="6096000" cy="6096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trục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xứng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7585" name="Object 1"/>
          <p:cNvGraphicFramePr>
            <a:graphicFrameLocks noChangeAspect="1"/>
          </p:cNvGraphicFramePr>
          <p:nvPr/>
        </p:nvGraphicFramePr>
        <p:xfrm>
          <a:off x="2286000" y="990600"/>
          <a:ext cx="7589684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8" name="Slide" r:id="rId3" imgW="4572042" imgH="3428869" progId="PowerPoint.Slide.8">
                  <p:embed/>
                </p:oleObj>
              </mc:Choice>
              <mc:Fallback>
                <p:oleObj name="Slide" r:id="rId3" imgW="4572042" imgH="3428869" progId="PowerPoint.Slid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990600"/>
                        <a:ext cx="7589684" cy="449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The_Disney_Dre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04801"/>
            <a:ext cx="5562600" cy="292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 descr="ANd9GcRVE_L7fAQIQI2b2UZoYuEu4AziwRsJ7KpmnMqwhqUMV0r0orx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581401"/>
            <a:ext cx="5486400" cy="301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AutoShape 4">
            <a:hlinkClick r:id="rId2" action="ppaction://program"/>
          </p:cNvPr>
          <p:cNvSpPr>
            <a:spLocks noChangeArrowheads="1"/>
          </p:cNvSpPr>
          <p:nvPr/>
        </p:nvSpPr>
        <p:spPr bwMode="auto">
          <a:xfrm>
            <a:off x="3581400" y="381000"/>
            <a:ext cx="6096000" cy="6096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trục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xứng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9" name="Picture 17" descr="Kién trúc có trục dói xú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0"/>
            <a:ext cx="2667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0" name="Picture 18" descr="Hinh co truc doi xung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33800"/>
            <a:ext cx="2743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1" name="Picture 19" descr="Hinh co truc doi xung(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3810001"/>
            <a:ext cx="2684463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2" name="Picture 20" descr="Hinh co truc doi xung(3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295400"/>
            <a:ext cx="2743200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3" name="Picture 21" descr="Minh hoa hinh co truc doi xu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4" name="Picture 22" descr="Hinh co truc doi xu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295400"/>
            <a:ext cx="2709863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17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62000" y="685800"/>
            <a:ext cx="5791200" cy="594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US" sz="12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6578600" y="685800"/>
            <a:ext cx="4927600" cy="59436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600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838200" y="3406914"/>
            <a:ext cx="53594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en-US" sz="2600" dirty="0">
                <a:latin typeface="Times New Roman" pitchFamily="18" charset="0"/>
              </a:rPr>
              <a:t>Ta </a:t>
            </a:r>
            <a:r>
              <a:rPr lang="en-US" sz="2600" dirty="0" err="1">
                <a:latin typeface="Times New Roman" pitchFamily="18" charset="0"/>
              </a:rPr>
              <a:t>gọi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hai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điểm</a:t>
            </a:r>
            <a:r>
              <a:rPr lang="en-US" sz="2600" dirty="0">
                <a:latin typeface="Times New Roman" pitchFamily="18" charset="0"/>
              </a:rPr>
              <a:t> A </a:t>
            </a:r>
            <a:r>
              <a:rPr lang="en-US" sz="2600" dirty="0" err="1">
                <a:latin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</a:rPr>
              <a:t> A’ </a:t>
            </a:r>
            <a:r>
              <a:rPr lang="en-US" sz="2600" dirty="0" err="1">
                <a:latin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hai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điểm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đối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xứng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với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nhau</a:t>
            </a:r>
            <a:r>
              <a:rPr lang="en-US" sz="2600" dirty="0">
                <a:latin typeface="Times New Roman" pitchFamily="18" charset="0"/>
              </a:rPr>
              <a:t> qua </a:t>
            </a:r>
            <a:r>
              <a:rPr lang="en-US" sz="2600" dirty="0" err="1">
                <a:latin typeface="Times New Roman" pitchFamily="18" charset="0"/>
              </a:rPr>
              <a:t>đường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</a:rPr>
              <a:t>thẳng</a:t>
            </a:r>
            <a:r>
              <a:rPr lang="en-US" sz="2600" dirty="0">
                <a:latin typeface="Times New Roman" pitchFamily="18" charset="0"/>
              </a:rPr>
              <a:t> d .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137400" y="3886200"/>
            <a:ext cx="3810000" cy="1534184"/>
            <a:chOff x="96" y="1835"/>
            <a:chExt cx="2400" cy="805"/>
          </a:xfrm>
        </p:grpSpPr>
        <p:sp>
          <p:nvSpPr>
            <p:cNvPr id="5135" name="AutoShape 15"/>
            <p:cNvSpPr>
              <a:spLocks noChangeArrowheads="1"/>
            </p:cNvSpPr>
            <p:nvPr/>
          </p:nvSpPr>
          <p:spPr bwMode="auto">
            <a:xfrm>
              <a:off x="96" y="1872"/>
              <a:ext cx="2352" cy="768"/>
            </a:xfrm>
            <a:prstGeom prst="wedgeRoundRectCallout">
              <a:avLst>
                <a:gd name="adj1" fmla="val 54037"/>
                <a:gd name="adj2" fmla="val 78648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FF33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36" name="Text Box 16"/>
            <p:cNvSpPr txBox="1">
              <a:spLocks noChangeArrowheads="1"/>
            </p:cNvSpPr>
            <p:nvPr/>
          </p:nvSpPr>
          <p:spPr bwMode="auto">
            <a:xfrm>
              <a:off x="96" y="1835"/>
              <a:ext cx="2400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xứng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d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1168940" y="4465289"/>
            <a:ext cx="4876800" cy="1692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600" b="1" dirty="0" err="1">
                <a:latin typeface="Times New Roman" pitchFamily="18" charset="0"/>
              </a:rPr>
              <a:t>Hai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điểm</a:t>
            </a:r>
            <a:r>
              <a:rPr lang="en-US" sz="2600" b="1" dirty="0">
                <a:latin typeface="Times New Roman" pitchFamily="18" charset="0"/>
              </a:rPr>
              <a:t>  </a:t>
            </a:r>
            <a:r>
              <a:rPr lang="en-US" sz="2600" b="1" dirty="0" err="1">
                <a:latin typeface="Times New Roman" pitchFamily="18" charset="0"/>
              </a:rPr>
              <a:t>gọi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là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đối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xứng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với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nhau</a:t>
            </a:r>
            <a:r>
              <a:rPr lang="en-US" sz="2600" b="1" dirty="0">
                <a:latin typeface="Times New Roman" pitchFamily="18" charset="0"/>
              </a:rPr>
              <a:t> qua </a:t>
            </a:r>
            <a:r>
              <a:rPr lang="en-US" sz="2600" b="1" dirty="0" err="1">
                <a:latin typeface="Times New Roman" pitchFamily="18" charset="0"/>
              </a:rPr>
              <a:t>đường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thẳng</a:t>
            </a:r>
            <a:r>
              <a:rPr lang="en-US" sz="2600" b="1" dirty="0">
                <a:latin typeface="Times New Roman" pitchFamily="18" charset="0"/>
              </a:rPr>
              <a:t> d </a:t>
            </a:r>
            <a:r>
              <a:rPr lang="en-US" sz="2600" b="1" dirty="0" err="1">
                <a:latin typeface="Times New Roman" pitchFamily="18" charset="0"/>
              </a:rPr>
              <a:t>nếu</a:t>
            </a:r>
            <a:r>
              <a:rPr lang="en-US" sz="2600" b="1" dirty="0">
                <a:latin typeface="Times New Roman" pitchFamily="18" charset="0"/>
              </a:rPr>
              <a:t> d </a:t>
            </a:r>
            <a:r>
              <a:rPr lang="en-US" sz="2600" b="1" dirty="0" err="1">
                <a:latin typeface="Times New Roman" pitchFamily="18" charset="0"/>
              </a:rPr>
              <a:t>là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đường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trung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trực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đoạn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thẳng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nối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hai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điểm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đó</a:t>
            </a:r>
            <a:r>
              <a:rPr lang="en-US" sz="2600" b="1" dirty="0">
                <a:latin typeface="Times New Roman" pitchFamily="18" charset="0"/>
              </a:rPr>
              <a:t>.</a:t>
            </a:r>
            <a:r>
              <a:rPr lang="en-US" sz="2600" dirty="0">
                <a:latin typeface="Times New Roman" pitchFamily="18" charset="0"/>
              </a:rPr>
              <a:t>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654800" y="1371600"/>
            <a:ext cx="4572000" cy="2092881"/>
            <a:chOff x="5181600" y="1366735"/>
            <a:chExt cx="4330700" cy="2092881"/>
          </a:xfrm>
        </p:grpSpPr>
        <p:sp>
          <p:nvSpPr>
            <p:cNvPr id="18" name="Rectangle 17"/>
            <p:cNvSpPr/>
            <p:nvPr/>
          </p:nvSpPr>
          <p:spPr>
            <a:xfrm>
              <a:off x="5181600" y="1447800"/>
              <a:ext cx="660400" cy="29993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tx1"/>
                  </a:solidFill>
                </a:rPr>
                <a:t>?1</a:t>
              </a:r>
              <a:endParaRPr lang="en-US" sz="26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5930900" y="1366735"/>
              <a:ext cx="3581400" cy="2092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Times New Roman" pitchFamily="18" charset="0"/>
                </a:rPr>
                <a:t> Cho </a:t>
              </a:r>
              <a:r>
                <a:rPr lang="en-US" sz="2600" dirty="0" err="1">
                  <a:latin typeface="Times New Roman" pitchFamily="18" charset="0"/>
                </a:rPr>
                <a:t>đường</a:t>
              </a:r>
              <a:r>
                <a:rPr lang="en-US" sz="2600" dirty="0">
                  <a:latin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</a:rPr>
                <a:t>thẳng</a:t>
              </a:r>
              <a:r>
                <a:rPr lang="en-US" sz="2600" dirty="0">
                  <a:latin typeface="Times New Roman" pitchFamily="18" charset="0"/>
                </a:rPr>
                <a:t> d </a:t>
              </a:r>
              <a:r>
                <a:rPr lang="en-US" sz="2600" dirty="0" err="1">
                  <a:latin typeface="Times New Roman" pitchFamily="18" charset="0"/>
                </a:rPr>
                <a:t>và</a:t>
              </a:r>
              <a:r>
                <a:rPr lang="en-US" sz="2600" dirty="0">
                  <a:latin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</a:rPr>
                <a:t>một</a:t>
              </a:r>
              <a:r>
                <a:rPr lang="en-US" sz="2600" dirty="0">
                  <a:latin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</a:rPr>
                <a:t>điểm</a:t>
              </a:r>
              <a:r>
                <a:rPr lang="en-US" sz="2600" dirty="0">
                  <a:latin typeface="Times New Roman" pitchFamily="18" charset="0"/>
                </a:rPr>
                <a:t> A </a:t>
              </a:r>
              <a:r>
                <a:rPr lang="en-US" sz="2600" dirty="0" err="1">
                  <a:latin typeface="Times New Roman" pitchFamily="18" charset="0"/>
                </a:rPr>
                <a:t>không</a:t>
              </a:r>
              <a:r>
                <a:rPr lang="en-US" sz="2600" dirty="0">
                  <a:latin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</a:rPr>
                <a:t>thuộc</a:t>
              </a:r>
              <a:r>
                <a:rPr lang="en-US" sz="2600" dirty="0">
                  <a:latin typeface="Times New Roman" pitchFamily="18" charset="0"/>
                </a:rPr>
                <a:t> d. </a:t>
              </a:r>
              <a:r>
                <a:rPr lang="en-US" sz="2600" dirty="0" err="1">
                  <a:latin typeface="Times New Roman" pitchFamily="18" charset="0"/>
                </a:rPr>
                <a:t>Hãy</a:t>
              </a:r>
              <a:r>
                <a:rPr lang="en-US" sz="2600" dirty="0">
                  <a:latin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</a:rPr>
                <a:t>vẽ</a:t>
              </a:r>
              <a:r>
                <a:rPr lang="en-US" sz="2600" dirty="0">
                  <a:latin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</a:rPr>
                <a:t>điểm</a:t>
              </a:r>
              <a:r>
                <a:rPr lang="en-US" sz="2600" dirty="0">
                  <a:latin typeface="Times New Roman" pitchFamily="18" charset="0"/>
                </a:rPr>
                <a:t> A’ </a:t>
              </a:r>
              <a:r>
                <a:rPr lang="en-US" sz="2600" dirty="0" err="1">
                  <a:latin typeface="Times New Roman" pitchFamily="18" charset="0"/>
                </a:rPr>
                <a:t>sao</a:t>
              </a:r>
              <a:r>
                <a:rPr lang="en-US" sz="2600" dirty="0">
                  <a:latin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</a:rPr>
                <a:t>cho</a:t>
              </a:r>
              <a:r>
                <a:rPr lang="en-US" sz="2600" dirty="0">
                  <a:latin typeface="Times New Roman" pitchFamily="18" charset="0"/>
                </a:rPr>
                <a:t> d </a:t>
              </a:r>
              <a:r>
                <a:rPr lang="en-US" sz="2600" dirty="0" err="1">
                  <a:latin typeface="Times New Roman" pitchFamily="18" charset="0"/>
                </a:rPr>
                <a:t>là</a:t>
              </a:r>
              <a:r>
                <a:rPr lang="en-US" sz="2600" dirty="0">
                  <a:latin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</a:rPr>
                <a:t>đường</a:t>
              </a:r>
              <a:r>
                <a:rPr lang="en-US" sz="2600" dirty="0">
                  <a:latin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</a:rPr>
                <a:t>trung</a:t>
              </a:r>
              <a:r>
                <a:rPr lang="en-US" sz="2600" dirty="0">
                  <a:latin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</a:rPr>
                <a:t>trục</a:t>
              </a:r>
              <a:r>
                <a:rPr lang="en-US" sz="2600" dirty="0">
                  <a:latin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</a:rPr>
                <a:t>của</a:t>
              </a:r>
              <a:r>
                <a:rPr lang="en-US" sz="2600" dirty="0">
                  <a:latin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</a:rPr>
                <a:t>đoạn</a:t>
              </a:r>
              <a:r>
                <a:rPr lang="en-US" sz="2600" dirty="0">
                  <a:latin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</a:rPr>
                <a:t>thẳng</a:t>
              </a:r>
              <a:r>
                <a:rPr lang="en-US" sz="2600" dirty="0">
                  <a:latin typeface="Times New Roman" pitchFamily="18" charset="0"/>
                </a:rPr>
                <a:t> AA’.</a:t>
              </a:r>
              <a:endParaRPr lang="en-US" sz="2600" dirty="0">
                <a:latin typeface="Times New Roman" pitchFamily="18" charset="0"/>
              </a:endParaRPr>
            </a:p>
          </p:txBody>
        </p:sp>
      </p:grp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3606800" y="1295400"/>
            <a:ext cx="0" cy="2111514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3606800" y="11430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4597400" y="1936751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Line 12"/>
          <p:cNvSpPr>
            <a:spLocks noChangeShapeType="1"/>
          </p:cNvSpPr>
          <p:nvPr/>
        </p:nvSpPr>
        <p:spPr bwMode="auto">
          <a:xfrm flipH="1">
            <a:off x="3606800" y="2438400"/>
            <a:ext cx="114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" name="Group 13"/>
          <p:cNvGrpSpPr>
            <a:grpSpLocks/>
          </p:cNvGrpSpPr>
          <p:nvPr/>
        </p:nvGrpSpPr>
        <p:grpSpPr bwMode="auto">
          <a:xfrm>
            <a:off x="3606800" y="2286000"/>
            <a:ext cx="152400" cy="152400"/>
            <a:chOff x="1008" y="2640"/>
            <a:chExt cx="96" cy="96"/>
          </a:xfrm>
        </p:grpSpPr>
        <p:sp>
          <p:nvSpPr>
            <p:cNvPr id="75" name="Line 14"/>
            <p:cNvSpPr>
              <a:spLocks noChangeShapeType="1"/>
            </p:cNvSpPr>
            <p:nvPr/>
          </p:nvSpPr>
          <p:spPr bwMode="auto">
            <a:xfrm>
              <a:off x="1008" y="2640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5"/>
            <p:cNvSpPr>
              <a:spLocks noChangeShapeType="1"/>
            </p:cNvSpPr>
            <p:nvPr/>
          </p:nvSpPr>
          <p:spPr bwMode="auto">
            <a:xfrm rot="5400000">
              <a:off x="1056" y="2688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3225800" y="2362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78" name="Rectangle 18"/>
          <p:cNvSpPr>
            <a:spLocks noChangeArrowheads="1"/>
          </p:cNvSpPr>
          <p:nvPr/>
        </p:nvSpPr>
        <p:spPr bwMode="auto">
          <a:xfrm>
            <a:off x="4725988" y="2057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9" name="Text Box 19"/>
          <p:cNvSpPr txBox="1">
            <a:spLocks noChangeArrowheads="1"/>
          </p:cNvSpPr>
          <p:nvPr/>
        </p:nvSpPr>
        <p:spPr bwMode="auto">
          <a:xfrm>
            <a:off x="2311400" y="1936751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Line 20"/>
          <p:cNvSpPr>
            <a:spLocks noChangeShapeType="1"/>
          </p:cNvSpPr>
          <p:nvPr/>
        </p:nvSpPr>
        <p:spPr bwMode="auto">
          <a:xfrm flipH="1">
            <a:off x="2463800" y="2438400"/>
            <a:ext cx="114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Rectangle 21"/>
          <p:cNvSpPr>
            <a:spLocks noChangeArrowheads="1"/>
          </p:cNvSpPr>
          <p:nvPr/>
        </p:nvSpPr>
        <p:spPr bwMode="auto">
          <a:xfrm>
            <a:off x="2051050" y="19812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A'</a:t>
            </a:r>
          </a:p>
        </p:txBody>
      </p:sp>
      <p:grpSp>
        <p:nvGrpSpPr>
          <p:cNvPr id="82" name="Group 22"/>
          <p:cNvGrpSpPr>
            <a:grpSpLocks/>
          </p:cNvGrpSpPr>
          <p:nvPr/>
        </p:nvGrpSpPr>
        <p:grpSpPr bwMode="auto">
          <a:xfrm>
            <a:off x="3073400" y="2362200"/>
            <a:ext cx="1143000" cy="186898"/>
            <a:chOff x="672" y="2688"/>
            <a:chExt cx="720" cy="96"/>
          </a:xfrm>
        </p:grpSpPr>
        <p:sp>
          <p:nvSpPr>
            <p:cNvPr id="83" name="Line 23"/>
            <p:cNvSpPr>
              <a:spLocks noChangeShapeType="1"/>
            </p:cNvSpPr>
            <p:nvPr/>
          </p:nvSpPr>
          <p:spPr bwMode="auto">
            <a:xfrm flipH="1">
              <a:off x="1344" y="2688"/>
              <a:ext cx="48" cy="96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24"/>
            <p:cNvSpPr>
              <a:spLocks noChangeShapeType="1"/>
            </p:cNvSpPr>
            <p:nvPr/>
          </p:nvSpPr>
          <p:spPr bwMode="auto">
            <a:xfrm flipH="1">
              <a:off x="672" y="2688"/>
              <a:ext cx="48" cy="96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" name="Line 7"/>
          <p:cNvSpPr>
            <a:spLocks noChangeShapeType="1"/>
          </p:cNvSpPr>
          <p:nvPr/>
        </p:nvSpPr>
        <p:spPr bwMode="auto">
          <a:xfrm>
            <a:off x="3606800" y="1371600"/>
            <a:ext cx="0" cy="2111514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3606800" y="180471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3454400" y="1524001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9200" y="193675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2082800" y="66591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>
                <a:latin typeface="Times New Roman" pitchFamily="18" charset="0"/>
              </a:rPr>
              <a:t>Bài</a:t>
            </a:r>
            <a:r>
              <a:rPr lang="en-US" sz="2800" b="1" i="1" u="sng" dirty="0">
                <a:latin typeface="Times New Roman" pitchFamily="18" charset="0"/>
              </a:rPr>
              <a:t> 6</a:t>
            </a:r>
            <a:r>
              <a:rPr lang="en-US" sz="2800" dirty="0">
                <a:latin typeface="Times New Roman" pitchFamily="18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838200" y="685801"/>
            <a:ext cx="5892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6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25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685800" y="794876"/>
            <a:ext cx="5867400" cy="594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US" sz="12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6553200" y="767167"/>
            <a:ext cx="4953000" cy="59436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749300" y="3973608"/>
            <a:ext cx="574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Quy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</a:rPr>
              <a:t>Nếu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</a:rPr>
              <a:t> B </a:t>
            </a:r>
            <a:r>
              <a:rPr lang="en-US" sz="2400" b="1" dirty="0" err="1">
                <a:latin typeface="Times New Roman" pitchFamily="18" charset="0"/>
              </a:rPr>
              <a:t>nằm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thẳng</a:t>
            </a:r>
            <a:r>
              <a:rPr lang="en-US" sz="2400" b="1" dirty="0">
                <a:latin typeface="Times New Roman" pitchFamily="18" charset="0"/>
              </a:rPr>
              <a:t> d </a:t>
            </a:r>
            <a:r>
              <a:rPr lang="en-US" sz="2400" b="1" dirty="0" err="1">
                <a:latin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xứng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</a:rPr>
              <a:t> B qua </a:t>
            </a:r>
            <a:r>
              <a:rPr lang="en-US" sz="2400" b="1" dirty="0" err="1">
                <a:latin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thẳng</a:t>
            </a:r>
            <a:r>
              <a:rPr lang="en-US" sz="2400" b="1" dirty="0">
                <a:latin typeface="Times New Roman" pitchFamily="18" charset="0"/>
              </a:rPr>
              <a:t> d </a:t>
            </a:r>
            <a:r>
              <a:rPr lang="en-US" sz="2400" b="1" dirty="0" err="1">
                <a:latin typeface="Times New Roman" pitchFamily="18" charset="0"/>
              </a:rPr>
              <a:t>cũng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</a:rPr>
              <a:t> B.</a:t>
            </a:r>
            <a:endParaRPr lang="en-US" sz="2400" dirty="0"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40" name="Text Box 20"/>
              <p:cNvSpPr txBox="1">
                <a:spLocks noChangeArrowheads="1"/>
              </p:cNvSpPr>
              <p:nvPr/>
            </p:nvSpPr>
            <p:spPr bwMode="auto">
              <a:xfrm>
                <a:off x="6604000" y="4938314"/>
                <a:ext cx="487680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latin typeface="Times New Roman" pitchFamily="18" charset="0"/>
                  </a:rPr>
                  <a:t>?</a:t>
                </a:r>
                <a:r>
                  <a:rPr lang="en-US" sz="2400" dirty="0">
                    <a:latin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</a:rPr>
                  <a:t>Nếu</a:t>
                </a:r>
                <a:r>
                  <a:rPr lang="en-US" sz="2400" dirty="0">
                    <a:latin typeface="Times New Roman" pitchFamily="18" charset="0"/>
                  </a:rPr>
                  <a:t> </a:t>
                </a:r>
                <a:r>
                  <a:rPr lang="en-US" sz="2400" dirty="0">
                    <a:latin typeface="Times New Roman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itchFamily="18" charset="0"/>
                  </a:rPr>
                  <a:t>d</a:t>
                </a:r>
                <a:r>
                  <a:rPr lang="en-US" sz="2400" dirty="0">
                    <a:latin typeface="Times New Roman" pitchFamily="18" charset="0"/>
                  </a:rPr>
                  <a:t>. </a:t>
                </a:r>
                <a:r>
                  <a:rPr lang="en-US" sz="2400" dirty="0" err="1" smtClean="0">
                    <a:latin typeface="Times New Roman" pitchFamily="18" charset="0"/>
                  </a:rPr>
                  <a:t>Tìm</a:t>
                </a:r>
                <a:r>
                  <a:rPr lang="en-US" sz="2400" dirty="0" smtClean="0">
                    <a:latin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</a:rPr>
                  <a:t>điểm</a:t>
                </a:r>
                <a:r>
                  <a:rPr lang="en-US" sz="2400" dirty="0" smtClean="0">
                    <a:latin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</a:rPr>
                  <a:t>đối</a:t>
                </a:r>
                <a:r>
                  <a:rPr lang="en-US" sz="2400" dirty="0" smtClean="0">
                    <a:latin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</a:rPr>
                  <a:t>xứng</a:t>
                </a:r>
                <a:r>
                  <a:rPr lang="en-US" sz="2400" dirty="0" smtClean="0">
                    <a:latin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</a:rPr>
                  <a:t>với</a:t>
                </a:r>
                <a:r>
                  <a:rPr lang="en-US" sz="2400" dirty="0" smtClean="0">
                    <a:latin typeface="Times New Roman" pitchFamily="18" charset="0"/>
                  </a:rPr>
                  <a:t> </a:t>
                </a:r>
                <a:r>
                  <a:rPr lang="en-US" sz="2400" dirty="0">
                    <a:latin typeface="Times New Roman" pitchFamily="18" charset="0"/>
                  </a:rPr>
                  <a:t>B qua d ?</a:t>
                </a:r>
              </a:p>
            </p:txBody>
          </p:sp>
        </mc:Choice>
        <mc:Fallback>
          <p:sp>
            <p:nvSpPr>
              <p:cNvPr id="5140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04000" y="4938314"/>
                <a:ext cx="4876800" cy="830997"/>
              </a:xfrm>
              <a:prstGeom prst="rect">
                <a:avLst/>
              </a:prstGeom>
              <a:blipFill>
                <a:blip r:embed="rId2"/>
                <a:stretch>
                  <a:fillRect l="-1875" t="-5882" b="-1617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6578600" y="1224368"/>
            <a:ext cx="4775200" cy="1938992"/>
            <a:chOff x="5105400" y="1371600"/>
            <a:chExt cx="4038600" cy="1938992"/>
          </a:xfrm>
        </p:grpSpPr>
        <p:sp>
          <p:nvSpPr>
            <p:cNvPr id="18" name="Rectangle 17"/>
            <p:cNvSpPr/>
            <p:nvPr/>
          </p:nvSpPr>
          <p:spPr>
            <a:xfrm>
              <a:off x="5105400" y="1447800"/>
              <a:ext cx="533400" cy="452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?1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5562600" y="1371600"/>
              <a:ext cx="3581400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400" dirty="0">
                  <a:latin typeface="Times New Roman" pitchFamily="18" charset="0"/>
                </a:rPr>
                <a:t>Cho </a:t>
              </a:r>
              <a:r>
                <a:rPr lang="en-US" sz="2400" dirty="0" err="1">
                  <a:latin typeface="Times New Roman" pitchFamily="18" charset="0"/>
                </a:rPr>
                <a:t>đường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thẳng</a:t>
              </a:r>
              <a:r>
                <a:rPr lang="en-US" sz="2400" dirty="0">
                  <a:latin typeface="Times New Roman" pitchFamily="18" charset="0"/>
                </a:rPr>
                <a:t> d </a:t>
              </a:r>
              <a:r>
                <a:rPr lang="en-US" sz="2400" dirty="0" err="1">
                  <a:latin typeface="Times New Roman" pitchFamily="18" charset="0"/>
                </a:rPr>
                <a:t>và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một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điểm</a:t>
              </a:r>
              <a:r>
                <a:rPr lang="en-US" sz="2400" dirty="0">
                  <a:latin typeface="Times New Roman" pitchFamily="18" charset="0"/>
                </a:rPr>
                <a:t> A </a:t>
              </a:r>
              <a:r>
                <a:rPr lang="en-US" sz="2400" dirty="0" err="1">
                  <a:latin typeface="Times New Roman" pitchFamily="18" charset="0"/>
                </a:rPr>
                <a:t>không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thuộc</a:t>
              </a:r>
              <a:r>
                <a:rPr lang="en-US" sz="2400" dirty="0">
                  <a:latin typeface="Times New Roman" pitchFamily="18" charset="0"/>
                </a:rPr>
                <a:t> d. </a:t>
              </a:r>
              <a:r>
                <a:rPr lang="en-US" sz="2400" dirty="0" err="1">
                  <a:latin typeface="Times New Roman" pitchFamily="18" charset="0"/>
                </a:rPr>
                <a:t>Hãy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vẽ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điểm</a:t>
              </a:r>
              <a:r>
                <a:rPr lang="en-US" sz="2400" dirty="0">
                  <a:latin typeface="Times New Roman" pitchFamily="18" charset="0"/>
                </a:rPr>
                <a:t> A’ </a:t>
              </a:r>
              <a:r>
                <a:rPr lang="en-US" sz="2400" dirty="0" err="1">
                  <a:latin typeface="Times New Roman" pitchFamily="18" charset="0"/>
                </a:rPr>
                <a:t>sao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cho</a:t>
              </a:r>
              <a:r>
                <a:rPr lang="en-US" sz="2400" dirty="0">
                  <a:latin typeface="Times New Roman" pitchFamily="18" charset="0"/>
                </a:rPr>
                <a:t> d </a:t>
              </a:r>
              <a:r>
                <a:rPr lang="en-US" sz="2400" dirty="0" err="1">
                  <a:latin typeface="Times New Roman" pitchFamily="18" charset="0"/>
                </a:rPr>
                <a:t>là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đường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trung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trục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của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đoạn</a:t>
              </a:r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</a:rPr>
                <a:t>thẳng</a:t>
              </a:r>
              <a:r>
                <a:rPr lang="en-US" sz="2400" dirty="0">
                  <a:latin typeface="Times New Roman" pitchFamily="18" charset="0"/>
                </a:rPr>
                <a:t> AA’.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3606800" y="1376767"/>
            <a:ext cx="0" cy="2111514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3606800" y="1224367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4597400" y="2018118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Line 12"/>
          <p:cNvSpPr>
            <a:spLocks noChangeShapeType="1"/>
          </p:cNvSpPr>
          <p:nvPr/>
        </p:nvSpPr>
        <p:spPr bwMode="auto">
          <a:xfrm flipH="1">
            <a:off x="3606800" y="2519767"/>
            <a:ext cx="114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" name="Group 13"/>
          <p:cNvGrpSpPr>
            <a:grpSpLocks/>
          </p:cNvGrpSpPr>
          <p:nvPr/>
        </p:nvGrpSpPr>
        <p:grpSpPr bwMode="auto">
          <a:xfrm>
            <a:off x="3606800" y="2367367"/>
            <a:ext cx="152400" cy="152400"/>
            <a:chOff x="1008" y="2640"/>
            <a:chExt cx="96" cy="96"/>
          </a:xfrm>
        </p:grpSpPr>
        <p:sp>
          <p:nvSpPr>
            <p:cNvPr id="75" name="Line 14"/>
            <p:cNvSpPr>
              <a:spLocks noChangeShapeType="1"/>
            </p:cNvSpPr>
            <p:nvPr/>
          </p:nvSpPr>
          <p:spPr bwMode="auto">
            <a:xfrm>
              <a:off x="1008" y="2640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5"/>
            <p:cNvSpPr>
              <a:spLocks noChangeShapeType="1"/>
            </p:cNvSpPr>
            <p:nvPr/>
          </p:nvSpPr>
          <p:spPr bwMode="auto">
            <a:xfrm rot="5400000">
              <a:off x="1056" y="2688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3225800" y="2443567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78" name="Rectangle 18"/>
          <p:cNvSpPr>
            <a:spLocks noChangeArrowheads="1"/>
          </p:cNvSpPr>
          <p:nvPr/>
        </p:nvSpPr>
        <p:spPr bwMode="auto">
          <a:xfrm>
            <a:off x="4725988" y="2138767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9" name="Text Box 19"/>
          <p:cNvSpPr txBox="1">
            <a:spLocks noChangeArrowheads="1"/>
          </p:cNvSpPr>
          <p:nvPr/>
        </p:nvSpPr>
        <p:spPr bwMode="auto">
          <a:xfrm>
            <a:off x="2311400" y="2018118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Line 20"/>
          <p:cNvSpPr>
            <a:spLocks noChangeShapeType="1"/>
          </p:cNvSpPr>
          <p:nvPr/>
        </p:nvSpPr>
        <p:spPr bwMode="auto">
          <a:xfrm flipH="1">
            <a:off x="2463800" y="2519767"/>
            <a:ext cx="114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Rectangle 21"/>
          <p:cNvSpPr>
            <a:spLocks noChangeArrowheads="1"/>
          </p:cNvSpPr>
          <p:nvPr/>
        </p:nvSpPr>
        <p:spPr bwMode="auto">
          <a:xfrm>
            <a:off x="2051050" y="2062567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A'</a:t>
            </a:r>
          </a:p>
        </p:txBody>
      </p:sp>
      <p:grpSp>
        <p:nvGrpSpPr>
          <p:cNvPr id="82" name="Group 22"/>
          <p:cNvGrpSpPr>
            <a:grpSpLocks/>
          </p:cNvGrpSpPr>
          <p:nvPr/>
        </p:nvGrpSpPr>
        <p:grpSpPr bwMode="auto">
          <a:xfrm>
            <a:off x="3073400" y="2443567"/>
            <a:ext cx="1143000" cy="186898"/>
            <a:chOff x="672" y="2688"/>
            <a:chExt cx="720" cy="96"/>
          </a:xfrm>
        </p:grpSpPr>
        <p:sp>
          <p:nvSpPr>
            <p:cNvPr id="83" name="Line 23"/>
            <p:cNvSpPr>
              <a:spLocks noChangeShapeType="1"/>
            </p:cNvSpPr>
            <p:nvPr/>
          </p:nvSpPr>
          <p:spPr bwMode="auto">
            <a:xfrm flipH="1">
              <a:off x="1344" y="2688"/>
              <a:ext cx="48" cy="96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24"/>
            <p:cNvSpPr>
              <a:spLocks noChangeShapeType="1"/>
            </p:cNvSpPr>
            <p:nvPr/>
          </p:nvSpPr>
          <p:spPr bwMode="auto">
            <a:xfrm flipH="1">
              <a:off x="672" y="2688"/>
              <a:ext cx="48" cy="96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" name="Line 7"/>
          <p:cNvSpPr>
            <a:spLocks noChangeShapeType="1"/>
          </p:cNvSpPr>
          <p:nvPr/>
        </p:nvSpPr>
        <p:spPr bwMode="auto">
          <a:xfrm>
            <a:off x="3606800" y="1452967"/>
            <a:ext cx="0" cy="2111514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3606800" y="188608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3454400" y="1605368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9200" y="201811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3441700" y="1605368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473200" y="19455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>
                <a:latin typeface="Times New Roman" pitchFamily="18" charset="0"/>
              </a:rPr>
              <a:t>Bài</a:t>
            </a:r>
            <a:r>
              <a:rPr lang="en-US" sz="2800" b="1" i="1" u="sng" dirty="0">
                <a:latin typeface="Times New Roman" pitchFamily="18" charset="0"/>
              </a:rPr>
              <a:t> 6</a:t>
            </a:r>
            <a:r>
              <a:rPr lang="en-US" sz="2800" dirty="0">
                <a:latin typeface="Times New Roman" pitchFamily="18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838200" y="767168"/>
            <a:ext cx="589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64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2" grpId="0"/>
      <p:bldP spid="5140" grpId="0" animBg="1"/>
      <p:bldP spid="9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685800" y="598319"/>
            <a:ext cx="6096000" cy="6084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85800" y="1120607"/>
            <a:ext cx="624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8" name="Rectangle 6">
            <a:hlinkClick r:id="rId3"/>
          </p:cNvPr>
          <p:cNvSpPr>
            <a:spLocks noChangeArrowheads="1"/>
          </p:cNvSpPr>
          <p:nvPr/>
        </p:nvSpPr>
        <p:spPr bwMode="auto">
          <a:xfrm>
            <a:off x="6779740" y="598319"/>
            <a:ext cx="4497859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6781800" y="663407"/>
            <a:ext cx="4343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?2</a:t>
            </a:r>
            <a:r>
              <a:rPr lang="en-US" sz="2400" b="1" dirty="0">
                <a:latin typeface="Times New Roman" pitchFamily="18" charset="0"/>
              </a:rPr>
              <a:t>. </a:t>
            </a:r>
            <a:r>
              <a:rPr lang="en-US" sz="2400" dirty="0">
                <a:latin typeface="Times New Roman" pitchFamily="18" charset="0"/>
              </a:rPr>
              <a:t>Cho </a:t>
            </a:r>
            <a:r>
              <a:rPr lang="en-US" sz="2400" dirty="0" err="1">
                <a:latin typeface="Times New Roman" pitchFamily="18" charset="0"/>
              </a:rPr>
              <a:t>đ</a:t>
            </a:r>
            <a:r>
              <a:rPr lang="en-US" sz="2400" dirty="0" err="1">
                <a:latin typeface="Times New Roman" pitchFamily="18" charset="0"/>
              </a:rPr>
              <a:t>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d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AB. </a:t>
            </a:r>
          </a:p>
          <a:p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 + </a:t>
            </a:r>
            <a:r>
              <a:rPr lang="en-US" sz="2400" dirty="0" err="1">
                <a:latin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A’đối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A qua d.</a:t>
            </a:r>
          </a:p>
          <a:p>
            <a:r>
              <a:rPr lang="en-US" sz="2400" dirty="0">
                <a:latin typeface="Times New Roman" pitchFamily="18" charset="0"/>
              </a:rPr>
              <a:t>  + </a:t>
            </a:r>
            <a:r>
              <a:rPr lang="en-US" sz="2400" dirty="0" err="1">
                <a:latin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</a:rPr>
              <a:t> B’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B qua d.</a:t>
            </a:r>
          </a:p>
          <a:p>
            <a:r>
              <a:rPr lang="en-US" sz="2400" dirty="0">
                <a:latin typeface="Times New Roman" pitchFamily="18" charset="0"/>
              </a:rPr>
              <a:t>  + </a:t>
            </a:r>
            <a:r>
              <a:rPr lang="en-US" sz="2400" dirty="0" err="1">
                <a:latin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</a:rPr>
              <a:t> C </a:t>
            </a:r>
            <a:r>
              <a:rPr lang="en-US" sz="2400" dirty="0" err="1">
                <a:latin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</a:rPr>
              <a:t> AB, </a:t>
            </a:r>
            <a:r>
              <a:rPr lang="en-US" sz="2400" dirty="0" err="1">
                <a:latin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</a:rPr>
              <a:t> C’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C qua d.</a:t>
            </a:r>
          </a:p>
          <a:p>
            <a:r>
              <a:rPr lang="en-US" sz="2400" dirty="0">
                <a:latin typeface="Times New Roman" pitchFamily="18" charset="0"/>
              </a:rPr>
              <a:t>  + </a:t>
            </a:r>
            <a:r>
              <a:rPr lang="en-US" sz="2400" dirty="0" err="1">
                <a:latin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kiểm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nghiệm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rằng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</a:rPr>
              <a:t> C’ </a:t>
            </a:r>
            <a:r>
              <a:rPr lang="en-US" sz="2400" dirty="0" err="1">
                <a:latin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A’B’. </a:t>
            </a:r>
          </a:p>
        </p:txBody>
      </p:sp>
      <p:sp>
        <p:nvSpPr>
          <p:cNvPr id="85" name="Line 10"/>
          <p:cNvSpPr>
            <a:spLocks noChangeShapeType="1"/>
          </p:cNvSpPr>
          <p:nvPr/>
        </p:nvSpPr>
        <p:spPr bwMode="auto">
          <a:xfrm>
            <a:off x="2667000" y="2938293"/>
            <a:ext cx="26670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" name="Line 11"/>
          <p:cNvSpPr>
            <a:spLocks noChangeShapeType="1"/>
          </p:cNvSpPr>
          <p:nvPr/>
        </p:nvSpPr>
        <p:spPr bwMode="auto">
          <a:xfrm flipV="1">
            <a:off x="3200400" y="1871493"/>
            <a:ext cx="15240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" name="Line 12"/>
          <p:cNvSpPr>
            <a:spLocks noChangeShapeType="1"/>
          </p:cNvSpPr>
          <p:nvPr/>
        </p:nvSpPr>
        <p:spPr bwMode="auto">
          <a:xfrm>
            <a:off x="3200400" y="3700293"/>
            <a:ext cx="15240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" name="Line 13"/>
          <p:cNvSpPr>
            <a:spLocks noChangeShapeType="1"/>
          </p:cNvSpPr>
          <p:nvPr/>
        </p:nvSpPr>
        <p:spPr bwMode="auto">
          <a:xfrm>
            <a:off x="3200400" y="2252493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" name="Line 14"/>
          <p:cNvSpPr>
            <a:spLocks noChangeShapeType="1"/>
          </p:cNvSpPr>
          <p:nvPr/>
        </p:nvSpPr>
        <p:spPr bwMode="auto">
          <a:xfrm>
            <a:off x="4724400" y="1871493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" name="Line 15"/>
          <p:cNvSpPr>
            <a:spLocks noChangeShapeType="1"/>
          </p:cNvSpPr>
          <p:nvPr/>
        </p:nvSpPr>
        <p:spPr bwMode="auto">
          <a:xfrm>
            <a:off x="4191000" y="2023893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" name="Line 16"/>
          <p:cNvSpPr>
            <a:spLocks noChangeShapeType="1"/>
          </p:cNvSpPr>
          <p:nvPr/>
        </p:nvSpPr>
        <p:spPr bwMode="auto">
          <a:xfrm>
            <a:off x="3124200" y="2557293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Line 17"/>
          <p:cNvSpPr>
            <a:spLocks noChangeShapeType="1"/>
          </p:cNvSpPr>
          <p:nvPr/>
        </p:nvSpPr>
        <p:spPr bwMode="auto">
          <a:xfrm>
            <a:off x="3124200" y="3243093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" name="Line 18"/>
          <p:cNvSpPr>
            <a:spLocks noChangeShapeType="1"/>
          </p:cNvSpPr>
          <p:nvPr/>
        </p:nvSpPr>
        <p:spPr bwMode="auto">
          <a:xfrm>
            <a:off x="4648200" y="2404893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" name="Line 19"/>
          <p:cNvSpPr>
            <a:spLocks noChangeShapeType="1"/>
          </p:cNvSpPr>
          <p:nvPr/>
        </p:nvSpPr>
        <p:spPr bwMode="auto">
          <a:xfrm>
            <a:off x="4648200" y="2481093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" name="Line 20"/>
          <p:cNvSpPr>
            <a:spLocks noChangeShapeType="1"/>
          </p:cNvSpPr>
          <p:nvPr/>
        </p:nvSpPr>
        <p:spPr bwMode="auto">
          <a:xfrm>
            <a:off x="4648200" y="3395493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" name="Line 21"/>
          <p:cNvSpPr>
            <a:spLocks noChangeShapeType="1"/>
          </p:cNvSpPr>
          <p:nvPr/>
        </p:nvSpPr>
        <p:spPr bwMode="auto">
          <a:xfrm>
            <a:off x="4648200" y="3471693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" name="Line 22"/>
          <p:cNvSpPr>
            <a:spLocks noChangeShapeType="1"/>
          </p:cNvSpPr>
          <p:nvPr/>
        </p:nvSpPr>
        <p:spPr bwMode="auto">
          <a:xfrm>
            <a:off x="4038600" y="2404893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" name="Line 23"/>
          <p:cNvSpPr>
            <a:spLocks noChangeShapeType="1"/>
          </p:cNvSpPr>
          <p:nvPr/>
        </p:nvSpPr>
        <p:spPr bwMode="auto">
          <a:xfrm>
            <a:off x="4038600" y="3395493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" name="Line 24"/>
          <p:cNvSpPr>
            <a:spLocks noChangeShapeType="1"/>
          </p:cNvSpPr>
          <p:nvPr/>
        </p:nvSpPr>
        <p:spPr bwMode="auto">
          <a:xfrm flipH="1">
            <a:off x="4114800" y="2404893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" name="Line 25"/>
          <p:cNvSpPr>
            <a:spLocks noChangeShapeType="1"/>
          </p:cNvSpPr>
          <p:nvPr/>
        </p:nvSpPr>
        <p:spPr bwMode="auto">
          <a:xfrm flipH="1">
            <a:off x="4114800" y="3395493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" name="Text Box 27"/>
          <p:cNvSpPr txBox="1">
            <a:spLocks noChangeArrowheads="1"/>
          </p:cNvSpPr>
          <p:nvPr/>
        </p:nvSpPr>
        <p:spPr bwMode="auto">
          <a:xfrm>
            <a:off x="4000500" y="1630194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C</a:t>
            </a:r>
          </a:p>
        </p:txBody>
      </p:sp>
      <p:sp>
        <p:nvSpPr>
          <p:cNvPr id="103" name="Text Box 29"/>
          <p:cNvSpPr txBox="1">
            <a:spLocks noChangeArrowheads="1"/>
          </p:cNvSpPr>
          <p:nvPr/>
        </p:nvSpPr>
        <p:spPr bwMode="auto">
          <a:xfrm>
            <a:off x="3048000" y="3725694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A’</a:t>
            </a:r>
          </a:p>
        </p:txBody>
      </p:sp>
      <p:sp>
        <p:nvSpPr>
          <p:cNvPr id="104" name="Text Box 30"/>
          <p:cNvSpPr txBox="1">
            <a:spLocks noChangeArrowheads="1"/>
          </p:cNvSpPr>
          <p:nvPr/>
        </p:nvSpPr>
        <p:spPr bwMode="auto">
          <a:xfrm>
            <a:off x="4013200" y="3966994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C’</a:t>
            </a:r>
          </a:p>
        </p:txBody>
      </p:sp>
      <p:sp>
        <p:nvSpPr>
          <p:cNvPr id="105" name="Text Box 31"/>
          <p:cNvSpPr txBox="1">
            <a:spLocks noChangeArrowheads="1"/>
          </p:cNvSpPr>
          <p:nvPr/>
        </p:nvSpPr>
        <p:spPr bwMode="auto">
          <a:xfrm>
            <a:off x="4572000" y="4106694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B’</a:t>
            </a:r>
          </a:p>
        </p:txBody>
      </p:sp>
      <p:sp>
        <p:nvSpPr>
          <p:cNvPr id="106" name="Text Box 32"/>
          <p:cNvSpPr txBox="1">
            <a:spLocks noChangeArrowheads="1"/>
          </p:cNvSpPr>
          <p:nvPr/>
        </p:nvSpPr>
        <p:spPr bwMode="auto">
          <a:xfrm>
            <a:off x="2667000" y="2633494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d</a:t>
            </a:r>
          </a:p>
        </p:txBody>
      </p:sp>
      <p:sp>
        <p:nvSpPr>
          <p:cNvPr id="107" name="Line 33"/>
          <p:cNvSpPr>
            <a:spLocks noChangeShapeType="1"/>
          </p:cNvSpPr>
          <p:nvPr/>
        </p:nvSpPr>
        <p:spPr bwMode="auto">
          <a:xfrm>
            <a:off x="3200400" y="2785893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" name="Line 34"/>
          <p:cNvSpPr>
            <a:spLocks noChangeShapeType="1"/>
          </p:cNvSpPr>
          <p:nvPr/>
        </p:nvSpPr>
        <p:spPr bwMode="auto">
          <a:xfrm>
            <a:off x="3352800" y="2785893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" name="Line 35"/>
          <p:cNvSpPr>
            <a:spLocks noChangeShapeType="1"/>
          </p:cNvSpPr>
          <p:nvPr/>
        </p:nvSpPr>
        <p:spPr bwMode="auto">
          <a:xfrm>
            <a:off x="4191000" y="2785893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" name="Line 36"/>
          <p:cNvSpPr>
            <a:spLocks noChangeShapeType="1"/>
          </p:cNvSpPr>
          <p:nvPr/>
        </p:nvSpPr>
        <p:spPr bwMode="auto">
          <a:xfrm>
            <a:off x="4343400" y="2785893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" name="Line 37"/>
          <p:cNvSpPr>
            <a:spLocks noChangeShapeType="1"/>
          </p:cNvSpPr>
          <p:nvPr/>
        </p:nvSpPr>
        <p:spPr bwMode="auto">
          <a:xfrm>
            <a:off x="4724400" y="2785893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" name="Line 38"/>
          <p:cNvSpPr>
            <a:spLocks noChangeShapeType="1"/>
          </p:cNvSpPr>
          <p:nvPr/>
        </p:nvSpPr>
        <p:spPr bwMode="auto">
          <a:xfrm>
            <a:off x="4876800" y="2785893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" name="Text Box 47"/>
          <p:cNvSpPr txBox="1">
            <a:spLocks noChangeArrowheads="1"/>
          </p:cNvSpPr>
          <p:nvPr/>
        </p:nvSpPr>
        <p:spPr bwMode="auto">
          <a:xfrm>
            <a:off x="3048000" y="1871494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114" name="Text Box 48"/>
          <p:cNvSpPr txBox="1">
            <a:spLocks noChangeArrowheads="1"/>
          </p:cNvSpPr>
          <p:nvPr/>
        </p:nvSpPr>
        <p:spPr bwMode="auto">
          <a:xfrm>
            <a:off x="4559300" y="1490494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15" name="Oval 72"/>
          <p:cNvSpPr>
            <a:spLocks noChangeArrowheads="1"/>
          </p:cNvSpPr>
          <p:nvPr/>
        </p:nvSpPr>
        <p:spPr bwMode="auto">
          <a:xfrm>
            <a:off x="3175000" y="221439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Oval 73"/>
          <p:cNvSpPr>
            <a:spLocks noChangeArrowheads="1"/>
          </p:cNvSpPr>
          <p:nvPr/>
        </p:nvSpPr>
        <p:spPr bwMode="auto">
          <a:xfrm>
            <a:off x="4152900" y="197309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Oval 74"/>
          <p:cNvSpPr>
            <a:spLocks noChangeArrowheads="1"/>
          </p:cNvSpPr>
          <p:nvPr/>
        </p:nvSpPr>
        <p:spPr bwMode="auto">
          <a:xfrm>
            <a:off x="4686300" y="183339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Oval 75"/>
          <p:cNvSpPr>
            <a:spLocks noChangeArrowheads="1"/>
          </p:cNvSpPr>
          <p:nvPr/>
        </p:nvSpPr>
        <p:spPr bwMode="auto">
          <a:xfrm>
            <a:off x="3175000" y="366219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Oval 76"/>
          <p:cNvSpPr>
            <a:spLocks noChangeArrowheads="1"/>
          </p:cNvSpPr>
          <p:nvPr/>
        </p:nvSpPr>
        <p:spPr bwMode="auto">
          <a:xfrm>
            <a:off x="4165600" y="391619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Oval 77"/>
          <p:cNvSpPr>
            <a:spLocks noChangeArrowheads="1"/>
          </p:cNvSpPr>
          <p:nvPr/>
        </p:nvSpPr>
        <p:spPr bwMode="auto">
          <a:xfrm>
            <a:off x="4686300" y="405589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5" name="Picture 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61257">
            <a:off x="2130988" y="4020307"/>
            <a:ext cx="4403303" cy="533400"/>
          </a:xfrm>
          <a:prstGeom prst="rect">
            <a:avLst/>
          </a:prstGeom>
          <a:noFill/>
        </p:spPr>
      </p:pic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838200" y="739607"/>
            <a:ext cx="586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1447800" y="-8106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>
                <a:latin typeface="Times New Roman" pitchFamily="18" charset="0"/>
              </a:rPr>
              <a:t>Bài</a:t>
            </a:r>
            <a:r>
              <a:rPr lang="en-US" sz="2800" b="1" i="1" u="sng" dirty="0">
                <a:latin typeface="Times New Roman" pitchFamily="18" charset="0"/>
              </a:rPr>
              <a:t> 6</a:t>
            </a:r>
            <a:r>
              <a:rPr lang="en-US" sz="2800" dirty="0">
                <a:latin typeface="Times New Roman" pitchFamily="18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39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85" grpId="0" animBg="1"/>
      <p:bldP spid="86" grpId="0" animBg="1"/>
      <p:bldP spid="87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/>
      <p:bldP spid="103" grpId="0"/>
      <p:bldP spid="104" grpId="0"/>
      <p:bldP spid="105" grpId="0"/>
      <p:bldP spid="106" grpId="0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/>
      <p:bldP spid="114" grpId="0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838200" y="457200"/>
            <a:ext cx="5943600" cy="6084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028700" y="4470400"/>
            <a:ext cx="5105400" cy="1311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</a:rPr>
              <a:t>Hai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gọi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nhau</a:t>
            </a:r>
            <a:r>
              <a:rPr lang="en-US" sz="2000" b="1" dirty="0">
                <a:latin typeface="Times New Roman" pitchFamily="18" charset="0"/>
              </a:rPr>
              <a:t> qua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mỗi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thuộc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này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một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thuộc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kia</a:t>
            </a:r>
            <a:r>
              <a:rPr lang="en-US" sz="2000" b="1" dirty="0">
                <a:latin typeface="Times New Roman" pitchFamily="18" charset="0"/>
              </a:rPr>
              <a:t> qua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ngược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lại</a:t>
            </a:r>
            <a:r>
              <a:rPr lang="en-US" sz="20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6779740" y="457200"/>
            <a:ext cx="4574059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781800" y="522288"/>
            <a:ext cx="3810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</a:rPr>
              <a:t>?2</a:t>
            </a:r>
            <a:r>
              <a:rPr lang="en-US" sz="2000" b="1" dirty="0">
                <a:latin typeface="Times New Roman" pitchFamily="18" charset="0"/>
              </a:rPr>
              <a:t>. </a:t>
            </a:r>
            <a:r>
              <a:rPr lang="en-US" sz="2000" dirty="0">
                <a:latin typeface="Times New Roman" pitchFamily="18" charset="0"/>
              </a:rPr>
              <a:t>Cho </a:t>
            </a:r>
            <a:r>
              <a:rPr lang="en-US" sz="2000" dirty="0" err="1">
                <a:latin typeface="Times New Roman" pitchFamily="18" charset="0"/>
              </a:rPr>
              <a:t>đ</a:t>
            </a:r>
            <a:r>
              <a:rPr lang="en-US" sz="2000" dirty="0" err="1">
                <a:latin typeface="Times New Roman" pitchFamily="18" charset="0"/>
              </a:rPr>
              <a:t>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d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AB. </a:t>
            </a:r>
          </a:p>
          <a:p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 + </a:t>
            </a:r>
            <a:r>
              <a:rPr lang="en-US" sz="2000" dirty="0" err="1">
                <a:latin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A’đối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A qua d.</a:t>
            </a:r>
          </a:p>
          <a:p>
            <a:r>
              <a:rPr lang="en-US" sz="2000" dirty="0">
                <a:latin typeface="Times New Roman" pitchFamily="18" charset="0"/>
              </a:rPr>
              <a:t>  + </a:t>
            </a:r>
            <a:r>
              <a:rPr lang="en-US" sz="2000" dirty="0" err="1">
                <a:latin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B’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B qua d.</a:t>
            </a:r>
          </a:p>
          <a:p>
            <a:r>
              <a:rPr lang="en-US" sz="2000" dirty="0">
                <a:latin typeface="Times New Roman" pitchFamily="18" charset="0"/>
              </a:rPr>
              <a:t>  + </a:t>
            </a:r>
            <a:r>
              <a:rPr lang="en-US" sz="2000" dirty="0" err="1">
                <a:latin typeface="Times New Roman" pitchFamily="18" charset="0"/>
              </a:rPr>
              <a:t>Lấy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C </a:t>
            </a:r>
            <a:r>
              <a:rPr lang="en-US" sz="2000" dirty="0" err="1">
                <a:latin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AB, </a:t>
            </a:r>
            <a:r>
              <a:rPr lang="en-US" sz="2000" dirty="0" err="1">
                <a:latin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C’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C qua d.</a:t>
            </a:r>
          </a:p>
          <a:p>
            <a:r>
              <a:rPr lang="en-US" sz="2000" dirty="0">
                <a:latin typeface="Times New Roman" pitchFamily="18" charset="0"/>
              </a:rPr>
              <a:t>  + </a:t>
            </a:r>
            <a:r>
              <a:rPr lang="en-US" sz="2000" dirty="0" err="1">
                <a:latin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kiểm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nghiệm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rằng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C’ </a:t>
            </a:r>
            <a:r>
              <a:rPr lang="en-US" sz="2000" dirty="0" err="1">
                <a:latin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A’B’. 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667000" y="2797174"/>
            <a:ext cx="26670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3200400" y="1730374"/>
            <a:ext cx="15240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3200400" y="3559174"/>
            <a:ext cx="15240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200400" y="2111374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4724400" y="1730374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4191000" y="1882774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3124200" y="2416174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3124200" y="3101974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4648200" y="2263774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4648200" y="2339974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4648200" y="3254374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4648200" y="3330574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4038600" y="2263774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4038600" y="3254374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H="1">
            <a:off x="4114800" y="2263774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H="1">
            <a:off x="4114800" y="3254374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000500" y="1489075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C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3048000" y="358457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A’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4013200" y="382587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C’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572000" y="396557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B’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667000" y="2492375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d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3200400" y="2644774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3352800" y="2644774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4191000" y="2644774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4343400" y="2644774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4724400" y="2644774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4876800" y="2644774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Text Box 47"/>
          <p:cNvSpPr txBox="1">
            <a:spLocks noChangeArrowheads="1"/>
          </p:cNvSpPr>
          <p:nvPr/>
        </p:nvSpPr>
        <p:spPr bwMode="auto">
          <a:xfrm>
            <a:off x="3048000" y="1730375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40" name="Text Box 48"/>
          <p:cNvSpPr txBox="1">
            <a:spLocks noChangeArrowheads="1"/>
          </p:cNvSpPr>
          <p:nvPr/>
        </p:nvSpPr>
        <p:spPr bwMode="auto">
          <a:xfrm>
            <a:off x="4559300" y="1349375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41" name="Oval 72"/>
          <p:cNvSpPr>
            <a:spLocks noChangeArrowheads="1"/>
          </p:cNvSpPr>
          <p:nvPr/>
        </p:nvSpPr>
        <p:spPr bwMode="auto">
          <a:xfrm>
            <a:off x="3175000" y="207327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73"/>
          <p:cNvSpPr>
            <a:spLocks noChangeArrowheads="1"/>
          </p:cNvSpPr>
          <p:nvPr/>
        </p:nvSpPr>
        <p:spPr bwMode="auto">
          <a:xfrm>
            <a:off x="4152900" y="183197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74"/>
          <p:cNvSpPr>
            <a:spLocks noChangeArrowheads="1"/>
          </p:cNvSpPr>
          <p:nvPr/>
        </p:nvSpPr>
        <p:spPr bwMode="auto">
          <a:xfrm>
            <a:off x="4686300" y="169227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75"/>
          <p:cNvSpPr>
            <a:spLocks noChangeArrowheads="1"/>
          </p:cNvSpPr>
          <p:nvPr/>
        </p:nvSpPr>
        <p:spPr bwMode="auto">
          <a:xfrm>
            <a:off x="3175000" y="352107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76"/>
          <p:cNvSpPr>
            <a:spLocks noChangeArrowheads="1"/>
          </p:cNvSpPr>
          <p:nvPr/>
        </p:nvSpPr>
        <p:spPr bwMode="auto">
          <a:xfrm>
            <a:off x="4165600" y="377507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77"/>
          <p:cNvSpPr>
            <a:spLocks noChangeArrowheads="1"/>
          </p:cNvSpPr>
          <p:nvPr/>
        </p:nvSpPr>
        <p:spPr bwMode="auto">
          <a:xfrm>
            <a:off x="4686300" y="391477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6934200" y="825500"/>
            <a:ext cx="3429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* </a:t>
            </a:r>
            <a:r>
              <a:rPr lang="en-US" sz="2000" dirty="0" err="1">
                <a:latin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AB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A’B’ </a:t>
            </a:r>
            <a:r>
              <a:rPr lang="en-US" sz="2000" dirty="0" err="1">
                <a:latin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</a:rPr>
              <a:t>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d. </a:t>
            </a:r>
          </a:p>
        </p:txBody>
      </p:sp>
      <p:sp>
        <p:nvSpPr>
          <p:cNvPr id="50" name="Oval Callout 49"/>
          <p:cNvSpPr/>
          <p:nvPr/>
        </p:nvSpPr>
        <p:spPr>
          <a:xfrm>
            <a:off x="7010400" y="3330574"/>
            <a:ext cx="3429000" cy="2495550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d?</a:t>
            </a: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1899511" y="-33875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>
                <a:latin typeface="Times New Roman" pitchFamily="18" charset="0"/>
              </a:rPr>
              <a:t>Bài</a:t>
            </a:r>
            <a:r>
              <a:rPr lang="en-US" sz="2800" b="1" i="1" u="sng" dirty="0">
                <a:latin typeface="Times New Roman" pitchFamily="18" charset="0"/>
              </a:rPr>
              <a:t> 6</a:t>
            </a:r>
            <a:r>
              <a:rPr lang="en-US" sz="2800" dirty="0">
                <a:latin typeface="Times New Roman" pitchFamily="18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1600200" y="598488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1447800" y="979488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79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48" grpId="0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85800" y="575621"/>
            <a:ext cx="6172200" cy="6084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747795" y="4445901"/>
            <a:ext cx="5105400" cy="1311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</a:rPr>
              <a:t>Hai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gọi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nhau</a:t>
            </a:r>
            <a:r>
              <a:rPr lang="en-US" sz="2000" b="1" dirty="0">
                <a:latin typeface="Times New Roman" pitchFamily="18" charset="0"/>
              </a:rPr>
              <a:t> qua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mỗi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thuộc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này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một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thuộc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kia</a:t>
            </a:r>
            <a:r>
              <a:rPr lang="en-US" sz="2000" b="1" dirty="0">
                <a:latin typeface="Times New Roman" pitchFamily="18" charset="0"/>
              </a:rPr>
              <a:t> qua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ngược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lại</a:t>
            </a:r>
            <a:r>
              <a:rPr lang="en-US" sz="2000" b="1" dirty="0">
                <a:latin typeface="Times New Roman" pitchFamily="18" charset="0"/>
              </a:rPr>
              <a:t>.</a:t>
            </a: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1790700" y="5822309"/>
            <a:ext cx="487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000" b="1" dirty="0">
                <a:latin typeface="Times New Roman" pitchFamily="18" charset="0"/>
              </a:rPr>
              <a:t>* </a:t>
            </a:r>
            <a:r>
              <a:rPr lang="en-US" sz="2000" b="1" dirty="0" err="1">
                <a:latin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d </a:t>
            </a:r>
            <a:r>
              <a:rPr lang="en-US" sz="2000" b="1" dirty="0" err="1">
                <a:latin typeface="Times New Roman" pitchFamily="18" charset="0"/>
              </a:rPr>
              <a:t>gọi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trục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xứng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hai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đó</a:t>
            </a:r>
            <a:r>
              <a:rPr lang="en-US" sz="2000" b="1" dirty="0">
                <a:latin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6855940" y="575621"/>
            <a:ext cx="4726459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743200" y="2915595"/>
            <a:ext cx="26670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3276600" y="1848795"/>
            <a:ext cx="15240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3276600" y="3677595"/>
            <a:ext cx="15240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276600" y="2229795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4800600" y="1848795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4267200" y="2001195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3200400" y="2534595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3200400" y="3220395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4724400" y="2382195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4724400" y="2458395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4724400" y="3372795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4724400" y="3448995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4114800" y="2382195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4114800" y="3372795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H="1">
            <a:off x="4191000" y="2382195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H="1">
            <a:off x="4191000" y="3372795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076700" y="1607496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C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3124200" y="3702996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A’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4089400" y="3944296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C’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648200" y="4083996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B’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743200" y="2610796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d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3276600" y="276319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3429000" y="2763195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4267200" y="276319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4419600" y="2763195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4800600" y="276319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4953000" y="2763195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Text Box 47"/>
          <p:cNvSpPr txBox="1">
            <a:spLocks noChangeArrowheads="1"/>
          </p:cNvSpPr>
          <p:nvPr/>
        </p:nvSpPr>
        <p:spPr bwMode="auto">
          <a:xfrm>
            <a:off x="3124200" y="1848796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40" name="Text Box 48"/>
          <p:cNvSpPr txBox="1">
            <a:spLocks noChangeArrowheads="1"/>
          </p:cNvSpPr>
          <p:nvPr/>
        </p:nvSpPr>
        <p:spPr bwMode="auto">
          <a:xfrm>
            <a:off x="4635500" y="1467796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41" name="Oval 72"/>
          <p:cNvSpPr>
            <a:spLocks noChangeArrowheads="1"/>
          </p:cNvSpPr>
          <p:nvPr/>
        </p:nvSpPr>
        <p:spPr bwMode="auto">
          <a:xfrm>
            <a:off x="3251200" y="219169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73"/>
          <p:cNvSpPr>
            <a:spLocks noChangeArrowheads="1"/>
          </p:cNvSpPr>
          <p:nvPr/>
        </p:nvSpPr>
        <p:spPr bwMode="auto">
          <a:xfrm>
            <a:off x="4229100" y="195039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74"/>
          <p:cNvSpPr>
            <a:spLocks noChangeArrowheads="1"/>
          </p:cNvSpPr>
          <p:nvPr/>
        </p:nvSpPr>
        <p:spPr bwMode="auto">
          <a:xfrm>
            <a:off x="4762500" y="181069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75"/>
          <p:cNvSpPr>
            <a:spLocks noChangeArrowheads="1"/>
          </p:cNvSpPr>
          <p:nvPr/>
        </p:nvSpPr>
        <p:spPr bwMode="auto">
          <a:xfrm>
            <a:off x="3251200" y="363949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76"/>
          <p:cNvSpPr>
            <a:spLocks noChangeArrowheads="1"/>
          </p:cNvSpPr>
          <p:nvPr/>
        </p:nvSpPr>
        <p:spPr bwMode="auto">
          <a:xfrm>
            <a:off x="4241800" y="389349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77"/>
          <p:cNvSpPr>
            <a:spLocks noChangeArrowheads="1"/>
          </p:cNvSpPr>
          <p:nvPr/>
        </p:nvSpPr>
        <p:spPr bwMode="auto">
          <a:xfrm>
            <a:off x="4762500" y="403319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7010400" y="943921"/>
            <a:ext cx="3429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* </a:t>
            </a:r>
            <a:r>
              <a:rPr lang="en-US" sz="2000" dirty="0" err="1">
                <a:latin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AB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A’B’ </a:t>
            </a:r>
            <a:r>
              <a:rPr lang="en-US" sz="2000" dirty="0" err="1">
                <a:latin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</a:rPr>
              <a:t>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d. </a:t>
            </a:r>
          </a:p>
        </p:txBody>
      </p:sp>
      <p:sp>
        <p:nvSpPr>
          <p:cNvPr id="50" name="Oval Callout 49"/>
          <p:cNvSpPr/>
          <p:nvPr/>
        </p:nvSpPr>
        <p:spPr>
          <a:xfrm>
            <a:off x="7086600" y="3448995"/>
            <a:ext cx="3429000" cy="2495550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d?</a:t>
            </a: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1524000" y="-30804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>
                <a:latin typeface="Times New Roman" pitchFamily="18" charset="0"/>
              </a:rPr>
              <a:t>Bài</a:t>
            </a:r>
            <a:r>
              <a:rPr lang="en-US" sz="2800" b="1" i="1" u="sng" dirty="0">
                <a:latin typeface="Times New Roman" pitchFamily="18" charset="0"/>
              </a:rPr>
              <a:t> 6</a:t>
            </a:r>
            <a:r>
              <a:rPr lang="en-US" sz="2800" dirty="0">
                <a:latin typeface="Times New Roman" pitchFamily="18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676400" y="716909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1524000" y="1097909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39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85800" y="533400"/>
            <a:ext cx="6172200" cy="60690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6855940" y="517526"/>
            <a:ext cx="5031259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1524000" y="-88899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>
                <a:latin typeface="Times New Roman" pitchFamily="18" charset="0"/>
              </a:rPr>
              <a:t>Bài</a:t>
            </a:r>
            <a:r>
              <a:rPr lang="en-US" sz="2800" b="1" i="1" u="sng" dirty="0">
                <a:latin typeface="Times New Roman" pitchFamily="18" charset="0"/>
              </a:rPr>
              <a:t> 6</a:t>
            </a:r>
            <a:r>
              <a:rPr lang="en-US" sz="2800" dirty="0">
                <a:latin typeface="Times New Roman" pitchFamily="18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676400" y="658814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1524000" y="1039814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33401"/>
            <a:ext cx="3788891" cy="328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 Box 31"/>
              <p:cNvSpPr txBox="1">
                <a:spLocks noChangeArrowheads="1"/>
              </p:cNvSpPr>
              <p:nvPr/>
            </p:nvSpPr>
            <p:spPr bwMode="auto">
              <a:xfrm>
                <a:off x="6858000" y="3740091"/>
                <a:ext cx="3810000" cy="2622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000" i="1" dirty="0">
                    <a:latin typeface="Times New Roman" pitchFamily="18" charset="0"/>
                  </a:rPr>
                  <a:t>Ta </a:t>
                </a:r>
                <a:r>
                  <a:rPr lang="en-US" sz="2000" i="1" dirty="0" err="1">
                    <a:latin typeface="Times New Roman" pitchFamily="18" charset="0"/>
                  </a:rPr>
                  <a:t>có</a:t>
                </a:r>
                <a:r>
                  <a:rPr lang="en-US" sz="2000" dirty="0">
                    <a:latin typeface="Times New Roman" pitchFamily="18" charset="0"/>
                  </a:rPr>
                  <a:t>:  +</a:t>
                </a:r>
                <a:r>
                  <a:rPr lang="en-US" sz="2000" dirty="0" smtClean="0">
                    <a:latin typeface="Times New Roman" pitchFamily="18" charset="0"/>
                  </a:rPr>
                  <a:t>Hai </a:t>
                </a:r>
                <a:r>
                  <a:rPr lang="en-US" sz="2000" dirty="0" err="1" smtClean="0">
                    <a:latin typeface="Times New Roman" pitchFamily="18" charset="0"/>
                  </a:rPr>
                  <a:t>đoạn</a:t>
                </a:r>
                <a:r>
                  <a:rPr lang="en-US" sz="2000" dirty="0" smtClean="0">
                    <a:latin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</a:rPr>
                  <a:t>thẳng</a:t>
                </a:r>
                <a:r>
                  <a:rPr lang="en-US" sz="2000" dirty="0" smtClean="0">
                    <a:latin typeface="Times New Roman" pitchFamily="18" charset="0"/>
                  </a:rPr>
                  <a:t> </a:t>
                </a:r>
                <a:r>
                  <a:rPr lang="en-US" sz="2000" dirty="0">
                    <a:latin typeface="Times New Roman" pitchFamily="18" charset="0"/>
                  </a:rPr>
                  <a:t>AB </a:t>
                </a:r>
                <a:r>
                  <a:rPr lang="en-US" sz="2000" dirty="0" err="1">
                    <a:latin typeface="Times New Roman" pitchFamily="18" charset="0"/>
                  </a:rPr>
                  <a:t>và</a:t>
                </a:r>
                <a:r>
                  <a:rPr lang="en-US" sz="2000" dirty="0">
                    <a:latin typeface="Times New Roman" pitchFamily="18" charset="0"/>
                  </a:rPr>
                  <a:t> A’B’; AC </a:t>
                </a:r>
                <a:r>
                  <a:rPr lang="en-US" sz="2000" dirty="0" err="1">
                    <a:latin typeface="Times New Roman" pitchFamily="18" charset="0"/>
                  </a:rPr>
                  <a:t>và</a:t>
                </a:r>
                <a:r>
                  <a:rPr lang="en-US" sz="2000" dirty="0">
                    <a:latin typeface="Times New Roman" pitchFamily="18" charset="0"/>
                  </a:rPr>
                  <a:t> A’C’; BC </a:t>
                </a:r>
                <a:r>
                  <a:rPr lang="en-US" sz="2000" dirty="0" err="1">
                    <a:latin typeface="Times New Roman" pitchFamily="18" charset="0"/>
                  </a:rPr>
                  <a:t>và</a:t>
                </a:r>
                <a:r>
                  <a:rPr lang="en-US" sz="2000" dirty="0">
                    <a:latin typeface="Times New Roman" pitchFamily="18" charset="0"/>
                  </a:rPr>
                  <a:t> B’C’ </a:t>
                </a:r>
                <a:r>
                  <a:rPr lang="en-US" sz="2000" dirty="0" err="1" smtClean="0">
                    <a:latin typeface="Times New Roman" pitchFamily="18" charset="0"/>
                  </a:rPr>
                  <a:t>đối</a:t>
                </a:r>
                <a:r>
                  <a:rPr lang="en-US" sz="2000" dirty="0" smtClean="0">
                    <a:latin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</a:rPr>
                  <a:t>xứng</a:t>
                </a:r>
                <a:r>
                  <a:rPr lang="en-US" sz="2000" dirty="0" smtClean="0">
                    <a:latin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</a:rPr>
                  <a:t>với</a:t>
                </a:r>
                <a:r>
                  <a:rPr lang="en-US" sz="2000" dirty="0" smtClean="0">
                    <a:latin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</a:rPr>
                  <a:t>nhau</a:t>
                </a:r>
                <a:r>
                  <a:rPr lang="en-US" sz="2000" dirty="0" smtClean="0">
                    <a:latin typeface="Times New Roman" pitchFamily="18" charset="0"/>
                  </a:rPr>
                  <a:t> </a:t>
                </a:r>
                <a:r>
                  <a:rPr lang="en-US" sz="2000" dirty="0">
                    <a:latin typeface="Times New Roman" pitchFamily="18" charset="0"/>
                  </a:rPr>
                  <a:t>qua </a:t>
                </a:r>
                <a:r>
                  <a:rPr lang="en-US" sz="2000" dirty="0" err="1">
                    <a:latin typeface="Times New Roman" pitchFamily="18" charset="0"/>
                  </a:rPr>
                  <a:t>trục</a:t>
                </a:r>
                <a:r>
                  <a:rPr lang="en-US" sz="2000" dirty="0">
                    <a:latin typeface="Times New Roman" pitchFamily="18" charset="0"/>
                  </a:rPr>
                  <a:t> d.</a:t>
                </a:r>
                <a:br>
                  <a:rPr lang="en-US" sz="2000" dirty="0">
                    <a:latin typeface="Times New Roman" pitchFamily="18" charset="0"/>
                  </a:rPr>
                </a:br>
                <a:r>
                  <a:rPr lang="en-US" sz="2000" dirty="0">
                    <a:latin typeface="Times New Roman" pitchFamily="18" charset="0"/>
                  </a:rPr>
                  <a:t> +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BAC</m:t>
                        </m:r>
                      </m:e>
                    </m:acc>
                    <m:r>
                      <a:rPr lang="en-US" sz="20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v</m:t>
                    </m:r>
                    <m:r>
                      <a:rPr lang="en-US" sz="2000">
                        <a:latin typeface="Cambria Math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B</m:t>
                            </m:r>
                          </m:e>
                          <m:sup>
                            <m:r>
                              <a:rPr lang="en-US" sz="200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r>
                              <a:rPr lang="en-US" sz="200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C</m:t>
                            </m:r>
                          </m:e>
                          <m:sup>
                            <m:r>
                              <a:rPr lang="en-US" sz="200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>
                            <a:latin typeface="Cambria Math"/>
                          </a:rPr>
                          <m:t>;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ABC</m:t>
                        </m:r>
                      </m:e>
                    </m:acc>
                    <m:r>
                      <a:rPr lang="en-US" sz="20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v</m:t>
                    </m:r>
                    <m:r>
                      <a:rPr lang="en-US" sz="2000">
                        <a:latin typeface="Cambria Math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r>
                              <a:rPr lang="en-US" sz="200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B</m:t>
                            </m:r>
                          </m:e>
                          <m:sup>
                            <m:r>
                              <a:rPr lang="en-US" sz="200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C</m:t>
                        </m:r>
                        <m:r>
                          <a:rPr lang="en-US" sz="2000">
                            <a:latin typeface="Cambria Math"/>
                          </a:rPr>
                          <m:t>′</m:t>
                        </m:r>
                        <m:r>
                          <a:rPr lang="en-US" sz="2000">
                            <a:latin typeface="Cambria Math"/>
                          </a:rPr>
                          <m:t>;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ACB</m:t>
                        </m:r>
                      </m:e>
                    </m:acc>
                    <m:r>
                      <a:rPr lang="en-US" sz="20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v</m:t>
                    </m:r>
                    <m:r>
                      <a:rPr lang="en-US" sz="2000">
                        <a:latin typeface="Cambria Math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r>
                              <a:rPr lang="en-US" sz="200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C</m:t>
                            </m:r>
                          </m:e>
                          <m:sup>
                            <m:r>
                              <a:rPr lang="en-US" sz="200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B</m:t>
                        </m:r>
                        <m:r>
                          <a:rPr lang="en-US" sz="2000"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err="1" smtClean="0">
                    <a:latin typeface="Times New Roman" pitchFamily="18" charset="0"/>
                  </a:rPr>
                  <a:t>đối</a:t>
                </a:r>
                <a:r>
                  <a:rPr lang="en-US" sz="2000" dirty="0" smtClean="0">
                    <a:latin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</a:rPr>
                  <a:t>xứng</a:t>
                </a:r>
                <a:r>
                  <a:rPr lang="en-US" sz="2000" dirty="0" smtClean="0">
                    <a:latin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</a:rPr>
                  <a:t>với</a:t>
                </a:r>
                <a:r>
                  <a:rPr lang="en-US" sz="2000" dirty="0" smtClean="0">
                    <a:latin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</a:rPr>
                  <a:t>nhau</a:t>
                </a:r>
                <a:r>
                  <a:rPr lang="en-US" sz="2000" dirty="0" smtClean="0">
                    <a:latin typeface="Times New Roman" pitchFamily="18" charset="0"/>
                  </a:rPr>
                  <a:t> </a:t>
                </a:r>
                <a:r>
                  <a:rPr lang="en-US" sz="2000" dirty="0">
                    <a:latin typeface="Times New Roman" pitchFamily="18" charset="0"/>
                  </a:rPr>
                  <a:t>qua </a:t>
                </a:r>
                <a:r>
                  <a:rPr lang="en-US" sz="2000" dirty="0" err="1">
                    <a:latin typeface="Times New Roman" pitchFamily="18" charset="0"/>
                  </a:rPr>
                  <a:t>trục</a:t>
                </a:r>
                <a:r>
                  <a:rPr lang="en-US" sz="2000" dirty="0">
                    <a:latin typeface="Times New Roman" pitchFamily="18" charset="0"/>
                  </a:rPr>
                  <a:t> d.</a:t>
                </a:r>
                <a:br>
                  <a:rPr lang="en-US" sz="2000" dirty="0">
                    <a:latin typeface="Times New Roman" pitchFamily="18" charset="0"/>
                  </a:rPr>
                </a:br>
                <a:r>
                  <a:rPr lang="en-US" sz="2000" dirty="0">
                    <a:latin typeface="Times New Roman" pitchFamily="18" charset="0"/>
                  </a:rPr>
                  <a:t>   </a:t>
                </a:r>
                <a:r>
                  <a:rPr lang="en-US" sz="2000" dirty="0">
                    <a:latin typeface="Times New Roman" pitchFamily="18" charset="0"/>
                  </a:rPr>
                  <a:t>+Hai tam </a:t>
                </a:r>
                <a:r>
                  <a:rPr lang="en-US" sz="2000" dirty="0" err="1">
                    <a:latin typeface="Times New Roman" pitchFamily="18" charset="0"/>
                  </a:rPr>
                  <a:t>giác</a:t>
                </a:r>
                <a:r>
                  <a:rPr lang="en-US" sz="2000" dirty="0">
                    <a:latin typeface="Times New Roman" pitchFamily="18" charset="0"/>
                  </a:rPr>
                  <a:t> ABC </a:t>
                </a:r>
                <a:r>
                  <a:rPr lang="en-US" sz="2000" dirty="0" err="1">
                    <a:latin typeface="Times New Roman" pitchFamily="18" charset="0"/>
                  </a:rPr>
                  <a:t>và</a:t>
                </a:r>
                <a:r>
                  <a:rPr lang="en-US" sz="2000" dirty="0">
                    <a:latin typeface="Times New Roman" pitchFamily="18" charset="0"/>
                  </a:rPr>
                  <a:t> A’B’C’ </a:t>
                </a:r>
                <a:r>
                  <a:rPr lang="en-US" sz="2000" dirty="0" err="1" smtClean="0">
                    <a:latin typeface="Times New Roman" pitchFamily="18" charset="0"/>
                  </a:rPr>
                  <a:t>đối</a:t>
                </a:r>
                <a:r>
                  <a:rPr lang="en-US" sz="2000" dirty="0" smtClean="0">
                    <a:latin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</a:rPr>
                  <a:t>xứng</a:t>
                </a:r>
                <a:r>
                  <a:rPr lang="en-US" sz="2000" dirty="0" smtClean="0">
                    <a:latin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</a:rPr>
                  <a:t>với</a:t>
                </a:r>
                <a:r>
                  <a:rPr lang="en-US" sz="2000" dirty="0" smtClean="0">
                    <a:latin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</a:rPr>
                  <a:t>nhau</a:t>
                </a:r>
                <a:r>
                  <a:rPr lang="en-US" sz="2000" dirty="0" smtClean="0">
                    <a:latin typeface="Times New Roman" pitchFamily="18" charset="0"/>
                  </a:rPr>
                  <a:t> </a:t>
                </a:r>
                <a:r>
                  <a:rPr lang="en-US" sz="2000" dirty="0">
                    <a:latin typeface="Times New Roman" pitchFamily="18" charset="0"/>
                  </a:rPr>
                  <a:t>qua </a:t>
                </a:r>
                <a:r>
                  <a:rPr lang="en-US" sz="2000" dirty="0" err="1">
                    <a:latin typeface="Times New Roman" pitchFamily="18" charset="0"/>
                  </a:rPr>
                  <a:t>trục</a:t>
                </a:r>
                <a:r>
                  <a:rPr lang="en-US" sz="2000" dirty="0">
                    <a:latin typeface="Times New Roman" pitchFamily="18" charset="0"/>
                  </a:rPr>
                  <a:t> d.</a:t>
                </a:r>
              </a:p>
            </p:txBody>
          </p:sp>
        </mc:Choice>
        <mc:Fallback>
          <p:sp>
            <p:nvSpPr>
              <p:cNvPr id="53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0" y="3740091"/>
                <a:ext cx="3810000" cy="2622128"/>
              </a:xfrm>
              <a:prstGeom prst="rect">
                <a:avLst/>
              </a:prstGeom>
              <a:blipFill>
                <a:blip r:embed="rId4"/>
                <a:stretch>
                  <a:fillRect l="-1600" t="-1395" r="-64640" b="-209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 Box 10"/>
          <p:cNvSpPr txBox="1">
            <a:spLocks noChangeArrowheads="1"/>
          </p:cNvSpPr>
          <p:nvPr/>
        </p:nvSpPr>
        <p:spPr bwMode="auto">
          <a:xfrm>
            <a:off x="1828800" y="1481139"/>
            <a:ext cx="449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* </a:t>
            </a:r>
            <a:r>
              <a:rPr lang="en-US" sz="2400" dirty="0" err="1">
                <a:latin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</a:rPr>
              <a:t>, tam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153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990600" y="816696"/>
            <a:ext cx="5867400" cy="58127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>
            <a:hlinkClick r:id="rId3"/>
          </p:cNvPr>
          <p:cNvSpPr>
            <a:spLocks noChangeArrowheads="1"/>
          </p:cNvSpPr>
          <p:nvPr/>
        </p:nvSpPr>
        <p:spPr bwMode="auto">
          <a:xfrm>
            <a:off x="6855940" y="773113"/>
            <a:ext cx="4497859" cy="58562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1524000" y="1666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>
                <a:latin typeface="Times New Roman" pitchFamily="18" charset="0"/>
              </a:rPr>
              <a:t>Bài</a:t>
            </a:r>
            <a:r>
              <a:rPr lang="en-US" sz="2800" b="1" i="1" u="sng" dirty="0">
                <a:latin typeface="Times New Roman" pitchFamily="18" charset="0"/>
              </a:rPr>
              <a:t> 6</a:t>
            </a:r>
            <a:r>
              <a:rPr lang="en-US" sz="2800" dirty="0">
                <a:latin typeface="Times New Roman" pitchFamily="18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676400" y="914401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1524000" y="1295401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4" name="Text Box 10"/>
          <p:cNvSpPr txBox="1">
            <a:spLocks noChangeArrowheads="1"/>
          </p:cNvSpPr>
          <p:nvPr/>
        </p:nvSpPr>
        <p:spPr bwMode="auto">
          <a:xfrm>
            <a:off x="1828800" y="1736726"/>
            <a:ext cx="449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* </a:t>
            </a:r>
            <a:r>
              <a:rPr lang="en-US" sz="2400" dirty="0" err="1">
                <a:latin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</a:rPr>
              <a:t>, tam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.</a:t>
            </a:r>
          </a:p>
        </p:txBody>
      </p: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7010400" y="984619"/>
            <a:ext cx="3505200" cy="2377520"/>
            <a:chOff x="48" y="2164"/>
            <a:chExt cx="2016" cy="2521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48" y="2256"/>
              <a:ext cx="2016" cy="2400"/>
              <a:chOff x="1776" y="480"/>
              <a:chExt cx="3889" cy="3504"/>
            </a:xfrm>
          </p:grpSpPr>
          <p:grpSp>
            <p:nvGrpSpPr>
              <p:cNvPr id="16" name="Group 14"/>
              <p:cNvGrpSpPr>
                <a:grpSpLocks/>
              </p:cNvGrpSpPr>
              <p:nvPr/>
            </p:nvGrpSpPr>
            <p:grpSpPr bwMode="auto">
              <a:xfrm>
                <a:off x="1776" y="480"/>
                <a:ext cx="3889" cy="3504"/>
                <a:chOff x="672" y="240"/>
                <a:chExt cx="5090" cy="4320"/>
              </a:xfrm>
            </p:grpSpPr>
            <p:graphicFrame>
              <p:nvGraphicFramePr>
                <p:cNvPr id="20" name="Object 15"/>
                <p:cNvGraphicFramePr>
                  <a:graphicFrameLocks noChangeAspect="1"/>
                </p:cNvGraphicFramePr>
                <p:nvPr/>
              </p:nvGraphicFramePr>
              <p:xfrm>
                <a:off x="3456" y="1025"/>
                <a:ext cx="2306" cy="288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86" name="Photo Editor Photo" r:id="rId4" imgW="3809524" imgH="3048426" progId="">
                        <p:embed/>
                      </p:oleObj>
                    </mc:Choice>
                    <mc:Fallback>
                      <p:oleObj name="Photo Editor Photo" r:id="rId4" imgW="3809524" imgH="3048426" progId="">
                        <p:embed/>
                        <p:pic>
                          <p:nvPicPr>
                            <p:cNvPr id="0" name="Picture 5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56" y="1025"/>
                              <a:ext cx="2306" cy="288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1" name="Object 16"/>
                <p:cNvGraphicFramePr>
                  <a:graphicFrameLocks noChangeAspect="1"/>
                </p:cNvGraphicFramePr>
                <p:nvPr/>
              </p:nvGraphicFramePr>
              <p:xfrm>
                <a:off x="672" y="1025"/>
                <a:ext cx="2396" cy="289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87" name="Photo Editor Photo" r:id="rId6" imgW="3809524" imgH="3048426" progId="">
                        <p:embed/>
                      </p:oleObj>
                    </mc:Choice>
                    <mc:Fallback>
                      <p:oleObj name="Photo Editor Photo" r:id="rId6" imgW="3809524" imgH="3048426" progId="">
                        <p:embed/>
                        <p:pic>
                          <p:nvPicPr>
                            <p:cNvPr id="0" name="Picture 5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72" y="1025"/>
                              <a:ext cx="2396" cy="289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2" name="Line 17"/>
                <p:cNvSpPr>
                  <a:spLocks noChangeShapeType="1"/>
                </p:cNvSpPr>
                <p:nvPr/>
              </p:nvSpPr>
              <p:spPr bwMode="auto">
                <a:xfrm>
                  <a:off x="3268" y="24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>
                <a:off x="3312" y="1728"/>
                <a:ext cx="912" cy="0"/>
              </a:xfrm>
              <a:prstGeom prst="line">
                <a:avLst/>
              </a:prstGeom>
              <a:noFill/>
              <a:ln w="9525" cap="rnd">
                <a:solidFill>
                  <a:srgbClr val="FF00FF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>
                <a:off x="2075" y="1152"/>
                <a:ext cx="3312" cy="0"/>
              </a:xfrm>
              <a:prstGeom prst="line">
                <a:avLst/>
              </a:prstGeom>
              <a:noFill/>
              <a:ln w="9525" cap="rnd">
                <a:solidFill>
                  <a:srgbClr val="FF00FF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0"/>
              <p:cNvSpPr>
                <a:spLocks noChangeShapeType="1"/>
              </p:cNvSpPr>
              <p:nvPr/>
            </p:nvSpPr>
            <p:spPr bwMode="auto">
              <a:xfrm>
                <a:off x="3057" y="2880"/>
                <a:ext cx="13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170" y="4195"/>
              <a:ext cx="224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 dirty="0">
                  <a:solidFill>
                    <a:srgbClr val="0000FF"/>
                  </a:solidFill>
                  <a:latin typeface="VNI-Script" pitchFamily="2" charset="0"/>
                </a:rPr>
                <a:t>H</a:t>
              </a:r>
              <a:endParaRPr lang="en-US" sz="2400" b="1" i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1453" y="4195"/>
              <a:ext cx="550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 dirty="0">
                  <a:solidFill>
                    <a:srgbClr val="0000FF"/>
                  </a:solidFill>
                  <a:latin typeface="VNI-Script" pitchFamily="2" charset="0"/>
                </a:rPr>
                <a:t>H’’</a:t>
              </a:r>
              <a:endParaRPr lang="en-US" sz="2400" b="1" i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5" name="Text Box 28"/>
            <p:cNvSpPr txBox="1">
              <a:spLocks noChangeArrowheads="1"/>
            </p:cNvSpPr>
            <p:nvPr/>
          </p:nvSpPr>
          <p:spPr bwMode="auto">
            <a:xfrm>
              <a:off x="1087" y="2164"/>
              <a:ext cx="240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</a:rPr>
                <a:t>d</a:t>
              </a:r>
            </a:p>
          </p:txBody>
        </p:sp>
      </p:grp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6855941" y="3581401"/>
            <a:ext cx="381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*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i="1" dirty="0">
                <a:latin typeface="VNI-Script" pitchFamily="2" charset="0"/>
              </a:rPr>
              <a:t>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i="1" dirty="0">
                <a:latin typeface="VNI-Script" pitchFamily="2" charset="0"/>
              </a:rPr>
              <a:t>H ‘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</a:rPr>
              <a:t>trục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d. </a:t>
            </a: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02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3118225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1714</Words>
  <Application>Microsoft Office PowerPoint</Application>
  <PresentationFormat>Widescreen</PresentationFormat>
  <Paragraphs>201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SimSun</vt:lpstr>
      <vt:lpstr>SimSun</vt:lpstr>
      <vt:lpstr>Arial</vt:lpstr>
      <vt:lpstr>Calibri</vt:lpstr>
      <vt:lpstr>Cambria Math</vt:lpstr>
      <vt:lpstr>Symbol</vt:lpstr>
      <vt:lpstr>Times New Roman</vt:lpstr>
      <vt:lpstr>VNI-Script</vt:lpstr>
      <vt:lpstr>VNtimes new roman</vt:lpstr>
      <vt:lpstr>Office Theme</vt:lpstr>
      <vt:lpstr>Photo Editor Photo</vt:lpstr>
      <vt:lpstr>Equation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Ứng dụng trục đối xứng để vẽ lọ hoa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http://sanhotim.blogspot.com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MrThai_0978343155</dc:creator>
  <cp:lastModifiedBy>Mrs. Linh</cp:lastModifiedBy>
  <cp:revision>89</cp:revision>
  <dcterms:created xsi:type="dcterms:W3CDTF">2014-10-02T14:34:49Z</dcterms:created>
  <dcterms:modified xsi:type="dcterms:W3CDTF">2021-09-24T11:23:33Z</dcterms:modified>
</cp:coreProperties>
</file>