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16"/>
  </p:notesMasterIdLst>
  <p:sldIdLst>
    <p:sldId id="256" r:id="rId3"/>
    <p:sldId id="270" r:id="rId4"/>
    <p:sldId id="266" r:id="rId5"/>
    <p:sldId id="268" r:id="rId6"/>
    <p:sldId id="267" r:id="rId7"/>
    <p:sldId id="269" r:id="rId8"/>
    <p:sldId id="257" r:id="rId9"/>
    <p:sldId id="271" r:id="rId10"/>
    <p:sldId id="272" r:id="rId11"/>
    <p:sldId id="261" r:id="rId12"/>
    <p:sldId id="273" r:id="rId13"/>
    <p:sldId id="274" r:id="rId14"/>
    <p:sldId id="265" r:id="rId15"/>
  </p:sldIdLst>
  <p:sldSz cx="12192000" cy="6858000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F6311F-8931-490A-B8BF-570ED17A3CD4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033581E-502C-49B6-9DAE-FDB869BE26B3}">
      <dgm:prSet phldrT="[Text]"/>
      <dgm:spPr/>
      <dgm:t>
        <a:bodyPr/>
        <a:lstStyle/>
        <a:p>
          <a:r>
            <a:rPr lang="vi-VN" b="1" dirty="0" smtClean="0">
              <a:solidFill>
                <a:schemeClr val="bg1"/>
              </a:solidFill>
              <a:latin typeface="OpenSans"/>
            </a:rPr>
            <a:t>Định lí 1:</a:t>
          </a:r>
          <a:endParaRPr lang="en-US" dirty="0"/>
        </a:p>
      </dgm:t>
    </dgm:pt>
    <dgm:pt modelId="{6B22B7B9-91AA-46BE-AA22-801F48F0D035}" type="parTrans" cxnId="{66011172-D7B6-4F7F-8F5B-6F982024F2F0}">
      <dgm:prSet/>
      <dgm:spPr/>
      <dgm:t>
        <a:bodyPr/>
        <a:lstStyle/>
        <a:p>
          <a:endParaRPr lang="en-US"/>
        </a:p>
      </dgm:t>
    </dgm:pt>
    <dgm:pt modelId="{977C7544-E49C-4CB7-8B33-9B2BC4F72398}" type="sibTrans" cxnId="{66011172-D7B6-4F7F-8F5B-6F982024F2F0}">
      <dgm:prSet/>
      <dgm:spPr/>
      <dgm:t>
        <a:bodyPr/>
        <a:lstStyle/>
        <a:p>
          <a:endParaRPr lang="en-US"/>
        </a:p>
      </dgm:t>
    </dgm:pt>
    <dgm:pt modelId="{9AAE3BA9-163D-40FD-BDF3-D447A07D8E6C}">
      <dgm:prSet phldrT="[Text]"/>
      <dgm:spPr/>
      <dgm:t>
        <a:bodyPr/>
        <a:lstStyle/>
        <a:p>
          <a:r>
            <a:rPr lang="vi-VN" dirty="0" smtClean="0">
              <a:solidFill>
                <a:srgbClr val="002060"/>
              </a:solidFill>
              <a:latin typeface="OpenSans"/>
            </a:rPr>
            <a:t>Đường thẳng đi qua trung điểm một cạnh của tam giác và song song với cạnh thứ hai thì đi qua trung điểm của cạnh thứ ba</a:t>
          </a:r>
          <a:r>
            <a:rPr lang="vi-VN" dirty="0" smtClean="0">
              <a:solidFill>
                <a:schemeClr val="bg1"/>
              </a:solidFill>
              <a:latin typeface="OpenSans"/>
            </a:rPr>
            <a:t>.</a:t>
          </a:r>
          <a:endParaRPr lang="en-US" dirty="0"/>
        </a:p>
      </dgm:t>
    </dgm:pt>
    <dgm:pt modelId="{63559E17-455B-4CC2-AF19-375413CA46B8}" type="parTrans" cxnId="{44CF1A85-C3E4-409B-9A31-E9A8FFB504A5}">
      <dgm:prSet/>
      <dgm:spPr/>
      <dgm:t>
        <a:bodyPr/>
        <a:lstStyle/>
        <a:p>
          <a:endParaRPr lang="en-US"/>
        </a:p>
      </dgm:t>
    </dgm:pt>
    <dgm:pt modelId="{8365208E-694D-4240-AB49-327139DE7CEF}" type="sibTrans" cxnId="{44CF1A85-C3E4-409B-9A31-E9A8FFB504A5}">
      <dgm:prSet/>
      <dgm:spPr/>
      <dgm:t>
        <a:bodyPr/>
        <a:lstStyle/>
        <a:p>
          <a:endParaRPr lang="en-US"/>
        </a:p>
      </dgm:t>
    </dgm:pt>
    <dgm:pt modelId="{A01122DB-D21D-4021-9C21-E3604E8CE172}">
      <dgm:prSet phldrT="[Text]"/>
      <dgm:spPr/>
      <dgm:t>
        <a:bodyPr/>
        <a:lstStyle/>
        <a:p>
          <a:r>
            <a:rPr lang="vi-VN" b="1" dirty="0" smtClean="0">
              <a:solidFill>
                <a:schemeClr val="bg1"/>
              </a:solidFill>
              <a:latin typeface="OpenSans"/>
            </a:rPr>
            <a:t>Định nghĩa:</a:t>
          </a:r>
          <a:endParaRPr lang="en-US" dirty="0"/>
        </a:p>
      </dgm:t>
    </dgm:pt>
    <dgm:pt modelId="{96194E76-0ADD-4CCE-B09B-BDD34AF5259E}" type="parTrans" cxnId="{6FD2284D-B339-4C81-8411-FD5383EDF8E9}">
      <dgm:prSet/>
      <dgm:spPr/>
      <dgm:t>
        <a:bodyPr/>
        <a:lstStyle/>
        <a:p>
          <a:endParaRPr lang="en-US"/>
        </a:p>
      </dgm:t>
    </dgm:pt>
    <dgm:pt modelId="{4FECF7F5-8335-47E7-B017-0B4173DCDF9F}" type="sibTrans" cxnId="{6FD2284D-B339-4C81-8411-FD5383EDF8E9}">
      <dgm:prSet/>
      <dgm:spPr/>
      <dgm:t>
        <a:bodyPr/>
        <a:lstStyle/>
        <a:p>
          <a:endParaRPr lang="en-US"/>
        </a:p>
      </dgm:t>
    </dgm:pt>
    <dgm:pt modelId="{F9502F8D-95D3-4EDA-9793-A439DC819DAD}">
      <dgm:prSet phldrT="[Text]"/>
      <dgm:spPr/>
      <dgm:t>
        <a:bodyPr/>
        <a:lstStyle/>
        <a:p>
          <a:r>
            <a:rPr lang="vi-VN" dirty="0" smtClean="0">
              <a:solidFill>
                <a:srgbClr val="002060"/>
              </a:solidFill>
              <a:latin typeface="OpenSans"/>
            </a:rPr>
            <a:t>Đường trung bình của tam giác là đoạn thẳng nối trung điểm hai cạnh của tam giác.</a:t>
          </a:r>
          <a:endParaRPr lang="en-US" dirty="0">
            <a:solidFill>
              <a:srgbClr val="002060"/>
            </a:solidFill>
          </a:endParaRPr>
        </a:p>
      </dgm:t>
    </dgm:pt>
    <dgm:pt modelId="{A3FE33DF-36DB-406B-9109-22A0FD3BDFB4}" type="parTrans" cxnId="{4B3CC7F1-4BC3-4588-AED3-70324206CDC7}">
      <dgm:prSet/>
      <dgm:spPr/>
      <dgm:t>
        <a:bodyPr/>
        <a:lstStyle/>
        <a:p>
          <a:endParaRPr lang="en-US"/>
        </a:p>
      </dgm:t>
    </dgm:pt>
    <dgm:pt modelId="{37630DF0-63AD-4A20-87BD-9B8B6B2D72F6}" type="sibTrans" cxnId="{4B3CC7F1-4BC3-4588-AED3-70324206CDC7}">
      <dgm:prSet/>
      <dgm:spPr/>
      <dgm:t>
        <a:bodyPr/>
        <a:lstStyle/>
        <a:p>
          <a:endParaRPr lang="en-US"/>
        </a:p>
      </dgm:t>
    </dgm:pt>
    <dgm:pt modelId="{07D8B47B-E940-4C5E-9C46-90EF7BAC4781}">
      <dgm:prSet phldrT="[Text]"/>
      <dgm:spPr/>
      <dgm:t>
        <a:bodyPr/>
        <a:lstStyle/>
        <a:p>
          <a:r>
            <a:rPr lang="vi-VN" b="1" dirty="0" smtClean="0">
              <a:solidFill>
                <a:schemeClr val="bg1"/>
              </a:solidFill>
              <a:latin typeface="OpenSans"/>
            </a:rPr>
            <a:t>Định lí 2:</a:t>
          </a:r>
          <a:r>
            <a:rPr lang="vi-VN" dirty="0" smtClean="0">
              <a:solidFill>
                <a:schemeClr val="bg1"/>
              </a:solidFill>
              <a:latin typeface="OpenSans"/>
            </a:rPr>
            <a:t> </a:t>
          </a:r>
          <a:endParaRPr lang="en-US" dirty="0"/>
        </a:p>
      </dgm:t>
    </dgm:pt>
    <dgm:pt modelId="{6E01E425-680E-41E9-9268-F5370EFB5731}" type="parTrans" cxnId="{902A2586-1B62-45E2-ABDF-C4816AD7A73C}">
      <dgm:prSet/>
      <dgm:spPr/>
      <dgm:t>
        <a:bodyPr/>
        <a:lstStyle/>
        <a:p>
          <a:endParaRPr lang="en-US"/>
        </a:p>
      </dgm:t>
    </dgm:pt>
    <dgm:pt modelId="{E1EA1D02-7653-4615-926B-B4BFAA6ED88E}" type="sibTrans" cxnId="{902A2586-1B62-45E2-ABDF-C4816AD7A73C}">
      <dgm:prSet/>
      <dgm:spPr/>
      <dgm:t>
        <a:bodyPr/>
        <a:lstStyle/>
        <a:p>
          <a:endParaRPr lang="en-US"/>
        </a:p>
      </dgm:t>
    </dgm:pt>
    <dgm:pt modelId="{CD61D7DB-BEEA-406D-B405-073A36EB785D}">
      <dgm:prSet phldrT="[Text]"/>
      <dgm:spPr/>
      <dgm:t>
        <a:bodyPr/>
        <a:lstStyle/>
        <a:p>
          <a:r>
            <a:rPr lang="vi-VN" dirty="0" smtClean="0">
              <a:solidFill>
                <a:srgbClr val="002060"/>
              </a:solidFill>
              <a:latin typeface="OpenSans"/>
            </a:rPr>
            <a:t>Đường trung bình của tam giác thì song song với cạnh thứ ba và bằng nửa cạnh ấy.</a:t>
          </a:r>
          <a:endParaRPr lang="en-US" dirty="0">
            <a:solidFill>
              <a:srgbClr val="002060"/>
            </a:solidFill>
          </a:endParaRPr>
        </a:p>
      </dgm:t>
    </dgm:pt>
    <dgm:pt modelId="{ED14B877-4C9D-4B9D-A725-5960FB89E49E}" type="parTrans" cxnId="{5F9DFFAE-03D8-480C-9FD2-184A1236C2EE}">
      <dgm:prSet/>
      <dgm:spPr/>
      <dgm:t>
        <a:bodyPr/>
        <a:lstStyle/>
        <a:p>
          <a:endParaRPr lang="en-US"/>
        </a:p>
      </dgm:t>
    </dgm:pt>
    <dgm:pt modelId="{95278DA1-5D1E-45AE-B17A-F92E43BAEE0F}" type="sibTrans" cxnId="{5F9DFFAE-03D8-480C-9FD2-184A1236C2EE}">
      <dgm:prSet/>
      <dgm:spPr/>
      <dgm:t>
        <a:bodyPr/>
        <a:lstStyle/>
        <a:p>
          <a:endParaRPr lang="en-US"/>
        </a:p>
      </dgm:t>
    </dgm:pt>
    <dgm:pt modelId="{8615073A-5BAE-4B23-89FA-12FA5C1226D6}" type="pres">
      <dgm:prSet presAssocID="{8EF6311F-8931-490A-B8BF-570ED17A3CD4}" presName="linearFlow" presStyleCnt="0">
        <dgm:presLayoutVars>
          <dgm:dir/>
          <dgm:animLvl val="lvl"/>
          <dgm:resizeHandles val="exact"/>
        </dgm:presLayoutVars>
      </dgm:prSet>
      <dgm:spPr/>
    </dgm:pt>
    <dgm:pt modelId="{BC9CDB12-24AD-4381-AB9A-EF1476BF3866}" type="pres">
      <dgm:prSet presAssocID="{C033581E-502C-49B6-9DAE-FDB869BE26B3}" presName="composite" presStyleCnt="0"/>
      <dgm:spPr/>
    </dgm:pt>
    <dgm:pt modelId="{4E346E73-AB00-4A66-9B9E-4143ED0E16E1}" type="pres">
      <dgm:prSet presAssocID="{C033581E-502C-49B6-9DAE-FDB869BE26B3}" presName="parentText" presStyleLbl="alignNode1" presStyleIdx="0" presStyleCnt="3" custLinFactNeighborX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6C871F-78D7-4A86-9BB0-B8D84CBF6A84}" type="pres">
      <dgm:prSet presAssocID="{C033581E-502C-49B6-9DAE-FDB869BE26B3}" presName="descendantText" presStyleLbl="alignAcc1" presStyleIdx="0" presStyleCnt="3" custLinFactNeighborX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9C1392-CB5B-4E3C-8059-79B7EEAE9224}" type="pres">
      <dgm:prSet presAssocID="{977C7544-E49C-4CB7-8B33-9B2BC4F72398}" presName="sp" presStyleCnt="0"/>
      <dgm:spPr/>
    </dgm:pt>
    <dgm:pt modelId="{19853E5A-59E7-4145-BB56-C270C9841BC0}" type="pres">
      <dgm:prSet presAssocID="{A01122DB-D21D-4021-9C21-E3604E8CE172}" presName="composite" presStyleCnt="0"/>
      <dgm:spPr/>
    </dgm:pt>
    <dgm:pt modelId="{9B346D72-90A6-4AF2-BE2A-980B627D4223}" type="pres">
      <dgm:prSet presAssocID="{A01122DB-D21D-4021-9C21-E3604E8CE172}" presName="parentText" presStyleLbl="alignNode1" presStyleIdx="1" presStyleCnt="3" custLinFactNeighborX="0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131D81-92C0-4622-959B-4440EC2C258B}" type="pres">
      <dgm:prSet presAssocID="{A01122DB-D21D-4021-9C21-E3604E8CE172}" presName="descendantText" presStyleLbl="alignAcc1" presStyleIdx="1" presStyleCnt="3" custLinFactNeighborX="0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7AE409-AAA4-41CF-9E49-B7DF32731462}" type="pres">
      <dgm:prSet presAssocID="{4FECF7F5-8335-47E7-B017-0B4173DCDF9F}" presName="sp" presStyleCnt="0"/>
      <dgm:spPr/>
    </dgm:pt>
    <dgm:pt modelId="{8C811505-073A-4A8B-8D77-C7C7E425878E}" type="pres">
      <dgm:prSet presAssocID="{07D8B47B-E940-4C5E-9C46-90EF7BAC4781}" presName="composite" presStyleCnt="0"/>
      <dgm:spPr/>
    </dgm:pt>
    <dgm:pt modelId="{14C1A5CB-1E34-46B6-9640-30EC5AEA4CB5}" type="pres">
      <dgm:prSet presAssocID="{07D8B47B-E940-4C5E-9C46-90EF7BAC4781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6562D0-7A75-4D64-B4ED-73A9095D7A6A}" type="pres">
      <dgm:prSet presAssocID="{07D8B47B-E940-4C5E-9C46-90EF7BAC4781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9DFFAE-03D8-480C-9FD2-184A1236C2EE}" srcId="{07D8B47B-E940-4C5E-9C46-90EF7BAC4781}" destId="{CD61D7DB-BEEA-406D-B405-073A36EB785D}" srcOrd="0" destOrd="0" parTransId="{ED14B877-4C9D-4B9D-A725-5960FB89E49E}" sibTransId="{95278DA1-5D1E-45AE-B17A-F92E43BAEE0F}"/>
    <dgm:cxn modelId="{0D8CA641-A856-40C0-B355-11EA8E02A223}" type="presOf" srcId="{07D8B47B-E940-4C5E-9C46-90EF7BAC4781}" destId="{14C1A5CB-1E34-46B6-9640-30EC5AEA4CB5}" srcOrd="0" destOrd="0" presId="urn:microsoft.com/office/officeart/2005/8/layout/chevron2"/>
    <dgm:cxn modelId="{44CF1A85-C3E4-409B-9A31-E9A8FFB504A5}" srcId="{C033581E-502C-49B6-9DAE-FDB869BE26B3}" destId="{9AAE3BA9-163D-40FD-BDF3-D447A07D8E6C}" srcOrd="0" destOrd="0" parTransId="{63559E17-455B-4CC2-AF19-375413CA46B8}" sibTransId="{8365208E-694D-4240-AB49-327139DE7CEF}"/>
    <dgm:cxn modelId="{DF2CDB85-BBE6-4A95-916C-6BC77C0F70E2}" type="presOf" srcId="{CD61D7DB-BEEA-406D-B405-073A36EB785D}" destId="{6D6562D0-7A75-4D64-B4ED-73A9095D7A6A}" srcOrd="0" destOrd="0" presId="urn:microsoft.com/office/officeart/2005/8/layout/chevron2"/>
    <dgm:cxn modelId="{902A2586-1B62-45E2-ABDF-C4816AD7A73C}" srcId="{8EF6311F-8931-490A-B8BF-570ED17A3CD4}" destId="{07D8B47B-E940-4C5E-9C46-90EF7BAC4781}" srcOrd="2" destOrd="0" parTransId="{6E01E425-680E-41E9-9268-F5370EFB5731}" sibTransId="{E1EA1D02-7653-4615-926B-B4BFAA6ED88E}"/>
    <dgm:cxn modelId="{68FA05FD-F394-4182-8B99-44643D5E4120}" type="presOf" srcId="{8EF6311F-8931-490A-B8BF-570ED17A3CD4}" destId="{8615073A-5BAE-4B23-89FA-12FA5C1226D6}" srcOrd="0" destOrd="0" presId="urn:microsoft.com/office/officeart/2005/8/layout/chevron2"/>
    <dgm:cxn modelId="{2EE17674-9284-4CD8-9AA2-319BFF823AA5}" type="presOf" srcId="{F9502F8D-95D3-4EDA-9793-A439DC819DAD}" destId="{8C131D81-92C0-4622-959B-4440EC2C258B}" srcOrd="0" destOrd="0" presId="urn:microsoft.com/office/officeart/2005/8/layout/chevron2"/>
    <dgm:cxn modelId="{B46A145D-9B5A-48C7-AFCF-6A7DEB83EC51}" type="presOf" srcId="{C033581E-502C-49B6-9DAE-FDB869BE26B3}" destId="{4E346E73-AB00-4A66-9B9E-4143ED0E16E1}" srcOrd="0" destOrd="0" presId="urn:microsoft.com/office/officeart/2005/8/layout/chevron2"/>
    <dgm:cxn modelId="{A69E2673-B00F-4AAF-8FDE-60D70BA44C91}" type="presOf" srcId="{A01122DB-D21D-4021-9C21-E3604E8CE172}" destId="{9B346D72-90A6-4AF2-BE2A-980B627D4223}" srcOrd="0" destOrd="0" presId="urn:microsoft.com/office/officeart/2005/8/layout/chevron2"/>
    <dgm:cxn modelId="{AED36CC3-FBC9-41FC-BEB3-967C1ADE7E06}" type="presOf" srcId="{9AAE3BA9-163D-40FD-BDF3-D447A07D8E6C}" destId="{D86C871F-78D7-4A86-9BB0-B8D84CBF6A84}" srcOrd="0" destOrd="0" presId="urn:microsoft.com/office/officeart/2005/8/layout/chevron2"/>
    <dgm:cxn modelId="{6FD2284D-B339-4C81-8411-FD5383EDF8E9}" srcId="{8EF6311F-8931-490A-B8BF-570ED17A3CD4}" destId="{A01122DB-D21D-4021-9C21-E3604E8CE172}" srcOrd="1" destOrd="0" parTransId="{96194E76-0ADD-4CCE-B09B-BDD34AF5259E}" sibTransId="{4FECF7F5-8335-47E7-B017-0B4173DCDF9F}"/>
    <dgm:cxn modelId="{66011172-D7B6-4F7F-8F5B-6F982024F2F0}" srcId="{8EF6311F-8931-490A-B8BF-570ED17A3CD4}" destId="{C033581E-502C-49B6-9DAE-FDB869BE26B3}" srcOrd="0" destOrd="0" parTransId="{6B22B7B9-91AA-46BE-AA22-801F48F0D035}" sibTransId="{977C7544-E49C-4CB7-8B33-9B2BC4F72398}"/>
    <dgm:cxn modelId="{4B3CC7F1-4BC3-4588-AED3-70324206CDC7}" srcId="{A01122DB-D21D-4021-9C21-E3604E8CE172}" destId="{F9502F8D-95D3-4EDA-9793-A439DC819DAD}" srcOrd="0" destOrd="0" parTransId="{A3FE33DF-36DB-406B-9109-22A0FD3BDFB4}" sibTransId="{37630DF0-63AD-4A20-87BD-9B8B6B2D72F6}"/>
    <dgm:cxn modelId="{EBF95257-7D9D-46F0-B4CE-230F860777DE}" type="presParOf" srcId="{8615073A-5BAE-4B23-89FA-12FA5C1226D6}" destId="{BC9CDB12-24AD-4381-AB9A-EF1476BF3866}" srcOrd="0" destOrd="0" presId="urn:microsoft.com/office/officeart/2005/8/layout/chevron2"/>
    <dgm:cxn modelId="{943B60B6-B8A6-45BD-B3C3-B26648C6F6DC}" type="presParOf" srcId="{BC9CDB12-24AD-4381-AB9A-EF1476BF3866}" destId="{4E346E73-AB00-4A66-9B9E-4143ED0E16E1}" srcOrd="0" destOrd="0" presId="urn:microsoft.com/office/officeart/2005/8/layout/chevron2"/>
    <dgm:cxn modelId="{C5497A95-1DBD-4307-B360-8E3E25798399}" type="presParOf" srcId="{BC9CDB12-24AD-4381-AB9A-EF1476BF3866}" destId="{D86C871F-78D7-4A86-9BB0-B8D84CBF6A84}" srcOrd="1" destOrd="0" presId="urn:microsoft.com/office/officeart/2005/8/layout/chevron2"/>
    <dgm:cxn modelId="{D5836172-5979-435B-A3B4-B974254E4EB5}" type="presParOf" srcId="{8615073A-5BAE-4B23-89FA-12FA5C1226D6}" destId="{1E9C1392-CB5B-4E3C-8059-79B7EEAE9224}" srcOrd="1" destOrd="0" presId="urn:microsoft.com/office/officeart/2005/8/layout/chevron2"/>
    <dgm:cxn modelId="{FFAC884C-6E1E-4F10-B150-C30912A67F83}" type="presParOf" srcId="{8615073A-5BAE-4B23-89FA-12FA5C1226D6}" destId="{19853E5A-59E7-4145-BB56-C270C9841BC0}" srcOrd="2" destOrd="0" presId="urn:microsoft.com/office/officeart/2005/8/layout/chevron2"/>
    <dgm:cxn modelId="{36CC5D46-C90B-419D-BBB5-085EB4ECCE18}" type="presParOf" srcId="{19853E5A-59E7-4145-BB56-C270C9841BC0}" destId="{9B346D72-90A6-4AF2-BE2A-980B627D4223}" srcOrd="0" destOrd="0" presId="urn:microsoft.com/office/officeart/2005/8/layout/chevron2"/>
    <dgm:cxn modelId="{926BFFEF-B5E2-4550-B60B-505993C5325E}" type="presParOf" srcId="{19853E5A-59E7-4145-BB56-C270C9841BC0}" destId="{8C131D81-92C0-4622-959B-4440EC2C258B}" srcOrd="1" destOrd="0" presId="urn:microsoft.com/office/officeart/2005/8/layout/chevron2"/>
    <dgm:cxn modelId="{7968569E-EBEA-4A74-8001-7E4DFE1CA5D0}" type="presParOf" srcId="{8615073A-5BAE-4B23-89FA-12FA5C1226D6}" destId="{D97AE409-AAA4-41CF-9E49-B7DF32731462}" srcOrd="3" destOrd="0" presId="urn:microsoft.com/office/officeart/2005/8/layout/chevron2"/>
    <dgm:cxn modelId="{BA22DB7B-E402-4DCC-A583-FFD95153DE36}" type="presParOf" srcId="{8615073A-5BAE-4B23-89FA-12FA5C1226D6}" destId="{8C811505-073A-4A8B-8D77-C7C7E425878E}" srcOrd="4" destOrd="0" presId="urn:microsoft.com/office/officeart/2005/8/layout/chevron2"/>
    <dgm:cxn modelId="{3249249F-2D7B-467A-88BA-95D225269CDC}" type="presParOf" srcId="{8C811505-073A-4A8B-8D77-C7C7E425878E}" destId="{14C1A5CB-1E34-46B6-9640-30EC5AEA4CB5}" srcOrd="0" destOrd="0" presId="urn:microsoft.com/office/officeart/2005/8/layout/chevron2"/>
    <dgm:cxn modelId="{3AF38956-417C-49BE-AA71-899FD742FD3B}" type="presParOf" srcId="{8C811505-073A-4A8B-8D77-C7C7E425878E}" destId="{6D6562D0-7A75-4D64-B4ED-73A9095D7A6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F6311F-8931-490A-B8BF-570ED17A3CD4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033581E-502C-49B6-9DAE-FDB869BE26B3}">
      <dgm:prSet phldrT="[Text]"/>
      <dgm:spPr/>
      <dgm:t>
        <a:bodyPr/>
        <a:lstStyle/>
        <a:p>
          <a:r>
            <a:rPr lang="vi-VN" b="1" dirty="0" smtClean="0">
              <a:solidFill>
                <a:schemeClr val="bg1"/>
              </a:solidFill>
              <a:latin typeface="OpenSans"/>
            </a:rPr>
            <a:t>Định lí </a:t>
          </a:r>
          <a:r>
            <a:rPr lang="en-US" b="1" dirty="0" smtClean="0">
              <a:solidFill>
                <a:schemeClr val="bg1"/>
              </a:solidFill>
              <a:latin typeface="OpenSans"/>
            </a:rPr>
            <a:t>3</a:t>
          </a:r>
          <a:r>
            <a:rPr lang="vi-VN" b="1" dirty="0" smtClean="0">
              <a:solidFill>
                <a:schemeClr val="bg1"/>
              </a:solidFill>
              <a:latin typeface="OpenSans"/>
            </a:rPr>
            <a:t>:</a:t>
          </a:r>
          <a:endParaRPr lang="en-US" dirty="0"/>
        </a:p>
      </dgm:t>
    </dgm:pt>
    <dgm:pt modelId="{6B22B7B9-91AA-46BE-AA22-801F48F0D035}" type="parTrans" cxnId="{66011172-D7B6-4F7F-8F5B-6F982024F2F0}">
      <dgm:prSet/>
      <dgm:spPr/>
      <dgm:t>
        <a:bodyPr/>
        <a:lstStyle/>
        <a:p>
          <a:endParaRPr lang="en-US"/>
        </a:p>
      </dgm:t>
    </dgm:pt>
    <dgm:pt modelId="{977C7544-E49C-4CB7-8B33-9B2BC4F72398}" type="sibTrans" cxnId="{66011172-D7B6-4F7F-8F5B-6F982024F2F0}">
      <dgm:prSet/>
      <dgm:spPr/>
      <dgm:t>
        <a:bodyPr/>
        <a:lstStyle/>
        <a:p>
          <a:endParaRPr lang="en-US"/>
        </a:p>
      </dgm:t>
    </dgm:pt>
    <dgm:pt modelId="{9AAE3BA9-163D-40FD-BDF3-D447A07D8E6C}">
      <dgm:prSet phldrT="[Text]"/>
      <dgm:spPr/>
      <dgm:t>
        <a:bodyPr/>
        <a:lstStyle/>
        <a:p>
          <a:r>
            <a:rPr lang="vi-VN" dirty="0" smtClean="0">
              <a:solidFill>
                <a:srgbClr val="002060"/>
              </a:solidFill>
              <a:latin typeface="OpenSans"/>
            </a:rPr>
            <a:t>Đường thẳng đi qua trung điểm một cạnh bên của hình thang và song song với hai đáy thì đi qua trung điểm cạnh bên thứ hai.</a:t>
          </a:r>
          <a:endParaRPr lang="en-US" dirty="0">
            <a:solidFill>
              <a:srgbClr val="002060"/>
            </a:solidFill>
          </a:endParaRPr>
        </a:p>
      </dgm:t>
    </dgm:pt>
    <dgm:pt modelId="{63559E17-455B-4CC2-AF19-375413CA46B8}" type="parTrans" cxnId="{44CF1A85-C3E4-409B-9A31-E9A8FFB504A5}">
      <dgm:prSet/>
      <dgm:spPr/>
      <dgm:t>
        <a:bodyPr/>
        <a:lstStyle/>
        <a:p>
          <a:endParaRPr lang="en-US"/>
        </a:p>
      </dgm:t>
    </dgm:pt>
    <dgm:pt modelId="{8365208E-694D-4240-AB49-327139DE7CEF}" type="sibTrans" cxnId="{44CF1A85-C3E4-409B-9A31-E9A8FFB504A5}">
      <dgm:prSet/>
      <dgm:spPr/>
      <dgm:t>
        <a:bodyPr/>
        <a:lstStyle/>
        <a:p>
          <a:endParaRPr lang="en-US"/>
        </a:p>
      </dgm:t>
    </dgm:pt>
    <dgm:pt modelId="{A01122DB-D21D-4021-9C21-E3604E8CE172}">
      <dgm:prSet phldrT="[Text]"/>
      <dgm:spPr/>
      <dgm:t>
        <a:bodyPr/>
        <a:lstStyle/>
        <a:p>
          <a:r>
            <a:rPr lang="vi-VN" b="1" dirty="0" smtClean="0">
              <a:solidFill>
                <a:schemeClr val="bg1"/>
              </a:solidFill>
              <a:latin typeface="OpenSans"/>
            </a:rPr>
            <a:t>Định nghĩa:</a:t>
          </a:r>
          <a:endParaRPr lang="en-US" dirty="0"/>
        </a:p>
      </dgm:t>
    </dgm:pt>
    <dgm:pt modelId="{96194E76-0ADD-4CCE-B09B-BDD34AF5259E}" type="parTrans" cxnId="{6FD2284D-B339-4C81-8411-FD5383EDF8E9}">
      <dgm:prSet/>
      <dgm:spPr/>
      <dgm:t>
        <a:bodyPr/>
        <a:lstStyle/>
        <a:p>
          <a:endParaRPr lang="en-US"/>
        </a:p>
      </dgm:t>
    </dgm:pt>
    <dgm:pt modelId="{4FECF7F5-8335-47E7-B017-0B4173DCDF9F}" type="sibTrans" cxnId="{6FD2284D-B339-4C81-8411-FD5383EDF8E9}">
      <dgm:prSet/>
      <dgm:spPr/>
      <dgm:t>
        <a:bodyPr/>
        <a:lstStyle/>
        <a:p>
          <a:endParaRPr lang="en-US"/>
        </a:p>
      </dgm:t>
    </dgm:pt>
    <dgm:pt modelId="{F9502F8D-95D3-4EDA-9793-A439DC819DAD}">
      <dgm:prSet phldrT="[Text]"/>
      <dgm:spPr/>
      <dgm:t>
        <a:bodyPr/>
        <a:lstStyle/>
        <a:p>
          <a:r>
            <a:rPr lang="vi-VN" dirty="0" smtClean="0">
              <a:solidFill>
                <a:srgbClr val="002060"/>
              </a:solidFill>
              <a:latin typeface="OpenSans"/>
            </a:rPr>
            <a:t>Đường trung bình của hình thang là đoạn thẳng nối trung điểm hai cạnh bên của hình thang.</a:t>
          </a:r>
          <a:endParaRPr lang="en-US" dirty="0">
            <a:solidFill>
              <a:srgbClr val="002060"/>
            </a:solidFill>
          </a:endParaRPr>
        </a:p>
      </dgm:t>
    </dgm:pt>
    <dgm:pt modelId="{A3FE33DF-36DB-406B-9109-22A0FD3BDFB4}" type="parTrans" cxnId="{4B3CC7F1-4BC3-4588-AED3-70324206CDC7}">
      <dgm:prSet/>
      <dgm:spPr/>
      <dgm:t>
        <a:bodyPr/>
        <a:lstStyle/>
        <a:p>
          <a:endParaRPr lang="en-US"/>
        </a:p>
      </dgm:t>
    </dgm:pt>
    <dgm:pt modelId="{37630DF0-63AD-4A20-87BD-9B8B6B2D72F6}" type="sibTrans" cxnId="{4B3CC7F1-4BC3-4588-AED3-70324206CDC7}">
      <dgm:prSet/>
      <dgm:spPr/>
      <dgm:t>
        <a:bodyPr/>
        <a:lstStyle/>
        <a:p>
          <a:endParaRPr lang="en-US"/>
        </a:p>
      </dgm:t>
    </dgm:pt>
    <dgm:pt modelId="{07D8B47B-E940-4C5E-9C46-90EF7BAC4781}">
      <dgm:prSet phldrT="[Text]"/>
      <dgm:spPr/>
      <dgm:t>
        <a:bodyPr/>
        <a:lstStyle/>
        <a:p>
          <a:r>
            <a:rPr lang="vi-VN" b="1" dirty="0" smtClean="0">
              <a:solidFill>
                <a:schemeClr val="bg1"/>
              </a:solidFill>
              <a:latin typeface="OpenSans"/>
            </a:rPr>
            <a:t>Định lí </a:t>
          </a:r>
          <a:r>
            <a:rPr lang="en-US" b="1" dirty="0" smtClean="0">
              <a:solidFill>
                <a:schemeClr val="bg1"/>
              </a:solidFill>
              <a:latin typeface="OpenSans"/>
            </a:rPr>
            <a:t>4</a:t>
          </a:r>
          <a:r>
            <a:rPr lang="vi-VN" b="1" dirty="0" smtClean="0">
              <a:solidFill>
                <a:schemeClr val="bg1"/>
              </a:solidFill>
              <a:latin typeface="OpenSans"/>
            </a:rPr>
            <a:t>:</a:t>
          </a:r>
          <a:r>
            <a:rPr lang="vi-VN" dirty="0" smtClean="0">
              <a:solidFill>
                <a:schemeClr val="bg1"/>
              </a:solidFill>
              <a:latin typeface="OpenSans"/>
            </a:rPr>
            <a:t> </a:t>
          </a:r>
          <a:endParaRPr lang="en-US" dirty="0"/>
        </a:p>
      </dgm:t>
    </dgm:pt>
    <dgm:pt modelId="{6E01E425-680E-41E9-9268-F5370EFB5731}" type="parTrans" cxnId="{902A2586-1B62-45E2-ABDF-C4816AD7A73C}">
      <dgm:prSet/>
      <dgm:spPr/>
      <dgm:t>
        <a:bodyPr/>
        <a:lstStyle/>
        <a:p>
          <a:endParaRPr lang="en-US"/>
        </a:p>
      </dgm:t>
    </dgm:pt>
    <dgm:pt modelId="{E1EA1D02-7653-4615-926B-B4BFAA6ED88E}" type="sibTrans" cxnId="{902A2586-1B62-45E2-ABDF-C4816AD7A73C}">
      <dgm:prSet/>
      <dgm:spPr/>
      <dgm:t>
        <a:bodyPr/>
        <a:lstStyle/>
        <a:p>
          <a:endParaRPr lang="en-US"/>
        </a:p>
      </dgm:t>
    </dgm:pt>
    <dgm:pt modelId="{CD61D7DB-BEEA-406D-B405-073A36EB785D}">
      <dgm:prSet phldrT="[Text]"/>
      <dgm:spPr/>
      <dgm:t>
        <a:bodyPr/>
        <a:lstStyle/>
        <a:p>
          <a:r>
            <a:rPr lang="vi-VN" dirty="0" smtClean="0">
              <a:solidFill>
                <a:srgbClr val="002060"/>
              </a:solidFill>
              <a:latin typeface="OpenSans"/>
            </a:rPr>
            <a:t>Đường trung bình của hình thang thì song song với hai đáy và bằng nửa tổng hai đáy.</a:t>
          </a:r>
          <a:endParaRPr lang="en-US" dirty="0">
            <a:solidFill>
              <a:srgbClr val="002060"/>
            </a:solidFill>
          </a:endParaRPr>
        </a:p>
      </dgm:t>
    </dgm:pt>
    <dgm:pt modelId="{ED14B877-4C9D-4B9D-A725-5960FB89E49E}" type="parTrans" cxnId="{5F9DFFAE-03D8-480C-9FD2-184A1236C2EE}">
      <dgm:prSet/>
      <dgm:spPr/>
      <dgm:t>
        <a:bodyPr/>
        <a:lstStyle/>
        <a:p>
          <a:endParaRPr lang="en-US"/>
        </a:p>
      </dgm:t>
    </dgm:pt>
    <dgm:pt modelId="{95278DA1-5D1E-45AE-B17A-F92E43BAEE0F}" type="sibTrans" cxnId="{5F9DFFAE-03D8-480C-9FD2-184A1236C2EE}">
      <dgm:prSet/>
      <dgm:spPr/>
      <dgm:t>
        <a:bodyPr/>
        <a:lstStyle/>
        <a:p>
          <a:endParaRPr lang="en-US"/>
        </a:p>
      </dgm:t>
    </dgm:pt>
    <dgm:pt modelId="{8615073A-5BAE-4B23-89FA-12FA5C1226D6}" type="pres">
      <dgm:prSet presAssocID="{8EF6311F-8931-490A-B8BF-570ED17A3CD4}" presName="linearFlow" presStyleCnt="0">
        <dgm:presLayoutVars>
          <dgm:dir/>
          <dgm:animLvl val="lvl"/>
          <dgm:resizeHandles val="exact"/>
        </dgm:presLayoutVars>
      </dgm:prSet>
      <dgm:spPr/>
    </dgm:pt>
    <dgm:pt modelId="{BC9CDB12-24AD-4381-AB9A-EF1476BF3866}" type="pres">
      <dgm:prSet presAssocID="{C033581E-502C-49B6-9DAE-FDB869BE26B3}" presName="composite" presStyleCnt="0"/>
      <dgm:spPr/>
    </dgm:pt>
    <dgm:pt modelId="{4E346E73-AB00-4A66-9B9E-4143ED0E16E1}" type="pres">
      <dgm:prSet presAssocID="{C033581E-502C-49B6-9DAE-FDB869BE26B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6C871F-78D7-4A86-9BB0-B8D84CBF6A84}" type="pres">
      <dgm:prSet presAssocID="{C033581E-502C-49B6-9DAE-FDB869BE26B3}" presName="descendantText" presStyleLbl="alignAcc1" presStyleIdx="0" presStyleCnt="3" custLinFactNeighborX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9C1392-CB5B-4E3C-8059-79B7EEAE9224}" type="pres">
      <dgm:prSet presAssocID="{977C7544-E49C-4CB7-8B33-9B2BC4F72398}" presName="sp" presStyleCnt="0"/>
      <dgm:spPr/>
    </dgm:pt>
    <dgm:pt modelId="{19853E5A-59E7-4145-BB56-C270C9841BC0}" type="pres">
      <dgm:prSet presAssocID="{A01122DB-D21D-4021-9C21-E3604E8CE172}" presName="composite" presStyleCnt="0"/>
      <dgm:spPr/>
    </dgm:pt>
    <dgm:pt modelId="{9B346D72-90A6-4AF2-BE2A-980B627D4223}" type="pres">
      <dgm:prSet presAssocID="{A01122DB-D21D-4021-9C21-E3604E8CE17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131D81-92C0-4622-959B-4440EC2C258B}" type="pres">
      <dgm:prSet presAssocID="{A01122DB-D21D-4021-9C21-E3604E8CE17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7AE409-AAA4-41CF-9E49-B7DF32731462}" type="pres">
      <dgm:prSet presAssocID="{4FECF7F5-8335-47E7-B017-0B4173DCDF9F}" presName="sp" presStyleCnt="0"/>
      <dgm:spPr/>
    </dgm:pt>
    <dgm:pt modelId="{8C811505-073A-4A8B-8D77-C7C7E425878E}" type="pres">
      <dgm:prSet presAssocID="{07D8B47B-E940-4C5E-9C46-90EF7BAC4781}" presName="composite" presStyleCnt="0"/>
      <dgm:spPr/>
    </dgm:pt>
    <dgm:pt modelId="{14C1A5CB-1E34-46B6-9640-30EC5AEA4CB5}" type="pres">
      <dgm:prSet presAssocID="{07D8B47B-E940-4C5E-9C46-90EF7BAC4781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6562D0-7A75-4D64-B4ED-73A9095D7A6A}" type="pres">
      <dgm:prSet presAssocID="{07D8B47B-E940-4C5E-9C46-90EF7BAC4781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9DFFAE-03D8-480C-9FD2-184A1236C2EE}" srcId="{07D8B47B-E940-4C5E-9C46-90EF7BAC4781}" destId="{CD61D7DB-BEEA-406D-B405-073A36EB785D}" srcOrd="0" destOrd="0" parTransId="{ED14B877-4C9D-4B9D-A725-5960FB89E49E}" sibTransId="{95278DA1-5D1E-45AE-B17A-F92E43BAEE0F}"/>
    <dgm:cxn modelId="{0D8CA641-A856-40C0-B355-11EA8E02A223}" type="presOf" srcId="{07D8B47B-E940-4C5E-9C46-90EF7BAC4781}" destId="{14C1A5CB-1E34-46B6-9640-30EC5AEA4CB5}" srcOrd="0" destOrd="0" presId="urn:microsoft.com/office/officeart/2005/8/layout/chevron2"/>
    <dgm:cxn modelId="{44CF1A85-C3E4-409B-9A31-E9A8FFB504A5}" srcId="{C033581E-502C-49B6-9DAE-FDB869BE26B3}" destId="{9AAE3BA9-163D-40FD-BDF3-D447A07D8E6C}" srcOrd="0" destOrd="0" parTransId="{63559E17-455B-4CC2-AF19-375413CA46B8}" sibTransId="{8365208E-694D-4240-AB49-327139DE7CEF}"/>
    <dgm:cxn modelId="{DF2CDB85-BBE6-4A95-916C-6BC77C0F70E2}" type="presOf" srcId="{CD61D7DB-BEEA-406D-B405-073A36EB785D}" destId="{6D6562D0-7A75-4D64-B4ED-73A9095D7A6A}" srcOrd="0" destOrd="0" presId="urn:microsoft.com/office/officeart/2005/8/layout/chevron2"/>
    <dgm:cxn modelId="{902A2586-1B62-45E2-ABDF-C4816AD7A73C}" srcId="{8EF6311F-8931-490A-B8BF-570ED17A3CD4}" destId="{07D8B47B-E940-4C5E-9C46-90EF7BAC4781}" srcOrd="2" destOrd="0" parTransId="{6E01E425-680E-41E9-9268-F5370EFB5731}" sibTransId="{E1EA1D02-7653-4615-926B-B4BFAA6ED88E}"/>
    <dgm:cxn modelId="{68FA05FD-F394-4182-8B99-44643D5E4120}" type="presOf" srcId="{8EF6311F-8931-490A-B8BF-570ED17A3CD4}" destId="{8615073A-5BAE-4B23-89FA-12FA5C1226D6}" srcOrd="0" destOrd="0" presId="urn:microsoft.com/office/officeart/2005/8/layout/chevron2"/>
    <dgm:cxn modelId="{2EE17674-9284-4CD8-9AA2-319BFF823AA5}" type="presOf" srcId="{F9502F8D-95D3-4EDA-9793-A439DC819DAD}" destId="{8C131D81-92C0-4622-959B-4440EC2C258B}" srcOrd="0" destOrd="0" presId="urn:microsoft.com/office/officeart/2005/8/layout/chevron2"/>
    <dgm:cxn modelId="{B46A145D-9B5A-48C7-AFCF-6A7DEB83EC51}" type="presOf" srcId="{C033581E-502C-49B6-9DAE-FDB869BE26B3}" destId="{4E346E73-AB00-4A66-9B9E-4143ED0E16E1}" srcOrd="0" destOrd="0" presId="urn:microsoft.com/office/officeart/2005/8/layout/chevron2"/>
    <dgm:cxn modelId="{A69E2673-B00F-4AAF-8FDE-60D70BA44C91}" type="presOf" srcId="{A01122DB-D21D-4021-9C21-E3604E8CE172}" destId="{9B346D72-90A6-4AF2-BE2A-980B627D4223}" srcOrd="0" destOrd="0" presId="urn:microsoft.com/office/officeart/2005/8/layout/chevron2"/>
    <dgm:cxn modelId="{AED36CC3-FBC9-41FC-BEB3-967C1ADE7E06}" type="presOf" srcId="{9AAE3BA9-163D-40FD-BDF3-D447A07D8E6C}" destId="{D86C871F-78D7-4A86-9BB0-B8D84CBF6A84}" srcOrd="0" destOrd="0" presId="urn:microsoft.com/office/officeart/2005/8/layout/chevron2"/>
    <dgm:cxn modelId="{6FD2284D-B339-4C81-8411-FD5383EDF8E9}" srcId="{8EF6311F-8931-490A-B8BF-570ED17A3CD4}" destId="{A01122DB-D21D-4021-9C21-E3604E8CE172}" srcOrd="1" destOrd="0" parTransId="{96194E76-0ADD-4CCE-B09B-BDD34AF5259E}" sibTransId="{4FECF7F5-8335-47E7-B017-0B4173DCDF9F}"/>
    <dgm:cxn modelId="{66011172-D7B6-4F7F-8F5B-6F982024F2F0}" srcId="{8EF6311F-8931-490A-B8BF-570ED17A3CD4}" destId="{C033581E-502C-49B6-9DAE-FDB869BE26B3}" srcOrd="0" destOrd="0" parTransId="{6B22B7B9-91AA-46BE-AA22-801F48F0D035}" sibTransId="{977C7544-E49C-4CB7-8B33-9B2BC4F72398}"/>
    <dgm:cxn modelId="{4B3CC7F1-4BC3-4588-AED3-70324206CDC7}" srcId="{A01122DB-D21D-4021-9C21-E3604E8CE172}" destId="{F9502F8D-95D3-4EDA-9793-A439DC819DAD}" srcOrd="0" destOrd="0" parTransId="{A3FE33DF-36DB-406B-9109-22A0FD3BDFB4}" sibTransId="{37630DF0-63AD-4A20-87BD-9B8B6B2D72F6}"/>
    <dgm:cxn modelId="{EBF95257-7D9D-46F0-B4CE-230F860777DE}" type="presParOf" srcId="{8615073A-5BAE-4B23-89FA-12FA5C1226D6}" destId="{BC9CDB12-24AD-4381-AB9A-EF1476BF3866}" srcOrd="0" destOrd="0" presId="urn:microsoft.com/office/officeart/2005/8/layout/chevron2"/>
    <dgm:cxn modelId="{943B60B6-B8A6-45BD-B3C3-B26648C6F6DC}" type="presParOf" srcId="{BC9CDB12-24AD-4381-AB9A-EF1476BF3866}" destId="{4E346E73-AB00-4A66-9B9E-4143ED0E16E1}" srcOrd="0" destOrd="0" presId="urn:microsoft.com/office/officeart/2005/8/layout/chevron2"/>
    <dgm:cxn modelId="{C5497A95-1DBD-4307-B360-8E3E25798399}" type="presParOf" srcId="{BC9CDB12-24AD-4381-AB9A-EF1476BF3866}" destId="{D86C871F-78D7-4A86-9BB0-B8D84CBF6A84}" srcOrd="1" destOrd="0" presId="urn:microsoft.com/office/officeart/2005/8/layout/chevron2"/>
    <dgm:cxn modelId="{D5836172-5979-435B-A3B4-B974254E4EB5}" type="presParOf" srcId="{8615073A-5BAE-4B23-89FA-12FA5C1226D6}" destId="{1E9C1392-CB5B-4E3C-8059-79B7EEAE9224}" srcOrd="1" destOrd="0" presId="urn:microsoft.com/office/officeart/2005/8/layout/chevron2"/>
    <dgm:cxn modelId="{FFAC884C-6E1E-4F10-B150-C30912A67F83}" type="presParOf" srcId="{8615073A-5BAE-4B23-89FA-12FA5C1226D6}" destId="{19853E5A-59E7-4145-BB56-C270C9841BC0}" srcOrd="2" destOrd="0" presId="urn:microsoft.com/office/officeart/2005/8/layout/chevron2"/>
    <dgm:cxn modelId="{36CC5D46-C90B-419D-BBB5-085EB4ECCE18}" type="presParOf" srcId="{19853E5A-59E7-4145-BB56-C270C9841BC0}" destId="{9B346D72-90A6-4AF2-BE2A-980B627D4223}" srcOrd="0" destOrd="0" presId="urn:microsoft.com/office/officeart/2005/8/layout/chevron2"/>
    <dgm:cxn modelId="{926BFFEF-B5E2-4550-B60B-505993C5325E}" type="presParOf" srcId="{19853E5A-59E7-4145-BB56-C270C9841BC0}" destId="{8C131D81-92C0-4622-959B-4440EC2C258B}" srcOrd="1" destOrd="0" presId="urn:microsoft.com/office/officeart/2005/8/layout/chevron2"/>
    <dgm:cxn modelId="{7968569E-EBEA-4A74-8001-7E4DFE1CA5D0}" type="presParOf" srcId="{8615073A-5BAE-4B23-89FA-12FA5C1226D6}" destId="{D97AE409-AAA4-41CF-9E49-B7DF32731462}" srcOrd="3" destOrd="0" presId="urn:microsoft.com/office/officeart/2005/8/layout/chevron2"/>
    <dgm:cxn modelId="{BA22DB7B-E402-4DCC-A583-FFD95153DE36}" type="presParOf" srcId="{8615073A-5BAE-4B23-89FA-12FA5C1226D6}" destId="{8C811505-073A-4A8B-8D77-C7C7E425878E}" srcOrd="4" destOrd="0" presId="urn:microsoft.com/office/officeart/2005/8/layout/chevron2"/>
    <dgm:cxn modelId="{3249249F-2D7B-467A-88BA-95D225269CDC}" type="presParOf" srcId="{8C811505-073A-4A8B-8D77-C7C7E425878E}" destId="{14C1A5CB-1E34-46B6-9640-30EC5AEA4CB5}" srcOrd="0" destOrd="0" presId="urn:microsoft.com/office/officeart/2005/8/layout/chevron2"/>
    <dgm:cxn modelId="{3AF38956-417C-49BE-AA71-899FD742FD3B}" type="presParOf" srcId="{8C811505-073A-4A8B-8D77-C7C7E425878E}" destId="{6D6562D0-7A75-4D64-B4ED-73A9095D7A6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346E73-AB00-4A66-9B9E-4143ED0E16E1}">
      <dsp:nvSpPr>
        <dsp:cNvPr id="0" name=""/>
        <dsp:cNvSpPr/>
      </dsp:nvSpPr>
      <dsp:spPr>
        <a:xfrm rot="5400000">
          <a:off x="-293340" y="294078"/>
          <a:ext cx="1955601" cy="1368921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2000" b="1" kern="1200" dirty="0" smtClean="0">
              <a:solidFill>
                <a:schemeClr val="bg1"/>
              </a:solidFill>
              <a:latin typeface="OpenSans"/>
            </a:rPr>
            <a:t>Định lí 1:</a:t>
          </a:r>
          <a:endParaRPr lang="en-US" sz="2000" kern="1200" dirty="0"/>
        </a:p>
      </dsp:txBody>
      <dsp:txXfrm rot="-5400000">
        <a:off x="1" y="685199"/>
        <a:ext cx="1368921" cy="586680"/>
      </dsp:txXfrm>
    </dsp:sp>
    <dsp:sp modelId="{D86C871F-78D7-4A86-9BB0-B8D84CBF6A84}">
      <dsp:nvSpPr>
        <dsp:cNvPr id="0" name=""/>
        <dsp:cNvSpPr/>
      </dsp:nvSpPr>
      <dsp:spPr>
        <a:xfrm rot="5400000">
          <a:off x="4735190" y="-3365530"/>
          <a:ext cx="1271141" cy="80036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2700" kern="1200" dirty="0" smtClean="0">
              <a:solidFill>
                <a:srgbClr val="002060"/>
              </a:solidFill>
              <a:latin typeface="OpenSans"/>
            </a:rPr>
            <a:t>Đường thẳng đi qua trung điểm một cạnh của tam giác và song song với cạnh thứ hai thì đi qua trung điểm của cạnh thứ ba</a:t>
          </a:r>
          <a:r>
            <a:rPr lang="vi-VN" sz="2700" kern="1200" dirty="0" smtClean="0">
              <a:solidFill>
                <a:schemeClr val="bg1"/>
              </a:solidFill>
              <a:latin typeface="OpenSans"/>
            </a:rPr>
            <a:t>.</a:t>
          </a:r>
          <a:endParaRPr lang="en-US" sz="2700" kern="1200" dirty="0"/>
        </a:p>
      </dsp:txBody>
      <dsp:txXfrm rot="-5400000">
        <a:off x="1368922" y="62790"/>
        <a:ext cx="7941626" cy="1147037"/>
      </dsp:txXfrm>
    </dsp:sp>
    <dsp:sp modelId="{9B346D72-90A6-4AF2-BE2A-980B627D4223}">
      <dsp:nvSpPr>
        <dsp:cNvPr id="0" name=""/>
        <dsp:cNvSpPr/>
      </dsp:nvSpPr>
      <dsp:spPr>
        <a:xfrm rot="5400000">
          <a:off x="-293340" y="2058739"/>
          <a:ext cx="1955601" cy="1368921"/>
        </a:xfrm>
        <a:prstGeom prst="chevron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2000" b="1" kern="1200" dirty="0" smtClean="0">
              <a:solidFill>
                <a:schemeClr val="bg1"/>
              </a:solidFill>
              <a:latin typeface="OpenSans"/>
            </a:rPr>
            <a:t>Định nghĩa:</a:t>
          </a:r>
          <a:endParaRPr lang="en-US" sz="2000" kern="1200" dirty="0"/>
        </a:p>
      </dsp:txBody>
      <dsp:txXfrm rot="-5400000">
        <a:off x="1" y="2449860"/>
        <a:ext cx="1368921" cy="586680"/>
      </dsp:txXfrm>
    </dsp:sp>
    <dsp:sp modelId="{8C131D81-92C0-4622-959B-4440EC2C258B}">
      <dsp:nvSpPr>
        <dsp:cNvPr id="0" name=""/>
        <dsp:cNvSpPr/>
      </dsp:nvSpPr>
      <dsp:spPr>
        <a:xfrm rot="5400000">
          <a:off x="4735190" y="-1600869"/>
          <a:ext cx="1271141" cy="80036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2700" kern="1200" dirty="0" smtClean="0">
              <a:solidFill>
                <a:srgbClr val="002060"/>
              </a:solidFill>
              <a:latin typeface="OpenSans"/>
            </a:rPr>
            <a:t>Đường trung bình của tam giác là đoạn thẳng nối trung điểm hai cạnh của tam giác.</a:t>
          </a:r>
          <a:endParaRPr lang="en-US" sz="2700" kern="1200" dirty="0">
            <a:solidFill>
              <a:srgbClr val="002060"/>
            </a:solidFill>
          </a:endParaRPr>
        </a:p>
      </dsp:txBody>
      <dsp:txXfrm rot="-5400000">
        <a:off x="1368922" y="1827451"/>
        <a:ext cx="7941626" cy="1147037"/>
      </dsp:txXfrm>
    </dsp:sp>
    <dsp:sp modelId="{14C1A5CB-1E34-46B6-9640-30EC5AEA4CB5}">
      <dsp:nvSpPr>
        <dsp:cNvPr id="0" name=""/>
        <dsp:cNvSpPr/>
      </dsp:nvSpPr>
      <dsp:spPr>
        <a:xfrm rot="5400000">
          <a:off x="-293340" y="3823400"/>
          <a:ext cx="1955601" cy="1368921"/>
        </a:xfrm>
        <a:prstGeom prst="chevron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2000" b="1" kern="1200" dirty="0" smtClean="0">
              <a:solidFill>
                <a:schemeClr val="bg1"/>
              </a:solidFill>
              <a:latin typeface="OpenSans"/>
            </a:rPr>
            <a:t>Định lí 2:</a:t>
          </a:r>
          <a:r>
            <a:rPr lang="vi-VN" sz="2000" kern="1200" dirty="0" smtClean="0">
              <a:solidFill>
                <a:schemeClr val="bg1"/>
              </a:solidFill>
              <a:latin typeface="OpenSans"/>
            </a:rPr>
            <a:t> </a:t>
          </a:r>
          <a:endParaRPr lang="en-US" sz="2000" kern="1200" dirty="0"/>
        </a:p>
      </dsp:txBody>
      <dsp:txXfrm rot="-5400000">
        <a:off x="1" y="4214521"/>
        <a:ext cx="1368921" cy="586680"/>
      </dsp:txXfrm>
    </dsp:sp>
    <dsp:sp modelId="{6D6562D0-7A75-4D64-B4ED-73A9095D7A6A}">
      <dsp:nvSpPr>
        <dsp:cNvPr id="0" name=""/>
        <dsp:cNvSpPr/>
      </dsp:nvSpPr>
      <dsp:spPr>
        <a:xfrm rot="5400000">
          <a:off x="4735190" y="163791"/>
          <a:ext cx="1271141" cy="80036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2700" kern="1200" dirty="0" smtClean="0">
              <a:solidFill>
                <a:srgbClr val="002060"/>
              </a:solidFill>
              <a:latin typeface="OpenSans"/>
            </a:rPr>
            <a:t>Đường trung bình của tam giác thì song song với cạnh thứ ba và bằng nửa cạnh ấy.</a:t>
          </a:r>
          <a:endParaRPr lang="en-US" sz="2700" kern="1200" dirty="0">
            <a:solidFill>
              <a:srgbClr val="002060"/>
            </a:solidFill>
          </a:endParaRPr>
        </a:p>
      </dsp:txBody>
      <dsp:txXfrm rot="-5400000">
        <a:off x="1368922" y="3592111"/>
        <a:ext cx="7941626" cy="11470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346E73-AB00-4A66-9B9E-4143ED0E16E1}">
      <dsp:nvSpPr>
        <dsp:cNvPr id="0" name=""/>
        <dsp:cNvSpPr/>
      </dsp:nvSpPr>
      <dsp:spPr>
        <a:xfrm rot="5400000">
          <a:off x="-293340" y="294078"/>
          <a:ext cx="1955601" cy="1368921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2000" b="1" kern="1200" dirty="0" smtClean="0">
              <a:solidFill>
                <a:schemeClr val="bg1"/>
              </a:solidFill>
              <a:latin typeface="OpenSans"/>
            </a:rPr>
            <a:t>Định lí </a:t>
          </a:r>
          <a:r>
            <a:rPr lang="en-US" sz="2000" b="1" kern="1200" dirty="0" smtClean="0">
              <a:solidFill>
                <a:schemeClr val="bg1"/>
              </a:solidFill>
              <a:latin typeface="OpenSans"/>
            </a:rPr>
            <a:t>3</a:t>
          </a:r>
          <a:r>
            <a:rPr lang="vi-VN" sz="2000" b="1" kern="1200" dirty="0" smtClean="0">
              <a:solidFill>
                <a:schemeClr val="bg1"/>
              </a:solidFill>
              <a:latin typeface="OpenSans"/>
            </a:rPr>
            <a:t>:</a:t>
          </a:r>
          <a:endParaRPr lang="en-US" sz="2000" kern="1200" dirty="0"/>
        </a:p>
      </dsp:txBody>
      <dsp:txXfrm rot="-5400000">
        <a:off x="1" y="685199"/>
        <a:ext cx="1368921" cy="586680"/>
      </dsp:txXfrm>
    </dsp:sp>
    <dsp:sp modelId="{D86C871F-78D7-4A86-9BB0-B8D84CBF6A84}">
      <dsp:nvSpPr>
        <dsp:cNvPr id="0" name=""/>
        <dsp:cNvSpPr/>
      </dsp:nvSpPr>
      <dsp:spPr>
        <a:xfrm rot="5400000">
          <a:off x="4735190" y="-3365530"/>
          <a:ext cx="1271141" cy="80036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2700" kern="1200" dirty="0" smtClean="0">
              <a:solidFill>
                <a:srgbClr val="002060"/>
              </a:solidFill>
              <a:latin typeface="OpenSans"/>
            </a:rPr>
            <a:t>Đường thẳng đi qua trung điểm một cạnh bên của hình thang và song song với hai đáy thì đi qua trung điểm cạnh bên thứ hai.</a:t>
          </a:r>
          <a:endParaRPr lang="en-US" sz="2700" kern="1200" dirty="0">
            <a:solidFill>
              <a:srgbClr val="002060"/>
            </a:solidFill>
          </a:endParaRPr>
        </a:p>
      </dsp:txBody>
      <dsp:txXfrm rot="-5400000">
        <a:off x="1368922" y="62790"/>
        <a:ext cx="7941626" cy="1147037"/>
      </dsp:txXfrm>
    </dsp:sp>
    <dsp:sp modelId="{9B346D72-90A6-4AF2-BE2A-980B627D4223}">
      <dsp:nvSpPr>
        <dsp:cNvPr id="0" name=""/>
        <dsp:cNvSpPr/>
      </dsp:nvSpPr>
      <dsp:spPr>
        <a:xfrm rot="5400000">
          <a:off x="-293340" y="2058739"/>
          <a:ext cx="1955601" cy="1368921"/>
        </a:xfrm>
        <a:prstGeom prst="chevron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2000" b="1" kern="1200" dirty="0" smtClean="0">
              <a:solidFill>
                <a:schemeClr val="bg1"/>
              </a:solidFill>
              <a:latin typeface="OpenSans"/>
            </a:rPr>
            <a:t>Định nghĩa:</a:t>
          </a:r>
          <a:endParaRPr lang="en-US" sz="2000" kern="1200" dirty="0"/>
        </a:p>
      </dsp:txBody>
      <dsp:txXfrm rot="-5400000">
        <a:off x="1" y="2449860"/>
        <a:ext cx="1368921" cy="586680"/>
      </dsp:txXfrm>
    </dsp:sp>
    <dsp:sp modelId="{8C131D81-92C0-4622-959B-4440EC2C258B}">
      <dsp:nvSpPr>
        <dsp:cNvPr id="0" name=""/>
        <dsp:cNvSpPr/>
      </dsp:nvSpPr>
      <dsp:spPr>
        <a:xfrm rot="5400000">
          <a:off x="4735190" y="-1600869"/>
          <a:ext cx="1271141" cy="80036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2700" kern="1200" dirty="0" smtClean="0">
              <a:solidFill>
                <a:srgbClr val="002060"/>
              </a:solidFill>
              <a:latin typeface="OpenSans"/>
            </a:rPr>
            <a:t>Đường trung bình của hình thang là đoạn thẳng nối trung điểm hai cạnh bên của hình thang.</a:t>
          </a:r>
          <a:endParaRPr lang="en-US" sz="2700" kern="1200" dirty="0">
            <a:solidFill>
              <a:srgbClr val="002060"/>
            </a:solidFill>
          </a:endParaRPr>
        </a:p>
      </dsp:txBody>
      <dsp:txXfrm rot="-5400000">
        <a:off x="1368922" y="1827451"/>
        <a:ext cx="7941626" cy="1147037"/>
      </dsp:txXfrm>
    </dsp:sp>
    <dsp:sp modelId="{14C1A5CB-1E34-46B6-9640-30EC5AEA4CB5}">
      <dsp:nvSpPr>
        <dsp:cNvPr id="0" name=""/>
        <dsp:cNvSpPr/>
      </dsp:nvSpPr>
      <dsp:spPr>
        <a:xfrm rot="5400000">
          <a:off x="-293340" y="3823400"/>
          <a:ext cx="1955601" cy="1368921"/>
        </a:xfrm>
        <a:prstGeom prst="chevron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2000" b="1" kern="1200" dirty="0" smtClean="0">
              <a:solidFill>
                <a:schemeClr val="bg1"/>
              </a:solidFill>
              <a:latin typeface="OpenSans"/>
            </a:rPr>
            <a:t>Định lí </a:t>
          </a:r>
          <a:r>
            <a:rPr lang="en-US" sz="2000" b="1" kern="1200" dirty="0" smtClean="0">
              <a:solidFill>
                <a:schemeClr val="bg1"/>
              </a:solidFill>
              <a:latin typeface="OpenSans"/>
            </a:rPr>
            <a:t>4</a:t>
          </a:r>
          <a:r>
            <a:rPr lang="vi-VN" sz="2000" b="1" kern="1200" dirty="0" smtClean="0">
              <a:solidFill>
                <a:schemeClr val="bg1"/>
              </a:solidFill>
              <a:latin typeface="OpenSans"/>
            </a:rPr>
            <a:t>:</a:t>
          </a:r>
          <a:r>
            <a:rPr lang="vi-VN" sz="2000" kern="1200" dirty="0" smtClean="0">
              <a:solidFill>
                <a:schemeClr val="bg1"/>
              </a:solidFill>
              <a:latin typeface="OpenSans"/>
            </a:rPr>
            <a:t> </a:t>
          </a:r>
          <a:endParaRPr lang="en-US" sz="2000" kern="1200" dirty="0"/>
        </a:p>
      </dsp:txBody>
      <dsp:txXfrm rot="-5400000">
        <a:off x="1" y="4214521"/>
        <a:ext cx="1368921" cy="586680"/>
      </dsp:txXfrm>
    </dsp:sp>
    <dsp:sp modelId="{6D6562D0-7A75-4D64-B4ED-73A9095D7A6A}">
      <dsp:nvSpPr>
        <dsp:cNvPr id="0" name=""/>
        <dsp:cNvSpPr/>
      </dsp:nvSpPr>
      <dsp:spPr>
        <a:xfrm rot="5400000">
          <a:off x="4735190" y="163791"/>
          <a:ext cx="1271141" cy="80036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2700" kern="1200" dirty="0" smtClean="0">
              <a:solidFill>
                <a:srgbClr val="002060"/>
              </a:solidFill>
              <a:latin typeface="OpenSans"/>
            </a:rPr>
            <a:t>Đường trung bình của hình thang thì song song với hai đáy và bằng nửa tổng hai đáy.</a:t>
          </a:r>
          <a:endParaRPr lang="en-US" sz="2700" kern="1200" dirty="0">
            <a:solidFill>
              <a:srgbClr val="002060"/>
            </a:solidFill>
          </a:endParaRPr>
        </a:p>
      </dsp:txBody>
      <dsp:txXfrm rot="-5400000">
        <a:off x="1368922" y="3592111"/>
        <a:ext cx="7941626" cy="11470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8DE156-7D12-46B7-BE18-FC2EDF4EC914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2FFAC7-60E1-45B6-A971-171DB52AE1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91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217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44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7237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892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75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3728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115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040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7097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2346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978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797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652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B9E6AC-F1CC-4949-9C31-3018AD94D3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64218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936F8D-7CB5-49AE-8475-4790A28408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5392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BA2EC0-4429-4983-B98E-B41E7B32FD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061121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AE1356-2C1C-451D-94C1-92ED85240E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968217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BF6CB5-C1F6-4653-9470-BEEEA32C4D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740940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11BF83-205D-4241-9E47-FB4EB4A802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760108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94698E-BA7B-4F71-8633-4CAF7BD297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869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94698E-BA7B-4F71-8633-4CAF7BD297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4834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94698E-BA7B-4F71-8633-4CAF7BD297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53075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169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938C01-C38B-4ADC-BC38-D32AFD8829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38606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4E6BBE-FE0F-47B7-B32A-EC85A58173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127787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A572B1-E944-47E7-BEBB-9AA1E139E6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376349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762918-72DB-4796-816D-20D9109D6E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447698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ội dung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A96CEA-3D92-42F5-A56B-5B8217CE75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3945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307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804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078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749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162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21ED2-F146-45E0-B21F-6FAD5834094C}" type="datetimeFigureOut">
              <a:rPr lang="en-US" smtClean="0"/>
              <a:pPr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87" r:id="rId9"/>
    <p:sldLayoutId id="2147483686" r:id="rId10"/>
    <p:sldLayoutId id="2147483685" r:id="rId11"/>
    <p:sldLayoutId id="2147483683" r:id="rId12"/>
    <p:sldLayoutId id="2147483682" r:id="rId13"/>
    <p:sldLayoutId id="2147483681" r:id="rId14"/>
    <p:sldLayoutId id="2147483680" r:id="rId15"/>
    <p:sldLayoutId id="2147483679" r:id="rId16"/>
    <p:sldLayoutId id="2147483678" r:id="rId17"/>
    <p:sldLayoutId id="2147483677" r:id="rId18"/>
    <p:sldLayoutId id="2147483676" r:id="rId19"/>
    <p:sldLayoutId id="2147483661" r:id="rId20"/>
    <p:sldLayoutId id="2147483660" r:id="rId21"/>
    <p:sldLayoutId id="2147483651" r:id="rId22"/>
    <p:sldLayoutId id="2147483652" r:id="rId23"/>
    <p:sldLayoutId id="2147483653" r:id="rId24"/>
    <p:sldLayoutId id="2147483654" r:id="rId25"/>
    <p:sldLayoutId id="2147483655" r:id="rId26"/>
    <p:sldLayoutId id="2147483656" r:id="rId27"/>
    <p:sldLayoutId id="2147483657" r:id="rId28"/>
    <p:sldLayoutId id="2147483658" r:id="rId29"/>
    <p:sldLayoutId id="2147483659" r:id="rId3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A44D5F40-AB05-4790-8F15-C3FDB95FD4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9941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84" r:id="rId8"/>
    <p:sldLayoutId id="2147483675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5.png"/><Relationship Id="rId4" Type="http://schemas.openxmlformats.org/officeDocument/2006/relationships/image" Target="../media/image14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image" Target="../media/image6.wmf"/><Relationship Id="rId7" Type="http://schemas.openxmlformats.org/officeDocument/2006/relationships/oleObject" Target="../embeddings/oleObject2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3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4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524000"/>
            <a:ext cx="9448800" cy="1981200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FFFF00"/>
                </a:solidFill>
              </a:rPr>
              <a:t>TIẾT 8:</a:t>
            </a:r>
            <a:r>
              <a:rPr lang="en-US" sz="5400" b="1" dirty="0">
                <a:solidFill>
                  <a:srgbClr val="FFFF00"/>
                </a:solidFill>
              </a:rPr>
              <a:t/>
            </a:r>
            <a:br>
              <a:rPr lang="en-US" sz="5400" b="1" dirty="0">
                <a:solidFill>
                  <a:srgbClr val="FFFF00"/>
                </a:solidFill>
              </a:rPr>
            </a:br>
            <a:r>
              <a:rPr lang="en-US" sz="5400" b="1" dirty="0">
                <a:solidFill>
                  <a:srgbClr val="FFFF00"/>
                </a:solidFill>
              </a:rPr>
              <a:t>ĐƯỜNG TRUNG BÌNH CỦA TAM GIÁC, </a:t>
            </a:r>
            <a:r>
              <a:rPr lang="en-US" sz="5400" b="1" dirty="0" smtClean="0">
                <a:solidFill>
                  <a:srgbClr val="FFFF00"/>
                </a:solidFill>
              </a:rPr>
              <a:t>CỦA </a:t>
            </a:r>
            <a:r>
              <a:rPr lang="en-US" sz="5400" b="1" dirty="0">
                <a:solidFill>
                  <a:srgbClr val="FFFF00"/>
                </a:solidFill>
              </a:rPr>
              <a:t>HÌNH </a:t>
            </a:r>
            <a:r>
              <a:rPr lang="en-US" sz="5400" b="1" dirty="0" smtClean="0">
                <a:solidFill>
                  <a:srgbClr val="FFFF00"/>
                </a:solidFill>
              </a:rPr>
              <a:t>THANG (T3)</a:t>
            </a:r>
            <a:endParaRPr lang="en-US" sz="5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752" y="104498"/>
            <a:ext cx="4966855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(B28 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32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80</a:t>
            </a:r>
            <a:r>
              <a:rPr lang="en-US" sz="32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sz="32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600201" y="2895601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94460" y="2935070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79158" y="5620434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841947" y="5620435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83257" y="4364506"/>
            <a:ext cx="466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2182481" y="3505200"/>
            <a:ext cx="2936547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173858" y="3514546"/>
            <a:ext cx="4580623" cy="2429054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371600" y="5943600"/>
            <a:ext cx="538288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792857" y="4706036"/>
            <a:ext cx="4143896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1371600" y="3505200"/>
            <a:ext cx="810880" cy="24384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119028" y="3505200"/>
            <a:ext cx="1635453" cy="24384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109839" y="4309085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1896377" y="4052455"/>
            <a:ext cx="277480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1461460" y="5278585"/>
            <a:ext cx="277480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5360207" y="4034091"/>
            <a:ext cx="291140" cy="76200"/>
            <a:chOff x="5818715" y="3096490"/>
            <a:chExt cx="291140" cy="76200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5818715" y="3096490"/>
              <a:ext cx="27748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5832375" y="3172690"/>
              <a:ext cx="27748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6136062" y="5190946"/>
            <a:ext cx="291140" cy="76200"/>
            <a:chOff x="5818715" y="3096490"/>
            <a:chExt cx="291140" cy="76200"/>
          </a:xfrm>
        </p:grpSpPr>
        <p:cxnSp>
          <p:nvCxnSpPr>
            <p:cNvPr id="52" name="Straight Connector 51"/>
            <p:cNvCxnSpPr/>
            <p:nvPr/>
          </p:nvCxnSpPr>
          <p:spPr>
            <a:xfrm>
              <a:off x="5818715" y="3096490"/>
              <a:ext cx="27748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5832375" y="3172690"/>
              <a:ext cx="27748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1" name="Straight Connector 40"/>
          <p:cNvCxnSpPr/>
          <p:nvPr/>
        </p:nvCxnSpPr>
        <p:spPr>
          <a:xfrm flipV="1">
            <a:off x="1371600" y="3488932"/>
            <a:ext cx="3761282" cy="2454669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3130703" y="4699432"/>
            <a:ext cx="3385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094167" y="4706037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164457" y="2916706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 cm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164457" y="5355106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 cm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343235" y="4135692"/>
            <a:ext cx="973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781635" y="4148606"/>
            <a:ext cx="973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638635" y="4629837"/>
            <a:ext cx="973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45946" y="883038"/>
            <a:ext cx="109126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dirty="0">
                <a:solidFill>
                  <a:schemeClr val="bg1"/>
                </a:solidFill>
                <a:latin typeface="Open Sans"/>
              </a:rPr>
              <a:t>Cho hình thang ABCD (AB // CD), E là trung điểm của AD, F là trung điểm của BC. Đường thẳng EF cắt BD tại I, cắt AC ở K.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6804" y="1702599"/>
            <a:ext cx="96987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chemeClr val="bg1"/>
                </a:solidFill>
                <a:latin typeface="Open Sans"/>
              </a:rPr>
              <a:t>a) </a:t>
            </a:r>
            <a:r>
              <a:rPr lang="en-US" sz="2400" dirty="0" err="1">
                <a:solidFill>
                  <a:schemeClr val="bg1"/>
                </a:solidFill>
                <a:latin typeface="Open Sans"/>
              </a:rPr>
              <a:t>Chứng</a:t>
            </a:r>
            <a:r>
              <a:rPr lang="en-US" sz="2400" dirty="0">
                <a:solidFill>
                  <a:schemeClr val="bg1"/>
                </a:solidFill>
                <a:latin typeface="Open Sans"/>
              </a:rPr>
              <a:t> minh </a:t>
            </a:r>
            <a:r>
              <a:rPr lang="en-US" sz="2400" dirty="0" err="1">
                <a:solidFill>
                  <a:schemeClr val="bg1"/>
                </a:solidFill>
                <a:latin typeface="Open Sans"/>
              </a:rPr>
              <a:t>rằng</a:t>
            </a:r>
            <a:r>
              <a:rPr lang="en-US" sz="2400" dirty="0">
                <a:solidFill>
                  <a:schemeClr val="bg1"/>
                </a:solidFill>
                <a:latin typeface="Open Sans"/>
              </a:rPr>
              <a:t> AK = KC, BI = ID.</a:t>
            </a:r>
          </a:p>
          <a:p>
            <a:pPr algn="just"/>
            <a:r>
              <a:rPr lang="en-US" sz="2400" dirty="0">
                <a:solidFill>
                  <a:schemeClr val="bg1"/>
                </a:solidFill>
                <a:latin typeface="Open Sans"/>
              </a:rPr>
              <a:t>b) Cho AB = 6cm, CD = 10cm. </a:t>
            </a:r>
            <a:r>
              <a:rPr lang="en-US" sz="2400" dirty="0" err="1">
                <a:solidFill>
                  <a:schemeClr val="bg1"/>
                </a:solidFill>
                <a:latin typeface="Open Sans"/>
              </a:rPr>
              <a:t>Tính</a:t>
            </a:r>
            <a:r>
              <a:rPr lang="en-US" sz="2400" dirty="0">
                <a:solidFill>
                  <a:schemeClr val="bg1"/>
                </a:solidFill>
                <a:latin typeface="Open Sans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Open Sans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Open Sans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Open Sans"/>
              </a:rPr>
              <a:t>độ</a:t>
            </a:r>
            <a:r>
              <a:rPr lang="en-US" sz="2400" dirty="0">
                <a:solidFill>
                  <a:schemeClr val="bg1"/>
                </a:solidFill>
                <a:latin typeface="Open Sans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Open Sans"/>
              </a:rPr>
              <a:t>dài</a:t>
            </a:r>
            <a:r>
              <a:rPr lang="en-US" sz="2400" dirty="0">
                <a:solidFill>
                  <a:schemeClr val="bg1"/>
                </a:solidFill>
                <a:latin typeface="Open Sans"/>
              </a:rPr>
              <a:t> EI, KF, IK.</a:t>
            </a:r>
            <a:endParaRPr lang="en-US" sz="2400" b="0" i="0" dirty="0">
              <a:solidFill>
                <a:schemeClr val="bg1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209139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/>
      <p:bldP spid="26" grpId="0"/>
      <p:bldP spid="27" grpId="0"/>
      <p:bldP spid="28" grpId="0"/>
      <p:bldP spid="20" grpId="0"/>
      <p:bldP spid="34" grpId="0"/>
      <p:bldP spid="55" grpId="0"/>
      <p:bldP spid="56" grpId="0"/>
      <p:bldP spid="58" grpId="0"/>
      <p:bldP spid="59" grpId="0"/>
      <p:bldP spid="60" grpId="0"/>
      <p:bldP spid="61" grpId="0"/>
      <p:bldP spid="6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990600"/>
            <a:ext cx="4378768" cy="27432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778164"/>
            <a:ext cx="6324600" cy="4784808"/>
          </a:xfrm>
          <a:prstGeom prst="rect">
            <a:avLst/>
          </a:prstGeom>
        </p:spPr>
      </p:pic>
      <p:sp>
        <p:nvSpPr>
          <p:cNvPr id="48" name="Title 1"/>
          <p:cNvSpPr>
            <a:spLocks noGrp="1"/>
          </p:cNvSpPr>
          <p:nvPr>
            <p:ph type="title"/>
          </p:nvPr>
        </p:nvSpPr>
        <p:spPr>
          <a:xfrm>
            <a:off x="545752" y="104498"/>
            <a:ext cx="4966855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(B28 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80</a:t>
            </a:r>
            <a:r>
              <a:rPr lang="en-US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795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990600"/>
            <a:ext cx="4378768" cy="2743200"/>
          </a:xfrm>
          <a:prstGeom prst="rect">
            <a:avLst/>
          </a:prstGeom>
        </p:spPr>
      </p:pic>
      <p:sp>
        <p:nvSpPr>
          <p:cNvPr id="48" name="Title 1"/>
          <p:cNvSpPr>
            <a:spLocks noGrp="1"/>
          </p:cNvSpPr>
          <p:nvPr>
            <p:ph type="title"/>
          </p:nvPr>
        </p:nvSpPr>
        <p:spPr>
          <a:xfrm>
            <a:off x="457200" y="-16213"/>
            <a:ext cx="4966855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(B28 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32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80</a:t>
            </a:r>
            <a:r>
              <a:rPr lang="en-US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964660"/>
            <a:ext cx="5547531" cy="5332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854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457200"/>
            <a:ext cx="10287000" cy="2362200"/>
          </a:xfrm>
        </p:spPr>
        <p:txBody>
          <a:bodyPr>
            <a:noAutofit/>
          </a:bodyPr>
          <a:lstStyle/>
          <a:p>
            <a:pPr algn="l"/>
            <a:r>
              <a:rPr lang="en-US" sz="3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BTVN: </a:t>
            </a:r>
            <a:r>
              <a:rPr lang="en-US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0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thang </a:t>
            </a:r>
            <a:r>
              <a:rPr lang="en-US" sz="30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ABCD (AB // CD) </a:t>
            </a:r>
            <a:r>
              <a:rPr lang="en-US" sz="30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 , BD </a:t>
            </a:r>
            <a:r>
              <a:rPr lang="en-US" sz="30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D, EF </a:t>
            </a:r>
            <a:r>
              <a:rPr lang="en-US" sz="30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thang ABCD. </a:t>
            </a:r>
            <a:r>
              <a:rPr lang="en-US" sz="30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EF </a:t>
            </a:r>
            <a:r>
              <a:rPr lang="en-US" sz="30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AD = 3cm, BD = 4cm.</a:t>
            </a:r>
            <a:br>
              <a:rPr lang="en-US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305507"/>
              </p:ext>
            </p:extLst>
          </p:nvPr>
        </p:nvGraphicFramePr>
        <p:xfrm>
          <a:off x="8534400" y="685800"/>
          <a:ext cx="1295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3" imgW="863280" imgH="304560" progId="Equation.DSMT4">
                  <p:embed/>
                </p:oleObj>
              </mc:Choice>
              <mc:Fallback>
                <p:oleObj name="Equation" r:id="rId3" imgW="86328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534400" y="685800"/>
                        <a:ext cx="12954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819400"/>
            <a:ext cx="4505326" cy="2790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4217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4953001" y="1"/>
            <a:ext cx="2682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u="sng">
                <a:solidFill>
                  <a:srgbClr val="FF0000"/>
                </a:solidFill>
                <a:latin typeface="Times New Roman" panose="02020603050405020304" pitchFamily="18" charset="0"/>
              </a:rPr>
              <a:t>Kiểm tra bài cũ: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1431926" y="609600"/>
            <a:ext cx="9236075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u="sng">
                <a:solidFill>
                  <a:srgbClr val="000000"/>
                </a:solidFill>
                <a:latin typeface="Times New Roman" panose="02020603050405020304" pitchFamily="18" charset="0"/>
              </a:rPr>
              <a:t>Câu hỏi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: Phát biểu định nghĩa, tính chất đường trung bình của tam giác và đường trung bình của hình thang.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8237" name="Group 45"/>
          <p:cNvGraphicFramePr>
            <a:graphicFrameLocks noGrp="1"/>
          </p:cNvGraphicFramePr>
          <p:nvPr/>
        </p:nvGraphicFramePr>
        <p:xfrm>
          <a:off x="1524000" y="2057400"/>
          <a:ext cx="9144000" cy="3276600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5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3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1524001" y="4495801"/>
            <a:ext cx="15351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  <a:buClr>
                <a:srgbClr val="BBE0E3"/>
              </a:buClr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Tính chất</a:t>
            </a: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3200400" y="2057400"/>
            <a:ext cx="3581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</a:rPr>
              <a:t>Đường trung bình của tam giác</a:t>
            </a:r>
          </a:p>
        </p:txBody>
      </p:sp>
      <p:sp>
        <p:nvSpPr>
          <p:cNvPr id="8225" name="Text Box 33"/>
          <p:cNvSpPr txBox="1">
            <a:spLocks noChangeArrowheads="1"/>
          </p:cNvSpPr>
          <p:nvPr/>
        </p:nvSpPr>
        <p:spPr bwMode="auto">
          <a:xfrm>
            <a:off x="6781800" y="2057400"/>
            <a:ext cx="3886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</a:rPr>
              <a:t>Đường trung bình của hình thang</a:t>
            </a: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1485900" y="3429001"/>
            <a:ext cx="17732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Định nghĩa</a:t>
            </a:r>
          </a:p>
        </p:txBody>
      </p: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3200401" y="2921000"/>
            <a:ext cx="359886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Là đoạn thẳng nối trung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 điểm hai cạnh tam giác</a:t>
            </a:r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3200400" y="4343400"/>
            <a:ext cx="3733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Song song với cạnh thứ ba và bằng nửa cạnh ấy.</a:t>
            </a:r>
          </a:p>
        </p:txBody>
      </p:sp>
      <p:sp>
        <p:nvSpPr>
          <p:cNvPr id="8234" name="Text Box 42"/>
          <p:cNvSpPr txBox="1">
            <a:spLocks noChangeArrowheads="1"/>
          </p:cNvSpPr>
          <p:nvPr/>
        </p:nvSpPr>
        <p:spPr bwMode="auto">
          <a:xfrm>
            <a:off x="6781801" y="2895600"/>
            <a:ext cx="3598863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Là đoạn thẳng nối trung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 điểm hai cạnh bên của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hình thang. </a:t>
            </a:r>
          </a:p>
        </p:txBody>
      </p:sp>
      <p:sp>
        <p:nvSpPr>
          <p:cNvPr id="8235" name="Text Box 43"/>
          <p:cNvSpPr txBox="1">
            <a:spLocks noChangeArrowheads="1"/>
          </p:cNvSpPr>
          <p:nvPr/>
        </p:nvSpPr>
        <p:spPr bwMode="auto">
          <a:xfrm>
            <a:off x="6865938" y="4356100"/>
            <a:ext cx="3776662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Song song với hai đáy và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bằng nửa tổng hai đáy.</a:t>
            </a:r>
          </a:p>
        </p:txBody>
      </p:sp>
      <p:sp>
        <p:nvSpPr>
          <p:cNvPr id="8251" name="Rectangle 59"/>
          <p:cNvSpPr>
            <a:spLocks noChangeArrowheads="1"/>
          </p:cNvSpPr>
          <p:nvPr/>
        </p:nvSpPr>
        <p:spPr bwMode="auto">
          <a:xfrm>
            <a:off x="3200400" y="2971800"/>
            <a:ext cx="3581400" cy="3733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8238" name="Group 46"/>
          <p:cNvGrpSpPr>
            <a:grpSpLocks/>
          </p:cNvGrpSpPr>
          <p:nvPr/>
        </p:nvGrpSpPr>
        <p:grpSpPr bwMode="auto">
          <a:xfrm>
            <a:off x="2247901" y="2616201"/>
            <a:ext cx="7991475" cy="4429125"/>
            <a:chOff x="363" y="765"/>
            <a:chExt cx="5034" cy="2790"/>
          </a:xfrm>
        </p:grpSpPr>
        <p:pic>
          <p:nvPicPr>
            <p:cNvPr id="2100" name="Picture 4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" y="765"/>
              <a:ext cx="5034" cy="27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101" name="Line 48"/>
            <p:cNvSpPr>
              <a:spLocks noChangeShapeType="1"/>
            </p:cNvSpPr>
            <p:nvPr/>
          </p:nvSpPr>
          <p:spPr bwMode="auto">
            <a:xfrm>
              <a:off x="1360" y="144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02" name="Line 49"/>
            <p:cNvSpPr>
              <a:spLocks noChangeShapeType="1"/>
            </p:cNvSpPr>
            <p:nvPr/>
          </p:nvSpPr>
          <p:spPr bwMode="auto">
            <a:xfrm>
              <a:off x="1272" y="194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03" name="Line 50"/>
            <p:cNvSpPr>
              <a:spLocks noChangeShapeType="1"/>
            </p:cNvSpPr>
            <p:nvPr/>
          </p:nvSpPr>
          <p:spPr bwMode="auto">
            <a:xfrm rot="-2751306">
              <a:off x="1792" y="1424"/>
              <a:ext cx="9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04" name="Line 51"/>
            <p:cNvSpPr>
              <a:spLocks noChangeShapeType="1"/>
            </p:cNvSpPr>
            <p:nvPr/>
          </p:nvSpPr>
          <p:spPr bwMode="auto">
            <a:xfrm rot="-2751306">
              <a:off x="1808" y="1440"/>
              <a:ext cx="9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05" name="Line 52"/>
            <p:cNvSpPr>
              <a:spLocks noChangeShapeType="1"/>
            </p:cNvSpPr>
            <p:nvPr/>
          </p:nvSpPr>
          <p:spPr bwMode="auto">
            <a:xfrm rot="-2751306">
              <a:off x="2544" y="1935"/>
              <a:ext cx="9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06" name="Line 53"/>
            <p:cNvSpPr>
              <a:spLocks noChangeShapeType="1"/>
            </p:cNvSpPr>
            <p:nvPr/>
          </p:nvSpPr>
          <p:spPr bwMode="auto">
            <a:xfrm rot="-2751306">
              <a:off x="2552" y="1951"/>
              <a:ext cx="9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07" name="Text Box 54"/>
            <p:cNvSpPr txBox="1">
              <a:spLocks noChangeArrowheads="1"/>
            </p:cNvSpPr>
            <p:nvPr/>
          </p:nvSpPr>
          <p:spPr bwMode="auto">
            <a:xfrm>
              <a:off x="1334" y="906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2108" name="Text Box 55"/>
            <p:cNvSpPr txBox="1">
              <a:spLocks noChangeArrowheads="1"/>
            </p:cNvSpPr>
            <p:nvPr/>
          </p:nvSpPr>
          <p:spPr bwMode="auto">
            <a:xfrm>
              <a:off x="1112" y="1472"/>
              <a:ext cx="31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</a:rPr>
                <a:t>M</a:t>
              </a:r>
            </a:p>
          </p:txBody>
        </p:sp>
        <p:sp>
          <p:nvSpPr>
            <p:cNvPr id="2109" name="Text Box 56"/>
            <p:cNvSpPr txBox="1">
              <a:spLocks noChangeArrowheads="1"/>
            </p:cNvSpPr>
            <p:nvPr/>
          </p:nvSpPr>
          <p:spPr bwMode="auto">
            <a:xfrm>
              <a:off x="1104" y="2192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2110" name="Text Box 57"/>
            <p:cNvSpPr txBox="1">
              <a:spLocks noChangeArrowheads="1"/>
            </p:cNvSpPr>
            <p:nvPr/>
          </p:nvSpPr>
          <p:spPr bwMode="auto">
            <a:xfrm>
              <a:off x="2928" y="2160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2111" name="Text Box 58"/>
            <p:cNvSpPr txBox="1">
              <a:spLocks noChangeArrowheads="1"/>
            </p:cNvSpPr>
            <p:nvPr/>
          </p:nvSpPr>
          <p:spPr bwMode="auto">
            <a:xfrm>
              <a:off x="2192" y="1472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</a:rPr>
                <a:t>N</a:t>
              </a:r>
            </a:p>
          </p:txBody>
        </p:sp>
      </p:grpSp>
      <p:sp>
        <p:nvSpPr>
          <p:cNvPr id="8252" name="Rectangle 60"/>
          <p:cNvSpPr>
            <a:spLocks noChangeArrowheads="1"/>
          </p:cNvSpPr>
          <p:nvPr/>
        </p:nvSpPr>
        <p:spPr bwMode="auto">
          <a:xfrm>
            <a:off x="6781800" y="2971800"/>
            <a:ext cx="3886200" cy="3733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8253" name="Group 61"/>
          <p:cNvGrpSpPr>
            <a:grpSpLocks/>
          </p:cNvGrpSpPr>
          <p:nvPr/>
        </p:nvGrpSpPr>
        <p:grpSpPr bwMode="auto">
          <a:xfrm>
            <a:off x="6172201" y="2492376"/>
            <a:ext cx="7991475" cy="4429125"/>
            <a:chOff x="363" y="767"/>
            <a:chExt cx="5034" cy="2790"/>
          </a:xfrm>
        </p:grpSpPr>
        <p:pic>
          <p:nvPicPr>
            <p:cNvPr id="2087" name="Picture 6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" y="767"/>
              <a:ext cx="5034" cy="27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88" name="Line 63"/>
            <p:cNvSpPr>
              <a:spLocks noChangeShapeType="1"/>
            </p:cNvSpPr>
            <p:nvPr/>
          </p:nvSpPr>
          <p:spPr bwMode="auto">
            <a:xfrm>
              <a:off x="1152" y="168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89" name="Line 64"/>
            <p:cNvSpPr>
              <a:spLocks noChangeShapeType="1"/>
            </p:cNvSpPr>
            <p:nvPr/>
          </p:nvSpPr>
          <p:spPr bwMode="auto">
            <a:xfrm>
              <a:off x="1048" y="208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90" name="Line 65"/>
            <p:cNvSpPr>
              <a:spLocks noChangeShapeType="1"/>
            </p:cNvSpPr>
            <p:nvPr/>
          </p:nvSpPr>
          <p:spPr bwMode="auto">
            <a:xfrm>
              <a:off x="2328" y="164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91" name="Line 66"/>
            <p:cNvSpPr>
              <a:spLocks noChangeShapeType="1"/>
            </p:cNvSpPr>
            <p:nvPr/>
          </p:nvSpPr>
          <p:spPr bwMode="auto">
            <a:xfrm>
              <a:off x="2344" y="167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92" name="Line 67"/>
            <p:cNvSpPr>
              <a:spLocks noChangeShapeType="1"/>
            </p:cNvSpPr>
            <p:nvPr/>
          </p:nvSpPr>
          <p:spPr bwMode="auto">
            <a:xfrm>
              <a:off x="2560" y="206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93" name="Line 68"/>
            <p:cNvSpPr>
              <a:spLocks noChangeShapeType="1"/>
            </p:cNvSpPr>
            <p:nvPr/>
          </p:nvSpPr>
          <p:spPr bwMode="auto">
            <a:xfrm>
              <a:off x="2568" y="208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94" name="Text Box 69"/>
            <p:cNvSpPr txBox="1">
              <a:spLocks noChangeArrowheads="1"/>
            </p:cNvSpPr>
            <p:nvPr/>
          </p:nvSpPr>
          <p:spPr bwMode="auto">
            <a:xfrm>
              <a:off x="1142" y="1194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2095" name="Text Box 70"/>
            <p:cNvSpPr txBox="1">
              <a:spLocks noChangeArrowheads="1"/>
            </p:cNvSpPr>
            <p:nvPr/>
          </p:nvSpPr>
          <p:spPr bwMode="auto">
            <a:xfrm>
              <a:off x="904" y="1648"/>
              <a:ext cx="25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</a:rPr>
                <a:t>E</a:t>
              </a:r>
            </a:p>
          </p:txBody>
        </p:sp>
        <p:sp>
          <p:nvSpPr>
            <p:cNvPr id="2096" name="Text Box 71"/>
            <p:cNvSpPr txBox="1">
              <a:spLocks noChangeArrowheads="1"/>
            </p:cNvSpPr>
            <p:nvPr/>
          </p:nvSpPr>
          <p:spPr bwMode="auto">
            <a:xfrm>
              <a:off x="856" y="2240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</a:rPr>
                <a:t>D</a:t>
              </a:r>
            </a:p>
          </p:txBody>
        </p:sp>
        <p:sp>
          <p:nvSpPr>
            <p:cNvPr id="2097" name="Text Box 72"/>
            <p:cNvSpPr txBox="1">
              <a:spLocks noChangeArrowheads="1"/>
            </p:cNvSpPr>
            <p:nvPr/>
          </p:nvSpPr>
          <p:spPr bwMode="auto">
            <a:xfrm>
              <a:off x="2648" y="2232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2098" name="Text Box 73"/>
            <p:cNvSpPr txBox="1">
              <a:spLocks noChangeArrowheads="1"/>
            </p:cNvSpPr>
            <p:nvPr/>
          </p:nvSpPr>
          <p:spPr bwMode="auto">
            <a:xfrm>
              <a:off x="2480" y="1648"/>
              <a:ext cx="24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</a:rPr>
                <a:t>F</a:t>
              </a:r>
            </a:p>
          </p:txBody>
        </p:sp>
        <p:sp>
          <p:nvSpPr>
            <p:cNvPr id="2099" name="Text Box 74"/>
            <p:cNvSpPr txBox="1">
              <a:spLocks noChangeArrowheads="1"/>
            </p:cNvSpPr>
            <p:nvPr/>
          </p:nvSpPr>
          <p:spPr bwMode="auto">
            <a:xfrm>
              <a:off x="2208" y="1208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</p:grpSp>
      <p:sp>
        <p:nvSpPr>
          <p:cNvPr id="8267" name="Rectangle 75"/>
          <p:cNvSpPr>
            <a:spLocks noChangeArrowheads="1"/>
          </p:cNvSpPr>
          <p:nvPr/>
        </p:nvSpPr>
        <p:spPr bwMode="auto">
          <a:xfrm>
            <a:off x="1524000" y="2057400"/>
            <a:ext cx="1676400" cy="46482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8268" name="Object 76"/>
          <p:cNvGraphicFramePr>
            <a:graphicFrameLocks noChangeAspect="1"/>
          </p:cNvGraphicFramePr>
          <p:nvPr/>
        </p:nvGraphicFramePr>
        <p:xfrm>
          <a:off x="4165600" y="5346701"/>
          <a:ext cx="140335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5" imgW="660113" imgH="177723" progId="Equation.DSMT4">
                  <p:embed/>
                </p:oleObj>
              </mc:Choice>
              <mc:Fallback>
                <p:oleObj name="Equation" r:id="rId5" imgW="660113" imgH="177723" progId="Equation.DSMT4">
                  <p:embed/>
                  <p:pic>
                    <p:nvPicPr>
                      <p:cNvPr id="8268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5346701"/>
                        <a:ext cx="140335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69" name="Object 77"/>
          <p:cNvGraphicFramePr>
            <a:graphicFrameLocks noChangeAspect="1"/>
          </p:cNvGraphicFramePr>
          <p:nvPr/>
        </p:nvGraphicFramePr>
        <p:xfrm>
          <a:off x="7588250" y="5295901"/>
          <a:ext cx="207803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7" imgW="977476" imgH="177723" progId="Equation.DSMT4">
                  <p:embed/>
                </p:oleObj>
              </mc:Choice>
              <mc:Fallback>
                <p:oleObj name="Equation" r:id="rId7" imgW="977476" imgH="177723" progId="Equation.DSMT4">
                  <p:embed/>
                  <p:pic>
                    <p:nvPicPr>
                      <p:cNvPr id="8269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8250" y="5295901"/>
                        <a:ext cx="2078038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71" name="Object 79"/>
          <p:cNvGraphicFramePr>
            <a:graphicFrameLocks noChangeAspect="1"/>
          </p:cNvGraphicFramePr>
          <p:nvPr/>
        </p:nvGraphicFramePr>
        <p:xfrm>
          <a:off x="3994150" y="5727701"/>
          <a:ext cx="1646238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9" imgW="774364" imgH="393529" progId="Equation.DSMT4">
                  <p:embed/>
                </p:oleObj>
              </mc:Choice>
              <mc:Fallback>
                <p:oleObj name="Equation" r:id="rId9" imgW="774364" imgH="393529" progId="Equation.DSMT4">
                  <p:embed/>
                  <p:pic>
                    <p:nvPicPr>
                      <p:cNvPr id="8271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4150" y="5727701"/>
                        <a:ext cx="1646238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72" name="Object 80"/>
          <p:cNvGraphicFramePr>
            <a:graphicFrameLocks noChangeAspect="1"/>
          </p:cNvGraphicFramePr>
          <p:nvPr/>
        </p:nvGraphicFramePr>
        <p:xfrm>
          <a:off x="7531101" y="5702301"/>
          <a:ext cx="2105025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11" imgW="990170" imgH="393529" progId="Equation.DSMT4">
                  <p:embed/>
                </p:oleObj>
              </mc:Choice>
              <mc:Fallback>
                <p:oleObj name="Equation" r:id="rId11" imgW="990170" imgH="393529" progId="Equation.DSMT4">
                  <p:embed/>
                  <p:pic>
                    <p:nvPicPr>
                      <p:cNvPr id="8272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1101" y="5702301"/>
                        <a:ext cx="2105025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3009232"/>
      </p:ext>
    </p:extLst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6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80"/>
                            </p:stCondLst>
                            <p:childTnLst>
                              <p:par>
                                <p:cTn id="3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980"/>
                            </p:stCondLst>
                            <p:childTnLst>
                              <p:par>
                                <p:cTn id="4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60"/>
                            </p:stCondLst>
                            <p:childTnLst>
                              <p:par>
                                <p:cTn id="5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840"/>
                            </p:stCondLst>
                            <p:childTnLst>
                              <p:par>
                                <p:cTn id="6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73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76" dur="5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79" dur="500"/>
                                        <p:tgtEl>
                                          <p:spTgt spid="8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82" dur="500"/>
                                        <p:tgtEl>
                                          <p:spTgt spid="8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7" dur="500"/>
                                        <p:tgtEl>
                                          <p:spTgt spid="8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8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7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9" dur="500"/>
                                        <p:tgtEl>
                                          <p:spTgt spid="8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3" dur="500"/>
                                        <p:tgtEl>
                                          <p:spTgt spid="8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8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9" dur="1000"/>
                                        <p:tgtEl>
                                          <p:spTgt spid="8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8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8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5" dur="1000"/>
                                        <p:tgtEl>
                                          <p:spTgt spid="8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8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8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8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7" dur="1000"/>
                                        <p:tgtEl>
                                          <p:spTgt spid="8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8200" grpId="0"/>
      <p:bldP spid="8221" grpId="0"/>
      <p:bldP spid="8223" grpId="0"/>
      <p:bldP spid="8225" grpId="0"/>
      <p:bldP spid="8227" grpId="0"/>
      <p:bldP spid="8231" grpId="0"/>
      <p:bldP spid="8231" grpId="1"/>
      <p:bldP spid="8232" grpId="0"/>
      <p:bldP spid="8232" grpId="1"/>
      <p:bldP spid="8234" grpId="0"/>
      <p:bldP spid="8234" grpId="1"/>
      <p:bldP spid="8235" grpId="0"/>
      <p:bldP spid="8235" grpId="1"/>
      <p:bldP spid="8251" grpId="0" animBg="1"/>
      <p:bldP spid="8252" grpId="0" animBg="1"/>
      <p:bldP spid="826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</a:rPr>
              <a:t>I. KIẾN THỨC CẦN NHỚ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1582340"/>
            <a:ext cx="10515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b="1" u="sng" dirty="0">
                <a:solidFill>
                  <a:schemeClr val="bg1"/>
                </a:solidFill>
                <a:latin typeface="OpenSans"/>
              </a:rPr>
              <a:t>1. Đường trung bình của tam </a:t>
            </a:r>
            <a:r>
              <a:rPr lang="vi-VN" sz="3200" b="1" u="sng" dirty="0" smtClean="0">
                <a:solidFill>
                  <a:schemeClr val="bg1"/>
                </a:solidFill>
                <a:latin typeface="OpenSans"/>
              </a:rPr>
              <a:t>giác</a:t>
            </a:r>
            <a:endParaRPr lang="vi-VN" sz="3200" u="sng" dirty="0">
              <a:solidFill>
                <a:schemeClr val="bg1"/>
              </a:solidFill>
              <a:latin typeface="Open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1600200"/>
            <a:ext cx="10515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b="1" u="sng" dirty="0">
                <a:solidFill>
                  <a:schemeClr val="bg1"/>
                </a:solidFill>
                <a:latin typeface="OpenSans"/>
              </a:rPr>
              <a:t>1. Đường trung bình của tam </a:t>
            </a:r>
            <a:r>
              <a:rPr lang="vi-VN" sz="3200" b="1" u="sng" dirty="0" smtClean="0">
                <a:solidFill>
                  <a:schemeClr val="bg1"/>
                </a:solidFill>
                <a:latin typeface="OpenSans"/>
              </a:rPr>
              <a:t>giác</a:t>
            </a:r>
            <a:endParaRPr lang="vi-VN" sz="3200" u="sng" dirty="0">
              <a:solidFill>
                <a:schemeClr val="bg1"/>
              </a:solidFill>
              <a:latin typeface="OpenSans"/>
            </a:endParaRPr>
          </a:p>
        </p:txBody>
      </p:sp>
    </p:spTree>
    <p:extLst>
      <p:ext uri="{BB962C8B-B14F-4D97-AF65-F5344CB8AC3E}">
        <p14:creationId xmlns:p14="http://schemas.microsoft.com/office/powerpoint/2010/main" val="188765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293336445"/>
              </p:ext>
            </p:extLst>
          </p:nvPr>
        </p:nvGraphicFramePr>
        <p:xfrm>
          <a:off x="1524000" y="794327"/>
          <a:ext cx="93726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2667000" y="177225"/>
            <a:ext cx="10515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b="1" u="sng" dirty="0">
                <a:solidFill>
                  <a:schemeClr val="bg1"/>
                </a:solidFill>
                <a:latin typeface="OpenSans"/>
              </a:rPr>
              <a:t>1. Đường trung bình của tam </a:t>
            </a:r>
            <a:r>
              <a:rPr lang="vi-VN" sz="3200" b="1" u="sng" dirty="0" smtClean="0">
                <a:solidFill>
                  <a:schemeClr val="bg1"/>
                </a:solidFill>
                <a:latin typeface="OpenSans"/>
              </a:rPr>
              <a:t>giác</a:t>
            </a:r>
            <a:endParaRPr lang="vi-VN" sz="3200" u="sng" dirty="0">
              <a:solidFill>
                <a:schemeClr val="bg1"/>
              </a:solidFill>
              <a:latin typeface="OpenSans"/>
            </a:endParaRPr>
          </a:p>
        </p:txBody>
      </p:sp>
    </p:spTree>
    <p:extLst>
      <p:ext uri="{BB962C8B-B14F-4D97-AF65-F5344CB8AC3E}">
        <p14:creationId xmlns:p14="http://schemas.microsoft.com/office/powerpoint/2010/main" val="1333774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1582341"/>
            <a:ext cx="10820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b="1" u="sng" dirty="0">
                <a:solidFill>
                  <a:schemeClr val="bg1"/>
                </a:solidFill>
                <a:latin typeface="OpenSans"/>
              </a:rPr>
              <a:t>2. Đường trung bình của hình </a:t>
            </a:r>
            <a:r>
              <a:rPr lang="vi-VN" sz="3200" b="1" u="sng" dirty="0" smtClean="0">
                <a:solidFill>
                  <a:schemeClr val="bg1"/>
                </a:solidFill>
                <a:latin typeface="OpenSans"/>
              </a:rPr>
              <a:t>thang</a:t>
            </a:r>
            <a:endParaRPr lang="vi-VN" sz="3200" u="sng" dirty="0">
              <a:solidFill>
                <a:schemeClr val="bg1"/>
              </a:solidFill>
              <a:latin typeface="OpenSan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</a:rPr>
              <a:t>I. KIẾN THỨC CẦN NHỚ</a:t>
            </a:r>
            <a:endParaRPr lang="en-US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17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95600" y="271107"/>
            <a:ext cx="63289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vi-VN" sz="2800" b="1" u="sng" dirty="0">
                <a:solidFill>
                  <a:schemeClr val="bg1"/>
                </a:solidFill>
                <a:latin typeface="OpenSans"/>
              </a:rPr>
              <a:t>2. Đường trung bình của hình thang</a:t>
            </a:r>
            <a:endParaRPr lang="vi-VN" sz="2800" u="sng" dirty="0">
              <a:solidFill>
                <a:schemeClr val="bg1"/>
              </a:solidFill>
              <a:latin typeface="OpenSans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003937543"/>
              </p:ext>
            </p:extLst>
          </p:nvPr>
        </p:nvGraphicFramePr>
        <p:xfrm>
          <a:off x="1524000" y="794327"/>
          <a:ext cx="93726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76708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371600"/>
            <a:ext cx="102870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(B26 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80</a:t>
            </a:r>
            <a:r>
              <a:rPr lang="en-US" sz="32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x,y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AB//CD//EF//GH</a:t>
            </a:r>
            <a:endParaRPr lang="en-US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78096" y="370582"/>
            <a:ext cx="27371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II. LUYỆN TẬP</a:t>
            </a:r>
            <a:endParaRPr lang="en-US" sz="3600" b="1" dirty="0">
              <a:solidFill>
                <a:schemeClr val="bg1"/>
              </a:solidFill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2895601" y="2362200"/>
            <a:ext cx="6566137" cy="3352800"/>
            <a:chOff x="1371600" y="2133600"/>
            <a:chExt cx="6566137" cy="3352800"/>
          </a:xfrm>
        </p:grpSpPr>
        <p:sp>
          <p:nvSpPr>
            <p:cNvPr id="25" name="TextBox 24"/>
            <p:cNvSpPr txBox="1"/>
            <p:nvPr/>
          </p:nvSpPr>
          <p:spPr>
            <a:xfrm>
              <a:off x="2209800" y="2133600"/>
              <a:ext cx="5180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804059" y="2173069"/>
              <a:ext cx="4924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868549" y="3124200"/>
              <a:ext cx="4924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416109" y="3124200"/>
              <a:ext cx="5180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641157" y="3962400"/>
              <a:ext cx="46679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792080" y="2743200"/>
              <a:ext cx="2936547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514600" y="3581400"/>
              <a:ext cx="3761120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981200" y="5181600"/>
              <a:ext cx="5382880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2209800" y="4419600"/>
              <a:ext cx="4648200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1981200" y="2743200"/>
              <a:ext cx="810880" cy="243840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5728627" y="2743200"/>
              <a:ext cx="1635453" cy="243840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7010400" y="3962400"/>
              <a:ext cx="44114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endParaRPr lang="en-US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371600" y="4800600"/>
              <a:ext cx="5180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G</a:t>
              </a:r>
              <a:endParaRPr lang="en-US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419646" y="4840069"/>
              <a:ext cx="5180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endParaRPr lang="en-US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810000" y="2173069"/>
              <a:ext cx="16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8 cm</a:t>
              </a:r>
              <a:endPara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810000" y="3849469"/>
              <a:ext cx="16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16 cm</a:t>
              </a:r>
              <a:endPara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191000" y="3011269"/>
              <a:ext cx="16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343400" y="4560883"/>
              <a:ext cx="16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  <a:endPara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2541920" y="3124200"/>
              <a:ext cx="27748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2263817" y="3976255"/>
              <a:ext cx="27748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2015835" y="4779820"/>
              <a:ext cx="27748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7" name="Group 46"/>
            <p:cNvGrpSpPr/>
            <p:nvPr/>
          </p:nvGrpSpPr>
          <p:grpSpPr>
            <a:xfrm>
              <a:off x="5818715" y="3096490"/>
              <a:ext cx="291140" cy="76200"/>
              <a:chOff x="5818715" y="3096490"/>
              <a:chExt cx="291140" cy="76200"/>
            </a:xfrm>
          </p:grpSpPr>
          <p:cxnSp>
            <p:nvCxnSpPr>
              <p:cNvPr id="45" name="Straight Connector 44"/>
              <p:cNvCxnSpPr/>
              <p:nvPr/>
            </p:nvCxnSpPr>
            <p:spPr>
              <a:xfrm>
                <a:off x="5818715" y="30964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5832375" y="31726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Group 47"/>
            <p:cNvGrpSpPr/>
            <p:nvPr/>
          </p:nvGrpSpPr>
          <p:grpSpPr>
            <a:xfrm>
              <a:off x="6416109" y="3976255"/>
              <a:ext cx="291140" cy="76200"/>
              <a:chOff x="5818715" y="3096490"/>
              <a:chExt cx="291140" cy="76200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5818715" y="30964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5832375" y="31726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50"/>
            <p:cNvGrpSpPr/>
            <p:nvPr/>
          </p:nvGrpSpPr>
          <p:grpSpPr>
            <a:xfrm>
              <a:off x="6948055" y="4752110"/>
              <a:ext cx="291140" cy="76200"/>
              <a:chOff x="5818715" y="3096490"/>
              <a:chExt cx="291140" cy="76200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>
                <a:off x="5818715" y="30964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5832375" y="31726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1" name="Straight Connector 40"/>
          <p:cNvCxnSpPr/>
          <p:nvPr/>
        </p:nvCxnSpPr>
        <p:spPr>
          <a:xfrm>
            <a:off x="2667000" y="1016913"/>
            <a:ext cx="7467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5095" y="1094669"/>
            <a:ext cx="102870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(B26 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80</a:t>
            </a:r>
            <a:r>
              <a:rPr lang="en-US" sz="32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x,y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AB//CD//EF//GH</a:t>
            </a:r>
            <a:endParaRPr lang="en-US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78096" y="370582"/>
            <a:ext cx="27371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II. LUYỆN TẬP</a:t>
            </a:r>
            <a:endParaRPr lang="en-US" sz="3600" b="1" dirty="0">
              <a:solidFill>
                <a:schemeClr val="bg1"/>
              </a:solidFill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533401" y="2438400"/>
            <a:ext cx="5029200" cy="2743200"/>
            <a:chOff x="1371600" y="2133600"/>
            <a:chExt cx="6566137" cy="3352800"/>
          </a:xfrm>
        </p:grpSpPr>
        <p:sp>
          <p:nvSpPr>
            <p:cNvPr id="25" name="TextBox 24"/>
            <p:cNvSpPr txBox="1"/>
            <p:nvPr/>
          </p:nvSpPr>
          <p:spPr>
            <a:xfrm>
              <a:off x="2209800" y="2133600"/>
              <a:ext cx="5180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804059" y="2173069"/>
              <a:ext cx="4924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868549" y="3124200"/>
              <a:ext cx="4924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416109" y="3124200"/>
              <a:ext cx="5180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641157" y="3962400"/>
              <a:ext cx="46679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792080" y="2743200"/>
              <a:ext cx="2936547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514600" y="3581400"/>
              <a:ext cx="3761120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981200" y="5181600"/>
              <a:ext cx="5382880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2209800" y="4419600"/>
              <a:ext cx="4648200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1981200" y="2743200"/>
              <a:ext cx="810880" cy="243840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5728627" y="2743200"/>
              <a:ext cx="1635453" cy="243840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7010400" y="3962400"/>
              <a:ext cx="44114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endParaRPr lang="en-US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371600" y="4800600"/>
              <a:ext cx="5180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G</a:t>
              </a:r>
              <a:endParaRPr lang="en-US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419646" y="4840069"/>
              <a:ext cx="5180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endParaRPr lang="en-US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810000" y="2173069"/>
              <a:ext cx="1600200" cy="5642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8 cm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810000" y="3849469"/>
              <a:ext cx="1600200" cy="5642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16 cm</a:t>
              </a:r>
              <a:endPara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190999" y="3011269"/>
              <a:ext cx="1600200" cy="5642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343400" y="4560883"/>
              <a:ext cx="1600200" cy="5642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2541920" y="3124200"/>
              <a:ext cx="27748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2263817" y="3976255"/>
              <a:ext cx="27748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2015835" y="4779820"/>
              <a:ext cx="27748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7" name="Group 46"/>
            <p:cNvGrpSpPr/>
            <p:nvPr/>
          </p:nvGrpSpPr>
          <p:grpSpPr>
            <a:xfrm>
              <a:off x="5818715" y="3096490"/>
              <a:ext cx="291140" cy="76200"/>
              <a:chOff x="5818715" y="3096490"/>
              <a:chExt cx="291140" cy="76200"/>
            </a:xfrm>
          </p:grpSpPr>
          <p:cxnSp>
            <p:nvCxnSpPr>
              <p:cNvPr id="45" name="Straight Connector 44"/>
              <p:cNvCxnSpPr/>
              <p:nvPr/>
            </p:nvCxnSpPr>
            <p:spPr>
              <a:xfrm>
                <a:off x="5818715" y="30964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5832375" y="31726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Group 47"/>
            <p:cNvGrpSpPr/>
            <p:nvPr/>
          </p:nvGrpSpPr>
          <p:grpSpPr>
            <a:xfrm>
              <a:off x="6416109" y="3976255"/>
              <a:ext cx="291140" cy="76200"/>
              <a:chOff x="5818715" y="3096490"/>
              <a:chExt cx="291140" cy="76200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5818715" y="30964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5832375" y="31726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50"/>
            <p:cNvGrpSpPr/>
            <p:nvPr/>
          </p:nvGrpSpPr>
          <p:grpSpPr>
            <a:xfrm>
              <a:off x="6948055" y="4752110"/>
              <a:ext cx="291140" cy="76200"/>
              <a:chOff x="5818715" y="3096490"/>
              <a:chExt cx="291140" cy="76200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>
                <a:off x="5818715" y="30964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5832375" y="31726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1" name="Straight Connector 40"/>
          <p:cNvCxnSpPr/>
          <p:nvPr/>
        </p:nvCxnSpPr>
        <p:spPr>
          <a:xfrm>
            <a:off x="2667000" y="1016913"/>
            <a:ext cx="7467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585" y="2375573"/>
            <a:ext cx="5345603" cy="2933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362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5095" y="1094669"/>
            <a:ext cx="102870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(B26 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80</a:t>
            </a:r>
            <a:r>
              <a:rPr lang="en-US" sz="32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x,y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AB//CD//EF//GH</a:t>
            </a:r>
            <a:endParaRPr lang="en-US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78096" y="370582"/>
            <a:ext cx="27371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II. LUYỆN TẬP</a:t>
            </a:r>
            <a:endParaRPr lang="en-US" sz="3600" b="1" dirty="0">
              <a:solidFill>
                <a:schemeClr val="bg1"/>
              </a:solidFill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533401" y="2438400"/>
            <a:ext cx="5029200" cy="2743200"/>
            <a:chOff x="1371600" y="2133600"/>
            <a:chExt cx="6566137" cy="3352800"/>
          </a:xfrm>
        </p:grpSpPr>
        <p:sp>
          <p:nvSpPr>
            <p:cNvPr id="25" name="TextBox 24"/>
            <p:cNvSpPr txBox="1"/>
            <p:nvPr/>
          </p:nvSpPr>
          <p:spPr>
            <a:xfrm>
              <a:off x="2209800" y="2133600"/>
              <a:ext cx="5180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804059" y="2173069"/>
              <a:ext cx="4924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868549" y="3124200"/>
              <a:ext cx="4924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416109" y="3124200"/>
              <a:ext cx="5180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641157" y="3962400"/>
              <a:ext cx="46679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792080" y="2743200"/>
              <a:ext cx="2936547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514600" y="3581400"/>
              <a:ext cx="3761120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981200" y="5181600"/>
              <a:ext cx="5382880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2209800" y="4419600"/>
              <a:ext cx="4648200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1981200" y="2743200"/>
              <a:ext cx="810880" cy="243840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5728627" y="2743200"/>
              <a:ext cx="1635453" cy="243840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7010400" y="3962400"/>
              <a:ext cx="44114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endParaRPr lang="en-US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371600" y="4800600"/>
              <a:ext cx="5180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G</a:t>
              </a:r>
              <a:endParaRPr lang="en-US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419646" y="4840069"/>
              <a:ext cx="5180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endParaRPr lang="en-US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810000" y="2173069"/>
              <a:ext cx="1600200" cy="5642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8 cm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810000" y="3849469"/>
              <a:ext cx="1600200" cy="5642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16 cm</a:t>
              </a:r>
              <a:endPara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190999" y="3011269"/>
              <a:ext cx="1600200" cy="5642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343400" y="4560883"/>
              <a:ext cx="1600200" cy="5642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2541920" y="3124200"/>
              <a:ext cx="27748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2263817" y="3976255"/>
              <a:ext cx="27748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2015835" y="4779820"/>
              <a:ext cx="27748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7" name="Group 46"/>
            <p:cNvGrpSpPr/>
            <p:nvPr/>
          </p:nvGrpSpPr>
          <p:grpSpPr>
            <a:xfrm>
              <a:off x="5818715" y="3096490"/>
              <a:ext cx="291140" cy="76200"/>
              <a:chOff x="5818715" y="3096490"/>
              <a:chExt cx="291140" cy="76200"/>
            </a:xfrm>
          </p:grpSpPr>
          <p:cxnSp>
            <p:nvCxnSpPr>
              <p:cNvPr id="45" name="Straight Connector 44"/>
              <p:cNvCxnSpPr/>
              <p:nvPr/>
            </p:nvCxnSpPr>
            <p:spPr>
              <a:xfrm>
                <a:off x="5818715" y="30964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5832375" y="31726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Group 47"/>
            <p:cNvGrpSpPr/>
            <p:nvPr/>
          </p:nvGrpSpPr>
          <p:grpSpPr>
            <a:xfrm>
              <a:off x="6416109" y="3976255"/>
              <a:ext cx="291140" cy="76200"/>
              <a:chOff x="5818715" y="3096490"/>
              <a:chExt cx="291140" cy="76200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5818715" y="30964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5832375" y="31726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50"/>
            <p:cNvGrpSpPr/>
            <p:nvPr/>
          </p:nvGrpSpPr>
          <p:grpSpPr>
            <a:xfrm>
              <a:off x="6948055" y="4752110"/>
              <a:ext cx="291140" cy="76200"/>
              <a:chOff x="5818715" y="3096490"/>
              <a:chExt cx="291140" cy="76200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>
                <a:off x="5818715" y="30964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5832375" y="31726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1" name="Straight Connector 40"/>
          <p:cNvCxnSpPr/>
          <p:nvPr/>
        </p:nvCxnSpPr>
        <p:spPr>
          <a:xfrm>
            <a:off x="2667000" y="1016913"/>
            <a:ext cx="7467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765" y="2034710"/>
            <a:ext cx="5644840" cy="4076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657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207772813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1087</TotalTime>
  <Words>595</Words>
  <Application>Microsoft Office PowerPoint</Application>
  <PresentationFormat>Widescreen</PresentationFormat>
  <Paragraphs>107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Calibri</vt:lpstr>
      <vt:lpstr>Open Sans</vt:lpstr>
      <vt:lpstr>OpenSans</vt:lpstr>
      <vt:lpstr>Times New Roman</vt:lpstr>
      <vt:lpstr>Wingdings</vt:lpstr>
      <vt:lpstr>Office Theme</vt:lpstr>
      <vt:lpstr>Default Design</vt:lpstr>
      <vt:lpstr>Equation</vt:lpstr>
      <vt:lpstr>MathType 6.0 Equation</vt:lpstr>
      <vt:lpstr>TIẾT 8: ĐƯỜNG TRUNG BÌNH CỦA TAM GIÁC, CỦA HÌNH THANG (T3)</vt:lpstr>
      <vt:lpstr>PowerPoint Presentation</vt:lpstr>
      <vt:lpstr>I. KIẾN THỨC CẦN NHỚ</vt:lpstr>
      <vt:lpstr>PowerPoint Presentation</vt:lpstr>
      <vt:lpstr>I. KIẾN THỨC CẦN NHỚ</vt:lpstr>
      <vt:lpstr>PowerPoint Presentation</vt:lpstr>
      <vt:lpstr>Bài 1: (B26 SGK trang 80). Tìm x,y trên hình. Trong đó: AB//CD//EF//GH</vt:lpstr>
      <vt:lpstr>Bài 1: (B26 SGK trang 80). Tìm x,y trên hình. Trong đó: AB//CD//EF//GH</vt:lpstr>
      <vt:lpstr>Bài 1: (B26 SGK trang 80). Tìm x,y trên hình. Trong đó: AB//CD//EF//GH</vt:lpstr>
      <vt:lpstr>Bài 2: (B28 SGK trang 80) </vt:lpstr>
      <vt:lpstr>Bài 2: (B28 SGK trang 80) </vt:lpstr>
      <vt:lpstr>Bài 2: (B28 SGK trang 80) </vt:lpstr>
      <vt:lpstr>BTVN: Cho hình thang cân ABCD (AB // CD) có              , BD là tia phân giác của góc D, EF là đường trung bình của hình thang ABCD. Tính EF biết AD = 3cm, BD = 4cm.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</dc:creator>
  <cp:lastModifiedBy>Mrs. Linh</cp:lastModifiedBy>
  <cp:revision>59</cp:revision>
  <dcterms:created xsi:type="dcterms:W3CDTF">2010-08-19T06:34:12Z</dcterms:created>
  <dcterms:modified xsi:type="dcterms:W3CDTF">2021-09-24T12:07:56Z</dcterms:modified>
</cp:coreProperties>
</file>