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24"/>
  </p:notesMasterIdLst>
  <p:sldIdLst>
    <p:sldId id="302" r:id="rId3"/>
    <p:sldId id="301" r:id="rId4"/>
    <p:sldId id="300" r:id="rId5"/>
    <p:sldId id="296" r:id="rId6"/>
    <p:sldId id="306" r:id="rId7"/>
    <p:sldId id="284" r:id="rId8"/>
    <p:sldId id="273" r:id="rId9"/>
    <p:sldId id="262" r:id="rId10"/>
    <p:sldId id="277" r:id="rId11"/>
    <p:sldId id="279" r:id="rId12"/>
    <p:sldId id="289" r:id="rId13"/>
    <p:sldId id="307" r:id="rId14"/>
    <p:sldId id="291" r:id="rId15"/>
    <p:sldId id="264" r:id="rId16"/>
    <p:sldId id="292" r:id="rId17"/>
    <p:sldId id="308" r:id="rId18"/>
    <p:sldId id="303" r:id="rId19"/>
    <p:sldId id="304" r:id="rId20"/>
    <p:sldId id="274" r:id="rId21"/>
    <p:sldId id="269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FF"/>
    <a:srgbClr val="FF9999"/>
    <a:srgbClr val="CC0099"/>
    <a:srgbClr val="FBD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80" d="100"/>
          <a:sy n="80" d="100"/>
        </p:scale>
        <p:origin x="58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9982-0634-4904-89FB-A389477860A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47F31-D987-4E04-8C49-B8BE7ADA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7F31-D987-4E04-8C49-B8BE7ADA1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E1E-341C-4A26-A217-CB8D5413B4F4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E5D8-9D3C-454E-96E1-88D55C33B38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2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FCC8-64DA-45EF-9C7F-06DC06246EBF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C161-3220-4B39-A6BB-FAA03566FA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5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1F3B-7BEE-4827-98F9-822AC710B75B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8916-E62C-4632-9D87-CC387096CB8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4103B-7E94-4E0B-BB6B-A30B633F46BE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C22DD-B9DC-4F25-B88F-E3DF4A22D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23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EAE6-38A5-47B4-A0CE-288EB3F6274E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1A752-D874-4BF7-ABE7-EBF9C0DA5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27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E6CB-6AAD-4412-9847-A7A54ECE40E2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0CCC-3D85-4606-ABCF-B50A14B75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02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177C-14D9-4520-B72D-5F46EC094564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7DB40-7D56-4C8C-8A1E-72E6E04C0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6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ACD12-289F-4CDD-B5B1-59CB5FB41E1D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FFF3A-BA71-4AA3-91B4-6BEA60828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67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7E2C-05A7-4F55-B2E6-8878E9292925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5D5CF-B15D-4156-ADFD-788B2E3F6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9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3B478-549D-4DA1-870C-AE7E4FAD2C9B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2E04C-7F0F-4F7D-9612-597DBE60F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9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3886-FF25-4499-8CB3-FB45E8163E7B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B0857-641A-42BF-82C8-6A29864BD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58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D915-7085-489E-AE16-324CB19DCC7B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C-458D-4854-9B95-56700D059A9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5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5625-6FD9-4D40-9179-4ED166613935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DF88E-F1DE-4F68-B956-17BD30CBF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387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C8EC-F4A1-4C06-9184-174F74FB10CD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DA998-FED0-41BE-B465-8D0BDE416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00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DA35-1FDD-4F3E-9BDF-3EDE2E7AECC6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9AF76-E1FB-4162-8522-0F95C3E9E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6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873B-9A36-4B16-960D-D304F8DB45C7}" type="datetime12">
              <a:rPr lang="en-US" smtClean="0">
                <a:solidFill>
                  <a:srgbClr val="000000"/>
                </a:solidFill>
              </a:rPr>
              <a:pPr/>
              <a:t>2:51 AM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3D65-5B05-40A6-AA52-5E7B3EA98E9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0DFD-C447-48FA-9667-5AA32713A21B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FC35-161D-43B3-8D5B-CBCF9956591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5606-305A-4055-95B3-B806961BCDAB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1F8-860F-4F39-89B9-93E058B4C5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5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4FB7-13F0-44B7-9F9D-A638AF1C13DD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AA50-3291-4B70-831C-6FFA2D9711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43E9-25D2-4A6F-A3BC-5CE57514078A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234D-FBF3-43EF-8967-19A522B17F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8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B3AF-7FAC-43A1-9915-9266E576BEC4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4968-0469-4D41-86EB-7E02590137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3BB6-D2BC-4CB8-ADE8-DAC3693770ED}" type="datetime12">
              <a:rPr lang="en-US" smtClean="0">
                <a:solidFill>
                  <a:srgbClr val="FFFFFF"/>
                </a:solidFill>
              </a:rPr>
              <a:pPr/>
              <a:t>2:51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874-6C1B-4485-B3C6-61F5223587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5B75C-82B9-462F-91D9-BEFD36B93475}" type="datetime12">
              <a:rPr lang="en-US"/>
              <a:pPr>
                <a:defRPr/>
              </a:pPr>
              <a:t>2:56 AM</a:t>
            </a:fld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D61A98-940B-4871-89C6-B75C4A2A2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TOÁN HÌNH 8</a:t>
            </a:r>
            <a:endParaRPr lang="en-US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5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70"/>
          <p:cNvSpPr txBox="1">
            <a:spLocks noChangeArrowheads="1"/>
          </p:cNvSpPr>
          <p:nvPr/>
        </p:nvSpPr>
        <p:spPr bwMode="auto">
          <a:xfrm>
            <a:off x="751160" y="228289"/>
            <a:ext cx="12169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Quan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sát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77,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điền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chỗ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(…)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4" name="Text Box 171"/>
          <p:cNvSpPr txBox="1">
            <a:spLocks noChangeArrowheads="1"/>
          </p:cNvSpPr>
          <p:nvPr/>
        </p:nvSpPr>
        <p:spPr bwMode="auto">
          <a:xfrm>
            <a:off x="1752600" y="1124745"/>
            <a:ext cx="5410200" cy="4524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</a:pP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AB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…… 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xứng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qua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tâm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O.          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Hai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thẳng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AC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……                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đối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xứng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với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qua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tâm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O.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  <a:t>         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ABC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……………                             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xứng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qua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tâm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O.          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Hai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tam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giác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ABC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………                     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đối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xứng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với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qua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</a:rPr>
              <a:t>tâm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</a:rPr>
              <a:t> O.</a:t>
            </a:r>
          </a:p>
        </p:txBody>
      </p:sp>
      <p:sp>
        <p:nvSpPr>
          <p:cNvPr id="12462" name="Text Box 174"/>
          <p:cNvSpPr txBox="1">
            <a:spLocks noChangeArrowheads="1"/>
          </p:cNvSpPr>
          <p:nvPr/>
        </p:nvSpPr>
        <p:spPr bwMode="auto">
          <a:xfrm>
            <a:off x="5695452" y="1124745"/>
            <a:ext cx="1346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0066"/>
                </a:solidFill>
              </a:rPr>
              <a:t>A’B’</a:t>
            </a:r>
          </a:p>
        </p:txBody>
      </p:sp>
      <p:sp>
        <p:nvSpPr>
          <p:cNvPr id="12466" name="Text Box 178"/>
          <p:cNvSpPr txBox="1">
            <a:spLocks noChangeArrowheads="1"/>
          </p:cNvSpPr>
          <p:nvPr/>
        </p:nvSpPr>
        <p:spPr bwMode="auto">
          <a:xfrm>
            <a:off x="6006284" y="2244053"/>
            <a:ext cx="82955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0066"/>
                </a:solidFill>
              </a:rPr>
              <a:t>A’C’</a:t>
            </a:r>
          </a:p>
        </p:txBody>
      </p:sp>
      <p:sp>
        <p:nvSpPr>
          <p:cNvPr id="12467" name="Text Box 179"/>
          <p:cNvSpPr txBox="1">
            <a:spLocks noChangeArrowheads="1"/>
          </p:cNvSpPr>
          <p:nvPr/>
        </p:nvSpPr>
        <p:spPr bwMode="auto">
          <a:xfrm>
            <a:off x="4878751" y="3324173"/>
            <a:ext cx="11928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0066"/>
                </a:solidFill>
              </a:rPr>
              <a:t>A’B’C’</a:t>
            </a:r>
          </a:p>
        </p:txBody>
      </p:sp>
      <p:sp>
        <p:nvSpPr>
          <p:cNvPr id="12470" name="Text Box 182"/>
          <p:cNvSpPr txBox="1">
            <a:spLocks noChangeArrowheads="1"/>
          </p:cNvSpPr>
          <p:nvPr/>
        </p:nvSpPr>
        <p:spPr bwMode="auto">
          <a:xfrm>
            <a:off x="5651074" y="4437113"/>
            <a:ext cx="1243384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0066"/>
                </a:solidFill>
              </a:rPr>
              <a:t>A’B’C’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782926"/>
            <a:ext cx="3435641" cy="495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767408" y="5649120"/>
            <a:ext cx="9823865" cy="10926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i="1" dirty="0" err="1">
                <a:latin typeface="Times New Roman" pitchFamily="18" charset="0"/>
              </a:rPr>
              <a:t>Nếu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đoạn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thẳng</a:t>
            </a:r>
            <a:r>
              <a:rPr lang="en-US" sz="3200" b="1" i="1" dirty="0">
                <a:latin typeface="Times New Roman" pitchFamily="18" charset="0"/>
              </a:rPr>
              <a:t> (</a:t>
            </a:r>
            <a:r>
              <a:rPr lang="en-US" sz="3200" b="1" i="1" dirty="0" err="1">
                <a:latin typeface="Times New Roman" pitchFamily="18" charset="0"/>
              </a:rPr>
              <a:t>góc</a:t>
            </a:r>
            <a:r>
              <a:rPr lang="en-US" sz="3200" b="1" i="1" dirty="0">
                <a:latin typeface="Times New Roman" pitchFamily="18" charset="0"/>
              </a:rPr>
              <a:t>, tam </a:t>
            </a:r>
            <a:r>
              <a:rPr lang="en-US" sz="3200" b="1" i="1" dirty="0" err="1">
                <a:latin typeface="Times New Roman" pitchFamily="18" charset="0"/>
              </a:rPr>
              <a:t>giác</a:t>
            </a:r>
            <a:r>
              <a:rPr lang="en-US" sz="3200" b="1" i="1" dirty="0">
                <a:latin typeface="Times New Roman" pitchFamily="18" charset="0"/>
              </a:rPr>
              <a:t>) </a:t>
            </a:r>
            <a:r>
              <a:rPr lang="en-US" sz="3200" b="1" i="1" dirty="0" err="1">
                <a:latin typeface="Times New Roman" pitchFamily="18" charset="0"/>
              </a:rPr>
              <a:t>đối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xứng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</a:rPr>
              <a:t> qua </a:t>
            </a:r>
            <a:r>
              <a:rPr lang="en-US" sz="3200" b="1" i="1" dirty="0" err="1">
                <a:latin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điểm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thì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bằng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2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12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12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12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1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1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2462" grpId="0"/>
      <p:bldP spid="12466" grpId="0"/>
      <p:bldP spid="12467" grpId="0"/>
      <p:bldP spid="12470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590801" y="983026"/>
            <a:ext cx="6257925" cy="3871912"/>
            <a:chOff x="878" y="549"/>
            <a:chExt cx="3942" cy="2439"/>
          </a:xfrm>
        </p:grpSpPr>
        <p:sp>
          <p:nvSpPr>
            <p:cNvPr id="3" name="AutoShape 59"/>
            <p:cNvSpPr>
              <a:spLocks noChangeArrowheads="1"/>
            </p:cNvSpPr>
            <p:nvPr/>
          </p:nvSpPr>
          <p:spPr bwMode="auto">
            <a:xfrm rot="10800000">
              <a:off x="878" y="562"/>
              <a:ext cx="1153" cy="119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4" name="Line 60"/>
            <p:cNvSpPr>
              <a:spLocks noChangeShapeType="1"/>
            </p:cNvSpPr>
            <p:nvPr/>
          </p:nvSpPr>
          <p:spPr bwMode="auto">
            <a:xfrm>
              <a:off x="1458" y="549"/>
              <a:ext cx="0" cy="17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3667" y="1789"/>
              <a:ext cx="1153" cy="11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6" name="Line 62"/>
            <p:cNvSpPr>
              <a:spLocks noChangeShapeType="1"/>
            </p:cNvSpPr>
            <p:nvPr/>
          </p:nvSpPr>
          <p:spPr bwMode="auto">
            <a:xfrm rot="10800000">
              <a:off x="4249" y="1178"/>
              <a:ext cx="0" cy="1784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1450" y="559"/>
              <a:ext cx="2799" cy="24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" name="Line 64"/>
            <p:cNvSpPr>
              <a:spLocks noChangeShapeType="1"/>
            </p:cNvSpPr>
            <p:nvPr/>
          </p:nvSpPr>
          <p:spPr bwMode="auto">
            <a:xfrm flipV="1">
              <a:off x="1440" y="1187"/>
              <a:ext cx="2798" cy="11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9" name="Line 65"/>
            <p:cNvSpPr>
              <a:spLocks noChangeShapeType="1"/>
            </p:cNvSpPr>
            <p:nvPr/>
          </p:nvSpPr>
          <p:spPr bwMode="auto">
            <a:xfrm>
              <a:off x="2030" y="1511"/>
              <a:ext cx="1637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2063552" y="980729"/>
            <a:ext cx="1022648" cy="8683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kern="0" dirty="0">
                <a:solidFill>
                  <a:sysClr val="windowText" lastClr="000000"/>
                </a:solidFill>
                <a:latin typeface=".VnAristote" pitchFamily="34" charset="0"/>
              </a:rPr>
              <a:t>H</a:t>
            </a:r>
            <a:endParaRPr lang="en-US" sz="6000" b="1" kern="0" dirty="0">
              <a:solidFill>
                <a:sysClr val="windowText" lastClr="000000"/>
              </a:solidFill>
              <a:latin typeface=".VnAristote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8184232" y="3789040"/>
            <a:ext cx="1423738" cy="10423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kern="0" dirty="0">
                <a:solidFill>
                  <a:sysClr val="windowText" lastClr="000000"/>
                </a:solidFill>
                <a:latin typeface=".VnAristote" pitchFamily="34" charset="0"/>
              </a:rPr>
              <a:t>H’  </a:t>
            </a:r>
            <a:endParaRPr lang="en-US" sz="6000" b="1" kern="0" dirty="0">
              <a:solidFill>
                <a:sysClr val="windowText" lastClr="000000"/>
              </a:solidFill>
              <a:latin typeface=".VnAristote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032302" y="1954560"/>
            <a:ext cx="1423738" cy="10423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kern="0" dirty="0">
                <a:solidFill>
                  <a:sysClr val="windowText" lastClr="000000"/>
                </a:solidFill>
                <a:latin typeface=".VnTime" pitchFamily="34" charset="0"/>
              </a:rPr>
              <a:t>O</a:t>
            </a:r>
            <a:endParaRPr lang="en-US" sz="6000" b="1" kern="0" dirty="0">
              <a:solidFill>
                <a:sysClr val="windowText" lastClr="000000"/>
              </a:solidFill>
              <a:latin typeface=".VnTime" pitchFamily="34" charset="0"/>
            </a:endParaRPr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2612571" y="965607"/>
            <a:ext cx="6257925" cy="3871912"/>
            <a:chOff x="878" y="549"/>
            <a:chExt cx="3942" cy="2439"/>
          </a:xfrm>
        </p:grpSpPr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 rot="10800000">
              <a:off x="878" y="562"/>
              <a:ext cx="1153" cy="119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1458" y="549"/>
              <a:ext cx="0" cy="17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6" name="AutoShape 61"/>
            <p:cNvSpPr>
              <a:spLocks noChangeArrowheads="1"/>
            </p:cNvSpPr>
            <p:nvPr/>
          </p:nvSpPr>
          <p:spPr bwMode="auto">
            <a:xfrm>
              <a:off x="3667" y="1789"/>
              <a:ext cx="1153" cy="11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 rot="10800000">
              <a:off x="4249" y="1178"/>
              <a:ext cx="0" cy="1784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1450" y="559"/>
              <a:ext cx="2799" cy="24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V="1">
              <a:off x="1440" y="1187"/>
              <a:ext cx="2798" cy="11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2030" y="1511"/>
              <a:ext cx="1637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1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61026" y="2283942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endParaRPr lang="en-US" sz="36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27002" y="17325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594001" y="764704"/>
            <a:ext cx="5791200" cy="4572000"/>
            <a:chOff x="1200" y="672"/>
            <a:chExt cx="3648" cy="288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200" y="672"/>
              <a:ext cx="1819" cy="1433"/>
              <a:chOff x="1200" y="672"/>
              <a:chExt cx="1819" cy="1433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0" descr="MAPLEL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 flipH="1" flipV="1">
              <a:off x="3029" y="2119"/>
              <a:ext cx="1819" cy="1433"/>
              <a:chOff x="1200" y="672"/>
              <a:chExt cx="1819" cy="1433"/>
            </a:xfrm>
          </p:grpSpPr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15" descr="MAPLEL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880" y="1392"/>
              <a:ext cx="528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pt-BR" altLang="en-US" sz="8800">
                  <a:solidFill>
                    <a:srgbClr val="FF0066"/>
                  </a:solidFill>
                  <a:latin typeface="VNtimes new roman" pitchFamily="34" charset="0"/>
                </a:rPr>
                <a:t>.</a:t>
              </a:r>
              <a:endParaRPr lang="en-US" altLang="en-US" sz="8800">
                <a:solidFill>
                  <a:srgbClr val="FF0066"/>
                </a:solidFill>
                <a:latin typeface="VNtimes new roman" pitchFamily="34" charset="0"/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594001" y="764704"/>
            <a:ext cx="5791200" cy="4572000"/>
            <a:chOff x="1200" y="1680"/>
            <a:chExt cx="3648" cy="2880"/>
          </a:xfrm>
        </p:grpSpPr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200" y="1680"/>
              <a:ext cx="1819" cy="1433"/>
              <a:chOff x="1200" y="672"/>
              <a:chExt cx="1819" cy="1433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2" descr="MAPLEL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 flipH="1" flipV="1">
              <a:off x="3029" y="3127"/>
              <a:ext cx="1819" cy="1433"/>
              <a:chOff x="1200" y="672"/>
              <a:chExt cx="1819" cy="1433"/>
            </a:xfrm>
          </p:grpSpPr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27" descr="MAPLEL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798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28192" y="-2267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sz="3200" b="1" dirty="0">
                <a:solidFill>
                  <a:srgbClr val="C00000"/>
                </a:solidFill>
                <a:latin typeface=".VnTimeH" pitchFamily="34" charset="0"/>
              </a:rPr>
              <a:t>3. </a:t>
            </a:r>
            <a:r>
              <a:rPr lang="en-US" sz="3200" b="1" u="sng" dirty="0" err="1">
                <a:solidFill>
                  <a:srgbClr val="C00000"/>
                </a:solidFill>
                <a:latin typeface=".VnTimeH" pitchFamily="34" charset="0"/>
              </a:rPr>
              <a:t>H×nh</a:t>
            </a:r>
            <a:r>
              <a:rPr lang="en-US" sz="3200" b="1" u="sng" dirty="0">
                <a:solidFill>
                  <a:srgbClr val="C00000"/>
                </a:solidFill>
                <a:latin typeface=".VnTimeH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.VnTimeH" pitchFamily="34" charset="0"/>
              </a:rPr>
              <a:t>cã</a:t>
            </a:r>
            <a:r>
              <a:rPr lang="en-US" sz="3200" b="1" u="sng" dirty="0">
                <a:solidFill>
                  <a:srgbClr val="C00000"/>
                </a:solidFill>
                <a:latin typeface=".VnTimeH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.VnTimeH" pitchFamily="34" charset="0"/>
              </a:rPr>
              <a:t>t©m</a:t>
            </a:r>
            <a:r>
              <a:rPr lang="en-US" sz="3200" b="1" u="sng" dirty="0">
                <a:solidFill>
                  <a:srgbClr val="C00000"/>
                </a:solidFill>
                <a:latin typeface=".VnTimeH" pitchFamily="34" charset="0"/>
              </a:rPr>
              <a:t> ®</a:t>
            </a:r>
            <a:r>
              <a:rPr lang="en-US" sz="3200" b="1" u="sng" dirty="0" err="1">
                <a:solidFill>
                  <a:srgbClr val="C00000"/>
                </a:solidFill>
                <a:latin typeface=".VnTimeH" pitchFamily="34" charset="0"/>
              </a:rPr>
              <a:t>èi</a:t>
            </a:r>
            <a:r>
              <a:rPr lang="en-US" sz="3200" b="1" u="sng" dirty="0">
                <a:solidFill>
                  <a:srgbClr val="C00000"/>
                </a:solidFill>
                <a:latin typeface=".VnTimeH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.VnTimeH" pitchFamily="34" charset="0"/>
              </a:rPr>
              <a:t>xøng</a:t>
            </a:r>
            <a:endParaRPr lang="en-US" sz="3200" b="1" u="sng" dirty="0">
              <a:solidFill>
                <a:srgbClr val="C00000"/>
              </a:solidFill>
              <a:latin typeface=".VnTimeH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08064" y="497185"/>
            <a:ext cx="10820584" cy="133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.VnTime"/>
              </a:rPr>
              <a:t>   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Gäi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O lµ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giao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®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iÓm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hai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®­</a:t>
            </a:r>
            <a:r>
              <a:rPr lang="en-US" sz="2800" b="1" kern="0" dirty="0" err="1">
                <a:solidFill>
                  <a:srgbClr val="002060"/>
                </a:solidFill>
                <a:latin typeface="VNI-Times" pitchFamily="2" charset="0"/>
              </a:rPr>
              <a:t>öôøng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chÐo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c</a:t>
            </a:r>
            <a:r>
              <a:rPr lang="en-US" sz="2800" b="1" kern="0" dirty="0" err="1">
                <a:solidFill>
                  <a:srgbClr val="002060"/>
                </a:solidFill>
                <a:latin typeface="VNI-Times" pitchFamily="2" charset="0"/>
              </a:rPr>
              <a:t>uûa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h×nh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b×nh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hµnh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ABCD.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T×m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h×nh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®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èi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xøng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víi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mçi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c¹nh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cña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h×nh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b×nh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hµnh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qua ®</a:t>
            </a:r>
            <a:r>
              <a:rPr lang="en-US" sz="2800" b="1" kern="0" dirty="0" err="1">
                <a:solidFill>
                  <a:srgbClr val="002060"/>
                </a:solidFill>
                <a:latin typeface=".VnTime"/>
              </a:rPr>
              <a:t>iÓm</a:t>
            </a:r>
            <a:r>
              <a:rPr lang="en-US" sz="2800" b="1" kern="0" dirty="0">
                <a:solidFill>
                  <a:srgbClr val="002060"/>
                </a:solidFill>
                <a:latin typeface=".VnTime"/>
              </a:rPr>
              <a:t> O.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33701" y="3928445"/>
            <a:ext cx="11089232" cy="1221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tâm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Arial" pitchFamily="34" charset="0"/>
              </a:rPr>
              <a:t>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Arial" pitchFamily="34" charset="0"/>
              </a:rPr>
              <a:t>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Arial" pitchFamily="34" charset="0"/>
              </a:rPr>
              <a:t>H</a:t>
            </a:r>
            <a:endParaRPr lang="en-US" sz="2800" dirty="0">
              <a:latin typeface=".VnAristote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33701" y="5644083"/>
            <a:ext cx="11150931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chemeClr val="hlink"/>
              </a:buClr>
              <a:buSzPts val="1900"/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Giao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điểm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đường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chéo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bình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hành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tâm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đối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xứng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bình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hành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đó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0113" y="596831"/>
            <a:ext cx="596752" cy="5588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?3</a:t>
            </a:r>
            <a:endParaRPr lang="en-US" sz="3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6440" y="1643890"/>
            <a:ext cx="612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qua O </a:t>
            </a:r>
            <a:r>
              <a:rPr lang="en-US" sz="2800" dirty="0" err="1"/>
              <a:t>là</a:t>
            </a:r>
            <a:r>
              <a:rPr lang="en-US" sz="2800" dirty="0"/>
              <a:t> ……</a:t>
            </a:r>
          </a:p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/>
              <a:t>CD </a:t>
            </a:r>
            <a:r>
              <a:rPr lang="en-US" sz="2800" dirty="0"/>
              <a:t>qua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/>
              <a:t>……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2938" y="1642551"/>
            <a:ext cx="64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3912" y="2064884"/>
            <a:ext cx="64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70" y="3413403"/>
            <a:ext cx="389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(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/95)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932234" y="5150806"/>
            <a:ext cx="303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/95)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53570" y="2538580"/>
            <a:ext cx="565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VNI-Times" pitchFamily="2" charset="0"/>
              </a:rPr>
              <a:t>* </a:t>
            </a:r>
            <a:r>
              <a:rPr lang="en-US" sz="2800" b="1" i="1" dirty="0" err="1">
                <a:latin typeface="VNI-Times" pitchFamily="2" charset="0"/>
              </a:rPr>
              <a:t>Ñieåm</a:t>
            </a:r>
            <a:r>
              <a:rPr lang="en-US" sz="2800" b="1" i="1" dirty="0">
                <a:latin typeface="VNI-Times" pitchFamily="2" charset="0"/>
              </a:rPr>
              <a:t> O </a:t>
            </a:r>
            <a:r>
              <a:rPr lang="en-US" sz="2800" b="1" i="1" dirty="0" err="1">
                <a:latin typeface="VNI-Times" pitchFamily="2" charset="0"/>
              </a:rPr>
              <a:t>laø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taâm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ñoái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xöùng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cuûa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hình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bình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haønh</a:t>
            </a:r>
            <a:r>
              <a:rPr lang="en-US" sz="2800" b="1" i="1" dirty="0">
                <a:latin typeface="VNI-Times" pitchFamily="2" charset="0"/>
              </a:rPr>
              <a:t>  ABCD </a:t>
            </a:r>
            <a:endParaRPr lang="en-US" sz="2800" b="1" i="1" dirty="0">
              <a:latin typeface="VNI-Times" pitchFamily="2" charset="0"/>
            </a:endParaRPr>
          </a:p>
        </p:txBody>
      </p:sp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27" y="1559897"/>
            <a:ext cx="3886200" cy="20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8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3" grpId="0" animBg="1"/>
      <p:bldP spid="24" grpId="0" animBg="1"/>
      <p:bldP spid="26" grpId="0" animBg="1"/>
      <p:bldP spid="25" grpId="0"/>
      <p:bldP spid="28" grpId="0"/>
      <p:bldP spid="29" grpId="0"/>
      <p:bldP spid="5" grpId="0"/>
      <p:bldP spid="30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1"/>
          <p:cNvSpPr txBox="1">
            <a:spLocks noChangeArrowheads="1"/>
          </p:cNvSpPr>
          <p:nvPr/>
        </p:nvSpPr>
        <p:spPr bwMode="auto">
          <a:xfrm>
            <a:off x="1638300" y="762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Trên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80,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cái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N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S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tâm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đối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xứng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Hãy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tìm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thêm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vài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cái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khác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kiểu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in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tâm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đối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xứng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5363" name="Picture 52" descr="Tam doi xung cua cac chu cai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64" y="2060848"/>
            <a:ext cx="8782233" cy="349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AutoShape 53"/>
          <p:cNvCxnSpPr>
            <a:cxnSpLocks noChangeShapeType="1"/>
          </p:cNvCxnSpPr>
          <p:nvPr/>
        </p:nvCxnSpPr>
        <p:spPr bwMode="auto">
          <a:xfrm>
            <a:off x="1524000" y="48768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5" name="Text Box 59"/>
          <p:cNvSpPr txBox="1">
            <a:spLocks noChangeArrowheads="1"/>
          </p:cNvSpPr>
          <p:nvPr/>
        </p:nvSpPr>
        <p:spPr bwMode="auto">
          <a:xfrm>
            <a:off x="5238750" y="64912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prstClr val="white"/>
                </a:solidFill>
              </a:rPr>
              <a:t>Hình 80</a:t>
            </a:r>
          </a:p>
        </p:txBody>
      </p:sp>
      <p:sp>
        <p:nvSpPr>
          <p:cNvPr id="15367" name="Rectangle 45"/>
          <p:cNvSpPr>
            <a:spLocks noChangeArrowheads="1"/>
          </p:cNvSpPr>
          <p:nvPr/>
        </p:nvSpPr>
        <p:spPr bwMode="auto">
          <a:xfrm>
            <a:off x="1670740" y="76200"/>
            <a:ext cx="762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?4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8750" y="5805264"/>
            <a:ext cx="1649338" cy="671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HÌNH 80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1991544" y="1628800"/>
            <a:ext cx="8210872" cy="4632176"/>
          </a:xfrm>
          <a:prstGeom prst="rect">
            <a:avLst/>
          </a:prstGeom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.VnTimeH"/>
              </a:rPr>
              <a:t>A B C D E F 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.VnTimeH"/>
              </a:rPr>
              <a:t>H </a:t>
            </a:r>
            <a:r>
              <a:rPr lang="pt-BR" sz="6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.VnTimeH"/>
              </a:rPr>
              <a:t>I J K l M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.VnTimeH"/>
              </a:rPr>
              <a:t>n O P Q 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.VnTimeH"/>
              </a:rPr>
              <a:t>s </a:t>
            </a:r>
            <a:r>
              <a:rPr lang="pt-BR" sz="6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.VnTimeH"/>
              </a:rPr>
              <a:t>t u v X Y </a:t>
            </a:r>
            <a:endParaRPr lang="en-US" sz="6000" b="1" kern="1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75000"/>
                </a:schemeClr>
              </a:solidFill>
              <a:latin typeface=".VnTimeH"/>
            </a:endParaRPr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1397596" y="260648"/>
            <a:ext cx="107944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ìm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in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1083321" y="306797"/>
            <a:ext cx="6624736" cy="63488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B0F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27448" y="-204936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235355" y="104478"/>
            <a:ext cx="3505200" cy="2133600"/>
          </a:xfrm>
          <a:prstGeom prst="wedgeEllipseCallout">
            <a:avLst>
              <a:gd name="adj1" fmla="val -57880"/>
              <a:gd name="adj2" fmla="val 1748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cái có tâm đối xứng là: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261048" y="1014264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651448" y="17000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642048" y="16238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642048" y="16238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2118048" y="24620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337248" y="23858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2118048" y="3071664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861248" y="26144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3337248" y="34526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5851848" y="24620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4327848" y="33002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3184848" y="3986064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0" name="WordArt 18"/>
          <p:cNvSpPr>
            <a:spLocks noChangeArrowheads="1" noChangeShapeType="1" noTextEdit="1"/>
          </p:cNvSpPr>
          <p:nvPr/>
        </p:nvSpPr>
        <p:spPr bwMode="auto">
          <a:xfrm>
            <a:off x="1965648" y="4671864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WordArt 19"/>
          <p:cNvSpPr>
            <a:spLocks noChangeArrowheads="1" noChangeShapeType="1" noTextEdit="1"/>
          </p:cNvSpPr>
          <p:nvPr/>
        </p:nvSpPr>
        <p:spPr bwMode="auto">
          <a:xfrm>
            <a:off x="4175448" y="45194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2" name="WordArt 20"/>
          <p:cNvSpPr>
            <a:spLocks noChangeArrowheads="1" noChangeShapeType="1" noTextEdit="1"/>
          </p:cNvSpPr>
          <p:nvPr/>
        </p:nvSpPr>
        <p:spPr bwMode="auto">
          <a:xfrm>
            <a:off x="2651448" y="5129064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6309048" y="2995464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4785048" y="3833664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5" name="WordArt 23"/>
          <p:cNvSpPr>
            <a:spLocks noChangeArrowheads="1" noChangeShapeType="1" noTextEdit="1"/>
          </p:cNvSpPr>
          <p:nvPr/>
        </p:nvSpPr>
        <p:spPr bwMode="auto">
          <a:xfrm>
            <a:off x="5623248" y="3376464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6" name="WordArt 24"/>
          <p:cNvSpPr>
            <a:spLocks noChangeArrowheads="1" noChangeShapeType="1" noTextEdit="1"/>
          </p:cNvSpPr>
          <p:nvPr/>
        </p:nvSpPr>
        <p:spPr bwMode="auto">
          <a:xfrm>
            <a:off x="3565848" y="4976664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4632648" y="12428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8" name="WordArt 26"/>
          <p:cNvSpPr>
            <a:spLocks noChangeArrowheads="1" noChangeShapeType="1" noTextEdit="1"/>
          </p:cNvSpPr>
          <p:nvPr/>
        </p:nvSpPr>
        <p:spPr bwMode="auto">
          <a:xfrm>
            <a:off x="5242248" y="17000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9" name="WordArt 27"/>
          <p:cNvSpPr>
            <a:spLocks noChangeArrowheads="1" noChangeShapeType="1" noTextEdit="1"/>
          </p:cNvSpPr>
          <p:nvPr/>
        </p:nvSpPr>
        <p:spPr bwMode="auto">
          <a:xfrm>
            <a:off x="4175448" y="45194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5242248" y="17000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1" name="WordArt 29"/>
          <p:cNvSpPr>
            <a:spLocks noChangeArrowheads="1" noChangeShapeType="1" noTextEdit="1"/>
          </p:cNvSpPr>
          <p:nvPr/>
        </p:nvSpPr>
        <p:spPr bwMode="auto">
          <a:xfrm>
            <a:off x="2499048" y="4138464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2" name="WordArt 30"/>
          <p:cNvSpPr>
            <a:spLocks noChangeArrowheads="1" noChangeShapeType="1" noTextEdit="1"/>
          </p:cNvSpPr>
          <p:nvPr/>
        </p:nvSpPr>
        <p:spPr bwMode="auto">
          <a:xfrm>
            <a:off x="4099248" y="2157264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WordArt 31"/>
          <p:cNvSpPr>
            <a:spLocks noChangeArrowheads="1" noChangeShapeType="1" noTextEdit="1"/>
          </p:cNvSpPr>
          <p:nvPr/>
        </p:nvSpPr>
        <p:spPr bwMode="auto">
          <a:xfrm>
            <a:off x="5547048" y="4519464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4" name="WordArt 32"/>
          <p:cNvSpPr>
            <a:spLocks noChangeArrowheads="1" noChangeShapeType="1" noTextEdit="1"/>
          </p:cNvSpPr>
          <p:nvPr/>
        </p:nvSpPr>
        <p:spPr bwMode="auto">
          <a:xfrm>
            <a:off x="4556448" y="5281464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537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09600" y="6342477"/>
            <a:ext cx="2527272" cy="37899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2D7CC3-F55A-4950-BF9B-CD5C42515CDE}" type="datetime12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2:56 AM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7411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04598"/>
            <a:ext cx="3587824" cy="25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ti-le-vang-o-thuc-vat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13988"/>
            <a:ext cx="3790908" cy="26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ti-le-vang-o-thuc-vat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2828"/>
            <a:ext cx="3790908" cy="29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0349"/>
            <a:ext cx="3587824" cy="29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191000" y="1637080"/>
            <a:ext cx="203084" cy="413297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505200" y="4289793"/>
            <a:ext cx="203084" cy="413297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7" name="Oval 11"/>
          <p:cNvSpPr>
            <a:spLocks noChangeArrowheads="1"/>
          </p:cNvSpPr>
          <p:nvPr/>
        </p:nvSpPr>
        <p:spPr bwMode="auto">
          <a:xfrm>
            <a:off x="8229600" y="4899393"/>
            <a:ext cx="203084" cy="413297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8" name="Oval 12"/>
          <p:cNvSpPr>
            <a:spLocks noChangeArrowheads="1"/>
          </p:cNvSpPr>
          <p:nvPr/>
        </p:nvSpPr>
        <p:spPr bwMode="auto">
          <a:xfrm>
            <a:off x="8272463" y="1884730"/>
            <a:ext cx="203084" cy="413297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3431704" y="422"/>
            <a:ext cx="62646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xứng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6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4B5647-A400-4BED-97D2-391618FF6F6A}" type="datetime12">
              <a:rPr lang="en-US" alt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2:56 AM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1524001" y="24156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7902" name="Picture 14" descr="J0152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J015271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971800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 descr="J0107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71800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J01071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0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J01526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6" y="914401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J01525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 descr="J01071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895600"/>
            <a:ext cx="1860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3581400" y="5110164"/>
            <a:ext cx="514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xứng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05850" y="176622"/>
            <a:ext cx="350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51/tr96-SGK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84771" y="720911"/>
            <a:ext cx="111240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mặt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phẳng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toạ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độ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cho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điểm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có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toạ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độ</a:t>
            </a:r>
            <a:r>
              <a:rPr lang="en-US" sz="3200" dirty="0">
                <a:solidFill>
                  <a:prstClr val="black"/>
                </a:solidFill>
              </a:rPr>
              <a:t> (3; 2</a:t>
            </a:r>
            <a:r>
              <a:rPr lang="en-US" sz="3200" dirty="0" smtClean="0">
                <a:solidFill>
                  <a:prstClr val="black"/>
                </a:solidFill>
              </a:rPr>
              <a:t>). </a:t>
            </a:r>
            <a:r>
              <a:rPr lang="en-US" sz="3200" dirty="0" err="1" smtClean="0">
                <a:solidFill>
                  <a:prstClr val="black"/>
                </a:solidFill>
              </a:rPr>
              <a:t>Hãy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vẽ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điểm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K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đối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xứng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với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H </a:t>
            </a:r>
            <a:r>
              <a:rPr lang="en-US" sz="3200" dirty="0">
                <a:solidFill>
                  <a:prstClr val="black"/>
                </a:solidFill>
              </a:rPr>
              <a:t>qua </a:t>
            </a:r>
            <a:r>
              <a:rPr lang="en-US" sz="3200" dirty="0" err="1">
                <a:solidFill>
                  <a:prstClr val="black"/>
                </a:solidFill>
              </a:rPr>
              <a:t>gốc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toạ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độ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tìm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toạ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độ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K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32164" name="Group 1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8974"/>
              </p:ext>
            </p:extLst>
          </p:nvPr>
        </p:nvGraphicFramePr>
        <p:xfrm>
          <a:off x="4318000" y="2514601"/>
          <a:ext cx="5029200" cy="4032255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570" name="Line 891"/>
          <p:cNvSpPr>
            <a:spLocks noChangeShapeType="1"/>
          </p:cNvSpPr>
          <p:nvPr/>
        </p:nvSpPr>
        <p:spPr bwMode="auto">
          <a:xfrm flipH="1">
            <a:off x="6825501" y="2425338"/>
            <a:ext cx="17893" cy="410000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1" name="Line 892"/>
          <p:cNvSpPr>
            <a:spLocks noChangeShapeType="1"/>
          </p:cNvSpPr>
          <p:nvPr/>
        </p:nvSpPr>
        <p:spPr bwMode="auto">
          <a:xfrm>
            <a:off x="4367808" y="4330700"/>
            <a:ext cx="5040560" cy="50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1613" name="Oval 893"/>
          <p:cNvSpPr>
            <a:spLocks noChangeArrowheads="1"/>
          </p:cNvSpPr>
          <p:nvPr/>
        </p:nvSpPr>
        <p:spPr bwMode="auto">
          <a:xfrm>
            <a:off x="5537200" y="50419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3" name="Oval 894"/>
          <p:cNvSpPr>
            <a:spLocks noChangeArrowheads="1"/>
          </p:cNvSpPr>
          <p:nvPr/>
        </p:nvSpPr>
        <p:spPr bwMode="auto">
          <a:xfrm>
            <a:off x="8051800" y="35814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4" name="Oval 895"/>
          <p:cNvSpPr>
            <a:spLocks noChangeArrowheads="1"/>
          </p:cNvSpPr>
          <p:nvPr/>
        </p:nvSpPr>
        <p:spPr bwMode="auto">
          <a:xfrm>
            <a:off x="6794500" y="43053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5" name="Text Box 896"/>
          <p:cNvSpPr txBox="1">
            <a:spLocks noChangeArrowheads="1"/>
          </p:cNvSpPr>
          <p:nvPr/>
        </p:nvSpPr>
        <p:spPr bwMode="auto">
          <a:xfrm>
            <a:off x="6438900" y="39465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17576" name="Text Box 897"/>
          <p:cNvSpPr txBox="1">
            <a:spLocks noChangeArrowheads="1"/>
          </p:cNvSpPr>
          <p:nvPr/>
        </p:nvSpPr>
        <p:spPr bwMode="auto">
          <a:xfrm>
            <a:off x="9005687" y="390543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17577" name="Text Box 898"/>
          <p:cNvSpPr txBox="1">
            <a:spLocks noChangeArrowheads="1"/>
          </p:cNvSpPr>
          <p:nvPr/>
        </p:nvSpPr>
        <p:spPr bwMode="auto">
          <a:xfrm>
            <a:off x="6883672" y="2438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.VnTime" pitchFamily="34" charset="0"/>
              </a:rPr>
              <a:t>y</a:t>
            </a:r>
          </a:p>
        </p:txBody>
      </p:sp>
      <p:sp>
        <p:nvSpPr>
          <p:cNvPr id="17578" name="Text Box 900"/>
          <p:cNvSpPr txBox="1">
            <a:spLocks noChangeArrowheads="1"/>
          </p:cNvSpPr>
          <p:nvPr/>
        </p:nvSpPr>
        <p:spPr bwMode="auto">
          <a:xfrm>
            <a:off x="7086600" y="42973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7579" name="Text Box 901"/>
          <p:cNvSpPr txBox="1">
            <a:spLocks noChangeArrowheads="1"/>
          </p:cNvSpPr>
          <p:nvPr/>
        </p:nvSpPr>
        <p:spPr bwMode="auto">
          <a:xfrm>
            <a:off x="7505700" y="4310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7580" name="Text Box 902"/>
          <p:cNvSpPr txBox="1">
            <a:spLocks noChangeArrowheads="1"/>
          </p:cNvSpPr>
          <p:nvPr/>
        </p:nvSpPr>
        <p:spPr bwMode="auto">
          <a:xfrm>
            <a:off x="7912100" y="4279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7581" name="Text Box 903"/>
          <p:cNvSpPr txBox="1">
            <a:spLocks noChangeArrowheads="1"/>
          </p:cNvSpPr>
          <p:nvPr/>
        </p:nvSpPr>
        <p:spPr bwMode="auto">
          <a:xfrm>
            <a:off x="8331200" y="4279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7582" name="Text Box 904"/>
          <p:cNvSpPr txBox="1">
            <a:spLocks noChangeArrowheads="1"/>
          </p:cNvSpPr>
          <p:nvPr/>
        </p:nvSpPr>
        <p:spPr bwMode="auto">
          <a:xfrm>
            <a:off x="6451600" y="264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7583" name="Text Box 905"/>
          <p:cNvSpPr txBox="1">
            <a:spLocks noChangeArrowheads="1"/>
          </p:cNvSpPr>
          <p:nvPr/>
        </p:nvSpPr>
        <p:spPr bwMode="auto">
          <a:xfrm>
            <a:off x="6451600" y="3009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7584" name="Text Box 906"/>
          <p:cNvSpPr txBox="1">
            <a:spLocks noChangeArrowheads="1"/>
          </p:cNvSpPr>
          <p:nvPr/>
        </p:nvSpPr>
        <p:spPr bwMode="auto">
          <a:xfrm>
            <a:off x="64770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7585" name="Text Box 907"/>
          <p:cNvSpPr txBox="1">
            <a:spLocks noChangeArrowheads="1"/>
          </p:cNvSpPr>
          <p:nvPr/>
        </p:nvSpPr>
        <p:spPr bwMode="auto">
          <a:xfrm>
            <a:off x="64897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7586" name="Text Box 1171"/>
          <p:cNvSpPr txBox="1">
            <a:spLocks noChangeArrowheads="1"/>
          </p:cNvSpPr>
          <p:nvPr/>
        </p:nvSpPr>
        <p:spPr bwMode="auto">
          <a:xfrm>
            <a:off x="6858000" y="4445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-1</a:t>
            </a:r>
          </a:p>
        </p:txBody>
      </p:sp>
      <p:sp>
        <p:nvSpPr>
          <p:cNvPr id="17587" name="Text Box 1172"/>
          <p:cNvSpPr txBox="1">
            <a:spLocks noChangeArrowheads="1"/>
          </p:cNvSpPr>
          <p:nvPr/>
        </p:nvSpPr>
        <p:spPr bwMode="auto">
          <a:xfrm>
            <a:off x="6870700" y="48133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-2</a:t>
            </a:r>
          </a:p>
        </p:txBody>
      </p:sp>
      <p:sp>
        <p:nvSpPr>
          <p:cNvPr id="17588" name="Text Box 1173"/>
          <p:cNvSpPr txBox="1">
            <a:spLocks noChangeArrowheads="1"/>
          </p:cNvSpPr>
          <p:nvPr/>
        </p:nvSpPr>
        <p:spPr bwMode="auto">
          <a:xfrm>
            <a:off x="6908800" y="51689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-3</a:t>
            </a:r>
          </a:p>
        </p:txBody>
      </p:sp>
      <p:sp>
        <p:nvSpPr>
          <p:cNvPr id="17589" name="Text Box 1174"/>
          <p:cNvSpPr txBox="1">
            <a:spLocks noChangeArrowheads="1"/>
          </p:cNvSpPr>
          <p:nvPr/>
        </p:nvSpPr>
        <p:spPr bwMode="auto">
          <a:xfrm>
            <a:off x="6908800" y="553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17590" name="Text Box 1175"/>
          <p:cNvSpPr txBox="1">
            <a:spLocks noChangeArrowheads="1"/>
          </p:cNvSpPr>
          <p:nvPr/>
        </p:nvSpPr>
        <p:spPr bwMode="auto">
          <a:xfrm>
            <a:off x="4927600" y="3886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17591" name="Text Box 1176"/>
          <p:cNvSpPr txBox="1">
            <a:spLocks noChangeArrowheads="1"/>
          </p:cNvSpPr>
          <p:nvPr/>
        </p:nvSpPr>
        <p:spPr bwMode="auto">
          <a:xfrm>
            <a:off x="5372100" y="38735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-3</a:t>
            </a:r>
          </a:p>
        </p:txBody>
      </p:sp>
      <p:sp>
        <p:nvSpPr>
          <p:cNvPr id="17592" name="Text Box 1177"/>
          <p:cNvSpPr txBox="1">
            <a:spLocks noChangeArrowheads="1"/>
          </p:cNvSpPr>
          <p:nvPr/>
        </p:nvSpPr>
        <p:spPr bwMode="auto">
          <a:xfrm>
            <a:off x="5765800" y="3886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-2</a:t>
            </a:r>
          </a:p>
        </p:txBody>
      </p:sp>
      <p:sp>
        <p:nvSpPr>
          <p:cNvPr id="17593" name="Text Box 1178"/>
          <p:cNvSpPr txBox="1">
            <a:spLocks noChangeArrowheads="1"/>
          </p:cNvSpPr>
          <p:nvPr/>
        </p:nvSpPr>
        <p:spPr bwMode="auto">
          <a:xfrm>
            <a:off x="6146800" y="38735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-1</a:t>
            </a:r>
          </a:p>
        </p:txBody>
      </p:sp>
      <p:sp>
        <p:nvSpPr>
          <p:cNvPr id="17594" name="Text Box 1179"/>
          <p:cNvSpPr txBox="1">
            <a:spLocks noChangeArrowheads="1"/>
          </p:cNvSpPr>
          <p:nvPr/>
        </p:nvSpPr>
        <p:spPr bwMode="auto">
          <a:xfrm>
            <a:off x="7824192" y="3212976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.VnTime" pitchFamily="34" charset="0"/>
              </a:rPr>
              <a:t>H</a:t>
            </a:r>
          </a:p>
        </p:txBody>
      </p:sp>
      <p:sp>
        <p:nvSpPr>
          <p:cNvPr id="31900" name="Line 1180"/>
          <p:cNvSpPr>
            <a:spLocks noChangeShapeType="1"/>
          </p:cNvSpPr>
          <p:nvPr/>
        </p:nvSpPr>
        <p:spPr bwMode="auto">
          <a:xfrm flipH="1">
            <a:off x="5613401" y="3633788"/>
            <a:ext cx="2487613" cy="13954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1901" name="Text Box 1181"/>
          <p:cNvSpPr txBox="1">
            <a:spLocks noChangeArrowheads="1"/>
          </p:cNvSpPr>
          <p:nvPr/>
        </p:nvSpPr>
        <p:spPr bwMode="auto">
          <a:xfrm>
            <a:off x="5537200" y="50292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.VnTime" pitchFamily="34" charset="0"/>
              </a:rPr>
              <a:t>K</a:t>
            </a:r>
          </a:p>
        </p:txBody>
      </p:sp>
      <p:sp>
        <p:nvSpPr>
          <p:cNvPr id="32165" name="Text Box 1445"/>
          <p:cNvSpPr txBox="1">
            <a:spLocks noChangeArrowheads="1"/>
          </p:cNvSpPr>
          <p:nvPr/>
        </p:nvSpPr>
        <p:spPr bwMode="auto">
          <a:xfrm>
            <a:off x="407368" y="4827587"/>
            <a:ext cx="338157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solidFill>
                  <a:srgbClr val="FF0000"/>
                </a:solidFill>
              </a:rPr>
              <a:t>Điểm</a:t>
            </a:r>
            <a:r>
              <a:rPr lang="en-US" sz="2600" dirty="0">
                <a:solidFill>
                  <a:srgbClr val="FF0000"/>
                </a:solidFill>
              </a:rPr>
              <a:t> K </a:t>
            </a:r>
            <a:r>
              <a:rPr lang="en-US" sz="2600" dirty="0" err="1" smtClean="0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toạ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độ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(-3; -2)</a:t>
            </a:r>
          </a:p>
        </p:txBody>
      </p:sp>
    </p:spTree>
    <p:extLst>
      <p:ext uri="{BB962C8B-B14F-4D97-AF65-F5344CB8AC3E}">
        <p14:creationId xmlns:p14="http://schemas.microsoft.com/office/powerpoint/2010/main" val="5675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13" grpId="0" animBg="1"/>
      <p:bldP spid="31900" grpId="0" animBg="1"/>
      <p:bldP spid="31901" grpId="0"/>
      <p:bldP spid="32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455850" y="147638"/>
            <a:ext cx="5664486" cy="833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Hobo" pitchFamily="2" charset="0"/>
              </a:rPr>
              <a:t>KIEÅM TRA BAØI CUÕ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3552" y="1294889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51794" y="60278"/>
            <a:ext cx="8787607" cy="1384995"/>
          </a:xfrm>
          <a:prstGeom prst="rect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sz="28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latin typeface=".VnTime" pitchFamily="34" charset="0"/>
              </a:rPr>
              <a:t>52/96</a:t>
            </a:r>
            <a:r>
              <a:rPr lang="en-US" sz="2800" b="1" dirty="0">
                <a:solidFill>
                  <a:srgbClr val="000000"/>
                </a:solidFill>
                <a:latin typeface=".VnTime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h×nh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b×nh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hµnh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ABCD.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E lµ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èi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xøng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D qua A,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F lµ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èi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xøng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D qua C. 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CMR 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: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E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èi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xøng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F qua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B</a:t>
            </a:r>
          </a:p>
        </p:txBody>
      </p:sp>
      <p:grpSp>
        <p:nvGrpSpPr>
          <p:cNvPr id="44065" name="Group 33"/>
          <p:cNvGrpSpPr>
            <a:grpSpLocks/>
          </p:cNvGrpSpPr>
          <p:nvPr/>
        </p:nvGrpSpPr>
        <p:grpSpPr bwMode="auto">
          <a:xfrm>
            <a:off x="1524000" y="3009900"/>
            <a:ext cx="3494088" cy="2344738"/>
            <a:chOff x="0" y="1896"/>
            <a:chExt cx="2201" cy="1477"/>
          </a:xfrm>
        </p:grpSpPr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82" y="1949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A</a:t>
              </a: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1881" y="1896"/>
              <a:ext cx="3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B</a:t>
              </a:r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1401" y="2967"/>
              <a:ext cx="3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C</a:t>
              </a:r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0" y="2969"/>
              <a:ext cx="3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44048" name="AutoShape 16"/>
            <p:cNvSpPr>
              <a:spLocks noChangeArrowheads="1"/>
            </p:cNvSpPr>
            <p:nvPr/>
          </p:nvSpPr>
          <p:spPr bwMode="auto">
            <a:xfrm>
              <a:off x="200" y="2269"/>
              <a:ext cx="1720" cy="750"/>
            </a:xfrm>
            <a:prstGeom prst="parallelogram">
              <a:avLst>
                <a:gd name="adj" fmla="val 57333"/>
              </a:avLst>
            </a:prstGeom>
            <a:solidFill>
              <a:srgbClr val="99CC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  <p:sp>
        <p:nvSpPr>
          <p:cNvPr id="44043" name="Line 11"/>
          <p:cNvSpPr>
            <a:spLocks noChangeShapeType="1"/>
          </p:cNvSpPr>
          <p:nvPr/>
        </p:nvSpPr>
        <p:spPr bwMode="auto">
          <a:xfrm rot="21502894" flipV="1">
            <a:off x="2511425" y="2479675"/>
            <a:ext cx="698500" cy="11064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860800" y="4797425"/>
            <a:ext cx="2159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3194050" y="2479676"/>
            <a:ext cx="2794000" cy="2297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784476" y="1905000"/>
            <a:ext cx="569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891214" y="4672013"/>
            <a:ext cx="573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.VnTimeH" pitchFamily="34" charset="0"/>
              </a:rPr>
              <a:t>F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2162175" y="4011613"/>
            <a:ext cx="1270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717800" y="3032125"/>
            <a:ext cx="12700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2654300" y="4648200"/>
            <a:ext cx="127000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2781300" y="4670425"/>
            <a:ext cx="127000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4495800" y="4670425"/>
            <a:ext cx="127000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622800" y="4691064"/>
            <a:ext cx="12700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6289104" y="1697434"/>
            <a:ext cx="4343400" cy="57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E ®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èi</a:t>
            </a:r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xøng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F qua B</a:t>
            </a:r>
            <a:endParaRPr lang="en-US" sz="32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8458200" y="2362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6297613" y="2819400"/>
            <a:ext cx="4267200" cy="57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B lµ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iÓm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EF</a:t>
            </a:r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V="1">
            <a:off x="8458200" y="3352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6324600" y="3886200"/>
            <a:ext cx="4114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E,B,F th¼ng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hµng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              vµ BE=BF</a:t>
            </a: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2514600" y="3581400"/>
            <a:ext cx="1371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6324600" y="5410200"/>
            <a:ext cx="4114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BE vµ BF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cïng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song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song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b»ng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AC</a:t>
            </a:r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8464550" y="4953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1703388" y="5500688"/>
            <a:ext cx="4191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Tø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gi¸c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AEBC vµ ABFC lµ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h×nh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b×nh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hµnh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rot="5400000" flipV="1">
            <a:off x="6126957" y="5866607"/>
            <a:ext cx="158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1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10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1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3" grpId="0" animBg="1"/>
      <p:bldP spid="44044" grpId="0" animBg="1"/>
      <p:bldP spid="44045" grpId="0" animBg="1"/>
      <p:bldP spid="44046" grpId="0"/>
      <p:bldP spid="44047" grpId="0"/>
      <p:bldP spid="44050" grpId="0" animBg="1"/>
      <p:bldP spid="44051" grpId="0" animBg="1"/>
      <p:bldP spid="44052" grpId="0" animBg="1"/>
      <p:bldP spid="44053" grpId="0" animBg="1"/>
      <p:bldP spid="44054" grpId="0" animBg="1"/>
      <p:bldP spid="44055" grpId="0" animBg="1"/>
      <p:bldP spid="44056" grpId="0" animBg="1"/>
      <p:bldP spid="44057" grpId="0" animBg="1"/>
      <p:bldP spid="44058" grpId="0" animBg="1"/>
      <p:bldP spid="44059" grpId="0" animBg="1"/>
      <p:bldP spid="44060" grpId="0" animBg="1"/>
      <p:bldP spid="44061" grpId="0" animBg="1"/>
      <p:bldP spid="44066" grpId="0" animBg="1"/>
      <p:bldP spid="44067" grpId="0" animBg="1"/>
      <p:bldP spid="44068" grpId="0" animBg="1"/>
      <p:bldP spid="440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667000" y="152401"/>
            <a:ext cx="6985000" cy="1819276"/>
            <a:chOff x="912" y="3463"/>
            <a:chExt cx="4400" cy="1146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912" y="3463"/>
              <a:ext cx="440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03" y="4020"/>
              <a:ext cx="4309" cy="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kern="10" dirty="0"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</a:t>
              </a:r>
              <a:endParaRPr lang="en-US" sz="36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879662" y="1560515"/>
            <a:ext cx="8305800" cy="2590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51,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/SGK.</a:t>
            </a:r>
            <a:b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So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3" name="Picture 14" descr="J01527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114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7" descr="J0107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114800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079831"/>
            <a:ext cx="2321396" cy="18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7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3505200" y="776288"/>
            <a:ext cx="5181600" cy="1765300"/>
            <a:chOff x="1248" y="489"/>
            <a:chExt cx="3264" cy="1112"/>
          </a:xfrm>
        </p:grpSpPr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1488" y="816"/>
              <a:ext cx="2784" cy="672"/>
              <a:chOff x="1440" y="624"/>
              <a:chExt cx="2784" cy="672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1440" y="624"/>
                <a:ext cx="2784" cy="672"/>
              </a:xfrm>
              <a:prstGeom prst="flowChartInputOutput">
                <a:avLst/>
              </a:prstGeom>
              <a:solidFill>
                <a:srgbClr val="99CC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016" y="624"/>
                <a:ext cx="1632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 flipV="1">
                <a:off x="1440" y="624"/>
                <a:ext cx="2784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2784" y="760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66"/>
                  </a:solidFill>
                </a:rPr>
                <a:t>O</a:t>
              </a: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1811" y="489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CC"/>
                  </a:solidFill>
                </a:rPr>
                <a:t>A</a:t>
              </a: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248" y="1152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CC"/>
                  </a:solidFill>
                </a:rPr>
                <a:t>B</a:t>
              </a: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4272" y="624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33CC"/>
                  </a:solidFill>
                </a:rPr>
                <a:t>D</a:t>
              </a:r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3879" y="1217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CC"/>
                  </a:solidFill>
                </a:rPr>
                <a:t>C</a:t>
              </a:r>
            </a:p>
          </p:txBody>
        </p:sp>
      </p:grp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6038851" y="1773239"/>
            <a:ext cx="92075" cy="920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6940550" y="1447800"/>
            <a:ext cx="146050" cy="311150"/>
          </a:xfrm>
          <a:prstGeom prst="line">
            <a:avLst/>
          </a:prstGeom>
          <a:noFill/>
          <a:ln w="555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5029200" y="1905000"/>
            <a:ext cx="146050" cy="311150"/>
          </a:xfrm>
          <a:prstGeom prst="line">
            <a:avLst/>
          </a:prstGeom>
          <a:noFill/>
          <a:ln w="555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5391150" y="1466851"/>
            <a:ext cx="146050" cy="2016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6610350" y="1943101"/>
            <a:ext cx="146050" cy="2016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943350" y="147638"/>
            <a:ext cx="45529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Hobo" pitchFamily="2" charset="0"/>
              </a:rPr>
              <a:t>KIEÅM TRA BAØI CUÕ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75520" y="2564904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  <p:bldP spid="4110" grpId="0" animBg="1"/>
      <p:bldP spid="4111" grpId="0" animBg="1"/>
      <p:bldP spid="4117" grpId="0" animBg="1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73032" y="17750"/>
            <a:ext cx="45695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chúng</a:t>
            </a:r>
            <a:r>
              <a:rPr lang="en-US" sz="2800" b="1" dirty="0"/>
              <a:t>?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2200" y="1905000"/>
            <a:ext cx="1752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2887571" y="302564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266318" y="1897721"/>
            <a:ext cx="1752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5908811" y="301148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153400" y="1905000"/>
            <a:ext cx="15240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8837022" y="303053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378386" y="4365104"/>
            <a:ext cx="2895600" cy="1447800"/>
          </a:xfrm>
          <a:prstGeom prst="flowChartInputOutpu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11" y="3894956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378386" y="4365104"/>
            <a:ext cx="2895600" cy="1447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965761" y="4374434"/>
            <a:ext cx="1720850" cy="14605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784776" y="505352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60" y="-27262"/>
            <a:ext cx="2902577" cy="22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9" grpId="0" animBg="1"/>
      <p:bldP spid="2060" grpId="0"/>
      <p:bldP spid="2062" grpId="0" animBg="1"/>
      <p:bldP spid="2063" grpId="0"/>
      <p:bldP spid="206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204864"/>
            <a:ext cx="109728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TIẾT 12: </a:t>
            </a:r>
            <a:br>
              <a:rPr lang="en-US" sz="4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ĐỐI XỨNG TÂM (</a:t>
            </a:r>
            <a:r>
              <a:rPr lang="en-US" sz="4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tiết</a:t>
            </a:r>
            <a:r>
              <a:rPr lang="en-US" sz="4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1)</a:t>
            </a:r>
            <a:endParaRPr lang="en-US" sz="4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12"/>
          <p:cNvSpPr>
            <a:spLocks noChangeShapeType="1"/>
          </p:cNvSpPr>
          <p:nvPr/>
        </p:nvSpPr>
        <p:spPr bwMode="auto">
          <a:xfrm>
            <a:off x="6172200" y="6858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3757613" y="22494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102" name="Text Box 32"/>
          <p:cNvSpPr txBox="1">
            <a:spLocks noChangeArrowheads="1"/>
          </p:cNvSpPr>
          <p:nvPr/>
        </p:nvSpPr>
        <p:spPr bwMode="auto">
          <a:xfrm>
            <a:off x="5131526" y="220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103" name="Text Box 33"/>
          <p:cNvSpPr txBox="1">
            <a:spLocks noChangeArrowheads="1"/>
          </p:cNvSpPr>
          <p:nvPr/>
        </p:nvSpPr>
        <p:spPr bwMode="auto">
          <a:xfrm>
            <a:off x="6553200" y="22383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A’</a:t>
            </a:r>
          </a:p>
        </p:txBody>
      </p:sp>
      <p:sp>
        <p:nvSpPr>
          <p:cNvPr id="4106" name="Line 41"/>
          <p:cNvSpPr>
            <a:spLocks noChangeShapeType="1"/>
          </p:cNvSpPr>
          <p:nvPr/>
        </p:nvSpPr>
        <p:spPr bwMode="auto">
          <a:xfrm flipH="1">
            <a:off x="4495800" y="2557031"/>
            <a:ext cx="152400" cy="2770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7" name="Line 42"/>
          <p:cNvSpPr>
            <a:spLocks noChangeShapeType="1"/>
          </p:cNvSpPr>
          <p:nvPr/>
        </p:nvSpPr>
        <p:spPr bwMode="auto">
          <a:xfrm flipH="1">
            <a:off x="5867400" y="2543175"/>
            <a:ext cx="152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328" y="689284"/>
            <a:ext cx="12313368" cy="162506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0000FF"/>
                </a:solidFill>
                <a:latin typeface=".VnTimeH" pitchFamily="34" charset="0"/>
              </a:rPr>
              <a:t>          </a:t>
            </a:r>
            <a:r>
              <a:rPr lang="en-US" sz="3000" b="1" kern="0" dirty="0">
                <a:solidFill>
                  <a:srgbClr val="FF0000"/>
                </a:solidFill>
                <a:latin typeface=".VnTimeH" pitchFamily="34" charset="0"/>
              </a:rPr>
              <a:t>1.</a:t>
            </a:r>
            <a:r>
              <a:rPr lang="en-US" sz="3000" b="1" u="sng" kern="0" dirty="0">
                <a:solidFill>
                  <a:srgbClr val="FF0000"/>
                </a:solidFill>
                <a:latin typeface=".VnTimeH" pitchFamily="34" charset="0"/>
              </a:rPr>
              <a:t>Hai ®</a:t>
            </a:r>
            <a:r>
              <a:rPr lang="en-US" sz="3000" b="1" u="sng" kern="0" dirty="0" err="1">
                <a:solidFill>
                  <a:srgbClr val="FF0000"/>
                </a:solidFill>
                <a:latin typeface=".VnTimeH" pitchFamily="34" charset="0"/>
              </a:rPr>
              <a:t>iÓm</a:t>
            </a:r>
            <a:r>
              <a:rPr lang="en-US" sz="3000" b="1" u="sng" kern="0" dirty="0">
                <a:solidFill>
                  <a:srgbClr val="FF0000"/>
                </a:solidFill>
                <a:latin typeface=".VnTimeH" pitchFamily="34" charset="0"/>
              </a:rPr>
              <a:t> ®</a:t>
            </a:r>
            <a:r>
              <a:rPr lang="en-US" sz="3000" b="1" u="sng" kern="0" dirty="0" err="1">
                <a:solidFill>
                  <a:srgbClr val="FF0000"/>
                </a:solidFill>
                <a:latin typeface=".VnTimeH" pitchFamily="34" charset="0"/>
              </a:rPr>
              <a:t>èi</a:t>
            </a:r>
            <a:r>
              <a:rPr lang="en-US" sz="3000" b="1" u="sng" kern="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3000" b="1" u="sng" kern="0" dirty="0" err="1">
                <a:solidFill>
                  <a:srgbClr val="FF0000"/>
                </a:solidFill>
                <a:latin typeface=".VnTimeH" pitchFamily="34" charset="0"/>
              </a:rPr>
              <a:t>xøng</a:t>
            </a:r>
            <a:r>
              <a:rPr lang="en-US" sz="3000" b="1" u="sng" kern="0" dirty="0">
                <a:solidFill>
                  <a:srgbClr val="FF0000"/>
                </a:solidFill>
                <a:latin typeface=".VnTimeH" pitchFamily="34" charset="0"/>
              </a:rPr>
              <a:t> qua </a:t>
            </a:r>
            <a:r>
              <a:rPr lang="en-US" sz="3000" b="1" u="sng" kern="0" dirty="0" err="1">
                <a:solidFill>
                  <a:srgbClr val="FF0000"/>
                </a:solidFill>
                <a:latin typeface=".VnTimeH" pitchFamily="34" charset="0"/>
              </a:rPr>
              <a:t>mét</a:t>
            </a:r>
            <a:r>
              <a:rPr lang="en-US" sz="3000" b="1" u="sng" kern="0" dirty="0">
                <a:solidFill>
                  <a:srgbClr val="FF0000"/>
                </a:solidFill>
                <a:latin typeface=".VnTimeH" pitchFamily="34" charset="0"/>
              </a:rPr>
              <a:t> ®</a:t>
            </a:r>
            <a:r>
              <a:rPr lang="en-US" sz="3000" b="1" u="sng" kern="0" dirty="0" err="1">
                <a:solidFill>
                  <a:srgbClr val="FF0000"/>
                </a:solidFill>
                <a:latin typeface=".VnTimeH" pitchFamily="34" charset="0"/>
              </a:rPr>
              <a:t>iÓm</a:t>
            </a:r>
            <a:endParaRPr lang="en-US" sz="3000" b="1" u="sng" kern="0" dirty="0">
              <a:solidFill>
                <a:srgbClr val="FF0000"/>
              </a:solidFill>
              <a:latin typeface=".VnTimeH" pitchFamily="34" charset="0"/>
            </a:endParaRPr>
          </a:p>
          <a:p>
            <a:pPr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4000" kern="0" dirty="0">
                <a:solidFill>
                  <a:srgbClr val="000000"/>
                </a:solidFill>
              </a:rPr>
              <a:t>     </a:t>
            </a:r>
            <a:r>
              <a:rPr lang="en-US" sz="3200" kern="0" dirty="0">
                <a:solidFill>
                  <a:schemeClr val="tx2"/>
                </a:solidFill>
              </a:rPr>
              <a:t>Cho ®</a:t>
            </a:r>
            <a:r>
              <a:rPr lang="en-US" sz="3200" kern="0" dirty="0" err="1">
                <a:solidFill>
                  <a:schemeClr val="tx2"/>
                </a:solidFill>
              </a:rPr>
              <a:t>iÓm</a:t>
            </a:r>
            <a:r>
              <a:rPr lang="en-US" sz="3200" kern="0" dirty="0">
                <a:solidFill>
                  <a:schemeClr val="tx2"/>
                </a:solidFill>
              </a:rPr>
              <a:t> O vµ ®</a:t>
            </a:r>
            <a:r>
              <a:rPr lang="en-US" sz="3200" kern="0" dirty="0" err="1">
                <a:solidFill>
                  <a:schemeClr val="tx2"/>
                </a:solidFill>
              </a:rPr>
              <a:t>iÓm</a:t>
            </a:r>
            <a:r>
              <a:rPr lang="en-US" sz="3200" kern="0" dirty="0">
                <a:solidFill>
                  <a:schemeClr val="tx2"/>
                </a:solidFill>
              </a:rPr>
              <a:t> A. </a:t>
            </a:r>
            <a:r>
              <a:rPr lang="en-US" sz="3200" kern="0" dirty="0" err="1">
                <a:solidFill>
                  <a:schemeClr val="tx2"/>
                </a:solidFill>
              </a:rPr>
              <a:t>H·y</a:t>
            </a:r>
            <a:r>
              <a:rPr lang="en-US" sz="3200" kern="0" dirty="0">
                <a:solidFill>
                  <a:schemeClr val="tx2"/>
                </a:solidFill>
              </a:rPr>
              <a:t> </a:t>
            </a:r>
            <a:r>
              <a:rPr lang="en-US" sz="3200" kern="0" dirty="0" err="1">
                <a:solidFill>
                  <a:schemeClr val="tx2"/>
                </a:solidFill>
              </a:rPr>
              <a:t>vÏ</a:t>
            </a:r>
            <a:r>
              <a:rPr lang="en-US" sz="3200" kern="0" dirty="0">
                <a:solidFill>
                  <a:schemeClr val="tx2"/>
                </a:solidFill>
              </a:rPr>
              <a:t> ®</a:t>
            </a:r>
            <a:r>
              <a:rPr lang="en-US" sz="3200" kern="0" dirty="0" err="1">
                <a:solidFill>
                  <a:schemeClr val="tx2"/>
                </a:solidFill>
              </a:rPr>
              <a:t>iÓm</a:t>
            </a:r>
            <a:r>
              <a:rPr lang="en-US" sz="3200" kern="0" dirty="0">
                <a:solidFill>
                  <a:schemeClr val="tx2"/>
                </a:solidFill>
              </a:rPr>
              <a:t> A’ </a:t>
            </a:r>
            <a:r>
              <a:rPr lang="en-US" sz="3200" kern="0" dirty="0" err="1">
                <a:solidFill>
                  <a:schemeClr val="tx2"/>
                </a:solidFill>
              </a:rPr>
              <a:t>sao</a:t>
            </a:r>
            <a:r>
              <a:rPr lang="en-US" sz="3200" kern="0" dirty="0">
                <a:solidFill>
                  <a:schemeClr val="tx2"/>
                </a:solidFill>
              </a:rPr>
              <a:t> </a:t>
            </a:r>
            <a:r>
              <a:rPr lang="en-US" sz="3200" kern="0" dirty="0" err="1">
                <a:solidFill>
                  <a:schemeClr val="tx2"/>
                </a:solidFill>
              </a:rPr>
              <a:t>cho</a:t>
            </a:r>
            <a:r>
              <a:rPr lang="en-US" sz="3200" kern="0" dirty="0">
                <a:solidFill>
                  <a:schemeClr val="tx2"/>
                </a:solidFill>
              </a:rPr>
              <a:t> O lµ </a:t>
            </a:r>
            <a:r>
              <a:rPr lang="en-US" sz="3200" kern="0" dirty="0" err="1">
                <a:solidFill>
                  <a:schemeClr val="tx2"/>
                </a:solidFill>
              </a:rPr>
              <a:t>trung</a:t>
            </a:r>
            <a:r>
              <a:rPr lang="en-US" sz="3200" kern="0" dirty="0">
                <a:solidFill>
                  <a:schemeClr val="tx2"/>
                </a:solidFill>
              </a:rPr>
              <a:t> ®</a:t>
            </a:r>
            <a:r>
              <a:rPr lang="en-US" sz="3200" kern="0" dirty="0" err="1">
                <a:solidFill>
                  <a:schemeClr val="tx2"/>
                </a:solidFill>
              </a:rPr>
              <a:t>iÓm</a:t>
            </a:r>
            <a:r>
              <a:rPr lang="en-US" sz="3200" kern="0" dirty="0">
                <a:solidFill>
                  <a:schemeClr val="tx2"/>
                </a:solidFill>
              </a:rPr>
              <a:t> </a:t>
            </a:r>
            <a:r>
              <a:rPr lang="en-US" sz="3200" kern="0" dirty="0" err="1">
                <a:solidFill>
                  <a:schemeClr val="tx2"/>
                </a:solidFill>
              </a:rPr>
              <a:t>cña</a:t>
            </a:r>
            <a:r>
              <a:rPr lang="en-US" sz="3200" kern="0" dirty="0">
                <a:solidFill>
                  <a:schemeClr val="tx2"/>
                </a:solidFill>
              </a:rPr>
              <a:t> ®o¹n th¼ng AA’.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91344" y="3238312"/>
            <a:ext cx="67125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kern="0" dirty="0"/>
              <a:t>*</a:t>
            </a:r>
            <a:r>
              <a:rPr lang="en-US" sz="2800" kern="0" dirty="0" err="1">
                <a:latin typeface=".VnTime" pitchFamily="34" charset="0"/>
              </a:rPr>
              <a:t>Hai</a:t>
            </a:r>
            <a:r>
              <a:rPr lang="en-US" sz="2800" kern="0" dirty="0">
                <a:latin typeface=".VnTime" pitchFamily="34" charset="0"/>
              </a:rPr>
              <a:t> ®</a:t>
            </a:r>
            <a:r>
              <a:rPr lang="en-US" sz="2800" kern="0" dirty="0" err="1">
                <a:latin typeface=".VnTime" pitchFamily="34" charset="0"/>
              </a:rPr>
              <a:t>iÓm</a:t>
            </a:r>
            <a:r>
              <a:rPr lang="en-US" sz="2800" kern="0" dirty="0">
                <a:latin typeface=".VnTime" pitchFamily="34" charset="0"/>
              </a:rPr>
              <a:t> A vµ A’ lµ </a:t>
            </a:r>
            <a:r>
              <a:rPr lang="en-US" sz="2800" kern="0" dirty="0" err="1">
                <a:latin typeface=".VnTime" pitchFamily="34" charset="0"/>
              </a:rPr>
              <a:t>hai</a:t>
            </a:r>
            <a:r>
              <a:rPr lang="en-US" sz="2800" kern="0" dirty="0">
                <a:latin typeface=".VnTime" pitchFamily="34" charset="0"/>
              </a:rPr>
              <a:t> ®</a:t>
            </a:r>
            <a:r>
              <a:rPr lang="en-US" sz="2800" kern="0" dirty="0" err="1">
                <a:latin typeface=".VnTime" pitchFamily="34" charset="0"/>
              </a:rPr>
              <a:t>iÓm</a:t>
            </a:r>
            <a:r>
              <a:rPr lang="en-US" sz="2800" kern="0" dirty="0">
                <a:latin typeface=".VnTime" pitchFamily="34" charset="0"/>
              </a:rPr>
              <a:t> ®</a:t>
            </a:r>
            <a:r>
              <a:rPr lang="en-US" sz="2800" kern="0" dirty="0" err="1">
                <a:latin typeface=".VnTime" pitchFamily="34" charset="0"/>
              </a:rPr>
              <a:t>èi</a:t>
            </a:r>
            <a:r>
              <a:rPr lang="en-US" sz="2800" kern="0" dirty="0">
                <a:latin typeface=".VnTime" pitchFamily="34" charset="0"/>
              </a:rPr>
              <a:t> </a:t>
            </a:r>
            <a:r>
              <a:rPr lang="en-US" sz="2800" kern="0" dirty="0" err="1">
                <a:latin typeface=".VnTime" pitchFamily="34" charset="0"/>
              </a:rPr>
              <a:t>xøng</a:t>
            </a:r>
            <a:r>
              <a:rPr lang="en-US" sz="2800" kern="0" dirty="0">
                <a:latin typeface=".VnTime" pitchFamily="34" charset="0"/>
              </a:rPr>
              <a:t> </a:t>
            </a:r>
            <a:r>
              <a:rPr lang="en-US" sz="2800" kern="0" dirty="0" err="1">
                <a:latin typeface=".VnTime" pitchFamily="34" charset="0"/>
              </a:rPr>
              <a:t>víi</a:t>
            </a:r>
            <a:r>
              <a:rPr lang="en-US" sz="2800" kern="0" dirty="0">
                <a:latin typeface=".VnTime" pitchFamily="34" charset="0"/>
              </a:rPr>
              <a:t> </a:t>
            </a:r>
            <a:r>
              <a:rPr lang="en-US" sz="2800" kern="0" dirty="0" err="1">
                <a:latin typeface=".VnTime" pitchFamily="34" charset="0"/>
              </a:rPr>
              <a:t>nhau</a:t>
            </a:r>
            <a:r>
              <a:rPr lang="en-US" sz="2800" kern="0" dirty="0">
                <a:latin typeface=".VnTime" pitchFamily="34" charset="0"/>
              </a:rPr>
              <a:t> qua ®</a:t>
            </a:r>
            <a:r>
              <a:rPr lang="en-US" sz="2800" kern="0" dirty="0" err="1">
                <a:latin typeface=".VnTime" pitchFamily="34" charset="0"/>
              </a:rPr>
              <a:t>iÓm</a:t>
            </a:r>
            <a:r>
              <a:rPr lang="en-US" sz="2800" kern="0" dirty="0">
                <a:latin typeface=".VnTime" pitchFamily="34" charset="0"/>
              </a:rPr>
              <a:t> O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63352" y="4192418"/>
            <a:ext cx="10295911" cy="18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00FF"/>
                </a:solidFill>
                <a:latin typeface=".VnTime" pitchFamily="34" charset="0"/>
              </a:rPr>
              <a:t>*</a:t>
            </a:r>
            <a:r>
              <a:rPr lang="en-US" sz="2800" b="1" i="1" u="sng" kern="0" dirty="0">
                <a:solidFill>
                  <a:srgbClr val="0000FF"/>
                </a:solidFill>
                <a:latin typeface=".VnTime" pitchFamily="34" charset="0"/>
              </a:rPr>
              <a:t>§</a:t>
            </a:r>
            <a:r>
              <a:rPr lang="en-US" sz="2800" b="1" i="1" u="sng" kern="0" dirty="0" err="1">
                <a:solidFill>
                  <a:srgbClr val="0000FF"/>
                </a:solidFill>
                <a:latin typeface=".VnTime" pitchFamily="34" charset="0"/>
              </a:rPr>
              <a:t>Þnh</a:t>
            </a:r>
            <a:r>
              <a:rPr lang="en-US" sz="2800" b="1" i="1" u="sng" kern="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i="1" u="sng" kern="0" dirty="0" err="1">
                <a:solidFill>
                  <a:srgbClr val="0000FF"/>
                </a:solidFill>
                <a:latin typeface=".VnTime" pitchFamily="34" charset="0"/>
              </a:rPr>
              <a:t>nghÜa</a:t>
            </a:r>
            <a:r>
              <a:rPr lang="en-US" sz="2800" b="1" kern="0" dirty="0">
                <a:solidFill>
                  <a:srgbClr val="000000"/>
                </a:solidFill>
                <a:latin typeface=".VnTime" pitchFamily="34" charset="0"/>
              </a:rPr>
              <a:t>: (</a:t>
            </a:r>
            <a:r>
              <a:rPr lang="en-US" sz="2400" b="1" kern="0" dirty="0">
                <a:solidFill>
                  <a:srgbClr val="000000"/>
                </a:solidFill>
                <a:latin typeface=".VnTime" pitchFamily="34" charset="0"/>
              </a:rPr>
              <a:t>SGK/93</a:t>
            </a:r>
            <a:r>
              <a:rPr lang="en-US" sz="2800" b="1" kern="0" dirty="0">
                <a:solidFill>
                  <a:srgbClr val="000000"/>
                </a:solidFill>
                <a:latin typeface=".VnTime" pitchFamily="34" charset="0"/>
              </a:rPr>
              <a:t>) </a:t>
            </a:r>
          </a:p>
          <a:p>
            <a:pPr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sz="2800" b="1" i="1" kern="0" dirty="0">
              <a:solidFill>
                <a:srgbClr val="0000FF"/>
              </a:solidFill>
              <a:latin typeface=".VnTime" pitchFamily="34" charset="0"/>
            </a:endParaRPr>
          </a:p>
          <a:p>
            <a:pPr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sz="2800" b="1" i="1" kern="0" dirty="0">
              <a:solidFill>
                <a:srgbClr val="0000FF"/>
              </a:solidFill>
              <a:latin typeface=".VnTime" pitchFamily="34" charset="0"/>
            </a:endParaRPr>
          </a:p>
          <a:p>
            <a:pPr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00FF"/>
                </a:solidFill>
                <a:latin typeface=".VnTime" pitchFamily="34" charset="0"/>
              </a:rPr>
              <a:t>*</a:t>
            </a:r>
            <a:r>
              <a:rPr lang="en-US" sz="2800" b="1" i="1" u="sng" kern="0" dirty="0" err="1">
                <a:solidFill>
                  <a:srgbClr val="0000FF"/>
                </a:solidFill>
                <a:latin typeface="VNI-Times" pitchFamily="2" charset="0"/>
              </a:rPr>
              <a:t>Quy</a:t>
            </a:r>
            <a:r>
              <a:rPr lang="en-US" sz="2800" b="1" i="1" u="sng" kern="0" dirty="0">
                <a:solidFill>
                  <a:srgbClr val="0000FF"/>
                </a:solidFill>
                <a:latin typeface="VNI-Times" pitchFamily="2" charset="0"/>
              </a:rPr>
              <a:t> ­</a:t>
            </a:r>
            <a:r>
              <a:rPr lang="en-US" sz="2800" b="1" i="1" u="sng" kern="0" dirty="0" err="1">
                <a:solidFill>
                  <a:srgbClr val="0000FF"/>
                </a:solidFill>
                <a:latin typeface="VNI-Times" pitchFamily="2" charset="0"/>
              </a:rPr>
              <a:t>öôùc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: §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èi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xøng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O qua ®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O 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còng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lµ ®</a:t>
            </a:r>
            <a:r>
              <a:rPr lang="en-US" sz="2800" b="1" i="1" kern="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b="1" i="1" kern="0" dirty="0">
                <a:solidFill>
                  <a:srgbClr val="000000"/>
                </a:solidFill>
                <a:latin typeface=".VnTime" pitchFamily="34" charset="0"/>
              </a:rPr>
              <a:t> O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04" y="1238276"/>
            <a:ext cx="607902" cy="52707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?1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79376" y="4581129"/>
            <a:ext cx="11161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gọi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xứng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qua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O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nếu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O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trung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nối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31704" y="80560"/>
            <a:ext cx="57606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ĐỐI XỨNG TÂM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97996" y="265219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26396" y="26706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72781" y="265888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2279" y="2681829"/>
            <a:ext cx="2746385" cy="1179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01379" y="2438400"/>
            <a:ext cx="32143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A’ 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đối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xứng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với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A qua </a:t>
            </a:r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O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A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đối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xứng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với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A’  </a:t>
            </a:r>
            <a:r>
              <a:rPr lang="en-US" sz="2400" b="1" dirty="0">
                <a:solidFill>
                  <a:srgbClr val="0070C0"/>
                </a:solidFill>
              </a:rPr>
              <a:t>qua </a:t>
            </a:r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O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9298" y="2478089"/>
            <a:ext cx="3228729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Em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hãy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tìm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xứng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O qua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O 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1931" y="2755087"/>
            <a:ext cx="384863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xứng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O qua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O </a:t>
            </a:r>
            <a:r>
              <a:rPr lang="en-US" sz="2400" dirty="0" err="1">
                <a:solidFill>
                  <a:srgbClr val="FF0000"/>
                </a:solidFill>
              </a:rPr>
              <a:t>cũng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249278" y="2597106"/>
            <a:ext cx="169444" cy="169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6" grpId="0" animBg="1"/>
      <p:bldP spid="4107" grpId="0" animBg="1"/>
      <p:bldP spid="15" grpId="0"/>
      <p:bldP spid="2" grpId="0" animBg="1"/>
      <p:bldP spid="19" grpId="0"/>
      <p:bldP spid="3" grpId="0" animBg="1"/>
      <p:bldP spid="9" grpId="0" animBg="1"/>
      <p:bldP spid="23" grpId="0" animBg="1"/>
      <p:bldP spid="24" grpId="0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1752601" y="395288"/>
            <a:ext cx="350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</a:rPr>
              <a:t>Bài tập 50/tr95-SGK</a:t>
            </a:r>
          </a:p>
        </p:txBody>
      </p:sp>
      <p:graphicFrame>
        <p:nvGraphicFramePr>
          <p:cNvPr id="16548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5264"/>
              </p:ext>
            </p:extLst>
          </p:nvPr>
        </p:nvGraphicFramePr>
        <p:xfrm>
          <a:off x="4191000" y="2438400"/>
          <a:ext cx="3429000" cy="22860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24" name="Text Box 165"/>
          <p:cNvSpPr txBox="1">
            <a:spLocks noChangeArrowheads="1"/>
          </p:cNvSpPr>
          <p:nvPr/>
        </p:nvSpPr>
        <p:spPr bwMode="auto">
          <a:xfrm>
            <a:off x="3146426" y="914400"/>
            <a:ext cx="5540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</a:rPr>
              <a:t>Vẽ điểm A’ đối xứng với A qua B,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</a:rPr>
              <a:t>vẽ điểm C’ đối xứng với C qua B</a:t>
            </a:r>
          </a:p>
        </p:txBody>
      </p:sp>
      <p:sp>
        <p:nvSpPr>
          <p:cNvPr id="16425" name="Oval 166"/>
          <p:cNvSpPr>
            <a:spLocks noChangeArrowheads="1"/>
          </p:cNvSpPr>
          <p:nvPr/>
        </p:nvSpPr>
        <p:spPr bwMode="auto">
          <a:xfrm>
            <a:off x="4143375" y="2976563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426" name="Oval 167"/>
          <p:cNvSpPr>
            <a:spLocks noChangeArrowheads="1"/>
          </p:cNvSpPr>
          <p:nvPr/>
        </p:nvSpPr>
        <p:spPr bwMode="auto">
          <a:xfrm>
            <a:off x="5867400" y="353377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427" name="Oval 168"/>
          <p:cNvSpPr>
            <a:spLocks noChangeArrowheads="1"/>
          </p:cNvSpPr>
          <p:nvPr/>
        </p:nvSpPr>
        <p:spPr bwMode="auto">
          <a:xfrm>
            <a:off x="4724400" y="4681538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428" name="Text Box 169"/>
          <p:cNvSpPr txBox="1">
            <a:spLocks noChangeArrowheads="1"/>
          </p:cNvSpPr>
          <p:nvPr/>
        </p:nvSpPr>
        <p:spPr bwMode="auto">
          <a:xfrm>
            <a:off x="3743325" y="2657475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A</a:t>
            </a:r>
          </a:p>
        </p:txBody>
      </p:sp>
      <p:sp>
        <p:nvSpPr>
          <p:cNvPr id="16429" name="Text Box 170"/>
          <p:cNvSpPr txBox="1">
            <a:spLocks noChangeArrowheads="1"/>
          </p:cNvSpPr>
          <p:nvPr/>
        </p:nvSpPr>
        <p:spPr bwMode="auto">
          <a:xfrm>
            <a:off x="5334000" y="5334000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prstClr val="black"/>
                </a:solidFill>
              </a:rPr>
              <a:t>Hình 81</a:t>
            </a:r>
          </a:p>
        </p:txBody>
      </p:sp>
      <p:sp>
        <p:nvSpPr>
          <p:cNvPr id="16430" name="Text Box 171"/>
          <p:cNvSpPr txBox="1">
            <a:spLocks noChangeArrowheads="1"/>
          </p:cNvSpPr>
          <p:nvPr/>
        </p:nvSpPr>
        <p:spPr bwMode="auto">
          <a:xfrm>
            <a:off x="5857875" y="358616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</a:t>
            </a:r>
          </a:p>
        </p:txBody>
      </p:sp>
      <p:sp>
        <p:nvSpPr>
          <p:cNvPr id="16431" name="Text Box 172"/>
          <p:cNvSpPr txBox="1">
            <a:spLocks noChangeArrowheads="1"/>
          </p:cNvSpPr>
          <p:nvPr/>
        </p:nvSpPr>
        <p:spPr bwMode="auto">
          <a:xfrm>
            <a:off x="4543426" y="47101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C</a:t>
            </a:r>
          </a:p>
        </p:txBody>
      </p:sp>
      <p:sp>
        <p:nvSpPr>
          <p:cNvPr id="16557" name="Line 173"/>
          <p:cNvSpPr>
            <a:spLocks noChangeShapeType="1"/>
          </p:cNvSpPr>
          <p:nvPr/>
        </p:nvSpPr>
        <p:spPr bwMode="auto">
          <a:xfrm>
            <a:off x="4175126" y="3017839"/>
            <a:ext cx="3444875" cy="110807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58" name="Oval 174"/>
          <p:cNvSpPr>
            <a:spLocks noChangeArrowheads="1"/>
          </p:cNvSpPr>
          <p:nvPr/>
        </p:nvSpPr>
        <p:spPr bwMode="auto">
          <a:xfrm>
            <a:off x="7596188" y="4114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7696200" y="3886200"/>
            <a:ext cx="523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A’</a:t>
            </a:r>
          </a:p>
        </p:txBody>
      </p:sp>
      <p:sp>
        <p:nvSpPr>
          <p:cNvPr id="16560" name="Line 176"/>
          <p:cNvSpPr>
            <a:spLocks noChangeShapeType="1"/>
          </p:cNvSpPr>
          <p:nvPr/>
        </p:nvSpPr>
        <p:spPr bwMode="auto">
          <a:xfrm flipV="1">
            <a:off x="4752975" y="2452689"/>
            <a:ext cx="2286000" cy="225583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61" name="Oval 177"/>
          <p:cNvSpPr>
            <a:spLocks noChangeArrowheads="1"/>
          </p:cNvSpPr>
          <p:nvPr/>
        </p:nvSpPr>
        <p:spPr bwMode="auto">
          <a:xfrm>
            <a:off x="7015163" y="24098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62" name="Text Box 178"/>
          <p:cNvSpPr txBox="1">
            <a:spLocks noChangeArrowheads="1"/>
          </p:cNvSpPr>
          <p:nvPr/>
        </p:nvSpPr>
        <p:spPr bwMode="auto">
          <a:xfrm>
            <a:off x="6934201" y="19050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C’</a:t>
            </a:r>
          </a:p>
        </p:txBody>
      </p:sp>
    </p:spTree>
    <p:extLst>
      <p:ext uri="{BB962C8B-B14F-4D97-AF65-F5344CB8AC3E}">
        <p14:creationId xmlns:p14="http://schemas.microsoft.com/office/powerpoint/2010/main" val="30695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7" grpId="0" animBg="1"/>
      <p:bldP spid="16558" grpId="0" animBg="1"/>
      <p:bldP spid="16559" grpId="0"/>
      <p:bldP spid="16560" grpId="0" animBg="1"/>
      <p:bldP spid="16561" grpId="0" animBg="1"/>
      <p:bldP spid="165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61"/>
          <p:cNvSpPr txBox="1">
            <a:spLocks noChangeArrowheads="1"/>
          </p:cNvSpPr>
          <p:nvPr/>
        </p:nvSpPr>
        <p:spPr bwMode="auto">
          <a:xfrm>
            <a:off x="5375604" y="4601395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78</a:t>
            </a:r>
          </a:p>
        </p:txBody>
      </p:sp>
      <p:pic>
        <p:nvPicPr>
          <p:cNvPr id="6" name="Picture 55" descr="Doi xung tam cua la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908720"/>
            <a:ext cx="7856864" cy="33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5" descr="Doi xung tam cua la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061120"/>
            <a:ext cx="7856864" cy="33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750300" y="3727450"/>
            <a:ext cx="1600200" cy="95250"/>
            <a:chOff x="576" y="2856"/>
            <a:chExt cx="1008" cy="60"/>
          </a:xfrm>
        </p:grpSpPr>
        <p:sp>
          <p:nvSpPr>
            <p:cNvPr id="8234" name="Line 15"/>
            <p:cNvSpPr>
              <a:spLocks noChangeShapeType="1"/>
            </p:cNvSpPr>
            <p:nvPr/>
          </p:nvSpPr>
          <p:spPr bwMode="auto">
            <a:xfrm>
              <a:off x="624" y="2880"/>
              <a:ext cx="912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35" name="Oval 16"/>
            <p:cNvSpPr>
              <a:spLocks noChangeArrowheads="1"/>
            </p:cNvSpPr>
            <p:nvPr/>
          </p:nvSpPr>
          <p:spPr bwMode="auto">
            <a:xfrm>
              <a:off x="1536" y="2868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36" name="Oval 17"/>
            <p:cNvSpPr>
              <a:spLocks noChangeArrowheads="1"/>
            </p:cNvSpPr>
            <p:nvPr/>
          </p:nvSpPr>
          <p:spPr bwMode="auto">
            <a:xfrm>
              <a:off x="576" y="2856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854075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0160726" y="32960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607300" y="5811701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</a:rPr>
              <a:t>B’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9177381" y="57975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</a:rPr>
              <a:t>A’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775700" y="3740150"/>
            <a:ext cx="546100" cy="2082800"/>
            <a:chOff x="4464" y="720"/>
            <a:chExt cx="480" cy="1296"/>
          </a:xfrm>
        </p:grpSpPr>
        <p:sp>
          <p:nvSpPr>
            <p:cNvPr id="8227" name="Line 20"/>
            <p:cNvSpPr>
              <a:spLocks noChangeShapeType="1"/>
            </p:cNvSpPr>
            <p:nvPr/>
          </p:nvSpPr>
          <p:spPr bwMode="auto">
            <a:xfrm>
              <a:off x="4464" y="720"/>
              <a:ext cx="480" cy="1296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grpSp>
          <p:nvGrpSpPr>
            <p:cNvPr id="8228" name="Group 33"/>
            <p:cNvGrpSpPr>
              <a:grpSpLocks/>
            </p:cNvGrpSpPr>
            <p:nvPr/>
          </p:nvGrpSpPr>
          <p:grpSpPr bwMode="auto">
            <a:xfrm>
              <a:off x="4548" y="984"/>
              <a:ext cx="72" cy="108"/>
              <a:chOff x="4320" y="1008"/>
              <a:chExt cx="72" cy="108"/>
            </a:xfrm>
          </p:grpSpPr>
          <p:sp>
            <p:nvSpPr>
              <p:cNvPr id="8232" name="Line 31"/>
              <p:cNvSpPr>
                <a:spLocks noChangeShapeType="1"/>
              </p:cNvSpPr>
              <p:nvPr/>
            </p:nvSpPr>
            <p:spPr bwMode="auto">
              <a:xfrm flipH="1">
                <a:off x="4320" y="10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33" name="Line 32"/>
              <p:cNvSpPr>
                <a:spLocks noChangeShapeType="1"/>
              </p:cNvSpPr>
              <p:nvPr/>
            </p:nvSpPr>
            <p:spPr bwMode="auto">
              <a:xfrm flipH="1">
                <a:off x="4344" y="1020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8229" name="Group 34"/>
            <p:cNvGrpSpPr>
              <a:grpSpLocks/>
            </p:cNvGrpSpPr>
            <p:nvPr/>
          </p:nvGrpSpPr>
          <p:grpSpPr bwMode="auto">
            <a:xfrm>
              <a:off x="4788" y="1632"/>
              <a:ext cx="72" cy="108"/>
              <a:chOff x="4320" y="1008"/>
              <a:chExt cx="72" cy="108"/>
            </a:xfrm>
          </p:grpSpPr>
          <p:sp>
            <p:nvSpPr>
              <p:cNvPr id="8230" name="Line 35"/>
              <p:cNvSpPr>
                <a:spLocks noChangeShapeType="1"/>
              </p:cNvSpPr>
              <p:nvPr/>
            </p:nvSpPr>
            <p:spPr bwMode="auto">
              <a:xfrm flipH="1">
                <a:off x="4320" y="10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31" name="Line 36"/>
              <p:cNvSpPr>
                <a:spLocks noChangeShapeType="1"/>
              </p:cNvSpPr>
              <p:nvPr/>
            </p:nvSpPr>
            <p:spPr bwMode="auto">
              <a:xfrm flipH="1">
                <a:off x="4344" y="1020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7797800" y="3765550"/>
            <a:ext cx="2514600" cy="2044700"/>
            <a:chOff x="3888" y="744"/>
            <a:chExt cx="1584" cy="1248"/>
          </a:xfrm>
        </p:grpSpPr>
        <p:sp>
          <p:nvSpPr>
            <p:cNvPr id="8224" name="Line 18"/>
            <p:cNvSpPr>
              <a:spLocks noChangeShapeType="1"/>
            </p:cNvSpPr>
            <p:nvPr/>
          </p:nvSpPr>
          <p:spPr bwMode="auto">
            <a:xfrm flipH="1">
              <a:off x="3888" y="744"/>
              <a:ext cx="158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5" name="Line 26"/>
            <p:cNvSpPr>
              <a:spLocks noChangeShapeType="1"/>
            </p:cNvSpPr>
            <p:nvPr/>
          </p:nvSpPr>
          <p:spPr bwMode="auto">
            <a:xfrm>
              <a:off x="5040" y="1008"/>
              <a:ext cx="48" cy="96"/>
            </a:xfrm>
            <a:prstGeom prst="line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6" name="Line 38"/>
            <p:cNvSpPr>
              <a:spLocks noChangeShapeType="1"/>
            </p:cNvSpPr>
            <p:nvPr/>
          </p:nvSpPr>
          <p:spPr bwMode="auto">
            <a:xfrm>
              <a:off x="4368" y="1560"/>
              <a:ext cx="48" cy="96"/>
            </a:xfrm>
            <a:prstGeom prst="line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8833023" y="4572363"/>
            <a:ext cx="685800" cy="457200"/>
            <a:chOff x="4581" y="1236"/>
            <a:chExt cx="432" cy="288"/>
          </a:xfrm>
        </p:grpSpPr>
        <p:sp>
          <p:nvSpPr>
            <p:cNvPr id="8222" name="Text Box 24"/>
            <p:cNvSpPr txBox="1">
              <a:spLocks noChangeArrowheads="1"/>
            </p:cNvSpPr>
            <p:nvPr/>
          </p:nvSpPr>
          <p:spPr bwMode="auto">
            <a:xfrm>
              <a:off x="4581" y="12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00"/>
                  </a:solidFill>
                  <a:latin typeface="Times New Roman" pitchFamily="18" charset="0"/>
                </a:rPr>
                <a:t>   </a:t>
              </a:r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8223" name="Oval 41"/>
            <p:cNvSpPr>
              <a:spLocks noChangeArrowheads="1"/>
            </p:cNvSpPr>
            <p:nvPr/>
          </p:nvSpPr>
          <p:spPr bwMode="auto">
            <a:xfrm>
              <a:off x="4691" y="134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551384" y="476000"/>
            <a:ext cx="1173730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  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AB(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h.75).         </a:t>
            </a:r>
            <a:endParaRPr lang="en-US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A’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xứng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A qua O.           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B’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xứng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B qua O.            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AB,vẽ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C’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xứng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C qua O.                    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rằng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C’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A’B’.</a:t>
            </a:r>
            <a:endParaRPr lang="en-US" sz="28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9131300" y="32956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8465818" y="577069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</a:rPr>
              <a:t>C’</a:t>
            </a:r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7150100" y="5810250"/>
            <a:ext cx="3429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7759700" y="5784850"/>
            <a:ext cx="1600200" cy="95250"/>
            <a:chOff x="576" y="2856"/>
            <a:chExt cx="1008" cy="60"/>
          </a:xfrm>
        </p:grpSpPr>
        <p:sp>
          <p:nvSpPr>
            <p:cNvPr id="8219" name="Line 64"/>
            <p:cNvSpPr>
              <a:spLocks noChangeShapeType="1"/>
            </p:cNvSpPr>
            <p:nvPr/>
          </p:nvSpPr>
          <p:spPr bwMode="auto">
            <a:xfrm>
              <a:off x="624" y="2880"/>
              <a:ext cx="912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0" name="Oval 65"/>
            <p:cNvSpPr>
              <a:spLocks noChangeArrowheads="1"/>
            </p:cNvSpPr>
            <p:nvPr/>
          </p:nvSpPr>
          <p:spPr bwMode="auto">
            <a:xfrm>
              <a:off x="1536" y="2868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1" name="Oval 66"/>
            <p:cNvSpPr>
              <a:spLocks noChangeArrowheads="1"/>
            </p:cNvSpPr>
            <p:nvPr/>
          </p:nvSpPr>
          <p:spPr bwMode="auto">
            <a:xfrm>
              <a:off x="576" y="2856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695400" y="3028147"/>
            <a:ext cx="62128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A’B’   </a:t>
            </a:r>
            <a:r>
              <a:rPr lang="en-US" sz="2800" b="1" dirty="0" err="1">
                <a:latin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O.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8707438" y="3727087"/>
            <a:ext cx="652462" cy="2082800"/>
            <a:chOff x="4437" y="1520"/>
            <a:chExt cx="411" cy="1312"/>
          </a:xfrm>
        </p:grpSpPr>
        <p:grpSp>
          <p:nvGrpSpPr>
            <p:cNvPr id="8213" name="Group 51"/>
            <p:cNvGrpSpPr>
              <a:grpSpLocks/>
            </p:cNvGrpSpPr>
            <p:nvPr/>
          </p:nvGrpSpPr>
          <p:grpSpPr bwMode="auto">
            <a:xfrm>
              <a:off x="4437" y="1520"/>
              <a:ext cx="411" cy="1312"/>
              <a:chOff x="4525" y="720"/>
              <a:chExt cx="323" cy="1296"/>
            </a:xfrm>
          </p:grpSpPr>
          <p:sp>
            <p:nvSpPr>
              <p:cNvPr id="8216" name="Line 46"/>
              <p:cNvSpPr>
                <a:spLocks noChangeShapeType="1"/>
              </p:cNvSpPr>
              <p:nvPr/>
            </p:nvSpPr>
            <p:spPr bwMode="auto">
              <a:xfrm flipH="1">
                <a:off x="4547" y="720"/>
                <a:ext cx="288" cy="1296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17" name="Line 47"/>
              <p:cNvSpPr>
                <a:spLocks noChangeShapeType="1"/>
              </p:cNvSpPr>
              <p:nvPr/>
            </p:nvSpPr>
            <p:spPr bwMode="auto">
              <a:xfrm>
                <a:off x="4525" y="17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18" name="Line 48"/>
              <p:cNvSpPr>
                <a:spLocks noChangeShapeType="1"/>
              </p:cNvSpPr>
              <p:nvPr/>
            </p:nvSpPr>
            <p:spPr bwMode="auto">
              <a:xfrm>
                <a:off x="4704" y="100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sp>
          <p:nvSpPr>
            <p:cNvPr id="8214" name="Line 70"/>
            <p:cNvSpPr>
              <a:spLocks noChangeShapeType="1"/>
            </p:cNvSpPr>
            <p:nvPr/>
          </p:nvSpPr>
          <p:spPr bwMode="auto">
            <a:xfrm>
              <a:off x="4464" y="2496"/>
              <a:ext cx="136" cy="184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15" name="Line 71"/>
            <p:cNvSpPr>
              <a:spLocks noChangeShapeType="1"/>
            </p:cNvSpPr>
            <p:nvPr/>
          </p:nvSpPr>
          <p:spPr bwMode="auto">
            <a:xfrm>
              <a:off x="4688" y="1720"/>
              <a:ext cx="136" cy="184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8484505" y="6333104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Hình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 76</a:t>
            </a:r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9296400" y="37274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212" name="Rectangle 45"/>
          <p:cNvSpPr>
            <a:spLocks noChangeArrowheads="1"/>
          </p:cNvSpPr>
          <p:nvPr/>
        </p:nvSpPr>
        <p:spPr bwMode="auto">
          <a:xfrm>
            <a:off x="551384" y="418600"/>
            <a:ext cx="753069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Times New Roman" pitchFamily="18" charset="0"/>
              </a:rPr>
              <a:t>?2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390704"/>
            <a:ext cx="8058450" cy="137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5" y="5626409"/>
            <a:ext cx="4752528" cy="98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1902543" y="3979955"/>
            <a:ext cx="4832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FF"/>
                </a:solidFill>
                <a:latin typeface=".VnTime" pitchFamily="34" charset="0"/>
              </a:rPr>
              <a:t>*§</a:t>
            </a:r>
            <a:r>
              <a:rPr lang="en-US" sz="2800" b="1" kern="0" dirty="0" err="1">
                <a:solidFill>
                  <a:srgbClr val="0000FF"/>
                </a:solidFill>
                <a:latin typeface=".VnTime" pitchFamily="34" charset="0"/>
              </a:rPr>
              <a:t>Þnh</a:t>
            </a:r>
            <a:r>
              <a:rPr lang="en-US" sz="2800" b="1" kern="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.VnTime" pitchFamily="34" charset="0"/>
              </a:rPr>
              <a:t>nghÜa</a:t>
            </a:r>
            <a:r>
              <a:rPr lang="en-US" sz="2800" b="1" kern="0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sz="2800" b="1" kern="0" dirty="0">
                <a:latin typeface=".VnTime" pitchFamily="34" charset="0"/>
              </a:rPr>
              <a:t>SGK/94</a:t>
            </a:r>
            <a:endParaRPr lang="en-US" sz="2800" b="1" kern="0" dirty="0">
              <a:latin typeface=".VnTimeH" pitchFamily="34" charset="0"/>
            </a:endParaRPr>
          </a:p>
        </p:txBody>
      </p:sp>
      <p:sp useBgFill="1"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1828800" y="-96837"/>
            <a:ext cx="8720546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FF0000"/>
                </a:solidFill>
                <a:latin typeface=".VnTimeH" pitchFamily="34" charset="0"/>
              </a:rPr>
              <a:t>2. </a:t>
            </a:r>
            <a:r>
              <a:rPr lang="en-US" sz="3000" b="1" u="sng" kern="0" dirty="0">
                <a:solidFill>
                  <a:srgbClr val="FF0000"/>
                </a:solidFill>
                <a:latin typeface="VNI-Times" pitchFamily="2" charset="0"/>
              </a:rPr>
              <a:t>HAI HÌNH ÑOÁI XÖÙNG QUA MOÄT ÑIEÅM </a:t>
            </a:r>
            <a:r>
              <a:rPr lang="en-US" sz="3000" b="1" kern="0" dirty="0">
                <a:solidFill>
                  <a:srgbClr val="FF0000"/>
                </a:solidFill>
                <a:latin typeface="VNI-Times" pitchFamily="2" charset="0"/>
              </a:rPr>
              <a:t>: </a:t>
            </a:r>
            <a:endParaRPr lang="en-US" sz="3200" kern="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260" y="4044587"/>
            <a:ext cx="581464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Nêu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định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nghĩa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hai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hình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đối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xứng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với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nhau</a:t>
            </a:r>
            <a:r>
              <a:rPr lang="en-US" sz="3200" dirty="0">
                <a:solidFill>
                  <a:srgbClr val="FFFF00"/>
                </a:solidFill>
              </a:rPr>
              <a:t> qua </a:t>
            </a:r>
            <a:r>
              <a:rPr lang="en-US" sz="3200" dirty="0" err="1">
                <a:solidFill>
                  <a:srgbClr val="FFFF00"/>
                </a:solidFill>
              </a:rPr>
              <a:t>một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điểm</a:t>
            </a:r>
            <a:r>
              <a:rPr lang="en-US" sz="3200" dirty="0">
                <a:solidFill>
                  <a:srgbClr val="FFFF00"/>
                </a:solidFill>
              </a:rPr>
              <a:t> 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9" grpId="0"/>
      <p:bldP spid="8202" grpId="0"/>
      <p:bldP spid="11308" grpId="0"/>
      <p:bldP spid="11307" grpId="0"/>
      <p:bldP spid="11326" grpId="0" animBg="1"/>
      <p:bldP spid="11326" grpId="1" animBg="1"/>
      <p:bldP spid="11333" grpId="0"/>
      <p:bldP spid="11337" grpId="0"/>
      <p:bldP spid="11337" grpId="1"/>
      <p:bldP spid="11304" grpId="0" animBg="1"/>
      <p:bldP spid="8212" grpId="0" animBg="1"/>
      <p:bldP spid="52" grpId="0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1018</Words>
  <Application>Microsoft Office PowerPoint</Application>
  <PresentationFormat>Widescreen</PresentationFormat>
  <Paragraphs>169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.VnAristote</vt:lpstr>
      <vt:lpstr>.VnTime</vt:lpstr>
      <vt:lpstr>.VnTimeH</vt:lpstr>
      <vt:lpstr>Arial</vt:lpstr>
      <vt:lpstr>Calibri</vt:lpstr>
      <vt:lpstr>Century Schoolbook</vt:lpstr>
      <vt:lpstr>Times New Roman</vt:lpstr>
      <vt:lpstr>Verdana</vt:lpstr>
      <vt:lpstr>VNI-Hobo</vt:lpstr>
      <vt:lpstr>VNI-Times</vt:lpstr>
      <vt:lpstr>VNtimes new roman</vt:lpstr>
      <vt:lpstr>Office Theme</vt:lpstr>
      <vt:lpstr>1_Default Design</vt:lpstr>
      <vt:lpstr>TOÁN HÌNH 8</vt:lpstr>
      <vt:lpstr>PowerPoint Presentation</vt:lpstr>
      <vt:lpstr>PowerPoint Presentation</vt:lpstr>
      <vt:lpstr>PowerPoint Presentation</vt:lpstr>
      <vt:lpstr>TIẾT 12:  ĐỐI XỨNG TÂM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7</dc:creator>
  <cp:lastModifiedBy>Mrs. Linh</cp:lastModifiedBy>
  <cp:revision>77</cp:revision>
  <dcterms:created xsi:type="dcterms:W3CDTF">2012-10-02T11:18:17Z</dcterms:created>
  <dcterms:modified xsi:type="dcterms:W3CDTF">2021-10-07T20:29:13Z</dcterms:modified>
</cp:coreProperties>
</file>