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0"/>
  </p:notesMasterIdLst>
  <p:sldIdLst>
    <p:sldId id="287" r:id="rId3"/>
    <p:sldId id="315" r:id="rId4"/>
    <p:sldId id="316" r:id="rId5"/>
    <p:sldId id="317" r:id="rId6"/>
    <p:sldId id="318" r:id="rId7"/>
    <p:sldId id="319" r:id="rId8"/>
    <p:sldId id="297" r:id="rId9"/>
    <p:sldId id="324" r:id="rId10"/>
    <p:sldId id="298" r:id="rId11"/>
    <p:sldId id="322" r:id="rId12"/>
    <p:sldId id="299" r:id="rId13"/>
    <p:sldId id="320" r:id="rId14"/>
    <p:sldId id="323" r:id="rId15"/>
    <p:sldId id="300" r:id="rId16"/>
    <p:sldId id="321" r:id="rId17"/>
    <p:sldId id="296" r:id="rId18"/>
    <p:sldId id="314" r:id="rId19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52" userDrawn="1">
          <p15:clr>
            <a:srgbClr val="A4A3A4"/>
          </p15:clr>
        </p15:guide>
        <p15:guide id="2" pos="7129" userDrawn="1">
          <p15:clr>
            <a:srgbClr val="A4A3A4"/>
          </p15:clr>
        </p15:guide>
        <p15:guide id="3" pos="3840" userDrawn="1">
          <p15:clr>
            <a:srgbClr val="A4A3A4"/>
          </p15:clr>
        </p15:guide>
        <p15:guide id="4" pos="59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7DDC"/>
    <a:srgbClr val="2A7E9A"/>
    <a:srgbClr val="8FAADC"/>
    <a:srgbClr val="FA719A"/>
    <a:srgbClr val="BBD0EF"/>
    <a:srgbClr val="39BEAE"/>
    <a:srgbClr val="FFBEC6"/>
    <a:srgbClr val="B4C7E7"/>
    <a:srgbClr val="FFC100"/>
    <a:srgbClr val="FAAB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21" autoAdjust="0"/>
    <p:restoredTop sz="94660"/>
  </p:normalViewPr>
  <p:slideViewPr>
    <p:cSldViewPr snapToGrid="0">
      <p:cViewPr varScale="1">
        <p:scale>
          <a:sx n="88" d="100"/>
          <a:sy n="88" d="100"/>
        </p:scale>
        <p:origin x="485" y="62"/>
      </p:cViewPr>
      <p:guideLst>
        <p:guide orient="horz" pos="1752"/>
        <p:guide pos="7129"/>
        <p:guide pos="3840"/>
        <p:guide pos="59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096001-66AB-4E14-A602-12401FD77536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17770C-03F7-48A3-A3E4-0A7959F6EA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74682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AD8240-3148-4746-BA4B-7B32B016BA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51CC32A-496B-42D5-8EC6-30D10EB5C1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F25E7C-B1D9-4999-8D1F-ED84C4EE9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18A7BBD-E847-449A-AA53-B3DBD3F53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910074-A50B-4F6C-9D3A-997C16815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8359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6F3415-0A6E-4DE3-88B2-28E302089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E31FD0E-70F4-4FE8-BC80-B6DA28E8BE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527977-21C6-4B35-81A1-E9ACD6844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50C14C7-634C-47F0-B111-6D43CB091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7A43F5-75A1-4409-ADD1-D790DF592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6934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5EA7536-D96F-400A-84FA-EE04318685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D80802C-D1E2-4C80-BE8C-D027A1D80D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5BE6F8-219E-413C-B399-2A6399D61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479AEE5-26EE-4C85-8E5E-E86011772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AC8C42C-BCED-4376-A8E1-FBA47CCFA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77120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DA514-9278-4B02-B31E-68158278CE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7972F7-21F7-475C-9E25-C1FE8E25B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599019-3758-4A32-9765-026E5AE4A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A3646E-ACCC-49D7-B924-E7CB19C44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A82CE5-7B10-4B32-AFC5-444CAC326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3840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01397-0401-4C10-9B59-A3A6045B2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D84CE-223E-4FDD-92EC-987FCECEE0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E1E1A6-D46A-4B02-90D9-12F078FFC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93FC0-0145-483B-8E9B-F75CF79E1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A56F2-D742-4780-847D-8E261E95F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0977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908FE-4841-44B5-86A5-798F129C8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AD6ACF-3999-40BF-AAA7-1906A67C8C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33C25E-77A0-41CC-BFE5-4C7D5C7D0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19ECA3-2145-45F4-B232-38C25F61B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817CC4-3525-4B78-B7CF-37F696F0E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9546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61378-8184-4018-AC7F-63AE5CE05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A836F-70DF-4959-9417-D8B69F3553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5D127C-4142-4CC9-9E85-FF37424DD0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3B1AE6-C5A3-49E7-8727-8295AA95B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50F822-6D71-4B0F-9C1E-538FD7BD4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CDD7DA-AC3C-4997-AA77-3A6A8640F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4216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4A8F5-31B4-4141-835C-1DA8E549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FF0855-24AF-45F0-B4F5-FDFECF0A7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81B1E0-493F-40B0-9398-84E97D9ABC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F429B1-0BF6-435E-8771-B5ECA0E38D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BBF8D3-4E89-4406-BB2E-4AD882AA14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351FFE-7973-4662-B837-42BAD4DE3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E0E719-02F2-42A2-90C3-DD5DD718D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F79A00-AEC5-44A7-841F-55346460D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2134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8AF88-889B-4560-8549-2B1E6B36A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ACD31A-318E-4B30-AA57-9B79299A9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AAB716-0154-4620-A968-CF06746F9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2F6D62-A5FF-4FAC-A5EE-DDC2946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227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58F711-F324-495B-A3B2-D2D2795C4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D91B2F-5DF9-446F-BC54-F71804927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83BADC-F67D-465D-B5B1-1CF7A4F64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0202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4014F-50D5-4C25-9887-B2466BAEA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A27BE-B321-438F-AB91-036CC3360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48B43F-1F1C-49D1-960E-6F4CC2F12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A4C671-1B20-4C00-8DE0-452EADC4A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249F5F-4C0E-4192-8082-530DB4E39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C1D1A9-8E31-4E9B-A2F1-EDB1D9D1D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673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C06C8B-3FFA-465E-BBD4-66F625EA9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8D2C06C-38E0-4052-90C3-34D76C49CE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14FF9F-64CF-48F0-9865-817A3C671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DFB08F-E192-48E0-9032-C1389CE0C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655902-398F-4442-BFD8-731BAF5AA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11480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937FE-F546-4709-8CBA-877C99E81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A0F0D5-37AB-4B3F-99AE-EF5CBE0349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4E2220-4B61-4FA5-A888-FD60438DBB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1CC8C9-4858-4036-B8F7-DADFD9D3E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97C144-59EA-4DFB-AEBA-4F3E82858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176193-C459-4EC3-9226-627215805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1703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57F69-999A-45C4-AF4C-4CAF51B9B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88F87E-8A63-4967-8B53-99DADB77C1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1E5A6F-A6AB-4676-94CF-AC4B15A00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5389E-2FCA-471A-8A73-7137D6427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B17710-BF11-46CC-A5A1-DE28F8A0E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2901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0DC6E5-5107-4142-8DC9-8E2043726D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D917B8-A81E-42F0-B38A-E1CB142ABC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7497FD-DFB8-43E1-833F-AC5A5F757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392A6-359C-44B8-9857-B1D8DCEBC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A8EB52-D7F0-40A9-A25B-9CD9A0B3E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302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CA5E3A-4A41-4F73-A3A1-EC72B0904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29AFC29-6332-4492-9285-A0418B56BE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5A3F6DF-3B49-481C-8199-D371B240C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98FB59-4AA8-45EA-9B9E-82D9B84BE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B2A394-124D-4F37-9BD3-DD17561AE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9000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5F11B9-A495-4E50-B767-C28445DE4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2E66B8F-31CE-4C4A-BA93-E9868EAF51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70A5FB8-642F-4221-8862-0F7DC55DB4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462E781-5F45-47EB-85D1-75BCC226B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E229F42-3063-4EC2-A927-2B503755B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A99879A-EFE9-4C35-8BC8-83B215514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7420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999036-B6F6-4846-9EBC-2D1E21016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601D12E-4C54-40ED-BAD5-EA824CE69E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C456FEA-986E-44D7-8675-9006DB4F6D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C4BD64E-F292-41EA-A7CE-2DC8902639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4E11F10-D94A-4C55-9672-1DE9FA8F66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93CE2B1-BCED-4AF2-9798-454A9C47D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7E462DE-4C04-437B-9047-D94E6CB3B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243BDB45-E029-4677-94CB-8A1A3DFA5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325228" y="574532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83774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E41ED8-8C3F-4EB3-92C5-33A0EAF46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4D1BAF-403B-4803-86C6-1E3AD3ABD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2AA558D-D833-4A3D-AAC9-04655BB32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EE9AE99-6EBB-4793-8E85-3D8E148BB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5341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9222988-F7A5-40D8-93C2-FFC76DD6F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09A7AB5-A93E-4BB9-B456-29E36D7D4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6456C9-71B0-4254-B323-89F5CF60F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6335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CD1FAB-B226-4561-BB40-894687518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FEEBC1-5908-46CD-8BE4-D21430F30C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0A38BA2-129C-4C83-91E4-70AE5F4B0E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57F831B-A5D5-4402-B859-E8CC69FFA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431C191-134A-47F1-A55C-C841FFD6C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D292E3-562D-4157-963D-FA5B17C5F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1335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576ED4-9A28-4464-992D-FC79EF3E4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9F03FEC-A4CC-4EAF-8556-78DF6C6E3A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19E19BE-2FE5-436F-9DEC-0CF4090257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A6F6EAA-3DF6-4EA4-9068-AEE5F78EF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6C1105-777B-4977-97DA-DF5E17BD7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A560B3E-6416-47DC-A8AE-3951B072C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0288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429047F-5DE1-40DA-AC24-00876ED9E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2D65A70-6F68-4B83-92A0-6D80F28C95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F1EB68C-B904-4D82-949D-22E3B851D4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2CC75-8280-4D50-8556-C2874ADEF926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36AE24F-59F4-4360-AE82-7A8125C362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A32B3F-6528-4220-A583-FE0D755461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0311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930D0A-9638-4E6A-B290-B5FBB6F38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57979C-A2B9-487C-B09C-BDF4CDE730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E1FEA3-A1FB-4096-9B8B-E17554267C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9F759A-DE83-4305-83F1-EE0F125AF9CF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392A17-3DBC-4149-968C-A34B93A066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B06EEB-EDAE-4A02-B94A-1AE70A6983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386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30.jpg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0.png"/><Relationship Id="rId4" Type="http://schemas.openxmlformats.org/officeDocument/2006/relationships/image" Target="../media/image36.png"/><Relationship Id="rId9" Type="http://schemas.openxmlformats.org/officeDocument/2006/relationships/image" Target="../media/image35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0.jpg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1.wmf"/><Relationship Id="rId4" Type="http://schemas.openxmlformats.org/officeDocument/2006/relationships/image" Target="../media/image36.png"/><Relationship Id="rId9" Type="http://schemas.openxmlformats.org/officeDocument/2006/relationships/oleObject" Target="../embeddings/oleObject2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slide" Target="slide3.xml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17.png"/><Relationship Id="rId34" Type="http://schemas.openxmlformats.org/officeDocument/2006/relationships/slide" Target="slide6.xml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microsoft.com/office/2007/relationships/hdphoto" Target="../media/hdphoto5.wdp"/><Relationship Id="rId33" Type="http://schemas.openxmlformats.org/officeDocument/2006/relationships/image" Target="../media/image23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29" Type="http://schemas.openxmlformats.org/officeDocument/2006/relationships/slide" Target="slide4.xml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24" Type="http://schemas.openxmlformats.org/officeDocument/2006/relationships/image" Target="../media/image19.png"/><Relationship Id="rId32" Type="http://schemas.openxmlformats.org/officeDocument/2006/relationships/image" Target="../media/image22.png"/><Relationship Id="rId5" Type="http://schemas.openxmlformats.org/officeDocument/2006/relationships/audio" Target="../media/audio2.wav"/><Relationship Id="rId15" Type="http://schemas.openxmlformats.org/officeDocument/2006/relationships/image" Target="../media/image12.png"/><Relationship Id="rId23" Type="http://schemas.microsoft.com/office/2007/relationships/hdphoto" Target="../media/hdphoto4.wdp"/><Relationship Id="rId28" Type="http://schemas.microsoft.com/office/2007/relationships/hdphoto" Target="../media/hdphoto6.wdp"/><Relationship Id="rId36" Type="http://schemas.openxmlformats.org/officeDocument/2006/relationships/image" Target="../media/image25.png"/><Relationship Id="rId10" Type="http://schemas.microsoft.com/office/2007/relationships/hdphoto" Target="../media/hdphoto2.wdp"/><Relationship Id="rId19" Type="http://schemas.microsoft.com/office/2007/relationships/hdphoto" Target="../media/hdphoto3.wdp"/><Relationship Id="rId31" Type="http://schemas.openxmlformats.org/officeDocument/2006/relationships/slide" Target="slide5.xml"/><Relationship Id="rId4" Type="http://schemas.openxmlformats.org/officeDocument/2006/relationships/audio" Target="../media/audio1.wav"/><Relationship Id="rId9" Type="http://schemas.openxmlformats.org/officeDocument/2006/relationships/image" Target="../media/image7.png"/><Relationship Id="rId14" Type="http://schemas.openxmlformats.org/officeDocument/2006/relationships/image" Target="../media/image11.png"/><Relationship Id="rId22" Type="http://schemas.openxmlformats.org/officeDocument/2006/relationships/image" Target="../media/image18.png"/><Relationship Id="rId27" Type="http://schemas.openxmlformats.org/officeDocument/2006/relationships/image" Target="../media/image20.png"/><Relationship Id="rId30" Type="http://schemas.openxmlformats.org/officeDocument/2006/relationships/image" Target="../media/image21.png"/><Relationship Id="rId35" Type="http://schemas.openxmlformats.org/officeDocument/2006/relationships/image" Target="../media/image24.png"/><Relationship Id="rId8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4.wav"/><Relationship Id="rId7" Type="http://schemas.openxmlformats.org/officeDocument/2006/relationships/image" Target="../media/image2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audio" Target="../media/audio1.wav"/><Relationship Id="rId10" Type="http://schemas.openxmlformats.org/officeDocument/2006/relationships/image" Target="../media/image12.png"/><Relationship Id="rId4" Type="http://schemas.openxmlformats.org/officeDocument/2006/relationships/audio" Target="../media/audio5.wav"/><Relationship Id="rId9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4.wav"/><Relationship Id="rId7" Type="http://schemas.openxmlformats.org/officeDocument/2006/relationships/image" Target="../media/image2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audio" Target="../media/audio1.wav"/><Relationship Id="rId10" Type="http://schemas.openxmlformats.org/officeDocument/2006/relationships/image" Target="../media/image12.png"/><Relationship Id="rId4" Type="http://schemas.openxmlformats.org/officeDocument/2006/relationships/audio" Target="../media/audio5.wav"/><Relationship Id="rId9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4.wav"/><Relationship Id="rId7" Type="http://schemas.openxmlformats.org/officeDocument/2006/relationships/image" Target="../media/image2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audio" Target="../media/audio1.wav"/><Relationship Id="rId10" Type="http://schemas.openxmlformats.org/officeDocument/2006/relationships/image" Target="../media/image12.png"/><Relationship Id="rId4" Type="http://schemas.openxmlformats.org/officeDocument/2006/relationships/audio" Target="../media/audio5.wav"/><Relationship Id="rId9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4.wav"/><Relationship Id="rId7" Type="http://schemas.openxmlformats.org/officeDocument/2006/relationships/image" Target="../media/image2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audio" Target="../media/audio1.wav"/><Relationship Id="rId10" Type="http://schemas.openxmlformats.org/officeDocument/2006/relationships/image" Target="../media/image12.png"/><Relationship Id="rId4" Type="http://schemas.openxmlformats.org/officeDocument/2006/relationships/audio" Target="../media/audio5.wav"/><Relationship Id="rId9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2" t="36130" r="-192" b="26239"/>
          <a:stretch/>
        </p:blipFill>
        <p:spPr>
          <a:xfrm>
            <a:off x="-49676" y="0"/>
            <a:ext cx="12344400" cy="6881446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0034997" y="817927"/>
            <a:ext cx="16066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rgbClr val="39BEAE"/>
                </a:solidFill>
                <a:latin typeface="印品粗朗体" panose="02000000000000000000" pitchFamily="2" charset="-122"/>
                <a:ea typeface="印品粗朗体" panose="02000000000000000000" pitchFamily="2" charset="-122"/>
              </a:rPr>
              <a:t>Days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541" y="2090475"/>
            <a:ext cx="2322777" cy="981541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 rot="5400000">
            <a:off x="10462954" y="694817"/>
            <a:ext cx="23573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百变马丁" panose="02010601030101010101" pitchFamily="2" charset="-122"/>
                <a:ea typeface="百变马丁" panose="02010601030101010101" pitchFamily="2" charset="-122"/>
              </a:rPr>
              <a:t>HELLO SUMMER</a:t>
            </a:r>
            <a:endParaRPr lang="zh-CN" altLang="en-US" sz="2800" dirty="0">
              <a:solidFill>
                <a:schemeClr val="bg1"/>
              </a:solidFill>
              <a:latin typeface="百变马丁" panose="02010601030101010101" pitchFamily="2" charset="-122"/>
              <a:ea typeface="百变马丁" panose="02010601030101010101" pitchFamily="2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624500" y="4032509"/>
            <a:ext cx="2671217" cy="852116"/>
            <a:chOff x="5157788" y="671494"/>
            <a:chExt cx="3622763" cy="3000869"/>
          </a:xfrm>
        </p:grpSpPr>
        <p:sp>
          <p:nvSpPr>
            <p:cNvPr id="2" name="任意多边形 1"/>
            <p:cNvSpPr/>
            <p:nvPr/>
          </p:nvSpPr>
          <p:spPr>
            <a:xfrm>
              <a:off x="5157788" y="671494"/>
              <a:ext cx="3414712" cy="2776406"/>
            </a:xfrm>
            <a:custGeom>
              <a:avLst/>
              <a:gdLst>
                <a:gd name="connsiteX0" fmla="*/ 0 w 3414712"/>
                <a:gd name="connsiteY0" fmla="*/ 542944 h 2776406"/>
                <a:gd name="connsiteX1" fmla="*/ 528637 w 3414712"/>
                <a:gd name="connsiteY1" fmla="*/ 19 h 2776406"/>
                <a:gd name="connsiteX2" fmla="*/ 2185987 w 3414712"/>
                <a:gd name="connsiteY2" fmla="*/ 528656 h 2776406"/>
                <a:gd name="connsiteX3" fmla="*/ 2257425 w 3414712"/>
                <a:gd name="connsiteY3" fmla="*/ 1857394 h 2776406"/>
                <a:gd name="connsiteX4" fmla="*/ 2871787 w 3414712"/>
                <a:gd name="connsiteY4" fmla="*/ 2657494 h 2776406"/>
                <a:gd name="connsiteX5" fmla="*/ 3414712 w 3414712"/>
                <a:gd name="connsiteY5" fmla="*/ 2757506 h 2776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14712" h="2776406">
                  <a:moveTo>
                    <a:pt x="0" y="542944"/>
                  </a:moveTo>
                  <a:cubicBezTo>
                    <a:pt x="82153" y="272672"/>
                    <a:pt x="164306" y="2400"/>
                    <a:pt x="528637" y="19"/>
                  </a:cubicBezTo>
                  <a:cubicBezTo>
                    <a:pt x="892968" y="-2362"/>
                    <a:pt x="1897856" y="219094"/>
                    <a:pt x="2185987" y="528656"/>
                  </a:cubicBezTo>
                  <a:cubicBezTo>
                    <a:pt x="2474118" y="838218"/>
                    <a:pt x="2143125" y="1502588"/>
                    <a:pt x="2257425" y="1857394"/>
                  </a:cubicBezTo>
                  <a:cubicBezTo>
                    <a:pt x="2371725" y="2212200"/>
                    <a:pt x="2678906" y="2507475"/>
                    <a:pt x="2871787" y="2657494"/>
                  </a:cubicBezTo>
                  <a:cubicBezTo>
                    <a:pt x="3064668" y="2807513"/>
                    <a:pt x="3239690" y="2782509"/>
                    <a:pt x="3414712" y="2757506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等腰三角形 2"/>
            <p:cNvSpPr/>
            <p:nvPr/>
          </p:nvSpPr>
          <p:spPr>
            <a:xfrm rot="6231671">
              <a:off x="8434695" y="3326507"/>
              <a:ext cx="371475" cy="320237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4699360" y="3891374"/>
            <a:ext cx="2666845" cy="1683152"/>
            <a:chOff x="5059572" y="818569"/>
            <a:chExt cx="2666845" cy="1683152"/>
          </a:xfrm>
        </p:grpSpPr>
        <p:sp>
          <p:nvSpPr>
            <p:cNvPr id="8" name="文本框 7"/>
            <p:cNvSpPr txBox="1"/>
            <p:nvPr/>
          </p:nvSpPr>
          <p:spPr>
            <a:xfrm>
              <a:off x="5239058" y="1855390"/>
              <a:ext cx="24873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dirty="0">
                  <a:solidFill>
                    <a:srgbClr val="2A7E9A"/>
                  </a:solidFill>
                  <a:latin typeface="印品粗朗体" panose="02000000000000000000" pitchFamily="2" charset="-122"/>
                  <a:ea typeface="印品粗朗体" panose="02000000000000000000" pitchFamily="2" charset="-122"/>
                </a:rPr>
                <a:t>SUMMER</a:t>
              </a:r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8347" b="38357"/>
            <a:stretch/>
          </p:blipFill>
          <p:spPr>
            <a:xfrm rot="381483">
              <a:off x="5059572" y="818569"/>
              <a:ext cx="1850280" cy="1134387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2578136" y="709905"/>
            <a:ext cx="7088777" cy="21236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2A7E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11:</a:t>
            </a:r>
          </a:p>
          <a:p>
            <a:pPr algn="ctr"/>
            <a:r>
              <a:rPr lang="en-US" sz="6600" b="1" dirty="0" smtClean="0">
                <a:solidFill>
                  <a:srgbClr val="2A7E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6600" b="1" dirty="0">
              <a:solidFill>
                <a:srgbClr val="2A7E9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07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" y="0"/>
              <a:ext cx="12192001" cy="6858000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385765" y="400050"/>
              <a:ext cx="11472862" cy="6043613"/>
            </a:xfrm>
            <a:prstGeom prst="rect">
              <a:avLst/>
            </a:prstGeom>
            <a:solidFill>
              <a:srgbClr val="FFBEC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338"/>
          <a:stretch/>
        </p:blipFill>
        <p:spPr>
          <a:xfrm>
            <a:off x="1215" y="175846"/>
            <a:ext cx="2731245" cy="6682441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10063162" y="-120679"/>
            <a:ext cx="2150229" cy="3637745"/>
            <a:chOff x="10063162" y="-120679"/>
            <a:chExt cx="2150229" cy="3637745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10063162" y="527021"/>
              <a:ext cx="2128838" cy="2990045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 flipV="1">
              <a:off x="10084553" y="-120679"/>
              <a:ext cx="2128838" cy="2990045"/>
            </a:xfrm>
            <a:prstGeom prst="rect">
              <a:avLst/>
            </a:prstGeom>
          </p:spPr>
        </p:pic>
      </p:grpSp>
      <p:sp>
        <p:nvSpPr>
          <p:cNvPr id="27" name="Rectangle 2"/>
          <p:cNvSpPr>
            <a:spLocks noGrp="1" noChangeArrowheads="1"/>
          </p:cNvSpPr>
          <p:nvPr>
            <p:ph type="title"/>
          </p:nvPr>
        </p:nvSpPr>
        <p:spPr>
          <a:xfrm>
            <a:off x="4650402" y="337539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1767540" y="1310130"/>
            <a:ext cx="179247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u="sng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47/SGK</a:t>
            </a:r>
            <a:endParaRPr lang="en-US" altLang="en-US" sz="24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Box 56"/>
          <p:cNvSpPr txBox="1">
            <a:spLocks noChangeArrowheads="1"/>
          </p:cNvSpPr>
          <p:nvPr/>
        </p:nvSpPr>
        <p:spPr bwMode="auto">
          <a:xfrm>
            <a:off x="1767540" y="632917"/>
            <a:ext cx="206178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II. </a:t>
            </a:r>
            <a:r>
              <a:rPr lang="en-US" altLang="en-US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alt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alt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1767540" y="2040633"/>
            <a:ext cx="866887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72.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ABCD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AHCK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HK.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A, O, C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00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a14="http://schemas.microsoft.com/office/drawing/2010/main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" y="0"/>
              <a:ext cx="12192001" cy="6858000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385765" y="400050"/>
              <a:ext cx="11472862" cy="6043613"/>
            </a:xfrm>
            <a:prstGeom prst="rect">
              <a:avLst/>
            </a:prstGeom>
            <a:solidFill>
              <a:srgbClr val="FFBEC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6933" y="4188192"/>
            <a:ext cx="2359356" cy="322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35605" y="4401572"/>
            <a:ext cx="3176291" cy="279830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2239" y="-121620"/>
            <a:ext cx="2152075" cy="363962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" y="-218370"/>
            <a:ext cx="2127688" cy="2993395"/>
          </a:xfrm>
          <a:prstGeom prst="rect">
            <a:avLst/>
          </a:prstGeom>
        </p:spPr>
      </p:pic>
      <p:sp>
        <p:nvSpPr>
          <p:cNvPr id="56" name="Rectangle 2"/>
          <p:cNvSpPr>
            <a:spLocks noGrp="1" noChangeArrowheads="1"/>
          </p:cNvSpPr>
          <p:nvPr>
            <p:ph type="title"/>
          </p:nvPr>
        </p:nvSpPr>
        <p:spPr>
          <a:xfrm>
            <a:off x="5354249" y="378989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altLang="en-US" sz="3200" dirty="0">
                <a:solidFill>
                  <a:srgbClr val="2A7E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57" name="Text Box 16"/>
          <p:cNvSpPr txBox="1">
            <a:spLocks noChangeArrowheads="1"/>
          </p:cNvSpPr>
          <p:nvPr/>
        </p:nvSpPr>
        <p:spPr bwMode="auto">
          <a:xfrm>
            <a:off x="1713751" y="1094582"/>
            <a:ext cx="152477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47/SGK</a:t>
            </a:r>
            <a:endParaRPr lang="en-US" altLang="en-US" sz="20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 Box 17"/>
          <p:cNvSpPr txBox="1">
            <a:spLocks noChangeArrowheads="1"/>
          </p:cNvSpPr>
          <p:nvPr/>
        </p:nvSpPr>
        <p:spPr bwMode="auto">
          <a:xfrm>
            <a:off x="5974601" y="1421607"/>
            <a:ext cx="41229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59" name="Text Box 18"/>
          <p:cNvSpPr txBox="1">
            <a:spLocks noChangeArrowheads="1"/>
          </p:cNvSpPr>
          <p:nvPr/>
        </p:nvSpPr>
        <p:spPr bwMode="auto">
          <a:xfrm>
            <a:off x="6727076" y="1421607"/>
            <a:ext cx="294984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AHCK là hình bình hành</a:t>
            </a:r>
          </a:p>
        </p:txBody>
      </p:sp>
      <p:sp>
        <p:nvSpPr>
          <p:cNvPr id="60" name="Text Box 19"/>
          <p:cNvSpPr txBox="1">
            <a:spLocks noChangeArrowheads="1"/>
          </p:cNvSpPr>
          <p:nvPr/>
        </p:nvSpPr>
        <p:spPr bwMode="auto">
          <a:xfrm>
            <a:off x="6577851" y="2070894"/>
            <a:ext cx="104067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AH//CK</a:t>
            </a:r>
          </a:p>
        </p:txBody>
      </p:sp>
      <p:sp>
        <p:nvSpPr>
          <p:cNvPr id="61" name="Text Box 20"/>
          <p:cNvSpPr txBox="1">
            <a:spLocks noChangeArrowheads="1"/>
          </p:cNvSpPr>
          <p:nvPr/>
        </p:nvSpPr>
        <p:spPr bwMode="auto">
          <a:xfrm>
            <a:off x="6496889" y="2770982"/>
            <a:ext cx="127951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AH </a:t>
            </a:r>
            <a:r>
              <a:rPr lang="en-US" altLang="en-US" sz="2000" b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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BD</a:t>
            </a:r>
          </a:p>
          <a:p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CK </a:t>
            </a:r>
            <a:r>
              <a:rPr lang="en-US" altLang="en-US" sz="2000" b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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BD </a:t>
            </a:r>
          </a:p>
        </p:txBody>
      </p:sp>
      <p:sp>
        <p:nvSpPr>
          <p:cNvPr id="62" name="Text Box 21"/>
          <p:cNvSpPr txBox="1">
            <a:spLocks noChangeArrowheads="1"/>
          </p:cNvSpPr>
          <p:nvPr/>
        </p:nvSpPr>
        <p:spPr bwMode="auto">
          <a:xfrm>
            <a:off x="8143126" y="2756694"/>
            <a:ext cx="193193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AHD =  CKB</a:t>
            </a:r>
          </a:p>
        </p:txBody>
      </p:sp>
      <p:sp>
        <p:nvSpPr>
          <p:cNvPr id="63" name="Text Box 22"/>
          <p:cNvSpPr txBox="1">
            <a:spLocks noChangeArrowheads="1"/>
          </p:cNvSpPr>
          <p:nvPr/>
        </p:nvSpPr>
        <p:spPr bwMode="auto">
          <a:xfrm>
            <a:off x="8114551" y="3471069"/>
            <a:ext cx="118974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AD=BC; </a:t>
            </a:r>
          </a:p>
        </p:txBody>
      </p:sp>
      <p:graphicFrame>
        <p:nvGraphicFramePr>
          <p:cNvPr id="64" name="Object 2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8864027"/>
              </p:ext>
            </p:extLst>
          </p:nvPr>
        </p:nvGraphicFramePr>
        <p:xfrm>
          <a:off x="9121026" y="3442494"/>
          <a:ext cx="838200" cy="449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Equation" r:id="rId8" imgW="495000" imgH="266400" progId="Equation.DSMT4">
                  <p:embed/>
                </p:oleObj>
              </mc:Choice>
              <mc:Fallback>
                <p:oleObj name="Equation" r:id="rId8" imgW="495000" imgH="266400" progId="Equation.DSMT4">
                  <p:embed/>
                  <p:pic>
                    <p:nvPicPr>
                      <p:cNvPr id="77848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21026" y="3442494"/>
                        <a:ext cx="838200" cy="449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" name="AutoShape 27"/>
          <p:cNvSpPr>
            <a:spLocks noChangeArrowheads="1"/>
          </p:cNvSpPr>
          <p:nvPr/>
        </p:nvSpPr>
        <p:spPr bwMode="auto">
          <a:xfrm>
            <a:off x="8892426" y="2451894"/>
            <a:ext cx="152400" cy="381000"/>
          </a:xfrm>
          <a:prstGeom prst="upArrow">
            <a:avLst>
              <a:gd name="adj1" fmla="val 50000"/>
              <a:gd name="adj2" fmla="val 6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AutoShape 28"/>
          <p:cNvSpPr>
            <a:spLocks noChangeArrowheads="1"/>
          </p:cNvSpPr>
          <p:nvPr/>
        </p:nvSpPr>
        <p:spPr bwMode="auto">
          <a:xfrm>
            <a:off x="8892426" y="3061494"/>
            <a:ext cx="152400" cy="381000"/>
          </a:xfrm>
          <a:prstGeom prst="upArrow">
            <a:avLst>
              <a:gd name="adj1" fmla="val 50000"/>
              <a:gd name="adj2" fmla="val 6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AutoShape 30"/>
          <p:cNvSpPr>
            <a:spLocks noChangeArrowheads="1"/>
          </p:cNvSpPr>
          <p:nvPr/>
        </p:nvSpPr>
        <p:spPr bwMode="auto">
          <a:xfrm>
            <a:off x="6971551" y="2451894"/>
            <a:ext cx="152400" cy="381000"/>
          </a:xfrm>
          <a:prstGeom prst="upArrow">
            <a:avLst>
              <a:gd name="adj1" fmla="val 50000"/>
              <a:gd name="adj2" fmla="val 6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AutoShape 32"/>
          <p:cNvSpPr>
            <a:spLocks noChangeArrowheads="1"/>
          </p:cNvSpPr>
          <p:nvPr/>
        </p:nvSpPr>
        <p:spPr bwMode="auto">
          <a:xfrm>
            <a:off x="7885951" y="1766094"/>
            <a:ext cx="152400" cy="381000"/>
          </a:xfrm>
          <a:prstGeom prst="upArrow">
            <a:avLst>
              <a:gd name="adj1" fmla="val 50000"/>
              <a:gd name="adj2" fmla="val 6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 Box 33"/>
          <p:cNvSpPr txBox="1">
            <a:spLocks noChangeArrowheads="1"/>
          </p:cNvSpPr>
          <p:nvPr/>
        </p:nvSpPr>
        <p:spPr bwMode="auto">
          <a:xfrm>
            <a:off x="2240801" y="3936207"/>
            <a:ext cx="41229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70" name="Text Box 34"/>
          <p:cNvSpPr txBox="1">
            <a:spLocks noChangeArrowheads="1"/>
          </p:cNvSpPr>
          <p:nvPr/>
        </p:nvSpPr>
        <p:spPr bwMode="auto">
          <a:xfrm>
            <a:off x="2850401" y="3975894"/>
            <a:ext cx="237597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A; O; C thẳng hàng</a:t>
            </a:r>
          </a:p>
        </p:txBody>
      </p:sp>
      <p:sp>
        <p:nvSpPr>
          <p:cNvPr id="71" name="Text Box 35"/>
          <p:cNvSpPr txBox="1">
            <a:spLocks noChangeArrowheads="1"/>
          </p:cNvSpPr>
          <p:nvPr/>
        </p:nvSpPr>
        <p:spPr bwMode="auto">
          <a:xfrm>
            <a:off x="2863101" y="4545807"/>
            <a:ext cx="234897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O là trung điểm AC</a:t>
            </a:r>
          </a:p>
        </p:txBody>
      </p:sp>
      <p:sp>
        <p:nvSpPr>
          <p:cNvPr id="72" name="Text Box 36"/>
          <p:cNvSpPr txBox="1">
            <a:spLocks noChangeArrowheads="1"/>
          </p:cNvSpPr>
          <p:nvPr/>
        </p:nvSpPr>
        <p:spPr bwMode="auto">
          <a:xfrm>
            <a:off x="2863101" y="5209382"/>
            <a:ext cx="236314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O là trung điểm HK</a:t>
            </a:r>
          </a:p>
        </p:txBody>
      </p:sp>
      <p:sp>
        <p:nvSpPr>
          <p:cNvPr id="73" name="Text Box 37"/>
          <p:cNvSpPr txBox="1">
            <a:spLocks noChangeArrowheads="1"/>
          </p:cNvSpPr>
          <p:nvPr/>
        </p:nvSpPr>
        <p:spPr bwMode="auto">
          <a:xfrm>
            <a:off x="2723401" y="5957094"/>
            <a:ext cx="294984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AHCK là hình bình hành</a:t>
            </a:r>
          </a:p>
        </p:txBody>
      </p:sp>
      <p:sp>
        <p:nvSpPr>
          <p:cNvPr id="74" name="AutoShape 38"/>
          <p:cNvSpPr>
            <a:spLocks noChangeArrowheads="1"/>
          </p:cNvSpPr>
          <p:nvPr/>
        </p:nvSpPr>
        <p:spPr bwMode="auto">
          <a:xfrm>
            <a:off x="3771151" y="4280694"/>
            <a:ext cx="152400" cy="381000"/>
          </a:xfrm>
          <a:prstGeom prst="upArrow">
            <a:avLst>
              <a:gd name="adj1" fmla="val 50000"/>
              <a:gd name="adj2" fmla="val 6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AutoShape 39"/>
          <p:cNvSpPr>
            <a:spLocks noChangeArrowheads="1"/>
          </p:cNvSpPr>
          <p:nvPr/>
        </p:nvSpPr>
        <p:spPr bwMode="auto">
          <a:xfrm>
            <a:off x="3771151" y="5576094"/>
            <a:ext cx="152400" cy="381000"/>
          </a:xfrm>
          <a:prstGeom prst="upArrow">
            <a:avLst>
              <a:gd name="adj1" fmla="val 50000"/>
              <a:gd name="adj2" fmla="val 6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AutoShape 40"/>
          <p:cNvSpPr>
            <a:spLocks noChangeArrowheads="1"/>
          </p:cNvSpPr>
          <p:nvPr/>
        </p:nvSpPr>
        <p:spPr bwMode="auto">
          <a:xfrm>
            <a:off x="3771151" y="4890294"/>
            <a:ext cx="152400" cy="381000"/>
          </a:xfrm>
          <a:prstGeom prst="upArrow">
            <a:avLst>
              <a:gd name="adj1" fmla="val 50000"/>
              <a:gd name="adj2" fmla="val 6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7" name="Picture 4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951" y="1461294"/>
            <a:ext cx="38862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8" name="Line 50"/>
          <p:cNvSpPr>
            <a:spLocks noChangeShapeType="1"/>
          </p:cNvSpPr>
          <p:nvPr/>
        </p:nvSpPr>
        <p:spPr bwMode="auto">
          <a:xfrm>
            <a:off x="2913901" y="1994694"/>
            <a:ext cx="327025" cy="9477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Line 51"/>
          <p:cNvSpPr>
            <a:spLocks noChangeShapeType="1"/>
          </p:cNvSpPr>
          <p:nvPr/>
        </p:nvSpPr>
        <p:spPr bwMode="auto">
          <a:xfrm>
            <a:off x="4272801" y="2443957"/>
            <a:ext cx="327025" cy="9477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Rectangle 55"/>
          <p:cNvSpPr>
            <a:spLocks noChangeArrowheads="1"/>
          </p:cNvSpPr>
          <p:nvPr/>
        </p:nvSpPr>
        <p:spPr bwMode="auto">
          <a:xfrm>
            <a:off x="7784351" y="2070894"/>
            <a:ext cx="186967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và      AH = CK</a:t>
            </a:r>
          </a:p>
        </p:txBody>
      </p:sp>
      <p:sp>
        <p:nvSpPr>
          <p:cNvPr id="81" name="Text Box 56"/>
          <p:cNvSpPr txBox="1">
            <a:spLocks noChangeArrowheads="1"/>
          </p:cNvSpPr>
          <p:nvPr/>
        </p:nvSpPr>
        <p:spPr bwMode="auto">
          <a:xfrm>
            <a:off x="1273653" y="651240"/>
            <a:ext cx="206178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II. </a:t>
            </a:r>
            <a:r>
              <a:rPr lang="en-US" altLang="en-US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alt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alt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2" name="Text Box 57"/>
          <p:cNvSpPr txBox="1">
            <a:spLocks noChangeArrowheads="1"/>
          </p:cNvSpPr>
          <p:nvPr/>
        </p:nvSpPr>
        <p:spPr bwMode="auto">
          <a:xfrm>
            <a:off x="2990101" y="3456782"/>
            <a:ext cx="111120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72</a:t>
            </a:r>
          </a:p>
        </p:txBody>
      </p:sp>
    </p:spTree>
    <p:extLst>
      <p:ext uri="{BB962C8B-B14F-4D97-AF65-F5344CB8AC3E}">
        <p14:creationId xmlns:p14="http://schemas.microsoft.com/office/powerpoint/2010/main" val="327032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a14="http://schemas.microsoft.com/office/drawing/2010/main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/>
      <p:bldP spid="59" grpId="0"/>
      <p:bldP spid="60" grpId="0"/>
      <p:bldP spid="61" grpId="0"/>
      <p:bldP spid="62" grpId="0"/>
      <p:bldP spid="63" grpId="0"/>
      <p:bldP spid="69" grpId="0"/>
      <p:bldP spid="70" grpId="0"/>
      <p:bldP spid="71" grpId="0"/>
      <p:bldP spid="72" grpId="0"/>
      <p:bldP spid="73" grpId="0"/>
      <p:bldP spid="8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" y="0"/>
              <a:ext cx="12192001" cy="6858000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385765" y="400050"/>
              <a:ext cx="11472862" cy="6043613"/>
            </a:xfrm>
            <a:prstGeom prst="rect">
              <a:avLst/>
            </a:prstGeom>
            <a:solidFill>
              <a:srgbClr val="FFBEC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6933" y="4188192"/>
            <a:ext cx="2359356" cy="322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35605" y="4401572"/>
            <a:ext cx="3176291" cy="279830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2239" y="-121620"/>
            <a:ext cx="2152075" cy="363962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" y="-218370"/>
            <a:ext cx="2127688" cy="2993395"/>
          </a:xfrm>
          <a:prstGeom prst="rect">
            <a:avLst/>
          </a:prstGeom>
        </p:spPr>
      </p:pic>
      <p:sp>
        <p:nvSpPr>
          <p:cNvPr id="9" name="Rectangle 4"/>
          <p:cNvSpPr>
            <a:spLocks noGrp="1" noChangeArrowheads="1"/>
          </p:cNvSpPr>
          <p:nvPr>
            <p:ph type="title"/>
          </p:nvPr>
        </p:nvSpPr>
        <p:spPr>
          <a:xfrm>
            <a:off x="5496212" y="282576"/>
            <a:ext cx="8229600" cy="487362"/>
          </a:xfrm>
          <a:noFill/>
          <a:ln/>
        </p:spPr>
        <p:txBody>
          <a:bodyPr>
            <a:normAutofit fontScale="90000"/>
          </a:bodyPr>
          <a:lstStyle/>
          <a:p>
            <a:r>
              <a:rPr lang="en-US" altLang="en-US" sz="32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690687" y="977900"/>
            <a:ext cx="188064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u="sng">
                <a:latin typeface="Arial" panose="020B0604020202020204" pitchFamily="34" charset="0"/>
                <a:cs typeface="Arial" panose="020B0604020202020204" pitchFamily="34" charset="0"/>
              </a:rPr>
              <a:t>Bài 47/93/SGK</a:t>
            </a: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687" y="1344612"/>
            <a:ext cx="35052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1367586" y="533306"/>
            <a:ext cx="174919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II. </a:t>
            </a:r>
            <a:r>
              <a:rPr lang="en-US" altLang="en-US" sz="2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alt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alt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2967037" y="3340100"/>
            <a:ext cx="111120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72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5348286" y="1377950"/>
            <a:ext cx="6009995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AutoNum type="alphaLcParenR"/>
            </a:pPr>
            <a:r>
              <a:rPr lang="en-US" altLang="en-US" sz="2000" dirty="0" err="1">
                <a:cs typeface="Arial" panose="020B0604020202020204" pitchFamily="34" charset="0"/>
              </a:rPr>
              <a:t>Xét</a:t>
            </a:r>
            <a:r>
              <a:rPr lang="en-US" altLang="en-US" sz="2000" dirty="0">
                <a:cs typeface="Arial" panose="020B0604020202020204" pitchFamily="34" charset="0"/>
              </a:rPr>
              <a:t> tam </a:t>
            </a:r>
            <a:r>
              <a:rPr lang="en-US" altLang="en-US" sz="2000" dirty="0" err="1">
                <a:cs typeface="Arial" panose="020B0604020202020204" pitchFamily="34" charset="0"/>
              </a:rPr>
              <a:t>giác</a:t>
            </a:r>
            <a:r>
              <a:rPr lang="en-US" altLang="en-US" sz="2000" dirty="0"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cs typeface="Arial" panose="020B0604020202020204" pitchFamily="34" charset="0"/>
              </a:rPr>
              <a:t>vuông</a:t>
            </a:r>
            <a:r>
              <a:rPr lang="en-US" altLang="en-US" sz="2000" dirty="0">
                <a:cs typeface="Arial" panose="020B0604020202020204" pitchFamily="34" charset="0"/>
              </a:rPr>
              <a:t> </a:t>
            </a:r>
            <a:r>
              <a:rPr lang="en-US" altLang="en-US" sz="2000" dirty="0">
                <a:cs typeface="Arial" panose="020B0604020202020204" pitchFamily="34" charset="0"/>
                <a:sym typeface="Symbol" panose="05050102010706020507" pitchFamily="18" charset="2"/>
              </a:rPr>
              <a:t>AHD </a:t>
            </a:r>
            <a:r>
              <a:rPr lang="en-US" altLang="en-US" sz="2000" dirty="0" err="1">
                <a:cs typeface="Arial" panose="020B0604020202020204" pitchFamily="34" charset="0"/>
                <a:sym typeface="Symbol" panose="05050102010706020507" pitchFamily="18" charset="2"/>
              </a:rPr>
              <a:t>và</a:t>
            </a:r>
            <a:r>
              <a:rPr lang="en-US" altLang="en-US" sz="2000" dirty="0">
                <a:cs typeface="Arial" panose="020B0604020202020204" pitchFamily="34" charset="0"/>
                <a:sym typeface="Symbol" panose="05050102010706020507" pitchFamily="18" charset="2"/>
              </a:rPr>
              <a:t> CKB ta </a:t>
            </a:r>
            <a:r>
              <a:rPr lang="en-US" altLang="en-US" sz="2000" dirty="0" err="1">
                <a:cs typeface="Arial" panose="020B0604020202020204" pitchFamily="34" charset="0"/>
                <a:sym typeface="Symbol" panose="05050102010706020507" pitchFamily="18" charset="2"/>
              </a:rPr>
              <a:t>có</a:t>
            </a:r>
            <a:endParaRPr lang="en-US" altLang="en-US" sz="2000" dirty="0">
              <a:cs typeface="Arial" panose="020B0604020202020204" pitchFamily="34" charset="0"/>
              <a:sym typeface="Symbol" panose="05050102010706020507" pitchFamily="18" charset="2"/>
            </a:endParaRPr>
          </a:p>
          <a:p>
            <a:r>
              <a:rPr lang="en-US" altLang="en-US" sz="2000" dirty="0" smtClean="0">
                <a:cs typeface="Arial" panose="020B0604020202020204" pitchFamily="34" charset="0"/>
                <a:sym typeface="Symbol" panose="05050102010706020507" pitchFamily="18" charset="2"/>
              </a:rPr>
              <a:t>     AD=BC </a:t>
            </a:r>
            <a:r>
              <a:rPr lang="en-US" altLang="en-US" sz="2000" dirty="0">
                <a:cs typeface="Arial" panose="020B0604020202020204" pitchFamily="34" charset="0"/>
                <a:sym typeface="Symbol" panose="05050102010706020507" pitchFamily="18" charset="2"/>
              </a:rPr>
              <a:t>(</a:t>
            </a:r>
            <a:r>
              <a:rPr lang="en-US" altLang="en-US" sz="2000" dirty="0" err="1">
                <a:cs typeface="Arial" panose="020B0604020202020204" pitchFamily="34" charset="0"/>
                <a:sym typeface="Symbol" panose="05050102010706020507" pitchFamily="18" charset="2"/>
              </a:rPr>
              <a:t>cạnh</a:t>
            </a:r>
            <a:r>
              <a:rPr lang="en-US" altLang="en-US" sz="2000" dirty="0"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altLang="en-US" sz="2000" dirty="0" err="1">
                <a:cs typeface="Arial" panose="020B0604020202020204" pitchFamily="34" charset="0"/>
                <a:sym typeface="Symbol" panose="05050102010706020507" pitchFamily="18" charset="2"/>
              </a:rPr>
              <a:t>đối</a:t>
            </a:r>
            <a:r>
              <a:rPr lang="en-US" altLang="en-US" sz="2000" dirty="0"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altLang="en-US" sz="2000" dirty="0" err="1">
                <a:cs typeface="Arial" panose="020B0604020202020204" pitchFamily="34" charset="0"/>
                <a:sym typeface="Symbol" panose="05050102010706020507" pitchFamily="18" charset="2"/>
              </a:rPr>
              <a:t>hình</a:t>
            </a:r>
            <a:r>
              <a:rPr lang="en-US" altLang="en-US" sz="2000" dirty="0"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altLang="en-US" sz="2000" dirty="0" err="1">
                <a:cs typeface="Arial" panose="020B0604020202020204" pitchFamily="34" charset="0"/>
                <a:sym typeface="Symbol" panose="05050102010706020507" pitchFamily="18" charset="2"/>
              </a:rPr>
              <a:t>bình</a:t>
            </a:r>
            <a:r>
              <a:rPr lang="en-US" altLang="en-US" sz="2000" dirty="0"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altLang="en-US" sz="2000" dirty="0" err="1">
                <a:cs typeface="Arial" panose="020B0604020202020204" pitchFamily="34" charset="0"/>
                <a:sym typeface="Symbol" panose="05050102010706020507" pitchFamily="18" charset="2"/>
              </a:rPr>
              <a:t>hành</a:t>
            </a:r>
            <a:r>
              <a:rPr lang="en-US" altLang="en-US" sz="2000" dirty="0">
                <a:cs typeface="Arial" panose="020B0604020202020204" pitchFamily="34" charset="0"/>
                <a:sym typeface="Symbol" panose="05050102010706020507" pitchFamily="18" charset="2"/>
              </a:rPr>
              <a:t>)</a:t>
            </a:r>
          </a:p>
          <a:p>
            <a:r>
              <a:rPr lang="en-US" altLang="en-US" sz="2000" dirty="0">
                <a:cs typeface="Arial" panose="020B0604020202020204" pitchFamily="34" charset="0"/>
                <a:sym typeface="Symbol" panose="05050102010706020507" pitchFamily="18" charset="2"/>
              </a:rPr>
              <a:t>               </a:t>
            </a:r>
          </a:p>
          <a:p>
            <a:r>
              <a:rPr lang="en-US" altLang="en-US" sz="2000" dirty="0">
                <a:cs typeface="Arial" panose="020B0604020202020204" pitchFamily="34" charset="0"/>
                <a:sym typeface="Symbol" panose="05050102010706020507" pitchFamily="18" charset="2"/>
              </a:rPr>
              <a:t>                    (so le </a:t>
            </a:r>
            <a:r>
              <a:rPr lang="en-US" altLang="en-US" sz="2000" dirty="0" err="1">
                <a:cs typeface="Arial" panose="020B0604020202020204" pitchFamily="34" charset="0"/>
                <a:sym typeface="Symbol" panose="05050102010706020507" pitchFamily="18" charset="2"/>
              </a:rPr>
              <a:t>trong</a:t>
            </a:r>
            <a:r>
              <a:rPr lang="en-US" altLang="en-US" sz="2000" dirty="0">
                <a:cs typeface="Arial" panose="020B0604020202020204" pitchFamily="34" charset="0"/>
                <a:sym typeface="Symbol" panose="05050102010706020507" pitchFamily="18" charset="2"/>
              </a:rPr>
              <a:t>, AD//BC)</a:t>
            </a:r>
          </a:p>
          <a:p>
            <a:endParaRPr lang="en-US" altLang="en-US" sz="2000" dirty="0">
              <a:cs typeface="Arial" panose="020B0604020202020204" pitchFamily="34" charset="0"/>
              <a:sym typeface="Symbol" panose="05050102010706020507" pitchFamily="18" charset="2"/>
            </a:endParaRPr>
          </a:p>
          <a:p>
            <a:pPr>
              <a:buFont typeface="Symbol" panose="05050102010706020507" pitchFamily="18" charset="2"/>
              <a:buChar char="Þ"/>
            </a:pPr>
            <a:r>
              <a:rPr lang="en-US" altLang="en-US" sz="2000" dirty="0">
                <a:cs typeface="Arial" panose="020B0604020202020204" pitchFamily="34" charset="0"/>
                <a:sym typeface="Symbol" panose="05050102010706020507" pitchFamily="18" charset="2"/>
              </a:rPr>
              <a:t>AHD = CKB (</a:t>
            </a:r>
            <a:r>
              <a:rPr lang="en-US" altLang="en-US" sz="2000" dirty="0" err="1">
                <a:cs typeface="Arial" panose="020B0604020202020204" pitchFamily="34" charset="0"/>
                <a:sym typeface="Symbol" panose="05050102010706020507" pitchFamily="18" charset="2"/>
              </a:rPr>
              <a:t>cạnh</a:t>
            </a:r>
            <a:r>
              <a:rPr lang="en-US" altLang="en-US" sz="2000" dirty="0"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altLang="en-US" sz="2000" dirty="0" err="1">
                <a:cs typeface="Arial" panose="020B0604020202020204" pitchFamily="34" charset="0"/>
                <a:sym typeface="Symbol" panose="05050102010706020507" pitchFamily="18" charset="2"/>
              </a:rPr>
              <a:t>huyền-góc</a:t>
            </a:r>
            <a:r>
              <a:rPr lang="en-US" altLang="en-US" sz="2000" dirty="0"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altLang="en-US" sz="2000" dirty="0" err="1">
                <a:cs typeface="Arial" panose="020B0604020202020204" pitchFamily="34" charset="0"/>
                <a:sym typeface="Symbol" panose="05050102010706020507" pitchFamily="18" charset="2"/>
              </a:rPr>
              <a:t>nhọn</a:t>
            </a:r>
            <a:r>
              <a:rPr lang="en-US" altLang="en-US" sz="2000" dirty="0">
                <a:cs typeface="Arial" panose="020B0604020202020204" pitchFamily="34" charset="0"/>
                <a:sym typeface="Symbol" panose="05050102010706020507" pitchFamily="18" charset="2"/>
              </a:rPr>
              <a:t>)</a:t>
            </a:r>
          </a:p>
          <a:p>
            <a:pPr>
              <a:buFont typeface="Symbol" panose="05050102010706020507" pitchFamily="18" charset="2"/>
              <a:buChar char="Þ"/>
            </a:pPr>
            <a:r>
              <a:rPr lang="en-US" altLang="en-US" sz="2000" dirty="0">
                <a:solidFill>
                  <a:srgbClr val="FF0066"/>
                </a:solidFill>
                <a:cs typeface="Arial" panose="020B0604020202020204" pitchFamily="34" charset="0"/>
                <a:sym typeface="Symbol" panose="05050102010706020507" pitchFamily="18" charset="2"/>
              </a:rPr>
              <a:t>AH=CK </a:t>
            </a:r>
            <a:r>
              <a:rPr lang="en-US" altLang="en-US" sz="2000" dirty="0">
                <a:cs typeface="Arial" panose="020B0604020202020204" pitchFamily="34" charset="0"/>
                <a:sym typeface="Symbol" panose="05050102010706020507" pitchFamily="18" charset="2"/>
              </a:rPr>
              <a:t>(</a:t>
            </a:r>
            <a:r>
              <a:rPr lang="en-US" altLang="en-US" sz="2000" dirty="0" err="1">
                <a:cs typeface="Arial" panose="020B0604020202020204" pitchFamily="34" charset="0"/>
                <a:sym typeface="Symbol" panose="05050102010706020507" pitchFamily="18" charset="2"/>
              </a:rPr>
              <a:t>hai</a:t>
            </a:r>
            <a:r>
              <a:rPr lang="en-US" altLang="en-US" sz="2000" dirty="0"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altLang="en-US" sz="2000" dirty="0" err="1">
                <a:cs typeface="Arial" panose="020B0604020202020204" pitchFamily="34" charset="0"/>
                <a:sym typeface="Symbol" panose="05050102010706020507" pitchFamily="18" charset="2"/>
              </a:rPr>
              <a:t>cạnh</a:t>
            </a:r>
            <a:r>
              <a:rPr lang="en-US" altLang="en-US" sz="2000" dirty="0"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altLang="en-US" sz="2000" dirty="0" err="1">
                <a:cs typeface="Arial" panose="020B0604020202020204" pitchFamily="34" charset="0"/>
                <a:sym typeface="Symbol" panose="05050102010706020507" pitchFamily="18" charset="2"/>
              </a:rPr>
              <a:t>tương</a:t>
            </a:r>
            <a:r>
              <a:rPr lang="en-US" altLang="en-US" sz="2000" dirty="0"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altLang="en-US" sz="2000" dirty="0" err="1">
                <a:cs typeface="Arial" panose="020B0604020202020204" pitchFamily="34" charset="0"/>
                <a:sym typeface="Symbol" panose="05050102010706020507" pitchFamily="18" charset="2"/>
              </a:rPr>
              <a:t>ứng</a:t>
            </a:r>
            <a:r>
              <a:rPr lang="en-US" altLang="en-US" sz="2000" dirty="0">
                <a:cs typeface="Arial" panose="020B0604020202020204" pitchFamily="34" charset="0"/>
                <a:sym typeface="Symbol" panose="05050102010706020507" pitchFamily="18" charset="2"/>
              </a:rPr>
              <a:t>)</a:t>
            </a:r>
            <a:r>
              <a:rPr lang="en-US" altLang="en-US" sz="2000" dirty="0">
                <a:solidFill>
                  <a:srgbClr val="FF0066"/>
                </a:solidFill>
                <a:cs typeface="Arial" panose="020B0604020202020204" pitchFamily="34" charset="0"/>
                <a:sym typeface="Symbol" panose="05050102010706020507" pitchFamily="18" charset="2"/>
              </a:rPr>
              <a:t> (1)</a:t>
            </a:r>
          </a:p>
          <a:p>
            <a:pPr>
              <a:buFont typeface="Symbol" panose="05050102010706020507" pitchFamily="18" charset="2"/>
              <a:buNone/>
            </a:pPr>
            <a:r>
              <a:rPr lang="en-US" altLang="en-US" sz="2000" dirty="0">
                <a:cs typeface="Arial" panose="020B0604020202020204" pitchFamily="34" charset="0"/>
                <a:sym typeface="Symbol" panose="05050102010706020507" pitchFamily="18" charset="2"/>
              </a:rPr>
              <a:t>Ta </a:t>
            </a:r>
            <a:r>
              <a:rPr lang="en-US" altLang="en-US" sz="2000" dirty="0" err="1">
                <a:cs typeface="Arial" panose="020B0604020202020204" pitchFamily="34" charset="0"/>
                <a:sym typeface="Symbol" panose="05050102010706020507" pitchFamily="18" charset="2"/>
              </a:rPr>
              <a:t>có</a:t>
            </a:r>
            <a:r>
              <a:rPr lang="en-US" altLang="en-US" sz="2000" dirty="0">
                <a:cs typeface="Arial" panose="020B0604020202020204" pitchFamily="34" charset="0"/>
                <a:sym typeface="Symbol" panose="05050102010706020507" pitchFamily="18" charset="2"/>
              </a:rPr>
              <a:t> AHBD </a:t>
            </a:r>
            <a:r>
              <a:rPr lang="en-US" altLang="en-US" sz="2000" dirty="0" err="1">
                <a:cs typeface="Arial" panose="020B0604020202020204" pitchFamily="34" charset="0"/>
                <a:sym typeface="Symbol" panose="05050102010706020507" pitchFamily="18" charset="2"/>
              </a:rPr>
              <a:t>và</a:t>
            </a:r>
            <a:r>
              <a:rPr lang="en-US" altLang="en-US" sz="2000" dirty="0">
                <a:cs typeface="Arial" panose="020B0604020202020204" pitchFamily="34" charset="0"/>
                <a:sym typeface="Symbol" panose="05050102010706020507" pitchFamily="18" charset="2"/>
              </a:rPr>
              <a:t> CKBD</a:t>
            </a:r>
            <a:r>
              <a:rPr lang="en-US" altLang="en-US" sz="2000" dirty="0">
                <a:solidFill>
                  <a:srgbClr val="FF0066"/>
                </a:solidFill>
                <a:cs typeface="Arial" panose="020B0604020202020204" pitchFamily="34" charset="0"/>
                <a:sym typeface="Symbol" panose="05050102010706020507" pitchFamily="18" charset="2"/>
              </a:rPr>
              <a:t> = &gt; AH//CK (2)</a:t>
            </a:r>
          </a:p>
          <a:p>
            <a:pPr>
              <a:buFont typeface="Symbol" panose="05050102010706020507" pitchFamily="18" charset="2"/>
              <a:buNone/>
            </a:pPr>
            <a:r>
              <a:rPr lang="en-US" altLang="en-US" sz="2000" dirty="0" err="1">
                <a:cs typeface="Arial" panose="020B0604020202020204" pitchFamily="34" charset="0"/>
                <a:sym typeface="Symbol" panose="05050102010706020507" pitchFamily="18" charset="2"/>
              </a:rPr>
              <a:t>Từ</a:t>
            </a:r>
            <a:r>
              <a:rPr lang="en-US" altLang="en-US" sz="2000" dirty="0">
                <a:cs typeface="Arial" panose="020B0604020202020204" pitchFamily="34" charset="0"/>
                <a:sym typeface="Symbol" panose="05050102010706020507" pitchFamily="18" charset="2"/>
              </a:rPr>
              <a:t> (1) </a:t>
            </a:r>
            <a:r>
              <a:rPr lang="en-US" altLang="en-US" sz="2000" dirty="0" err="1">
                <a:cs typeface="Arial" panose="020B0604020202020204" pitchFamily="34" charset="0"/>
                <a:sym typeface="Symbol" panose="05050102010706020507" pitchFamily="18" charset="2"/>
              </a:rPr>
              <a:t>và</a:t>
            </a:r>
            <a:r>
              <a:rPr lang="en-US" altLang="en-US" sz="2000" dirty="0">
                <a:cs typeface="Arial" panose="020B0604020202020204" pitchFamily="34" charset="0"/>
                <a:sym typeface="Symbol" panose="05050102010706020507" pitchFamily="18" charset="2"/>
              </a:rPr>
              <a:t> (2) =&gt;AHCK </a:t>
            </a:r>
            <a:r>
              <a:rPr lang="en-US" altLang="en-US" sz="2000" dirty="0" err="1">
                <a:cs typeface="Arial" panose="020B0604020202020204" pitchFamily="34" charset="0"/>
                <a:sym typeface="Symbol" panose="05050102010706020507" pitchFamily="18" charset="2"/>
              </a:rPr>
              <a:t>là</a:t>
            </a:r>
            <a:r>
              <a:rPr lang="en-US" altLang="en-US" sz="2000" dirty="0"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altLang="en-US" sz="2000" dirty="0" err="1">
                <a:cs typeface="Arial" panose="020B0604020202020204" pitchFamily="34" charset="0"/>
                <a:sym typeface="Symbol" panose="05050102010706020507" pitchFamily="18" charset="2"/>
              </a:rPr>
              <a:t>hình</a:t>
            </a:r>
            <a:r>
              <a:rPr lang="en-US" altLang="en-US" sz="2000" dirty="0"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altLang="en-US" sz="2000" dirty="0" err="1">
                <a:cs typeface="Arial" panose="020B0604020202020204" pitchFamily="34" charset="0"/>
                <a:sym typeface="Symbol" panose="05050102010706020507" pitchFamily="18" charset="2"/>
              </a:rPr>
              <a:t>bình</a:t>
            </a:r>
            <a:r>
              <a:rPr lang="en-US" altLang="en-US" sz="2000" dirty="0"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altLang="en-US" sz="2000" dirty="0" err="1">
                <a:cs typeface="Arial" panose="020B0604020202020204" pitchFamily="34" charset="0"/>
                <a:sym typeface="Symbol" panose="05050102010706020507" pitchFamily="18" charset="2"/>
              </a:rPr>
              <a:t>hành</a:t>
            </a:r>
            <a:endParaRPr lang="en-US" altLang="en-US" sz="2000" dirty="0">
              <a:cs typeface="Arial" panose="020B0604020202020204" pitchFamily="34" charset="0"/>
              <a:sym typeface="Symbol" panose="05050102010706020507" pitchFamily="18" charset="2"/>
            </a:endParaRPr>
          </a:p>
          <a:p>
            <a:pPr>
              <a:buFont typeface="Symbol" panose="05050102010706020507" pitchFamily="18" charset="2"/>
              <a:buNone/>
            </a:pPr>
            <a:r>
              <a:rPr lang="en-US" altLang="en-US" sz="2000" dirty="0">
                <a:cs typeface="Arial" panose="020B0604020202020204" pitchFamily="34" charset="0"/>
                <a:sym typeface="Symbol" panose="05050102010706020507" pitchFamily="18" charset="2"/>
              </a:rPr>
              <a:t>(</a:t>
            </a:r>
            <a:r>
              <a:rPr lang="en-US" altLang="en-US" sz="2000" dirty="0" err="1">
                <a:cs typeface="Arial" panose="020B0604020202020204" pitchFamily="34" charset="0"/>
                <a:sym typeface="Symbol" panose="05050102010706020507" pitchFamily="18" charset="2"/>
              </a:rPr>
              <a:t>tứ</a:t>
            </a:r>
            <a:r>
              <a:rPr lang="en-US" altLang="en-US" sz="2000" dirty="0"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altLang="en-US" sz="2000" dirty="0" err="1">
                <a:cs typeface="Arial" panose="020B0604020202020204" pitchFamily="34" charset="0"/>
                <a:sym typeface="Symbol" panose="05050102010706020507" pitchFamily="18" charset="2"/>
              </a:rPr>
              <a:t>giác</a:t>
            </a:r>
            <a:r>
              <a:rPr lang="en-US" altLang="en-US" sz="2000" dirty="0"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altLang="en-US" sz="2000" dirty="0" err="1">
                <a:cs typeface="Arial" panose="020B0604020202020204" pitchFamily="34" charset="0"/>
                <a:sym typeface="Symbol" panose="05050102010706020507" pitchFamily="18" charset="2"/>
              </a:rPr>
              <a:t>có</a:t>
            </a:r>
            <a:r>
              <a:rPr lang="en-US" altLang="en-US" sz="2000" dirty="0">
                <a:cs typeface="Arial" panose="020B0604020202020204" pitchFamily="34" charset="0"/>
                <a:sym typeface="Symbol" panose="05050102010706020507" pitchFamily="18" charset="2"/>
              </a:rPr>
              <a:t> 2 </a:t>
            </a:r>
            <a:r>
              <a:rPr lang="en-US" altLang="en-US" sz="2000" dirty="0" err="1">
                <a:cs typeface="Arial" panose="020B0604020202020204" pitchFamily="34" charset="0"/>
                <a:sym typeface="Symbol" panose="05050102010706020507" pitchFamily="18" charset="2"/>
              </a:rPr>
              <a:t>cạnh</a:t>
            </a:r>
            <a:r>
              <a:rPr lang="en-US" altLang="en-US" sz="2000" dirty="0"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altLang="en-US" sz="2000" dirty="0" err="1">
                <a:cs typeface="Arial" panose="020B0604020202020204" pitchFamily="34" charset="0"/>
                <a:sym typeface="Symbol" panose="05050102010706020507" pitchFamily="18" charset="2"/>
              </a:rPr>
              <a:t>đối</a:t>
            </a:r>
            <a:r>
              <a:rPr lang="en-US" altLang="en-US" sz="2000" dirty="0">
                <a:cs typeface="Arial" panose="020B0604020202020204" pitchFamily="34" charset="0"/>
                <a:sym typeface="Symbol" panose="05050102010706020507" pitchFamily="18" charset="2"/>
              </a:rPr>
              <a:t> song </a:t>
            </a:r>
            <a:r>
              <a:rPr lang="en-US" altLang="en-US" sz="2000" dirty="0" err="1">
                <a:cs typeface="Arial" panose="020B0604020202020204" pitchFamily="34" charset="0"/>
                <a:sym typeface="Symbol" panose="05050102010706020507" pitchFamily="18" charset="2"/>
              </a:rPr>
              <a:t>song</a:t>
            </a:r>
            <a:r>
              <a:rPr lang="en-US" altLang="en-US" sz="2000" dirty="0"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altLang="en-US" sz="2000" dirty="0" err="1">
                <a:cs typeface="Arial" panose="020B0604020202020204" pitchFamily="34" charset="0"/>
                <a:sym typeface="Symbol" panose="05050102010706020507" pitchFamily="18" charset="2"/>
              </a:rPr>
              <a:t>và</a:t>
            </a:r>
            <a:r>
              <a:rPr lang="en-US" altLang="en-US" sz="2000" dirty="0"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altLang="en-US" sz="2000" dirty="0" err="1">
                <a:cs typeface="Arial" panose="020B0604020202020204" pitchFamily="34" charset="0"/>
                <a:sym typeface="Symbol" panose="05050102010706020507" pitchFamily="18" charset="2"/>
              </a:rPr>
              <a:t>bằng</a:t>
            </a:r>
            <a:r>
              <a:rPr lang="en-US" altLang="en-US" sz="2000" dirty="0"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altLang="en-US" sz="2000" dirty="0" err="1">
                <a:cs typeface="Arial" panose="020B0604020202020204" pitchFamily="34" charset="0"/>
                <a:sym typeface="Symbol" panose="05050102010706020507" pitchFamily="18" charset="2"/>
              </a:rPr>
              <a:t>nhau</a:t>
            </a:r>
            <a:r>
              <a:rPr lang="en-US" altLang="en-US" sz="2000" dirty="0">
                <a:cs typeface="Arial" panose="020B0604020202020204" pitchFamily="34" charset="0"/>
                <a:sym typeface="Symbol" panose="05050102010706020507" pitchFamily="18" charset="2"/>
              </a:rPr>
              <a:t>)</a:t>
            </a:r>
          </a:p>
        </p:txBody>
      </p:sp>
      <p:graphicFrame>
        <p:nvGraphicFramePr>
          <p:cNvPr id="19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887015"/>
              </p:ext>
            </p:extLst>
          </p:nvPr>
        </p:nvGraphicFramePr>
        <p:xfrm>
          <a:off x="5729287" y="2106612"/>
          <a:ext cx="10668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Equation" r:id="rId9" imgW="495000" imgH="266400" progId="Equation.DSMT4">
                  <p:embed/>
                </p:oleObj>
              </mc:Choice>
              <mc:Fallback>
                <p:oleObj name="Equation" r:id="rId9" imgW="495000" imgH="266400" progId="Equation.DSMT4">
                  <p:embed/>
                  <p:pic>
                    <p:nvPicPr>
                      <p:cNvPr id="91148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9287" y="2106612"/>
                        <a:ext cx="10668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 Box 13"/>
          <p:cNvSpPr txBox="1">
            <a:spLocks noChangeArrowheads="1"/>
          </p:cNvSpPr>
          <p:nvPr/>
        </p:nvSpPr>
        <p:spPr bwMode="auto">
          <a:xfrm>
            <a:off x="1952327" y="4964380"/>
            <a:ext cx="9056332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Tứ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AHCK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chéo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HK =&gt; O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chéo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AC.</a:t>
            </a:r>
          </a:p>
          <a:p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A, O ,C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4084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a14="http://schemas.microsoft.com/office/drawing/2010/main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" y="0"/>
              <a:ext cx="12192001" cy="6858000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385765" y="400050"/>
              <a:ext cx="11472862" cy="6043613"/>
            </a:xfrm>
            <a:prstGeom prst="rect">
              <a:avLst/>
            </a:prstGeom>
            <a:solidFill>
              <a:srgbClr val="FFBEC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338"/>
          <a:stretch/>
        </p:blipFill>
        <p:spPr>
          <a:xfrm>
            <a:off x="1215" y="175846"/>
            <a:ext cx="2731245" cy="6682441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10063162" y="-120679"/>
            <a:ext cx="2150229" cy="3637745"/>
            <a:chOff x="10063162" y="-120679"/>
            <a:chExt cx="2150229" cy="3637745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10063162" y="527021"/>
              <a:ext cx="2128838" cy="2990045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 flipV="1">
              <a:off x="10084553" y="-120679"/>
              <a:ext cx="2128838" cy="2990045"/>
            </a:xfrm>
            <a:prstGeom prst="rect">
              <a:avLst/>
            </a:prstGeom>
          </p:spPr>
        </p:pic>
      </p:grpSp>
      <p:sp>
        <p:nvSpPr>
          <p:cNvPr id="27" name="Rectangle 2"/>
          <p:cNvSpPr>
            <a:spLocks noGrp="1" noChangeArrowheads="1"/>
          </p:cNvSpPr>
          <p:nvPr>
            <p:ph type="title"/>
          </p:nvPr>
        </p:nvSpPr>
        <p:spPr>
          <a:xfrm>
            <a:off x="4650402" y="337539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2" name="Rectangle 1"/>
          <p:cNvSpPr/>
          <p:nvPr/>
        </p:nvSpPr>
        <p:spPr>
          <a:xfrm>
            <a:off x="740948" y="2393681"/>
            <a:ext cx="1040802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Cho hình bình hành ABCD. Gọi I, K theo thứ tự là trung điểm của CD, AB. Đường chéo BD cắt AI, CK theo thứ tự ở M và N. Chứng minh rằng: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a) AI // CK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b) DM = MN = NB</a:t>
            </a:r>
            <a:endParaRPr lang="vi-VN" sz="2800" b="0" i="0" dirty="0"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528615" y="1416559"/>
            <a:ext cx="227017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49/SGK</a:t>
            </a:r>
            <a:endParaRPr lang="en-US" altLang="en-US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58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a14="http://schemas.microsoft.com/office/drawing/2010/main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" y="0"/>
              <a:ext cx="12192001" cy="6858000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385765" y="400050"/>
              <a:ext cx="11472862" cy="6043613"/>
            </a:xfrm>
            <a:prstGeom prst="rect">
              <a:avLst/>
            </a:prstGeom>
            <a:solidFill>
              <a:srgbClr val="BBD0E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917" r="48333"/>
          <a:stretch/>
        </p:blipFill>
        <p:spPr>
          <a:xfrm>
            <a:off x="-1" y="4029075"/>
            <a:ext cx="2362308" cy="322897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338"/>
          <a:stretch/>
        </p:blipFill>
        <p:spPr>
          <a:xfrm flipH="1">
            <a:off x="9460755" y="175559"/>
            <a:ext cx="2731245" cy="6682441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3621812" y="6530419"/>
            <a:ext cx="48517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rgbClr val="2A7E9A"/>
                </a:solidFill>
                <a:latin typeface="Arial" panose="020B0604020202020204" pitchFamily="34" charset="0"/>
                <a:ea typeface="百变马丁" panose="02010601030101010101" pitchFamily="2" charset="-122"/>
                <a:cs typeface="Arial" panose="020B0604020202020204" pitchFamily="34" charset="0"/>
              </a:rPr>
              <a:t>HELLO SUMMER</a:t>
            </a:r>
            <a:endParaRPr lang="zh-CN" altLang="en-US" sz="3200" dirty="0">
              <a:solidFill>
                <a:srgbClr val="2A7E9A"/>
              </a:solidFill>
              <a:latin typeface="Arial" panose="020B0604020202020204" pitchFamily="34" charset="0"/>
              <a:ea typeface="百变马丁" panose="02010601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2975" y="-338268"/>
            <a:ext cx="1905000" cy="1905000"/>
          </a:xfrm>
          <a:prstGeom prst="rect">
            <a:avLst/>
          </a:prstGeom>
        </p:spPr>
      </p:pic>
      <p:sp>
        <p:nvSpPr>
          <p:cNvPr id="12" name="Rectangle 4"/>
          <p:cNvSpPr>
            <a:spLocks noGrp="1" noChangeArrowheads="1"/>
          </p:cNvSpPr>
          <p:nvPr>
            <p:ph type="title"/>
          </p:nvPr>
        </p:nvSpPr>
        <p:spPr>
          <a:xfrm>
            <a:off x="5444275" y="49073"/>
            <a:ext cx="8229600" cy="487362"/>
          </a:xfrm>
          <a:noFill/>
          <a:ln/>
        </p:spPr>
        <p:txBody>
          <a:bodyPr>
            <a:normAutofit fontScale="90000"/>
          </a:bodyPr>
          <a:lstStyle/>
          <a:p>
            <a:r>
              <a:rPr lang="en-US" altLang="en-US" sz="32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1591368" y="400050"/>
            <a:ext cx="179247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u="sng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49/SGK</a:t>
            </a:r>
            <a:endParaRPr lang="en-US" altLang="en-US" sz="24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235" y="1120121"/>
            <a:ext cx="40386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 Box 21"/>
          <p:cNvSpPr txBox="1">
            <a:spLocks noChangeArrowheads="1"/>
          </p:cNvSpPr>
          <p:nvPr/>
        </p:nvSpPr>
        <p:spPr bwMode="auto">
          <a:xfrm>
            <a:off x="6267235" y="1286809"/>
            <a:ext cx="41229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17" name="Text Box 22"/>
          <p:cNvSpPr txBox="1">
            <a:spLocks noChangeArrowheads="1"/>
          </p:cNvSpPr>
          <p:nvPr/>
        </p:nvSpPr>
        <p:spPr bwMode="auto">
          <a:xfrm>
            <a:off x="7886485" y="1348721"/>
            <a:ext cx="106631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AI // CK</a:t>
            </a:r>
          </a:p>
        </p:txBody>
      </p:sp>
      <p:sp>
        <p:nvSpPr>
          <p:cNvPr id="18" name="Text Box 23"/>
          <p:cNvSpPr txBox="1">
            <a:spLocks noChangeArrowheads="1"/>
          </p:cNvSpPr>
          <p:nvPr/>
        </p:nvSpPr>
        <p:spPr bwMode="auto">
          <a:xfrm>
            <a:off x="7073685" y="1896409"/>
            <a:ext cx="283443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AICK là hình bình hành</a:t>
            </a:r>
          </a:p>
        </p:txBody>
      </p:sp>
      <p:sp>
        <p:nvSpPr>
          <p:cNvPr id="19" name="Text Box 24"/>
          <p:cNvSpPr txBox="1">
            <a:spLocks noChangeArrowheads="1"/>
          </p:cNvSpPr>
          <p:nvPr/>
        </p:nvSpPr>
        <p:spPr bwMode="auto">
          <a:xfrm>
            <a:off x="7257835" y="2506009"/>
            <a:ext cx="221272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AK // IC và AK=IC</a:t>
            </a:r>
          </a:p>
        </p:txBody>
      </p:sp>
      <p:sp>
        <p:nvSpPr>
          <p:cNvPr id="20" name="Text Box 25"/>
          <p:cNvSpPr txBox="1">
            <a:spLocks noChangeArrowheads="1"/>
          </p:cNvSpPr>
          <p:nvPr/>
        </p:nvSpPr>
        <p:spPr bwMode="auto">
          <a:xfrm>
            <a:off x="7562635" y="3177521"/>
            <a:ext cx="171098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Tứ giác AICK</a:t>
            </a:r>
          </a:p>
        </p:txBody>
      </p:sp>
      <p:sp>
        <p:nvSpPr>
          <p:cNvPr id="21" name="AutoShape 26"/>
          <p:cNvSpPr>
            <a:spLocks noChangeArrowheads="1"/>
          </p:cNvSpPr>
          <p:nvPr/>
        </p:nvSpPr>
        <p:spPr bwMode="auto">
          <a:xfrm>
            <a:off x="8248435" y="2872721"/>
            <a:ext cx="152400" cy="30480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AutoShape 27"/>
          <p:cNvSpPr>
            <a:spLocks noChangeArrowheads="1"/>
          </p:cNvSpPr>
          <p:nvPr/>
        </p:nvSpPr>
        <p:spPr bwMode="auto">
          <a:xfrm>
            <a:off x="8248435" y="2263121"/>
            <a:ext cx="152400" cy="30480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AutoShape 28"/>
          <p:cNvSpPr>
            <a:spLocks noChangeArrowheads="1"/>
          </p:cNvSpPr>
          <p:nvPr/>
        </p:nvSpPr>
        <p:spPr bwMode="auto">
          <a:xfrm>
            <a:off x="8248435" y="1653521"/>
            <a:ext cx="152400" cy="30480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 Box 29"/>
          <p:cNvSpPr txBox="1">
            <a:spLocks noChangeArrowheads="1"/>
          </p:cNvSpPr>
          <p:nvPr/>
        </p:nvSpPr>
        <p:spPr bwMode="auto">
          <a:xfrm>
            <a:off x="5641760" y="3939521"/>
            <a:ext cx="41229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25" name="Text Box 30"/>
          <p:cNvSpPr txBox="1">
            <a:spLocks noChangeArrowheads="1"/>
          </p:cNvSpPr>
          <p:nvPr/>
        </p:nvSpPr>
        <p:spPr bwMode="auto">
          <a:xfrm>
            <a:off x="5841785" y="4526896"/>
            <a:ext cx="364875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DM=MN        và           MN=NB</a:t>
            </a:r>
          </a:p>
        </p:txBody>
      </p:sp>
      <p:sp>
        <p:nvSpPr>
          <p:cNvPr id="26" name="Text Box 31"/>
          <p:cNvSpPr txBox="1">
            <a:spLocks noChangeArrowheads="1"/>
          </p:cNvSpPr>
          <p:nvPr/>
        </p:nvSpPr>
        <p:spPr bwMode="auto">
          <a:xfrm>
            <a:off x="5200435" y="5226984"/>
            <a:ext cx="219643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IM // NC và ID=IC</a:t>
            </a:r>
          </a:p>
        </p:txBody>
      </p:sp>
      <p:sp>
        <p:nvSpPr>
          <p:cNvPr id="27" name="Text Box 32"/>
          <p:cNvSpPr txBox="1">
            <a:spLocks noChangeArrowheads="1"/>
          </p:cNvSpPr>
          <p:nvPr/>
        </p:nvSpPr>
        <p:spPr bwMode="auto">
          <a:xfrm>
            <a:off x="7410235" y="5226984"/>
            <a:ext cx="244195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KN // AM và KA=KB</a:t>
            </a:r>
          </a:p>
        </p:txBody>
      </p:sp>
      <p:sp>
        <p:nvSpPr>
          <p:cNvPr id="28" name="Text Box 33"/>
          <p:cNvSpPr txBox="1">
            <a:spLocks noChangeArrowheads="1"/>
          </p:cNvSpPr>
          <p:nvPr/>
        </p:nvSpPr>
        <p:spPr bwMode="auto">
          <a:xfrm>
            <a:off x="6708560" y="3939521"/>
            <a:ext cx="163859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DM=MN=NB</a:t>
            </a:r>
          </a:p>
        </p:txBody>
      </p:sp>
      <p:sp>
        <p:nvSpPr>
          <p:cNvPr id="29" name="Text Box 34"/>
          <p:cNvSpPr txBox="1">
            <a:spLocks noChangeArrowheads="1"/>
          </p:cNvSpPr>
          <p:nvPr/>
        </p:nvSpPr>
        <p:spPr bwMode="auto">
          <a:xfrm>
            <a:off x="5886235" y="5898496"/>
            <a:ext cx="89960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CDN</a:t>
            </a:r>
          </a:p>
        </p:txBody>
      </p:sp>
      <p:sp>
        <p:nvSpPr>
          <p:cNvPr id="30" name="Rectangle 35"/>
          <p:cNvSpPr>
            <a:spLocks noChangeArrowheads="1"/>
          </p:cNvSpPr>
          <p:nvPr/>
        </p:nvSpPr>
        <p:spPr bwMode="auto">
          <a:xfrm>
            <a:off x="8172235" y="5898496"/>
            <a:ext cx="89800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ABM</a:t>
            </a:r>
          </a:p>
        </p:txBody>
      </p:sp>
      <p:sp>
        <p:nvSpPr>
          <p:cNvPr id="31" name="AutoShape 36"/>
          <p:cNvSpPr>
            <a:spLocks noChangeArrowheads="1"/>
          </p:cNvSpPr>
          <p:nvPr/>
        </p:nvSpPr>
        <p:spPr bwMode="auto">
          <a:xfrm>
            <a:off x="8553235" y="5593696"/>
            <a:ext cx="152400" cy="30480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AutoShape 37"/>
          <p:cNvSpPr>
            <a:spLocks noChangeArrowheads="1"/>
          </p:cNvSpPr>
          <p:nvPr/>
        </p:nvSpPr>
        <p:spPr bwMode="auto">
          <a:xfrm>
            <a:off x="7334035" y="4284009"/>
            <a:ext cx="152400" cy="30480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AutoShape 38"/>
          <p:cNvSpPr>
            <a:spLocks noChangeArrowheads="1"/>
          </p:cNvSpPr>
          <p:nvPr/>
        </p:nvSpPr>
        <p:spPr bwMode="auto">
          <a:xfrm>
            <a:off x="6267235" y="5593696"/>
            <a:ext cx="152400" cy="30480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AutoShape 39"/>
          <p:cNvSpPr>
            <a:spLocks noChangeArrowheads="1"/>
          </p:cNvSpPr>
          <p:nvPr/>
        </p:nvSpPr>
        <p:spPr bwMode="auto">
          <a:xfrm>
            <a:off x="6267235" y="4893609"/>
            <a:ext cx="152400" cy="30480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AutoShape 40"/>
          <p:cNvSpPr>
            <a:spLocks noChangeArrowheads="1"/>
          </p:cNvSpPr>
          <p:nvPr/>
        </p:nvSpPr>
        <p:spPr bwMode="auto">
          <a:xfrm>
            <a:off x="8553235" y="4893609"/>
            <a:ext cx="152400" cy="30480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19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a14="http://schemas.microsoft.com/office/drawing/2010/main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18" grpId="0"/>
      <p:bldP spid="19" grpId="0"/>
      <p:bldP spid="20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" y="0"/>
              <a:ext cx="12192001" cy="6858000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385765" y="400050"/>
              <a:ext cx="11472862" cy="6043613"/>
            </a:xfrm>
            <a:prstGeom prst="rect">
              <a:avLst/>
            </a:prstGeom>
            <a:solidFill>
              <a:srgbClr val="BBD0E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917" r="48333"/>
          <a:stretch/>
        </p:blipFill>
        <p:spPr>
          <a:xfrm>
            <a:off x="-1" y="4029075"/>
            <a:ext cx="2362308" cy="322897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338"/>
          <a:stretch/>
        </p:blipFill>
        <p:spPr>
          <a:xfrm flipH="1">
            <a:off x="9460755" y="175559"/>
            <a:ext cx="2731245" cy="668244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2975" y="-338268"/>
            <a:ext cx="1905000" cy="1905000"/>
          </a:xfrm>
          <a:prstGeom prst="rect">
            <a:avLst/>
          </a:prstGeom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025331" y="279615"/>
            <a:ext cx="8229600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672110" y="697627"/>
            <a:ext cx="174759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49/SGK</a:t>
            </a:r>
            <a:endParaRPr lang="en-US" altLang="en-US" sz="2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84" y="1257575"/>
            <a:ext cx="40386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2558731" y="4610359"/>
            <a:ext cx="92998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ABM ta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có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KA=KB, KN // AM =&gt; MN = NB (1)</a:t>
            </a:r>
          </a:p>
          <a:p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Xét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DCN ta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có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ID = IC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IM // NC =&gt; DM = MN (2)</a:t>
            </a:r>
          </a:p>
          <a:p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Từ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(1)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(2) =&gt; DM = MN = NB.</a:t>
            </a:r>
          </a:p>
        </p:txBody>
      </p:sp>
      <p:sp>
        <p:nvSpPr>
          <p:cNvPr id="8" name="Rectangle 7"/>
          <p:cNvSpPr/>
          <p:nvPr/>
        </p:nvSpPr>
        <p:spPr>
          <a:xfrm>
            <a:off x="5453483" y="1349840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+ K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 ⇒ AK = AB/2.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I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CD ⇒ CI = CD/2.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ABCD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⇒ AB // CD hay AK // CI</a:t>
            </a:r>
          </a:p>
          <a:p>
            <a:pPr algn="just"/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 = CD ⇒ AB/2 = CD/2 hay AK = CI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AKCI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AK // CI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AK = CI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⇒ AKCI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89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a14="http://schemas.microsoft.com/office/drawing/2010/main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" y="0"/>
              <a:ext cx="12192001" cy="6858000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385765" y="400050"/>
              <a:ext cx="11472862" cy="6043613"/>
            </a:xfrm>
            <a:prstGeom prst="rect">
              <a:avLst/>
            </a:prstGeom>
            <a:solidFill>
              <a:srgbClr val="BBD0E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50531" y="3364043"/>
            <a:ext cx="3474289" cy="34796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16695"/>
            <a:ext cx="2128838" cy="299004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35605" y="4401572"/>
            <a:ext cx="3176291" cy="2798307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3670107" y="454271"/>
            <a:ext cx="4851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solidFill>
                  <a:srgbClr val="2A7E9A"/>
                </a:solidFill>
                <a:latin typeface="百变马丁" panose="02010601030101010101" pitchFamily="2" charset="-122"/>
                <a:ea typeface="百变马丁" panose="02010601030101010101" pitchFamily="2" charset="-122"/>
              </a:rPr>
              <a:t>HƯỚNG DẪN VỀ NHÀ</a:t>
            </a:r>
            <a:endParaRPr lang="zh-CN" altLang="en-US" sz="4400" dirty="0">
              <a:solidFill>
                <a:srgbClr val="2A7E9A"/>
              </a:solidFill>
              <a:latin typeface="百变马丁" panose="02010601030101010101" pitchFamily="2" charset="-122"/>
              <a:ea typeface="百变马丁" panose="02010601030101010101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819515" y="3092675"/>
            <a:ext cx="4143375" cy="2197389"/>
            <a:chOff x="3903550" y="808946"/>
            <a:chExt cx="4143375" cy="2197389"/>
          </a:xfrm>
        </p:grpSpPr>
        <p:sp>
          <p:nvSpPr>
            <p:cNvPr id="2" name="矩形 1"/>
            <p:cNvSpPr/>
            <p:nvPr/>
          </p:nvSpPr>
          <p:spPr>
            <a:xfrm>
              <a:off x="3903550" y="808946"/>
              <a:ext cx="4143375" cy="2197389"/>
            </a:xfrm>
            <a:prstGeom prst="rect">
              <a:avLst/>
            </a:prstGeom>
            <a:solidFill>
              <a:srgbClr val="FFBEC6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4254258" y="1447942"/>
              <a:ext cx="3258104" cy="8113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3600" b="1" dirty="0" err="1" smtClean="0">
                  <a:solidFill>
                    <a:srgbClr val="827DDC"/>
                  </a:solidFill>
                  <a:latin typeface="百变马丁" panose="02010601030101010101" pitchFamily="2" charset="-122"/>
                  <a:ea typeface="百变马丁" panose="02010601030101010101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Học</a:t>
              </a:r>
              <a:r>
                <a:rPr lang="en-US" altLang="zh-CN" sz="3600" b="1" dirty="0" smtClean="0">
                  <a:solidFill>
                    <a:srgbClr val="827DDC"/>
                  </a:solidFill>
                  <a:latin typeface="百变马丁" panose="02010601030101010101" pitchFamily="2" charset="-122"/>
                  <a:ea typeface="百变马丁" panose="02010601030101010101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3600" b="1" dirty="0" err="1" smtClean="0">
                  <a:solidFill>
                    <a:srgbClr val="827DDC"/>
                  </a:solidFill>
                  <a:latin typeface="百变马丁" panose="02010601030101010101" pitchFamily="2" charset="-122"/>
                  <a:ea typeface="百变马丁" panose="02010601030101010101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lý</a:t>
              </a:r>
              <a:r>
                <a:rPr lang="en-US" altLang="zh-CN" sz="3600" b="1" dirty="0" smtClean="0">
                  <a:solidFill>
                    <a:srgbClr val="827DDC"/>
                  </a:solidFill>
                  <a:latin typeface="百变马丁" panose="02010601030101010101" pitchFamily="2" charset="-122"/>
                  <a:ea typeface="百变马丁" panose="02010601030101010101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3600" b="1" dirty="0" err="1" smtClean="0">
                  <a:solidFill>
                    <a:srgbClr val="827DDC"/>
                  </a:solidFill>
                  <a:latin typeface="百变马丁" panose="02010601030101010101" pitchFamily="2" charset="-122"/>
                  <a:ea typeface="百变马丁" panose="02010601030101010101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thuyết</a:t>
              </a:r>
              <a:endParaRPr lang="en-US" altLang="zh-CN" sz="3600" b="1" dirty="0">
                <a:solidFill>
                  <a:srgbClr val="827DDC"/>
                </a:solidFill>
                <a:latin typeface="百变马丁" panose="02010601030101010101" pitchFamily="2" charset="-122"/>
                <a:ea typeface="百变马丁" panose="02010601030101010101" pitchFamily="2" charset="-122"/>
                <a:cs typeface="Open Sans" panose="020B0606030504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6813279" y="1016363"/>
            <a:ext cx="4143375" cy="2883979"/>
            <a:chOff x="3914775" y="59246"/>
            <a:chExt cx="4143375" cy="2883979"/>
          </a:xfrm>
        </p:grpSpPr>
        <p:sp>
          <p:nvSpPr>
            <p:cNvPr id="18" name="矩形 17"/>
            <p:cNvSpPr/>
            <p:nvPr/>
          </p:nvSpPr>
          <p:spPr>
            <a:xfrm>
              <a:off x="3914775" y="745836"/>
              <a:ext cx="4143375" cy="219738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4363537" y="59246"/>
              <a:ext cx="3245849" cy="2693014"/>
              <a:chOff x="1088721" y="724405"/>
              <a:chExt cx="3245849" cy="2693014"/>
            </a:xfrm>
          </p:grpSpPr>
          <p:pic>
            <p:nvPicPr>
              <p:cNvPr id="19" name="图片 18"/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18347" b="38357"/>
              <a:stretch/>
            </p:blipFill>
            <p:spPr>
              <a:xfrm rot="1292468">
                <a:off x="2231974" y="724405"/>
                <a:ext cx="2082381" cy="1276686"/>
              </a:xfrm>
              <a:prstGeom prst="rect">
                <a:avLst/>
              </a:prstGeom>
            </p:spPr>
          </p:pic>
          <p:sp>
            <p:nvSpPr>
              <p:cNvPr id="22" name="矩形 21"/>
              <p:cNvSpPr/>
              <p:nvPr/>
            </p:nvSpPr>
            <p:spPr>
              <a:xfrm>
                <a:off x="1088721" y="1847759"/>
                <a:ext cx="3245849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CN" sz="3200" dirty="0" err="1" smtClean="0">
                    <a:solidFill>
                      <a:srgbClr val="39BEAE"/>
                    </a:solidFill>
                    <a:latin typeface="百变马丁" panose="02010601030101010101" pitchFamily="2" charset="-122"/>
                    <a:ea typeface="百变马丁" panose="02010601030101010101" pitchFamily="2" charset="-122"/>
                    <a:cs typeface="Open Sans" panose="020B0606030504020204" pitchFamily="34" charset="0"/>
                    <a:sym typeface="Arial" panose="020B0604020202020204" pitchFamily="34" charset="0"/>
                  </a:rPr>
                  <a:t>Làm</a:t>
                </a:r>
                <a:r>
                  <a:rPr lang="en-US" altLang="zh-CN" sz="3200" dirty="0" smtClean="0">
                    <a:solidFill>
                      <a:srgbClr val="39BEAE"/>
                    </a:solidFill>
                    <a:latin typeface="百变马丁" panose="02010601030101010101" pitchFamily="2" charset="-122"/>
                    <a:ea typeface="百变马丁" panose="02010601030101010101" pitchFamily="2" charset="-122"/>
                    <a:cs typeface="Open Sans" panose="020B0606030504020204" pitchFamily="34" charset="0"/>
                    <a:sym typeface="Arial" panose="020B0604020202020204" pitchFamily="34" charset="0"/>
                  </a:rPr>
                  <a:t> </a:t>
                </a:r>
                <a:r>
                  <a:rPr lang="en-US" altLang="zh-CN" sz="3200" dirty="0" err="1" smtClean="0">
                    <a:solidFill>
                      <a:srgbClr val="39BEAE"/>
                    </a:solidFill>
                    <a:latin typeface="百变马丁" panose="02010601030101010101" pitchFamily="2" charset="-122"/>
                    <a:ea typeface="百变马丁" panose="02010601030101010101" pitchFamily="2" charset="-122"/>
                    <a:cs typeface="Open Sans" panose="020B0606030504020204" pitchFamily="34" charset="0"/>
                    <a:sym typeface="Arial" panose="020B0604020202020204" pitchFamily="34" charset="0"/>
                  </a:rPr>
                  <a:t>bài</a:t>
                </a:r>
                <a:r>
                  <a:rPr lang="en-US" altLang="zh-CN" sz="3200" dirty="0" smtClean="0">
                    <a:solidFill>
                      <a:srgbClr val="39BEAE"/>
                    </a:solidFill>
                    <a:latin typeface="百变马丁" panose="02010601030101010101" pitchFamily="2" charset="-122"/>
                    <a:ea typeface="百变马丁" panose="02010601030101010101" pitchFamily="2" charset="-122"/>
                    <a:cs typeface="Open Sans" panose="020B0606030504020204" pitchFamily="34" charset="0"/>
                    <a:sym typeface="Arial" panose="020B0604020202020204" pitchFamily="34" charset="0"/>
                  </a:rPr>
                  <a:t> </a:t>
                </a:r>
                <a:r>
                  <a:rPr lang="en-US" altLang="zh-CN" sz="3200" dirty="0" err="1" smtClean="0">
                    <a:solidFill>
                      <a:srgbClr val="39BEAE"/>
                    </a:solidFill>
                    <a:latin typeface="百变马丁" panose="02010601030101010101" pitchFamily="2" charset="-122"/>
                    <a:ea typeface="百变马丁" panose="02010601030101010101" pitchFamily="2" charset="-122"/>
                    <a:cs typeface="Open Sans" panose="020B0606030504020204" pitchFamily="34" charset="0"/>
                    <a:sym typeface="Arial" panose="020B0604020202020204" pitchFamily="34" charset="0"/>
                  </a:rPr>
                  <a:t>tập</a:t>
                </a:r>
                <a:r>
                  <a:rPr lang="en-US" altLang="zh-CN" sz="3200" dirty="0" smtClean="0">
                    <a:solidFill>
                      <a:srgbClr val="39BEAE"/>
                    </a:solidFill>
                    <a:latin typeface="百变马丁" panose="02010601030101010101" pitchFamily="2" charset="-122"/>
                    <a:ea typeface="百变马丁" panose="02010601030101010101" pitchFamily="2" charset="-122"/>
                    <a:cs typeface="Open Sans" panose="020B0606030504020204" pitchFamily="34" charset="0"/>
                    <a:sym typeface="Arial" panose="020B0604020202020204" pitchFamily="34" charset="0"/>
                  </a:rPr>
                  <a:t> SGK</a:t>
                </a:r>
                <a:endParaRPr lang="en-US" altLang="zh-CN" sz="3200" dirty="0">
                  <a:solidFill>
                    <a:srgbClr val="39BEAE"/>
                  </a:solidFill>
                  <a:latin typeface="百变马丁" panose="02010601030101010101" pitchFamily="2" charset="-122"/>
                  <a:ea typeface="百变马丁" panose="02010601030101010101" pitchFamily="2" charset="-122"/>
                  <a:cs typeface="Open Sans" panose="020B0606030504020204" pitchFamily="34" charset="0"/>
                  <a:sym typeface="Arial" panose="020B0604020202020204" pitchFamily="34" charset="0"/>
                </a:endParaRPr>
              </a:p>
            </p:txBody>
          </p:sp>
        </p:grpSp>
      </p:grp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40" t="13635" r="47211" b="28702"/>
          <a:stretch/>
        </p:blipFill>
        <p:spPr>
          <a:xfrm>
            <a:off x="3349014" y="1872758"/>
            <a:ext cx="1785937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62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a14="http://schemas.microsoft.com/office/drawing/2010/main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2" t="36130" r="-192" b="26239"/>
          <a:stretch/>
        </p:blipFill>
        <p:spPr>
          <a:xfrm>
            <a:off x="-57152" y="-23446"/>
            <a:ext cx="12344400" cy="6881446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109854" y="2505914"/>
            <a:ext cx="371053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0" i="0" u="none" strike="noStrike" kern="1200" cap="none" spc="0" normalizeH="0" baseline="0" noProof="0" dirty="0">
                <a:ln>
                  <a:noFill/>
                </a:ln>
                <a:solidFill>
                  <a:srgbClr val="2A7E9A"/>
                </a:solidFill>
                <a:effectLst/>
                <a:uLnTx/>
                <a:uFillTx/>
                <a:latin typeface="印品粗朗体" panose="02000000000000000000" pitchFamily="2" charset="-122"/>
                <a:ea typeface="印品粗朗体" panose="02000000000000000000" pitchFamily="2" charset="-122"/>
                <a:cs typeface="+mn-cs"/>
              </a:rPr>
              <a:t>YOU</a:t>
            </a:r>
            <a:endParaRPr kumimoji="0" lang="zh-CN" altLang="en-US" sz="11500" b="0" i="0" u="none" strike="noStrike" kern="1200" cap="none" spc="0" normalizeH="0" baseline="0" noProof="0" dirty="0">
              <a:ln>
                <a:noFill/>
              </a:ln>
              <a:solidFill>
                <a:srgbClr val="2A7E9A"/>
              </a:solidFill>
              <a:effectLst/>
              <a:uLnTx/>
              <a:uFillTx/>
              <a:latin typeface="印品粗朗体" panose="02000000000000000000" pitchFamily="2" charset="-122"/>
              <a:ea typeface="印品粗朗体" panose="02000000000000000000" pitchFamily="2" charset="-122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5679" y="1605526"/>
            <a:ext cx="2322777" cy="981541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417903" y="1147922"/>
            <a:ext cx="20372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百变马丁" panose="02010601030101010101" pitchFamily="2" charset="-122"/>
                <a:ea typeface="百变马丁" panose="02010601030101010101" pitchFamily="2" charset="-122"/>
                <a:cs typeface="+mn-cs"/>
              </a:rPr>
              <a:t>Hello</a:t>
            </a:r>
          </a:p>
        </p:txBody>
      </p:sp>
      <p:sp>
        <p:nvSpPr>
          <p:cNvPr id="14" name="文本框 13"/>
          <p:cNvSpPr txBox="1"/>
          <p:nvPr/>
        </p:nvSpPr>
        <p:spPr>
          <a:xfrm rot="5400000">
            <a:off x="3630384" y="3254525"/>
            <a:ext cx="23573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百变马丁" panose="02010601030101010101" pitchFamily="2" charset="-122"/>
                <a:ea typeface="百变马丁" panose="02010601030101010101" pitchFamily="2" charset="-122"/>
                <a:cs typeface="+mn-cs"/>
              </a:rPr>
              <a:t>HELLO SUMMER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百变马丁" panose="02010601030101010101" pitchFamily="2" charset="-122"/>
              <a:ea typeface="百变马丁" panose="02010601030101010101" pitchFamily="2" charset="-122"/>
              <a:cs typeface="+mn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157788" y="671494"/>
            <a:ext cx="4440425" cy="3500456"/>
            <a:chOff x="5157788" y="671494"/>
            <a:chExt cx="3622763" cy="3000869"/>
          </a:xfrm>
        </p:grpSpPr>
        <p:sp>
          <p:nvSpPr>
            <p:cNvPr id="2" name="任意多边形 1"/>
            <p:cNvSpPr/>
            <p:nvPr/>
          </p:nvSpPr>
          <p:spPr>
            <a:xfrm>
              <a:off x="5157788" y="671494"/>
              <a:ext cx="3414712" cy="2776406"/>
            </a:xfrm>
            <a:custGeom>
              <a:avLst/>
              <a:gdLst>
                <a:gd name="connsiteX0" fmla="*/ 0 w 3414712"/>
                <a:gd name="connsiteY0" fmla="*/ 542944 h 2776406"/>
                <a:gd name="connsiteX1" fmla="*/ 528637 w 3414712"/>
                <a:gd name="connsiteY1" fmla="*/ 19 h 2776406"/>
                <a:gd name="connsiteX2" fmla="*/ 2185987 w 3414712"/>
                <a:gd name="connsiteY2" fmla="*/ 528656 h 2776406"/>
                <a:gd name="connsiteX3" fmla="*/ 2257425 w 3414712"/>
                <a:gd name="connsiteY3" fmla="*/ 1857394 h 2776406"/>
                <a:gd name="connsiteX4" fmla="*/ 2871787 w 3414712"/>
                <a:gd name="connsiteY4" fmla="*/ 2657494 h 2776406"/>
                <a:gd name="connsiteX5" fmla="*/ 3414712 w 3414712"/>
                <a:gd name="connsiteY5" fmla="*/ 2757506 h 2776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14712" h="2776406">
                  <a:moveTo>
                    <a:pt x="0" y="542944"/>
                  </a:moveTo>
                  <a:cubicBezTo>
                    <a:pt x="82153" y="272672"/>
                    <a:pt x="164306" y="2400"/>
                    <a:pt x="528637" y="19"/>
                  </a:cubicBezTo>
                  <a:cubicBezTo>
                    <a:pt x="892968" y="-2362"/>
                    <a:pt x="1897856" y="219094"/>
                    <a:pt x="2185987" y="528656"/>
                  </a:cubicBezTo>
                  <a:cubicBezTo>
                    <a:pt x="2474118" y="838218"/>
                    <a:pt x="2143125" y="1502588"/>
                    <a:pt x="2257425" y="1857394"/>
                  </a:cubicBezTo>
                  <a:cubicBezTo>
                    <a:pt x="2371725" y="2212200"/>
                    <a:pt x="2678906" y="2507475"/>
                    <a:pt x="2871787" y="2657494"/>
                  </a:cubicBezTo>
                  <a:cubicBezTo>
                    <a:pt x="3064668" y="2807513"/>
                    <a:pt x="3239690" y="2782509"/>
                    <a:pt x="3414712" y="2757506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" name="等腰三角形 2"/>
            <p:cNvSpPr/>
            <p:nvPr/>
          </p:nvSpPr>
          <p:spPr>
            <a:xfrm rot="6231671">
              <a:off x="8434695" y="3326507"/>
              <a:ext cx="371475" cy="320237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4986896" y="925984"/>
            <a:ext cx="7082145" cy="1862048"/>
            <a:chOff x="4986896" y="925984"/>
            <a:chExt cx="7082145" cy="1862048"/>
          </a:xfrm>
        </p:grpSpPr>
        <p:sp>
          <p:nvSpPr>
            <p:cNvPr id="8" name="文本框 7"/>
            <p:cNvSpPr txBox="1"/>
            <p:nvPr/>
          </p:nvSpPr>
          <p:spPr>
            <a:xfrm>
              <a:off x="4986896" y="925984"/>
              <a:ext cx="7082145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1500" dirty="0">
                  <a:solidFill>
                    <a:srgbClr val="2A7E9A"/>
                  </a:solidFill>
                  <a:latin typeface="印品粗朗体" panose="02000000000000000000" pitchFamily="2" charset="-122"/>
                  <a:ea typeface="印品粗朗体" panose="02000000000000000000" pitchFamily="2" charset="-122"/>
                </a:rPr>
                <a:t>THANK</a:t>
              </a:r>
              <a:endParaRPr kumimoji="0" lang="zh-CN" alt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2A7E9A"/>
                </a:solidFill>
                <a:effectLst/>
                <a:uLnTx/>
                <a:uFillTx/>
                <a:latin typeface="印品粗朗体" panose="02000000000000000000" pitchFamily="2" charset="-122"/>
                <a:ea typeface="印品粗朗体" panose="02000000000000000000" pitchFamily="2" charset="-122"/>
                <a:cs typeface="+mn-cs"/>
              </a:endParaRPr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8347" b="38357"/>
            <a:stretch/>
          </p:blipFill>
          <p:spPr>
            <a:xfrm rot="381483">
              <a:off x="5607683" y="1289815"/>
              <a:ext cx="1850280" cy="11343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161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a14="http://schemas.microsoft.com/office/drawing/2010/main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5EBCBDF-30AF-4F37-BA1C-BED31D307384}"/>
              </a:ext>
            </a:extLst>
          </p:cNvPr>
          <p:cNvGrpSpPr/>
          <p:nvPr/>
        </p:nvGrpSpPr>
        <p:grpSpPr>
          <a:xfrm rot="5661605">
            <a:off x="2897368" y="3797357"/>
            <a:ext cx="1350414" cy="1657542"/>
            <a:chOff x="3746854" y="3355941"/>
            <a:chExt cx="1454960" cy="191317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C164CA8-2DF7-4B50-93EB-7F8474D5C4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19" t="11134" r="54078" b="51615"/>
            <a:stretch/>
          </p:blipFill>
          <p:spPr>
            <a:xfrm rot="1390139">
              <a:off x="3746854" y="3400427"/>
              <a:ext cx="1454960" cy="1868693"/>
            </a:xfrm>
            <a:prstGeom prst="rect">
              <a:avLst/>
            </a:prstGeom>
          </p:spPr>
        </p:pic>
        <p:pic>
          <p:nvPicPr>
            <p:cNvPr id="1026" name="Picture 2" descr="Mũ Cối Quân Đội Loại 1 - An Lộc Việt">
              <a:extLst>
                <a:ext uri="{FF2B5EF4-FFF2-40B4-BE49-F238E27FC236}">
                  <a16:creationId xmlns:a16="http://schemas.microsoft.com/office/drawing/2014/main" id="{E6EC63F9-2461-4698-B88B-B7EFAF463C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hq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484" y="3355941"/>
              <a:ext cx="655723" cy="869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56F6FFD-BE46-463F-B612-E367869EADB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7300" r="90000">
                        <a14:foregroundMark x1="9550" y1="55200" x2="9300" y2="56050"/>
                        <a14:foregroundMark x1="8400" y1="56500" x2="7300" y2="57400"/>
                        <a14:backgroundMark x1="9100" y1="59150" x2="26400" y2="68950"/>
                        <a14:backgroundMark x1="20850" y1="62950" x2="13950" y2="74850"/>
                        <a14:backgroundMark x1="13950" y1="74850" x2="13950" y2="71400"/>
                        <a14:backgroundMark x1="10200" y1="64300" x2="18150" y2="77000"/>
                        <a14:backgroundMark x1="18150" y1="77000" x2="30050" y2="79400"/>
                        <a14:backgroundMark x1="30050" y1="79400" x2="59150" y2="69250"/>
                        <a14:backgroundMark x1="59150" y1="69250" x2="51700" y2="65150"/>
                        <a14:backgroundMark x1="45050" y1="68700" x2="59750" y2="62400"/>
                        <a14:backgroundMark x1="59750" y1="62400" x2="46700" y2="66000"/>
                        <a14:backgroundMark x1="46700" y1="66000" x2="49950" y2="60750"/>
                        <a14:backgroundMark x1="56600" y1="62500" x2="71350" y2="62500"/>
                        <a14:backgroundMark x1="71350" y1="62500" x2="63100" y2="71950"/>
                        <a14:backgroundMark x1="63100" y1="71950" x2="79200" y2="70800"/>
                        <a14:backgroundMark x1="79200" y1="70800" x2="78350" y2="71150"/>
                        <a14:backgroundMark x1="60600" y1="63600" x2="72050" y2="61700"/>
                        <a14:backgroundMark x1="72050" y1="61700" x2="87300" y2="61850"/>
                        <a14:backgroundMark x1="87300" y1="61850" x2="73000" y2="67000"/>
                        <a14:backgroundMark x1="73000" y1="67000" x2="85150" y2="66800"/>
                        <a14:backgroundMark x1="85150" y1="66800" x2="81700" y2="68700"/>
                        <a14:backgroundMark x1="41300" y1="62300" x2="65100" y2="57400"/>
                        <a14:backgroundMark x1="65100" y1="57400" x2="90800" y2="59850"/>
                        <a14:backgroundMark x1="85700" y1="48750" x2="80150" y2="48750"/>
                        <a14:backgroundMark x1="57050" y1="27850" x2="56600" y2="29400"/>
                        <a14:backgroundMark x1="28200" y1="33000" x2="32400" y2="34300"/>
                        <a14:backgroundMark x1="8850" y1="50050" x2="8650" y2="52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886" b="22466"/>
          <a:stretch/>
        </p:blipFill>
        <p:spPr>
          <a:xfrm flipH="1">
            <a:off x="3686938" y="5247698"/>
            <a:ext cx="1901592" cy="100114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B91932B5-B3CF-4FBA-A7B6-391030B87715}"/>
              </a:ext>
            </a:extLst>
          </p:cNvPr>
          <p:cNvGrpSpPr/>
          <p:nvPr/>
        </p:nvGrpSpPr>
        <p:grpSpPr>
          <a:xfrm>
            <a:off x="2205571" y="3628493"/>
            <a:ext cx="2214039" cy="1655705"/>
            <a:chOff x="340032" y="4474496"/>
            <a:chExt cx="2214039" cy="165570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1A7E49D-D060-4121-8485-1CC5417932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8" t="21367" r="-159" b="39458"/>
            <a:stretch/>
          </p:blipFill>
          <p:spPr>
            <a:xfrm>
              <a:off x="340032" y="4474496"/>
              <a:ext cx="2214039" cy="150618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262D42A-2680-4920-B769-E47A9C718A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" t="15709" r="17475" b="29362"/>
            <a:stretch/>
          </p:blipFill>
          <p:spPr>
            <a:xfrm>
              <a:off x="564153" y="4874187"/>
              <a:ext cx="1733428" cy="125601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8941B34-B479-4209-BFA5-FFF514E01FAB}"/>
              </a:ext>
            </a:extLst>
          </p:cNvPr>
          <p:cNvGrpSpPr/>
          <p:nvPr/>
        </p:nvGrpSpPr>
        <p:grpSpPr>
          <a:xfrm>
            <a:off x="3118346" y="4652178"/>
            <a:ext cx="2214039" cy="1655705"/>
            <a:chOff x="340032" y="4474496"/>
            <a:chExt cx="2214039" cy="165570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6549B93-A6EC-4EBA-8ECC-932DF7AC01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8" t="21367" r="-159" b="39458"/>
            <a:stretch/>
          </p:blipFill>
          <p:spPr>
            <a:xfrm>
              <a:off x="340032" y="4474496"/>
              <a:ext cx="2214039" cy="150618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224B880-BD0F-42F1-8A7C-A32901F01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" t="15709" r="17475" b="29362"/>
            <a:stretch/>
          </p:blipFill>
          <p:spPr>
            <a:xfrm>
              <a:off x="564153" y="4874187"/>
              <a:ext cx="1733428" cy="1256014"/>
            </a:xfrm>
            <a:prstGeom prst="rect">
              <a:avLst/>
            </a:prstGeom>
          </p:spPr>
        </p:pic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E32908A3-0DA3-4EC1-857A-4CF4D407EAF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1861946" y="5760725"/>
            <a:ext cx="1071829" cy="58964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345766E-865A-401B-9D17-0F12145B7F87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7" t="19412" r="21958" b="44006"/>
          <a:stretch/>
        </p:blipFill>
        <p:spPr>
          <a:xfrm>
            <a:off x="0" y="4665589"/>
            <a:ext cx="1269703" cy="102317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2C271AD-7E8C-4FBC-A1DB-B30A0004DD5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-8328" y="6017656"/>
            <a:ext cx="1473528" cy="810633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AC80B082-DB55-4724-AB77-511F76293233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1" t="19189" r="19315" b="44544"/>
          <a:stretch/>
        </p:blipFill>
        <p:spPr>
          <a:xfrm rot="730218">
            <a:off x="160032" y="2865041"/>
            <a:ext cx="1104277" cy="89935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2E152EE7-F373-48F0-8DA5-364F4D4F1DB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1" t="19189" r="19315" b="44544"/>
          <a:stretch/>
        </p:blipFill>
        <p:spPr>
          <a:xfrm rot="5400000">
            <a:off x="-721688" y="3520497"/>
            <a:ext cx="3014477" cy="171697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A11CA70-445E-48A6-804C-D8C9701D423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1" t="19189" r="4296" b="39632"/>
          <a:stretch/>
        </p:blipFill>
        <p:spPr>
          <a:xfrm rot="360332">
            <a:off x="41325" y="3016106"/>
            <a:ext cx="3725535" cy="1949532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B6C42F9-D452-439D-B6C8-B30716F188D8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168644" y="3795291"/>
            <a:ext cx="2595475" cy="142785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71110DD7-FA93-4424-8E81-9680E67662AF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9" t="19412" r="21959" b="44006"/>
          <a:stretch/>
        </p:blipFill>
        <p:spPr>
          <a:xfrm>
            <a:off x="-683253" y="3339364"/>
            <a:ext cx="2702330" cy="142785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57CB780-CA56-43A8-BC91-4D2B8A151016}"/>
              </a:ext>
            </a:extLst>
          </p:cNvPr>
          <p:cNvGrpSpPr/>
          <p:nvPr/>
        </p:nvGrpSpPr>
        <p:grpSpPr>
          <a:xfrm rot="5688293">
            <a:off x="2540122" y="5275818"/>
            <a:ext cx="1413653" cy="1836160"/>
            <a:chOff x="3762404" y="5105256"/>
            <a:chExt cx="1606723" cy="203470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B025A67-13F2-4D97-86C8-32C6F0287C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44250" b="76750" l="49750" r="76833">
                          <a14:foregroundMark x1="62500" y1="75750" x2="66333" y2="71917"/>
                          <a14:foregroundMark x1="63417" y1="74167" x2="66667" y2="74833"/>
                          <a14:foregroundMark x1="63583" y1="75333" x2="69000" y2="73167"/>
                          <a14:foregroundMark x1="62750" y1="76750" x2="68500" y2="73000"/>
                          <a14:foregroundMark x1="64917" y1="76500" x2="75250" y2="67500"/>
                          <a14:foregroundMark x1="73250" y1="70750" x2="76083" y2="68333"/>
                          <a14:foregroundMark x1="75750" y1="69333" x2="75250" y2="67083"/>
                          <a14:foregroundMark x1="75000" y1="67417" x2="76500" y2="68833"/>
                          <a14:foregroundMark x1="75667" y1="68333" x2="73583" y2="68333"/>
                          <a14:foregroundMark x1="76417" y1="67333" x2="76833" y2="68250"/>
                          <a14:foregroundMark x1="53417" y1="48500" x2="54583" y2="50500"/>
                          <a14:foregroundMark x1="52333" y1="48417" x2="51000" y2="49417"/>
                          <a14:foregroundMark x1="51667" y1="49583" x2="53333" y2="49167"/>
                          <a14:foregroundMark x1="52167" y1="48917" x2="51083" y2="48333"/>
                          <a14:foregroundMark x1="54667" y1="47667" x2="60417" y2="45667"/>
                          <a14:foregroundMark x1="52500" y1="47083" x2="60500" y2="48500"/>
                          <a14:foregroundMark x1="52583" y1="49333" x2="53000" y2="48083"/>
                          <a14:foregroundMark x1="53083" y1="47833" x2="55417" y2="51333"/>
                          <a14:foregroundMark x1="51250" y1="47417" x2="51417" y2="50917"/>
                          <a14:foregroundMark x1="52167" y1="51583" x2="53500" y2="46417"/>
                          <a14:foregroundMark x1="52500" y1="50583" x2="50417" y2="47000"/>
                          <a14:foregroundMark x1="50083" y1="48000" x2="50083" y2="50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42" t="40501" r="21894" b="20987"/>
            <a:stretch/>
          </p:blipFill>
          <p:spPr>
            <a:xfrm rot="2050720">
              <a:off x="3762404" y="5167139"/>
              <a:ext cx="1606723" cy="1972824"/>
            </a:xfrm>
            <a:prstGeom prst="rect">
              <a:avLst/>
            </a:prstGeom>
          </p:spPr>
        </p:pic>
        <p:pic>
          <p:nvPicPr>
            <p:cNvPr id="9" name="Picture 2" descr="Mũ Cối Quân Đội Loại 1 - An Lộc Việt">
              <a:extLst>
                <a:ext uri="{FF2B5EF4-FFF2-40B4-BE49-F238E27FC236}">
                  <a16:creationId xmlns:a16="http://schemas.microsoft.com/office/drawing/2014/main" id="{0D365E1D-8EC5-4BA5-B818-A0C175BF7B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hq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6472" y="5105256"/>
              <a:ext cx="655723" cy="869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FAE9F95E-32FB-4FB9-B5D4-4B539CC85882}"/>
              </a:ext>
            </a:extLst>
          </p:cNvPr>
          <p:cNvGrpSpPr/>
          <p:nvPr/>
        </p:nvGrpSpPr>
        <p:grpSpPr>
          <a:xfrm>
            <a:off x="1612038" y="5311979"/>
            <a:ext cx="2431337" cy="1655705"/>
            <a:chOff x="1717013" y="5502194"/>
            <a:chExt cx="2431337" cy="165570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E5CDE9E-1584-4E21-A135-85850F76A69F}"/>
                </a:ext>
              </a:extLst>
            </p:cNvPr>
            <p:cNvGrpSpPr/>
            <p:nvPr/>
          </p:nvGrpSpPr>
          <p:grpSpPr>
            <a:xfrm>
              <a:off x="1934311" y="5502194"/>
              <a:ext cx="2214039" cy="1655705"/>
              <a:chOff x="340032" y="4474496"/>
              <a:chExt cx="2214039" cy="1655705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51C59F44-0BEC-4173-A319-89B2E7033D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88" t="21367" r="-159" b="39458"/>
              <a:stretch/>
            </p:blipFill>
            <p:spPr>
              <a:xfrm>
                <a:off x="340032" y="4474496"/>
                <a:ext cx="2214039" cy="1506180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6EE6247F-C0AA-4AEB-824F-2E4A61F12CB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16" t="15709" r="17475" b="29362"/>
              <a:stretch/>
            </p:blipFill>
            <p:spPr>
              <a:xfrm>
                <a:off x="564153" y="4874187"/>
                <a:ext cx="1733428" cy="1256014"/>
              </a:xfrm>
              <a:prstGeom prst="rect">
                <a:avLst/>
              </a:prstGeom>
            </p:spPr>
          </p:pic>
        </p:grp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D072EB4-956B-4487-B4FC-3D2C23E52D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47" t="19412" r="21959" b="44006"/>
            <a:stretch/>
          </p:blipFill>
          <p:spPr>
            <a:xfrm>
              <a:off x="1717013" y="6082142"/>
              <a:ext cx="1410316" cy="775858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F4C1A54-4B43-4EC3-BF72-05D34F7D0E8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13218">
            <a:off x="939102" y="4422925"/>
            <a:ext cx="1883827" cy="2030144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7C53BD6C-BB27-472A-8B4B-E6E9480732A0}"/>
              </a:ext>
            </a:extLst>
          </p:cNvPr>
          <p:cNvGrpSpPr/>
          <p:nvPr/>
        </p:nvGrpSpPr>
        <p:grpSpPr>
          <a:xfrm>
            <a:off x="5714382" y="3466785"/>
            <a:ext cx="3335158" cy="2419311"/>
            <a:chOff x="4134615" y="3481538"/>
            <a:chExt cx="3701637" cy="3057107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F4F6BE9B-DE9A-41FB-BACB-C666E6A547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 cstate="hq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10000" b="90000" l="10000" r="90000">
                          <a14:backgroundMark x1="88500" y1="75450" x2="76100" y2="76850"/>
                          <a14:backgroundMark x1="76100" y1="76850" x2="63000" y2="83050"/>
                          <a14:backgroundMark x1="63000" y1="83050" x2="28500" y2="84900"/>
                          <a14:backgroundMark x1="41800" y1="83050" x2="34250" y2="79350"/>
                          <a14:backgroundMark x1="39750" y1="79600" x2="28950" y2="84400"/>
                          <a14:backgroundMark x1="44350" y1="84650" x2="44350" y2="84650"/>
                          <a14:backgroundMark x1="44800" y1="84900" x2="46200" y2="86250"/>
                          <a14:backgroundMark x1="48050" y1="85550" x2="48500" y2="85800"/>
                          <a14:backgroundMark x1="39050" y1="84900" x2="82600" y2="87250"/>
                          <a14:backgroundMark x1="82600" y1="87250" x2="86700" y2="76350"/>
                          <a14:backgroundMark x1="86700" y1="76350" x2="65700" y2="84400"/>
                          <a14:backgroundMark x1="38600" y1="85350" x2="25750" y2="86500"/>
                          <a14:backgroundMark x1="32650" y1="78200" x2="26900" y2="86700"/>
                          <a14:backgroundMark x1="30350" y1="78450" x2="23200" y2="85350"/>
                          <a14:backgroundMark x1="22950" y1="85100" x2="17000" y2="80500"/>
                          <a14:backgroundMark x1="17900" y1="80950" x2="14950" y2="78200"/>
                          <a14:backgroundMark x1="15850" y1="83050" x2="11500" y2="76600"/>
                          <a14:backgroundMark x1="11500" y1="77750" x2="16300" y2="78900"/>
                          <a14:backgroundMark x1="20000" y1="78200" x2="11700" y2="764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5" t="8729" r="5893" b="16805"/>
            <a:stretch/>
          </p:blipFill>
          <p:spPr>
            <a:xfrm flipH="1">
              <a:off x="4134615" y="3484438"/>
              <a:ext cx="3701637" cy="3054207"/>
            </a:xfrm>
            <a:prstGeom prst="rect">
              <a:avLst/>
            </a:prstGeom>
          </p:spPr>
        </p:pic>
        <p:pic>
          <p:nvPicPr>
            <p:cNvPr id="64" name="Picture 2" descr="Mũ Cối Quân Đội Loại 1 - An Lộc Việt">
              <a:extLst>
                <a:ext uri="{FF2B5EF4-FFF2-40B4-BE49-F238E27FC236}">
                  <a16:creationId xmlns:a16="http://schemas.microsoft.com/office/drawing/2014/main" id="{D41FCFEC-2F62-4190-8DE3-B2A718D353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hq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47145">
              <a:off x="5928249" y="3481538"/>
              <a:ext cx="563042" cy="661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9" name="Picture 68">
            <a:hlinkClick r:id="rId26" action="ppaction://hlinksldjump"/>
            <a:extLst>
              <a:ext uri="{FF2B5EF4-FFF2-40B4-BE49-F238E27FC236}">
                <a16:creationId xmlns:a16="http://schemas.microsoft.com/office/drawing/2014/main" id="{5481D83A-B2D6-4054-8672-241FD9DFA94E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hq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6308" b="90000" l="6538" r="90000">
                        <a14:foregroundMark x1="21462" y1="9923" x2="17462" y2="20692"/>
                        <a14:foregroundMark x1="17462" y1="20692" x2="21462" y2="14538"/>
                        <a14:foregroundMark x1="17846" y1="11923" x2="18231" y2="22769"/>
                        <a14:foregroundMark x1="18231" y1="22769" x2="14846" y2="11846"/>
                        <a14:foregroundMark x1="14846" y1="11846" x2="14846" y2="17308"/>
                        <a14:foregroundMark x1="13077" y1="10462" x2="18154" y2="7000"/>
                        <a14:foregroundMark x1="10154" y1="10462" x2="7154" y2="16769"/>
                        <a14:foregroundMark x1="7154" y1="16769" x2="11385" y2="7385"/>
                        <a14:foregroundMark x1="11385" y1="7385" x2="14000" y2="6615"/>
                        <a14:foregroundMark x1="13615" y1="5923" x2="8231" y2="11769"/>
                        <a14:foregroundMark x1="8231" y1="11769" x2="6615" y2="18538"/>
                        <a14:foregroundMark x1="6846" y1="15231" x2="9503" y2="8434"/>
                        <a14:foregroundMark x1="10846" y1="6308" x2="9947" y2="6889"/>
                        <a14:backgroundMark x1="8923" y1="6308" x2="6615" y2="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1" t="433" r="68065" b="71062"/>
          <a:stretch/>
        </p:blipFill>
        <p:spPr>
          <a:xfrm>
            <a:off x="3063173" y="4500638"/>
            <a:ext cx="422887" cy="422320"/>
          </a:xfrm>
          <a:prstGeom prst="rect">
            <a:avLst/>
          </a:prstGeom>
        </p:spPr>
      </p:pic>
      <p:pic>
        <p:nvPicPr>
          <p:cNvPr id="72" name="Picture 71">
            <a:hlinkClick r:id="rId29" action="ppaction://hlinksldjump"/>
            <a:extLst>
              <a:ext uri="{FF2B5EF4-FFF2-40B4-BE49-F238E27FC236}">
                <a16:creationId xmlns:a16="http://schemas.microsoft.com/office/drawing/2014/main" id="{86F921BE-E997-46F2-ABA6-7BDEDB379D06}"/>
              </a:ext>
            </a:extLst>
          </p:cNvPr>
          <p:cNvPicPr>
            <a:picLocks noChangeAspect="1"/>
          </p:cNvPicPr>
          <p:nvPr/>
        </p:nvPicPr>
        <p:blipFill rotWithShape="1">
          <a:blip r:embed="rId30" cstate="hq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2538" b="26846" l="41385" r="64615">
                        <a14:foregroundMark x1="42231" y1="11923" x2="41385" y2="17846"/>
                        <a14:foregroundMark x1="48154" y1="25154" x2="55692" y2="26385"/>
                        <a14:foregroundMark x1="52692" y1="26923" x2="54000" y2="26231"/>
                        <a14:foregroundMark x1="64462" y1="14000" x2="64615" y2="17615"/>
                        <a14:foregroundMark x1="53154" y1="16615" x2="54615" y2="11846"/>
                        <a14:foregroundMark x1="56462" y1="14462" x2="55000" y2="16615"/>
                        <a14:foregroundMark x1="55000" y1="16615" x2="54615" y2="17000"/>
                        <a14:foregroundMark x1="52385" y1="12923" x2="57923" y2="12923"/>
                        <a14:foregroundMark x1="53538" y1="15538" x2="53154" y2="18154"/>
                        <a14:foregroundMark x1="55000" y1="12923" x2="53154" y2="19615"/>
                        <a14:foregroundMark x1="55385" y1="14462" x2="51692" y2="18846"/>
                        <a14:foregroundMark x1="49462" y1="19615" x2="56462" y2="18462"/>
                        <a14:foregroundMark x1="51308" y1="18154" x2="50231" y2="15923"/>
                        <a14:foregroundMark x1="53154" y1="13692" x2="50615" y2="11846"/>
                        <a14:foregroundMark x1="54231" y1="12231" x2="48769" y2="14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58" r="32713" b="71959"/>
          <a:stretch/>
        </p:blipFill>
        <p:spPr>
          <a:xfrm>
            <a:off x="4059960" y="5428449"/>
            <a:ext cx="419522" cy="424260"/>
          </a:xfrm>
          <a:prstGeom prst="rect">
            <a:avLst/>
          </a:prstGeom>
        </p:spPr>
      </p:pic>
      <p:pic>
        <p:nvPicPr>
          <p:cNvPr id="74" name="Picture 73">
            <a:hlinkClick r:id="rId31" action="ppaction://hlinksldjump"/>
            <a:extLst>
              <a:ext uri="{FF2B5EF4-FFF2-40B4-BE49-F238E27FC236}">
                <a16:creationId xmlns:a16="http://schemas.microsoft.com/office/drawing/2014/main" id="{94264294-0640-4141-BE48-AC9C8C8F778D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hq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4385" b="30154" l="76000" r="98846">
                        <a14:foregroundMark x1="76000" y1="13231" x2="77231" y2="20231"/>
                        <a14:foregroundMark x1="96923" y1="13000" x2="95385" y2="21462"/>
                        <a14:foregroundMark x1="95385" y1="21462" x2="94000" y2="22154"/>
                        <a14:foregroundMark x1="98308" y1="12462" x2="95769" y2="21385"/>
                        <a14:foregroundMark x1="98923" y1="15000" x2="95923" y2="19462"/>
                        <a14:foregroundMark x1="84923" y1="4615" x2="88769" y2="4462"/>
                        <a14:foregroundMark x1="76846" y1="21077" x2="82615" y2="26077"/>
                        <a14:foregroundMark x1="82615" y1="26077" x2="83462" y2="26308"/>
                        <a14:foregroundMark x1="94385" y1="16846" x2="90000" y2="24769"/>
                        <a14:foregroundMark x1="90000" y1="24769" x2="89692" y2="15154"/>
                        <a14:foregroundMark x1="89692" y1="15154" x2="85538" y2="21000"/>
                        <a14:foregroundMark x1="85538" y1="21000" x2="83462" y2="4385"/>
                        <a14:foregroundMark x1="83462" y1="4385" x2="83923" y2="19000"/>
                        <a14:foregroundMark x1="83923" y1="19000" x2="87692" y2="9077"/>
                        <a14:foregroundMark x1="87974" y1="30233" x2="88077" y2="38000"/>
                        <a14:foregroundMark x1="87692" y1="9077" x2="87941" y2="27768"/>
                        <a14:foregroundMark x1="90400" y1="27236" x2="91231" y2="23385"/>
                        <a14:foregroundMark x1="88077" y1="38000" x2="89699" y2="30481"/>
                        <a14:foregroundMark x1="91231" y1="23385" x2="89815" y2="26217"/>
                        <a14:foregroundMark x1="87790" y1="27804" x2="87462" y2="13846"/>
                        <a14:foregroundMark x1="87462" y1="13846" x2="83462" y2="6154"/>
                        <a14:foregroundMark x1="83462" y1="6154" x2="82462" y2="13308"/>
                        <a14:foregroundMark x1="82462" y1="13308" x2="83154" y2="14615"/>
                        <a14:foregroundMark x1="85462" y1="15615" x2="91000" y2="14769"/>
                        <a14:foregroundMark x1="89769" y1="12538" x2="89615" y2="13923"/>
                        <a14:foregroundMark x1="89462" y1="12538" x2="90308" y2="13692"/>
                        <a14:backgroundMark x1="87385" y1="29077" x2="93462" y2="27923"/>
                        <a14:backgroundMark x1="86692" y1="29308" x2="91846" y2="28077"/>
                        <a14:backgroundMark x1="87308" y1="28769" x2="92231" y2="29308"/>
                        <a14:backgroundMark x1="88000" y1="28231" x2="89077" y2="2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692" t="1610" r="-2421" b="70349"/>
          <a:stretch/>
        </p:blipFill>
        <p:spPr>
          <a:xfrm>
            <a:off x="2747831" y="6114954"/>
            <a:ext cx="444068" cy="44908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6BCB798-47FF-490A-80CB-62BA4D6A6849}"/>
              </a:ext>
            </a:extLst>
          </p:cNvPr>
          <p:cNvPicPr>
            <a:picLocks noChangeAspect="1"/>
          </p:cNvPicPr>
          <p:nvPr/>
        </p:nvPicPr>
        <p:blipFill rotWithShape="1">
          <a:blip r:embed="rId3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-675861" y="4765643"/>
            <a:ext cx="2284794" cy="144585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3BC93C0-3A36-4372-B601-E4689F7F998E}"/>
              </a:ext>
            </a:extLst>
          </p:cNvPr>
          <p:cNvGrpSpPr/>
          <p:nvPr/>
        </p:nvGrpSpPr>
        <p:grpSpPr>
          <a:xfrm>
            <a:off x="340032" y="4474496"/>
            <a:ext cx="2214039" cy="1655705"/>
            <a:chOff x="340032" y="4474496"/>
            <a:chExt cx="2214039" cy="165570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BCF8450-EED3-4DAD-B360-CEA79879D6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8" t="21367" r="-159" b="39458"/>
            <a:stretch/>
          </p:blipFill>
          <p:spPr>
            <a:xfrm>
              <a:off x="340032" y="4474496"/>
              <a:ext cx="2214039" cy="150618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C9881D2-1EB5-490E-864A-8478DD2300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" t="15709" r="17475" b="29362"/>
            <a:stretch/>
          </p:blipFill>
          <p:spPr>
            <a:xfrm>
              <a:off x="564153" y="4874187"/>
              <a:ext cx="1733428" cy="1256014"/>
            </a:xfrm>
            <a:prstGeom prst="rect">
              <a:avLst/>
            </a:prstGeom>
          </p:spPr>
        </p:pic>
      </p:grpSp>
      <p:pic>
        <p:nvPicPr>
          <p:cNvPr id="75" name="Picture 74">
            <a:hlinkClick r:id="rId34" action="ppaction://hlinksldjump"/>
            <a:extLst>
              <a:ext uri="{FF2B5EF4-FFF2-40B4-BE49-F238E27FC236}">
                <a16:creationId xmlns:a16="http://schemas.microsoft.com/office/drawing/2014/main" id="{76B0F334-CD77-4E54-B855-5ABB42CF2597}"/>
              </a:ext>
            </a:extLst>
          </p:cNvPr>
          <p:cNvPicPr>
            <a:picLocks noChangeAspect="1"/>
          </p:cNvPicPr>
          <p:nvPr/>
        </p:nvPicPr>
        <p:blipFill rotWithShape="1">
          <a:blip r:embed="rId35" cstate="hq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8231" b="60769" l="7231" r="30077">
                        <a14:foregroundMark x1="7769" y1="47231" x2="7231" y2="55462"/>
                        <a14:foregroundMark x1="10000" y1="58385" x2="17462" y2="59538"/>
                        <a14:foregroundMark x1="17462" y1="59538" x2="24692" y2="58615"/>
                        <a14:foregroundMark x1="24692" y1="58615" x2="26308" y2="53692"/>
                        <a14:foregroundMark x1="15769" y1="60846" x2="20846" y2="60154"/>
                        <a14:foregroundMark x1="30077" y1="47615" x2="30061" y2="47957"/>
                        <a14:foregroundMark x1="16154" y1="39000" x2="20462" y2="38692"/>
                        <a14:foregroundMark x1="17385" y1="38308" x2="20154" y2="38615"/>
                        <a14:foregroundMark x1="18077" y1="47923" x2="19154" y2="48385"/>
                        <a14:foregroundMark x1="17923" y1="46692" x2="18692" y2="54615"/>
                        <a14:foregroundMark x1="18692" y1="54615" x2="23462" y2="47000"/>
                        <a14:foregroundMark x1="23462" y1="47000" x2="16077" y2="50000"/>
                        <a14:foregroundMark x1="16077" y1="50000" x2="25385" y2="50385"/>
                        <a14:foregroundMark x1="25385" y1="50385" x2="18538" y2="52846"/>
                        <a14:foregroundMark x1="18538" y1="52846" x2="20000" y2="49462"/>
                        <a14:foregroundMark x1="19308" y1="45923" x2="13615" y2="54538"/>
                        <a14:foregroundMark x1="13615" y1="54538" x2="15462" y2="53154"/>
                        <a14:foregroundMark x1="18923" y1="48385" x2="19538" y2="49231"/>
                        <a14:foregroundMark x1="20385" y1="48615" x2="20846" y2="53846"/>
                        <a14:foregroundMark x1="20231" y1="51923" x2="19308" y2="45769"/>
                        <a14:foregroundMark x1="20846" y1="46462" x2="20231" y2="47846"/>
                        <a14:backgroundMark x1="7000" y1="55615" x2="7231" y2="55769"/>
                        <a14:backgroundMark x1="7538" y1="56000" x2="6692" y2="55231"/>
                        <a14:backgroundMark x1="7615" y1="55769" x2="7231" y2="54385"/>
                        <a14:backgroundMark x1="30462" y1="47923" x2="31077" y2="55308"/>
                        <a14:backgroundMark x1="31077" y1="55308" x2="30846" y2="54231"/>
                        <a14:backgroundMark x1="6154" y1="55769" x2="7000" y2="56462"/>
                        <a14:backgroundMark x1="7385" y1="55385" x2="6692" y2="5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79" t="35434" r="67292" b="36525"/>
          <a:stretch/>
        </p:blipFill>
        <p:spPr>
          <a:xfrm>
            <a:off x="1212685" y="5346798"/>
            <a:ext cx="412530" cy="417189"/>
          </a:xfrm>
          <a:prstGeom prst="rect">
            <a:avLst/>
          </a:prstGeom>
        </p:spPr>
      </p:pic>
      <p:pic>
        <p:nvPicPr>
          <p:cNvPr id="79" name="98r888piCFUM">
            <a:hlinkClick r:id="" action="ppaction://media"/>
            <a:extLst>
              <a:ext uri="{FF2B5EF4-FFF2-40B4-BE49-F238E27FC236}">
                <a16:creationId xmlns:a16="http://schemas.microsoft.com/office/drawing/2014/main" id="{E06C0DAC-059F-4318-9BAC-02AB2EB98B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6543856" y="-864961"/>
            <a:ext cx="487363" cy="487363"/>
          </a:xfrm>
          <a:prstGeom prst="rect">
            <a:avLst/>
          </a:prstGeom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id="{765183A4-F3BE-49B4-9402-36486072DF47}"/>
              </a:ext>
            </a:extLst>
          </p:cNvPr>
          <p:cNvSpPr/>
          <p:nvPr/>
        </p:nvSpPr>
        <p:spPr>
          <a:xfrm>
            <a:off x="4308987" y="246396"/>
            <a:ext cx="49461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CỨU HỘ </a:t>
            </a:r>
            <a:r>
              <a:rPr kumimoji="0" lang="en-US" sz="5400" b="1" i="0" u="none" strike="noStrike" kern="1200" cap="none" spc="50" normalizeH="0" baseline="0" noProof="0" dirty="0" smtClean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SẠT LỞ </a:t>
            </a:r>
            <a:endParaRPr kumimoji="0" lang="en-US" sz="5400" b="1" i="0" u="none" strike="noStrike" kern="1200" cap="none" spc="50" normalizeH="0" baseline="0" noProof="0" dirty="0">
              <a:ln w="9525" cmpd="sng">
                <a:solidFill>
                  <a:srgbClr val="4472C4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4472C4"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079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29 0.00255 L 0.00312 -0.09282 L 0.01706 -0.10625 L 0.04271 -0.11759 L 0.08021 -0.12129 L 0.12956 -0.12129 L 0.14127 -0.12338 L 0.16055 -0.12523 L 0.16914 -0.12893 L 0.23034 -0.13842 " pathEditMode="relative" rAng="0" ptsTypes="AAAAAAAAAA">
                                      <p:cBhvr>
                                        <p:cTn id="18" dur="3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38" y="-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0348 L 0.28698 -0.0092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10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00339 -0.13472 L 0.01445 -0.19907 L 0.03229 -0.22708 L 0.07578 -0.24514 C 0.10026 -0.24329 0.09401 -0.25278 0.10091 -0.2412 L 0.12382 -0.23519 C 0.12864 -0.23241 0.13333 -0.22963 0.13815 -0.22708 C 0.14908 -0.22176 0.14531 -0.22732 0.14908 -0.2213 L 0.26198 -0.21898 L 0.30768 -0.2213 L 0.31744 -0.2213 " pathEditMode="relative" rAng="0" ptsTypes="AAAAAAAAAAAA">
                                      <p:cBhvr>
                                        <p:cTn id="42" dur="3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03" y="-1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5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7.40741E-7 L -0.00195 -0.08542 L 0.05664 -0.12755 L 0.1375 -0.12176 L 0.23073 -0.11551 L 0.25287 -0.11551 L 0.29479 -0.11366 C 0.3224 -0.11134 0.31224 -0.11157 0.32526 -0.11157 L 0.35664 -0.10556 L 0.36615 -0.10556 L 0.37461 -0.10347 " pathEditMode="relative" rAng="0" ptsTypes="AAAAAAAAAAA">
                                      <p:cBhvr>
                                        <p:cTn id="54" dur="3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33" y="-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0W888piCsRw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48148E-6 L 0.25 -1.48148E-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59259E-6 L 0.25 2.59259E-6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22222E-6 L 0.25 -2.22222E-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audio>
              <p:cMediaNode vol="37805" numSld="6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1136565" y="1461745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bình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hành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tứ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giác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cạnh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đối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….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01875" y="410853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Song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song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63919" y="407517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Không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song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song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63007" y="318906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So le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223536" y="4134009"/>
            <a:ext cx="885137" cy="7080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66181" y="4108534"/>
            <a:ext cx="804536" cy="7040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502" y="3276090"/>
            <a:ext cx="804742" cy="70719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184314" y="318906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en-US" sz="3200" noProof="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bất</a:t>
            </a:r>
            <a:r>
              <a:rPr lang="en-US" sz="3200" noProof="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kì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370" y="3230320"/>
            <a:ext cx="804742" cy="707197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id="{EFC25677-ADD2-4F36-BA72-73684E4C671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-8328" y="6017656"/>
            <a:ext cx="1473528" cy="8106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E11A50E-BD9E-48D5-808C-E443A2230FB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955" y="4490668"/>
            <a:ext cx="2749947" cy="2617016"/>
          </a:xfrm>
          <a:prstGeom prst="rect">
            <a:avLst/>
          </a:prstGeom>
        </p:spPr>
      </p:pic>
      <p:grpSp>
        <p:nvGrpSpPr>
          <p:cNvPr id="21" name="Clock hand spin">
            <a:extLst>
              <a:ext uri="{FF2B5EF4-FFF2-40B4-BE49-F238E27FC236}">
                <a16:creationId xmlns:a16="http://schemas.microsoft.com/office/drawing/2014/main" id="{F56988D0-946E-4BE0-ABCC-61F2E7006142}"/>
              </a:ext>
            </a:extLst>
          </p:cNvPr>
          <p:cNvGrpSpPr/>
          <p:nvPr/>
        </p:nvGrpSpPr>
        <p:grpSpPr>
          <a:xfrm rot="1786145">
            <a:off x="6235122" y="5260478"/>
            <a:ext cx="1110009" cy="1132195"/>
            <a:chOff x="840573" y="2379277"/>
            <a:chExt cx="3829048" cy="3849975"/>
          </a:xfrm>
        </p:grpSpPr>
        <p:sp>
          <p:nvSpPr>
            <p:cNvPr id="22" name="Oval 28">
              <a:extLst>
                <a:ext uri="{FF2B5EF4-FFF2-40B4-BE49-F238E27FC236}">
                  <a16:creationId xmlns:a16="http://schemas.microsoft.com/office/drawing/2014/main" id="{AB4C8D34-56C1-4983-82C6-397EAF2459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hour hand">
              <a:extLst>
                <a:ext uri="{FF2B5EF4-FFF2-40B4-BE49-F238E27FC236}">
                  <a16:creationId xmlns:a16="http://schemas.microsoft.com/office/drawing/2014/main" id="{26ED6347-7F7A-4339-94F3-91B5154AE4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" name="times up">
            <a:extLst>
              <a:ext uri="{FF2B5EF4-FFF2-40B4-BE49-F238E27FC236}">
                <a16:creationId xmlns:a16="http://schemas.microsoft.com/office/drawing/2014/main" id="{692AB48B-AD2A-4EF2-96E6-3CF78E9F63A9}"/>
              </a:ext>
            </a:extLst>
          </p:cNvPr>
          <p:cNvGrpSpPr/>
          <p:nvPr/>
        </p:nvGrpSpPr>
        <p:grpSpPr>
          <a:xfrm>
            <a:off x="7934999" y="6140643"/>
            <a:ext cx="1534313" cy="564658"/>
            <a:chOff x="4284637" y="-304827"/>
            <a:chExt cx="2669678" cy="697560"/>
          </a:xfrm>
        </p:grpSpPr>
        <p:sp>
          <p:nvSpPr>
            <p:cNvPr id="25" name="Rounded Rectangle 233">
              <a:extLst>
                <a:ext uri="{FF2B5EF4-FFF2-40B4-BE49-F238E27FC236}">
                  <a16:creationId xmlns:a16="http://schemas.microsoft.com/office/drawing/2014/main" id="{25F6FB65-6C10-4357-A122-8E06EBBE269A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234">
              <a:extLst>
                <a:ext uri="{FF2B5EF4-FFF2-40B4-BE49-F238E27FC236}">
                  <a16:creationId xmlns:a16="http://schemas.microsoft.com/office/drawing/2014/main" id="{295CCFF5-C6E2-4BD3-B93D-53FFF5BD5B45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64EBD26F-897D-4A6B-92E2-68B4C691E138}"/>
              </a:ext>
            </a:extLst>
          </p:cNvPr>
          <p:cNvSpPr/>
          <p:nvPr/>
        </p:nvSpPr>
        <p:spPr>
          <a:xfrm>
            <a:off x="8051893" y="5535185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4269623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963622" y="138782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Trong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bình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hành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,….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45149" y="405701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.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Tất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cả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đáp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án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trên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đều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đúng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01578" y="408248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Hai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đường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chéo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cắt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nhau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tại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trung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điểm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mỗi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đường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62710" y="311514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A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.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góc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đối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bằng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nhau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966810" y="4082489"/>
            <a:ext cx="885137" cy="7080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103840" y="4161613"/>
            <a:ext cx="804536" cy="7040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205" y="3202174"/>
            <a:ext cx="804742" cy="70719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984017" y="311514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cạnh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đối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nhau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073" y="3156404"/>
            <a:ext cx="804742" cy="707197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id="{B6CF9C3F-68E6-4E0F-BAC2-0BB924D0A5A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-8328" y="6017656"/>
            <a:ext cx="1473528" cy="8106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6D62FC1-13D9-4F4B-8579-63E5CDBE17E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955" y="4490668"/>
            <a:ext cx="2749947" cy="2617016"/>
          </a:xfrm>
          <a:prstGeom prst="rect">
            <a:avLst/>
          </a:prstGeom>
        </p:spPr>
      </p:pic>
      <p:grpSp>
        <p:nvGrpSpPr>
          <p:cNvPr id="21" name="Clock hand spin">
            <a:extLst>
              <a:ext uri="{FF2B5EF4-FFF2-40B4-BE49-F238E27FC236}">
                <a16:creationId xmlns:a16="http://schemas.microsoft.com/office/drawing/2014/main" id="{CB7223B8-9138-4AEC-B819-53C6FD34B9DE}"/>
              </a:ext>
            </a:extLst>
          </p:cNvPr>
          <p:cNvGrpSpPr/>
          <p:nvPr/>
        </p:nvGrpSpPr>
        <p:grpSpPr>
          <a:xfrm rot="1786145">
            <a:off x="6235122" y="5260478"/>
            <a:ext cx="1110009" cy="1132195"/>
            <a:chOff x="840573" y="2379277"/>
            <a:chExt cx="3829048" cy="3849975"/>
          </a:xfrm>
        </p:grpSpPr>
        <p:sp>
          <p:nvSpPr>
            <p:cNvPr id="22" name="Oval 28">
              <a:extLst>
                <a:ext uri="{FF2B5EF4-FFF2-40B4-BE49-F238E27FC236}">
                  <a16:creationId xmlns:a16="http://schemas.microsoft.com/office/drawing/2014/main" id="{AFD1EBBC-D97E-455F-B1B2-CA655C0C2F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hour hand">
              <a:extLst>
                <a:ext uri="{FF2B5EF4-FFF2-40B4-BE49-F238E27FC236}">
                  <a16:creationId xmlns:a16="http://schemas.microsoft.com/office/drawing/2014/main" id="{1AEF9D6B-B888-4E53-AEF0-FF3FEFA9A6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" name="times up">
            <a:extLst>
              <a:ext uri="{FF2B5EF4-FFF2-40B4-BE49-F238E27FC236}">
                <a16:creationId xmlns:a16="http://schemas.microsoft.com/office/drawing/2014/main" id="{1A1D52FD-8704-4213-80E3-822B0AD9B34B}"/>
              </a:ext>
            </a:extLst>
          </p:cNvPr>
          <p:cNvGrpSpPr/>
          <p:nvPr/>
        </p:nvGrpSpPr>
        <p:grpSpPr>
          <a:xfrm>
            <a:off x="7934999" y="6140643"/>
            <a:ext cx="1534313" cy="564658"/>
            <a:chOff x="4284637" y="-304827"/>
            <a:chExt cx="2669678" cy="697560"/>
          </a:xfrm>
        </p:grpSpPr>
        <p:sp>
          <p:nvSpPr>
            <p:cNvPr id="25" name="Rounded Rectangle 233">
              <a:extLst>
                <a:ext uri="{FF2B5EF4-FFF2-40B4-BE49-F238E27FC236}">
                  <a16:creationId xmlns:a16="http://schemas.microsoft.com/office/drawing/2014/main" id="{61857490-90A5-4592-BECB-41AA5D164524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234">
              <a:extLst>
                <a:ext uri="{FF2B5EF4-FFF2-40B4-BE49-F238E27FC236}">
                  <a16:creationId xmlns:a16="http://schemas.microsoft.com/office/drawing/2014/main" id="{22DD7736-7D45-4BD4-A279-9EEFB122A2E9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C84E9CFB-F06A-4573-AB29-0FADA6D40294}"/>
              </a:ext>
            </a:extLst>
          </p:cNvPr>
          <p:cNvSpPr/>
          <p:nvPr/>
        </p:nvSpPr>
        <p:spPr>
          <a:xfrm>
            <a:off x="8051893" y="5535185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1267464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1134310" y="1372154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 err="1">
                <a:solidFill>
                  <a:schemeClr val="tx1"/>
                </a:solidFill>
              </a:rPr>
              <a:t>Hãy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chọn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câu</a:t>
            </a:r>
            <a:r>
              <a:rPr lang="en-US" sz="4000" dirty="0">
                <a:solidFill>
                  <a:schemeClr val="tx1"/>
                </a:solidFill>
              </a:rPr>
              <a:t> </a:t>
            </a:r>
            <a:r>
              <a:rPr lang="en-US" sz="4000" b="1" dirty="0" err="1">
                <a:solidFill>
                  <a:schemeClr val="tx1"/>
                </a:solidFill>
              </a:rPr>
              <a:t>sai</a:t>
            </a:r>
            <a:r>
              <a:rPr lang="en-US" sz="4000" b="1" dirty="0">
                <a:solidFill>
                  <a:schemeClr val="tx1"/>
                </a:solidFill>
              </a:rPr>
              <a:t>: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72266" y="401894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D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</a:rPr>
              <a:t>Hình</a:t>
            </a:r>
            <a:r>
              <a:rPr lang="en-US" sz="2400" dirty="0">
                <a:solidFill>
                  <a:schemeClr val="tx1"/>
                </a:solidFill>
              </a:rPr>
              <a:t> thang </a:t>
            </a:r>
            <a:r>
              <a:rPr lang="en-US" sz="2400" dirty="0" err="1">
                <a:solidFill>
                  <a:schemeClr val="tx1"/>
                </a:solidFill>
              </a:rPr>
              <a:t>có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hai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góc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kề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một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đáy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bằng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nhau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là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hình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bình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hành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34310" y="398557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C. </a:t>
            </a:r>
            <a:r>
              <a:rPr lang="en-US" sz="2400" dirty="0" err="1">
                <a:solidFill>
                  <a:schemeClr val="tx1"/>
                </a:solidFill>
              </a:rPr>
              <a:t>Tứ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giác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có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hai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cặp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cạnh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đối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bằng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nhau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là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hình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bình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hành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33398" y="309947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2400" dirty="0">
                <a:solidFill>
                  <a:schemeClr val="tx1"/>
                </a:solidFill>
              </a:rPr>
              <a:t> </a:t>
            </a:r>
            <a:r>
              <a:rPr lang="en-US" sz="2400" dirty="0" err="1">
                <a:solidFill>
                  <a:schemeClr val="tx1"/>
                </a:solidFill>
              </a:rPr>
              <a:t>Tứ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giác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có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hai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cặp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cạnh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đối</a:t>
            </a:r>
            <a:r>
              <a:rPr lang="en-US" sz="2400" dirty="0">
                <a:solidFill>
                  <a:schemeClr val="tx1"/>
                </a:solidFill>
              </a:rPr>
              <a:t> song </a:t>
            </a:r>
            <a:r>
              <a:rPr lang="en-US" sz="2400" dirty="0" err="1">
                <a:solidFill>
                  <a:schemeClr val="tx1"/>
                </a:solidFill>
              </a:rPr>
              <a:t>song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là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hình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bình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hành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193927" y="4044418"/>
            <a:ext cx="885137" cy="7080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36572" y="4018943"/>
            <a:ext cx="804536" cy="7040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893" y="3186499"/>
            <a:ext cx="804742" cy="70719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154705" y="309947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B. </a:t>
            </a:r>
            <a:r>
              <a:rPr lang="en-US" sz="2400" dirty="0" err="1">
                <a:solidFill>
                  <a:schemeClr val="tx1"/>
                </a:solidFill>
              </a:rPr>
              <a:t>Tứ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giác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có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hai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cặp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góc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đối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bằng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nhau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là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hình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bình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hành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761" y="3140729"/>
            <a:ext cx="804742" cy="707197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id="{4AF180C7-AC11-4CA2-845A-26222A3E5AD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-8328" y="6017656"/>
            <a:ext cx="1473528" cy="8106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69937E7-882C-43BD-AA88-81ACFAE69EA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955" y="4490668"/>
            <a:ext cx="2749947" cy="2617016"/>
          </a:xfrm>
          <a:prstGeom prst="rect">
            <a:avLst/>
          </a:prstGeom>
        </p:spPr>
      </p:pic>
      <p:grpSp>
        <p:nvGrpSpPr>
          <p:cNvPr id="21" name="Clock hand spin">
            <a:extLst>
              <a:ext uri="{FF2B5EF4-FFF2-40B4-BE49-F238E27FC236}">
                <a16:creationId xmlns:a16="http://schemas.microsoft.com/office/drawing/2014/main" id="{33BAEF2E-B82A-49A0-8158-E35762E8AB9C}"/>
              </a:ext>
            </a:extLst>
          </p:cNvPr>
          <p:cNvGrpSpPr/>
          <p:nvPr/>
        </p:nvGrpSpPr>
        <p:grpSpPr>
          <a:xfrm rot="1786145">
            <a:off x="6235122" y="5260478"/>
            <a:ext cx="1110009" cy="1132195"/>
            <a:chOff x="840573" y="2379277"/>
            <a:chExt cx="3829048" cy="3849975"/>
          </a:xfrm>
        </p:grpSpPr>
        <p:sp>
          <p:nvSpPr>
            <p:cNvPr id="22" name="Oval 28">
              <a:extLst>
                <a:ext uri="{FF2B5EF4-FFF2-40B4-BE49-F238E27FC236}">
                  <a16:creationId xmlns:a16="http://schemas.microsoft.com/office/drawing/2014/main" id="{7A546BA6-4764-49DC-B780-1352F8F61E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hour hand">
              <a:extLst>
                <a:ext uri="{FF2B5EF4-FFF2-40B4-BE49-F238E27FC236}">
                  <a16:creationId xmlns:a16="http://schemas.microsoft.com/office/drawing/2014/main" id="{3FFD6BD4-CD2D-4851-B76B-67524C953D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" name="times up">
            <a:extLst>
              <a:ext uri="{FF2B5EF4-FFF2-40B4-BE49-F238E27FC236}">
                <a16:creationId xmlns:a16="http://schemas.microsoft.com/office/drawing/2014/main" id="{C1CE8219-618D-4A38-B4E0-CB8E1497C28A}"/>
              </a:ext>
            </a:extLst>
          </p:cNvPr>
          <p:cNvGrpSpPr/>
          <p:nvPr/>
        </p:nvGrpSpPr>
        <p:grpSpPr>
          <a:xfrm>
            <a:off x="7934999" y="6140643"/>
            <a:ext cx="1534313" cy="564658"/>
            <a:chOff x="4284637" y="-304827"/>
            <a:chExt cx="2669678" cy="697560"/>
          </a:xfrm>
        </p:grpSpPr>
        <p:sp>
          <p:nvSpPr>
            <p:cNvPr id="25" name="Rounded Rectangle 233">
              <a:extLst>
                <a:ext uri="{FF2B5EF4-FFF2-40B4-BE49-F238E27FC236}">
                  <a16:creationId xmlns:a16="http://schemas.microsoft.com/office/drawing/2014/main" id="{A5ADA236-27B8-424D-951F-73662281B6F6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234">
              <a:extLst>
                <a:ext uri="{FF2B5EF4-FFF2-40B4-BE49-F238E27FC236}">
                  <a16:creationId xmlns:a16="http://schemas.microsoft.com/office/drawing/2014/main" id="{FD9D7B40-9A7A-4D16-ACCA-D2A56C5CE4D8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B8DECB5E-450A-4E5E-B838-958303E1ED18}"/>
              </a:ext>
            </a:extLst>
          </p:cNvPr>
          <p:cNvSpPr/>
          <p:nvPr/>
        </p:nvSpPr>
        <p:spPr>
          <a:xfrm>
            <a:off x="8051893" y="5535185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27022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951430" y="1330352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dirty="0">
                <a:solidFill>
                  <a:schemeClr val="tx1"/>
                </a:solidFill>
              </a:rPr>
              <a:t>Điền cụm từ thích hợp vào chỗ trống: “Tứ giác có hai đường chéo … thì tứ giác đó là hình bình hành”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989386" y="305767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rPr>
              <a:t>B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rPr>
              <a:t>. </a:t>
            </a:r>
            <a:r>
              <a:rPr lang="vi-VN" sz="2600" dirty="0">
                <a:solidFill>
                  <a:schemeClr val="tx1"/>
                </a:solidFill>
              </a:rPr>
              <a:t>cắt nhau tại trung điểm mỗi đường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989386" y="402501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Cắt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nhau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50518" y="305767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Bằng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nhau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011047" y="3083146"/>
            <a:ext cx="885137" cy="7080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091648" y="4104136"/>
            <a:ext cx="804536" cy="7040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013" y="3144697"/>
            <a:ext cx="804742" cy="70719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932957" y="402501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Song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song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013" y="4066268"/>
            <a:ext cx="804742" cy="707197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id="{B9888FE5-265A-4089-B098-739BEF8897B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-8328" y="6017656"/>
            <a:ext cx="1473528" cy="8106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DAC4826-597B-42F0-946D-85DDB74CC53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955" y="4490668"/>
            <a:ext cx="2749947" cy="2617016"/>
          </a:xfrm>
          <a:prstGeom prst="rect">
            <a:avLst/>
          </a:prstGeom>
        </p:spPr>
      </p:pic>
      <p:grpSp>
        <p:nvGrpSpPr>
          <p:cNvPr id="21" name="Clock hand spin">
            <a:extLst>
              <a:ext uri="{FF2B5EF4-FFF2-40B4-BE49-F238E27FC236}">
                <a16:creationId xmlns:a16="http://schemas.microsoft.com/office/drawing/2014/main" id="{A96851FC-0D1C-4F74-9DED-A03A4D99FD64}"/>
              </a:ext>
            </a:extLst>
          </p:cNvPr>
          <p:cNvGrpSpPr/>
          <p:nvPr/>
        </p:nvGrpSpPr>
        <p:grpSpPr>
          <a:xfrm rot="1786145">
            <a:off x="6235122" y="5260478"/>
            <a:ext cx="1110009" cy="1132195"/>
            <a:chOff x="840573" y="2379277"/>
            <a:chExt cx="3829048" cy="3849975"/>
          </a:xfrm>
        </p:grpSpPr>
        <p:sp>
          <p:nvSpPr>
            <p:cNvPr id="22" name="Oval 28">
              <a:extLst>
                <a:ext uri="{FF2B5EF4-FFF2-40B4-BE49-F238E27FC236}">
                  <a16:creationId xmlns:a16="http://schemas.microsoft.com/office/drawing/2014/main" id="{7FA62F80-BAFB-47CA-A10F-59F6178763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hour hand">
              <a:extLst>
                <a:ext uri="{FF2B5EF4-FFF2-40B4-BE49-F238E27FC236}">
                  <a16:creationId xmlns:a16="http://schemas.microsoft.com/office/drawing/2014/main" id="{F4A83EE6-74AB-411D-97E2-1072A1A8CF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" name="times up">
            <a:extLst>
              <a:ext uri="{FF2B5EF4-FFF2-40B4-BE49-F238E27FC236}">
                <a16:creationId xmlns:a16="http://schemas.microsoft.com/office/drawing/2014/main" id="{41FF64E2-B4A3-485D-9DBC-62416F2EE43B}"/>
              </a:ext>
            </a:extLst>
          </p:cNvPr>
          <p:cNvGrpSpPr/>
          <p:nvPr/>
        </p:nvGrpSpPr>
        <p:grpSpPr>
          <a:xfrm>
            <a:off x="7934999" y="6140643"/>
            <a:ext cx="1534313" cy="564658"/>
            <a:chOff x="4284637" y="-304827"/>
            <a:chExt cx="2669678" cy="697560"/>
          </a:xfrm>
        </p:grpSpPr>
        <p:sp>
          <p:nvSpPr>
            <p:cNvPr id="25" name="Rounded Rectangle 233">
              <a:extLst>
                <a:ext uri="{FF2B5EF4-FFF2-40B4-BE49-F238E27FC236}">
                  <a16:creationId xmlns:a16="http://schemas.microsoft.com/office/drawing/2014/main" id="{FA145FD2-9D02-43E0-AD23-4BFAF612EF80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234">
              <a:extLst>
                <a:ext uri="{FF2B5EF4-FFF2-40B4-BE49-F238E27FC236}">
                  <a16:creationId xmlns:a16="http://schemas.microsoft.com/office/drawing/2014/main" id="{E7288E69-03BA-4BB4-831A-B677D1BFCB57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6734E358-7275-44AE-9081-41178E3EA65B}"/>
              </a:ext>
            </a:extLst>
          </p:cNvPr>
          <p:cNvSpPr/>
          <p:nvPr/>
        </p:nvSpPr>
        <p:spPr>
          <a:xfrm>
            <a:off x="8051893" y="5535185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4105501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" y="0"/>
              <a:ext cx="12192001" cy="6858000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385765" y="400050"/>
              <a:ext cx="11472862" cy="6043613"/>
            </a:xfrm>
            <a:prstGeom prst="rect">
              <a:avLst/>
            </a:prstGeom>
            <a:solidFill>
              <a:srgbClr val="FFBEC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338"/>
          <a:stretch/>
        </p:blipFill>
        <p:spPr>
          <a:xfrm>
            <a:off x="1215" y="175846"/>
            <a:ext cx="2731245" cy="6682441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10063162" y="-120679"/>
            <a:ext cx="2150229" cy="3637745"/>
            <a:chOff x="10063162" y="-120679"/>
            <a:chExt cx="2150229" cy="3637745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10063162" y="527021"/>
              <a:ext cx="2128838" cy="2990045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 flipV="1">
              <a:off x="10084553" y="-120679"/>
              <a:ext cx="2128838" cy="2990045"/>
            </a:xfrm>
            <a:prstGeom prst="rect">
              <a:avLst/>
            </a:prstGeom>
          </p:spPr>
        </p:pic>
      </p:grpSp>
      <p:sp>
        <p:nvSpPr>
          <p:cNvPr id="27" name="Rectangle 2"/>
          <p:cNvSpPr>
            <a:spLocks noGrp="1" noChangeArrowheads="1"/>
          </p:cNvSpPr>
          <p:nvPr>
            <p:ph type="title"/>
          </p:nvPr>
        </p:nvSpPr>
        <p:spPr>
          <a:xfrm>
            <a:off x="4650402" y="337539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293" y="3421856"/>
            <a:ext cx="3726884" cy="2247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 Box 17"/>
          <p:cNvSpPr txBox="1">
            <a:spLocks noChangeArrowheads="1"/>
          </p:cNvSpPr>
          <p:nvPr/>
        </p:nvSpPr>
        <p:spPr bwMode="auto">
          <a:xfrm>
            <a:off x="1952897" y="1431597"/>
            <a:ext cx="194957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44/SGK</a:t>
            </a:r>
            <a:endParaRPr lang="en-US" altLang="en-US" sz="2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 Box 19"/>
          <p:cNvSpPr txBox="1">
            <a:spLocks noChangeArrowheads="1"/>
          </p:cNvSpPr>
          <p:nvPr/>
        </p:nvSpPr>
        <p:spPr bwMode="auto">
          <a:xfrm>
            <a:off x="1784073" y="2093257"/>
            <a:ext cx="981574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ABCD.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AD, F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BC.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 = DF</a:t>
            </a: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Box 23"/>
          <p:cNvSpPr txBox="1">
            <a:spLocks noChangeArrowheads="1"/>
          </p:cNvSpPr>
          <p:nvPr/>
        </p:nvSpPr>
        <p:spPr bwMode="auto">
          <a:xfrm>
            <a:off x="1882299" y="918369"/>
            <a:ext cx="251703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alt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alt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altLang="en-US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78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a14="http://schemas.microsoft.com/office/drawing/2010/main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5" grpId="0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" y="0"/>
              <a:ext cx="12192001" cy="6858000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385765" y="400050"/>
              <a:ext cx="11472862" cy="6043613"/>
            </a:xfrm>
            <a:prstGeom prst="rect">
              <a:avLst/>
            </a:prstGeom>
            <a:solidFill>
              <a:srgbClr val="FFBEC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338"/>
          <a:stretch/>
        </p:blipFill>
        <p:spPr>
          <a:xfrm>
            <a:off x="1215" y="175846"/>
            <a:ext cx="2731245" cy="6682441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10063162" y="-120679"/>
            <a:ext cx="2150229" cy="3637745"/>
            <a:chOff x="10063162" y="-120679"/>
            <a:chExt cx="2150229" cy="3637745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10063162" y="527021"/>
              <a:ext cx="2128838" cy="2990045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 flipV="1">
              <a:off x="10084553" y="-120679"/>
              <a:ext cx="2128838" cy="2990045"/>
            </a:xfrm>
            <a:prstGeom prst="rect">
              <a:avLst/>
            </a:prstGeom>
          </p:spPr>
        </p:pic>
      </p:grpSp>
      <p:sp>
        <p:nvSpPr>
          <p:cNvPr id="27" name="Rectangle 2"/>
          <p:cNvSpPr>
            <a:spLocks noGrp="1" noChangeArrowheads="1"/>
          </p:cNvSpPr>
          <p:nvPr>
            <p:ph type="title"/>
          </p:nvPr>
        </p:nvSpPr>
        <p:spPr>
          <a:xfrm>
            <a:off x="4650402" y="337539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1303" y="1523206"/>
            <a:ext cx="3143250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 Box 17"/>
          <p:cNvSpPr txBox="1">
            <a:spLocks noChangeArrowheads="1"/>
          </p:cNvSpPr>
          <p:nvPr/>
        </p:nvSpPr>
        <p:spPr bwMode="auto">
          <a:xfrm>
            <a:off x="1952897" y="1431597"/>
            <a:ext cx="194957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44/SGK</a:t>
            </a:r>
            <a:endParaRPr lang="en-US" altLang="en-US" sz="2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Box 7"/>
          <p:cNvSpPr txBox="1">
            <a:spLocks noChangeArrowheads="1"/>
          </p:cNvSpPr>
          <p:nvPr/>
        </p:nvSpPr>
        <p:spPr bwMode="auto">
          <a:xfrm>
            <a:off x="3307653" y="2296034"/>
            <a:ext cx="148470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 = DF</a:t>
            </a:r>
          </a:p>
        </p:txBody>
      </p:sp>
      <p:sp>
        <p:nvSpPr>
          <p:cNvPr id="31" name="Text Box 8"/>
          <p:cNvSpPr txBox="1">
            <a:spLocks noChangeArrowheads="1"/>
          </p:cNvSpPr>
          <p:nvPr/>
        </p:nvSpPr>
        <p:spPr bwMode="auto">
          <a:xfrm>
            <a:off x="1838524" y="3324782"/>
            <a:ext cx="488306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Tứ giác DEBF là hình bình hành</a:t>
            </a:r>
          </a:p>
        </p:txBody>
      </p:sp>
      <p:sp>
        <p:nvSpPr>
          <p:cNvPr id="32" name="Text Box 9"/>
          <p:cNvSpPr txBox="1">
            <a:spLocks noChangeArrowheads="1"/>
          </p:cNvSpPr>
          <p:nvPr/>
        </p:nvSpPr>
        <p:spPr bwMode="auto">
          <a:xfrm>
            <a:off x="2551586" y="4357549"/>
            <a:ext cx="329930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DE // BF và DE = BF</a:t>
            </a:r>
          </a:p>
        </p:txBody>
      </p:sp>
      <p:sp>
        <p:nvSpPr>
          <p:cNvPr id="33" name="AutoShape 10"/>
          <p:cNvSpPr>
            <a:spLocks noChangeArrowheads="1"/>
          </p:cNvSpPr>
          <p:nvPr/>
        </p:nvSpPr>
        <p:spPr bwMode="auto">
          <a:xfrm>
            <a:off x="3935187" y="2843541"/>
            <a:ext cx="152400" cy="30480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AutoShape 11"/>
          <p:cNvSpPr>
            <a:spLocks noChangeArrowheads="1"/>
          </p:cNvSpPr>
          <p:nvPr/>
        </p:nvSpPr>
        <p:spPr bwMode="auto">
          <a:xfrm>
            <a:off x="3973804" y="3934905"/>
            <a:ext cx="152400" cy="30480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 Box 19"/>
          <p:cNvSpPr txBox="1">
            <a:spLocks noChangeArrowheads="1"/>
          </p:cNvSpPr>
          <p:nvPr/>
        </p:nvSpPr>
        <p:spPr bwMode="auto">
          <a:xfrm>
            <a:off x="2872645" y="5421257"/>
            <a:ext cx="229261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DEBF</a:t>
            </a:r>
          </a:p>
        </p:txBody>
      </p:sp>
      <p:sp>
        <p:nvSpPr>
          <p:cNvPr id="36" name="AutoShape 20"/>
          <p:cNvSpPr>
            <a:spLocks noChangeArrowheads="1"/>
          </p:cNvSpPr>
          <p:nvPr/>
        </p:nvSpPr>
        <p:spPr bwMode="auto">
          <a:xfrm>
            <a:off x="3942752" y="5004355"/>
            <a:ext cx="152400" cy="30480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Box 23"/>
          <p:cNvSpPr txBox="1">
            <a:spLocks noChangeArrowheads="1"/>
          </p:cNvSpPr>
          <p:nvPr/>
        </p:nvSpPr>
        <p:spPr bwMode="auto">
          <a:xfrm>
            <a:off x="1882299" y="918369"/>
            <a:ext cx="251703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alt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alt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altLang="en-US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97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a14="http://schemas.microsoft.com/office/drawing/2010/main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5" grpId="0"/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" y="0"/>
              <a:ext cx="12192001" cy="6858000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385765" y="400050"/>
              <a:ext cx="11472862" cy="6043613"/>
            </a:xfrm>
            <a:prstGeom prst="rect">
              <a:avLst/>
            </a:prstGeom>
            <a:solidFill>
              <a:srgbClr val="BBD0E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917" r="48333"/>
          <a:stretch/>
        </p:blipFill>
        <p:spPr>
          <a:xfrm>
            <a:off x="-1" y="4029075"/>
            <a:ext cx="2362308" cy="322897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338"/>
          <a:stretch/>
        </p:blipFill>
        <p:spPr>
          <a:xfrm flipH="1">
            <a:off x="9460755" y="175559"/>
            <a:ext cx="2731245" cy="6682441"/>
          </a:xfrm>
          <a:prstGeom prst="rect">
            <a:avLst/>
          </a:prstGeom>
        </p:spPr>
      </p:pic>
      <p:sp>
        <p:nvSpPr>
          <p:cNvPr id="17" name="Rectangle 4"/>
          <p:cNvSpPr>
            <a:spLocks noGrp="1" noChangeArrowheads="1"/>
          </p:cNvSpPr>
          <p:nvPr>
            <p:ph type="title"/>
          </p:nvPr>
        </p:nvSpPr>
        <p:spPr>
          <a:xfrm>
            <a:off x="4837611" y="99562"/>
            <a:ext cx="8229600" cy="1143000"/>
          </a:xfrm>
          <a:noFill/>
          <a:ln/>
        </p:spPr>
        <p:txBody>
          <a:bodyPr/>
          <a:lstStyle/>
          <a:p>
            <a:r>
              <a:rPr lang="en-US" alt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957" y="1739537"/>
            <a:ext cx="3143250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469232" y="1120055"/>
            <a:ext cx="194957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44/SGK</a:t>
            </a:r>
            <a:endParaRPr lang="en-US" altLang="en-US" sz="2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592663" y="596835"/>
            <a:ext cx="251703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alt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alt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altLang="en-US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92074" y="1642510"/>
            <a:ext cx="6096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ABCD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⇒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AD//BC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AD = BC.</a:t>
            </a: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AD // BC ⇒ DE // BF</a:t>
            </a: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E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AD ⇒ DE = AD/2</a:t>
            </a: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BC ⇒ BF = BC/2</a:t>
            </a:r>
          </a:p>
          <a:p>
            <a:pPr algn="just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AD = BC ⇒ DE = BF.</a:t>
            </a: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BEDF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// BF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= BF</a:t>
            </a: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⇒ BEDF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⇒ BE = DF.</a:t>
            </a:r>
            <a:endParaRPr lang="en-US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97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a14="http://schemas.microsoft.com/office/drawing/2010/main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读书分享会"/>
</p:tagLst>
</file>

<file path=ppt/theme/theme1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</TotalTime>
  <Words>857</Words>
  <Application>Microsoft Office PowerPoint</Application>
  <PresentationFormat>Widescreen</PresentationFormat>
  <Paragraphs>138</Paragraphs>
  <Slides>17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宋体</vt:lpstr>
      <vt:lpstr>Arial</vt:lpstr>
      <vt:lpstr>Calibri</vt:lpstr>
      <vt:lpstr>Calibri Light</vt:lpstr>
      <vt:lpstr>等线</vt:lpstr>
      <vt:lpstr>等线 Light</vt:lpstr>
      <vt:lpstr>Open Sans</vt:lpstr>
      <vt:lpstr>Symbol</vt:lpstr>
      <vt:lpstr>Times New Roman</vt:lpstr>
      <vt:lpstr>印品粗朗体</vt:lpstr>
      <vt:lpstr>百变马丁</vt:lpstr>
      <vt:lpstr>https://www.freeppt7.com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LUYỆN TẬP</vt:lpstr>
      <vt:lpstr>LUYỆN TẬP</vt:lpstr>
      <vt:lpstr>LUYỆN TẬP</vt:lpstr>
      <vt:lpstr>LUYỆN TẬP</vt:lpstr>
      <vt:lpstr>LUYỆN TẬP</vt:lpstr>
      <vt:lpstr>LUYỆN TẬP</vt:lpstr>
      <vt:lpstr>LUYỆN TẬP</vt:lpstr>
      <vt:lpstr>PowerPoint Presentation</vt:lpstr>
      <vt:lpstr>PowerPoint Presentation</vt:lpstr>
      <vt:lpstr>PowerPoint Presentation</vt:lpstr>
    </vt:vector>
  </TitlesOfParts>
  <Company>www.freeppt7.com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>www.freeppt7.com</dc:creator>
  <cp:keywords>https:/www.freeppt7.com</cp:keywords>
  <dc:description>https://www.freeppt7.com</dc:description>
  <cp:lastModifiedBy>Mrs. Linh</cp:lastModifiedBy>
  <cp:revision>72</cp:revision>
  <dcterms:created xsi:type="dcterms:W3CDTF">2018-04-18T06:17:00Z</dcterms:created>
  <dcterms:modified xsi:type="dcterms:W3CDTF">2021-10-07T19:49:35Z</dcterms:modified>
</cp:coreProperties>
</file>