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3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70" r:id="rId16"/>
    <p:sldId id="383" r:id="rId17"/>
    <p:sldId id="384" r:id="rId18"/>
    <p:sldId id="385" r:id="rId19"/>
    <p:sldId id="386" r:id="rId20"/>
    <p:sldId id="387" r:id="rId21"/>
    <p:sldId id="388" r:id="rId22"/>
    <p:sldId id="341" r:id="rId23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C3730"/>
    <a:srgbClr val="29304A"/>
    <a:srgbClr val="FF0066"/>
    <a:srgbClr val="31ADB9"/>
    <a:srgbClr val="227780"/>
    <a:srgbClr val="8D130D"/>
    <a:srgbClr val="C07200"/>
    <a:srgbClr val="C81B12"/>
    <a:srgbClr val="F3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89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BEF43-D2BF-4C90-9C29-B78002C520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88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42228-0AA6-42CE-91FA-3A537F63A9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7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6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ADAD7-18DE-4A3B-8A77-E2E8B0D0C5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7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6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ADAD7-18DE-4A3B-8A77-E2E8B0D0C5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nhan%20xet.gsp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hyperlink" Target="Chu%20H%20co%20hai%20truc%20doi%20xung.gsp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image" Target="../media/image20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wav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29.png"/><Relationship Id="rId5" Type="http://schemas.microsoft.com/office/2007/relationships/media" Target="../media/media3.mp3"/><Relationship Id="rId10" Type="http://schemas.openxmlformats.org/officeDocument/2006/relationships/image" Target="../media/image28.png"/><Relationship Id="rId4" Type="http://schemas.openxmlformats.org/officeDocument/2006/relationships/audio" Target="../media/media2.wav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1">
            <a:extLst>
              <a:ext uri="{FF2B5EF4-FFF2-40B4-BE49-F238E27FC236}">
                <a16:creationId xmlns="" xmlns:a16="http://schemas.microsoft.com/office/drawing/2014/main" id="{8BA728DF-65D0-47CE-910A-7022149C9E23}"/>
              </a:ext>
            </a:extLst>
          </p:cNvPr>
          <p:cNvSpPr txBox="1"/>
          <p:nvPr/>
        </p:nvSpPr>
        <p:spPr>
          <a:xfrm>
            <a:off x="734804" y="-913556"/>
            <a:ext cx="807348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vi-VN" altLang="zh-CN" sz="4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8: </a:t>
            </a:r>
            <a:r>
              <a:rPr lang="en-US" altLang="zh-CN" sz="4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  <a:endParaRPr lang="vi-VN" altLang="zh-CN" sz="4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  <a:r>
              <a:rPr lang="en-US" altLang="zh-CN" sz="5250" b="1">
                <a:latin typeface="Times New Roman" panose="02020603050405020304" pitchFamily="18" charset="0"/>
                <a:cs typeface="Times New Roman" panose="02020603050405020304" pitchFamily="18" charset="0"/>
              </a:rPr>
              <a:t>XỨNG TRỤC</a:t>
            </a:r>
            <a:r>
              <a:rPr lang="vi-VN" altLang="zh-CN" sz="525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altLang="zh-CN" sz="5250" b="1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  <a:p>
            <a:pPr algn="ctr"/>
            <a:r>
              <a:rPr lang="vi-VN" altLang="zh-CN" sz="3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HOÀNG THU TRANG</a:t>
            </a:r>
            <a:endParaRPr lang="zh-CN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8629" y="884085"/>
            <a:ext cx="460851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A’B’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d.</a:t>
            </a:r>
            <a:b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A’C’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A’B’C’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d.</a:t>
            </a:r>
            <a:b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A’B’C’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d.</a:t>
            </a: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334319" y="3746407"/>
            <a:ext cx="8445908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tam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856" name="Picture 64" descr="HALL_ON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9" y="94078"/>
            <a:ext cx="569912" cy="4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24" y="222931"/>
            <a:ext cx="4273103" cy="318683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35337" y="49881"/>
            <a:ext cx="384616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d? 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55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42206" y="486573"/>
            <a:ext cx="665989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700" b="1" i="1" dirty="0" err="1">
                <a:solidFill>
                  <a:srgbClr val="C00000"/>
                </a:solidFill>
                <a:cs typeface="Times New Roman" pitchFamily="18" charset="0"/>
              </a:rPr>
              <a:t>Vài</a:t>
            </a:r>
            <a:r>
              <a:rPr lang="en-US" sz="27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cs typeface="Times New Roman" pitchFamily="18" charset="0"/>
              </a:rPr>
              <a:t>hình</a:t>
            </a:r>
            <a:r>
              <a:rPr lang="en-US" sz="27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cs typeface="Times New Roman" pitchFamily="18" charset="0"/>
              </a:rPr>
              <a:t>ảnh</a:t>
            </a:r>
            <a:r>
              <a:rPr lang="en-US" sz="27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cs typeface="Times New Roman" pitchFamily="18" charset="0"/>
              </a:rPr>
              <a:t>về</a:t>
            </a:r>
            <a:r>
              <a:rPr lang="en-US" sz="27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cs typeface="Times New Roman" pitchFamily="18" charset="0"/>
              </a:rPr>
              <a:t>hình</a:t>
            </a:r>
            <a:r>
              <a:rPr lang="en-US" sz="27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cs typeface="Times New Roman" pitchFamily="18" charset="0"/>
              </a:rPr>
              <a:t>có</a:t>
            </a:r>
            <a:r>
              <a:rPr lang="en-US" sz="27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cs typeface="Times New Roman" pitchFamily="18" charset="0"/>
              </a:rPr>
              <a:t>trục</a:t>
            </a:r>
            <a:r>
              <a:rPr lang="en-US" sz="27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cs typeface="Times New Roman" pitchFamily="18" charset="0"/>
              </a:rPr>
              <a:t>đối</a:t>
            </a:r>
            <a:r>
              <a:rPr lang="en-US" sz="27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C00000"/>
                </a:solidFill>
                <a:cs typeface="Times New Roman" pitchFamily="18" charset="0"/>
              </a:rPr>
              <a:t>xứng</a:t>
            </a:r>
            <a:endParaRPr lang="en-US" sz="27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60" y="1251750"/>
            <a:ext cx="2513504" cy="156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59" y="2230759"/>
            <a:ext cx="2656574" cy="177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84" y="3203288"/>
            <a:ext cx="2908865" cy="17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8" y="32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01762" y="1041943"/>
            <a:ext cx="34047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lang="en-US" sz="13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401762" y="1799181"/>
            <a:ext cx="34047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lang="en-US" sz="13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" y="253326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8816" y="9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490538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?3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Cho tam 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AH.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 qua AH. </a:t>
            </a:r>
            <a:endParaRPr lang="en-US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228600" y="1238287"/>
            <a:ext cx="495300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 qua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AH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AC  qua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AH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BH qua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AH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5874" name="Group 34"/>
          <p:cNvGrpSpPr>
            <a:grpSpLocks/>
          </p:cNvGrpSpPr>
          <p:nvPr/>
        </p:nvGrpSpPr>
        <p:grpSpPr bwMode="auto">
          <a:xfrm>
            <a:off x="5486471" y="1200152"/>
            <a:ext cx="2957520" cy="2571750"/>
            <a:chOff x="3456" y="1152"/>
            <a:chExt cx="1863" cy="2160"/>
          </a:xfrm>
        </p:grpSpPr>
        <p:grpSp>
          <p:nvGrpSpPr>
            <p:cNvPr id="35865" name="Group 25"/>
            <p:cNvGrpSpPr>
              <a:grpSpLocks/>
            </p:cNvGrpSpPr>
            <p:nvPr/>
          </p:nvGrpSpPr>
          <p:grpSpPr bwMode="auto">
            <a:xfrm>
              <a:off x="3456" y="1152"/>
              <a:ext cx="1863" cy="2160"/>
              <a:chOff x="87" y="1335"/>
              <a:chExt cx="1641" cy="1755"/>
            </a:xfrm>
          </p:grpSpPr>
          <p:sp>
            <p:nvSpPr>
              <p:cNvPr id="35849" name="Line 9"/>
              <p:cNvSpPr>
                <a:spLocks noChangeShapeType="1"/>
              </p:cNvSpPr>
              <p:nvPr/>
            </p:nvSpPr>
            <p:spPr bwMode="auto">
              <a:xfrm>
                <a:off x="901" y="1525"/>
                <a:ext cx="650" cy="1300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0" name="Line 10"/>
              <p:cNvSpPr>
                <a:spLocks noChangeShapeType="1"/>
              </p:cNvSpPr>
              <p:nvPr/>
            </p:nvSpPr>
            <p:spPr bwMode="auto">
              <a:xfrm flipH="1">
                <a:off x="243" y="1525"/>
                <a:ext cx="658" cy="1300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1" name="Line 11"/>
              <p:cNvSpPr>
                <a:spLocks noChangeShapeType="1"/>
              </p:cNvSpPr>
              <p:nvPr/>
            </p:nvSpPr>
            <p:spPr bwMode="auto">
              <a:xfrm>
                <a:off x="243" y="2825"/>
                <a:ext cx="1308" cy="1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2" name="Line 12"/>
              <p:cNvSpPr>
                <a:spLocks noChangeShapeType="1"/>
              </p:cNvSpPr>
              <p:nvPr/>
            </p:nvSpPr>
            <p:spPr bwMode="auto">
              <a:xfrm>
                <a:off x="901" y="1525"/>
                <a:ext cx="1" cy="1300"/>
              </a:xfrm>
              <a:prstGeom prst="line">
                <a:avLst/>
              </a:prstGeom>
              <a:noFill/>
              <a:ln w="412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3" name="Line 13"/>
              <p:cNvSpPr>
                <a:spLocks noChangeShapeType="1"/>
              </p:cNvSpPr>
              <p:nvPr/>
            </p:nvSpPr>
            <p:spPr bwMode="auto">
              <a:xfrm>
                <a:off x="901" y="2756"/>
                <a:ext cx="69" cy="1"/>
              </a:xfrm>
              <a:prstGeom prst="line">
                <a:avLst/>
              </a:prstGeom>
              <a:noFill/>
              <a:ln w="412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4" name="Line 14"/>
              <p:cNvSpPr>
                <a:spLocks noChangeShapeType="1"/>
              </p:cNvSpPr>
              <p:nvPr/>
            </p:nvSpPr>
            <p:spPr bwMode="auto">
              <a:xfrm>
                <a:off x="970" y="2756"/>
                <a:ext cx="1" cy="69"/>
              </a:xfrm>
              <a:prstGeom prst="line">
                <a:avLst/>
              </a:prstGeom>
              <a:noFill/>
              <a:ln w="412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5" name="Line 15"/>
              <p:cNvSpPr>
                <a:spLocks noChangeShapeType="1"/>
              </p:cNvSpPr>
              <p:nvPr/>
            </p:nvSpPr>
            <p:spPr bwMode="auto">
              <a:xfrm>
                <a:off x="511" y="2158"/>
                <a:ext cx="87" cy="87"/>
              </a:xfrm>
              <a:prstGeom prst="line">
                <a:avLst/>
              </a:prstGeom>
              <a:noFill/>
              <a:ln w="412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6" name="Line 16"/>
              <p:cNvSpPr>
                <a:spLocks noChangeShapeType="1"/>
              </p:cNvSpPr>
              <p:nvPr/>
            </p:nvSpPr>
            <p:spPr bwMode="auto">
              <a:xfrm flipH="1">
                <a:off x="1204" y="2158"/>
                <a:ext cx="87" cy="87"/>
              </a:xfrm>
              <a:prstGeom prst="line">
                <a:avLst/>
              </a:prstGeom>
              <a:noFill/>
              <a:ln w="412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7" name="Oval 17"/>
              <p:cNvSpPr>
                <a:spLocks noChangeArrowheads="1"/>
              </p:cNvSpPr>
              <p:nvPr/>
            </p:nvSpPr>
            <p:spPr bwMode="auto">
              <a:xfrm>
                <a:off x="884" y="2808"/>
                <a:ext cx="43" cy="4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8" name="Rectangle 18"/>
              <p:cNvSpPr>
                <a:spLocks noChangeArrowheads="1"/>
              </p:cNvSpPr>
              <p:nvPr/>
            </p:nvSpPr>
            <p:spPr bwMode="auto">
              <a:xfrm>
                <a:off x="858" y="2869"/>
                <a:ext cx="117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9" name="Oval 19"/>
              <p:cNvSpPr>
                <a:spLocks noChangeArrowheads="1"/>
              </p:cNvSpPr>
              <p:nvPr/>
            </p:nvSpPr>
            <p:spPr bwMode="auto">
              <a:xfrm>
                <a:off x="884" y="1508"/>
                <a:ext cx="43" cy="4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60" name="Rectangle 20"/>
              <p:cNvSpPr>
                <a:spLocks noChangeArrowheads="1"/>
              </p:cNvSpPr>
              <p:nvPr/>
            </p:nvSpPr>
            <p:spPr bwMode="auto">
              <a:xfrm>
                <a:off x="875" y="1335"/>
                <a:ext cx="10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61" name="Oval 21"/>
              <p:cNvSpPr>
                <a:spLocks noChangeArrowheads="1"/>
              </p:cNvSpPr>
              <p:nvPr/>
            </p:nvSpPr>
            <p:spPr bwMode="auto">
              <a:xfrm>
                <a:off x="225" y="2808"/>
                <a:ext cx="44" cy="4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62" name="Rectangle 22"/>
              <p:cNvSpPr>
                <a:spLocks noChangeArrowheads="1"/>
              </p:cNvSpPr>
              <p:nvPr/>
            </p:nvSpPr>
            <p:spPr bwMode="auto">
              <a:xfrm>
                <a:off x="87" y="2730"/>
                <a:ext cx="100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63" name="Oval 23"/>
              <p:cNvSpPr>
                <a:spLocks noChangeArrowheads="1"/>
              </p:cNvSpPr>
              <p:nvPr/>
            </p:nvSpPr>
            <p:spPr bwMode="auto">
              <a:xfrm>
                <a:off x="1534" y="2808"/>
                <a:ext cx="43" cy="4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64" name="Rectangle 24"/>
              <p:cNvSpPr>
                <a:spLocks noChangeArrowheads="1"/>
              </p:cNvSpPr>
              <p:nvPr/>
            </p:nvSpPr>
            <p:spPr bwMode="auto">
              <a:xfrm>
                <a:off x="1620" y="2739"/>
                <a:ext cx="10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>
              <a:off x="3936" y="2907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>
              <a:off x="4662" y="292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>
              <a:off x="4704" y="292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>
              <a:off x="3888" y="2907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332854" y="3887220"/>
            <a:ext cx="8478371" cy="106182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 qua AH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ABC. Ta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AH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endParaRPr lang="en-US" sz="2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941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5" grpId="1"/>
      <p:bldP spid="35866" grpId="0"/>
      <p:bldP spid="35866" grpId="1"/>
      <p:bldP spid="358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" y="72063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874" name="Group 34"/>
          <p:cNvGrpSpPr>
            <a:grpSpLocks/>
          </p:cNvGrpSpPr>
          <p:nvPr/>
        </p:nvGrpSpPr>
        <p:grpSpPr bwMode="auto">
          <a:xfrm>
            <a:off x="5486471" y="1200152"/>
            <a:ext cx="2957520" cy="2571750"/>
            <a:chOff x="3456" y="1152"/>
            <a:chExt cx="1863" cy="2160"/>
          </a:xfrm>
        </p:grpSpPr>
        <p:grpSp>
          <p:nvGrpSpPr>
            <p:cNvPr id="35865" name="Group 25"/>
            <p:cNvGrpSpPr>
              <a:grpSpLocks/>
            </p:cNvGrpSpPr>
            <p:nvPr/>
          </p:nvGrpSpPr>
          <p:grpSpPr bwMode="auto">
            <a:xfrm>
              <a:off x="3456" y="1152"/>
              <a:ext cx="1863" cy="2160"/>
              <a:chOff x="87" y="1335"/>
              <a:chExt cx="1641" cy="1755"/>
            </a:xfrm>
          </p:grpSpPr>
          <p:sp>
            <p:nvSpPr>
              <p:cNvPr id="35849" name="Line 9"/>
              <p:cNvSpPr>
                <a:spLocks noChangeShapeType="1"/>
              </p:cNvSpPr>
              <p:nvPr/>
            </p:nvSpPr>
            <p:spPr bwMode="auto">
              <a:xfrm>
                <a:off x="901" y="1525"/>
                <a:ext cx="650" cy="1300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0" name="Line 10"/>
              <p:cNvSpPr>
                <a:spLocks noChangeShapeType="1"/>
              </p:cNvSpPr>
              <p:nvPr/>
            </p:nvSpPr>
            <p:spPr bwMode="auto">
              <a:xfrm flipH="1">
                <a:off x="243" y="1525"/>
                <a:ext cx="658" cy="1300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1" name="Line 11"/>
              <p:cNvSpPr>
                <a:spLocks noChangeShapeType="1"/>
              </p:cNvSpPr>
              <p:nvPr/>
            </p:nvSpPr>
            <p:spPr bwMode="auto">
              <a:xfrm>
                <a:off x="243" y="2825"/>
                <a:ext cx="1308" cy="1"/>
              </a:xfrm>
              <a:prstGeom prst="line">
                <a:avLst/>
              </a:pr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2" name="Line 12"/>
              <p:cNvSpPr>
                <a:spLocks noChangeShapeType="1"/>
              </p:cNvSpPr>
              <p:nvPr/>
            </p:nvSpPr>
            <p:spPr bwMode="auto">
              <a:xfrm>
                <a:off x="901" y="1525"/>
                <a:ext cx="1" cy="1300"/>
              </a:xfrm>
              <a:prstGeom prst="line">
                <a:avLst/>
              </a:prstGeom>
              <a:noFill/>
              <a:ln w="412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3" name="Line 13"/>
              <p:cNvSpPr>
                <a:spLocks noChangeShapeType="1"/>
              </p:cNvSpPr>
              <p:nvPr/>
            </p:nvSpPr>
            <p:spPr bwMode="auto">
              <a:xfrm>
                <a:off x="901" y="2756"/>
                <a:ext cx="69" cy="1"/>
              </a:xfrm>
              <a:prstGeom prst="line">
                <a:avLst/>
              </a:prstGeom>
              <a:noFill/>
              <a:ln w="412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4" name="Line 14"/>
              <p:cNvSpPr>
                <a:spLocks noChangeShapeType="1"/>
              </p:cNvSpPr>
              <p:nvPr/>
            </p:nvSpPr>
            <p:spPr bwMode="auto">
              <a:xfrm>
                <a:off x="970" y="2756"/>
                <a:ext cx="1" cy="69"/>
              </a:xfrm>
              <a:prstGeom prst="line">
                <a:avLst/>
              </a:prstGeom>
              <a:noFill/>
              <a:ln w="412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5" name="Line 15"/>
              <p:cNvSpPr>
                <a:spLocks noChangeShapeType="1"/>
              </p:cNvSpPr>
              <p:nvPr/>
            </p:nvSpPr>
            <p:spPr bwMode="auto">
              <a:xfrm>
                <a:off x="511" y="2158"/>
                <a:ext cx="87" cy="87"/>
              </a:xfrm>
              <a:prstGeom prst="line">
                <a:avLst/>
              </a:prstGeom>
              <a:noFill/>
              <a:ln w="412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6" name="Line 16"/>
              <p:cNvSpPr>
                <a:spLocks noChangeShapeType="1"/>
              </p:cNvSpPr>
              <p:nvPr/>
            </p:nvSpPr>
            <p:spPr bwMode="auto">
              <a:xfrm flipH="1">
                <a:off x="1204" y="2158"/>
                <a:ext cx="87" cy="87"/>
              </a:xfrm>
              <a:prstGeom prst="line">
                <a:avLst/>
              </a:prstGeom>
              <a:noFill/>
              <a:ln w="412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7" name="Oval 17"/>
              <p:cNvSpPr>
                <a:spLocks noChangeArrowheads="1"/>
              </p:cNvSpPr>
              <p:nvPr/>
            </p:nvSpPr>
            <p:spPr bwMode="auto">
              <a:xfrm>
                <a:off x="884" y="2808"/>
                <a:ext cx="43" cy="4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8" name="Rectangle 18"/>
              <p:cNvSpPr>
                <a:spLocks noChangeArrowheads="1"/>
              </p:cNvSpPr>
              <p:nvPr/>
            </p:nvSpPr>
            <p:spPr bwMode="auto">
              <a:xfrm>
                <a:off x="858" y="2869"/>
                <a:ext cx="117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59" name="Oval 19"/>
              <p:cNvSpPr>
                <a:spLocks noChangeArrowheads="1"/>
              </p:cNvSpPr>
              <p:nvPr/>
            </p:nvSpPr>
            <p:spPr bwMode="auto">
              <a:xfrm>
                <a:off x="884" y="1508"/>
                <a:ext cx="43" cy="4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60" name="Rectangle 20"/>
              <p:cNvSpPr>
                <a:spLocks noChangeArrowheads="1"/>
              </p:cNvSpPr>
              <p:nvPr/>
            </p:nvSpPr>
            <p:spPr bwMode="auto">
              <a:xfrm>
                <a:off x="875" y="1335"/>
                <a:ext cx="10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61" name="Oval 21"/>
              <p:cNvSpPr>
                <a:spLocks noChangeArrowheads="1"/>
              </p:cNvSpPr>
              <p:nvPr/>
            </p:nvSpPr>
            <p:spPr bwMode="auto">
              <a:xfrm>
                <a:off x="225" y="2808"/>
                <a:ext cx="44" cy="4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62" name="Rectangle 22"/>
              <p:cNvSpPr>
                <a:spLocks noChangeArrowheads="1"/>
              </p:cNvSpPr>
              <p:nvPr/>
            </p:nvSpPr>
            <p:spPr bwMode="auto">
              <a:xfrm>
                <a:off x="87" y="2730"/>
                <a:ext cx="100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63" name="Oval 23"/>
              <p:cNvSpPr>
                <a:spLocks noChangeArrowheads="1"/>
              </p:cNvSpPr>
              <p:nvPr/>
            </p:nvSpPr>
            <p:spPr bwMode="auto">
              <a:xfrm>
                <a:off x="1534" y="2808"/>
                <a:ext cx="43" cy="43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64" name="Rectangle 24"/>
              <p:cNvSpPr>
                <a:spLocks noChangeArrowheads="1"/>
              </p:cNvSpPr>
              <p:nvPr/>
            </p:nvSpPr>
            <p:spPr bwMode="auto">
              <a:xfrm>
                <a:off x="1620" y="2739"/>
                <a:ext cx="10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>
              <a:off x="3936" y="2907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>
              <a:off x="4662" y="292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>
              <a:off x="4704" y="292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>
              <a:off x="3888" y="2907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457200" y="914439"/>
            <a:ext cx="502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1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>
                <a:solidFill>
                  <a:srgbClr val="006600"/>
                </a:solidFill>
                <a:latin typeface=".VnAristote" pitchFamily="34" charset="0"/>
                <a:cs typeface="Times New Roman" pitchFamily="18" charset="0"/>
              </a:rPr>
              <a:t>H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>
                <a:solidFill>
                  <a:srgbClr val="006600"/>
                </a:solidFill>
                <a:latin typeface=".VnAristote" pitchFamily="34" charset="0"/>
                <a:cs typeface="Times New Roman" pitchFamily="18" charset="0"/>
              </a:rPr>
              <a:t>H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>
                <a:solidFill>
                  <a:srgbClr val="006600"/>
                </a:solidFill>
                <a:latin typeface=".VnAristote" pitchFamily="34" charset="0"/>
                <a:cs typeface="Times New Roman" pitchFamily="18" charset="0"/>
              </a:rPr>
              <a:t>H</a:t>
            </a:r>
            <a:r>
              <a:rPr lang="en-US" sz="21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443755" y="2469907"/>
            <a:ext cx="50560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1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1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1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>
                <a:solidFill>
                  <a:srgbClr val="990099"/>
                </a:solidFill>
                <a:latin typeface=".VnAristote" pitchFamily="34" charset="0"/>
                <a:cs typeface="Times New Roman" pitchFamily="18" charset="0"/>
              </a:rPr>
              <a:t>H</a:t>
            </a:r>
            <a:r>
              <a:rPr lang="en-US" sz="21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1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959909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1" grpId="0"/>
      <p:bldP spid="358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48712" y="114362"/>
            <a:ext cx="84904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48712" y="4183916"/>
            <a:ext cx="7576088" cy="4154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 thẳng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HK</a:t>
            </a:r>
            <a:r>
              <a:rPr lang="en-US" sz="21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trục đối xứng của hình thang cân ABCD.</a:t>
            </a:r>
          </a:p>
        </p:txBody>
      </p:sp>
      <p:grpSp>
        <p:nvGrpSpPr>
          <p:cNvPr id="37922" name="Group 34"/>
          <p:cNvGrpSpPr>
            <a:grpSpLocks/>
          </p:cNvGrpSpPr>
          <p:nvPr/>
        </p:nvGrpSpPr>
        <p:grpSpPr bwMode="auto">
          <a:xfrm>
            <a:off x="2209841" y="1371600"/>
            <a:ext cx="4613274" cy="2686050"/>
            <a:chOff x="1392" y="1152"/>
            <a:chExt cx="2906" cy="2256"/>
          </a:xfrm>
        </p:grpSpPr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>
              <a:off x="3486" y="1709"/>
              <a:ext cx="652" cy="110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 flipH="1">
              <a:off x="2157" y="1709"/>
              <a:ext cx="1329" cy="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 flipH="1">
              <a:off x="1531" y="1716"/>
              <a:ext cx="626" cy="11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 flipH="1">
              <a:off x="1531" y="2814"/>
              <a:ext cx="2607" cy="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>
              <a:off x="2826" y="1152"/>
              <a:ext cx="1" cy="225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2895" y="1189"/>
              <a:ext cx="9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 flipH="1">
              <a:off x="2478" y="1664"/>
              <a:ext cx="9" cy="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>
              <a:off x="3165" y="1664"/>
              <a:ext cx="8" cy="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 flipH="1">
              <a:off x="2191" y="2777"/>
              <a:ext cx="35" cy="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 flipH="1">
              <a:off x="2261" y="2785"/>
              <a:ext cx="26" cy="8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>
              <a:off x="3365" y="2785"/>
              <a:ext cx="26" cy="8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>
              <a:off x="3426" y="2777"/>
              <a:ext cx="34" cy="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09" name="Oval 21"/>
            <p:cNvSpPr>
              <a:spLocks noChangeArrowheads="1"/>
            </p:cNvSpPr>
            <p:nvPr/>
          </p:nvSpPr>
          <p:spPr bwMode="auto">
            <a:xfrm>
              <a:off x="2809" y="2807"/>
              <a:ext cx="43" cy="3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2687" y="2851"/>
              <a:ext cx="1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11" name="Oval 23"/>
            <p:cNvSpPr>
              <a:spLocks noChangeArrowheads="1"/>
            </p:cNvSpPr>
            <p:nvPr/>
          </p:nvSpPr>
          <p:spPr bwMode="auto">
            <a:xfrm>
              <a:off x="2809" y="1694"/>
              <a:ext cx="43" cy="3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12" name="Rectangle 24"/>
            <p:cNvSpPr>
              <a:spLocks noChangeArrowheads="1"/>
            </p:cNvSpPr>
            <p:nvPr/>
          </p:nvSpPr>
          <p:spPr bwMode="auto">
            <a:xfrm>
              <a:off x="2669" y="1488"/>
              <a:ext cx="13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13" name="Oval 25"/>
            <p:cNvSpPr>
              <a:spLocks noChangeArrowheads="1"/>
            </p:cNvSpPr>
            <p:nvPr/>
          </p:nvSpPr>
          <p:spPr bwMode="auto">
            <a:xfrm>
              <a:off x="2139" y="1701"/>
              <a:ext cx="44" cy="37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2061" y="1459"/>
              <a:ext cx="12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15" name="Oval 27"/>
            <p:cNvSpPr>
              <a:spLocks noChangeArrowheads="1"/>
            </p:cNvSpPr>
            <p:nvPr/>
          </p:nvSpPr>
          <p:spPr bwMode="auto">
            <a:xfrm>
              <a:off x="3469" y="1694"/>
              <a:ext cx="43" cy="37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3496" y="1507"/>
              <a:ext cx="1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>
              <a:off x="1514" y="2814"/>
              <a:ext cx="43" cy="37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18" name="Rectangle 30"/>
            <p:cNvSpPr>
              <a:spLocks noChangeArrowheads="1"/>
            </p:cNvSpPr>
            <p:nvPr/>
          </p:nvSpPr>
          <p:spPr bwMode="auto">
            <a:xfrm>
              <a:off x="1392" y="2696"/>
              <a:ext cx="12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19" name="Oval 31"/>
            <p:cNvSpPr>
              <a:spLocks noChangeArrowheads="1"/>
            </p:cNvSpPr>
            <p:nvPr/>
          </p:nvSpPr>
          <p:spPr bwMode="auto">
            <a:xfrm>
              <a:off x="4121" y="2799"/>
              <a:ext cx="43" cy="38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20" name="Rectangle 32"/>
            <p:cNvSpPr>
              <a:spLocks noChangeArrowheads="1"/>
            </p:cNvSpPr>
            <p:nvPr/>
          </p:nvSpPr>
          <p:spPr bwMode="auto">
            <a:xfrm>
              <a:off x="4176" y="2803"/>
              <a:ext cx="12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1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7926" name="Picture 38" descr="j028592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5" y="4245769"/>
            <a:ext cx="728662" cy="5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5382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8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51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00300"/>
            <a:ext cx="2420938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46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9" y="2800399"/>
            <a:ext cx="1490662" cy="157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37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33" y="2571750"/>
            <a:ext cx="22510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36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428750"/>
            <a:ext cx="13208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3352800" y="28575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ĐỐI XỨNG TRỤC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152400" y="685800"/>
            <a:ext cx="2514600" cy="7429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 điểm đối xứng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 đường thẳng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3352800" y="1485900"/>
            <a:ext cx="2514600" cy="7429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 hình đối xứng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 đường thẳng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6781800" y="857250"/>
            <a:ext cx="2209800" cy="628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có trục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xứng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 rot="5400000">
            <a:off x="4313071" y="1078112"/>
            <a:ext cx="517922" cy="304800"/>
          </a:xfrm>
          <a:prstGeom prst="rightArrow">
            <a:avLst>
              <a:gd name="adj1" fmla="val 50000"/>
              <a:gd name="adj2" fmla="val 5664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 rot="8187512">
            <a:off x="2590800" y="514350"/>
            <a:ext cx="838200" cy="215504"/>
          </a:xfrm>
          <a:prstGeom prst="rightArrow">
            <a:avLst>
              <a:gd name="adj1" fmla="val 50000"/>
              <a:gd name="adj2" fmla="val 72928"/>
            </a:avLst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 rot="3312239">
            <a:off x="6128378" y="597893"/>
            <a:ext cx="794147" cy="284162"/>
          </a:xfrm>
          <a:prstGeom prst="rightArrow">
            <a:avLst>
              <a:gd name="adj1" fmla="val 50000"/>
              <a:gd name="adj2" fmla="val 9315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981200" y="3257598"/>
            <a:ext cx="12811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 nghĩa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28626" y="3314748"/>
            <a:ext cx="11112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 ước: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572032" y="4229149"/>
            <a:ext cx="349441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 nghĩa: A’B’ đối xứng với AB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 đường thẳng d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7848600" y="2571752"/>
            <a:ext cx="12811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nghĩa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5867401" y="2628900"/>
            <a:ext cx="8579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lí</a:t>
            </a:r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1371600" y="2628900"/>
            <a:ext cx="1371600" cy="685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flipH="1">
            <a:off x="685800" y="2628900"/>
            <a:ext cx="685800" cy="8001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 flipH="1">
            <a:off x="3200400" y="2228850"/>
            <a:ext cx="11430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7620000" y="1485900"/>
            <a:ext cx="10668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 flipH="1">
            <a:off x="6400800" y="1485900"/>
            <a:ext cx="1219200" cy="1085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1905007" y="3543310"/>
            <a:ext cx="20601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A’ đối xứng với 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 đường thẳng d</a:t>
            </a:r>
          </a:p>
        </p:txBody>
      </p:sp>
      <p:grpSp>
        <p:nvGrpSpPr>
          <p:cNvPr id="25650" name="Group 50"/>
          <p:cNvGrpSpPr>
            <a:grpSpLocks/>
          </p:cNvGrpSpPr>
          <p:nvPr/>
        </p:nvGrpSpPr>
        <p:grpSpPr bwMode="auto">
          <a:xfrm>
            <a:off x="1" y="3600451"/>
            <a:ext cx="1922463" cy="1477566"/>
            <a:chOff x="0" y="2784"/>
            <a:chExt cx="1211" cy="124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5647" name="Text Box 47"/>
            <p:cNvSpPr txBox="1">
              <a:spLocks noChangeArrowheads="1"/>
            </p:cNvSpPr>
            <p:nvPr/>
          </p:nvSpPr>
          <p:spPr bwMode="auto">
            <a:xfrm>
              <a:off x="0" y="2784"/>
              <a:ext cx="1211" cy="124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xứng</a:t>
              </a:r>
              <a:r>
                <a:rPr lang="en-US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B             qua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B</a:t>
              </a:r>
            </a:p>
          </p:txBody>
        </p:sp>
        <p:graphicFrame>
          <p:nvGraphicFramePr>
            <p:cNvPr id="25649" name="Object 49"/>
            <p:cNvGraphicFramePr>
              <a:graphicFrameLocks noChangeAspect="1"/>
            </p:cNvGraphicFramePr>
            <p:nvPr>
              <p:extLst/>
            </p:nvPr>
          </p:nvGraphicFramePr>
          <p:xfrm>
            <a:off x="456" y="3086"/>
            <a:ext cx="38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7" imgW="507960" imgH="253800" progId="Equation.DSMT4">
                    <p:embed/>
                  </p:oleObj>
                </mc:Choice>
                <mc:Fallback>
                  <p:oleObj name="Equation" r:id="rId7" imgW="5079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" y="3086"/>
                          <a:ext cx="384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52" name="Line 52"/>
          <p:cNvSpPr>
            <a:spLocks noChangeShapeType="1"/>
          </p:cNvSpPr>
          <p:nvPr/>
        </p:nvSpPr>
        <p:spPr bwMode="auto">
          <a:xfrm>
            <a:off x="4343400" y="2228850"/>
            <a:ext cx="990600" cy="571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656" name="Group 56"/>
          <p:cNvGrpSpPr>
            <a:grpSpLocks/>
          </p:cNvGrpSpPr>
          <p:nvPr/>
        </p:nvGrpSpPr>
        <p:grpSpPr bwMode="auto">
          <a:xfrm>
            <a:off x="990600" y="3771900"/>
            <a:ext cx="1981200" cy="1129904"/>
            <a:chOff x="3840" y="3120"/>
            <a:chExt cx="1200" cy="99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5653" name="Text Box 53"/>
            <p:cNvSpPr txBox="1">
              <a:spLocks noChangeArrowheads="1"/>
            </p:cNvSpPr>
            <p:nvPr/>
          </p:nvSpPr>
          <p:spPr bwMode="auto">
            <a:xfrm>
              <a:off x="3888" y="3120"/>
              <a:ext cx="520" cy="32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Định lí</a:t>
              </a:r>
            </a:p>
          </p:txBody>
        </p:sp>
        <p:graphicFrame>
          <p:nvGraphicFramePr>
            <p:cNvPr id="25655" name="Object 55"/>
            <p:cNvGraphicFramePr>
              <a:graphicFrameLocks noChangeAspect="1"/>
            </p:cNvGraphicFramePr>
            <p:nvPr/>
          </p:nvGraphicFramePr>
          <p:xfrm>
            <a:off x="3840" y="3408"/>
            <a:ext cx="1200" cy="7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9" imgW="1180800" imgH="698400" progId="Equation.DSMT4">
                    <p:embed/>
                  </p:oleObj>
                </mc:Choice>
                <mc:Fallback>
                  <p:oleObj name="Equation" r:id="rId9" imgW="1180800" imgH="698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408"/>
                          <a:ext cx="1200" cy="7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645" name="Picture 4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857549"/>
            <a:ext cx="2057400" cy="129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57" name="Text Box 57"/>
          <p:cNvSpPr txBox="1">
            <a:spLocks noChangeArrowheads="1"/>
          </p:cNvSpPr>
          <p:nvPr/>
        </p:nvSpPr>
        <p:spPr bwMode="auto">
          <a:xfrm>
            <a:off x="1905000" y="2057448"/>
            <a:ext cx="12811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 nghĩa</a:t>
            </a:r>
          </a:p>
        </p:txBody>
      </p:sp>
      <p:sp>
        <p:nvSpPr>
          <p:cNvPr id="25658" name="Text Box 58"/>
          <p:cNvSpPr txBox="1">
            <a:spLocks noChangeArrowheads="1"/>
          </p:cNvSpPr>
          <p:nvPr/>
        </p:nvSpPr>
        <p:spPr bwMode="auto">
          <a:xfrm>
            <a:off x="152426" y="2114598"/>
            <a:ext cx="11112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 ước:</a:t>
            </a:r>
          </a:p>
        </p:txBody>
      </p:sp>
      <p:sp>
        <p:nvSpPr>
          <p:cNvPr id="25659" name="Line 59"/>
          <p:cNvSpPr>
            <a:spLocks noChangeShapeType="1"/>
          </p:cNvSpPr>
          <p:nvPr/>
        </p:nvSpPr>
        <p:spPr bwMode="auto">
          <a:xfrm>
            <a:off x="1295400" y="1428750"/>
            <a:ext cx="1371600" cy="685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60" name="Line 60"/>
          <p:cNvSpPr>
            <a:spLocks noChangeShapeType="1"/>
          </p:cNvSpPr>
          <p:nvPr/>
        </p:nvSpPr>
        <p:spPr bwMode="auto">
          <a:xfrm flipH="1">
            <a:off x="609600" y="1428750"/>
            <a:ext cx="685800" cy="8001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61" name="Text Box 61"/>
          <p:cNvSpPr txBox="1">
            <a:spLocks noChangeArrowheads="1"/>
          </p:cNvSpPr>
          <p:nvPr/>
        </p:nvSpPr>
        <p:spPr bwMode="auto">
          <a:xfrm>
            <a:off x="4724400" y="2857505"/>
            <a:ext cx="12811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 nghĩa</a:t>
            </a:r>
          </a:p>
        </p:txBody>
      </p:sp>
      <p:sp>
        <p:nvSpPr>
          <p:cNvPr id="25662" name="Text Box 62"/>
          <p:cNvSpPr txBox="1">
            <a:spLocks noChangeArrowheads="1"/>
          </p:cNvSpPr>
          <p:nvPr/>
        </p:nvSpPr>
        <p:spPr bwMode="auto">
          <a:xfrm>
            <a:off x="2590837" y="2800350"/>
            <a:ext cx="8579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 lí</a:t>
            </a:r>
          </a:p>
        </p:txBody>
      </p:sp>
    </p:spTree>
    <p:extLst>
      <p:ext uri="{BB962C8B-B14F-4D97-AF65-F5344CB8AC3E}">
        <p14:creationId xmlns:p14="http://schemas.microsoft.com/office/powerpoint/2010/main" val="398807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5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5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5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2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2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4" grpId="0"/>
      <p:bldP spid="25614" grpId="1"/>
      <p:bldP spid="25616" grpId="0"/>
      <p:bldP spid="25616" grpId="1"/>
      <p:bldP spid="25617" grpId="0" animBg="1"/>
      <p:bldP spid="25617" grpId="1" animBg="1"/>
      <p:bldP spid="25619" grpId="0"/>
      <p:bldP spid="25622" grpId="0"/>
      <p:bldP spid="25629" grpId="0" animBg="1"/>
      <p:bldP spid="25629" grpId="1" animBg="1"/>
      <p:bldP spid="25631" grpId="0" animBg="1"/>
      <p:bldP spid="25631" grpId="1" animBg="1"/>
      <p:bldP spid="25632" grpId="0" animBg="1"/>
      <p:bldP spid="25632" grpId="1" animBg="1"/>
      <p:bldP spid="25632" grpId="2" animBg="1"/>
      <p:bldP spid="25633" grpId="0" animBg="1"/>
      <p:bldP spid="25634" grpId="0" animBg="1"/>
      <p:bldP spid="25641" grpId="0" animBg="1"/>
      <p:bldP spid="25641" grpId="1" animBg="1"/>
      <p:bldP spid="25652" grpId="0" animBg="1"/>
      <p:bldP spid="25652" grpId="1" animBg="1"/>
      <p:bldP spid="25652" grpId="2" animBg="1"/>
      <p:bldP spid="25657" grpId="0"/>
      <p:bldP spid="25658" grpId="0"/>
      <p:bldP spid="25659" grpId="0" animBg="1"/>
      <p:bldP spid="25660" grpId="0" animBg="1"/>
      <p:bldP spid="25661" grpId="0"/>
      <p:bldP spid="256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45849" y="193487"/>
            <a:ext cx="286661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 SGK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87</a:t>
            </a:r>
            <a:endParaRPr lang="vi-VN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374" name="Group 126"/>
          <p:cNvGraphicFramePr>
            <a:graphicFrameLocks noGrp="1"/>
          </p:cNvGraphicFramePr>
          <p:nvPr>
            <p:extLst/>
          </p:nvPr>
        </p:nvGraphicFramePr>
        <p:xfrm>
          <a:off x="539753" y="2356247"/>
          <a:ext cx="6192838" cy="266390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0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1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61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1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1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7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1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339" name="Line 91"/>
          <p:cNvSpPr>
            <a:spLocks noChangeShapeType="1"/>
          </p:cNvSpPr>
          <p:nvPr/>
        </p:nvSpPr>
        <p:spPr bwMode="auto">
          <a:xfrm>
            <a:off x="3708400" y="1977628"/>
            <a:ext cx="0" cy="316587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40" name="Line 92"/>
          <p:cNvSpPr>
            <a:spLocks noChangeShapeType="1"/>
          </p:cNvSpPr>
          <p:nvPr/>
        </p:nvSpPr>
        <p:spPr bwMode="auto">
          <a:xfrm flipV="1">
            <a:off x="3708400" y="4083844"/>
            <a:ext cx="1511300" cy="4857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44" name="Rectangle 96"/>
          <p:cNvSpPr>
            <a:spLocks noChangeArrowheads="1"/>
          </p:cNvSpPr>
          <p:nvPr/>
        </p:nvSpPr>
        <p:spPr bwMode="auto">
          <a:xfrm>
            <a:off x="1979643" y="3274219"/>
            <a:ext cx="865187" cy="377429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50" name="Line 102"/>
          <p:cNvSpPr>
            <a:spLocks noChangeShapeType="1"/>
          </p:cNvSpPr>
          <p:nvPr/>
        </p:nvSpPr>
        <p:spPr bwMode="auto">
          <a:xfrm>
            <a:off x="539750" y="2356247"/>
            <a:ext cx="0" cy="1295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51" name="Line 103"/>
          <p:cNvSpPr>
            <a:spLocks noChangeShapeType="1"/>
          </p:cNvSpPr>
          <p:nvPr/>
        </p:nvSpPr>
        <p:spPr bwMode="auto">
          <a:xfrm>
            <a:off x="539780" y="2356247"/>
            <a:ext cx="143986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53" name="Line 105"/>
          <p:cNvSpPr>
            <a:spLocks noChangeShapeType="1"/>
          </p:cNvSpPr>
          <p:nvPr/>
        </p:nvSpPr>
        <p:spPr bwMode="auto">
          <a:xfrm>
            <a:off x="1979613" y="2356247"/>
            <a:ext cx="0" cy="4857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54" name="Line 106"/>
          <p:cNvSpPr>
            <a:spLocks noChangeShapeType="1"/>
          </p:cNvSpPr>
          <p:nvPr/>
        </p:nvSpPr>
        <p:spPr bwMode="auto">
          <a:xfrm>
            <a:off x="1187480" y="2842022"/>
            <a:ext cx="79216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55" name="Line 107"/>
          <p:cNvSpPr>
            <a:spLocks noChangeShapeType="1"/>
          </p:cNvSpPr>
          <p:nvPr/>
        </p:nvSpPr>
        <p:spPr bwMode="auto">
          <a:xfrm>
            <a:off x="1187450" y="2842022"/>
            <a:ext cx="0" cy="8096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56" name="Line 108"/>
          <p:cNvSpPr>
            <a:spLocks noChangeShapeType="1"/>
          </p:cNvSpPr>
          <p:nvPr/>
        </p:nvSpPr>
        <p:spPr bwMode="auto">
          <a:xfrm>
            <a:off x="539750" y="3651647"/>
            <a:ext cx="647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60" name="Text Box 112"/>
          <p:cNvSpPr txBox="1">
            <a:spLocks noChangeArrowheads="1"/>
          </p:cNvSpPr>
          <p:nvPr/>
        </p:nvSpPr>
        <p:spPr bwMode="auto">
          <a:xfrm>
            <a:off x="3422840" y="1636339"/>
            <a:ext cx="86518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3362" name="Rectangle 114"/>
          <p:cNvSpPr>
            <a:spLocks noChangeArrowheads="1"/>
          </p:cNvSpPr>
          <p:nvPr/>
        </p:nvSpPr>
        <p:spPr bwMode="auto">
          <a:xfrm>
            <a:off x="445855" y="925234"/>
            <a:ext cx="681917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 hình đối xứng với các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 cho qua trục d</a:t>
            </a:r>
          </a:p>
        </p:txBody>
      </p:sp>
      <p:sp>
        <p:nvSpPr>
          <p:cNvPr id="53363" name="Line 115"/>
          <p:cNvSpPr>
            <a:spLocks noChangeShapeType="1"/>
          </p:cNvSpPr>
          <p:nvPr/>
        </p:nvSpPr>
        <p:spPr bwMode="auto">
          <a:xfrm>
            <a:off x="6011863" y="2842022"/>
            <a:ext cx="0" cy="80962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64" name="Line 116"/>
          <p:cNvSpPr>
            <a:spLocks noChangeShapeType="1"/>
          </p:cNvSpPr>
          <p:nvPr/>
        </p:nvSpPr>
        <p:spPr bwMode="auto">
          <a:xfrm flipH="1" flipV="1">
            <a:off x="6011893" y="3651647"/>
            <a:ext cx="72072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65" name="Line 117"/>
          <p:cNvSpPr>
            <a:spLocks noChangeShapeType="1"/>
          </p:cNvSpPr>
          <p:nvPr/>
        </p:nvSpPr>
        <p:spPr bwMode="auto">
          <a:xfrm>
            <a:off x="6732588" y="2356247"/>
            <a:ext cx="0" cy="1295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66" name="Line 118"/>
          <p:cNvSpPr>
            <a:spLocks noChangeShapeType="1"/>
          </p:cNvSpPr>
          <p:nvPr/>
        </p:nvSpPr>
        <p:spPr bwMode="auto">
          <a:xfrm>
            <a:off x="5219700" y="2356247"/>
            <a:ext cx="1512888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67" name="Line 119"/>
          <p:cNvSpPr>
            <a:spLocks noChangeShapeType="1"/>
          </p:cNvSpPr>
          <p:nvPr/>
        </p:nvSpPr>
        <p:spPr bwMode="auto">
          <a:xfrm>
            <a:off x="5219724" y="2842022"/>
            <a:ext cx="792163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68" name="Line 120"/>
          <p:cNvSpPr>
            <a:spLocks noChangeShapeType="1"/>
          </p:cNvSpPr>
          <p:nvPr/>
        </p:nvSpPr>
        <p:spPr bwMode="auto">
          <a:xfrm>
            <a:off x="5219700" y="2356247"/>
            <a:ext cx="0" cy="4857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75" name="Line 127"/>
          <p:cNvSpPr>
            <a:spLocks noChangeShapeType="1"/>
          </p:cNvSpPr>
          <p:nvPr/>
        </p:nvSpPr>
        <p:spPr bwMode="auto">
          <a:xfrm flipH="1" flipV="1">
            <a:off x="4427538" y="3651647"/>
            <a:ext cx="792162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76" name="Line 128"/>
          <p:cNvSpPr>
            <a:spLocks noChangeShapeType="1"/>
          </p:cNvSpPr>
          <p:nvPr/>
        </p:nvSpPr>
        <p:spPr bwMode="auto">
          <a:xfrm flipH="1">
            <a:off x="4427538" y="3273073"/>
            <a:ext cx="792162" cy="119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77" name="Line 129"/>
          <p:cNvSpPr>
            <a:spLocks noChangeShapeType="1"/>
          </p:cNvSpPr>
          <p:nvPr/>
        </p:nvSpPr>
        <p:spPr bwMode="auto">
          <a:xfrm>
            <a:off x="5219700" y="3274219"/>
            <a:ext cx="0" cy="377429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78" name="Line 130"/>
          <p:cNvSpPr>
            <a:spLocks noChangeShapeType="1"/>
          </p:cNvSpPr>
          <p:nvPr/>
        </p:nvSpPr>
        <p:spPr bwMode="auto">
          <a:xfrm>
            <a:off x="4427538" y="3274219"/>
            <a:ext cx="0" cy="377429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79" name="Line 131"/>
          <p:cNvSpPr>
            <a:spLocks noChangeShapeType="1"/>
          </p:cNvSpPr>
          <p:nvPr/>
        </p:nvSpPr>
        <p:spPr bwMode="auto">
          <a:xfrm>
            <a:off x="1979643" y="4083844"/>
            <a:ext cx="1728787" cy="48577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88" y="0"/>
            <a:ext cx="8572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0019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5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5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5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5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5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5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39" grpId="0" animBg="1"/>
      <p:bldP spid="53340" grpId="0" animBg="1"/>
      <p:bldP spid="53344" grpId="0" animBg="1"/>
      <p:bldP spid="53350" grpId="0" animBg="1"/>
      <p:bldP spid="53351" grpId="0" animBg="1"/>
      <p:bldP spid="53353" grpId="0" animBg="1"/>
      <p:bldP spid="53354" grpId="0" animBg="1"/>
      <p:bldP spid="53355" grpId="0" animBg="1"/>
      <p:bldP spid="53356" grpId="0" animBg="1"/>
      <p:bldP spid="53360" grpId="0"/>
      <p:bldP spid="53363" grpId="0" animBg="1"/>
      <p:bldP spid="53364" grpId="0" animBg="1"/>
      <p:bldP spid="53365" grpId="0" animBg="1"/>
      <p:bldP spid="53366" grpId="0" animBg="1"/>
      <p:bldP spid="53367" grpId="0" animBg="1"/>
      <p:bldP spid="53368" grpId="0" animBg="1"/>
      <p:bldP spid="53375" grpId="0" animBg="1"/>
      <p:bldP spid="53376" grpId="0" animBg="1"/>
      <p:bldP spid="53377" grpId="0" animBg="1"/>
      <p:bldP spid="53378" grpId="0" animBg="1"/>
      <p:bldP spid="533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28" y="4364784"/>
            <a:ext cx="9144000" cy="755353"/>
          </a:xfrm>
          <a:prstGeom prst="rect">
            <a:avLst/>
          </a:prstGeom>
        </p:spPr>
      </p:pic>
      <p:pic>
        <p:nvPicPr>
          <p:cNvPr id="27" name="TimeProcess_Back">
            <a:extLst>
              <a:ext uri="{FF2B5EF4-FFF2-40B4-BE49-F238E27FC236}">
                <a16:creationId xmlns="" xmlns:a16="http://schemas.microsoft.com/office/drawing/2014/main" id="{26E3FAD6-0B3E-482F-9299-454F3B924A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99" y="689858"/>
            <a:ext cx="3296722" cy="161348"/>
          </a:xfrm>
          <a:prstGeom prst="rect">
            <a:avLst/>
          </a:prstGeom>
        </p:spPr>
      </p:pic>
      <p:pic>
        <p:nvPicPr>
          <p:cNvPr id="30" name="Audio-Ti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40841" y="689858"/>
            <a:ext cx="457200" cy="457200"/>
          </a:xfrm>
          <a:prstGeom prst="rect">
            <a:avLst/>
          </a:prstGeom>
        </p:spPr>
      </p:pic>
      <p:pic>
        <p:nvPicPr>
          <p:cNvPr id="31" name="MoCauHo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40263" y="32934"/>
            <a:ext cx="457200" cy="457200"/>
          </a:xfrm>
          <a:prstGeom prst="rect">
            <a:avLst/>
          </a:prstGeom>
        </p:spPr>
      </p:pic>
      <p:pic>
        <p:nvPicPr>
          <p:cNvPr id="32" name="Audio-Du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46546" y="1346783"/>
            <a:ext cx="457200" cy="457200"/>
          </a:xfrm>
          <a:prstGeom prst="rect">
            <a:avLst/>
          </a:prstGeom>
        </p:spPr>
      </p:pic>
      <p:sp>
        <p:nvSpPr>
          <p:cNvPr id="33" name="TimeProcess">
            <a:extLst>
              <a:ext uri="{FF2B5EF4-FFF2-40B4-BE49-F238E27FC236}">
                <a16:creationId xmlns=""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2717580" y="674276"/>
            <a:ext cx="3291840" cy="13716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7755498" y="-2365101"/>
            <a:ext cx="25174770" cy="25203749"/>
            <a:chOff x="-10340664" y="-3153468"/>
            <a:chExt cx="33566360" cy="33604998"/>
          </a:xfrm>
        </p:grpSpPr>
        <p:sp>
          <p:nvSpPr>
            <p:cNvPr id="54" name="1"/>
            <p:cNvSpPr/>
            <p:nvPr/>
          </p:nvSpPr>
          <p:spPr>
            <a:xfrm>
              <a:off x="-9991817" y="-3153468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Grand Slam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tiên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55" name="1A"/>
            <p:cNvSpPr/>
            <p:nvPr/>
          </p:nvSpPr>
          <p:spPr>
            <a:xfrm>
              <a:off x="-9991817" y="-214109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Austrlia mở rộng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1B"/>
            <p:cNvSpPr/>
            <p:nvPr/>
          </p:nvSpPr>
          <p:spPr>
            <a:xfrm>
              <a:off x="-6922045" y="-214109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Times New Roman" pitchFamily="18" charset="0"/>
                  <a:cs typeface="Times New Roman" pitchFamily="18" charset="0"/>
                </a:rPr>
                <a:t>Wimbledon</a:t>
              </a:r>
              <a:endParaRPr lang="en-US" sz="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1C"/>
            <p:cNvSpPr/>
            <p:nvPr/>
          </p:nvSpPr>
          <p:spPr>
            <a:xfrm>
              <a:off x="-9991817" y="-1357323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Roland Garos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1D"/>
            <p:cNvSpPr/>
            <p:nvPr/>
          </p:nvSpPr>
          <p:spPr>
            <a:xfrm>
              <a:off x="-6922045" y="-1357323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Mỹ mở rộng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2"/>
            <p:cNvSpPr/>
            <p:nvPr/>
          </p:nvSpPr>
          <p:spPr>
            <a:xfrm>
              <a:off x="-9991817" y="-332255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T&amp;T (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vô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địch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V-League 2010), CLB u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dự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AFC Cup 2011?</a:t>
              </a:r>
            </a:p>
          </p:txBody>
        </p:sp>
        <p:sp>
          <p:nvSpPr>
            <p:cNvPr id="60" name="2A"/>
            <p:cNvSpPr/>
            <p:nvPr/>
          </p:nvSpPr>
          <p:spPr>
            <a:xfrm>
              <a:off x="-9991817" y="680118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latin typeface="Times New Roman" pitchFamily="18" charset="0"/>
                  <a:cs typeface="Times New Roman" pitchFamily="18" charset="0"/>
                </a:rPr>
                <a:t>Hoàng</a:t>
              </a:r>
              <a:r>
                <a:rPr lang="en-US" sz="135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dirty="0" err="1"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135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dirty="0" err="1"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1350" dirty="0">
                  <a:latin typeface="Times New Roman" pitchFamily="18" charset="0"/>
                  <a:cs typeface="Times New Roman" pitchFamily="18" charset="0"/>
                </a:rPr>
                <a:t> Lai</a:t>
              </a:r>
            </a:p>
          </p:txBody>
        </p:sp>
        <p:sp>
          <p:nvSpPr>
            <p:cNvPr id="61" name="2B"/>
            <p:cNvSpPr/>
            <p:nvPr/>
          </p:nvSpPr>
          <p:spPr>
            <a:xfrm>
              <a:off x="-6922045" y="680118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SHB Đà Nẵng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2C"/>
            <p:cNvSpPr/>
            <p:nvPr/>
          </p:nvSpPr>
          <p:spPr>
            <a:xfrm>
              <a:off x="-9991817" y="146389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1350" dirty="0">
                  <a:latin typeface="Times New Roman" pitchFamily="18" charset="0"/>
                  <a:cs typeface="Times New Roman" pitchFamily="18" charset="0"/>
                </a:rPr>
                <a:t> Lam </a:t>
              </a:r>
              <a:r>
                <a:rPr lang="en-US" sz="1350" dirty="0" err="1">
                  <a:latin typeface="Times New Roman" pitchFamily="18" charset="0"/>
                  <a:cs typeface="Times New Roman" pitchFamily="18" charset="0"/>
                </a:rPr>
                <a:t>Nghệ</a:t>
              </a:r>
              <a:r>
                <a:rPr lang="en-US" sz="1350" dirty="0">
                  <a:latin typeface="Times New Roman" pitchFamily="18" charset="0"/>
                  <a:cs typeface="Times New Roman" pitchFamily="18" charset="0"/>
                </a:rPr>
                <a:t> An</a:t>
              </a:r>
              <a:endParaRPr lang="en-US" sz="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2D"/>
            <p:cNvSpPr/>
            <p:nvPr/>
          </p:nvSpPr>
          <p:spPr>
            <a:xfrm>
              <a:off x="-6922045" y="146389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350">
                  <a:latin typeface="Times New Roman" pitchFamily="18" charset="0"/>
                  <a:cs typeface="Times New Roman" pitchFamily="18" charset="0"/>
                </a:rPr>
                <a:t>Becamex Bình Dương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3"/>
            <p:cNvSpPr/>
            <p:nvPr/>
          </p:nvSpPr>
          <p:spPr>
            <a:xfrm>
              <a:off x="-9991817" y="2321995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350" b="1" dirty="0">
                  <a:latin typeface="Times New Roman" pitchFamily="18" charset="0"/>
                  <a:cs typeface="Times New Roman" pitchFamily="18" charset="0"/>
                </a:rPr>
                <a:t>AFC Asian Cup 2011 được tổ chức tại quốc gia nào?</a:t>
              </a:r>
            </a:p>
            <a:p>
              <a:pPr algn="ctr"/>
              <a:endParaRPr lang="en-US" sz="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3A"/>
            <p:cNvSpPr/>
            <p:nvPr/>
          </p:nvSpPr>
          <p:spPr>
            <a:xfrm>
              <a:off x="-9991817" y="3334368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Iraq</a:t>
              </a:r>
            </a:p>
          </p:txBody>
        </p:sp>
        <p:sp>
          <p:nvSpPr>
            <p:cNvPr id="66" name="3B"/>
            <p:cNvSpPr/>
            <p:nvPr/>
          </p:nvSpPr>
          <p:spPr>
            <a:xfrm>
              <a:off x="-6922045" y="3334368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latin typeface="Times New Roman" pitchFamily="18" charset="0"/>
                  <a:cs typeface="Times New Roman" pitchFamily="18" charset="0"/>
                </a:rPr>
                <a:t>Hàn</a:t>
              </a:r>
              <a:r>
                <a:rPr lang="en-US" sz="135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dirty="0" err="1">
                  <a:latin typeface="Times New Roman" pitchFamily="18" charset="0"/>
                  <a:cs typeface="Times New Roman" pitchFamily="18" charset="0"/>
                </a:rPr>
                <a:t>Quốc</a:t>
              </a:r>
              <a:endParaRPr lang="en-US" sz="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3C"/>
            <p:cNvSpPr/>
            <p:nvPr/>
          </p:nvSpPr>
          <p:spPr>
            <a:xfrm>
              <a:off x="-9991817" y="411814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Nhật Bản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3D"/>
            <p:cNvSpPr/>
            <p:nvPr/>
          </p:nvSpPr>
          <p:spPr>
            <a:xfrm>
              <a:off x="-6922045" y="411814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Times New Roman" pitchFamily="18" charset="0"/>
                  <a:cs typeface="Times New Roman" pitchFamily="18" charset="0"/>
                </a:rPr>
                <a:t>Qatar</a:t>
              </a:r>
              <a:endParaRPr lang="en-US" sz="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4"/>
            <p:cNvSpPr/>
            <p:nvPr/>
          </p:nvSpPr>
          <p:spPr>
            <a:xfrm>
              <a:off x="-9991817" y="5058260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Đội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vô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địch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AFC Asian Cup 2011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tổ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Qatar?</a:t>
              </a:r>
            </a:p>
          </p:txBody>
        </p:sp>
        <p:sp>
          <p:nvSpPr>
            <p:cNvPr id="70" name="4A"/>
            <p:cNvSpPr/>
            <p:nvPr/>
          </p:nvSpPr>
          <p:spPr>
            <a:xfrm>
              <a:off x="-9991817" y="6070633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latin typeface="Times New Roman" pitchFamily="18" charset="0"/>
                  <a:cs typeface="Times New Roman" pitchFamily="18" charset="0"/>
                </a:rPr>
                <a:t>Uzbekistan</a:t>
              </a:r>
              <a:endParaRPr lang="en-US" sz="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4B"/>
            <p:cNvSpPr/>
            <p:nvPr/>
          </p:nvSpPr>
          <p:spPr>
            <a:xfrm>
              <a:off x="-6922045" y="6070633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135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endParaRPr lang="en-US" sz="135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4C"/>
            <p:cNvSpPr/>
            <p:nvPr/>
          </p:nvSpPr>
          <p:spPr>
            <a:xfrm>
              <a:off x="-9991817" y="685440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 Hàn Quốc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4D"/>
            <p:cNvSpPr/>
            <p:nvPr/>
          </p:nvSpPr>
          <p:spPr>
            <a:xfrm>
              <a:off x="-6922045" y="685440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Australia</a:t>
              </a:r>
              <a:endParaRPr lang="en-US" sz="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5"/>
            <p:cNvSpPr/>
            <p:nvPr/>
          </p:nvSpPr>
          <p:spPr>
            <a:xfrm>
              <a:off x="-9969543" y="7806697"/>
              <a:ext cx="5790697" cy="82621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1350" b="1" dirty="0">
                  <a:latin typeface="Times New Roman" pitchFamily="18" charset="0"/>
                  <a:cs typeface="Times New Roman" pitchFamily="18" charset="0"/>
                </a:rPr>
                <a:t>Ai là nhạc sĩ Việt Nam đầu tiên viết opera với tác phẩm “Cô sao” và sau đó là “Người tạc tượng”?</a:t>
              </a:r>
            </a:p>
          </p:txBody>
        </p:sp>
        <p:sp>
          <p:nvSpPr>
            <p:cNvPr id="75" name="5A"/>
            <p:cNvSpPr/>
            <p:nvPr/>
          </p:nvSpPr>
          <p:spPr>
            <a:xfrm>
              <a:off x="-9991817" y="881907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Đỗ Nhuận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5B"/>
            <p:cNvSpPr/>
            <p:nvPr/>
          </p:nvSpPr>
          <p:spPr>
            <a:xfrm>
              <a:off x="-6922045" y="881907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Hoàng Vân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5C"/>
            <p:cNvSpPr/>
            <p:nvPr/>
          </p:nvSpPr>
          <p:spPr>
            <a:xfrm>
              <a:off x="-9991817" y="9602842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Trần Hoàn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5D"/>
            <p:cNvSpPr/>
            <p:nvPr/>
          </p:nvSpPr>
          <p:spPr>
            <a:xfrm>
              <a:off x="-6922045" y="9602842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Trọng Đài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6"/>
            <p:cNvSpPr/>
            <p:nvPr/>
          </p:nvSpPr>
          <p:spPr>
            <a:xfrm>
              <a:off x="17412724" y="-2875883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Bến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Hải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Thạch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Hãn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tỉnh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80" name="6A"/>
            <p:cNvSpPr/>
            <p:nvPr/>
          </p:nvSpPr>
          <p:spPr>
            <a:xfrm>
              <a:off x="17412724" y="-186351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Quảng Bình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6B"/>
            <p:cNvSpPr/>
            <p:nvPr/>
          </p:nvSpPr>
          <p:spPr>
            <a:xfrm>
              <a:off x="20482496" y="-186351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Quảng Ninh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6C"/>
            <p:cNvSpPr/>
            <p:nvPr/>
          </p:nvSpPr>
          <p:spPr>
            <a:xfrm>
              <a:off x="17412724" y="-1079738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Quảng Trị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6D"/>
            <p:cNvSpPr/>
            <p:nvPr/>
          </p:nvSpPr>
          <p:spPr>
            <a:xfrm>
              <a:off x="20482496" y="-1079738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Quảng Ngãi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7"/>
            <p:cNvSpPr/>
            <p:nvPr/>
          </p:nvSpPr>
          <p:spPr>
            <a:xfrm>
              <a:off x="17412724" y="-54670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xoay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/>
              <a:endParaRPr lang="en-US" sz="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7A"/>
            <p:cNvSpPr/>
            <p:nvPr/>
          </p:nvSpPr>
          <p:spPr>
            <a:xfrm>
              <a:off x="17412724" y="957703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Cầu Thanh Trì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7B"/>
            <p:cNvSpPr/>
            <p:nvPr/>
          </p:nvSpPr>
          <p:spPr>
            <a:xfrm>
              <a:off x="20482496" y="957703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Cầu Thị Nại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7C"/>
            <p:cNvSpPr/>
            <p:nvPr/>
          </p:nvSpPr>
          <p:spPr>
            <a:xfrm>
              <a:off x="17412724" y="174147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Cầu Sông Hàn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7D"/>
            <p:cNvSpPr/>
            <p:nvPr/>
          </p:nvSpPr>
          <p:spPr>
            <a:xfrm>
              <a:off x="20482496" y="174147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350">
                  <a:latin typeface="Times New Roman" pitchFamily="18" charset="0"/>
                  <a:cs typeface="Times New Roman" pitchFamily="18" charset="0"/>
                </a:rPr>
                <a:t> Cầu Cần Thơ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8"/>
            <p:cNvSpPr/>
            <p:nvPr/>
          </p:nvSpPr>
          <p:spPr>
            <a:xfrm>
              <a:off x="17412724" y="2599580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Ngu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triều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135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90" name="8A"/>
            <p:cNvSpPr/>
            <p:nvPr/>
          </p:nvSpPr>
          <p:spPr>
            <a:xfrm>
              <a:off x="17412724" y="3611953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Triều Ngô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8B"/>
            <p:cNvSpPr/>
            <p:nvPr/>
          </p:nvSpPr>
          <p:spPr>
            <a:xfrm>
              <a:off x="20482496" y="3611953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Triều Hồ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8C"/>
            <p:cNvSpPr/>
            <p:nvPr/>
          </p:nvSpPr>
          <p:spPr>
            <a:xfrm>
              <a:off x="17412724" y="439572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Các chúa Nguyễn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8D"/>
            <p:cNvSpPr/>
            <p:nvPr/>
          </p:nvSpPr>
          <p:spPr>
            <a:xfrm>
              <a:off x="20482496" y="439572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350">
                  <a:latin typeface="Times New Roman" pitchFamily="18" charset="0"/>
                  <a:cs typeface="Times New Roman" pitchFamily="18" charset="0"/>
                </a:rPr>
                <a:t>Nhà Tây Sơn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9"/>
            <p:cNvSpPr/>
            <p:nvPr/>
          </p:nvSpPr>
          <p:spPr>
            <a:xfrm>
              <a:off x="17412724" y="5335845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1350" b="1" dirty="0">
                  <a:latin typeface="Times New Roman" pitchFamily="18" charset="0"/>
                  <a:cs typeface="Times New Roman" pitchFamily="18" charset="0"/>
                </a:rPr>
                <a:t>Các vua Hùng đặt quốc hiệu nước ta là gì?</a:t>
              </a:r>
            </a:p>
          </p:txBody>
        </p:sp>
        <p:sp>
          <p:nvSpPr>
            <p:cNvPr id="95" name="9A"/>
            <p:cNvSpPr/>
            <p:nvPr/>
          </p:nvSpPr>
          <p:spPr>
            <a:xfrm>
              <a:off x="17412724" y="6348218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Văn Lang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9B"/>
            <p:cNvSpPr/>
            <p:nvPr/>
          </p:nvSpPr>
          <p:spPr>
            <a:xfrm>
              <a:off x="20482496" y="6348218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Âu Lạc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9C"/>
            <p:cNvSpPr/>
            <p:nvPr/>
          </p:nvSpPr>
          <p:spPr>
            <a:xfrm>
              <a:off x="17412724" y="713199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Vạn Xuân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9D"/>
            <p:cNvSpPr/>
            <p:nvPr/>
          </p:nvSpPr>
          <p:spPr>
            <a:xfrm>
              <a:off x="20482496" y="7131990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Đại Việt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10"/>
            <p:cNvSpPr/>
            <p:nvPr/>
          </p:nvSpPr>
          <p:spPr>
            <a:xfrm>
              <a:off x="17412724" y="8084282"/>
              <a:ext cx="5812972" cy="7837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1350" b="1" dirty="0">
                  <a:latin typeface="Times New Roman" pitchFamily="18" charset="0"/>
                  <a:cs typeface="Times New Roman" pitchFamily="18" charset="0"/>
                </a:rPr>
                <a:t>An Dương Vương đặt quốc hiệu nước ta là gì?</a:t>
              </a:r>
            </a:p>
          </p:txBody>
        </p:sp>
        <p:sp>
          <p:nvSpPr>
            <p:cNvPr id="100" name="10A"/>
            <p:cNvSpPr/>
            <p:nvPr/>
          </p:nvSpPr>
          <p:spPr>
            <a:xfrm>
              <a:off x="17412724" y="909665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135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endParaRPr lang="en-US" sz="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10B"/>
            <p:cNvSpPr/>
            <p:nvPr/>
          </p:nvSpPr>
          <p:spPr>
            <a:xfrm>
              <a:off x="20482496" y="9096655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Vạn Xuân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10C"/>
            <p:cNvSpPr/>
            <p:nvPr/>
          </p:nvSpPr>
          <p:spPr>
            <a:xfrm>
              <a:off x="17412724" y="9880427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 Đại Cồ Việt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10D"/>
            <p:cNvSpPr/>
            <p:nvPr/>
          </p:nvSpPr>
          <p:spPr>
            <a:xfrm>
              <a:off x="20482496" y="9880427"/>
              <a:ext cx="2743200" cy="55517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>
                  <a:latin typeface="Times New Roman" pitchFamily="18" charset="0"/>
                  <a:cs typeface="Times New Roman" pitchFamily="18" charset="0"/>
                </a:rPr>
                <a:t>Âu</a:t>
              </a:r>
              <a:r>
                <a:rPr lang="en-US" sz="135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350" dirty="0" err="1">
                  <a:latin typeface="Times New Roman" pitchFamily="18" charset="0"/>
                  <a:cs typeface="Times New Roman" pitchFamily="18" charset="0"/>
                </a:rPr>
                <a:t>Lạc</a:t>
              </a:r>
              <a:endParaRPr lang="en-US" sz="135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18"/>
            <p:cNvSpPr/>
            <p:nvPr/>
          </p:nvSpPr>
          <p:spPr>
            <a:xfrm>
              <a:off x="-9846853" y="28239777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>
                  <a:latin typeface="Times New Roman" pitchFamily="18" charset="0"/>
                  <a:cs typeface="Times New Roman" pitchFamily="18" charset="0"/>
                </a:rPr>
                <a:t>18</a:t>
              </a:r>
              <a:endParaRPr lang="vi-VN" sz="13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18A"/>
            <p:cNvSpPr/>
            <p:nvPr/>
          </p:nvSpPr>
          <p:spPr>
            <a:xfrm>
              <a:off x="-9824578" y="29168727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18B"/>
            <p:cNvSpPr/>
            <p:nvPr/>
          </p:nvSpPr>
          <p:spPr>
            <a:xfrm>
              <a:off x="-6754806" y="29168727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18C"/>
            <p:cNvSpPr/>
            <p:nvPr/>
          </p:nvSpPr>
          <p:spPr>
            <a:xfrm>
              <a:off x="-9802303" y="29919637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18D"/>
            <p:cNvSpPr/>
            <p:nvPr/>
          </p:nvSpPr>
          <p:spPr>
            <a:xfrm>
              <a:off x="-6754806" y="29919637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17"/>
            <p:cNvSpPr/>
            <p:nvPr/>
          </p:nvSpPr>
          <p:spPr>
            <a:xfrm>
              <a:off x="-10014092" y="25642426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>
                  <a:latin typeface="Times New Roman" pitchFamily="18" charset="0"/>
                  <a:cs typeface="Times New Roman" pitchFamily="18" charset="0"/>
                </a:rPr>
                <a:t>17</a:t>
              </a:r>
              <a:endParaRPr lang="vi-VN" sz="13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17A"/>
            <p:cNvSpPr/>
            <p:nvPr/>
          </p:nvSpPr>
          <p:spPr>
            <a:xfrm>
              <a:off x="-9991817" y="2657137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17B"/>
            <p:cNvSpPr/>
            <p:nvPr/>
          </p:nvSpPr>
          <p:spPr>
            <a:xfrm>
              <a:off x="-6922045" y="2657137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17C"/>
            <p:cNvSpPr/>
            <p:nvPr/>
          </p:nvSpPr>
          <p:spPr>
            <a:xfrm>
              <a:off x="-9969542" y="2732228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17D"/>
            <p:cNvSpPr/>
            <p:nvPr/>
          </p:nvSpPr>
          <p:spPr>
            <a:xfrm>
              <a:off x="-6922045" y="2732228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16A"/>
            <p:cNvSpPr/>
            <p:nvPr/>
          </p:nvSpPr>
          <p:spPr>
            <a:xfrm>
              <a:off x="-10132828" y="24044759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16B"/>
            <p:cNvSpPr/>
            <p:nvPr/>
          </p:nvSpPr>
          <p:spPr>
            <a:xfrm>
              <a:off x="-7022522" y="24163689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16"/>
            <p:cNvSpPr/>
            <p:nvPr/>
          </p:nvSpPr>
          <p:spPr>
            <a:xfrm>
              <a:off x="-10155103" y="23115809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>
                  <a:latin typeface="Times New Roman" pitchFamily="18" charset="0"/>
                  <a:cs typeface="Times New Roman" pitchFamily="18" charset="0"/>
                </a:rPr>
                <a:t>16</a:t>
              </a:r>
              <a:endParaRPr lang="vi-VN" sz="13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16C"/>
            <p:cNvSpPr/>
            <p:nvPr/>
          </p:nvSpPr>
          <p:spPr>
            <a:xfrm>
              <a:off x="-10110553" y="24795669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16D"/>
            <p:cNvSpPr/>
            <p:nvPr/>
          </p:nvSpPr>
          <p:spPr>
            <a:xfrm>
              <a:off x="-7063056" y="24795669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15"/>
            <p:cNvSpPr/>
            <p:nvPr/>
          </p:nvSpPr>
          <p:spPr>
            <a:xfrm>
              <a:off x="-10032414" y="20414624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vi-VN" sz="13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15A"/>
            <p:cNvSpPr/>
            <p:nvPr/>
          </p:nvSpPr>
          <p:spPr>
            <a:xfrm>
              <a:off x="-10010139" y="21343574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15B"/>
            <p:cNvSpPr/>
            <p:nvPr/>
          </p:nvSpPr>
          <p:spPr>
            <a:xfrm>
              <a:off x="-6940367" y="21343574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15C"/>
            <p:cNvSpPr/>
            <p:nvPr/>
          </p:nvSpPr>
          <p:spPr>
            <a:xfrm>
              <a:off x="-9987864" y="22094484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15D"/>
            <p:cNvSpPr/>
            <p:nvPr/>
          </p:nvSpPr>
          <p:spPr>
            <a:xfrm>
              <a:off x="-6940367" y="22094484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14"/>
            <p:cNvSpPr/>
            <p:nvPr/>
          </p:nvSpPr>
          <p:spPr>
            <a:xfrm>
              <a:off x="-10199653" y="17817273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>
                  <a:latin typeface="Times New Roman" pitchFamily="18" charset="0"/>
                  <a:cs typeface="Times New Roman" pitchFamily="18" charset="0"/>
                </a:rPr>
                <a:t>14</a:t>
              </a:r>
              <a:endParaRPr lang="vi-VN" sz="13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14A"/>
            <p:cNvSpPr/>
            <p:nvPr/>
          </p:nvSpPr>
          <p:spPr>
            <a:xfrm>
              <a:off x="-10177378" y="18746223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14B"/>
            <p:cNvSpPr/>
            <p:nvPr/>
          </p:nvSpPr>
          <p:spPr>
            <a:xfrm>
              <a:off x="-7107606" y="18746223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14C"/>
            <p:cNvSpPr/>
            <p:nvPr/>
          </p:nvSpPr>
          <p:spPr>
            <a:xfrm>
              <a:off x="-10155103" y="19497133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14D"/>
            <p:cNvSpPr/>
            <p:nvPr/>
          </p:nvSpPr>
          <p:spPr>
            <a:xfrm>
              <a:off x="-7107606" y="19497133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13"/>
            <p:cNvSpPr/>
            <p:nvPr/>
          </p:nvSpPr>
          <p:spPr>
            <a:xfrm>
              <a:off x="-10340664" y="15290656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vi-VN" sz="13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13A"/>
            <p:cNvSpPr/>
            <p:nvPr/>
          </p:nvSpPr>
          <p:spPr>
            <a:xfrm>
              <a:off x="-10318389" y="1621960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13B"/>
            <p:cNvSpPr/>
            <p:nvPr/>
          </p:nvSpPr>
          <p:spPr>
            <a:xfrm>
              <a:off x="-7208083" y="1633853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13C"/>
            <p:cNvSpPr/>
            <p:nvPr/>
          </p:nvSpPr>
          <p:spPr>
            <a:xfrm>
              <a:off x="-10296114" y="1697051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13D"/>
            <p:cNvSpPr/>
            <p:nvPr/>
          </p:nvSpPr>
          <p:spPr>
            <a:xfrm>
              <a:off x="-7248617" y="1697051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11"/>
            <p:cNvSpPr/>
            <p:nvPr/>
          </p:nvSpPr>
          <p:spPr>
            <a:xfrm>
              <a:off x="-9991817" y="10388667"/>
              <a:ext cx="5772375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>
                  <a:latin typeface="Times New Roman" pitchFamily="18" charset="0"/>
                  <a:cs typeface="Times New Roman" pitchFamily="18" charset="0"/>
                </a:rPr>
                <a:t>NHÓM ỨNG DỤNG CÔNG NGHỆ THÔNG TIN  VÀO DẠY HỌC VÀ QUẢN LÝ CÓ MẤY ADMIN</a:t>
              </a:r>
              <a:endParaRPr lang="vi-VN" sz="13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11A"/>
            <p:cNvSpPr/>
            <p:nvPr/>
          </p:nvSpPr>
          <p:spPr>
            <a:xfrm>
              <a:off x="-9991817" y="11358594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11B"/>
            <p:cNvSpPr/>
            <p:nvPr/>
          </p:nvSpPr>
          <p:spPr>
            <a:xfrm>
              <a:off x="-6922045" y="11358594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11C"/>
            <p:cNvSpPr/>
            <p:nvPr/>
          </p:nvSpPr>
          <p:spPr>
            <a:xfrm>
              <a:off x="-9991817" y="12109504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8" name="11D"/>
            <p:cNvSpPr/>
            <p:nvPr/>
          </p:nvSpPr>
          <p:spPr>
            <a:xfrm>
              <a:off x="-6922045" y="12109504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9" name="12"/>
            <p:cNvSpPr/>
            <p:nvPr/>
          </p:nvSpPr>
          <p:spPr>
            <a:xfrm>
              <a:off x="-10155103" y="12860414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vi-VN" sz="13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12A"/>
            <p:cNvSpPr/>
            <p:nvPr/>
          </p:nvSpPr>
          <p:spPr>
            <a:xfrm>
              <a:off x="-10155103" y="13830341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12B"/>
            <p:cNvSpPr/>
            <p:nvPr/>
          </p:nvSpPr>
          <p:spPr>
            <a:xfrm>
              <a:off x="-7085331" y="13830341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12C"/>
            <p:cNvSpPr/>
            <p:nvPr/>
          </p:nvSpPr>
          <p:spPr>
            <a:xfrm>
              <a:off x="-10155103" y="14581251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12D"/>
            <p:cNvSpPr/>
            <p:nvPr/>
          </p:nvSpPr>
          <p:spPr>
            <a:xfrm>
              <a:off x="-7085331" y="14581251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20"/>
            <p:cNvSpPr/>
            <p:nvPr/>
          </p:nvSpPr>
          <p:spPr>
            <a:xfrm>
              <a:off x="-3599711" y="28141097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>
                  <a:latin typeface="Times New Roman" pitchFamily="18" charset="0"/>
                  <a:cs typeface="Times New Roman" pitchFamily="18" charset="0"/>
                </a:rPr>
                <a:t>20</a:t>
              </a:r>
              <a:endParaRPr lang="vi-VN" sz="13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20A"/>
            <p:cNvSpPr/>
            <p:nvPr/>
          </p:nvSpPr>
          <p:spPr>
            <a:xfrm>
              <a:off x="-3577436" y="29070047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20B"/>
            <p:cNvSpPr/>
            <p:nvPr/>
          </p:nvSpPr>
          <p:spPr>
            <a:xfrm>
              <a:off x="-507664" y="29070047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20C"/>
            <p:cNvSpPr/>
            <p:nvPr/>
          </p:nvSpPr>
          <p:spPr>
            <a:xfrm>
              <a:off x="-3555161" y="29820957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20D"/>
            <p:cNvSpPr/>
            <p:nvPr/>
          </p:nvSpPr>
          <p:spPr>
            <a:xfrm>
              <a:off x="-507664" y="29820957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19"/>
            <p:cNvSpPr/>
            <p:nvPr/>
          </p:nvSpPr>
          <p:spPr>
            <a:xfrm>
              <a:off x="-3766950" y="25543746"/>
              <a:ext cx="5812972" cy="75090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b="1">
                  <a:latin typeface="Times New Roman" pitchFamily="18" charset="0"/>
                  <a:cs typeface="Times New Roman" pitchFamily="18" charset="0"/>
                </a:rPr>
                <a:t>19</a:t>
              </a:r>
              <a:endParaRPr lang="vi-VN" sz="135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19A"/>
            <p:cNvSpPr/>
            <p:nvPr/>
          </p:nvSpPr>
          <p:spPr>
            <a:xfrm>
              <a:off x="-3744675" y="2647269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1" name="19B"/>
            <p:cNvSpPr/>
            <p:nvPr/>
          </p:nvSpPr>
          <p:spPr>
            <a:xfrm>
              <a:off x="-674903" y="2647269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19C"/>
            <p:cNvSpPr/>
            <p:nvPr/>
          </p:nvSpPr>
          <p:spPr>
            <a:xfrm>
              <a:off x="-3722400" y="2722360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19D"/>
            <p:cNvSpPr/>
            <p:nvPr/>
          </p:nvSpPr>
          <p:spPr>
            <a:xfrm>
              <a:off x="-674903" y="27223606"/>
              <a:ext cx="2743200" cy="531893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8965113" y="-2196410"/>
            <a:ext cx="27806474" cy="24575147"/>
            <a:chOff x="-11938462" y="-2414013"/>
            <a:chExt cx="37075298" cy="32766863"/>
          </a:xfrm>
        </p:grpSpPr>
        <p:sp>
          <p:nvSpPr>
            <p:cNvPr id="154" name="X1"/>
            <p:cNvSpPr/>
            <p:nvPr/>
          </p:nvSpPr>
          <p:spPr>
            <a:xfrm>
              <a:off x="-11795443" y="-2414013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55" name="X2"/>
            <p:cNvSpPr/>
            <p:nvPr/>
          </p:nvSpPr>
          <p:spPr>
            <a:xfrm>
              <a:off x="-11795443" y="273994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56" name="X3"/>
            <p:cNvSpPr/>
            <p:nvPr/>
          </p:nvSpPr>
          <p:spPr>
            <a:xfrm>
              <a:off x="-11795443" y="2881143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57" name="X4"/>
            <p:cNvSpPr/>
            <p:nvPr/>
          </p:nvSpPr>
          <p:spPr>
            <a:xfrm>
              <a:off x="-11795443" y="5435292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58" name="X5"/>
            <p:cNvSpPr/>
            <p:nvPr/>
          </p:nvSpPr>
          <p:spPr>
            <a:xfrm>
              <a:off x="-11795443" y="8400422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59" name="X6"/>
            <p:cNvSpPr/>
            <p:nvPr/>
          </p:nvSpPr>
          <p:spPr>
            <a:xfrm>
              <a:off x="23722591" y="-2194471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60" name="X7"/>
            <p:cNvSpPr/>
            <p:nvPr/>
          </p:nvSpPr>
          <p:spPr>
            <a:xfrm>
              <a:off x="23722591" y="493536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61" name="X8"/>
            <p:cNvSpPr/>
            <p:nvPr/>
          </p:nvSpPr>
          <p:spPr>
            <a:xfrm>
              <a:off x="23722591" y="3100685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62" name="X9"/>
            <p:cNvSpPr/>
            <p:nvPr/>
          </p:nvSpPr>
          <p:spPr>
            <a:xfrm>
              <a:off x="23722591" y="5654834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63" name="X10"/>
            <p:cNvSpPr/>
            <p:nvPr/>
          </p:nvSpPr>
          <p:spPr>
            <a:xfrm>
              <a:off x="23722591" y="8619964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64" name="X11"/>
            <p:cNvSpPr/>
            <p:nvPr/>
          </p:nvSpPr>
          <p:spPr>
            <a:xfrm>
              <a:off x="-11795444" y="10619806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65" name="X12"/>
            <p:cNvSpPr/>
            <p:nvPr/>
          </p:nvSpPr>
          <p:spPr>
            <a:xfrm>
              <a:off x="-11895920" y="13235868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6" name="X13"/>
            <p:cNvSpPr/>
            <p:nvPr/>
          </p:nvSpPr>
          <p:spPr>
            <a:xfrm>
              <a:off x="-11938462" y="15503744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X14"/>
            <p:cNvSpPr/>
            <p:nvPr/>
          </p:nvSpPr>
          <p:spPr>
            <a:xfrm>
              <a:off x="-11895920" y="18110882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X15"/>
            <p:cNvSpPr/>
            <p:nvPr/>
          </p:nvSpPr>
          <p:spPr>
            <a:xfrm>
              <a:off x="-11795445" y="20904212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X16"/>
            <p:cNvSpPr/>
            <p:nvPr/>
          </p:nvSpPr>
          <p:spPr>
            <a:xfrm>
              <a:off x="-11795446" y="23305971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X17"/>
            <p:cNvSpPr/>
            <p:nvPr/>
          </p:nvSpPr>
          <p:spPr>
            <a:xfrm>
              <a:off x="-11862507" y="26017880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X18"/>
            <p:cNvSpPr/>
            <p:nvPr/>
          </p:nvSpPr>
          <p:spPr>
            <a:xfrm>
              <a:off x="-11895921" y="29082169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X19"/>
            <p:cNvSpPr/>
            <p:nvPr/>
          </p:nvSpPr>
          <p:spPr>
            <a:xfrm>
              <a:off x="2498003" y="26103301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X20"/>
            <p:cNvSpPr/>
            <p:nvPr/>
          </p:nvSpPr>
          <p:spPr>
            <a:xfrm>
              <a:off x="2759702" y="28948874"/>
              <a:ext cx="1414245" cy="127068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0" name="A-R" hidden="1"/>
          <p:cNvSpPr/>
          <p:nvPr/>
        </p:nvSpPr>
        <p:spPr>
          <a:xfrm>
            <a:off x="8462645" y="1648840"/>
            <a:ext cx="301752" cy="288036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1" name="B-R" hidden="1"/>
          <p:cNvSpPr/>
          <p:nvPr/>
        </p:nvSpPr>
        <p:spPr>
          <a:xfrm>
            <a:off x="8179292" y="2349428"/>
            <a:ext cx="301752" cy="288036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2" name="C-R" hidden="1"/>
          <p:cNvSpPr/>
          <p:nvPr/>
        </p:nvSpPr>
        <p:spPr>
          <a:xfrm>
            <a:off x="8236964" y="2929366"/>
            <a:ext cx="301752" cy="288036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3" name="D-R" hidden="1"/>
          <p:cNvSpPr/>
          <p:nvPr/>
        </p:nvSpPr>
        <p:spPr>
          <a:xfrm>
            <a:off x="8236964" y="3585278"/>
            <a:ext cx="301752" cy="288036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/>
          <p:cNvSpPr/>
          <p:nvPr/>
        </p:nvSpPr>
        <p:spPr>
          <a:xfrm>
            <a:off x="3261880" y="114675"/>
            <a:ext cx="2198359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051" y="1098561"/>
            <a:ext cx="7644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964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48485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10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4697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2pttg1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429000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59" name="Picture 3" descr="pics1136586779i9859fullpf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57500"/>
            <a:ext cx="3581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0" name="Picture 4" descr="pics1136586930i9593fullpp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4350"/>
            <a:ext cx="3581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4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1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3" name="Picture 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00350"/>
            <a:ext cx="22098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4" name="Picture 4" descr="1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28750"/>
            <a:ext cx="2865438" cy="2800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7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060080" y="861830"/>
            <a:ext cx="496855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Ai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nhanh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nhất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225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3915" y="1993707"/>
            <a:ext cx="645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87148" y="813517"/>
            <a:ext cx="1183658" cy="1035924"/>
            <a:chOff x="-630958" y="990601"/>
            <a:chExt cx="7089716" cy="5916831"/>
          </a:xfrm>
        </p:grpSpPr>
        <p:sp>
          <p:nvSpPr>
            <p:cNvPr id="7" name="Rectangle 6"/>
            <p:cNvSpPr/>
            <p:nvPr/>
          </p:nvSpPr>
          <p:spPr>
            <a:xfrm>
              <a:off x="533400" y="990601"/>
              <a:ext cx="4571999" cy="5586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7" descr="See the source image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100139"/>
              <a:ext cx="4572000" cy="4310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-630958" y="4929780"/>
              <a:ext cx="7089716" cy="19776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b="1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Times New Roman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66776" y="1247776"/>
              <a:ext cx="4033537" cy="5181600"/>
            </a:xfrm>
            <a:prstGeom prst="ellipse">
              <a:avLst/>
            </a:prstGeom>
            <a:noFill/>
            <a:ln w="28575" cmpd="thickThin"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50800" dir="5400000" sx="1000" sy="1000" algn="ctr" rotWithShape="0">
                <a:schemeClr val="accent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24963" y="1713988"/>
            <a:ext cx="1419393" cy="142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eaLnBrk="0" fontAlgn="base" hangingPunct="0"/>
            <a:r>
              <a:rPr lang="en-US" sz="18000" dirty="0">
                <a:solidFill>
                  <a:srgbClr val="FF66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</a:t>
            </a:r>
            <a:endParaRPr lang="en-US" sz="18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932" name="Picture 4" descr="IMG_03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0" y="12"/>
            <a:ext cx="9144000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4610100" y="457200"/>
            <a:ext cx="19050" cy="46863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7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 animBg="1"/>
      <p:bldP spid="1249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434975" y="1328737"/>
            <a:ext cx="3333750" cy="3549254"/>
            <a:chOff x="1229" y="2346"/>
            <a:chExt cx="6155" cy="7452"/>
          </a:xfrm>
        </p:grpSpPr>
        <p:pic>
          <p:nvPicPr>
            <p:cNvPr id="34830" name="图片 2" descr="5c7e2124d8495rr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80000">
              <a:off x="1229" y="2346"/>
              <a:ext cx="6155" cy="7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31" name="组合 9"/>
            <p:cNvGrpSpPr>
              <a:grpSpLocks/>
            </p:cNvGrpSpPr>
            <p:nvPr/>
          </p:nvGrpSpPr>
          <p:grpSpPr bwMode="auto">
            <a:xfrm>
              <a:off x="1865" y="4214"/>
              <a:ext cx="5049" cy="2304"/>
              <a:chOff x="1865" y="4214"/>
              <a:chExt cx="5049" cy="2304"/>
            </a:xfrm>
          </p:grpSpPr>
          <p:sp>
            <p:nvSpPr>
              <p:cNvPr id="34832" name="Google Shape;1307;p45"/>
              <p:cNvSpPr txBox="1">
                <a:spLocks noChangeArrowheads="1"/>
              </p:cNvSpPr>
              <p:nvPr/>
            </p:nvSpPr>
            <p:spPr bwMode="auto">
              <a:xfrm rot="366224">
                <a:off x="1865" y="4214"/>
                <a:ext cx="2842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69" tIns="68569" rIns="68569" bIns="68569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itchFamily="34" charset="0"/>
                  <a:buNone/>
                </a:pPr>
                <a:r>
                  <a:rPr lang="en-GB" sz="2100" b="1">
                    <a:latin typeface="Times New Roman" pitchFamily="18" charset="0"/>
                    <a:ea typeface="思源黑体 Normal"/>
                    <a:cs typeface="Times New Roman" pitchFamily="18" charset="0"/>
                    <a:sym typeface="Catamaran"/>
                  </a:rPr>
                  <a:t>Notes:</a:t>
                </a:r>
              </a:p>
            </p:txBody>
          </p:sp>
          <p:sp>
            <p:nvSpPr>
              <p:cNvPr id="34833" name="文本框 4"/>
              <p:cNvSpPr txBox="1">
                <a:spLocks noChangeArrowheads="1"/>
              </p:cNvSpPr>
              <p:nvPr/>
            </p:nvSpPr>
            <p:spPr bwMode="auto">
              <a:xfrm>
                <a:off x="1883" y="4967"/>
                <a:ext cx="5031" cy="1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n-US" altLang="en-US" sz="2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100" b="1" dirty="0" err="1">
                    <a:latin typeface="Times New Roman" pitchFamily="18" charset="0"/>
                    <a:cs typeface="Times New Roman" pitchFamily="18" charset="0"/>
                  </a:rPr>
                  <a:t>Họcđịnh</a:t>
                </a:r>
                <a:r>
                  <a:rPr lang="en-US" altLang="en-US" sz="2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100" b="1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altLang="en-US" sz="21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en-US" sz="21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altLang="en-US" sz="2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100" b="1" dirty="0" err="1">
                    <a:latin typeface="Times New Roman" pitchFamily="18" charset="0"/>
                    <a:cs typeface="Times New Roman" pitchFamily="18" charset="0"/>
                  </a:rPr>
                  <a:t>lí</a:t>
                </a:r>
                <a:r>
                  <a:rPr lang="en-US" altLang="en-US" sz="2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1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altLang="en-US" sz="2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100" b="1" dirty="0" err="1"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altLang="en-US" sz="21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100" b="1" dirty="0" err="1">
                    <a:latin typeface="Times New Roman" pitchFamily="18" charset="0"/>
                    <a:cs typeface="Times New Roman" pitchFamily="18" charset="0"/>
                  </a:rPr>
                  <a:t>ước</a:t>
                </a:r>
                <a:endParaRPr lang="en-US" altLang="en-US" sz="21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" name="组合 11"/>
          <p:cNvGrpSpPr>
            <a:grpSpLocks/>
          </p:cNvGrpSpPr>
          <p:nvPr/>
        </p:nvGrpSpPr>
        <p:grpSpPr bwMode="auto">
          <a:xfrm>
            <a:off x="3490913" y="1312071"/>
            <a:ext cx="2838450" cy="3523060"/>
            <a:chOff x="7245" y="3479"/>
            <a:chExt cx="4710" cy="4819"/>
          </a:xfrm>
        </p:grpSpPr>
        <p:pic>
          <p:nvPicPr>
            <p:cNvPr id="34827" name="图片 1" descr="5c7e2124d8495bn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20000">
              <a:off x="7245" y="3479"/>
              <a:ext cx="4710" cy="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8" name="Google Shape;1307;p45"/>
            <p:cNvSpPr txBox="1">
              <a:spLocks noChangeArrowheads="1"/>
            </p:cNvSpPr>
            <p:nvPr/>
          </p:nvSpPr>
          <p:spPr bwMode="auto">
            <a:xfrm rot="371087">
              <a:off x="7643" y="4681"/>
              <a:ext cx="2842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r>
                <a:rPr lang="en-GB" sz="2100" b="1">
                  <a:latin typeface="Times New Roman" pitchFamily="18" charset="0"/>
                  <a:ea typeface="思源黑体 Normal"/>
                  <a:cs typeface="Times New Roman" pitchFamily="18" charset="0"/>
                  <a:sym typeface="Catamaran"/>
                </a:rPr>
                <a:t>Notes:</a:t>
              </a:r>
            </a:p>
          </p:txBody>
        </p:sp>
        <p:sp>
          <p:nvSpPr>
            <p:cNvPr id="34829" name="文本框 6"/>
            <p:cNvSpPr txBox="1">
              <a:spLocks noChangeArrowheads="1"/>
            </p:cNvSpPr>
            <p:nvPr/>
          </p:nvSpPr>
          <p:spPr bwMode="auto">
            <a:xfrm>
              <a:off x="7699" y="5266"/>
              <a:ext cx="3951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: 36, 38/</a:t>
              </a: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sgk</a:t>
              </a: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;</a:t>
              </a:r>
            </a:p>
          </p:txBody>
        </p:sp>
      </p:grpSp>
      <p:grpSp>
        <p:nvGrpSpPr>
          <p:cNvPr id="5" name="组合 12"/>
          <p:cNvGrpSpPr>
            <a:grpSpLocks/>
          </p:cNvGrpSpPr>
          <p:nvPr/>
        </p:nvGrpSpPr>
        <p:grpSpPr bwMode="auto">
          <a:xfrm>
            <a:off x="6035675" y="1503805"/>
            <a:ext cx="2790825" cy="3355181"/>
            <a:chOff x="12780" y="3315"/>
            <a:chExt cx="4710" cy="4966"/>
          </a:xfrm>
        </p:grpSpPr>
        <p:pic>
          <p:nvPicPr>
            <p:cNvPr id="34824" name="图片 3" descr="5c7e2124d8495yy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20000">
              <a:off x="12780" y="3315"/>
              <a:ext cx="4710" cy="4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Google Shape;1307;p45"/>
            <p:cNvSpPr txBox="1">
              <a:spLocks noChangeArrowheads="1"/>
            </p:cNvSpPr>
            <p:nvPr/>
          </p:nvSpPr>
          <p:spPr bwMode="auto">
            <a:xfrm rot="432182">
              <a:off x="13318" y="4456"/>
              <a:ext cx="2842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r>
                <a:rPr lang="en-GB" sz="2100" b="1">
                  <a:latin typeface="Times New Roman" pitchFamily="18" charset="0"/>
                  <a:ea typeface="思源黑体 Normal"/>
                  <a:cs typeface="Times New Roman" pitchFamily="18" charset="0"/>
                  <a:sym typeface="Catamaran"/>
                </a:rPr>
                <a:t>Notes:</a:t>
              </a:r>
            </a:p>
          </p:txBody>
        </p:sp>
        <p:sp>
          <p:nvSpPr>
            <p:cNvPr id="34826" name="文本框 8"/>
            <p:cNvSpPr txBox="1">
              <a:spLocks noChangeArrowheads="1"/>
            </p:cNvSpPr>
            <p:nvPr/>
          </p:nvSpPr>
          <p:spPr bwMode="auto">
            <a:xfrm>
              <a:off x="13233" y="5033"/>
              <a:ext cx="3495" cy="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Chuẩn</a:t>
              </a: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altLang="en-US" sz="21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1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altLang="en-US" sz="2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ectangle 21">
            <a:extLst/>
          </p:cNvPr>
          <p:cNvSpPr/>
          <p:nvPr/>
        </p:nvSpPr>
        <p:spPr>
          <a:xfrm>
            <a:off x="2469684" y="582751"/>
            <a:ext cx="4676239" cy="701965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ln w="6600">
                  <a:solidFill>
                    <a:srgbClr val="333399"/>
                  </a:solidFill>
                  <a:prstDash val="solid"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dirty="0">
                <a:ln w="6600">
                  <a:solidFill>
                    <a:srgbClr val="333399"/>
                  </a:solidFill>
                  <a:prstDash val="solid"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6600">
                  <a:solidFill>
                    <a:srgbClr val="333399"/>
                  </a:solidFill>
                  <a:prstDash val="solid"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dirty="0">
                <a:ln w="6600">
                  <a:solidFill>
                    <a:srgbClr val="333399"/>
                  </a:solidFill>
                  <a:prstDash val="solid"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6600">
                  <a:solidFill>
                    <a:srgbClr val="333399"/>
                  </a:solidFill>
                  <a:prstDash val="solid"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ln w="6600">
                  <a:solidFill>
                    <a:srgbClr val="333399"/>
                  </a:solidFill>
                  <a:prstDash val="solid"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6600">
                  <a:solidFill>
                    <a:srgbClr val="333399"/>
                  </a:solidFill>
                  <a:prstDash val="solid"/>
                </a:ln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000" b="1" dirty="0">
              <a:ln w="6600">
                <a:solidFill>
                  <a:srgbClr val="333399"/>
                </a:solidFill>
                <a:prstDash val="solid"/>
              </a:ln>
              <a:effectLst>
                <a:glow rad="63500">
                  <a:srgbClr val="FFFFFF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Rectangle 15"/>
          <p:cNvSpPr>
            <a:spLocks noChangeArrowheads="1"/>
          </p:cNvSpPr>
          <p:nvPr/>
        </p:nvSpPr>
        <p:spPr bwMode="auto">
          <a:xfrm>
            <a:off x="2286000" y="2328862"/>
            <a:ext cx="4572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3" name="Rectangle 19"/>
          <p:cNvSpPr>
            <a:spLocks noChangeArrowheads="1"/>
          </p:cNvSpPr>
          <p:nvPr/>
        </p:nvSpPr>
        <p:spPr bwMode="auto">
          <a:xfrm>
            <a:off x="2286000" y="2328862"/>
            <a:ext cx="4572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88239" y="209674"/>
            <a:ext cx="2133600" cy="273844"/>
          </a:xfrm>
        </p:spPr>
        <p:txBody>
          <a:bodyPr/>
          <a:lstStyle/>
          <a:p>
            <a:fld id="{87115745-2F8B-4195-AD23-8A2542AF7C2C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118182" y="1048889"/>
            <a:ext cx="3017575" cy="301757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196930" y="2643758"/>
            <a:ext cx="2860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gradFill>
                  <a:gsLst>
                    <a:gs pos="0">
                      <a:srgbClr val="00B0F0"/>
                    </a:gs>
                    <a:gs pos="50000">
                      <a:srgbClr val="0070C0"/>
                    </a:gs>
                    <a:gs pos="100000">
                      <a:srgbClr val="0070C0"/>
                    </a:gs>
                  </a:gsLst>
                  <a:lin ang="3000000" scaled="0"/>
                </a:gradFill>
                <a:latin typeface="Impact" pitchFamily="34" charset="0"/>
                <a:ea typeface="方正正准黑简体" pitchFamily="2" charset="-122"/>
              </a:rPr>
              <a:t>THANK YOU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t="1" r="14701" b="46078"/>
          <a:stretch/>
        </p:blipFill>
        <p:spPr>
          <a:xfrm>
            <a:off x="1475656" y="-20185"/>
            <a:ext cx="6561685" cy="296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2114" y="2858732"/>
            <a:ext cx="7160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 gấp đôi tờ giấy lại, ta cắt một đường cong sẽ được 1 trái tim, và nếp gấp đó là </a:t>
            </a:r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 đối xứng.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89985" y="39948"/>
            <a:ext cx="1419393" cy="142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eaLnBrk="0" fontAlgn="base" hangingPunct="0"/>
            <a:r>
              <a:rPr lang="en-US" sz="18000" dirty="0">
                <a:solidFill>
                  <a:srgbClr val="FF66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</a:t>
            </a:r>
            <a:endParaRPr lang="en-US" sz="18000" dirty="0">
              <a:solidFill>
                <a:srgbClr val="3F3F3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845743" y="7820501"/>
            <a:ext cx="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60043" y="7934801"/>
            <a:ext cx="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36116" y="800100"/>
            <a:ext cx="0" cy="1969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867034" y="2346689"/>
            <a:ext cx="457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943234" y="2003789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 flipH="1">
            <a:off x="3424373" y="1603739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2967173" y="1462277"/>
            <a:ext cx="4572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 flipH="1">
            <a:off x="3424373" y="2986055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500573" y="2787965"/>
            <a:ext cx="8382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3452948" y="1614455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3452948" y="2232389"/>
            <a:ext cx="152400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3070389" y="2403839"/>
            <a:ext cx="473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3329123" y="2689589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>
            <a:off x="3324359" y="2003789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76200" y="160987"/>
            <a:ext cx="8991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1.Hai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3473" y="848166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?1. Cho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A’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AA’.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53494" y="1106071"/>
            <a:ext cx="1323761" cy="1200150"/>
          </a:xfrm>
          <a:prstGeom prst="rect">
            <a:avLst/>
          </a:prstGeom>
        </p:spPr>
      </p:pic>
      <p:pic>
        <p:nvPicPr>
          <p:cNvPr id="42" name="Picture 12" descr="Digit 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4" y="13146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76200" y="3058921"/>
            <a:ext cx="917632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A’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d,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A’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d,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A’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d.</a:t>
            </a:r>
          </a:p>
        </p:txBody>
      </p:sp>
    </p:spTree>
    <p:extLst>
      <p:ext uri="{BB962C8B-B14F-4D97-AF65-F5344CB8AC3E}">
        <p14:creationId xmlns:p14="http://schemas.microsoft.com/office/powerpoint/2010/main" val="1606063133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2" grpId="0" animBg="1"/>
      <p:bldP spid="33" grpId="0"/>
      <p:bldP spid="34" grpId="0" animBg="1"/>
      <p:bldP spid="35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573369" y="2422663"/>
            <a:ext cx="457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1649569" y="2079763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 flipH="1">
            <a:off x="3130707" y="1679713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640169" y="1336813"/>
            <a:ext cx="4572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 flipH="1">
            <a:off x="3130707" y="3062028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2868769" y="3222763"/>
            <a:ext cx="8382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3159282" y="1690428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3159282" y="2308363"/>
            <a:ext cx="152400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776723" y="2479813"/>
            <a:ext cx="473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3035457" y="2765563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3030694" y="2079763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75" name="Oval 43"/>
          <p:cNvSpPr>
            <a:spLocks noChangeArrowheads="1"/>
          </p:cNvSpPr>
          <p:nvPr/>
        </p:nvSpPr>
        <p:spPr bwMode="auto">
          <a:xfrm>
            <a:off x="4305457" y="2388258"/>
            <a:ext cx="87312" cy="6548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4191000" y="247843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76200" y="22707"/>
            <a:ext cx="89916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1.Hai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0" y="503723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179512" y="3457074"/>
            <a:ext cx="9144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qua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B.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250178" y="1383742"/>
            <a:ext cx="4770549" cy="84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95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5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 </a:t>
            </a:r>
            <a:r>
              <a:rPr lang="en-US" sz="19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AA’</a:t>
            </a:r>
          </a:p>
        </p:txBody>
      </p:sp>
    </p:spTree>
    <p:extLst>
      <p:ext uri="{BB962C8B-B14F-4D97-AF65-F5344CB8AC3E}">
        <p14:creationId xmlns:p14="http://schemas.microsoft.com/office/powerpoint/2010/main" val="415487832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5" grpId="0" animBg="1"/>
      <p:bldP spid="18476" grpId="0"/>
      <p:bldP spid="34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571"/>
            <a:ext cx="37338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038601" y="2121021"/>
            <a:ext cx="2385734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91004" y="481743"/>
            <a:ext cx="776424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100" b="1" i="1" dirty="0" err="1">
                <a:solidFill>
                  <a:srgbClr val="C00000"/>
                </a:solidFill>
                <a:cs typeface="Times New Roman" pitchFamily="18" charset="0"/>
              </a:rPr>
              <a:t>Vài</a:t>
            </a:r>
            <a:r>
              <a:rPr lang="en-US" sz="21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  <a:cs typeface="Times New Roman" pitchFamily="18" charset="0"/>
              </a:rPr>
              <a:t>hình</a:t>
            </a:r>
            <a:r>
              <a:rPr lang="en-US" sz="21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  <a:cs typeface="Times New Roman" pitchFamily="18" charset="0"/>
              </a:rPr>
              <a:t>ảnh</a:t>
            </a:r>
            <a:r>
              <a:rPr lang="en-US" sz="21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  <a:cs typeface="Times New Roman" pitchFamily="18" charset="0"/>
              </a:rPr>
              <a:t>về</a:t>
            </a:r>
            <a:r>
              <a:rPr lang="en-US" sz="21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  <a:cs typeface="Times New Roman" pitchFamily="18" charset="0"/>
              </a:rPr>
              <a:t>hai</a:t>
            </a:r>
            <a:r>
              <a:rPr lang="en-US" sz="21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  <a:cs typeface="Times New Roman" pitchFamily="18" charset="0"/>
              </a:rPr>
              <a:t>hình</a:t>
            </a:r>
            <a:r>
              <a:rPr lang="en-US" sz="21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  <a:cs typeface="Times New Roman" pitchFamily="18" charset="0"/>
              </a:rPr>
              <a:t>đối</a:t>
            </a:r>
            <a:r>
              <a:rPr lang="en-US" sz="21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  <a:cs typeface="Times New Roman" pitchFamily="18" charset="0"/>
              </a:rPr>
              <a:t>xứng</a:t>
            </a:r>
            <a:r>
              <a:rPr lang="en-US" sz="2100" b="1" i="1" dirty="0">
                <a:solidFill>
                  <a:srgbClr val="C00000"/>
                </a:solidFill>
                <a:cs typeface="Times New Roman" pitchFamily="18" charset="0"/>
              </a:rPr>
              <a:t> qua </a:t>
            </a:r>
            <a:r>
              <a:rPr lang="en-US" sz="2100" b="1" i="1" dirty="0" err="1">
                <a:solidFill>
                  <a:srgbClr val="C00000"/>
                </a:solidFill>
                <a:cs typeface="Times New Roman" pitchFamily="18" charset="0"/>
              </a:rPr>
              <a:t>một</a:t>
            </a:r>
            <a:r>
              <a:rPr lang="en-US" sz="21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  <a:cs typeface="Times New Roman" pitchFamily="18" charset="0"/>
              </a:rPr>
              <a:t>đường</a:t>
            </a:r>
            <a:r>
              <a:rPr lang="en-US" sz="21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C00000"/>
                </a:solidFill>
                <a:cs typeface="Times New Roman" pitchFamily="18" charset="0"/>
              </a:rPr>
              <a:t>thẳng</a:t>
            </a:r>
            <a:r>
              <a:rPr lang="en-US" sz="21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424336" y="2114670"/>
            <a:ext cx="2385734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61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-3298" y="5596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Hai hình đối xứng nhau qua một đường thẳng.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300688" y="1197966"/>
            <a:ext cx="7840014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?2. Cho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AB.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A’đối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 qua 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B’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 qua 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AB,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C’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 qua 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C’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A’B’. 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1187624" y="4299942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187624" y="3899892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2711624" y="3614142"/>
            <a:ext cx="76200" cy="571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4921424" y="3099792"/>
            <a:ext cx="76200" cy="571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2711624" y="3121223"/>
            <a:ext cx="22860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406824" y="3328392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845224" y="2699742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98411" y="543429"/>
            <a:ext cx="1339026" cy="857726"/>
            <a:chOff x="-112" y="541"/>
            <a:chExt cx="1392" cy="100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15" name="Picture 5" descr="Hoc_nh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" y="541"/>
              <a:ext cx="1392" cy="1004"/>
            </a:xfrm>
            <a:prstGeom prst="roundRect">
              <a:avLst>
                <a:gd name="adj" fmla="val 45581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Trang_bia_SGK_Toan_lop_9_tap_1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06587">
              <a:off x="577" y="1129"/>
              <a:ext cx="146" cy="2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1741650" y="483607"/>
            <a:ext cx="5207579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HOẠT ĐỘNG NHÓM 6 HS</a:t>
            </a:r>
          </a:p>
        </p:txBody>
      </p:sp>
      <p:pic>
        <p:nvPicPr>
          <p:cNvPr id="19" name="Picture 18" descr="Digit 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12" y="324446"/>
            <a:ext cx="15430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40527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8" grpId="0" animBg="1"/>
      <p:bldP spid="20489" grpId="0"/>
      <p:bldP spid="20490" grpId="0" animBg="1"/>
      <p:bldP spid="20491" grpId="0" animBg="1"/>
      <p:bldP spid="20494" grpId="0" animBg="1"/>
      <p:bldP spid="20495" grpId="0"/>
      <p:bldP spid="2049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2017715" y="2477691"/>
            <a:ext cx="6364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3460750" y="3600450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276663" y="1862138"/>
            <a:ext cx="45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233801" y="3100388"/>
            <a:ext cx="45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133601" y="2007487"/>
            <a:ext cx="56673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100">
                <a:solidFill>
                  <a:srgbClr val="000000"/>
                </a:solidFill>
                <a:latin typeface="Garamond" pitchFamily="18" charset="0"/>
              </a:rPr>
              <a:t>d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940051" y="3543300"/>
            <a:ext cx="793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A</a:t>
            </a:r>
            <a:r>
              <a:rPr lang="en-US" baseline="30000">
                <a:solidFill>
                  <a:srgbClr val="000000"/>
                </a:solidFill>
                <a:latin typeface="Garamond" pitchFamily="18" charset="0"/>
              </a:rPr>
              <a:t>/</a:t>
            </a:r>
            <a:endParaRPr lang="en-US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505200" y="1331213"/>
            <a:ext cx="0" cy="1140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3495564" y="2487086"/>
            <a:ext cx="11113" cy="11799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3511550" y="2274188"/>
            <a:ext cx="227013" cy="207169"/>
            <a:chOff x="2640" y="3888"/>
            <a:chExt cx="96" cy="96"/>
          </a:xfrm>
        </p:grpSpPr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2640" y="38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2736" y="38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022600" y="213360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H</a:t>
            </a: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6270625" y="750094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3051176" y="433388"/>
            <a:ext cx="4029075" cy="972740"/>
            <a:chOff x="1922" y="892"/>
            <a:chExt cx="2538" cy="817"/>
          </a:xfrm>
        </p:grpSpPr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1922" y="1399"/>
              <a:ext cx="35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Garamond" pitchFamily="18" charset="0"/>
                </a:rPr>
                <a:t>A</a:t>
              </a:r>
            </a:p>
          </p:txBody>
        </p:sp>
        <p:sp>
          <p:nvSpPr>
            <p:cNvPr id="12305" name="Oval 17"/>
            <p:cNvSpPr>
              <a:spLocks noChangeArrowheads="1"/>
            </p:cNvSpPr>
            <p:nvPr/>
          </p:nvSpPr>
          <p:spPr bwMode="auto">
            <a:xfrm>
              <a:off x="2180" y="160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3960" y="892"/>
              <a:ext cx="500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Garamond" pitchFamily="18" charset="0"/>
                </a:rPr>
                <a:t>B</a:t>
              </a:r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2180" y="1200"/>
              <a:ext cx="1804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6315077" y="800100"/>
            <a:ext cx="9525" cy="168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6346826" y="2262282"/>
            <a:ext cx="227013" cy="207169"/>
            <a:chOff x="2640" y="3888"/>
            <a:chExt cx="96" cy="96"/>
          </a:xfrm>
        </p:grpSpPr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>
              <a:off x="2640" y="38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>
              <a:off x="2736" y="38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867400" y="2114550"/>
            <a:ext cx="76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K</a:t>
            </a: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>
            <a:off x="6311900" y="2490787"/>
            <a:ext cx="9525" cy="168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314" name="Oval 26"/>
          <p:cNvSpPr>
            <a:spLocks noChangeArrowheads="1"/>
          </p:cNvSpPr>
          <p:nvPr/>
        </p:nvSpPr>
        <p:spPr bwMode="auto">
          <a:xfrm>
            <a:off x="6270625" y="4074319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327777" y="4083844"/>
            <a:ext cx="793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B</a:t>
            </a:r>
            <a:r>
              <a:rPr lang="en-US" baseline="30000">
                <a:solidFill>
                  <a:srgbClr val="000000"/>
                </a:solidFill>
                <a:latin typeface="Garamond" pitchFamily="18" charset="0"/>
              </a:rPr>
              <a:t>/</a:t>
            </a:r>
            <a:endParaRPr lang="en-US">
              <a:solidFill>
                <a:srgbClr val="000000"/>
              </a:solidFill>
              <a:latin typeface="Garamond" pitchFamily="18" charset="0"/>
            </a:endParaRPr>
          </a:p>
        </p:txBody>
      </p:sp>
      <p:grpSp>
        <p:nvGrpSpPr>
          <p:cNvPr id="12316" name="Group 28"/>
          <p:cNvGrpSpPr>
            <a:grpSpLocks/>
          </p:cNvGrpSpPr>
          <p:nvPr/>
        </p:nvGrpSpPr>
        <p:grpSpPr bwMode="auto">
          <a:xfrm>
            <a:off x="6086538" y="1543050"/>
            <a:ext cx="454025" cy="57150"/>
            <a:chOff x="3834" y="1824"/>
            <a:chExt cx="286" cy="48"/>
          </a:xfrm>
        </p:grpSpPr>
        <p:sp>
          <p:nvSpPr>
            <p:cNvPr id="12317" name="Line 29"/>
            <p:cNvSpPr>
              <a:spLocks noChangeShapeType="1"/>
            </p:cNvSpPr>
            <p:nvPr/>
          </p:nvSpPr>
          <p:spPr bwMode="auto">
            <a:xfrm>
              <a:off x="3834" y="1824"/>
              <a:ext cx="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auto">
            <a:xfrm>
              <a:off x="3834" y="1872"/>
              <a:ext cx="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2319" name="Group 31"/>
          <p:cNvGrpSpPr>
            <a:grpSpLocks/>
          </p:cNvGrpSpPr>
          <p:nvPr/>
        </p:nvGrpSpPr>
        <p:grpSpPr bwMode="auto">
          <a:xfrm>
            <a:off x="6064313" y="3200400"/>
            <a:ext cx="454025" cy="57150"/>
            <a:chOff x="3820" y="3216"/>
            <a:chExt cx="286" cy="48"/>
          </a:xfrm>
        </p:grpSpPr>
        <p:sp>
          <p:nvSpPr>
            <p:cNvPr id="12320" name="Line 32"/>
            <p:cNvSpPr>
              <a:spLocks noChangeShapeType="1"/>
            </p:cNvSpPr>
            <p:nvPr/>
          </p:nvSpPr>
          <p:spPr bwMode="auto">
            <a:xfrm>
              <a:off x="3820" y="3216"/>
              <a:ext cx="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>
              <a:off x="3820" y="3264"/>
              <a:ext cx="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2322" name="Oval 34"/>
          <p:cNvSpPr>
            <a:spLocks noChangeArrowheads="1"/>
          </p:cNvSpPr>
          <p:nvPr/>
        </p:nvSpPr>
        <p:spPr bwMode="auto">
          <a:xfrm>
            <a:off x="4549775" y="1069181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323" name="Oval 35"/>
          <p:cNvSpPr>
            <a:spLocks noChangeArrowheads="1"/>
          </p:cNvSpPr>
          <p:nvPr/>
        </p:nvSpPr>
        <p:spPr bwMode="auto">
          <a:xfrm>
            <a:off x="4572000" y="3793331"/>
            <a:ext cx="7620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4572002" y="1085850"/>
            <a:ext cx="9525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>
            <a:off x="4581699" y="2448056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>
            <a:off x="3451225" y="3641025"/>
            <a:ext cx="2895600" cy="4738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12327" name="Group 39"/>
          <p:cNvGrpSpPr>
            <a:grpSpLocks/>
          </p:cNvGrpSpPr>
          <p:nvPr/>
        </p:nvGrpSpPr>
        <p:grpSpPr bwMode="auto">
          <a:xfrm>
            <a:off x="4603751" y="2262282"/>
            <a:ext cx="227013" cy="207169"/>
            <a:chOff x="2640" y="3888"/>
            <a:chExt cx="96" cy="96"/>
          </a:xfrm>
        </p:grpSpPr>
        <p:sp>
          <p:nvSpPr>
            <p:cNvPr id="12328" name="Line 40"/>
            <p:cNvSpPr>
              <a:spLocks noChangeShapeType="1"/>
            </p:cNvSpPr>
            <p:nvPr/>
          </p:nvSpPr>
          <p:spPr bwMode="auto">
            <a:xfrm>
              <a:off x="2640" y="38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9" name="Line 41"/>
            <p:cNvSpPr>
              <a:spLocks noChangeShapeType="1"/>
            </p:cNvSpPr>
            <p:nvPr/>
          </p:nvSpPr>
          <p:spPr bwMode="auto">
            <a:xfrm>
              <a:off x="2736" y="38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2330" name="Group 42"/>
          <p:cNvGrpSpPr>
            <a:grpSpLocks/>
          </p:cNvGrpSpPr>
          <p:nvPr/>
        </p:nvGrpSpPr>
        <p:grpSpPr bwMode="auto">
          <a:xfrm>
            <a:off x="4441825" y="1666969"/>
            <a:ext cx="304800" cy="211931"/>
            <a:chOff x="2784" y="1886"/>
            <a:chExt cx="192" cy="178"/>
          </a:xfrm>
        </p:grpSpPr>
        <p:sp>
          <p:nvSpPr>
            <p:cNvPr id="12331" name="Line 43"/>
            <p:cNvSpPr>
              <a:spLocks noChangeShapeType="1"/>
            </p:cNvSpPr>
            <p:nvPr/>
          </p:nvSpPr>
          <p:spPr bwMode="auto">
            <a:xfrm flipV="1">
              <a:off x="2784" y="192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2" name="Line 44"/>
            <p:cNvSpPr>
              <a:spLocks noChangeShapeType="1"/>
            </p:cNvSpPr>
            <p:nvPr/>
          </p:nvSpPr>
          <p:spPr bwMode="auto">
            <a:xfrm>
              <a:off x="2784" y="1886"/>
              <a:ext cx="192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2333" name="Group 45"/>
          <p:cNvGrpSpPr>
            <a:grpSpLocks/>
          </p:cNvGrpSpPr>
          <p:nvPr/>
        </p:nvGrpSpPr>
        <p:grpSpPr bwMode="auto">
          <a:xfrm>
            <a:off x="4464050" y="3028951"/>
            <a:ext cx="304800" cy="211931"/>
            <a:chOff x="2784" y="1886"/>
            <a:chExt cx="192" cy="178"/>
          </a:xfrm>
        </p:grpSpPr>
        <p:sp>
          <p:nvSpPr>
            <p:cNvPr id="12334" name="Line 46"/>
            <p:cNvSpPr>
              <a:spLocks noChangeShapeType="1"/>
            </p:cNvSpPr>
            <p:nvPr/>
          </p:nvSpPr>
          <p:spPr bwMode="auto">
            <a:xfrm flipV="1">
              <a:off x="2784" y="192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5" name="Line 47"/>
            <p:cNvSpPr>
              <a:spLocks noChangeShapeType="1"/>
            </p:cNvSpPr>
            <p:nvPr/>
          </p:nvSpPr>
          <p:spPr bwMode="auto">
            <a:xfrm>
              <a:off x="2784" y="1886"/>
              <a:ext cx="192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4343400" y="457200"/>
            <a:ext cx="793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C</a:t>
            </a:r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4311651" y="3829050"/>
            <a:ext cx="793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C</a:t>
            </a:r>
            <a:r>
              <a:rPr lang="en-US" baseline="30000">
                <a:solidFill>
                  <a:srgbClr val="000000"/>
                </a:solidFill>
                <a:latin typeface="Garamond" pitchFamily="18" charset="0"/>
              </a:rPr>
              <a:t>/</a:t>
            </a:r>
            <a:endParaRPr lang="en-US">
              <a:solidFill>
                <a:srgbClr val="000000"/>
              </a:solidFill>
              <a:latin typeface="Garamond" pitchFamily="18" charset="0"/>
            </a:endParaRPr>
          </a:p>
        </p:txBody>
      </p:sp>
      <p:pic>
        <p:nvPicPr>
          <p:cNvPr id="12338" name="Picture 50" descr="thuoc nua de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8078">
            <a:off x="3836834" y="1835349"/>
            <a:ext cx="177522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4184652" y="2131219"/>
            <a:ext cx="793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Garamond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8414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3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3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3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3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30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10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3" grpId="0" animBg="1"/>
      <p:bldP spid="12295" grpId="0"/>
      <p:bldP spid="12296" grpId="0" animBg="1"/>
      <p:bldP spid="12297" grpId="0" animBg="1"/>
      <p:bldP spid="12301" grpId="0"/>
      <p:bldP spid="12308" grpId="0" animBg="1"/>
      <p:bldP spid="12312" grpId="0"/>
      <p:bldP spid="12313" grpId="0" animBg="1"/>
      <p:bldP spid="12314" grpId="0" animBg="1"/>
      <p:bldP spid="12315" grpId="0"/>
      <p:bldP spid="12322" grpId="0" animBg="1"/>
      <p:bldP spid="12323" grpId="0" animBg="1"/>
      <p:bldP spid="12324" grpId="0" animBg="1"/>
      <p:bldP spid="12325" grpId="0" animBg="1"/>
      <p:bldP spid="12326" grpId="0" animBg="1"/>
      <p:bldP spid="12336" grpId="0"/>
      <p:bldP spid="12337" grpId="0"/>
      <p:bldP spid="123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143000" y="1828800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143000" y="1428750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2757488" y="1071563"/>
            <a:ext cx="76200" cy="571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5548313" y="364331"/>
            <a:ext cx="76200" cy="571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V="1">
            <a:off x="2819400" y="400050"/>
            <a:ext cx="2743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416175" y="745331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603875" y="286941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0187" name="Oval 11"/>
          <p:cNvSpPr>
            <a:spLocks noChangeArrowheads="1"/>
          </p:cNvSpPr>
          <p:nvPr/>
        </p:nvSpPr>
        <p:spPr bwMode="auto">
          <a:xfrm>
            <a:off x="4619625" y="2886075"/>
            <a:ext cx="76200" cy="571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4605338" y="596504"/>
            <a:ext cx="76200" cy="57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9" name="Oval 13"/>
          <p:cNvSpPr>
            <a:spLocks noChangeArrowheads="1"/>
          </p:cNvSpPr>
          <p:nvPr/>
        </p:nvSpPr>
        <p:spPr bwMode="auto">
          <a:xfrm>
            <a:off x="5514975" y="3107531"/>
            <a:ext cx="76200" cy="571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0" name="Oval 14"/>
          <p:cNvSpPr>
            <a:spLocks noChangeArrowheads="1"/>
          </p:cNvSpPr>
          <p:nvPr/>
        </p:nvSpPr>
        <p:spPr bwMode="auto">
          <a:xfrm>
            <a:off x="2771775" y="2425304"/>
            <a:ext cx="76200" cy="571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2790827" y="1085850"/>
            <a:ext cx="28575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4648200" y="62865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5562600" y="400050"/>
            <a:ext cx="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2819400" y="2457450"/>
            <a:ext cx="2743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2514600" y="2414588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5359400" y="3140869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4343400" y="285750"/>
            <a:ext cx="30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4419600" y="2912269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2790825" y="1714500"/>
            <a:ext cx="152400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5562600" y="1714500"/>
            <a:ext cx="152400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4648200" y="1714500"/>
            <a:ext cx="152400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2667000" y="14287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2662238" y="2057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4495800" y="1371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4510088" y="14287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4495800" y="24003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4514850" y="24574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208" name="Group 32"/>
          <p:cNvGrpSpPr>
            <a:grpSpLocks/>
          </p:cNvGrpSpPr>
          <p:nvPr/>
        </p:nvGrpSpPr>
        <p:grpSpPr bwMode="auto">
          <a:xfrm>
            <a:off x="5486400" y="2343150"/>
            <a:ext cx="152400" cy="114300"/>
            <a:chOff x="768" y="3792"/>
            <a:chExt cx="96" cy="96"/>
          </a:xfrm>
        </p:grpSpPr>
        <p:sp>
          <p:nvSpPr>
            <p:cNvPr id="50209" name="Line 33"/>
            <p:cNvSpPr>
              <a:spLocks noChangeShapeType="1"/>
            </p:cNvSpPr>
            <p:nvPr/>
          </p:nvSpPr>
          <p:spPr bwMode="auto">
            <a:xfrm flipH="1">
              <a:off x="768" y="3792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>
              <a:off x="768" y="3792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211" name="Group 35"/>
          <p:cNvGrpSpPr>
            <a:grpSpLocks/>
          </p:cNvGrpSpPr>
          <p:nvPr/>
        </p:nvGrpSpPr>
        <p:grpSpPr bwMode="auto">
          <a:xfrm>
            <a:off x="5467350" y="1085850"/>
            <a:ext cx="152400" cy="114300"/>
            <a:chOff x="768" y="3792"/>
            <a:chExt cx="96" cy="96"/>
          </a:xfrm>
        </p:grpSpPr>
        <p:sp>
          <p:nvSpPr>
            <p:cNvPr id="50212" name="Line 36"/>
            <p:cNvSpPr>
              <a:spLocks noChangeShapeType="1"/>
            </p:cNvSpPr>
            <p:nvPr/>
          </p:nvSpPr>
          <p:spPr bwMode="auto">
            <a:xfrm flipH="1">
              <a:off x="768" y="3792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213" name="Line 37"/>
            <p:cNvSpPr>
              <a:spLocks noChangeShapeType="1"/>
            </p:cNvSpPr>
            <p:nvPr/>
          </p:nvSpPr>
          <p:spPr bwMode="auto">
            <a:xfrm>
              <a:off x="768" y="3792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216" name="Text Box 40"/>
          <p:cNvSpPr txBox="1">
            <a:spLocks noChangeArrowheads="1"/>
          </p:cNvSpPr>
          <p:nvPr/>
        </p:nvSpPr>
        <p:spPr bwMode="auto">
          <a:xfrm>
            <a:off x="303211" y="3295173"/>
            <a:ext cx="845979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A’B’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d.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217" name="Text Box 41"/>
          <p:cNvSpPr txBox="1">
            <a:spLocks noChangeArrowheads="1"/>
          </p:cNvSpPr>
          <p:nvPr/>
        </p:nvSpPr>
        <p:spPr bwMode="auto">
          <a:xfrm>
            <a:off x="1057140" y="3938735"/>
            <a:ext cx="7029719" cy="4154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18" name="Text Box 42"/>
          <p:cNvSpPr txBox="1">
            <a:spLocks noChangeArrowheads="1"/>
          </p:cNvSpPr>
          <p:nvPr/>
        </p:nvSpPr>
        <p:spPr bwMode="auto">
          <a:xfrm>
            <a:off x="185738" y="3295172"/>
            <a:ext cx="8839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220" name="Picture 44" descr="j00885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57150"/>
            <a:ext cx="91440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21" name="Picture 45" descr="j00885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029200"/>
            <a:ext cx="91440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22" name="Picture 46" descr="j00885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562600" y="169545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23" name="Picture 47" descr="j00885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429000" y="17526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24" name="Picture 48" descr="SPARKLES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0963"/>
            <a:ext cx="9144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225" name="Text Box 49"/>
          <p:cNvSpPr txBox="1">
            <a:spLocks noChangeArrowheads="1"/>
          </p:cNvSpPr>
          <p:nvPr/>
        </p:nvSpPr>
        <p:spPr bwMode="auto">
          <a:xfrm>
            <a:off x="152402" y="20019"/>
            <a:ext cx="8535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927778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0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6" grpId="0"/>
      <p:bldP spid="50216" grpId="1"/>
      <p:bldP spid="50217" grpId="0" animBg="1"/>
      <p:bldP spid="50217" grpId="1" animBg="1"/>
      <p:bldP spid="502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  <p:tag name="INKNOELEADERBOARD" val="130606235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1284</Words>
  <Application>Microsoft Office PowerPoint</Application>
  <PresentationFormat>On-screen Show (16:9)</PresentationFormat>
  <Paragraphs>260</Paragraphs>
  <Slides>22</Slides>
  <Notes>3</Notes>
  <HiddenSlides>0</HiddenSlides>
  <MMClips>3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宋体</vt:lpstr>
      <vt:lpstr>.VnAristote</vt:lpstr>
      <vt:lpstr>Arial</vt:lpstr>
      <vt:lpstr>Calibri</vt:lpstr>
      <vt:lpstr>Catamaran</vt:lpstr>
      <vt:lpstr>Garamond</vt:lpstr>
      <vt:lpstr>Impact</vt:lpstr>
      <vt:lpstr>Symbol</vt:lpstr>
      <vt:lpstr>Times New Roman</vt:lpstr>
      <vt:lpstr>Wingdings</vt:lpstr>
      <vt:lpstr>思源黑体 Normal</vt:lpstr>
      <vt:lpstr>方正正准黑简体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66</cp:revision>
  <dcterms:created xsi:type="dcterms:W3CDTF">2015-02-26T08:23:36Z</dcterms:created>
  <dcterms:modified xsi:type="dcterms:W3CDTF">2021-09-23T03:04:02Z</dcterms:modified>
</cp:coreProperties>
</file>