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21"/>
  </p:notesMasterIdLst>
  <p:sldIdLst>
    <p:sldId id="283" r:id="rId3"/>
    <p:sldId id="258" r:id="rId4"/>
    <p:sldId id="259" r:id="rId5"/>
    <p:sldId id="282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6" r:id="rId14"/>
    <p:sldId id="273" r:id="rId15"/>
    <p:sldId id="274" r:id="rId16"/>
    <p:sldId id="277" r:id="rId17"/>
    <p:sldId id="278" r:id="rId18"/>
    <p:sldId id="279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802"/>
    <a:srgbClr val="308076"/>
    <a:srgbClr val="DF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9T00:04:42.793" idx="1">
    <p:pos x="6240" y="-4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2A9B9-055F-43BC-A9E4-24F729418FCC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86930-7BD7-467F-82DB-8731723EA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60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6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2B638-335B-414B-B519-F37B683A4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64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F065E-66A5-44EF-81F6-BBBFB5392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10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F00A4-4D51-42E3-8DD6-19079B1C9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23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406D1-02B4-462E-938E-247B3CA2E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87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1B3C3-4604-4297-8119-695715FFA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8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BE6FA-94CF-43FC-B356-012788788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295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A268A-BCC1-44D9-9B4A-211CEB664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98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88184-5286-489C-9237-E09B43102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97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0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A930-50F7-4C06-A715-B2C498939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567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7242E-F298-43B8-95A5-41FE98EA4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531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8815C-7155-41C2-9465-55D732B88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25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15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4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2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0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5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9573AAE-3755-4370-B429-1E5C6C994C0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0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573AAE-3755-4370-B429-1E5C6C994C01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90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F4915-2270-4E10-94AE-2DEFF23BE5D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9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46" y="0"/>
            <a:ext cx="9253046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2425" y="1530350"/>
            <a:ext cx="7947025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5539" b="1" u="sng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633413" y="2725738"/>
            <a:ext cx="7737475" cy="1406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23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23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984250" y="404813"/>
            <a:ext cx="68929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440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585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GD-ĐT QUẬN LONG BIÊN</a:t>
            </a:r>
            <a:endParaRPr lang="vi-VN" altLang="en-US" sz="2585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440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altLang="en-US" sz="2585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</a:t>
            </a:r>
            <a:r>
              <a:rPr lang="en-US" altLang="en-US" sz="2585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 QUÝ ĐÔN</a:t>
            </a:r>
            <a:endParaRPr lang="vi-VN" altLang="en-US" sz="2585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954338" y="1319213"/>
            <a:ext cx="37274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altLang="en-US" sz="221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4079875" y="4905375"/>
            <a:ext cx="45021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85" b="1">
                <a:solidFill>
                  <a:srgbClr val="000000"/>
                </a:solidFill>
              </a:rPr>
              <a:t>Giáo viên : Nguyễn Thị Hà </a:t>
            </a:r>
          </a:p>
        </p:txBody>
      </p:sp>
    </p:spTree>
    <p:extLst>
      <p:ext uri="{BB962C8B-B14F-4D97-AF65-F5344CB8AC3E}">
        <p14:creationId xmlns:p14="http://schemas.microsoft.com/office/powerpoint/2010/main" val="2695872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7"/>
          <p:cNvSpPr>
            <a:spLocks noChangeArrowheads="1"/>
          </p:cNvSpPr>
          <p:nvPr/>
        </p:nvSpPr>
        <p:spPr bwMode="auto">
          <a:xfrm>
            <a:off x="387350" y="346075"/>
            <a:ext cx="2014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u="sng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53988" y="1676400"/>
            <a:ext cx="4495800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đặt trưng cho sự khác nhau của vật liệu làm dây người ta đưa ra khái niệm điện trở suất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105400" y="2286000"/>
            <a:ext cx="3810000" cy="2514600"/>
            <a:chOff x="1008" y="1152"/>
            <a:chExt cx="2957" cy="1584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1008" y="1776"/>
              <a:ext cx="624" cy="960"/>
            </a:xfrm>
            <a:prstGeom prst="can">
              <a:avLst>
                <a:gd name="adj" fmla="val 3846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2295" name="Line 6"/>
            <p:cNvSpPr>
              <a:spLocks noChangeShapeType="1"/>
            </p:cNvSpPr>
            <p:nvPr/>
          </p:nvSpPr>
          <p:spPr bwMode="auto">
            <a:xfrm flipV="1">
              <a:off x="1392" y="139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1392" y="139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>
              <a:off x="1968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1632" y="192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Line 10"/>
            <p:cNvSpPr>
              <a:spLocks noChangeShapeType="1"/>
            </p:cNvSpPr>
            <p:nvPr/>
          </p:nvSpPr>
          <p:spPr bwMode="auto">
            <a:xfrm>
              <a:off x="1632" y="264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Freeform 11"/>
            <p:cNvSpPr>
              <a:spLocks/>
            </p:cNvSpPr>
            <p:nvPr/>
          </p:nvSpPr>
          <p:spPr bwMode="auto">
            <a:xfrm>
              <a:off x="2160" y="2016"/>
              <a:ext cx="96" cy="381"/>
            </a:xfrm>
            <a:custGeom>
              <a:avLst/>
              <a:gdLst>
                <a:gd name="T0" fmla="*/ 0 w 256"/>
                <a:gd name="T1" fmla="*/ 0 h 928"/>
                <a:gd name="T2" fmla="*/ 0 w 256"/>
                <a:gd name="T3" fmla="*/ 0 h 928"/>
                <a:gd name="T4" fmla="*/ 0 w 256"/>
                <a:gd name="T5" fmla="*/ 0 h 928"/>
                <a:gd name="T6" fmla="*/ 0 w 256"/>
                <a:gd name="T7" fmla="*/ 0 h 928"/>
                <a:gd name="T8" fmla="*/ 0 w 256"/>
                <a:gd name="T9" fmla="*/ 0 h 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928"/>
                <a:gd name="T17" fmla="*/ 256 w 256"/>
                <a:gd name="T18" fmla="*/ 928 h 9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Text Box 12"/>
            <p:cNvSpPr txBox="1">
              <a:spLocks noChangeArrowheads="1"/>
            </p:cNvSpPr>
            <p:nvPr/>
          </p:nvSpPr>
          <p:spPr bwMode="auto">
            <a:xfrm>
              <a:off x="2400" y="1152"/>
              <a:ext cx="1446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1m</a:t>
              </a:r>
              <a:r>
                <a:rPr lang="en-US" sz="24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2302" name="Text Box 13"/>
            <p:cNvSpPr txBox="1">
              <a:spLocks noChangeArrowheads="1"/>
            </p:cNvSpPr>
            <p:nvPr/>
          </p:nvSpPr>
          <p:spPr bwMode="auto">
            <a:xfrm>
              <a:off x="2352" y="2064"/>
              <a:ext cx="16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Chiều dài 1m</a:t>
              </a:r>
            </a:p>
          </p:txBody>
        </p:sp>
      </p:grp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5563" y="1274763"/>
            <a:ext cx="4876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1m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1m</a:t>
            </a:r>
            <a:r>
              <a:rPr lang="en-US" sz="2800" b="1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l-G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just"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8534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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(ở 20</a:t>
            </a:r>
            <a:r>
              <a:rPr lang="en-US" sz="3200" b="1" u="sng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C): </a:t>
            </a:r>
          </a:p>
        </p:txBody>
      </p:sp>
      <p:graphicFrame>
        <p:nvGraphicFramePr>
          <p:cNvPr id="203854" name="Group 78"/>
          <p:cNvGraphicFramePr>
            <a:graphicFrameLocks noGrp="1"/>
          </p:cNvGraphicFramePr>
          <p:nvPr/>
        </p:nvGraphicFramePr>
        <p:xfrm>
          <a:off x="990600" y="1524000"/>
          <a:ext cx="7648575" cy="4013202"/>
        </p:xfrm>
        <a:graphic>
          <a:graphicData uri="http://schemas.openxmlformats.org/drawingml/2006/table">
            <a:tbl>
              <a:tblPr/>
              <a:tblGrid>
                <a:gridCol w="1932271"/>
                <a:gridCol w="1771249"/>
                <a:gridCol w="2173806"/>
                <a:gridCol w="1771249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loại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 kim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Nikêlin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Manganin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Constantan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Vônfram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Nicrom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52" name="Object 2"/>
          <p:cNvGraphicFramePr>
            <a:graphicFrameLocks noChangeAspect="1"/>
          </p:cNvGraphicFramePr>
          <p:nvPr/>
        </p:nvGraphicFramePr>
        <p:xfrm>
          <a:off x="3076575" y="1711325"/>
          <a:ext cx="446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152268" imgH="164957" progId="">
                  <p:embed/>
                </p:oleObj>
              </mc:Choice>
              <mc:Fallback>
                <p:oleObj name="Equation" r:id="rId3" imgW="152268" imgH="1649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1711325"/>
                        <a:ext cx="4460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3" name="Object 3"/>
          <p:cNvGraphicFramePr>
            <a:graphicFrameLocks noChangeAspect="1"/>
          </p:cNvGraphicFramePr>
          <p:nvPr/>
        </p:nvGraphicFramePr>
        <p:xfrm>
          <a:off x="6775450" y="1647825"/>
          <a:ext cx="446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5" imgW="152268" imgH="164957" progId="">
                  <p:embed/>
                </p:oleObj>
              </mc:Choice>
              <mc:Fallback>
                <p:oleObj name="Equation" r:id="rId5" imgW="152268" imgH="16495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1647825"/>
                        <a:ext cx="4460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4" name="Object 4"/>
          <p:cNvGraphicFramePr>
            <a:graphicFrameLocks noChangeAspect="1"/>
          </p:cNvGraphicFramePr>
          <p:nvPr/>
        </p:nvGraphicFramePr>
        <p:xfrm>
          <a:off x="3429000" y="1728788"/>
          <a:ext cx="9255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7" imgW="380835" imgH="203112" progId="">
                  <p:embed/>
                </p:oleObj>
              </mc:Choice>
              <mc:Fallback>
                <p:oleObj name="Equation" r:id="rId7" imgW="380835" imgH="20311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28788"/>
                        <a:ext cx="925513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5" name="Object 5"/>
          <p:cNvGraphicFramePr>
            <a:graphicFrameLocks noChangeAspect="1"/>
          </p:cNvGraphicFramePr>
          <p:nvPr/>
        </p:nvGraphicFramePr>
        <p:xfrm>
          <a:off x="7239000" y="1647825"/>
          <a:ext cx="9255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9" imgW="380835" imgH="203112" progId="">
                  <p:embed/>
                </p:oleObj>
              </mc:Choice>
              <mc:Fallback>
                <p:oleObj name="Equation" r:id="rId9" imgW="380835" imgH="20311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47825"/>
                        <a:ext cx="925513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58674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1752600" y="1471613"/>
          <a:ext cx="533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r:id="rId3" imgW="164957" imgH="393359" progId="">
                  <p:embed/>
                </p:oleObj>
              </mc:Choice>
              <mc:Fallback>
                <p:oleObj r:id="rId3" imgW="164957" imgH="393359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71613"/>
                        <a:ext cx="5334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5608638" y="1541463"/>
          <a:ext cx="9906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r:id="rId5" imgW="253890" imgH="418918" progId="">
                  <p:embed/>
                </p:oleObj>
              </mc:Choice>
              <mc:Fallback>
                <p:oleObj r:id="rId5" imgW="253890" imgH="41891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1541463"/>
                        <a:ext cx="9906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3673475" y="1431925"/>
          <a:ext cx="685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r:id="rId7" imgW="291973" imgH="418918" progId="">
                  <p:embed/>
                </p:oleObj>
              </mc:Choice>
              <mc:Fallback>
                <p:oleObj r:id="rId7" imgW="291973" imgH="41891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1431925"/>
                        <a:ext cx="685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8239125" y="1577975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r:id="rId9" imgW="164957" imgH="393359" progId="">
                  <p:embed/>
                </p:oleObj>
              </mc:Choice>
              <mc:Fallback>
                <p:oleObj r:id="rId9" imgW="164957" imgH="39335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577975"/>
                        <a:ext cx="685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11125" y="722313"/>
            <a:ext cx="9144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r-FR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l,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được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công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A. R =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2438400" y="16891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r-FR" sz="1200">
                <a:cs typeface="Times New Roman" pitchFamily="18" charset="0"/>
              </a:rPr>
              <a:t>.   </a:t>
            </a:r>
            <a:r>
              <a:rPr lang="fr-FR" sz="2400">
                <a:latin typeface="Times New Roman" pitchFamily="18" charset="0"/>
                <a:cs typeface="Times New Roman" pitchFamily="18" charset="0"/>
              </a:rPr>
              <a:t>B. R</a:t>
            </a:r>
            <a:r>
              <a:rPr lang="fr-FR" sz="2400" b="1">
                <a:latin typeface="Times New Roman" pitchFamily="18" charset="0"/>
                <a:cs typeface="Times New Roman" pitchFamily="18" charset="0"/>
              </a:rPr>
              <a:t>  =  </a:t>
            </a:r>
            <a:endParaRPr lang="fr-F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4603750" y="1323975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r-FR" sz="2400">
                <a:cs typeface="Times New Roman" pitchFamily="18" charset="0"/>
              </a:rPr>
              <a:t>                    C. R =  </a:t>
            </a:r>
            <a:endParaRPr lang="fr-FR" sz="2400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6934200" y="16891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r-FR" sz="2400">
                <a:cs typeface="Times New Roman" pitchFamily="18" charset="0"/>
              </a:rPr>
              <a:t>D. R =</a:t>
            </a:r>
            <a:r>
              <a:rPr lang="fr-FR" sz="2400" b="1"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fr-FR" sz="2400">
                <a:cs typeface="Times New Roman" pitchFamily="18" charset="0"/>
              </a:rPr>
              <a:t> </a:t>
            </a:r>
            <a:endParaRPr lang="fr-FR" sz="2400" i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-41275" y="2208213"/>
            <a:ext cx="92964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1200" dirty="0">
                <a:cs typeface="Times New Roman" pitchFamily="18" charset="0"/>
              </a:rPr>
              <a:t>.  </a:t>
            </a:r>
            <a:endParaRPr lang="en-US" sz="800" dirty="0"/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A.Chiều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 m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1m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                                  </a:t>
            </a: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1m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1cm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1m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1mm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.                              </a:t>
            </a: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1mm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1mm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      	  B.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16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.          	</a:t>
            </a: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	D.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533400" y="1588"/>
            <a:ext cx="8391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81800" y="1689100"/>
            <a:ext cx="533400" cy="4651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12700" y="2835275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213" y="5846763"/>
            <a:ext cx="422275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7"/>
          <p:cNvSpPr>
            <a:spLocks noChangeArrowheads="1"/>
          </p:cNvSpPr>
          <p:nvPr/>
        </p:nvSpPr>
        <p:spPr bwMode="auto">
          <a:xfrm>
            <a:off x="228600" y="381000"/>
            <a:ext cx="268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endParaRPr lang="en-US" sz="2400" b="1" u="sng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4419600" y="1885950"/>
          <a:ext cx="12255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3" imgW="609600" imgH="469900" progId="">
                  <p:embed/>
                </p:oleObj>
              </mc:Choice>
              <mc:Fallback>
                <p:oleObj name="Equation" r:id="rId3" imgW="609600" imgH="4699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85950"/>
                        <a:ext cx="122555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599113" y="1839913"/>
            <a:ext cx="3443287" cy="2678112"/>
            <a:chOff x="2052467" y="2928631"/>
            <a:chExt cx="3978818" cy="2677011"/>
          </a:xfrm>
        </p:grpSpPr>
        <p:sp>
          <p:nvSpPr>
            <p:cNvPr id="15373" name="Rectangle 14"/>
            <p:cNvSpPr>
              <a:spLocks noChangeArrowheads="1"/>
            </p:cNvSpPr>
            <p:nvPr/>
          </p:nvSpPr>
          <p:spPr bwMode="auto">
            <a:xfrm>
              <a:off x="2297485" y="2928631"/>
              <a:ext cx="3733800" cy="2677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l-GR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điện trở suất (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m)</a:t>
              </a:r>
            </a:p>
            <a:p>
              <a:pPr algn="just" eaLnBrk="0" hangingPunct="0"/>
              <a:r>
                <a:rPr lang="en-US" sz="2400" b="1">
                  <a:solidFill>
                    <a:srgbClr val="0000FF"/>
                  </a:solidFill>
                  <a:latin typeface="VNI-Commerce" pitchFamily="2" charset="0"/>
                  <a:cs typeface="Times New Roman" pitchFamily="18" charset="0"/>
                  <a:sym typeface="Symbol" pitchFamily="18" charset="2"/>
                </a:rPr>
                <a:t>l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: chiều dài dây dẫn (m)</a:t>
              </a:r>
            </a:p>
            <a:p>
              <a:pPr algn="just" eaLnBrk="0" hangingPunct="0"/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S: tiết diện dây dẫn (m</a:t>
              </a:r>
              <a:r>
                <a:rPr lang="en-US" sz="2400" b="1" baseline="30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</a:p>
            <a:p>
              <a:pPr algn="just" eaLnBrk="0" hangingPunct="0"/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R: điện trở dây dẫn ()</a:t>
              </a:r>
              <a:endPara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2052467" y="3119053"/>
              <a:ext cx="352205" cy="2361229"/>
            </a:xfrm>
            <a:prstGeom prst="lef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</p:grp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3070225" y="5106988"/>
          <a:ext cx="11811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5" imgW="507780" imgH="393529" progId="">
                  <p:embed/>
                </p:oleObj>
              </mc:Choice>
              <mc:Fallback>
                <p:oleObj name="Equation" r:id="rId5" imgW="507780" imgH="39352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5106988"/>
                        <a:ext cx="11811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4964113" y="5106988"/>
          <a:ext cx="1268412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7" imgW="545863" imgH="393529" progId="">
                  <p:embed/>
                </p:oleObj>
              </mc:Choice>
              <mc:Fallback>
                <p:oleObj name="Equation" r:id="rId7" imgW="545863" imgH="39352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5106988"/>
                        <a:ext cx="1268412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6837363" y="4953000"/>
          <a:ext cx="11795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9" imgW="508000" imgH="419100" progId="">
                  <p:embed/>
                </p:oleObj>
              </mc:Choice>
              <mc:Fallback>
                <p:oleObj name="Equation" r:id="rId9" imgW="508000" imgH="4191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4953000"/>
                        <a:ext cx="1179512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8600" y="53340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Suy ra công thức:</a:t>
            </a:r>
          </a:p>
        </p:txBody>
      </p:sp>
      <p:graphicFrame>
        <p:nvGraphicFramePr>
          <p:cNvPr id="15369" name="Object 17"/>
          <p:cNvGraphicFramePr>
            <a:graphicFrameLocks noChangeAspect="1"/>
          </p:cNvGraphicFramePr>
          <p:nvPr/>
        </p:nvGraphicFramePr>
        <p:xfrm>
          <a:off x="0" y="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11" imgW="114102" imgH="177492" progId="">
                  <p:embed/>
                </p:oleObj>
              </mc:Choice>
              <mc:Fallback>
                <p:oleObj name="Equation" r:id="rId11" imgW="114102" imgH="177492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12725" y="1377950"/>
            <a:ext cx="4038600" cy="1938338"/>
            <a:chOff x="152400" y="4154691"/>
            <a:chExt cx="4191000" cy="1466748"/>
          </a:xfrm>
        </p:grpSpPr>
        <p:sp>
          <p:nvSpPr>
            <p:cNvPr id="15371" name="Rectangle 19"/>
            <p:cNvSpPr>
              <a:spLocks noChangeArrowheads="1"/>
            </p:cNvSpPr>
            <p:nvPr/>
          </p:nvSpPr>
          <p:spPr bwMode="auto">
            <a:xfrm>
              <a:off x="152400" y="4154691"/>
              <a:ext cx="4191000" cy="1466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 eaLnBrk="0" hangingPunct="0"/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dẫn,tỉ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thuận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,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nghịch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S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         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372" name="Object 20"/>
            <p:cNvGraphicFramePr>
              <a:graphicFrameLocks noChangeAspect="1"/>
            </p:cNvGraphicFramePr>
            <p:nvPr/>
          </p:nvGraphicFramePr>
          <p:xfrm>
            <a:off x="3094667" y="4493357"/>
            <a:ext cx="466090" cy="310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5" name="Equation" r:id="rId13" imgW="114151" imgH="164885" progId="">
                    <p:embed/>
                  </p:oleObj>
                </mc:Choice>
                <mc:Fallback>
                  <p:oleObj name="Equation" r:id="rId13" imgW="114151" imgH="164885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4667" y="4493357"/>
                          <a:ext cx="466090" cy="3101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de-DE" sz="3200" b="1" i="1" dirty="0">
                <a:latin typeface="VNI-Times" pitchFamily="2" charset="0"/>
                <a:cs typeface="Times New Roman" pitchFamily="18" charset="0"/>
              </a:rPr>
              <a:t>*</a:t>
            </a:r>
            <a:r>
              <a:rPr lang="de-DE" sz="3200" b="1" i="1" dirty="0">
                <a:latin typeface="Times New Roman" pitchFamily="18" charset="0"/>
                <a:cs typeface="Times New Roman" pitchFamily="18" charset="0"/>
              </a:rPr>
              <a:t>Giáo dục môi trường </a:t>
            </a:r>
            <a:endParaRPr lang="en-US" sz="3200" dirty="0">
              <a:latin typeface="Times New Roman" pitchFamily="18" charset="0"/>
            </a:endParaRPr>
          </a:p>
          <a:p>
            <a:pPr algn="just" eaLnBrk="0" hangingPunct="0"/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i="1" dirty="0">
                <a:latin typeface="Times New Roman" pitchFamily="18" charset="0"/>
                <a:cs typeface="Times New Roman" pitchFamily="18" charset="0"/>
              </a:rPr>
              <a:t>Điện trở là nguyên nhân gây ra sự tỏa nhiệt trên dây, nhiệt lượng tỏa ra trên dây là vô ích, làm hao phí điện năng.</a:t>
            </a:r>
            <a:endParaRPr lang="en-US" sz="3200" dirty="0">
              <a:latin typeface="Times New Roman" pitchFamily="18" charset="0"/>
            </a:endParaRPr>
          </a:p>
          <a:p>
            <a:pPr algn="just" eaLnBrk="0" hangingPunct="0"/>
            <a:r>
              <a:rPr lang="de-DE" sz="3200" i="1" dirty="0">
                <a:latin typeface="Times New Roman" pitchFamily="18" charset="0"/>
                <a:cs typeface="Times New Roman" pitchFamily="18" charset="0"/>
              </a:rPr>
              <a:t>+ Mỗi dây dẫn chịu được một cường độ dòng điện xác định.</a:t>
            </a:r>
          </a:p>
          <a:p>
            <a:pPr algn="just" eaLnBrk="0" hangingPunct="0"/>
            <a:endParaRPr lang="de-DE" sz="3200" dirty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" y="29718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de-DE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de-DE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dây không đúng cường độ dòng điện cho phép thì gây ra hiện tượng gì?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926294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de-DE" sz="3200" b="1" i="1" dirty="0">
                <a:latin typeface="Times New Roman" pitchFamily="18" charset="0"/>
                <a:cs typeface="Times New Roman" pitchFamily="18" charset="0"/>
              </a:rPr>
              <a:t>Trả lời: </a:t>
            </a:r>
            <a:r>
              <a:rPr lang="de-DE" sz="3200" dirty="0">
                <a:latin typeface="Times New Roman" pitchFamily="18" charset="0"/>
                <a:cs typeface="Times New Roman" pitchFamily="18" charset="0"/>
              </a:rPr>
              <a:t>Làm dây dẫn nóng chảy, gây ra hỏa hoạn</a:t>
            </a:r>
            <a:endParaRPr lang="de-DE" sz="3200" dirty="0">
              <a:latin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3913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de-DE" sz="3200" b="1" dirty="0">
                <a:cs typeface="Times New Roman" pitchFamily="18" charset="0"/>
              </a:rPr>
              <a:t>*</a:t>
            </a:r>
            <a:r>
              <a:rPr lang="de-DE" sz="3200" b="1" dirty="0">
                <a:latin typeface="Times New Roman" pitchFamily="18" charset="0"/>
                <a:cs typeface="Times New Roman" pitchFamily="18" charset="0"/>
              </a:rPr>
              <a:t>Tiết kiệm năng lượng:</a:t>
            </a:r>
            <a:endParaRPr lang="en-US" sz="3200" dirty="0">
              <a:latin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de-DE" sz="3200" i="1" dirty="0">
                <a:cs typeface="Times New Roman" pitchFamily="18" charset="0"/>
              </a:rPr>
              <a:t> </a:t>
            </a:r>
            <a:r>
              <a:rPr lang="de-DE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de-DE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điện năng ta cần sử dụng dây </a:t>
            </a:r>
            <a:r>
              <a:rPr lang="de-DE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 </a:t>
            </a:r>
            <a:r>
              <a:rPr lang="de-DE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điện trở lớn hay nhỏ?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8039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de-DE" sz="3200" i="1" dirty="0">
                <a:latin typeface="Times New Roman" pitchFamily="18" charset="0"/>
                <a:cs typeface="Times New Roman" pitchFamily="18" charset="0"/>
              </a:rPr>
              <a:t>Trả lời: Dây dẫn có điện trở nhỏ</a:t>
            </a:r>
            <a:endParaRPr lang="de-DE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de-DE" sz="3200" dirty="0">
                <a:latin typeface="VNI-Times" pitchFamily="2" charset="0"/>
                <a:cs typeface="Times New Roman" pitchFamily="18" charset="0"/>
              </a:rPr>
              <a:t>   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52400" y="304800"/>
            <a:ext cx="86106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b="1" u="sng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Câu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4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Nhận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định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nào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là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không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đúng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suất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càng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nhỏ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thì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đó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càng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tốt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càng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ngắn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thì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đó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càng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tốt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càng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nhỏ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thì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đó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càng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tốt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càng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nhỏ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thì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đó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càng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kém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   </a:t>
            </a: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= 4m 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 mm ,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=1 ,7.10 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-8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 :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A. 0,87.10 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-2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	B. 8,7.10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	</a:t>
            </a: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C. 87.10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-2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D. 0,087.10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2438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3800" y="5257800"/>
            <a:ext cx="609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533400"/>
            <a:ext cx="8686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vi-VN" sz="2400" b="1" dirty="0">
                <a:solidFill>
                  <a:srgbClr val="C00000"/>
                </a:solidFill>
                <a:latin typeface="+mj-lt"/>
              </a:rPr>
              <a:t>C4 </a:t>
            </a:r>
            <a:r>
              <a:rPr lang="vi-VN" sz="2400" b="1" dirty="0">
                <a:latin typeface="+mj-lt"/>
              </a:rPr>
              <a:t>Tính điện trở của đoạn dây dẫn đồng dài l = 4m có tiết diện tròn, đường kính d=1mm (lấy </a:t>
            </a:r>
            <a:r>
              <a:rPr lang="vi-VN" sz="2400" b="1" dirty="0">
                <a:latin typeface="+mj-lt"/>
                <a:sym typeface="Symbol"/>
              </a:rPr>
              <a:t></a:t>
            </a:r>
            <a:r>
              <a:rPr lang="en-US" sz="2400" b="1" dirty="0">
                <a:latin typeface="+mj-lt"/>
                <a:sym typeface="Symbol"/>
              </a:rPr>
              <a:t>=3,14</a:t>
            </a:r>
            <a:r>
              <a:rPr lang="vi-VN" b="1" dirty="0">
                <a:latin typeface="+mj-lt"/>
              </a:rPr>
              <a:t>)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2971800" y="3124200"/>
          <a:ext cx="54578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" imgW="2438400" imgH="419100" progId="">
                  <p:embed/>
                </p:oleObj>
              </mc:Choice>
              <mc:Fallback>
                <p:oleObj name="Equation" r:id="rId3" imgW="2438400" imgH="4191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24200"/>
                        <a:ext cx="5457825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2930525" y="5029200"/>
          <a:ext cx="55054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5" imgW="2540000" imgH="419100" progId="">
                  <p:embed/>
                </p:oleObj>
              </mc:Choice>
              <mc:Fallback>
                <p:oleObj name="Equation" r:id="rId5" imgW="2540000" imgH="4191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5029200"/>
                        <a:ext cx="550545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8600" y="2286000"/>
            <a:ext cx="2286000" cy="19383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pPr algn="just"/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 = 4m 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d=1mm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sz="24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</a:t>
            </a:r>
          </a:p>
          <a:p>
            <a:pPr algn="just"/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=1,7.10</a:t>
            </a:r>
            <a:r>
              <a:rPr lang="en-US" sz="24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-8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m</a:t>
            </a:r>
          </a:p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R=?</a:t>
            </a:r>
            <a:endParaRPr lang="vi-VN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71800" y="2362200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diện dây dẫn:</a:t>
            </a:r>
            <a:endParaRPr lang="vi-VN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971800" y="44958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 trở dây dẫn:</a:t>
            </a:r>
            <a:endParaRPr lang="vi-VN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6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219200" y="528935"/>
            <a:ext cx="7239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HỌC TẬP</a:t>
            </a:r>
          </a:p>
        </p:txBody>
      </p:sp>
      <p:sp>
        <p:nvSpPr>
          <p:cNvPr id="24" name="Text Box 148"/>
          <p:cNvSpPr txBox="1">
            <a:spLocks noChangeArrowheads="1"/>
          </p:cNvSpPr>
          <p:nvPr/>
        </p:nvSpPr>
        <p:spPr bwMode="auto">
          <a:xfrm>
            <a:off x="106363" y="1600200"/>
            <a:ext cx="8915400" cy="452437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C6/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trang27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9.1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9.4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24,25</a:t>
            </a:r>
          </a:p>
          <a:p>
            <a:pPr algn="just" eaLnBrk="1" hangingPunct="1">
              <a:buClr>
                <a:srgbClr val="FF0000"/>
              </a:buClr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11: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toàn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bộ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trở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yếu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chuẩn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1,2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32,33</a:t>
            </a:r>
            <a:endParaRPr lang="vi-VN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enu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-150813" y="152400"/>
            <a:ext cx="5356226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/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yêu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thích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việc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mình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,</a:t>
            </a:r>
          </a:p>
          <a:p>
            <a:pPr marL="457200" indent="-457200" algn="ctr" eaLnBrk="0" hangingPunct="0"/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sẽ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cảm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thấy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thú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vị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457200" indent="-457200" algn="ctr" eaLnBrk="0" hangingPunct="0"/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việc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sẽ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hiệu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br>
              <a:rPr lang="en-US" sz="3200" b="1" i="1" dirty="0">
                <a:solidFill>
                  <a:schemeClr val="bg1"/>
                </a:solidFill>
                <a:latin typeface="Times New Roman" pitchFamily="18" charset="0"/>
              </a:rPr>
            </a:br>
            <a:endParaRPr lang="fr-FR" sz="3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0400" y="2286000"/>
            <a:ext cx="2840038" cy="2227263"/>
            <a:chOff x="2928" y="384"/>
            <a:chExt cx="1789" cy="1403"/>
          </a:xfrm>
        </p:grpSpPr>
        <p:sp>
          <p:nvSpPr>
            <p:cNvPr id="26995" name="Oval 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6" name="Oval 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7" name="Freeform 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8" name="Freeform 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9" name="Freeform 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00" name="Freeform 1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01" name="Freeform 1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02" name="Freeform 1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03" name="Freeform 1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04" name="Freeform 1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05" name="Freeform 1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06" name="Freeform 1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07" name="Freeform 1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08" name="Freeform 1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09" name="Freeform 1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10" name="Freeform 2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11" name="Freeform 2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12" name="Freeform 2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13" name="Freeform 2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14" name="Freeform 2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15" name="Freeform 2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16" name="Freeform 2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17" name="Freeform 2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18" name="Freeform 2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19" name="Freeform 2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20" name="Freeform 3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21" name="Freeform 3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22" name="Freeform 3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23" name="Freeform 3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24" name="Freeform 3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25" name="Freeform 3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26" name="Freeform 3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27" name="Freeform 3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28" name="Freeform 3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29" name="Freeform 3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0" name="Freeform 4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1" name="Freeform 4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2" name="Freeform 4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3" name="Freeform 4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" name="Freeform 4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" name="Freeform 4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6" name="Freeform 4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7" name="Freeform 4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8" name="Freeform 4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9" name="Freeform 4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40" name="Freeform 5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41" name="Freeform 5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42" name="Freeform 5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43" name="Freeform 5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44" name="Freeform 5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45" name="Freeform 5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46" name="Freeform 5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47" name="Freeform 5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48" name="Freeform 5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49" name="Freeform 5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50" name="Freeform 6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51" name="Freeform 6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52" name="Freeform 6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53" name="Freeform 6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54" name="Freeform 6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55" name="Freeform 6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56" name="Freeform 6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57" name="Freeform 6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58" name="Freeform 6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59" name="Freeform 6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60" name="Freeform 7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61" name="Freeform 7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62" name="Freeform 7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63" name="Freeform 7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64" name="Arc 7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65" name="Arc 7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66" name="Arc 7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67" name="Arc 7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68" name="Arc 7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69" name="Arc 7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70" name="Arc 8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71" name="Arc 8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72" name="Freeform 8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73" name="Freeform 8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74" name="Arc 8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75" name="Arc 8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76" name="Arc 8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77" name="Freeform 8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3 w 776"/>
                <a:gd name="T11" fmla="*/ 0 h 2368"/>
                <a:gd name="T12" fmla="*/ 2 w 776"/>
                <a:gd name="T13" fmla="*/ 0 h 2368"/>
                <a:gd name="T14" fmla="*/ 4 w 776"/>
                <a:gd name="T15" fmla="*/ 0 h 2368"/>
                <a:gd name="T16" fmla="*/ 3 w 776"/>
                <a:gd name="T17" fmla="*/ 0 h 2368"/>
                <a:gd name="T18" fmla="*/ 5 w 776"/>
                <a:gd name="T19" fmla="*/ 0 h 2368"/>
                <a:gd name="T20" fmla="*/ 4 w 776"/>
                <a:gd name="T21" fmla="*/ 0 h 2368"/>
                <a:gd name="T22" fmla="*/ 5 w 776"/>
                <a:gd name="T23" fmla="*/ 0 h 2368"/>
                <a:gd name="T24" fmla="*/ 5 w 776"/>
                <a:gd name="T25" fmla="*/ 0 h 2368"/>
                <a:gd name="T26" fmla="*/ 6 w 776"/>
                <a:gd name="T27" fmla="*/ 0 h 2368"/>
                <a:gd name="T28" fmla="*/ 5 w 776"/>
                <a:gd name="T29" fmla="*/ 0 h 2368"/>
                <a:gd name="T30" fmla="*/ 6 w 776"/>
                <a:gd name="T31" fmla="*/ 0 h 2368"/>
                <a:gd name="T32" fmla="*/ 6 w 776"/>
                <a:gd name="T33" fmla="*/ 0 h 2368"/>
                <a:gd name="T34" fmla="*/ 6 w 776"/>
                <a:gd name="T35" fmla="*/ 0 h 2368"/>
                <a:gd name="T36" fmla="*/ 6 w 776"/>
                <a:gd name="T37" fmla="*/ 0 h 2368"/>
                <a:gd name="T38" fmla="*/ 6 w 776"/>
                <a:gd name="T39" fmla="*/ 0 h 2368"/>
                <a:gd name="T40" fmla="*/ 6 w 776"/>
                <a:gd name="T41" fmla="*/ 0 h 2368"/>
                <a:gd name="T42" fmla="*/ 6 w 776"/>
                <a:gd name="T43" fmla="*/ 0 h 2368"/>
                <a:gd name="T44" fmla="*/ 6 w 776"/>
                <a:gd name="T45" fmla="*/ 0 h 2368"/>
                <a:gd name="T46" fmla="*/ 6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78" name="Freeform 8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1 w 776"/>
                <a:gd name="T39" fmla="*/ 0 h 2368"/>
                <a:gd name="T40" fmla="*/ 0 w 776"/>
                <a:gd name="T41" fmla="*/ 0 h 2368"/>
                <a:gd name="T42" fmla="*/ 1 w 776"/>
                <a:gd name="T43" fmla="*/ 0 h 2368"/>
                <a:gd name="T44" fmla="*/ 0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79" name="Freeform 8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80" name="Freeform 9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0 h 2368"/>
                <a:gd name="T12" fmla="*/ 2 w 776"/>
                <a:gd name="T13" fmla="*/ 0 h 2368"/>
                <a:gd name="T14" fmla="*/ 3 w 776"/>
                <a:gd name="T15" fmla="*/ 0 h 2368"/>
                <a:gd name="T16" fmla="*/ 2 w 776"/>
                <a:gd name="T17" fmla="*/ 0 h 2368"/>
                <a:gd name="T18" fmla="*/ 3 w 776"/>
                <a:gd name="T19" fmla="*/ 0 h 2368"/>
                <a:gd name="T20" fmla="*/ 3 w 776"/>
                <a:gd name="T21" fmla="*/ 0 h 2368"/>
                <a:gd name="T22" fmla="*/ 3 w 776"/>
                <a:gd name="T23" fmla="*/ 0 h 2368"/>
                <a:gd name="T24" fmla="*/ 3 w 776"/>
                <a:gd name="T25" fmla="*/ 0 h 2368"/>
                <a:gd name="T26" fmla="*/ 4 w 776"/>
                <a:gd name="T27" fmla="*/ 0 h 2368"/>
                <a:gd name="T28" fmla="*/ 3 w 776"/>
                <a:gd name="T29" fmla="*/ 0 h 2368"/>
                <a:gd name="T30" fmla="*/ 4 w 776"/>
                <a:gd name="T31" fmla="*/ 0 h 2368"/>
                <a:gd name="T32" fmla="*/ 4 w 776"/>
                <a:gd name="T33" fmla="*/ 0 h 2368"/>
                <a:gd name="T34" fmla="*/ 4 w 776"/>
                <a:gd name="T35" fmla="*/ 0 h 2368"/>
                <a:gd name="T36" fmla="*/ 4 w 776"/>
                <a:gd name="T37" fmla="*/ 0 h 2368"/>
                <a:gd name="T38" fmla="*/ 4 w 776"/>
                <a:gd name="T39" fmla="*/ 0 h 2368"/>
                <a:gd name="T40" fmla="*/ 4 w 776"/>
                <a:gd name="T41" fmla="*/ 0 h 2368"/>
                <a:gd name="T42" fmla="*/ 4 w 776"/>
                <a:gd name="T43" fmla="*/ 0 h 2368"/>
                <a:gd name="T44" fmla="*/ 4 w 776"/>
                <a:gd name="T45" fmla="*/ 0 h 2368"/>
                <a:gd name="T46" fmla="*/ 4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81" name="Freeform 9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6 w 776"/>
                <a:gd name="T3" fmla="*/ 0 h 2368"/>
                <a:gd name="T4" fmla="*/ 6 w 776"/>
                <a:gd name="T5" fmla="*/ 0 h 2368"/>
                <a:gd name="T6" fmla="*/ 21 w 776"/>
                <a:gd name="T7" fmla="*/ 0 h 2368"/>
                <a:gd name="T8" fmla="*/ 12 w 776"/>
                <a:gd name="T9" fmla="*/ 0 h 2368"/>
                <a:gd name="T10" fmla="*/ 25 w 776"/>
                <a:gd name="T11" fmla="*/ 0 h 2368"/>
                <a:gd name="T12" fmla="*/ 18 w 776"/>
                <a:gd name="T13" fmla="*/ 0 h 2368"/>
                <a:gd name="T14" fmla="*/ 30 w 776"/>
                <a:gd name="T15" fmla="*/ 0 h 2368"/>
                <a:gd name="T16" fmla="*/ 25 w 776"/>
                <a:gd name="T17" fmla="*/ 0 h 2368"/>
                <a:gd name="T18" fmla="*/ 33 w 776"/>
                <a:gd name="T19" fmla="*/ 0 h 2368"/>
                <a:gd name="T20" fmla="*/ 30 w 776"/>
                <a:gd name="T21" fmla="*/ 0 h 2368"/>
                <a:gd name="T22" fmla="*/ 37 w 776"/>
                <a:gd name="T23" fmla="*/ 0 h 2368"/>
                <a:gd name="T24" fmla="*/ 37 w 776"/>
                <a:gd name="T25" fmla="*/ 0 h 2368"/>
                <a:gd name="T26" fmla="*/ 43 w 776"/>
                <a:gd name="T27" fmla="*/ 0 h 2368"/>
                <a:gd name="T28" fmla="*/ 40 w 776"/>
                <a:gd name="T29" fmla="*/ 0 h 2368"/>
                <a:gd name="T30" fmla="*/ 45 w 776"/>
                <a:gd name="T31" fmla="*/ 0 h 2368"/>
                <a:gd name="T32" fmla="*/ 43 w 776"/>
                <a:gd name="T33" fmla="*/ 0 h 2368"/>
                <a:gd name="T34" fmla="*/ 45 w 776"/>
                <a:gd name="T35" fmla="*/ 0 h 2368"/>
                <a:gd name="T36" fmla="*/ 43 w 776"/>
                <a:gd name="T37" fmla="*/ 0 h 2368"/>
                <a:gd name="T38" fmla="*/ 49 w 776"/>
                <a:gd name="T39" fmla="*/ 0 h 2368"/>
                <a:gd name="T40" fmla="*/ 45 w 776"/>
                <a:gd name="T41" fmla="*/ 0 h 2368"/>
                <a:gd name="T42" fmla="*/ 49 w 776"/>
                <a:gd name="T43" fmla="*/ 0 h 2368"/>
                <a:gd name="T44" fmla="*/ 45 w 776"/>
                <a:gd name="T45" fmla="*/ 0 h 2368"/>
                <a:gd name="T46" fmla="*/ 49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82" name="Freeform 9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83" name="Freeform 9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84" name="Freeform 9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5943600" y="304800"/>
            <a:ext cx="2840038" cy="2227263"/>
            <a:chOff x="2928" y="384"/>
            <a:chExt cx="1789" cy="1403"/>
          </a:xfrm>
        </p:grpSpPr>
        <p:sp>
          <p:nvSpPr>
            <p:cNvPr id="26905" name="Oval 9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6" name="Oval 9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7" name="Freeform 9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8" name="Freeform 9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9" name="Freeform 10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0" name="Freeform 10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1" name="Freeform 10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2" name="Freeform 10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3" name="Freeform 10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4" name="Freeform 10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5" name="Freeform 10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6" name="Freeform 10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7" name="Freeform 10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8" name="Freeform 10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9" name="Freeform 11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20" name="Freeform 11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21" name="Freeform 11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22" name="Freeform 11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23" name="Freeform 11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24" name="Freeform 11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25" name="Freeform 11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26" name="Freeform 11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27" name="Freeform 11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28" name="Freeform 11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29" name="Freeform 12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0" name="Freeform 12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1" name="Freeform 12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2" name="Freeform 12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3" name="Freeform 12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4" name="Freeform 12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5" name="Freeform 12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6" name="Freeform 12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7" name="Freeform 12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8" name="Freeform 12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9" name="Freeform 13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0" name="Freeform 13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1" name="Freeform 13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2" name="Freeform 13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3" name="Freeform 13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4" name="Freeform 13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5" name="Freeform 13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6" name="Freeform 13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7" name="Freeform 13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8" name="Freeform 13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9" name="Freeform 14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0" name="Freeform 14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1" name="Freeform 14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2" name="Freeform 14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3" name="Freeform 14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4" name="Freeform 14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5" name="Freeform 14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6" name="Freeform 14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7" name="Freeform 14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8" name="Freeform 14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9" name="Freeform 15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0" name="Freeform 15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1" name="Freeform 15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2" name="Freeform 15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3" name="Freeform 15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4" name="Freeform 15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5" name="Freeform 15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6" name="Freeform 15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7" name="Freeform 15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8" name="Freeform 15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69" name="Freeform 16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70" name="Freeform 16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71" name="Freeform 16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72" name="Freeform 16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73" name="Freeform 16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74" name="Arc 16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75" name="Arc 16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76" name="Arc 16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77" name="Arc 16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78" name="Arc 16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79" name="Arc 17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80" name="Arc 17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81" name="Arc 17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82" name="Freeform 17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83" name="Freeform 17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84" name="Arc 17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85" name="Arc 17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86" name="Arc 17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87" name="Freeform 17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3 w 776"/>
                <a:gd name="T11" fmla="*/ 0 h 2368"/>
                <a:gd name="T12" fmla="*/ 2 w 776"/>
                <a:gd name="T13" fmla="*/ 0 h 2368"/>
                <a:gd name="T14" fmla="*/ 4 w 776"/>
                <a:gd name="T15" fmla="*/ 0 h 2368"/>
                <a:gd name="T16" fmla="*/ 3 w 776"/>
                <a:gd name="T17" fmla="*/ 0 h 2368"/>
                <a:gd name="T18" fmla="*/ 5 w 776"/>
                <a:gd name="T19" fmla="*/ 0 h 2368"/>
                <a:gd name="T20" fmla="*/ 4 w 776"/>
                <a:gd name="T21" fmla="*/ 0 h 2368"/>
                <a:gd name="T22" fmla="*/ 5 w 776"/>
                <a:gd name="T23" fmla="*/ 0 h 2368"/>
                <a:gd name="T24" fmla="*/ 5 w 776"/>
                <a:gd name="T25" fmla="*/ 0 h 2368"/>
                <a:gd name="T26" fmla="*/ 6 w 776"/>
                <a:gd name="T27" fmla="*/ 0 h 2368"/>
                <a:gd name="T28" fmla="*/ 5 w 776"/>
                <a:gd name="T29" fmla="*/ 0 h 2368"/>
                <a:gd name="T30" fmla="*/ 6 w 776"/>
                <a:gd name="T31" fmla="*/ 0 h 2368"/>
                <a:gd name="T32" fmla="*/ 6 w 776"/>
                <a:gd name="T33" fmla="*/ 0 h 2368"/>
                <a:gd name="T34" fmla="*/ 6 w 776"/>
                <a:gd name="T35" fmla="*/ 0 h 2368"/>
                <a:gd name="T36" fmla="*/ 6 w 776"/>
                <a:gd name="T37" fmla="*/ 0 h 2368"/>
                <a:gd name="T38" fmla="*/ 6 w 776"/>
                <a:gd name="T39" fmla="*/ 0 h 2368"/>
                <a:gd name="T40" fmla="*/ 6 w 776"/>
                <a:gd name="T41" fmla="*/ 0 h 2368"/>
                <a:gd name="T42" fmla="*/ 6 w 776"/>
                <a:gd name="T43" fmla="*/ 0 h 2368"/>
                <a:gd name="T44" fmla="*/ 6 w 776"/>
                <a:gd name="T45" fmla="*/ 0 h 2368"/>
                <a:gd name="T46" fmla="*/ 6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88" name="Freeform 17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1 w 776"/>
                <a:gd name="T39" fmla="*/ 0 h 2368"/>
                <a:gd name="T40" fmla="*/ 0 w 776"/>
                <a:gd name="T41" fmla="*/ 0 h 2368"/>
                <a:gd name="T42" fmla="*/ 1 w 776"/>
                <a:gd name="T43" fmla="*/ 0 h 2368"/>
                <a:gd name="T44" fmla="*/ 0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89" name="Freeform 18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0" name="Freeform 18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0 h 2368"/>
                <a:gd name="T12" fmla="*/ 2 w 776"/>
                <a:gd name="T13" fmla="*/ 0 h 2368"/>
                <a:gd name="T14" fmla="*/ 3 w 776"/>
                <a:gd name="T15" fmla="*/ 0 h 2368"/>
                <a:gd name="T16" fmla="*/ 2 w 776"/>
                <a:gd name="T17" fmla="*/ 0 h 2368"/>
                <a:gd name="T18" fmla="*/ 3 w 776"/>
                <a:gd name="T19" fmla="*/ 0 h 2368"/>
                <a:gd name="T20" fmla="*/ 3 w 776"/>
                <a:gd name="T21" fmla="*/ 0 h 2368"/>
                <a:gd name="T22" fmla="*/ 3 w 776"/>
                <a:gd name="T23" fmla="*/ 0 h 2368"/>
                <a:gd name="T24" fmla="*/ 3 w 776"/>
                <a:gd name="T25" fmla="*/ 0 h 2368"/>
                <a:gd name="T26" fmla="*/ 4 w 776"/>
                <a:gd name="T27" fmla="*/ 0 h 2368"/>
                <a:gd name="T28" fmla="*/ 3 w 776"/>
                <a:gd name="T29" fmla="*/ 0 h 2368"/>
                <a:gd name="T30" fmla="*/ 4 w 776"/>
                <a:gd name="T31" fmla="*/ 0 h 2368"/>
                <a:gd name="T32" fmla="*/ 4 w 776"/>
                <a:gd name="T33" fmla="*/ 0 h 2368"/>
                <a:gd name="T34" fmla="*/ 4 w 776"/>
                <a:gd name="T35" fmla="*/ 0 h 2368"/>
                <a:gd name="T36" fmla="*/ 4 w 776"/>
                <a:gd name="T37" fmla="*/ 0 h 2368"/>
                <a:gd name="T38" fmla="*/ 4 w 776"/>
                <a:gd name="T39" fmla="*/ 0 h 2368"/>
                <a:gd name="T40" fmla="*/ 4 w 776"/>
                <a:gd name="T41" fmla="*/ 0 h 2368"/>
                <a:gd name="T42" fmla="*/ 4 w 776"/>
                <a:gd name="T43" fmla="*/ 0 h 2368"/>
                <a:gd name="T44" fmla="*/ 4 w 776"/>
                <a:gd name="T45" fmla="*/ 0 h 2368"/>
                <a:gd name="T46" fmla="*/ 4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1" name="Freeform 18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6 w 776"/>
                <a:gd name="T3" fmla="*/ 0 h 2368"/>
                <a:gd name="T4" fmla="*/ 6 w 776"/>
                <a:gd name="T5" fmla="*/ 0 h 2368"/>
                <a:gd name="T6" fmla="*/ 21 w 776"/>
                <a:gd name="T7" fmla="*/ 0 h 2368"/>
                <a:gd name="T8" fmla="*/ 12 w 776"/>
                <a:gd name="T9" fmla="*/ 0 h 2368"/>
                <a:gd name="T10" fmla="*/ 25 w 776"/>
                <a:gd name="T11" fmla="*/ 0 h 2368"/>
                <a:gd name="T12" fmla="*/ 18 w 776"/>
                <a:gd name="T13" fmla="*/ 0 h 2368"/>
                <a:gd name="T14" fmla="*/ 30 w 776"/>
                <a:gd name="T15" fmla="*/ 0 h 2368"/>
                <a:gd name="T16" fmla="*/ 25 w 776"/>
                <a:gd name="T17" fmla="*/ 0 h 2368"/>
                <a:gd name="T18" fmla="*/ 33 w 776"/>
                <a:gd name="T19" fmla="*/ 0 h 2368"/>
                <a:gd name="T20" fmla="*/ 30 w 776"/>
                <a:gd name="T21" fmla="*/ 0 h 2368"/>
                <a:gd name="T22" fmla="*/ 37 w 776"/>
                <a:gd name="T23" fmla="*/ 0 h 2368"/>
                <a:gd name="T24" fmla="*/ 37 w 776"/>
                <a:gd name="T25" fmla="*/ 0 h 2368"/>
                <a:gd name="T26" fmla="*/ 43 w 776"/>
                <a:gd name="T27" fmla="*/ 0 h 2368"/>
                <a:gd name="T28" fmla="*/ 40 w 776"/>
                <a:gd name="T29" fmla="*/ 0 h 2368"/>
                <a:gd name="T30" fmla="*/ 45 w 776"/>
                <a:gd name="T31" fmla="*/ 0 h 2368"/>
                <a:gd name="T32" fmla="*/ 43 w 776"/>
                <a:gd name="T33" fmla="*/ 0 h 2368"/>
                <a:gd name="T34" fmla="*/ 45 w 776"/>
                <a:gd name="T35" fmla="*/ 0 h 2368"/>
                <a:gd name="T36" fmla="*/ 43 w 776"/>
                <a:gd name="T37" fmla="*/ 0 h 2368"/>
                <a:gd name="T38" fmla="*/ 49 w 776"/>
                <a:gd name="T39" fmla="*/ 0 h 2368"/>
                <a:gd name="T40" fmla="*/ 45 w 776"/>
                <a:gd name="T41" fmla="*/ 0 h 2368"/>
                <a:gd name="T42" fmla="*/ 49 w 776"/>
                <a:gd name="T43" fmla="*/ 0 h 2368"/>
                <a:gd name="T44" fmla="*/ 45 w 776"/>
                <a:gd name="T45" fmla="*/ 0 h 2368"/>
                <a:gd name="T46" fmla="*/ 49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2" name="Freeform 18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3" name="Freeform 18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94" name="Freeform 18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86"/>
          <p:cNvGrpSpPr>
            <a:grpSpLocks/>
          </p:cNvGrpSpPr>
          <p:nvPr/>
        </p:nvGrpSpPr>
        <p:grpSpPr bwMode="auto">
          <a:xfrm>
            <a:off x="5105400" y="4038600"/>
            <a:ext cx="2840038" cy="2227263"/>
            <a:chOff x="2928" y="384"/>
            <a:chExt cx="1789" cy="1403"/>
          </a:xfrm>
        </p:grpSpPr>
        <p:sp>
          <p:nvSpPr>
            <p:cNvPr id="26815" name="Oval 187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6" name="Oval 188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7" name="Freeform 189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8" name="Freeform 190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9" name="Freeform 191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0" name="Freeform 192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1" name="Freeform 193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2" name="Freeform 194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3" name="Freeform 195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4" name="Freeform 196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5" name="Freeform 197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6" name="Freeform 198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7" name="Freeform 199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8" name="Freeform 200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9" name="Freeform 201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0" name="Freeform 202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1" name="Freeform 203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2" name="Freeform 204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3" name="Freeform 205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4" name="Freeform 206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5" name="Freeform 207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6" name="Freeform 208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7" name="Freeform 209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8" name="Freeform 210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9" name="Freeform 211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0" name="Freeform 212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1" name="Freeform 213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2" name="Freeform 214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3" name="Freeform 215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4" name="Freeform 216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5" name="Freeform 217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6" name="Freeform 218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7" name="Freeform 219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8" name="Freeform 220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9" name="Freeform 221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0" name="Freeform 222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1" name="Freeform 223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2" name="Freeform 224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3" name="Freeform 225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4" name="Freeform 226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5" name="Freeform 227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6" name="Freeform 228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7" name="Freeform 229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8" name="Freeform 230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9" name="Freeform 231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0" name="Freeform 232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1" name="Freeform 233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2" name="Freeform 234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3" name="Freeform 235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4" name="Freeform 236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5" name="Freeform 237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6" name="Freeform 238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7" name="Freeform 239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8" name="Freeform 240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9" name="Freeform 241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70" name="Freeform 242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71" name="Freeform 243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72" name="Freeform 244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73" name="Freeform 245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74" name="Freeform 246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75" name="Freeform 247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76" name="Freeform 248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77" name="Freeform 249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78" name="Freeform 250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79" name="Freeform 251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0" name="Freeform 252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1" name="Freeform 253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2" name="Freeform 254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3" name="Freeform 255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4" name="Arc 256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5" name="Arc 257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6" name="Arc 258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7" name="Arc 259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8" name="Arc 260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9" name="Arc 261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0" name="Arc 262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1" name="Arc 263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2" name="Freeform 264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3" name="Freeform 265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4" name="Arc 266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5" name="Arc 267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6" name="Arc 268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7" name="Freeform 269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3 w 776"/>
                <a:gd name="T11" fmla="*/ 0 h 2368"/>
                <a:gd name="T12" fmla="*/ 2 w 776"/>
                <a:gd name="T13" fmla="*/ 0 h 2368"/>
                <a:gd name="T14" fmla="*/ 4 w 776"/>
                <a:gd name="T15" fmla="*/ 0 h 2368"/>
                <a:gd name="T16" fmla="*/ 3 w 776"/>
                <a:gd name="T17" fmla="*/ 0 h 2368"/>
                <a:gd name="T18" fmla="*/ 5 w 776"/>
                <a:gd name="T19" fmla="*/ 0 h 2368"/>
                <a:gd name="T20" fmla="*/ 4 w 776"/>
                <a:gd name="T21" fmla="*/ 0 h 2368"/>
                <a:gd name="T22" fmla="*/ 5 w 776"/>
                <a:gd name="T23" fmla="*/ 0 h 2368"/>
                <a:gd name="T24" fmla="*/ 5 w 776"/>
                <a:gd name="T25" fmla="*/ 0 h 2368"/>
                <a:gd name="T26" fmla="*/ 6 w 776"/>
                <a:gd name="T27" fmla="*/ 0 h 2368"/>
                <a:gd name="T28" fmla="*/ 5 w 776"/>
                <a:gd name="T29" fmla="*/ 0 h 2368"/>
                <a:gd name="T30" fmla="*/ 6 w 776"/>
                <a:gd name="T31" fmla="*/ 0 h 2368"/>
                <a:gd name="T32" fmla="*/ 6 w 776"/>
                <a:gd name="T33" fmla="*/ 0 h 2368"/>
                <a:gd name="T34" fmla="*/ 6 w 776"/>
                <a:gd name="T35" fmla="*/ 0 h 2368"/>
                <a:gd name="T36" fmla="*/ 6 w 776"/>
                <a:gd name="T37" fmla="*/ 0 h 2368"/>
                <a:gd name="T38" fmla="*/ 6 w 776"/>
                <a:gd name="T39" fmla="*/ 0 h 2368"/>
                <a:gd name="T40" fmla="*/ 6 w 776"/>
                <a:gd name="T41" fmla="*/ 0 h 2368"/>
                <a:gd name="T42" fmla="*/ 6 w 776"/>
                <a:gd name="T43" fmla="*/ 0 h 2368"/>
                <a:gd name="T44" fmla="*/ 6 w 776"/>
                <a:gd name="T45" fmla="*/ 0 h 2368"/>
                <a:gd name="T46" fmla="*/ 6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8" name="Freeform 270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1 w 776"/>
                <a:gd name="T39" fmla="*/ 0 h 2368"/>
                <a:gd name="T40" fmla="*/ 0 w 776"/>
                <a:gd name="T41" fmla="*/ 0 h 2368"/>
                <a:gd name="T42" fmla="*/ 1 w 776"/>
                <a:gd name="T43" fmla="*/ 0 h 2368"/>
                <a:gd name="T44" fmla="*/ 0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9" name="Freeform 271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0" name="Freeform 272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0 h 2368"/>
                <a:gd name="T12" fmla="*/ 2 w 776"/>
                <a:gd name="T13" fmla="*/ 0 h 2368"/>
                <a:gd name="T14" fmla="*/ 3 w 776"/>
                <a:gd name="T15" fmla="*/ 0 h 2368"/>
                <a:gd name="T16" fmla="*/ 2 w 776"/>
                <a:gd name="T17" fmla="*/ 0 h 2368"/>
                <a:gd name="T18" fmla="*/ 3 w 776"/>
                <a:gd name="T19" fmla="*/ 0 h 2368"/>
                <a:gd name="T20" fmla="*/ 3 w 776"/>
                <a:gd name="T21" fmla="*/ 0 h 2368"/>
                <a:gd name="T22" fmla="*/ 3 w 776"/>
                <a:gd name="T23" fmla="*/ 0 h 2368"/>
                <a:gd name="T24" fmla="*/ 3 w 776"/>
                <a:gd name="T25" fmla="*/ 0 h 2368"/>
                <a:gd name="T26" fmla="*/ 4 w 776"/>
                <a:gd name="T27" fmla="*/ 0 h 2368"/>
                <a:gd name="T28" fmla="*/ 3 w 776"/>
                <a:gd name="T29" fmla="*/ 0 h 2368"/>
                <a:gd name="T30" fmla="*/ 4 w 776"/>
                <a:gd name="T31" fmla="*/ 0 h 2368"/>
                <a:gd name="T32" fmla="*/ 4 w 776"/>
                <a:gd name="T33" fmla="*/ 0 h 2368"/>
                <a:gd name="T34" fmla="*/ 4 w 776"/>
                <a:gd name="T35" fmla="*/ 0 h 2368"/>
                <a:gd name="T36" fmla="*/ 4 w 776"/>
                <a:gd name="T37" fmla="*/ 0 h 2368"/>
                <a:gd name="T38" fmla="*/ 4 w 776"/>
                <a:gd name="T39" fmla="*/ 0 h 2368"/>
                <a:gd name="T40" fmla="*/ 4 w 776"/>
                <a:gd name="T41" fmla="*/ 0 h 2368"/>
                <a:gd name="T42" fmla="*/ 4 w 776"/>
                <a:gd name="T43" fmla="*/ 0 h 2368"/>
                <a:gd name="T44" fmla="*/ 4 w 776"/>
                <a:gd name="T45" fmla="*/ 0 h 2368"/>
                <a:gd name="T46" fmla="*/ 4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1" name="Freeform 273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6 w 776"/>
                <a:gd name="T3" fmla="*/ 0 h 2368"/>
                <a:gd name="T4" fmla="*/ 6 w 776"/>
                <a:gd name="T5" fmla="*/ 0 h 2368"/>
                <a:gd name="T6" fmla="*/ 21 w 776"/>
                <a:gd name="T7" fmla="*/ 0 h 2368"/>
                <a:gd name="T8" fmla="*/ 12 w 776"/>
                <a:gd name="T9" fmla="*/ 0 h 2368"/>
                <a:gd name="T10" fmla="*/ 25 w 776"/>
                <a:gd name="T11" fmla="*/ 0 h 2368"/>
                <a:gd name="T12" fmla="*/ 18 w 776"/>
                <a:gd name="T13" fmla="*/ 0 h 2368"/>
                <a:gd name="T14" fmla="*/ 30 w 776"/>
                <a:gd name="T15" fmla="*/ 0 h 2368"/>
                <a:gd name="T16" fmla="*/ 25 w 776"/>
                <a:gd name="T17" fmla="*/ 0 h 2368"/>
                <a:gd name="T18" fmla="*/ 33 w 776"/>
                <a:gd name="T19" fmla="*/ 0 h 2368"/>
                <a:gd name="T20" fmla="*/ 30 w 776"/>
                <a:gd name="T21" fmla="*/ 0 h 2368"/>
                <a:gd name="T22" fmla="*/ 37 w 776"/>
                <a:gd name="T23" fmla="*/ 0 h 2368"/>
                <a:gd name="T24" fmla="*/ 37 w 776"/>
                <a:gd name="T25" fmla="*/ 0 h 2368"/>
                <a:gd name="T26" fmla="*/ 43 w 776"/>
                <a:gd name="T27" fmla="*/ 0 h 2368"/>
                <a:gd name="T28" fmla="*/ 40 w 776"/>
                <a:gd name="T29" fmla="*/ 0 h 2368"/>
                <a:gd name="T30" fmla="*/ 45 w 776"/>
                <a:gd name="T31" fmla="*/ 0 h 2368"/>
                <a:gd name="T32" fmla="*/ 43 w 776"/>
                <a:gd name="T33" fmla="*/ 0 h 2368"/>
                <a:gd name="T34" fmla="*/ 45 w 776"/>
                <a:gd name="T35" fmla="*/ 0 h 2368"/>
                <a:gd name="T36" fmla="*/ 43 w 776"/>
                <a:gd name="T37" fmla="*/ 0 h 2368"/>
                <a:gd name="T38" fmla="*/ 49 w 776"/>
                <a:gd name="T39" fmla="*/ 0 h 2368"/>
                <a:gd name="T40" fmla="*/ 45 w 776"/>
                <a:gd name="T41" fmla="*/ 0 h 2368"/>
                <a:gd name="T42" fmla="*/ 49 w 776"/>
                <a:gd name="T43" fmla="*/ 0 h 2368"/>
                <a:gd name="T44" fmla="*/ 45 w 776"/>
                <a:gd name="T45" fmla="*/ 0 h 2368"/>
                <a:gd name="T46" fmla="*/ 49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2" name="Freeform 274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3" name="Freeform 275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4" name="Freeform 276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7"/>
          <p:cNvGrpSpPr>
            <a:grpSpLocks/>
          </p:cNvGrpSpPr>
          <p:nvPr/>
        </p:nvGrpSpPr>
        <p:grpSpPr bwMode="auto">
          <a:xfrm>
            <a:off x="609600" y="3810000"/>
            <a:ext cx="2840038" cy="2227263"/>
            <a:chOff x="2928" y="384"/>
            <a:chExt cx="1789" cy="1403"/>
          </a:xfrm>
        </p:grpSpPr>
        <p:sp>
          <p:nvSpPr>
            <p:cNvPr id="26725" name="Oval 278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6" name="Oval 279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7" name="Freeform 280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" name="Freeform 281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9" name="Freeform 282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0" name="Freeform 283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1" name="Freeform 284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2" name="Freeform 285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3" name="Freeform 286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4" name="Freeform 287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5" name="Freeform 288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6" name="Freeform 289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7" name="Freeform 290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8" name="Freeform 291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9" name="Freeform 292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0" name="Freeform 293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1" name="Freeform 294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2" name="Freeform 295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3" name="Freeform 296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4" name="Freeform 297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5" name="Freeform 298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6" name="Freeform 299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" name="Freeform 300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8" name="Freeform 301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9" name="Freeform 302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0" name="Freeform 303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1" name="Freeform 304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2" name="Freeform 305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3" name="Freeform 306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4" name="Freeform 307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5" name="Freeform 308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6" name="Freeform 309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7" name="Freeform 310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8" name="Freeform 311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9" name="Freeform 312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0" name="Freeform 313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1" name="Freeform 314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2" name="Freeform 315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3" name="Freeform 316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4" name="Freeform 317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5" name="Freeform 318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6" name="Freeform 319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7" name="Freeform 320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8" name="Freeform 321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9" name="Freeform 322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0" name="Freeform 323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1" name="Freeform 324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2" name="Freeform 325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3" name="Freeform 326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4" name="Freeform 327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5" name="Freeform 328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6" name="Freeform 329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7" name="Freeform 330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8" name="Freeform 331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9" name="Freeform 332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0" name="Freeform 333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1" name="Freeform 334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2" name="Freeform 335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3" name="Freeform 336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4" name="Freeform 337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5" name="Freeform 338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6" name="Freeform 339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7" name="Freeform 340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8" name="Freeform 341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9" name="Freeform 342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0" name="Freeform 343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1" name="Freeform 344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2" name="Freeform 345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3" name="Freeform 346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4" name="Arc 347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5" name="Arc 348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6" name="Arc 349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7" name="Arc 350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8" name="Arc 351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9" name="Arc 352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0" name="Arc 353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1" name="Arc 354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2" name="Freeform 355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3" name="Freeform 356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4" name="Arc 357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5" name="Arc 358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6" name="Arc 359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7" name="Freeform 360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3 w 776"/>
                <a:gd name="T11" fmla="*/ 0 h 2368"/>
                <a:gd name="T12" fmla="*/ 2 w 776"/>
                <a:gd name="T13" fmla="*/ 0 h 2368"/>
                <a:gd name="T14" fmla="*/ 4 w 776"/>
                <a:gd name="T15" fmla="*/ 0 h 2368"/>
                <a:gd name="T16" fmla="*/ 3 w 776"/>
                <a:gd name="T17" fmla="*/ 0 h 2368"/>
                <a:gd name="T18" fmla="*/ 5 w 776"/>
                <a:gd name="T19" fmla="*/ 0 h 2368"/>
                <a:gd name="T20" fmla="*/ 4 w 776"/>
                <a:gd name="T21" fmla="*/ 0 h 2368"/>
                <a:gd name="T22" fmla="*/ 5 w 776"/>
                <a:gd name="T23" fmla="*/ 0 h 2368"/>
                <a:gd name="T24" fmla="*/ 5 w 776"/>
                <a:gd name="T25" fmla="*/ 0 h 2368"/>
                <a:gd name="T26" fmla="*/ 6 w 776"/>
                <a:gd name="T27" fmla="*/ 0 h 2368"/>
                <a:gd name="T28" fmla="*/ 5 w 776"/>
                <a:gd name="T29" fmla="*/ 0 h 2368"/>
                <a:gd name="T30" fmla="*/ 6 w 776"/>
                <a:gd name="T31" fmla="*/ 0 h 2368"/>
                <a:gd name="T32" fmla="*/ 6 w 776"/>
                <a:gd name="T33" fmla="*/ 0 h 2368"/>
                <a:gd name="T34" fmla="*/ 6 w 776"/>
                <a:gd name="T35" fmla="*/ 0 h 2368"/>
                <a:gd name="T36" fmla="*/ 6 w 776"/>
                <a:gd name="T37" fmla="*/ 0 h 2368"/>
                <a:gd name="T38" fmla="*/ 6 w 776"/>
                <a:gd name="T39" fmla="*/ 0 h 2368"/>
                <a:gd name="T40" fmla="*/ 6 w 776"/>
                <a:gd name="T41" fmla="*/ 0 h 2368"/>
                <a:gd name="T42" fmla="*/ 6 w 776"/>
                <a:gd name="T43" fmla="*/ 0 h 2368"/>
                <a:gd name="T44" fmla="*/ 6 w 776"/>
                <a:gd name="T45" fmla="*/ 0 h 2368"/>
                <a:gd name="T46" fmla="*/ 6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8" name="Freeform 361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1 w 776"/>
                <a:gd name="T39" fmla="*/ 0 h 2368"/>
                <a:gd name="T40" fmla="*/ 0 w 776"/>
                <a:gd name="T41" fmla="*/ 0 h 2368"/>
                <a:gd name="T42" fmla="*/ 1 w 776"/>
                <a:gd name="T43" fmla="*/ 0 h 2368"/>
                <a:gd name="T44" fmla="*/ 0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9" name="Freeform 362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0" name="Freeform 363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0 h 2368"/>
                <a:gd name="T12" fmla="*/ 2 w 776"/>
                <a:gd name="T13" fmla="*/ 0 h 2368"/>
                <a:gd name="T14" fmla="*/ 3 w 776"/>
                <a:gd name="T15" fmla="*/ 0 h 2368"/>
                <a:gd name="T16" fmla="*/ 2 w 776"/>
                <a:gd name="T17" fmla="*/ 0 h 2368"/>
                <a:gd name="T18" fmla="*/ 3 w 776"/>
                <a:gd name="T19" fmla="*/ 0 h 2368"/>
                <a:gd name="T20" fmla="*/ 3 w 776"/>
                <a:gd name="T21" fmla="*/ 0 h 2368"/>
                <a:gd name="T22" fmla="*/ 3 w 776"/>
                <a:gd name="T23" fmla="*/ 0 h 2368"/>
                <a:gd name="T24" fmla="*/ 3 w 776"/>
                <a:gd name="T25" fmla="*/ 0 h 2368"/>
                <a:gd name="T26" fmla="*/ 4 w 776"/>
                <a:gd name="T27" fmla="*/ 0 h 2368"/>
                <a:gd name="T28" fmla="*/ 3 w 776"/>
                <a:gd name="T29" fmla="*/ 0 h 2368"/>
                <a:gd name="T30" fmla="*/ 4 w 776"/>
                <a:gd name="T31" fmla="*/ 0 h 2368"/>
                <a:gd name="T32" fmla="*/ 4 w 776"/>
                <a:gd name="T33" fmla="*/ 0 h 2368"/>
                <a:gd name="T34" fmla="*/ 4 w 776"/>
                <a:gd name="T35" fmla="*/ 0 h 2368"/>
                <a:gd name="T36" fmla="*/ 4 w 776"/>
                <a:gd name="T37" fmla="*/ 0 h 2368"/>
                <a:gd name="T38" fmla="*/ 4 w 776"/>
                <a:gd name="T39" fmla="*/ 0 h 2368"/>
                <a:gd name="T40" fmla="*/ 4 w 776"/>
                <a:gd name="T41" fmla="*/ 0 h 2368"/>
                <a:gd name="T42" fmla="*/ 4 w 776"/>
                <a:gd name="T43" fmla="*/ 0 h 2368"/>
                <a:gd name="T44" fmla="*/ 4 w 776"/>
                <a:gd name="T45" fmla="*/ 0 h 2368"/>
                <a:gd name="T46" fmla="*/ 4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1" name="Freeform 364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6 w 776"/>
                <a:gd name="T3" fmla="*/ 0 h 2368"/>
                <a:gd name="T4" fmla="*/ 6 w 776"/>
                <a:gd name="T5" fmla="*/ 0 h 2368"/>
                <a:gd name="T6" fmla="*/ 21 w 776"/>
                <a:gd name="T7" fmla="*/ 0 h 2368"/>
                <a:gd name="T8" fmla="*/ 12 w 776"/>
                <a:gd name="T9" fmla="*/ 0 h 2368"/>
                <a:gd name="T10" fmla="*/ 25 w 776"/>
                <a:gd name="T11" fmla="*/ 0 h 2368"/>
                <a:gd name="T12" fmla="*/ 18 w 776"/>
                <a:gd name="T13" fmla="*/ 0 h 2368"/>
                <a:gd name="T14" fmla="*/ 30 w 776"/>
                <a:gd name="T15" fmla="*/ 0 h 2368"/>
                <a:gd name="T16" fmla="*/ 25 w 776"/>
                <a:gd name="T17" fmla="*/ 0 h 2368"/>
                <a:gd name="T18" fmla="*/ 33 w 776"/>
                <a:gd name="T19" fmla="*/ 0 h 2368"/>
                <a:gd name="T20" fmla="*/ 30 w 776"/>
                <a:gd name="T21" fmla="*/ 0 h 2368"/>
                <a:gd name="T22" fmla="*/ 37 w 776"/>
                <a:gd name="T23" fmla="*/ 0 h 2368"/>
                <a:gd name="T24" fmla="*/ 37 w 776"/>
                <a:gd name="T25" fmla="*/ 0 h 2368"/>
                <a:gd name="T26" fmla="*/ 43 w 776"/>
                <a:gd name="T27" fmla="*/ 0 h 2368"/>
                <a:gd name="T28" fmla="*/ 40 w 776"/>
                <a:gd name="T29" fmla="*/ 0 h 2368"/>
                <a:gd name="T30" fmla="*/ 45 w 776"/>
                <a:gd name="T31" fmla="*/ 0 h 2368"/>
                <a:gd name="T32" fmla="*/ 43 w 776"/>
                <a:gd name="T33" fmla="*/ 0 h 2368"/>
                <a:gd name="T34" fmla="*/ 45 w 776"/>
                <a:gd name="T35" fmla="*/ 0 h 2368"/>
                <a:gd name="T36" fmla="*/ 43 w 776"/>
                <a:gd name="T37" fmla="*/ 0 h 2368"/>
                <a:gd name="T38" fmla="*/ 49 w 776"/>
                <a:gd name="T39" fmla="*/ 0 h 2368"/>
                <a:gd name="T40" fmla="*/ 45 w 776"/>
                <a:gd name="T41" fmla="*/ 0 h 2368"/>
                <a:gd name="T42" fmla="*/ 49 w 776"/>
                <a:gd name="T43" fmla="*/ 0 h 2368"/>
                <a:gd name="T44" fmla="*/ 45 w 776"/>
                <a:gd name="T45" fmla="*/ 0 h 2368"/>
                <a:gd name="T46" fmla="*/ 49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2" name="Freeform 365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3" name="Freeform 366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4" name="Freeform 367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68"/>
          <p:cNvGrpSpPr>
            <a:grpSpLocks/>
          </p:cNvGrpSpPr>
          <p:nvPr/>
        </p:nvGrpSpPr>
        <p:grpSpPr bwMode="auto">
          <a:xfrm>
            <a:off x="2743200" y="4267200"/>
            <a:ext cx="2840038" cy="2227263"/>
            <a:chOff x="2928" y="384"/>
            <a:chExt cx="1789" cy="1403"/>
          </a:xfrm>
        </p:grpSpPr>
        <p:sp>
          <p:nvSpPr>
            <p:cNvPr id="26635" name="Oval 369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Oval 370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Freeform 371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Freeform 372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Freeform 373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Freeform 374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Freeform 375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Freeform 376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Freeform 377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Freeform 378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Freeform 379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Freeform 380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Freeform 381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Freeform 382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Freeform 383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Freeform 384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Freeform 385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Freeform 386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Freeform 387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88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89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Freeform 390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Freeform 391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Freeform 392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93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94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Freeform 395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Freeform 396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Freeform 397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Freeform 398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Freeform 399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Freeform 400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Freeform 401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Freeform 402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Freeform 403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Freeform 404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Freeform 405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Freeform 406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Freeform 407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Freeform 408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Freeform 409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Freeform 410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Freeform 411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Freeform 412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Freeform 413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Freeform 414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Freeform 415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Freeform 416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Freeform 417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Freeform 418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Freeform 419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Freeform 420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Freeform 421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Freeform 422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Freeform 423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Freeform 424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Freeform 425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Freeform 426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Freeform 427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4" name="Freeform 428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5" name="Freeform 429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6" name="Freeform 430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7" name="Freeform 431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8" name="Freeform 432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9" name="Freeform 433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0" name="Freeform 434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1" name="Freeform 435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2" name="Freeform 436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3" name="Freeform 437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4" name="Arc 438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5" name="Arc 439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6" name="Arc 440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7" name="Arc 441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8" name="Arc 442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9" name="Arc 443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0" name="Arc 444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1" name="Arc 445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2" name="Freeform 446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3" name="Freeform 447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4" name="Arc 448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5" name="Arc 449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6" name="Arc 450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7" name="Freeform 451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3 w 776"/>
                <a:gd name="T11" fmla="*/ 0 h 2368"/>
                <a:gd name="T12" fmla="*/ 2 w 776"/>
                <a:gd name="T13" fmla="*/ 0 h 2368"/>
                <a:gd name="T14" fmla="*/ 4 w 776"/>
                <a:gd name="T15" fmla="*/ 0 h 2368"/>
                <a:gd name="T16" fmla="*/ 3 w 776"/>
                <a:gd name="T17" fmla="*/ 0 h 2368"/>
                <a:gd name="T18" fmla="*/ 5 w 776"/>
                <a:gd name="T19" fmla="*/ 0 h 2368"/>
                <a:gd name="T20" fmla="*/ 4 w 776"/>
                <a:gd name="T21" fmla="*/ 0 h 2368"/>
                <a:gd name="T22" fmla="*/ 5 w 776"/>
                <a:gd name="T23" fmla="*/ 0 h 2368"/>
                <a:gd name="T24" fmla="*/ 5 w 776"/>
                <a:gd name="T25" fmla="*/ 0 h 2368"/>
                <a:gd name="T26" fmla="*/ 6 w 776"/>
                <a:gd name="T27" fmla="*/ 0 h 2368"/>
                <a:gd name="T28" fmla="*/ 5 w 776"/>
                <a:gd name="T29" fmla="*/ 0 h 2368"/>
                <a:gd name="T30" fmla="*/ 6 w 776"/>
                <a:gd name="T31" fmla="*/ 0 h 2368"/>
                <a:gd name="T32" fmla="*/ 6 w 776"/>
                <a:gd name="T33" fmla="*/ 0 h 2368"/>
                <a:gd name="T34" fmla="*/ 6 w 776"/>
                <a:gd name="T35" fmla="*/ 0 h 2368"/>
                <a:gd name="T36" fmla="*/ 6 w 776"/>
                <a:gd name="T37" fmla="*/ 0 h 2368"/>
                <a:gd name="T38" fmla="*/ 6 w 776"/>
                <a:gd name="T39" fmla="*/ 0 h 2368"/>
                <a:gd name="T40" fmla="*/ 6 w 776"/>
                <a:gd name="T41" fmla="*/ 0 h 2368"/>
                <a:gd name="T42" fmla="*/ 6 w 776"/>
                <a:gd name="T43" fmla="*/ 0 h 2368"/>
                <a:gd name="T44" fmla="*/ 6 w 776"/>
                <a:gd name="T45" fmla="*/ 0 h 2368"/>
                <a:gd name="T46" fmla="*/ 6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8" name="Freeform 452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1 w 776"/>
                <a:gd name="T39" fmla="*/ 0 h 2368"/>
                <a:gd name="T40" fmla="*/ 0 w 776"/>
                <a:gd name="T41" fmla="*/ 0 h 2368"/>
                <a:gd name="T42" fmla="*/ 1 w 776"/>
                <a:gd name="T43" fmla="*/ 0 h 2368"/>
                <a:gd name="T44" fmla="*/ 0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9" name="Freeform 453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0" name="Freeform 454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0 h 2368"/>
                <a:gd name="T12" fmla="*/ 2 w 776"/>
                <a:gd name="T13" fmla="*/ 0 h 2368"/>
                <a:gd name="T14" fmla="*/ 3 w 776"/>
                <a:gd name="T15" fmla="*/ 0 h 2368"/>
                <a:gd name="T16" fmla="*/ 2 w 776"/>
                <a:gd name="T17" fmla="*/ 0 h 2368"/>
                <a:gd name="T18" fmla="*/ 3 w 776"/>
                <a:gd name="T19" fmla="*/ 0 h 2368"/>
                <a:gd name="T20" fmla="*/ 3 w 776"/>
                <a:gd name="T21" fmla="*/ 0 h 2368"/>
                <a:gd name="T22" fmla="*/ 3 w 776"/>
                <a:gd name="T23" fmla="*/ 0 h 2368"/>
                <a:gd name="T24" fmla="*/ 3 w 776"/>
                <a:gd name="T25" fmla="*/ 0 h 2368"/>
                <a:gd name="T26" fmla="*/ 4 w 776"/>
                <a:gd name="T27" fmla="*/ 0 h 2368"/>
                <a:gd name="T28" fmla="*/ 3 w 776"/>
                <a:gd name="T29" fmla="*/ 0 h 2368"/>
                <a:gd name="T30" fmla="*/ 4 w 776"/>
                <a:gd name="T31" fmla="*/ 0 h 2368"/>
                <a:gd name="T32" fmla="*/ 4 w 776"/>
                <a:gd name="T33" fmla="*/ 0 h 2368"/>
                <a:gd name="T34" fmla="*/ 4 w 776"/>
                <a:gd name="T35" fmla="*/ 0 h 2368"/>
                <a:gd name="T36" fmla="*/ 4 w 776"/>
                <a:gd name="T37" fmla="*/ 0 h 2368"/>
                <a:gd name="T38" fmla="*/ 4 w 776"/>
                <a:gd name="T39" fmla="*/ 0 h 2368"/>
                <a:gd name="T40" fmla="*/ 4 w 776"/>
                <a:gd name="T41" fmla="*/ 0 h 2368"/>
                <a:gd name="T42" fmla="*/ 4 w 776"/>
                <a:gd name="T43" fmla="*/ 0 h 2368"/>
                <a:gd name="T44" fmla="*/ 4 w 776"/>
                <a:gd name="T45" fmla="*/ 0 h 2368"/>
                <a:gd name="T46" fmla="*/ 4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1" name="Freeform 455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6 w 776"/>
                <a:gd name="T3" fmla="*/ 0 h 2368"/>
                <a:gd name="T4" fmla="*/ 6 w 776"/>
                <a:gd name="T5" fmla="*/ 0 h 2368"/>
                <a:gd name="T6" fmla="*/ 21 w 776"/>
                <a:gd name="T7" fmla="*/ 0 h 2368"/>
                <a:gd name="T8" fmla="*/ 12 w 776"/>
                <a:gd name="T9" fmla="*/ 0 h 2368"/>
                <a:gd name="T10" fmla="*/ 25 w 776"/>
                <a:gd name="T11" fmla="*/ 0 h 2368"/>
                <a:gd name="T12" fmla="*/ 18 w 776"/>
                <a:gd name="T13" fmla="*/ 0 h 2368"/>
                <a:gd name="T14" fmla="*/ 30 w 776"/>
                <a:gd name="T15" fmla="*/ 0 h 2368"/>
                <a:gd name="T16" fmla="*/ 25 w 776"/>
                <a:gd name="T17" fmla="*/ 0 h 2368"/>
                <a:gd name="T18" fmla="*/ 33 w 776"/>
                <a:gd name="T19" fmla="*/ 0 h 2368"/>
                <a:gd name="T20" fmla="*/ 30 w 776"/>
                <a:gd name="T21" fmla="*/ 0 h 2368"/>
                <a:gd name="T22" fmla="*/ 37 w 776"/>
                <a:gd name="T23" fmla="*/ 0 h 2368"/>
                <a:gd name="T24" fmla="*/ 37 w 776"/>
                <a:gd name="T25" fmla="*/ 0 h 2368"/>
                <a:gd name="T26" fmla="*/ 43 w 776"/>
                <a:gd name="T27" fmla="*/ 0 h 2368"/>
                <a:gd name="T28" fmla="*/ 40 w 776"/>
                <a:gd name="T29" fmla="*/ 0 h 2368"/>
                <a:gd name="T30" fmla="*/ 45 w 776"/>
                <a:gd name="T31" fmla="*/ 0 h 2368"/>
                <a:gd name="T32" fmla="*/ 43 w 776"/>
                <a:gd name="T33" fmla="*/ 0 h 2368"/>
                <a:gd name="T34" fmla="*/ 45 w 776"/>
                <a:gd name="T35" fmla="*/ 0 h 2368"/>
                <a:gd name="T36" fmla="*/ 43 w 776"/>
                <a:gd name="T37" fmla="*/ 0 h 2368"/>
                <a:gd name="T38" fmla="*/ 49 w 776"/>
                <a:gd name="T39" fmla="*/ 0 h 2368"/>
                <a:gd name="T40" fmla="*/ 45 w 776"/>
                <a:gd name="T41" fmla="*/ 0 h 2368"/>
                <a:gd name="T42" fmla="*/ 49 w 776"/>
                <a:gd name="T43" fmla="*/ 0 h 2368"/>
                <a:gd name="T44" fmla="*/ 45 w 776"/>
                <a:gd name="T45" fmla="*/ 0 h 2368"/>
                <a:gd name="T46" fmla="*/ 49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2" name="Freeform 456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3" name="Freeform 457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4" name="Freeform 458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299" name="WordArt 459"/>
          <p:cNvSpPr>
            <a:spLocks noChangeArrowheads="1" noChangeShapeType="1" noTextEdit="1"/>
          </p:cNvSpPr>
          <p:nvPr/>
        </p:nvSpPr>
        <p:spPr bwMode="auto">
          <a:xfrm>
            <a:off x="-6611938" y="1828800"/>
            <a:ext cx="6705601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727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kết thúc</a:t>
            </a:r>
          </a:p>
        </p:txBody>
      </p:sp>
      <p:pic>
        <p:nvPicPr>
          <p:cNvPr id="26634" name="Picture 460" descr="Frames PPT 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9144000" cy="683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2743200" y="228600"/>
            <a:ext cx="3795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vi-V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152400" y="1066800"/>
            <a:ext cx="914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latin typeface="+mj-lt"/>
              </a:rPr>
              <a:t>C1</a:t>
            </a:r>
            <a:r>
              <a:rPr lang="vi-VN" sz="2800" b="1" dirty="0" smtClean="0">
                <a:latin typeface="+mj-lt"/>
              </a:rPr>
              <a:t>: Điện </a:t>
            </a:r>
            <a:r>
              <a:rPr lang="vi-VN" sz="2800" b="1" dirty="0">
                <a:latin typeface="+mj-lt"/>
              </a:rPr>
              <a:t>trở của dây dẫn </a:t>
            </a:r>
            <a:r>
              <a:rPr lang="vi-VN" sz="2800" b="1" dirty="0" err="1">
                <a:latin typeface="+mj-lt"/>
              </a:rPr>
              <a:t>phụ</a:t>
            </a:r>
            <a:r>
              <a:rPr lang="vi-VN" sz="2800" b="1" dirty="0">
                <a:latin typeface="+mj-lt"/>
              </a:rPr>
              <a:t> thuộc vào chiều dài và tiết </a:t>
            </a:r>
            <a:r>
              <a:rPr lang="vi-VN" sz="2800" b="1" dirty="0" err="1">
                <a:latin typeface="+mj-lt"/>
              </a:rPr>
              <a:t>diện</a:t>
            </a:r>
            <a:r>
              <a:rPr lang="vi-VN" sz="2800" b="1" dirty="0">
                <a:latin typeface="+mj-lt"/>
              </a:rPr>
              <a:t> như thế nào </a:t>
            </a:r>
            <a:r>
              <a:rPr lang="vi-VN" sz="2800" b="1" dirty="0" smtClean="0">
                <a:latin typeface="+mj-lt"/>
              </a:rPr>
              <a:t>?</a:t>
            </a:r>
            <a:endParaRPr lang="vi-VN" sz="2800" b="1" dirty="0">
              <a:latin typeface="+mj-lt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52400" y="2209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Điện trở dây dẫn </a:t>
            </a:r>
            <a:r>
              <a:rPr lang="vi-VN" sz="2800" b="1" dirty="0" err="1">
                <a:latin typeface="+mj-lt"/>
              </a:rPr>
              <a:t>tỉ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lệ</a:t>
            </a:r>
            <a:r>
              <a:rPr lang="vi-VN" sz="2800" b="1" dirty="0">
                <a:latin typeface="+mj-lt"/>
              </a:rPr>
              <a:t> thuận với chiều dài, </a:t>
            </a:r>
            <a:r>
              <a:rPr lang="vi-VN" sz="2800" b="1" dirty="0" err="1">
                <a:latin typeface="+mj-lt"/>
              </a:rPr>
              <a:t>tỉ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lệ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nghịch</a:t>
            </a:r>
            <a:r>
              <a:rPr lang="vi-VN" sz="2800" b="1" dirty="0">
                <a:latin typeface="+mj-lt"/>
              </a:rPr>
              <a:t> với tiết </a:t>
            </a:r>
            <a:r>
              <a:rPr lang="vi-VN" sz="2800" b="1" dirty="0" err="1" smtClean="0">
                <a:latin typeface="+mj-lt"/>
              </a:rPr>
              <a:t>diện</a:t>
            </a:r>
            <a:r>
              <a:rPr lang="vi-VN" sz="2800" b="1" dirty="0" smtClean="0">
                <a:latin typeface="+mj-lt"/>
              </a:rPr>
              <a:t> của dây.</a:t>
            </a:r>
            <a:endParaRPr lang="vi-VN" sz="28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015" y="3352800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latin typeface="+mj-lt"/>
              </a:rPr>
              <a:t>C2</a:t>
            </a:r>
            <a:r>
              <a:rPr lang="vi-VN" sz="2800" b="1" dirty="0" smtClean="0">
                <a:latin typeface="+mj-lt"/>
              </a:rPr>
              <a:t>: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Hai dây dẫn bằng đồng có cùng chiều dài. Dây thứ nhất có tiết diện S</a:t>
            </a:r>
            <a:r>
              <a:rPr lang="vi-VN" sz="2800" b="1" baseline="-25000" dirty="0" smtClean="0">
                <a:latin typeface="+mj-lt"/>
              </a:rPr>
              <a:t>1</a:t>
            </a:r>
            <a:r>
              <a:rPr lang="vi-VN" sz="2800" b="1" dirty="0" smtClean="0">
                <a:latin typeface="+mj-lt"/>
              </a:rPr>
              <a:t> = 5mm</a:t>
            </a:r>
            <a:r>
              <a:rPr lang="vi-VN" sz="2800" b="1" baseline="30000" dirty="0" smtClean="0">
                <a:latin typeface="+mj-lt"/>
              </a:rPr>
              <a:t>2</a:t>
            </a:r>
            <a:r>
              <a:rPr lang="vi-VN" sz="2800" b="1" dirty="0" smtClean="0">
                <a:latin typeface="+mj-lt"/>
              </a:rPr>
              <a:t> và có điện trở R</a:t>
            </a:r>
            <a:r>
              <a:rPr lang="vi-VN" sz="2800" b="1" baseline="-25000" dirty="0" smtClean="0">
                <a:latin typeface="+mj-lt"/>
              </a:rPr>
              <a:t>1</a:t>
            </a:r>
            <a:r>
              <a:rPr lang="vi-VN" sz="2800" b="1" dirty="0" smtClean="0">
                <a:latin typeface="+mj-lt"/>
              </a:rPr>
              <a:t>= 8,5</a:t>
            </a:r>
            <a:r>
              <a:rPr lang="el-GR" sz="2800" b="1" dirty="0" smtClean="0">
                <a:latin typeface="+mj-lt"/>
                <a:cs typeface="Times New Roman" panose="02020603050405020304" pitchFamily="18" charset="0"/>
              </a:rPr>
              <a:t> Ω</a:t>
            </a:r>
            <a:r>
              <a:rPr lang="vi-VN" sz="2800" b="1" dirty="0" smtClean="0">
                <a:latin typeface="+mj-lt"/>
              </a:rPr>
              <a:t>. Dây thứ hai có tiết diện S</a:t>
            </a:r>
            <a:r>
              <a:rPr lang="vi-VN" sz="2800" b="1" baseline="-25000" dirty="0" smtClean="0">
                <a:latin typeface="+mj-lt"/>
              </a:rPr>
              <a:t>2</a:t>
            </a:r>
            <a:r>
              <a:rPr lang="vi-VN" sz="2800" b="1" dirty="0" smtClean="0">
                <a:latin typeface="+mj-lt"/>
              </a:rPr>
              <a:t>=0,5mm</a:t>
            </a:r>
            <a:r>
              <a:rPr lang="vi-VN" sz="2800" b="1" baseline="30000" dirty="0" smtClean="0">
                <a:latin typeface="+mj-lt"/>
              </a:rPr>
              <a:t>2</a:t>
            </a:r>
            <a:r>
              <a:rPr lang="vi-VN" sz="2800" b="1" dirty="0" smtClean="0">
                <a:latin typeface="+mj-lt"/>
              </a:rPr>
              <a:t> . Tính điện trở R</a:t>
            </a:r>
            <a:r>
              <a:rPr lang="vi-VN" sz="2800" b="1" baseline="-25000" dirty="0" smtClean="0">
                <a:latin typeface="+mj-lt"/>
              </a:rPr>
              <a:t>2</a:t>
            </a:r>
            <a:r>
              <a:rPr lang="vi-VN" sz="2800" b="1" dirty="0" smtClean="0">
                <a:latin typeface="+mj-lt"/>
              </a:rPr>
              <a:t>?</a:t>
            </a:r>
            <a:endParaRPr lang="vi-VN" sz="2800" b="1" dirty="0">
              <a:latin typeface="+mj-lt"/>
            </a:endParaRPr>
          </a:p>
        </p:txBody>
      </p:sp>
      <p:graphicFrame>
        <p:nvGraphicFramePr>
          <p:cNvPr id="2050" name="Object 2" descr="ppt/media/image18.wmf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88712"/>
              </p:ext>
            </p:extLst>
          </p:nvPr>
        </p:nvGraphicFramePr>
        <p:xfrm>
          <a:off x="1676400" y="4953000"/>
          <a:ext cx="5767388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54864000" imgH="10363200" progId="">
                  <p:embed/>
                </p:oleObj>
              </mc:Choice>
              <mc:Fallback>
                <p:oleObj name="Equation" r:id="rId3" imgW="54864000" imgH="10363200" progId="">
                  <p:embed/>
                  <p:pic>
                    <p:nvPicPr>
                      <p:cNvPr id="0" name="Picture 2" descr="image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53000"/>
                        <a:ext cx="5767388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259632" y="4869160"/>
            <a:ext cx="7502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Những hình ảnh trên có đặc điểm gì?</a:t>
            </a:r>
            <a:endParaRPr lang="vi-VN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3485322" cy="2968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5105400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turesetmefreeblogbotq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28600" y="1676400"/>
            <a:ext cx="94488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WordArt 8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6400800" cy="130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33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0574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– BÀI 9 : SỰ PHỤ THUỘC CỦA ĐIỆN TRỞ VÀO VẬT LIỆU LÀM DÂY DẪN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CÔNG THỨC TÍNH ĐIỆN TRỞ  DÂY DẪN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0" y="2286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DF1717"/>
                </a:solidFill>
                <a:latin typeface="+mj-lt"/>
              </a:rPr>
              <a:t>I.  SỰ PHỤ THUỘC CỦA ĐIỆN TRỞ VÀO VẬT LIỆU LÀM  DÂY </a:t>
            </a:r>
            <a:r>
              <a:rPr lang="vi-VN" sz="2000" b="1" dirty="0" smtClean="0">
                <a:solidFill>
                  <a:srgbClr val="DF1717"/>
                </a:solidFill>
                <a:latin typeface="+mj-lt"/>
              </a:rPr>
              <a:t>DẪN:</a:t>
            </a:r>
            <a:endParaRPr lang="vi-VN" sz="2000" b="1" dirty="0">
              <a:solidFill>
                <a:srgbClr val="DF1717"/>
              </a:solidFill>
              <a:latin typeface="+mj-lt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4832" y="685800"/>
            <a:ext cx="9139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 dirty="0" smtClean="0">
                <a:latin typeface="+mj-lt"/>
              </a:rPr>
              <a:t>C1</a:t>
            </a:r>
            <a:r>
              <a:rPr lang="vi-VN" sz="2400" b="1" dirty="0" smtClean="0">
                <a:latin typeface="+mj-lt"/>
              </a:rPr>
              <a:t>: </a:t>
            </a:r>
            <a:r>
              <a:rPr lang="vi-VN" sz="2400" b="1" dirty="0">
                <a:latin typeface="+mj-lt"/>
              </a:rPr>
              <a:t>Để xác định sự </a:t>
            </a:r>
            <a:r>
              <a:rPr lang="vi-VN" sz="2400" b="1" dirty="0" err="1">
                <a:latin typeface="+mj-lt"/>
              </a:rPr>
              <a:t>phụ</a:t>
            </a:r>
            <a:r>
              <a:rPr lang="vi-VN" sz="2400" b="1" dirty="0">
                <a:latin typeface="+mj-lt"/>
              </a:rPr>
              <a:t> thuộc của điện trở  vào vật </a:t>
            </a:r>
            <a:r>
              <a:rPr lang="vi-VN" sz="2400" b="1" dirty="0" err="1">
                <a:latin typeface="+mj-lt"/>
              </a:rPr>
              <a:t>liệu</a:t>
            </a:r>
            <a:r>
              <a:rPr lang="vi-VN" sz="2400" b="1" dirty="0">
                <a:latin typeface="+mj-lt"/>
              </a:rPr>
              <a:t> làm dây dẫn thì phải </a:t>
            </a:r>
            <a:r>
              <a:rPr lang="vi-VN" sz="2400" b="1" dirty="0" err="1">
                <a:latin typeface="+mj-lt"/>
              </a:rPr>
              <a:t>tiến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hành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thí</a:t>
            </a:r>
            <a:r>
              <a:rPr lang="vi-VN" sz="2400" b="1" dirty="0">
                <a:latin typeface="+mj-lt"/>
              </a:rPr>
              <a:t> nghiệm với dây dẫn </a:t>
            </a:r>
            <a:r>
              <a:rPr lang="vi-VN" sz="2400" b="1" dirty="0" smtClean="0">
                <a:latin typeface="+mj-lt"/>
              </a:rPr>
              <a:t>có đặc điểm gì? </a:t>
            </a:r>
            <a:endParaRPr lang="vi-VN" sz="2400" b="1" dirty="0">
              <a:latin typeface="+mj-lt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4832" y="1828800"/>
            <a:ext cx="91391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 err="1" smtClean="0">
                <a:solidFill>
                  <a:srgbClr val="00B050"/>
                </a:solidFill>
                <a:latin typeface="+mj-lt"/>
              </a:rPr>
              <a:t>Trả</a:t>
            </a:r>
            <a:r>
              <a:rPr lang="vi-VN" sz="2800" b="1" u="sng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b="1" u="sng" dirty="0" err="1" smtClean="0">
                <a:solidFill>
                  <a:srgbClr val="00B050"/>
                </a:solidFill>
                <a:latin typeface="+mj-lt"/>
              </a:rPr>
              <a:t>lời</a:t>
            </a:r>
            <a:r>
              <a:rPr lang="vi-VN" sz="2800" b="1" dirty="0" smtClean="0">
                <a:solidFill>
                  <a:srgbClr val="00B050"/>
                </a:solidFill>
                <a:latin typeface="+mj-lt"/>
              </a:rPr>
              <a:t>: </a:t>
            </a:r>
            <a:r>
              <a:rPr lang="vi-VN" sz="2800" b="1" dirty="0">
                <a:solidFill>
                  <a:srgbClr val="00B050"/>
                </a:solidFill>
                <a:latin typeface="+mj-lt"/>
              </a:rPr>
              <a:t>Để xác định sự </a:t>
            </a:r>
            <a:r>
              <a:rPr lang="vi-VN" sz="2800" b="1" dirty="0" err="1">
                <a:solidFill>
                  <a:srgbClr val="00B050"/>
                </a:solidFill>
                <a:latin typeface="+mj-lt"/>
              </a:rPr>
              <a:t>phụ</a:t>
            </a:r>
            <a:r>
              <a:rPr lang="vi-VN" sz="2800" b="1" dirty="0">
                <a:solidFill>
                  <a:srgbClr val="00B050"/>
                </a:solidFill>
                <a:latin typeface="+mj-lt"/>
              </a:rPr>
              <a:t> thuộc của điện trở  vào vật </a:t>
            </a:r>
            <a:r>
              <a:rPr lang="vi-VN" sz="2800" b="1" dirty="0" err="1">
                <a:solidFill>
                  <a:srgbClr val="00B050"/>
                </a:solidFill>
                <a:latin typeface="+mj-lt"/>
              </a:rPr>
              <a:t>liệu</a:t>
            </a:r>
            <a:r>
              <a:rPr lang="vi-VN" sz="2800" b="1" dirty="0">
                <a:solidFill>
                  <a:srgbClr val="00B050"/>
                </a:solidFill>
                <a:latin typeface="+mj-lt"/>
              </a:rPr>
              <a:t> làm dây dẫn thì phải </a:t>
            </a:r>
            <a:r>
              <a:rPr lang="vi-VN" sz="2800" b="1" dirty="0" err="1">
                <a:solidFill>
                  <a:srgbClr val="00B050"/>
                </a:solidFill>
                <a:latin typeface="+mj-lt"/>
              </a:rPr>
              <a:t>tiến</a:t>
            </a:r>
            <a:r>
              <a:rPr lang="vi-VN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B050"/>
                </a:solidFill>
                <a:latin typeface="+mj-lt"/>
              </a:rPr>
              <a:t>hành</a:t>
            </a:r>
            <a:r>
              <a:rPr lang="vi-VN" sz="2800" b="1" dirty="0">
                <a:solidFill>
                  <a:srgbClr val="00B050"/>
                </a:solidFill>
                <a:latin typeface="+mj-lt"/>
              </a:rPr>
              <a:t> đo điện trở của các dây dẫn có cùng chiều dài và cùng tiết </a:t>
            </a:r>
            <a:r>
              <a:rPr lang="vi-VN" sz="2800" b="1" dirty="0" err="1">
                <a:solidFill>
                  <a:srgbClr val="00B050"/>
                </a:solidFill>
                <a:latin typeface="+mj-lt"/>
              </a:rPr>
              <a:t>diện</a:t>
            </a:r>
            <a:r>
              <a:rPr lang="vi-VN" sz="2800" b="1" dirty="0">
                <a:solidFill>
                  <a:srgbClr val="00B050"/>
                </a:solidFill>
                <a:latin typeface="+mj-lt"/>
              </a:rPr>
              <a:t> nhưng bằng các vật </a:t>
            </a:r>
            <a:r>
              <a:rPr lang="en-US" sz="2800" b="1" dirty="0" err="1" smtClean="0">
                <a:solidFill>
                  <a:srgbClr val="00B050"/>
                </a:solidFill>
                <a:latin typeface="+mj-lt"/>
              </a:rPr>
              <a:t>liệu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 khác nhau.</a:t>
            </a:r>
            <a:endParaRPr lang="vi-VN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 rot="5400000">
            <a:off x="5865540" y="5236468"/>
            <a:ext cx="423862" cy="1865858"/>
          </a:xfrm>
          <a:prstGeom prst="can">
            <a:avLst>
              <a:gd name="adj" fmla="val 35033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5400000">
            <a:off x="5750198" y="3698602"/>
            <a:ext cx="423862" cy="1865858"/>
          </a:xfrm>
          <a:prstGeom prst="can">
            <a:avLst>
              <a:gd name="adj" fmla="val 35033"/>
            </a:avLst>
          </a:prstGeom>
          <a:solidFill>
            <a:schemeClr val="accent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 rot="5400000">
            <a:off x="5815494" y="4436194"/>
            <a:ext cx="423862" cy="1865858"/>
          </a:xfrm>
          <a:prstGeom prst="can">
            <a:avLst>
              <a:gd name="adj" fmla="val 35033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" name="Hình chữ nhật 12"/>
          <p:cNvSpPr/>
          <p:nvPr/>
        </p:nvSpPr>
        <p:spPr>
          <a:xfrm>
            <a:off x="5564381" y="4395584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Đồng</a:t>
            </a:r>
          </a:p>
        </p:txBody>
      </p:sp>
      <p:sp>
        <p:nvSpPr>
          <p:cNvPr id="14" name="Hình chữ nhật 13"/>
          <p:cNvSpPr/>
          <p:nvPr/>
        </p:nvSpPr>
        <p:spPr>
          <a:xfrm>
            <a:off x="5532320" y="5176162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Nhôm</a:t>
            </a:r>
          </a:p>
        </p:txBody>
      </p:sp>
      <p:sp>
        <p:nvSpPr>
          <p:cNvPr id="15" name="Hình chữ nhật 14"/>
          <p:cNvSpPr/>
          <p:nvPr/>
        </p:nvSpPr>
        <p:spPr>
          <a:xfrm>
            <a:off x="5642248" y="5984731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err="1">
                <a:latin typeface="+mj-lt"/>
              </a:rPr>
              <a:t>Sắt</a:t>
            </a:r>
            <a:endParaRPr lang="vi-VN" sz="2400" dirty="0">
              <a:latin typeface="+mj-lt"/>
            </a:endParaRPr>
          </a:p>
        </p:txBody>
      </p:sp>
      <p:sp>
        <p:nvSpPr>
          <p:cNvPr id="16" name="Hình chữ nhật 15"/>
          <p:cNvSpPr/>
          <p:nvPr/>
        </p:nvSpPr>
        <p:spPr>
          <a:xfrm>
            <a:off x="-12032" y="4114800"/>
            <a:ext cx="53256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3300"/>
                </a:solidFill>
                <a:latin typeface="+mj-lt"/>
              </a:rPr>
              <a:t>Cùng chiều </a:t>
            </a:r>
            <a:r>
              <a:rPr lang="vi-VN" sz="2400" b="1" dirty="0" smtClean="0">
                <a:solidFill>
                  <a:srgbClr val="003300"/>
                </a:solidFill>
                <a:latin typeface="+mj-lt"/>
              </a:rPr>
              <a:t>dài l</a:t>
            </a:r>
            <a:r>
              <a:rPr lang="vi-VN" sz="2400" b="1" baseline="-25000" dirty="0" smtClean="0">
                <a:solidFill>
                  <a:srgbClr val="003300"/>
                </a:solidFill>
                <a:latin typeface="+mj-lt"/>
              </a:rPr>
              <a:t>1</a:t>
            </a:r>
            <a:r>
              <a:rPr lang="vi-VN" sz="2400" b="1" dirty="0" smtClean="0">
                <a:solidFill>
                  <a:srgbClr val="003300"/>
                </a:solidFill>
                <a:latin typeface="+mj-lt"/>
              </a:rPr>
              <a:t> = l</a:t>
            </a:r>
            <a:r>
              <a:rPr lang="vi-VN" sz="2400" b="1" baseline="-25000" dirty="0" smtClean="0">
                <a:solidFill>
                  <a:srgbClr val="003300"/>
                </a:solidFill>
                <a:latin typeface="+mj-lt"/>
              </a:rPr>
              <a:t>2</a:t>
            </a:r>
            <a:r>
              <a:rPr lang="vi-VN" sz="2400" b="1" dirty="0" smtClean="0">
                <a:solidFill>
                  <a:srgbClr val="003300"/>
                </a:solidFill>
                <a:latin typeface="+mj-lt"/>
              </a:rPr>
              <a:t> = l</a:t>
            </a:r>
            <a:r>
              <a:rPr lang="en-US" sz="2400" b="1" baseline="-25000" dirty="0" smtClean="0">
                <a:solidFill>
                  <a:srgbClr val="003300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rgbClr val="003300"/>
                </a:solidFill>
                <a:latin typeface="+mj-lt"/>
              </a:rPr>
              <a:t> =1m</a:t>
            </a:r>
            <a:r>
              <a:rPr lang="en-US" sz="2400" b="1" baseline="-25000" dirty="0" smtClean="0">
                <a:solidFill>
                  <a:srgbClr val="003300"/>
                </a:solidFill>
                <a:latin typeface="+mj-lt"/>
              </a:rPr>
              <a:t/>
            </a:r>
            <a:br>
              <a:rPr lang="en-US" sz="2400" b="1" baseline="-25000" dirty="0" smtClean="0">
                <a:solidFill>
                  <a:srgbClr val="003300"/>
                </a:solidFill>
                <a:latin typeface="+mj-lt"/>
              </a:rPr>
            </a:br>
            <a:r>
              <a:rPr lang="en-US" sz="2400" b="1" baseline="-25000" dirty="0" smtClean="0">
                <a:solidFill>
                  <a:srgbClr val="003300"/>
                </a:solidFill>
              </a:rPr>
              <a:t/>
            </a:r>
            <a:br>
              <a:rPr lang="en-US" sz="2400" b="1" baseline="-25000" dirty="0" smtClean="0">
                <a:solidFill>
                  <a:srgbClr val="003300"/>
                </a:solidFill>
              </a:rPr>
            </a:br>
            <a:r>
              <a:rPr lang="en-US" sz="2400" b="1" baseline="-25000" dirty="0" smtClean="0">
                <a:solidFill>
                  <a:srgbClr val="003300"/>
                </a:solidFill>
              </a:rPr>
              <a:t/>
            </a:r>
            <a:br>
              <a:rPr lang="en-US" sz="2400" b="1" baseline="-25000" dirty="0" smtClean="0">
                <a:solidFill>
                  <a:srgbClr val="003300"/>
                </a:solidFill>
              </a:rPr>
            </a:br>
            <a:r>
              <a:rPr lang="en-US" sz="2400" b="1" baseline="-25000" dirty="0" smtClean="0">
                <a:solidFill>
                  <a:srgbClr val="003300"/>
                </a:solidFill>
              </a:rPr>
              <a:t/>
            </a:r>
            <a:br>
              <a:rPr lang="en-US" sz="2400" b="1" baseline="-25000" dirty="0" smtClean="0">
                <a:solidFill>
                  <a:srgbClr val="003300"/>
                </a:solidFill>
              </a:rPr>
            </a:br>
            <a:r>
              <a:rPr lang="en-US" sz="2400" b="1" baseline="-25000" dirty="0" smtClean="0">
                <a:solidFill>
                  <a:srgbClr val="003300"/>
                </a:solidFill>
              </a:rPr>
              <a:t/>
            </a:r>
            <a:br>
              <a:rPr lang="en-US" sz="2400" b="1" baseline="-25000" dirty="0" smtClean="0">
                <a:solidFill>
                  <a:srgbClr val="003300"/>
                </a:solidFill>
              </a:rPr>
            </a:br>
            <a:r>
              <a:rPr lang="en-US" sz="2400" b="1" baseline="-25000" dirty="0" smtClean="0">
                <a:solidFill>
                  <a:srgbClr val="003300"/>
                </a:solidFill>
              </a:rPr>
              <a:t>+</a:t>
            </a:r>
            <a:r>
              <a:rPr lang="en-US" sz="2400" b="1" baseline="30000" dirty="0" smtClean="0">
                <a:solidFill>
                  <a:srgbClr val="003300"/>
                </a:solidFill>
              </a:rPr>
              <a:t> </a:t>
            </a:r>
            <a:r>
              <a:rPr lang="en-US" sz="2400" b="1" dirty="0" smtClean="0">
                <a:solidFill>
                  <a:srgbClr val="003300"/>
                </a:solidFill>
              </a:rPr>
              <a:t>                     </a:t>
            </a:r>
            <a:endParaRPr lang="vi-VN" sz="2400" b="1" baseline="-25000" dirty="0">
              <a:solidFill>
                <a:srgbClr val="0033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 bwMode="auto">
          <a:xfrm>
            <a:off x="5823566" y="3999047"/>
            <a:ext cx="424834" cy="366057"/>
            <a:chOff x="5136" y="3456"/>
            <a:chExt cx="336" cy="401"/>
          </a:xfrm>
        </p:grpSpPr>
        <p:sp>
          <p:nvSpPr>
            <p:cNvPr id="18" name="Freeform 24"/>
            <p:cNvSpPr/>
            <p:nvPr/>
          </p:nvSpPr>
          <p:spPr bwMode="auto">
            <a:xfrm>
              <a:off x="5136" y="3456"/>
              <a:ext cx="96" cy="381"/>
            </a:xfrm>
            <a:custGeom>
              <a:avLst/>
              <a:gdLst>
                <a:gd name="T0" fmla="*/ 0 w 256"/>
                <a:gd name="T1" fmla="*/ 584 h 928"/>
                <a:gd name="T2" fmla="*/ 240 w 256"/>
                <a:gd name="T3" fmla="*/ 200 h 928"/>
                <a:gd name="T4" fmla="*/ 96 w 256"/>
                <a:gd name="T5" fmla="*/ 104 h 928"/>
                <a:gd name="T6" fmla="*/ 96 w 256"/>
                <a:gd name="T7" fmla="*/ 824 h 928"/>
                <a:gd name="T8" fmla="*/ 192 w 256"/>
                <a:gd name="T9" fmla="*/ 7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5184" y="3600"/>
              <a:ext cx="288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baseline="-25000" dirty="0" smtClean="0">
                  <a:solidFill>
                    <a:schemeClr val="tx1"/>
                  </a:solidFill>
                </a:rPr>
                <a:t>1</a:t>
              </a:r>
              <a:endParaRPr lang="vi-VN" b="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3"/>
          <p:cNvGrpSpPr/>
          <p:nvPr/>
        </p:nvGrpSpPr>
        <p:grpSpPr bwMode="auto">
          <a:xfrm>
            <a:off x="5793478" y="4780358"/>
            <a:ext cx="424834" cy="408049"/>
            <a:chOff x="5136" y="3456"/>
            <a:chExt cx="336" cy="447"/>
          </a:xfrm>
        </p:grpSpPr>
        <p:sp>
          <p:nvSpPr>
            <p:cNvPr id="21" name="Freeform 24"/>
            <p:cNvSpPr/>
            <p:nvPr/>
          </p:nvSpPr>
          <p:spPr bwMode="auto">
            <a:xfrm>
              <a:off x="5136" y="3456"/>
              <a:ext cx="96" cy="381"/>
            </a:xfrm>
            <a:custGeom>
              <a:avLst/>
              <a:gdLst>
                <a:gd name="T0" fmla="*/ 0 w 256"/>
                <a:gd name="T1" fmla="*/ 584 h 928"/>
                <a:gd name="T2" fmla="*/ 240 w 256"/>
                <a:gd name="T3" fmla="*/ 200 h 928"/>
                <a:gd name="T4" fmla="*/ 96 w 256"/>
                <a:gd name="T5" fmla="*/ 104 h 928"/>
                <a:gd name="T6" fmla="*/ 96 w 256"/>
                <a:gd name="T7" fmla="*/ 824 h 928"/>
                <a:gd name="T8" fmla="*/ 192 w 256"/>
                <a:gd name="T9" fmla="*/ 7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5184" y="3600"/>
              <a:ext cx="28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-25000" dirty="0"/>
                <a:t>2</a:t>
              </a:r>
              <a:endParaRPr lang="vi-VN" b="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23"/>
          <p:cNvGrpSpPr/>
          <p:nvPr/>
        </p:nvGrpSpPr>
        <p:grpSpPr bwMode="auto">
          <a:xfrm>
            <a:off x="5793478" y="5560184"/>
            <a:ext cx="424834" cy="408049"/>
            <a:chOff x="5136" y="3456"/>
            <a:chExt cx="336" cy="447"/>
          </a:xfrm>
        </p:grpSpPr>
        <p:sp>
          <p:nvSpPr>
            <p:cNvPr id="24" name="Freeform 24"/>
            <p:cNvSpPr/>
            <p:nvPr/>
          </p:nvSpPr>
          <p:spPr bwMode="auto">
            <a:xfrm>
              <a:off x="5136" y="3456"/>
              <a:ext cx="96" cy="381"/>
            </a:xfrm>
            <a:custGeom>
              <a:avLst/>
              <a:gdLst>
                <a:gd name="T0" fmla="*/ 0 w 256"/>
                <a:gd name="T1" fmla="*/ 584 h 928"/>
                <a:gd name="T2" fmla="*/ 240 w 256"/>
                <a:gd name="T3" fmla="*/ 200 h 928"/>
                <a:gd name="T4" fmla="*/ 96 w 256"/>
                <a:gd name="T5" fmla="*/ 104 h 928"/>
                <a:gd name="T6" fmla="*/ 96 w 256"/>
                <a:gd name="T7" fmla="*/ 824 h 928"/>
                <a:gd name="T8" fmla="*/ 192 w 256"/>
                <a:gd name="T9" fmla="*/ 7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184" y="3600"/>
              <a:ext cx="28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-25000" dirty="0"/>
                <a:t>3</a:t>
              </a:r>
              <a:endParaRPr lang="vi-VN" b="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6858000" y="4597276"/>
            <a:ext cx="5600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6831360" y="5369123"/>
            <a:ext cx="5600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6858000" y="6189717"/>
            <a:ext cx="5600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Hộp_Văn_Bản 31"/>
          <p:cNvSpPr txBox="1"/>
          <p:nvPr/>
        </p:nvSpPr>
        <p:spPr>
          <a:xfrm>
            <a:off x="7397836" y="437512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Hộp_Văn_Bản 32"/>
          <p:cNvSpPr txBox="1"/>
          <p:nvPr/>
        </p:nvSpPr>
        <p:spPr>
          <a:xfrm>
            <a:off x="7321636" y="514538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Hộp_Văn_Bản 33"/>
          <p:cNvSpPr txBox="1"/>
          <p:nvPr/>
        </p:nvSpPr>
        <p:spPr>
          <a:xfrm>
            <a:off x="7397836" y="595746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Hình chữ nhật 34"/>
          <p:cNvSpPr/>
          <p:nvPr/>
        </p:nvSpPr>
        <p:spPr>
          <a:xfrm>
            <a:off x="0" y="4800600"/>
            <a:ext cx="5205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663300"/>
                </a:solidFill>
                <a:latin typeface="+mj-lt"/>
              </a:rPr>
              <a:t>Cùng t</a:t>
            </a:r>
            <a:r>
              <a:rPr lang="vi-VN" sz="2400" b="1" dirty="0" smtClean="0">
                <a:solidFill>
                  <a:srgbClr val="663300"/>
                </a:solidFill>
                <a:latin typeface="+mj-lt"/>
              </a:rPr>
              <a:t>iết diện S</a:t>
            </a:r>
            <a:r>
              <a:rPr lang="vi-VN" sz="2400" b="1" baseline="-25000" dirty="0" smtClean="0">
                <a:solidFill>
                  <a:srgbClr val="663300"/>
                </a:solidFill>
                <a:latin typeface="+mj-lt"/>
              </a:rPr>
              <a:t>1</a:t>
            </a:r>
            <a:r>
              <a:rPr lang="vi-VN" sz="2400" b="1" dirty="0" smtClean="0">
                <a:solidFill>
                  <a:srgbClr val="663300"/>
                </a:solidFill>
                <a:latin typeface="+mj-lt"/>
              </a:rPr>
              <a:t> = S</a:t>
            </a:r>
            <a:r>
              <a:rPr lang="vi-VN" sz="2400" b="1" baseline="-25000" dirty="0" smtClean="0">
                <a:solidFill>
                  <a:srgbClr val="663300"/>
                </a:solidFill>
                <a:latin typeface="+mj-lt"/>
              </a:rPr>
              <a:t>2</a:t>
            </a:r>
            <a:r>
              <a:rPr lang="vi-VN" sz="2400" b="1" dirty="0" smtClean="0">
                <a:solidFill>
                  <a:srgbClr val="663300"/>
                </a:solidFill>
                <a:latin typeface="+mj-lt"/>
              </a:rPr>
              <a:t> = S</a:t>
            </a:r>
            <a:r>
              <a:rPr lang="en-US" sz="2400" b="1" baseline="-25000" dirty="0" smtClean="0">
                <a:solidFill>
                  <a:srgbClr val="663300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</a:rPr>
              <a:t> = 1m</a:t>
            </a:r>
            <a:r>
              <a:rPr lang="vi-VN" sz="2400" b="1" baseline="30000" dirty="0" smtClean="0">
                <a:solidFill>
                  <a:srgbClr val="663300"/>
                </a:solidFill>
                <a:latin typeface="+mj-lt"/>
              </a:rPr>
              <a:t>2</a:t>
            </a:r>
            <a:r>
              <a:rPr lang="en-US" sz="2400" b="1" dirty="0" smtClean="0">
                <a:solidFill>
                  <a:srgbClr val="663300"/>
                </a:solidFill>
              </a:rPr>
              <a:t/>
            </a:r>
            <a:br>
              <a:rPr lang="en-US" sz="2400" b="1" dirty="0" smtClean="0">
                <a:solidFill>
                  <a:srgbClr val="663300"/>
                </a:solidFill>
              </a:rPr>
            </a:br>
            <a:r>
              <a:rPr lang="en-US" sz="2400" b="1" dirty="0" smtClean="0">
                <a:solidFill>
                  <a:srgbClr val="663300"/>
                </a:solidFill>
              </a:rPr>
              <a:t>________________________________)</a:t>
            </a:r>
            <a:endParaRPr lang="vi-VN" sz="2400" b="1" baseline="-25000" dirty="0">
              <a:solidFill>
                <a:srgbClr val="663300"/>
              </a:solidFill>
            </a:endParaRPr>
          </a:p>
        </p:txBody>
      </p:sp>
      <p:sp>
        <p:nvSpPr>
          <p:cNvPr id="36" name="Hình chữ nhật 35"/>
          <p:cNvSpPr/>
          <p:nvPr/>
        </p:nvSpPr>
        <p:spPr>
          <a:xfrm>
            <a:off x="228600" y="5715000"/>
            <a:ext cx="305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latin typeface="+mj-lt"/>
              </a:rPr>
              <a:t>Khác vật </a:t>
            </a:r>
            <a:r>
              <a:rPr lang="vi-VN" sz="2400" b="1" dirty="0" err="1">
                <a:solidFill>
                  <a:srgbClr val="000099"/>
                </a:solidFill>
                <a:latin typeface="+mj-lt"/>
              </a:rPr>
              <a:t>liệu</a:t>
            </a:r>
            <a:r>
              <a:rPr lang="vi-VN" sz="2400" b="1" dirty="0">
                <a:solidFill>
                  <a:srgbClr val="000099"/>
                </a:solidFill>
                <a:latin typeface="+mj-lt"/>
              </a:rPr>
              <a:t> làm dây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26" grpId="0" animBg="1"/>
      <p:bldP spid="27" grpId="0" animBg="1"/>
      <p:bldP spid="28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304800" y="990600"/>
            <a:ext cx="2171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1"/>
                </a:solidFill>
                <a:latin typeface="+mj-lt"/>
              </a:rPr>
              <a:t>1. Thí </a:t>
            </a:r>
            <a:r>
              <a:rPr lang="vi-VN" sz="2400" b="1" dirty="0" smtClean="0">
                <a:solidFill>
                  <a:schemeClr val="accent1"/>
                </a:solidFill>
                <a:latin typeface="+mj-lt"/>
              </a:rPr>
              <a:t>nghiệm: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 </a:t>
            </a:r>
            <a:endParaRPr lang="vi-VN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1" name="Hình chữ nhật 4"/>
          <p:cNvSpPr/>
          <p:nvPr/>
        </p:nvSpPr>
        <p:spPr>
          <a:xfrm>
            <a:off x="0" y="3810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DF1717"/>
                </a:solidFill>
                <a:latin typeface="+mj-lt"/>
              </a:rPr>
              <a:t>I.  SỰ PHỤ THUỘC CỦA ĐIỆN TRỞ VÀO VẬT LIỆU LÀM  DÂY </a:t>
            </a:r>
            <a:r>
              <a:rPr lang="vi-VN" sz="2000" b="1" dirty="0" smtClean="0">
                <a:solidFill>
                  <a:srgbClr val="DF1717"/>
                </a:solidFill>
                <a:latin typeface="+mj-lt"/>
              </a:rPr>
              <a:t>DẪN:</a:t>
            </a:r>
            <a:endParaRPr lang="vi-VN" sz="2000" b="1" dirty="0">
              <a:solidFill>
                <a:srgbClr val="DF1717"/>
              </a:solidFill>
              <a:latin typeface="+mj-lt"/>
            </a:endParaRPr>
          </a:p>
        </p:txBody>
      </p:sp>
      <p:sp>
        <p:nvSpPr>
          <p:cNvPr id="32" name="Hình chữ nhật 15"/>
          <p:cNvSpPr/>
          <p:nvPr/>
        </p:nvSpPr>
        <p:spPr>
          <a:xfrm>
            <a:off x="381000" y="2590800"/>
            <a:ext cx="5249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Cùng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chiều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dài l</a:t>
            </a:r>
            <a:r>
              <a:rPr lang="vi-VN" sz="2400" b="1" baseline="-25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= l</a:t>
            </a:r>
            <a:r>
              <a:rPr lang="vi-VN" sz="2400" b="1" baseline="-25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vi-VN" sz="2400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Hình chữ nhật 34"/>
          <p:cNvSpPr/>
          <p:nvPr/>
        </p:nvSpPr>
        <p:spPr>
          <a:xfrm>
            <a:off x="381000" y="3124200"/>
            <a:ext cx="4551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  <a:latin typeface="+mj-lt"/>
              </a:rPr>
              <a:t>- </a:t>
            </a:r>
            <a:r>
              <a:rPr lang="vi-VN" sz="2400" b="1" dirty="0" smtClean="0">
                <a:solidFill>
                  <a:srgbClr val="663300"/>
                </a:solidFill>
                <a:latin typeface="+mj-lt"/>
              </a:rPr>
              <a:t>Cùng </a:t>
            </a:r>
            <a:r>
              <a:rPr lang="vi-VN" sz="2400" b="1" dirty="0">
                <a:solidFill>
                  <a:srgbClr val="663300"/>
                </a:solidFill>
                <a:latin typeface="+mj-lt"/>
              </a:rPr>
              <a:t>t</a:t>
            </a:r>
            <a:r>
              <a:rPr lang="vi-VN" sz="2400" b="1" dirty="0" smtClean="0">
                <a:solidFill>
                  <a:srgbClr val="663300"/>
                </a:solidFill>
                <a:latin typeface="+mj-lt"/>
              </a:rPr>
              <a:t>iết diện S</a:t>
            </a:r>
            <a:r>
              <a:rPr lang="vi-VN" sz="2400" b="1" baseline="-25000" dirty="0" smtClean="0">
                <a:solidFill>
                  <a:srgbClr val="663300"/>
                </a:solidFill>
                <a:latin typeface="+mj-lt"/>
              </a:rPr>
              <a:t>1</a:t>
            </a:r>
            <a:r>
              <a:rPr lang="vi-VN" sz="2400" b="1" dirty="0" smtClean="0">
                <a:solidFill>
                  <a:srgbClr val="663300"/>
                </a:solidFill>
                <a:latin typeface="+mj-lt"/>
              </a:rPr>
              <a:t> = S</a:t>
            </a:r>
            <a:r>
              <a:rPr lang="vi-VN" sz="2400" b="1" baseline="-25000" dirty="0" smtClean="0">
                <a:solidFill>
                  <a:srgbClr val="663300"/>
                </a:solidFill>
                <a:latin typeface="+mj-lt"/>
              </a:rPr>
              <a:t>2</a:t>
            </a:r>
            <a:r>
              <a:rPr lang="vi-VN" sz="2400" b="1" dirty="0" smtClean="0">
                <a:solidFill>
                  <a:srgbClr val="663300"/>
                </a:solidFill>
                <a:latin typeface="+mj-lt"/>
              </a:rPr>
              <a:t> = S</a:t>
            </a:r>
            <a:r>
              <a:rPr lang="en-US" sz="2400" b="1" baseline="-25000" dirty="0" smtClean="0">
                <a:solidFill>
                  <a:srgbClr val="663300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</a:rPr>
              <a:t> = 1m</a:t>
            </a:r>
            <a:r>
              <a:rPr lang="vi-VN" sz="2400" b="1" baseline="30000" dirty="0" smtClean="0">
                <a:solidFill>
                  <a:srgbClr val="663300"/>
                </a:solidFill>
                <a:latin typeface="+mj-lt"/>
              </a:rPr>
              <a:t>2</a:t>
            </a:r>
            <a:endParaRPr lang="vi-VN" sz="2400" b="1" baseline="-25000" dirty="0">
              <a:solidFill>
                <a:srgbClr val="663300"/>
              </a:solidFill>
            </a:endParaRPr>
          </a:p>
        </p:txBody>
      </p:sp>
      <p:sp>
        <p:nvSpPr>
          <p:cNvPr id="35" name="Hình chữ nhật 35"/>
          <p:cNvSpPr/>
          <p:nvPr/>
        </p:nvSpPr>
        <p:spPr>
          <a:xfrm>
            <a:off x="381000" y="3733800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Khác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vật liệu làm dây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219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818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TIẾN HÀNH </a:t>
            </a:r>
            <a:endParaRPr lang="en-US" sz="2800" b="1" dirty="0">
              <a:solidFill>
                <a:srgbClr val="E818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029200"/>
            <a:ext cx="8558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3 Minutes timer (Đồng hồ đếm ngược 3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9800" y="2842778"/>
            <a:ext cx="2963863" cy="166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 33"/>
          <p:cNvSpPr/>
          <p:nvPr/>
        </p:nvSpPr>
        <p:spPr>
          <a:xfrm>
            <a:off x="0" y="228600"/>
            <a:ext cx="7161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3300"/>
                </a:solidFill>
                <a:latin typeface="+mj-lt"/>
              </a:rPr>
              <a:t>HOẠT ĐỘNG NHÓM VÀ GHI KẾT QUẢ VÀO BẢNG</a:t>
            </a:r>
            <a:endParaRPr lang="vi-VN" sz="2800" b="1" dirty="0">
              <a:solidFill>
                <a:srgbClr val="663300"/>
              </a:solidFill>
              <a:latin typeface="+mj-lt"/>
            </a:endParaRPr>
          </a:p>
        </p:txBody>
      </p:sp>
      <p:graphicFrame>
        <p:nvGraphicFramePr>
          <p:cNvPr id="35" name="Group 6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9554039"/>
              </p:ext>
            </p:extLst>
          </p:nvPr>
        </p:nvGraphicFramePr>
        <p:xfrm>
          <a:off x="773113" y="1447800"/>
          <a:ext cx="8371656" cy="3200399"/>
        </p:xfrm>
        <a:graphic>
          <a:graphicData uri="http://schemas.openxmlformats.org/drawingml/2006/table">
            <a:tbl>
              <a:tblPr/>
              <a:tblGrid>
                <a:gridCol w="2111273"/>
                <a:gridCol w="2111273"/>
                <a:gridCol w="2109743"/>
                <a:gridCol w="2039367"/>
              </a:tblGrid>
              <a:tr h="1590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KQ đo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Lần TN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Hiệu điên thế (V)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Cường độ dòng điện 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trở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dẫn (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Dây đồng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nhôm</a:t>
                      </a:r>
                      <a:endParaRPr kumimoji="0" 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762000" y="1524000"/>
            <a:ext cx="2080592" cy="1069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Group 64"/>
          <p:cNvGraphicFramePr>
            <a:graphicFrameLocks noGrp="1"/>
          </p:cNvGraphicFramePr>
          <p:nvPr>
            <p:ph idx="4294967295"/>
          </p:nvPr>
        </p:nvGraphicFramePr>
        <p:xfrm>
          <a:off x="0" y="228600"/>
          <a:ext cx="8371656" cy="3046332"/>
        </p:xfrm>
        <a:graphic>
          <a:graphicData uri="http://schemas.openxmlformats.org/drawingml/2006/table">
            <a:tbl>
              <a:tblPr/>
              <a:tblGrid>
                <a:gridCol w="2111273"/>
                <a:gridCol w="2111273"/>
                <a:gridCol w="2109743"/>
                <a:gridCol w="2039367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KQ đo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Lần TN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Hiệu điên thế (V)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Cường độ dòng điện 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trở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dẫn (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Dây đồng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nhôm</a:t>
                      </a:r>
                      <a:endParaRPr kumimoji="0" 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sắt</a:t>
                      </a:r>
                      <a:endParaRPr kumimoji="0" 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228600" y="381000"/>
            <a:ext cx="2080592" cy="1069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Hình chữ nhật 1"/>
          <p:cNvSpPr/>
          <p:nvPr/>
        </p:nvSpPr>
        <p:spPr>
          <a:xfrm>
            <a:off x="0" y="3505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d. Từ </a:t>
            </a:r>
            <a:r>
              <a:rPr lang="vi-VN" sz="2400" b="1" dirty="0" err="1">
                <a:latin typeface="+mj-lt"/>
              </a:rPr>
              <a:t>kết</a:t>
            </a:r>
            <a:r>
              <a:rPr lang="vi-VN" sz="2400" b="1" dirty="0">
                <a:latin typeface="+mj-lt"/>
              </a:rPr>
              <a:t> quả  TN hãy </a:t>
            </a:r>
            <a:r>
              <a:rPr lang="vi-VN" sz="2400" b="1" dirty="0" err="1">
                <a:latin typeface="+mj-lt"/>
              </a:rPr>
              <a:t>rút</a:t>
            </a:r>
            <a:r>
              <a:rPr lang="vi-VN" sz="2400" b="1" dirty="0">
                <a:latin typeface="+mj-lt"/>
              </a:rPr>
              <a:t> ra </a:t>
            </a:r>
            <a:r>
              <a:rPr lang="vi-VN" sz="2400" b="1" dirty="0" err="1">
                <a:latin typeface="+mj-lt"/>
              </a:rPr>
              <a:t>nhận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xét</a:t>
            </a:r>
            <a:r>
              <a:rPr lang="vi-VN" sz="2400" b="1" dirty="0">
                <a:latin typeface="+mj-lt"/>
              </a:rPr>
              <a:t> xem điện trở của các dây dẫn này là như nhau hay khác </a:t>
            </a:r>
            <a:r>
              <a:rPr lang="vi-VN" sz="2400" b="1" dirty="0" smtClean="0">
                <a:latin typeface="+mj-lt"/>
              </a:rPr>
              <a:t>nhau?</a:t>
            </a:r>
            <a:endParaRPr lang="vi-VN" sz="24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495800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latin typeface="+mj-lt"/>
              </a:rPr>
              <a:t>2. Kết luận: </a:t>
            </a:r>
            <a:endParaRPr lang="vi-VN" sz="28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50292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+mj-lt"/>
              </a:rPr>
              <a:t>Điện trở của dây dẫn phụ thuộc vào vật liệu làm dây dẫn.</a:t>
            </a:r>
            <a:endParaRPr lang="vi-VN" sz="28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304800" y="441960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Có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2.8.10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-8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Ω 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419600" y="441960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Có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1,7.10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-8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Ω </a:t>
            </a:r>
          </a:p>
        </p:txBody>
      </p:sp>
      <p:grpSp>
        <p:nvGrpSpPr>
          <p:cNvPr id="3" name="Group 46"/>
          <p:cNvGrpSpPr/>
          <p:nvPr/>
        </p:nvGrpSpPr>
        <p:grpSpPr bwMode="auto">
          <a:xfrm>
            <a:off x="304800" y="2362200"/>
            <a:ext cx="4702176" cy="1927225"/>
            <a:chOff x="-178" y="2160"/>
            <a:chExt cx="2722" cy="1214"/>
          </a:xfrm>
        </p:grpSpPr>
        <p:grpSp>
          <p:nvGrpSpPr>
            <p:cNvPr id="6" name="Group 39"/>
            <p:cNvGrpSpPr/>
            <p:nvPr/>
          </p:nvGrpSpPr>
          <p:grpSpPr bwMode="auto">
            <a:xfrm>
              <a:off x="140" y="2160"/>
              <a:ext cx="2404" cy="926"/>
              <a:chOff x="140" y="2160"/>
              <a:chExt cx="2404" cy="926"/>
            </a:xfrm>
          </p:grpSpPr>
          <p:sp>
            <p:nvSpPr>
              <p:cNvPr id="9224" name="AutoShape 8"/>
              <p:cNvSpPr>
                <a:spLocks noChangeArrowheads="1"/>
              </p:cNvSpPr>
              <p:nvPr/>
            </p:nvSpPr>
            <p:spPr bwMode="auto">
              <a:xfrm>
                <a:off x="140" y="2525"/>
                <a:ext cx="486" cy="561"/>
              </a:xfrm>
              <a:prstGeom prst="can">
                <a:avLst>
                  <a:gd name="adj" fmla="val 41494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 flipV="1">
                <a:off x="385" y="2300"/>
                <a:ext cx="0" cy="3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6" name="Line 10"/>
              <p:cNvSpPr>
                <a:spLocks noChangeShapeType="1"/>
              </p:cNvSpPr>
              <p:nvPr/>
            </p:nvSpPr>
            <p:spPr bwMode="auto">
              <a:xfrm>
                <a:off x="385" y="2300"/>
                <a:ext cx="4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808" y="2609"/>
                <a:ext cx="0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626" y="2609"/>
                <a:ext cx="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9" name="Line 13"/>
              <p:cNvSpPr>
                <a:spLocks noChangeShapeType="1"/>
              </p:cNvSpPr>
              <p:nvPr/>
            </p:nvSpPr>
            <p:spPr bwMode="auto">
              <a:xfrm>
                <a:off x="626" y="3030"/>
                <a:ext cx="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30" name="Freeform 14"/>
              <p:cNvSpPr/>
              <p:nvPr/>
            </p:nvSpPr>
            <p:spPr bwMode="auto">
              <a:xfrm>
                <a:off x="911" y="2665"/>
                <a:ext cx="52" cy="223"/>
              </a:xfrm>
              <a:custGeom>
                <a:avLst/>
                <a:gdLst>
                  <a:gd name="T0" fmla="*/ 0 w 256"/>
                  <a:gd name="T1" fmla="*/ 584 h 928"/>
                  <a:gd name="T2" fmla="*/ 240 w 256"/>
                  <a:gd name="T3" fmla="*/ 200 h 928"/>
                  <a:gd name="T4" fmla="*/ 96 w 256"/>
                  <a:gd name="T5" fmla="*/ 104 h 928"/>
                  <a:gd name="T6" fmla="*/ 96 w 256"/>
                  <a:gd name="T7" fmla="*/ 824 h 928"/>
                  <a:gd name="T8" fmla="*/ 192 w 256"/>
                  <a:gd name="T9" fmla="*/ 728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928">
                    <a:moveTo>
                      <a:pt x="0" y="584"/>
                    </a:moveTo>
                    <a:cubicBezTo>
                      <a:pt x="112" y="432"/>
                      <a:pt x="224" y="280"/>
                      <a:pt x="240" y="200"/>
                    </a:cubicBezTo>
                    <a:cubicBezTo>
                      <a:pt x="256" y="120"/>
                      <a:pt x="120" y="0"/>
                      <a:pt x="96" y="104"/>
                    </a:cubicBezTo>
                    <a:cubicBezTo>
                      <a:pt x="72" y="208"/>
                      <a:pt x="80" y="720"/>
                      <a:pt x="96" y="824"/>
                    </a:cubicBezTo>
                    <a:cubicBezTo>
                      <a:pt x="112" y="928"/>
                      <a:pt x="152" y="828"/>
                      <a:pt x="192" y="7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1" name="Text Box 15"/>
              <p:cNvSpPr txBox="1">
                <a:spLocks noChangeArrowheads="1"/>
              </p:cNvSpPr>
              <p:nvPr/>
            </p:nvSpPr>
            <p:spPr bwMode="auto">
              <a:xfrm>
                <a:off x="884" y="2160"/>
                <a:ext cx="1455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Tiết </a:t>
                </a:r>
                <a:r>
                  <a:rPr lang="en-US" sz="2400" b="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 = </a:t>
                </a:r>
                <a:r>
                  <a:rPr lang="en-US" sz="2400" b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1m</a:t>
                </a:r>
                <a:r>
                  <a:rPr lang="en-US" sz="2400" b="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9232" name="Text Box 16"/>
              <p:cNvSpPr txBox="1">
                <a:spLocks noChangeArrowheads="1"/>
              </p:cNvSpPr>
              <p:nvPr/>
            </p:nvSpPr>
            <p:spPr bwMode="auto">
              <a:xfrm>
                <a:off x="1015" y="2692"/>
                <a:ext cx="152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Chiều 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dài  l = </a:t>
                </a:r>
                <a:r>
                  <a:rPr lang="en-US" sz="2400" b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1m</a:t>
                </a:r>
              </a:p>
            </p:txBody>
          </p:sp>
        </p:grp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-178" y="3083"/>
              <a:ext cx="13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Đoạn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nhôm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47"/>
          <p:cNvGrpSpPr/>
          <p:nvPr/>
        </p:nvGrpSpPr>
        <p:grpSpPr bwMode="auto">
          <a:xfrm>
            <a:off x="4419600" y="2362200"/>
            <a:ext cx="5249417" cy="1922463"/>
            <a:chOff x="2521" y="2112"/>
            <a:chExt cx="2903" cy="1211"/>
          </a:xfrm>
        </p:grpSpPr>
        <p:sp>
          <p:nvSpPr>
            <p:cNvPr id="9244" name="AutoShape 28"/>
            <p:cNvSpPr>
              <a:spLocks noChangeArrowheads="1"/>
            </p:cNvSpPr>
            <p:nvPr/>
          </p:nvSpPr>
          <p:spPr bwMode="auto">
            <a:xfrm>
              <a:off x="2885" y="2477"/>
              <a:ext cx="477" cy="561"/>
            </a:xfrm>
            <a:prstGeom prst="can">
              <a:avLst>
                <a:gd name="adj" fmla="val 41494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 flipV="1">
              <a:off x="3112" y="2252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3112" y="2252"/>
              <a:ext cx="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3544" y="2561"/>
              <a:ext cx="0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3362" y="256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3362" y="2982"/>
              <a:ext cx="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0" name="Freeform 34"/>
            <p:cNvSpPr/>
            <p:nvPr/>
          </p:nvSpPr>
          <p:spPr bwMode="auto">
            <a:xfrm>
              <a:off x="3647" y="2617"/>
              <a:ext cx="52" cy="223"/>
            </a:xfrm>
            <a:custGeom>
              <a:avLst/>
              <a:gdLst>
                <a:gd name="T0" fmla="*/ 0 w 256"/>
                <a:gd name="T1" fmla="*/ 584 h 928"/>
                <a:gd name="T2" fmla="*/ 240 w 256"/>
                <a:gd name="T3" fmla="*/ 200 h 928"/>
                <a:gd name="T4" fmla="*/ 96 w 256"/>
                <a:gd name="T5" fmla="*/ 104 h 928"/>
                <a:gd name="T6" fmla="*/ 96 w 256"/>
                <a:gd name="T7" fmla="*/ 824 h 928"/>
                <a:gd name="T8" fmla="*/ 192 w 256"/>
                <a:gd name="T9" fmla="*/ 7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1" name="Text Box 35"/>
            <p:cNvSpPr txBox="1">
              <a:spLocks noChangeArrowheads="1"/>
            </p:cNvSpPr>
            <p:nvPr/>
          </p:nvSpPr>
          <p:spPr bwMode="auto">
            <a:xfrm>
              <a:off x="3692" y="2112"/>
              <a:ext cx="145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Tiết </a:t>
              </a:r>
              <a:r>
                <a:rPr lang="en-US" sz="2400" b="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400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 = 1m</a:t>
              </a:r>
              <a:r>
                <a:rPr lang="en-US" sz="2400" b="0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52" name="Text Box 36"/>
            <p:cNvSpPr txBox="1">
              <a:spLocks noChangeArrowheads="1"/>
            </p:cNvSpPr>
            <p:nvPr/>
          </p:nvSpPr>
          <p:spPr bwMode="auto">
            <a:xfrm>
              <a:off x="3751" y="2644"/>
              <a:ext cx="16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Chiều dài </a:t>
              </a:r>
              <a:r>
                <a:rPr lang="en-US" sz="24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l =1m</a:t>
              </a:r>
              <a:endPara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2521" y="3032"/>
              <a:ext cx="13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Đoạn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đồng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304800" y="685800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+mj-lt"/>
              </a:rPr>
              <a:t>1. Đ</a:t>
            </a:r>
            <a:r>
              <a:rPr lang="vi-VN" sz="2800" b="1" dirty="0" smtClean="0">
                <a:latin typeface="+mj-lt"/>
              </a:rPr>
              <a:t>iện </a:t>
            </a:r>
            <a:r>
              <a:rPr lang="vi-VN" sz="2800" b="1" dirty="0">
                <a:latin typeface="+mj-lt"/>
              </a:rPr>
              <a:t>trở suất : </a:t>
            </a:r>
          </a:p>
        </p:txBody>
      </p:sp>
      <p:sp>
        <p:nvSpPr>
          <p:cNvPr id="34" name="Hình chữ nhật 33"/>
          <p:cNvSpPr/>
          <p:nvPr/>
        </p:nvSpPr>
        <p:spPr>
          <a:xfrm>
            <a:off x="228600" y="1524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E81802"/>
                </a:solidFill>
                <a:latin typeface="+mj-lt"/>
              </a:rPr>
              <a:t>II. ĐIỆN TRỞ SUẤT – CÔNG THỨC ĐIỆN </a:t>
            </a:r>
            <a:r>
              <a:rPr lang="vi-VN" sz="2800" b="1" dirty="0" smtClean="0">
                <a:solidFill>
                  <a:srgbClr val="E81802"/>
                </a:solidFill>
                <a:latin typeface="+mj-lt"/>
              </a:rPr>
              <a:t>TRỞ</a:t>
            </a:r>
            <a:r>
              <a:rPr lang="en-US" sz="2800" b="1" dirty="0" smtClean="0">
                <a:solidFill>
                  <a:srgbClr val="E81802"/>
                </a:solidFill>
                <a:latin typeface="+mj-lt"/>
              </a:rPr>
              <a:t>:</a:t>
            </a:r>
            <a:endParaRPr lang="vi-VN" sz="2800" b="1" dirty="0">
              <a:solidFill>
                <a:srgbClr val="E81802"/>
              </a:solidFill>
              <a:latin typeface="+mj-lt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5176" y="1295400"/>
            <a:ext cx="9128824" cy="89255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thuộc của điện trở vào vật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dẫn được đặc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bằng một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lượng là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 trở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suất của vật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228600" y="50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Ta 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Điện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trở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suất của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là 2,8 . 10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Điện trở suất của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đồng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1,7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10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Ω 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" grpId="0"/>
      <p:bldP spid="9258" grpId="0"/>
      <p:bldP spid="2" grpId="0"/>
      <p:bldP spid="34" grpId="0"/>
      <p:bldP spid="36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</TotalTime>
  <Words>1379</Words>
  <Application>Microsoft Office PowerPoint</Application>
  <PresentationFormat>On-screen Show (4:3)</PresentationFormat>
  <Paragraphs>177</Paragraphs>
  <Slides>18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Retrospect</vt:lpstr>
      <vt:lpstr>Flow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29</cp:revision>
  <dcterms:created xsi:type="dcterms:W3CDTF">2020-09-23T11:06:53Z</dcterms:created>
  <dcterms:modified xsi:type="dcterms:W3CDTF">2021-10-13T12:29:18Z</dcterms:modified>
</cp:coreProperties>
</file>