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4" r:id="rId3"/>
    <p:sldId id="277" r:id="rId4"/>
    <p:sldId id="260" r:id="rId5"/>
    <p:sldId id="281" r:id="rId6"/>
    <p:sldId id="279" r:id="rId7"/>
    <p:sldId id="282" r:id="rId8"/>
    <p:sldId id="288" r:id="rId9"/>
    <p:sldId id="280" r:id="rId10"/>
    <p:sldId id="283" r:id="rId11"/>
    <p:sldId id="284" r:id="rId12"/>
    <p:sldId id="285" r:id="rId13"/>
    <p:sldId id="286" r:id="rId14"/>
    <p:sldId id="259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102"/>
    <a:srgbClr val="F7D11F"/>
    <a:srgbClr val="FEDB52"/>
    <a:srgbClr val="FEE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80" d="100"/>
          <a:sy n="80" d="100"/>
        </p:scale>
        <p:origin x="754" y="67"/>
      </p:cViewPr>
      <p:guideLst>
        <p:guide orient="horz" pos="2267"/>
        <p:guide pos="3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8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7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12" Type="http://schemas.openxmlformats.org/officeDocument/2006/relationships/image" Target="../media/image71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11" Type="http://schemas.openxmlformats.org/officeDocument/2006/relationships/image" Target="../media/image70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2021/9/24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47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34E788EF-A95F-4714-B878-A7B79A35DD56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5BC0EC4C-4788-4164-BE97-95ADCDD1AC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03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3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3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7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6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6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0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6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0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93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4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4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6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1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8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2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75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3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9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4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9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1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8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1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92135" y="346426"/>
            <a:ext cx="11607729" cy="62781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9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4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4DCE-6B0E-472E-A5FB-CCB835630C63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2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6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2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3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E0074DCE-6B0E-472E-A5FB-CCB835630C63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82176852-4BBA-44BD-A90C-88A6CC1C6A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98" r:id="rId4"/>
    <p:sldLayoutId id="2147483697" r:id="rId5"/>
    <p:sldLayoutId id="2147483694" r:id="rId6"/>
    <p:sldLayoutId id="2147483675" r:id="rId7"/>
    <p:sldLayoutId id="2147483674" r:id="rId8"/>
    <p:sldLayoutId id="2147483673" r:id="rId9"/>
    <p:sldLayoutId id="2147483669" r:id="rId10"/>
    <p:sldLayoutId id="2147483662" r:id="rId11"/>
    <p:sldLayoutId id="2147483661" r:id="rId12"/>
    <p:sldLayoutId id="2147483660" r:id="rId13"/>
    <p:sldLayoutId id="2147483652" r:id="rId14"/>
    <p:sldLayoutId id="2147483703" r:id="rId15"/>
    <p:sldLayoutId id="2147483702" r:id="rId16"/>
    <p:sldLayoutId id="2147483701" r:id="rId17"/>
    <p:sldLayoutId id="2147483700" r:id="rId18"/>
    <p:sldLayoutId id="2147483699" r:id="rId19"/>
    <p:sldLayoutId id="2147483696" r:id="rId20"/>
    <p:sldLayoutId id="2147483695" r:id="rId21"/>
    <p:sldLayoutId id="2147483693" r:id="rId22"/>
    <p:sldLayoutId id="2147483680" r:id="rId23"/>
    <p:sldLayoutId id="2147483679" r:id="rId24"/>
    <p:sldLayoutId id="2147483678" r:id="rId25"/>
    <p:sldLayoutId id="2147483677" r:id="rId26"/>
    <p:sldLayoutId id="2147483676" r:id="rId27"/>
    <p:sldLayoutId id="2147483672" r:id="rId28"/>
    <p:sldLayoutId id="2147483671" r:id="rId29"/>
    <p:sldLayoutId id="2147483670" r:id="rId30"/>
    <p:sldLayoutId id="2147483668" r:id="rId31"/>
    <p:sldLayoutId id="2147483667" r:id="rId32"/>
    <p:sldLayoutId id="2147483666" r:id="rId33"/>
    <p:sldLayoutId id="2147483665" r:id="rId34"/>
    <p:sldLayoutId id="2147483664" r:id="rId35"/>
    <p:sldLayoutId id="2147483663" r:id="rId36"/>
    <p:sldLayoutId id="2147483653" r:id="rId37"/>
    <p:sldLayoutId id="2147483654" r:id="rId38"/>
    <p:sldLayoutId id="2147483655" r:id="rId39"/>
    <p:sldLayoutId id="2147483656" r:id="rId40"/>
    <p:sldLayoutId id="2147483657" r:id="rId41"/>
    <p:sldLayoutId id="2147483658" r:id="rId42"/>
    <p:sldLayoutId id="2147483659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57.wmf"/><Relationship Id="rId3" Type="http://schemas.openxmlformats.org/officeDocument/2006/relationships/oleObject" Target="../embeddings/oleObject51.bin"/><Relationship Id="rId21" Type="http://schemas.openxmlformats.org/officeDocument/2006/relationships/oleObject" Target="../embeddings/oleObject60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23" Type="http://schemas.openxmlformats.org/officeDocument/2006/relationships/image" Target="../media/image28.jfif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5.wmf"/><Relationship Id="rId22" Type="http://schemas.openxmlformats.org/officeDocument/2006/relationships/image" Target="../media/image5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67.wmf"/><Relationship Id="rId26" Type="http://schemas.openxmlformats.org/officeDocument/2006/relationships/image" Target="../media/image71.wmf"/><Relationship Id="rId3" Type="http://schemas.openxmlformats.org/officeDocument/2006/relationships/oleObject" Target="../embeddings/oleObject61.bin"/><Relationship Id="rId21" Type="http://schemas.openxmlformats.org/officeDocument/2006/relationships/oleObject" Target="../embeddings/oleObject70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68.bin"/><Relationship Id="rId25" Type="http://schemas.openxmlformats.org/officeDocument/2006/relationships/oleObject" Target="../embeddings/oleObject72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5.bin"/><Relationship Id="rId24" Type="http://schemas.openxmlformats.org/officeDocument/2006/relationships/image" Target="../media/image70.wmf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23" Type="http://schemas.openxmlformats.org/officeDocument/2006/relationships/oleObject" Target="../embeddings/oleObject71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5.wmf"/><Relationship Id="rId22" Type="http://schemas.openxmlformats.org/officeDocument/2006/relationships/image" Target="../media/image69.wmf"/><Relationship Id="rId27" Type="http://schemas.openxmlformats.org/officeDocument/2006/relationships/image" Target="../media/image28.jf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image" Target="../media/image28.jfif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7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1.wmf"/><Relationship Id="rId19" Type="http://schemas.openxmlformats.org/officeDocument/2006/relationships/image" Target="../media/image16.png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4.wmf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3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21.bin"/><Relationship Id="rId21" Type="http://schemas.openxmlformats.org/officeDocument/2006/relationships/image" Target="../media/image28.jfi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30.bin"/><Relationship Id="rId21" Type="http://schemas.openxmlformats.org/officeDocument/2006/relationships/image" Target="../media/image28.jfif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5.wmf"/><Relationship Id="rId26" Type="http://schemas.openxmlformats.org/officeDocument/2006/relationships/image" Target="../media/image49.w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48.w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Relationship Id="rId27" Type="http://schemas.openxmlformats.org/officeDocument/2006/relationships/image" Target="../media/image2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-85" r="2352" b="85"/>
          <a:stretch>
            <a:fillRect/>
          </a:stretch>
        </p:blipFill>
        <p:spPr>
          <a:xfrm>
            <a:off x="1743559" y="-63062"/>
            <a:ext cx="10350286" cy="71111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0"/>
          <a:stretch>
            <a:fillRect/>
          </a:stretch>
        </p:blipFill>
        <p:spPr>
          <a:xfrm>
            <a:off x="0" y="762000"/>
            <a:ext cx="2350577" cy="6096000"/>
          </a:xfrm>
          <a:prstGeom prst="rect">
            <a:avLst/>
          </a:prstGeom>
        </p:spPr>
      </p:pic>
      <p:sp>
        <p:nvSpPr>
          <p:cNvPr id="15" name="TextBox 9_1_1_1_1_1_1_1_1"/>
          <p:cNvSpPr txBox="1"/>
          <p:nvPr/>
        </p:nvSpPr>
        <p:spPr>
          <a:xfrm>
            <a:off x="3519433" y="2569164"/>
            <a:ext cx="6570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FEDB52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TOÁN ĐẠI 8</a:t>
            </a:r>
            <a:endParaRPr lang="zh-CN" altLang="en-US" sz="6000" b="1" dirty="0">
              <a:solidFill>
                <a:srgbClr val="FEDB52"/>
              </a:solidFill>
              <a:latin typeface="Montserrat" panose="00000500000000000000" charset="0"/>
              <a:ea typeface="Montserrat" panose="00000500000000000000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45227" y="436418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35 </a:t>
            </a:r>
            <a:r>
              <a:rPr lang="en-US" altLang="en-US" b="1" u="sng" dirty="0">
                <a:solidFill>
                  <a:srgbClr val="FF0000"/>
                </a:solidFill>
              </a:rPr>
              <a:t>SGK: </a:t>
            </a:r>
            <a:r>
              <a:rPr lang="en-US" altLang="en-US" dirty="0" err="1"/>
              <a:t>Tính</a:t>
            </a:r>
            <a:r>
              <a:rPr lang="en-US" altLang="en-US" dirty="0"/>
              <a:t> </a:t>
            </a:r>
            <a:r>
              <a:rPr lang="en-US" altLang="en-US" dirty="0" err="1"/>
              <a:t>nhanh</a:t>
            </a:r>
            <a:r>
              <a:rPr lang="en-US" altLang="en-US" dirty="0"/>
              <a:t>: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06874"/>
              </p:ext>
            </p:extLst>
          </p:nvPr>
        </p:nvGraphicFramePr>
        <p:xfrm>
          <a:off x="1645227" y="4055918"/>
          <a:ext cx="31575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4" name="Equation" r:id="rId3" imgW="1295280" imgH="228600" progId="Equation.DSMT4">
                  <p:embed/>
                </p:oleObj>
              </mc:Choice>
              <mc:Fallback>
                <p:oleObj name="Equation" r:id="rId3" imgW="1295280" imgH="228600" progId="Equation.DSMT4">
                  <p:embed/>
                  <p:pic>
                    <p:nvPicPr>
                      <p:cNvPr id="280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227" y="4055918"/>
                        <a:ext cx="31575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485364"/>
              </p:ext>
            </p:extLst>
          </p:nvPr>
        </p:nvGraphicFramePr>
        <p:xfrm>
          <a:off x="1645227" y="931718"/>
          <a:ext cx="31575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5" name="Equation" r:id="rId5" imgW="1295280" imgH="228600" progId="Equation.DSMT4">
                  <p:embed/>
                </p:oleObj>
              </mc:Choice>
              <mc:Fallback>
                <p:oleObj name="Equation" r:id="rId5" imgW="1295280" imgH="228600" progId="Equation.DSMT4">
                  <p:embed/>
                  <p:pic>
                    <p:nvPicPr>
                      <p:cNvPr id="280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227" y="931718"/>
                        <a:ext cx="31575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244793"/>
              </p:ext>
            </p:extLst>
          </p:nvPr>
        </p:nvGraphicFramePr>
        <p:xfrm>
          <a:off x="4886902" y="919018"/>
          <a:ext cx="31575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name="Equation" r:id="rId7" imgW="1295280" imgH="228600" progId="Equation.DSMT4">
                  <p:embed/>
                </p:oleObj>
              </mc:Choice>
              <mc:Fallback>
                <p:oleObj name="Equation" r:id="rId7" imgW="1295280" imgH="228600" progId="Equation.DSMT4">
                  <p:embed/>
                  <p:pic>
                    <p:nvPicPr>
                      <p:cNvPr id="280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902" y="919018"/>
                        <a:ext cx="31575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998424"/>
              </p:ext>
            </p:extLst>
          </p:nvPr>
        </p:nvGraphicFramePr>
        <p:xfrm>
          <a:off x="4925002" y="1527031"/>
          <a:ext cx="18256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name="Equation" r:id="rId9" imgW="749160" imgH="279360" progId="Equation.DSMT4">
                  <p:embed/>
                </p:oleObj>
              </mc:Choice>
              <mc:Fallback>
                <p:oleObj name="Equation" r:id="rId9" imgW="749160" imgH="279360" progId="Equation.DSMT4">
                  <p:embed/>
                  <p:pic>
                    <p:nvPicPr>
                      <p:cNvPr id="280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5002" y="1527031"/>
                        <a:ext cx="182562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294126"/>
              </p:ext>
            </p:extLst>
          </p:nvPr>
        </p:nvGraphicFramePr>
        <p:xfrm>
          <a:off x="4998027" y="2289031"/>
          <a:ext cx="10223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8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2805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8027" y="2289031"/>
                        <a:ext cx="10223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552927"/>
              </p:ext>
            </p:extLst>
          </p:nvPr>
        </p:nvGraphicFramePr>
        <p:xfrm>
          <a:off x="5005965" y="3081193"/>
          <a:ext cx="12700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9" name="Equation" r:id="rId13" imgW="520560" imgH="203040" progId="Equation.DSMT4">
                  <p:embed/>
                </p:oleObj>
              </mc:Choice>
              <mc:Fallback>
                <p:oleObj name="Equation" r:id="rId13" imgW="520560" imgH="203040" progId="Equation.DSMT4">
                  <p:embed/>
                  <p:pic>
                    <p:nvPicPr>
                      <p:cNvPr id="2805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965" y="3081193"/>
                        <a:ext cx="12700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094549"/>
              </p:ext>
            </p:extLst>
          </p:nvPr>
        </p:nvGraphicFramePr>
        <p:xfrm>
          <a:off x="4890077" y="4043218"/>
          <a:ext cx="31591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0" name="Equation" r:id="rId15" imgW="1295280" imgH="228600" progId="Equation.DSMT4">
                  <p:embed/>
                </p:oleObj>
              </mc:Choice>
              <mc:Fallback>
                <p:oleObj name="Equation" r:id="rId15" imgW="1295280" imgH="228600" progId="Equation.DSMT4">
                  <p:embed/>
                  <p:pic>
                    <p:nvPicPr>
                      <p:cNvPr id="2805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0077" y="4043218"/>
                        <a:ext cx="31591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117777"/>
              </p:ext>
            </p:extLst>
          </p:nvPr>
        </p:nvGraphicFramePr>
        <p:xfrm>
          <a:off x="4921827" y="4575031"/>
          <a:ext cx="182721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1" name="Equation" r:id="rId17" imgW="749160" imgH="279360" progId="Equation.DSMT4">
                  <p:embed/>
                </p:oleObj>
              </mc:Choice>
              <mc:Fallback>
                <p:oleObj name="Equation" r:id="rId17" imgW="749160" imgH="279360" progId="Equation.DSMT4">
                  <p:embed/>
                  <p:pic>
                    <p:nvPicPr>
                      <p:cNvPr id="2805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827" y="4575031"/>
                        <a:ext cx="1827213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515257"/>
              </p:ext>
            </p:extLst>
          </p:nvPr>
        </p:nvGraphicFramePr>
        <p:xfrm>
          <a:off x="4921827" y="5260831"/>
          <a:ext cx="8667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2" name="Equation" r:id="rId19" imgW="355320" imgH="228600" progId="Equation.DSMT4">
                  <p:embed/>
                </p:oleObj>
              </mc:Choice>
              <mc:Fallback>
                <p:oleObj name="Equation" r:id="rId19" imgW="355320" imgH="228600" progId="Equation.DSMT4">
                  <p:embed/>
                  <p:pic>
                    <p:nvPicPr>
                      <p:cNvPr id="2805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827" y="5260831"/>
                        <a:ext cx="8667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899450"/>
              </p:ext>
            </p:extLst>
          </p:nvPr>
        </p:nvGraphicFramePr>
        <p:xfrm>
          <a:off x="4921827" y="6022831"/>
          <a:ext cx="111601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3" name="Equation" r:id="rId21" imgW="457200" imgH="203040" progId="Equation.DSMT4">
                  <p:embed/>
                </p:oleObj>
              </mc:Choice>
              <mc:Fallback>
                <p:oleObj name="Equation" r:id="rId21" imgW="457200" imgH="203040" progId="Equation.DSMT4">
                  <p:embed/>
                  <p:pic>
                    <p:nvPicPr>
                      <p:cNvPr id="2805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827" y="6022831"/>
                        <a:ext cx="111601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53" y="4664797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59527" y="372197"/>
            <a:ext cx="739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36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SGK</a:t>
            </a:r>
            <a:r>
              <a:rPr lang="en-US" altLang="en-US" b="1" u="sng" dirty="0">
                <a:solidFill>
                  <a:srgbClr val="FF0000"/>
                </a:solidFill>
              </a:rPr>
              <a:t>: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 err="1"/>
              <a:t>Tính</a:t>
            </a:r>
            <a:r>
              <a:rPr lang="en-US" altLang="en-US" dirty="0"/>
              <a:t> </a:t>
            </a:r>
            <a:r>
              <a:rPr lang="en-US" altLang="en-US" dirty="0" err="1"/>
              <a:t>giá</a:t>
            </a:r>
            <a:r>
              <a:rPr lang="en-US" altLang="en-US" dirty="0"/>
              <a:t> </a:t>
            </a:r>
            <a:r>
              <a:rPr lang="en-US" altLang="en-US" dirty="0" err="1"/>
              <a:t>trị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</a:t>
            </a:r>
            <a:r>
              <a:rPr lang="en-US" altLang="en-US" dirty="0" err="1"/>
              <a:t>biểu</a:t>
            </a:r>
            <a:r>
              <a:rPr lang="en-US" altLang="en-US" dirty="0"/>
              <a:t> </a:t>
            </a:r>
            <a:r>
              <a:rPr lang="en-US" altLang="en-US" dirty="0" err="1"/>
              <a:t>thức</a:t>
            </a:r>
            <a:r>
              <a:rPr lang="en-US" altLang="en-US" dirty="0"/>
              <a:t>: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55406"/>
              </p:ext>
            </p:extLst>
          </p:nvPr>
        </p:nvGraphicFramePr>
        <p:xfrm>
          <a:off x="2077027" y="1467572"/>
          <a:ext cx="41243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Equation" r:id="rId3" imgW="1688760" imgH="279360" progId="Equation.DSMT4">
                  <p:embed/>
                </p:oleObj>
              </mc:Choice>
              <mc:Fallback>
                <p:oleObj name="Equation" r:id="rId3" imgW="1688760" imgH="279360" progId="Equation.DSMT4">
                  <p:embed/>
                  <p:pic>
                    <p:nvPicPr>
                      <p:cNvPr id="281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027" y="1467572"/>
                        <a:ext cx="412432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924627" y="1008784"/>
            <a:ext cx="4086225" cy="560388"/>
            <a:chOff x="0" y="239"/>
            <a:chExt cx="2574" cy="353"/>
          </a:xfrm>
        </p:grpSpPr>
        <p:graphicFrame>
          <p:nvGraphicFramePr>
            <p:cNvPr id="5" name="Object 6"/>
            <p:cNvGraphicFramePr>
              <a:graphicFrameLocks noChangeAspect="1"/>
            </p:cNvGraphicFramePr>
            <p:nvPr/>
          </p:nvGraphicFramePr>
          <p:xfrm>
            <a:off x="0" y="240"/>
            <a:ext cx="2574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5" name="Equation" r:id="rId5" imgW="1676160" imgH="228600" progId="Equation.DSMT4">
                    <p:embed/>
                  </p:oleObj>
                </mc:Choice>
                <mc:Fallback>
                  <p:oleObj name="Equation" r:id="rId5" imgW="1676160" imgH="228600" progId="Equation.DSMT4">
                    <p:embed/>
                    <p:pic>
                      <p:nvPicPr>
                        <p:cNvPr id="718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40"/>
                          <a:ext cx="2574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550" y="239"/>
              <a:ext cx="3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tại</a:t>
              </a: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911927" y="3693247"/>
            <a:ext cx="4799013" cy="560387"/>
            <a:chOff x="120" y="1536"/>
            <a:chExt cx="3023" cy="353"/>
          </a:xfrm>
        </p:grpSpPr>
        <p:graphicFrame>
          <p:nvGraphicFramePr>
            <p:cNvPr id="8" name="Object 11"/>
            <p:cNvGraphicFramePr>
              <a:graphicFrameLocks noChangeAspect="1"/>
            </p:cNvGraphicFramePr>
            <p:nvPr/>
          </p:nvGraphicFramePr>
          <p:xfrm>
            <a:off x="120" y="1537"/>
            <a:ext cx="3023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6" name="Equation" r:id="rId7" imgW="1968480" imgH="228600" progId="Equation.DSMT4">
                    <p:embed/>
                  </p:oleObj>
                </mc:Choice>
                <mc:Fallback>
                  <p:oleObj name="Equation" r:id="rId7" imgW="1968480" imgH="228600" progId="Equation.DSMT4">
                    <p:embed/>
                    <p:pic>
                      <p:nvPicPr>
                        <p:cNvPr id="718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" y="1537"/>
                          <a:ext cx="3023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132" y="1536"/>
              <a:ext cx="3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tại</a:t>
              </a: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1953202" y="2089872"/>
            <a:ext cx="3019425" cy="563562"/>
            <a:chOff x="768" y="1392"/>
            <a:chExt cx="1902" cy="355"/>
          </a:xfrm>
        </p:grpSpPr>
        <p:graphicFrame>
          <p:nvGraphicFramePr>
            <p:cNvPr id="11" name="Object 14"/>
            <p:cNvGraphicFramePr>
              <a:graphicFrameLocks noChangeAspect="1"/>
            </p:cNvGraphicFramePr>
            <p:nvPr/>
          </p:nvGraphicFramePr>
          <p:xfrm>
            <a:off x="1243" y="1434"/>
            <a:ext cx="743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7" name="Equation" r:id="rId9" imgW="482400" imgH="203040" progId="Equation.DSMT4">
                    <p:embed/>
                  </p:oleObj>
                </mc:Choice>
                <mc:Fallback>
                  <p:oleObj name="Equation" r:id="rId9" imgW="482400" imgH="203040" progId="Equation.DSMT4">
                    <p:embed/>
                    <p:pic>
                      <p:nvPicPr>
                        <p:cNvPr id="7179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3" y="1434"/>
                          <a:ext cx="743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768" y="1392"/>
              <a:ext cx="19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0000CC"/>
                  </a:solidFill>
                </a:rPr>
                <a:t>Với              ta được</a:t>
              </a:r>
            </a:p>
          </p:txBody>
        </p:sp>
      </p:grpSp>
      <p:graphicFrame>
        <p:nvGraphicFramePr>
          <p:cNvPr id="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739595"/>
              </p:ext>
            </p:extLst>
          </p:nvPr>
        </p:nvGraphicFramePr>
        <p:xfrm>
          <a:off x="5048827" y="2013672"/>
          <a:ext cx="28829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8" name="Equation" r:id="rId11" imgW="1180800" imgH="279360" progId="Equation.DSMT4">
                  <p:embed/>
                </p:oleObj>
              </mc:Choice>
              <mc:Fallback>
                <p:oleObj name="Equation" r:id="rId11" imgW="1180800" imgH="279360" progId="Equation.DSMT4">
                  <p:embed/>
                  <p:pic>
                    <p:nvPicPr>
                      <p:cNvPr id="2816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827" y="2013672"/>
                        <a:ext cx="28829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023878"/>
              </p:ext>
            </p:extLst>
          </p:nvPr>
        </p:nvGraphicFramePr>
        <p:xfrm>
          <a:off x="6310890" y="2610572"/>
          <a:ext cx="10239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Equation" r:id="rId13" imgW="419040" imgH="228600" progId="Equation.DSMT4">
                  <p:embed/>
                </p:oleObj>
              </mc:Choice>
              <mc:Fallback>
                <p:oleObj name="Equation" r:id="rId13" imgW="419040" imgH="228600" progId="Equation.DSMT4">
                  <p:embed/>
                  <p:pic>
                    <p:nvPicPr>
                      <p:cNvPr id="28161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890" y="2610572"/>
                        <a:ext cx="102393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131131"/>
              </p:ext>
            </p:extLst>
          </p:nvPr>
        </p:nvGraphicFramePr>
        <p:xfrm>
          <a:off x="1988127" y="4226647"/>
          <a:ext cx="47752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0" name="Equation" r:id="rId15" imgW="1955520" imgH="279360" progId="Equation.DSMT4">
                  <p:embed/>
                </p:oleObj>
              </mc:Choice>
              <mc:Fallback>
                <p:oleObj name="Equation" r:id="rId15" imgW="1955520" imgH="279360" progId="Equation.DSMT4">
                  <p:embed/>
                  <p:pic>
                    <p:nvPicPr>
                      <p:cNvPr id="2816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127" y="4226647"/>
                        <a:ext cx="47752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1988127" y="4836247"/>
            <a:ext cx="3019425" cy="542925"/>
            <a:chOff x="192" y="2605"/>
            <a:chExt cx="1902" cy="342"/>
          </a:xfrm>
        </p:grpSpPr>
        <p:graphicFrame>
          <p:nvGraphicFramePr>
            <p:cNvPr id="17" name="Object 21"/>
            <p:cNvGraphicFramePr>
              <a:graphicFrameLocks noChangeAspect="1"/>
            </p:cNvGraphicFramePr>
            <p:nvPr/>
          </p:nvGraphicFramePr>
          <p:xfrm>
            <a:off x="667" y="2634"/>
            <a:ext cx="743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01" name="Equation" r:id="rId17" imgW="482400" imgH="203040" progId="Equation.DSMT4">
                    <p:embed/>
                  </p:oleObj>
                </mc:Choice>
                <mc:Fallback>
                  <p:oleObj name="Equation" r:id="rId17" imgW="482400" imgH="203040" progId="Equation.DSMT4">
                    <p:embed/>
                    <p:pic>
                      <p:nvPicPr>
                        <p:cNvPr id="7178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" y="2634"/>
                          <a:ext cx="743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192" y="2605"/>
              <a:ext cx="19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0000CC"/>
                  </a:solidFill>
                </a:rPr>
                <a:t>Với              ta được</a:t>
              </a:r>
            </a:p>
          </p:txBody>
        </p:sp>
      </p:grpSp>
      <p:graphicFrame>
        <p:nvGraphicFramePr>
          <p:cNvPr id="1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337457"/>
              </p:ext>
            </p:extLst>
          </p:nvPr>
        </p:nvGraphicFramePr>
        <p:xfrm>
          <a:off x="5113915" y="4772747"/>
          <a:ext cx="27273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2" name="Equation" r:id="rId19" imgW="1117440" imgH="279360" progId="Equation.DSMT4">
                  <p:embed/>
                </p:oleObj>
              </mc:Choice>
              <mc:Fallback>
                <p:oleObj name="Equation" r:id="rId19" imgW="1117440" imgH="279360" progId="Equation.DSMT4">
                  <p:embed/>
                  <p:pic>
                    <p:nvPicPr>
                      <p:cNvPr id="28162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915" y="4772747"/>
                        <a:ext cx="272732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718919"/>
              </p:ext>
            </p:extLst>
          </p:nvPr>
        </p:nvGraphicFramePr>
        <p:xfrm>
          <a:off x="6266440" y="5310909"/>
          <a:ext cx="9921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3" name="Equation" r:id="rId21" imgW="406080" imgH="228600" progId="Equation.DSMT4">
                  <p:embed/>
                </p:oleObj>
              </mc:Choice>
              <mc:Fallback>
                <p:oleObj name="Equation" r:id="rId21" imgW="406080" imgH="228600" progId="Equation.DSMT4">
                  <p:embed/>
                  <p:pic>
                    <p:nvPicPr>
                      <p:cNvPr id="28162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6440" y="5310909"/>
                        <a:ext cx="9921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045604"/>
              </p:ext>
            </p:extLst>
          </p:nvPr>
        </p:nvGraphicFramePr>
        <p:xfrm>
          <a:off x="6258502" y="5806209"/>
          <a:ext cx="16732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4" name="Equation" r:id="rId23" imgW="685800" imgH="177480" progId="Equation.DSMT4">
                  <p:embed/>
                </p:oleObj>
              </mc:Choice>
              <mc:Fallback>
                <p:oleObj name="Equation" r:id="rId23" imgW="685800" imgH="177480" progId="Equation.DSMT4">
                  <p:embed/>
                  <p:pic>
                    <p:nvPicPr>
                      <p:cNvPr id="2816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502" y="5806209"/>
                        <a:ext cx="16732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190908"/>
              </p:ext>
            </p:extLst>
          </p:nvPr>
        </p:nvGraphicFramePr>
        <p:xfrm>
          <a:off x="6320415" y="3101109"/>
          <a:ext cx="13017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5" name="Equation" r:id="rId25" imgW="533160" imgH="177480" progId="Equation.DSMT4">
                  <p:embed/>
                </p:oleObj>
              </mc:Choice>
              <mc:Fallback>
                <p:oleObj name="Equation" r:id="rId25" imgW="533160" imgH="177480" progId="Equation.DSMT4">
                  <p:embed/>
                  <p:pic>
                    <p:nvPicPr>
                      <p:cNvPr id="28162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0415" y="3101109"/>
                        <a:ext cx="13017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53" y="4664797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8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"/>
          <p:cNvSpPr txBox="1">
            <a:spLocks noChangeArrowheads="1"/>
          </p:cNvSpPr>
          <p:nvPr/>
        </p:nvSpPr>
        <p:spPr bwMode="auto">
          <a:xfrm>
            <a:off x="1607127" y="277379"/>
            <a:ext cx="3695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 dirty="0" err="1"/>
              <a:t>Bài</a:t>
            </a:r>
            <a:r>
              <a:rPr lang="en-US" altLang="en-US" b="1" u="sng" dirty="0"/>
              <a:t> 37 </a:t>
            </a:r>
            <a:r>
              <a:rPr lang="en-US" altLang="en-US" b="1" u="sng" dirty="0" smtClean="0"/>
              <a:t>SGK</a:t>
            </a:r>
            <a:endParaRPr lang="en-US" altLang="en-US" b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715517"/>
              </p:ext>
            </p:extLst>
          </p:nvPr>
        </p:nvGraphicFramePr>
        <p:xfrm>
          <a:off x="2254827" y="2020454"/>
          <a:ext cx="5867400" cy="4000497"/>
        </p:xfrm>
        <a:graphic>
          <a:graphicData uri="http://schemas.openxmlformats.org/drawingml/2006/table">
            <a:tbl>
              <a:tblPr/>
              <a:tblGrid>
                <a:gridCol w="301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959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3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x-y)(x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+xy+ y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x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+ y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93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2)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x+y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) (x-y)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b) 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- y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93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3)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-2xy+ y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c) 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+2xy+ y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93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4)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(x+ y)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d) 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- y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93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5)  (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x+y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)(x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-xy+ y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e) 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(y- x)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93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6)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+3xy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+3x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y+ x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f) 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-3x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y +3xy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- y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93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7)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(x- y)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g) 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(x+ y)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2140527" y="869517"/>
            <a:ext cx="6705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/>
              <a:t>Ghép mỗi biểu thức ở cột </a:t>
            </a:r>
            <a:r>
              <a:rPr lang="en-US" altLang="en-US" b="1">
                <a:solidFill>
                  <a:srgbClr val="0070C0"/>
                </a:solidFill>
              </a:rPr>
              <a:t>a</a:t>
            </a:r>
            <a:r>
              <a:rPr lang="en-US" altLang="en-US" sz="2200"/>
              <a:t> </a:t>
            </a:r>
          </a:p>
          <a:p>
            <a:r>
              <a:rPr lang="en-US" altLang="en-US" sz="2200"/>
              <a:t>Với một biểu thức ở cột </a:t>
            </a:r>
            <a:r>
              <a:rPr lang="en-US" altLang="en-US" b="1">
                <a:solidFill>
                  <a:srgbClr val="0070C0"/>
                </a:solidFill>
              </a:rPr>
              <a:t>b</a:t>
            </a:r>
            <a:r>
              <a:rPr lang="en-US" altLang="en-US" sz="2200"/>
              <a:t> để đươc đáp án đúng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646977"/>
              </p:ext>
            </p:extLst>
          </p:nvPr>
        </p:nvGraphicFramePr>
        <p:xfrm>
          <a:off x="8465127" y="2020454"/>
          <a:ext cx="1295400" cy="4000504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Đáp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án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1-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2-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3-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4-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5-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6-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7-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0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37338" y="354735"/>
            <a:ext cx="5753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 dirty="0" err="1"/>
              <a:t>Bài</a:t>
            </a:r>
            <a:r>
              <a:rPr lang="en-US" altLang="en-US" b="1" u="sng" dirty="0"/>
              <a:t> 38 </a:t>
            </a:r>
            <a:r>
              <a:rPr lang="en-US" altLang="en-US" b="1" u="sng" dirty="0" smtClean="0"/>
              <a:t>SGK</a:t>
            </a:r>
            <a:endParaRPr lang="en-US" altLang="en-US" b="1" u="sng" dirty="0"/>
          </a:p>
          <a:p>
            <a:r>
              <a:rPr lang="en-US" altLang="en-US" dirty="0"/>
              <a:t>       </a:t>
            </a:r>
            <a:r>
              <a:rPr lang="en-US" altLang="en-US" dirty="0" err="1" smtClean="0"/>
              <a:t>Chứng</a:t>
            </a:r>
            <a:r>
              <a:rPr lang="en-US" altLang="en-US" dirty="0" smtClean="0"/>
              <a:t> </a:t>
            </a:r>
            <a:r>
              <a:rPr lang="en-US" altLang="en-US" dirty="0"/>
              <a:t>minh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đẳng</a:t>
            </a:r>
            <a:r>
              <a:rPr lang="en-US" altLang="en-US" dirty="0"/>
              <a:t> </a:t>
            </a:r>
            <a:r>
              <a:rPr lang="en-US" altLang="en-US" dirty="0" err="1"/>
              <a:t>thức</a:t>
            </a:r>
            <a:r>
              <a:rPr lang="en-US" altLang="en-US" dirty="0"/>
              <a:t> </a:t>
            </a:r>
            <a:r>
              <a:rPr lang="en-US" altLang="en-US" dirty="0" err="1"/>
              <a:t>sau</a:t>
            </a:r>
            <a:r>
              <a:rPr lang="en-US" altLang="en-US" dirty="0"/>
              <a:t>: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54985"/>
              </p:ext>
            </p:extLst>
          </p:nvPr>
        </p:nvGraphicFramePr>
        <p:xfrm>
          <a:off x="2875540" y="1310409"/>
          <a:ext cx="35067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Equation" r:id="rId3" imgW="1434960" imgH="279360" progId="Equation.DSMT4">
                  <p:embed/>
                </p:oleObj>
              </mc:Choice>
              <mc:Fallback>
                <p:oleObj name="Equation" r:id="rId3" imgW="1434960" imgH="279360" progId="Equation.DSMT4">
                  <p:embed/>
                  <p:pic>
                    <p:nvPicPr>
                      <p:cNvPr id="2826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540" y="1310409"/>
                        <a:ext cx="35067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025542"/>
              </p:ext>
            </p:extLst>
          </p:nvPr>
        </p:nvGraphicFramePr>
        <p:xfrm>
          <a:off x="2854902" y="3978997"/>
          <a:ext cx="34750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Equation" r:id="rId5" imgW="1422360" imgH="279360" progId="Equation.DSMT4">
                  <p:embed/>
                </p:oleObj>
              </mc:Choice>
              <mc:Fallback>
                <p:oleObj name="Equation" r:id="rId5" imgW="1422360" imgH="279360" progId="Equation.DSMT4">
                  <p:embed/>
                  <p:pic>
                    <p:nvPicPr>
                      <p:cNvPr id="282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902" y="3978997"/>
                        <a:ext cx="34750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750672"/>
              </p:ext>
            </p:extLst>
          </p:nvPr>
        </p:nvGraphicFramePr>
        <p:xfrm>
          <a:off x="5010727" y="2680422"/>
          <a:ext cx="39338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Equation" r:id="rId7" imgW="1612800" imgH="279360" progId="Equation.DSMT4">
                  <p:embed/>
                </p:oleObj>
              </mc:Choice>
              <mc:Fallback>
                <p:oleObj name="Equation" r:id="rId7" imgW="1612800" imgH="279360" progId="Equation.DSMT4">
                  <p:embed/>
                  <p:pic>
                    <p:nvPicPr>
                      <p:cNvPr id="282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727" y="2680422"/>
                        <a:ext cx="393382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127647"/>
              </p:ext>
            </p:extLst>
          </p:nvPr>
        </p:nvGraphicFramePr>
        <p:xfrm>
          <a:off x="5015490" y="3213822"/>
          <a:ext cx="250983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Equation" r:id="rId9" imgW="1028520" imgH="279360" progId="Equation.DSMT4">
                  <p:embed/>
                </p:oleObj>
              </mc:Choice>
              <mc:Fallback>
                <p:oleObj name="Equation" r:id="rId9" imgW="1028520" imgH="279360" progId="Equation.DSMT4">
                  <p:embed/>
                  <p:pic>
                    <p:nvPicPr>
                      <p:cNvPr id="2826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490" y="3213822"/>
                        <a:ext cx="2509837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833609"/>
              </p:ext>
            </p:extLst>
          </p:nvPr>
        </p:nvGraphicFramePr>
        <p:xfrm>
          <a:off x="5117090" y="5426797"/>
          <a:ext cx="22606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name="Equation" r:id="rId11" imgW="927000" imgH="228600" progId="Equation.DSMT4">
                  <p:embed/>
                </p:oleObj>
              </mc:Choice>
              <mc:Fallback>
                <p:oleObj name="Equation" r:id="rId11" imgW="927000" imgH="228600" progId="Equation.DSMT4">
                  <p:embed/>
                  <p:pic>
                    <p:nvPicPr>
                      <p:cNvPr id="282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090" y="5426797"/>
                        <a:ext cx="226060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420786"/>
              </p:ext>
            </p:extLst>
          </p:nvPr>
        </p:nvGraphicFramePr>
        <p:xfrm>
          <a:off x="5125027" y="5806209"/>
          <a:ext cx="226218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Equation" r:id="rId13" imgW="927000" imgH="279360" progId="Equation.DSMT4">
                  <p:embed/>
                </p:oleObj>
              </mc:Choice>
              <mc:Fallback>
                <p:oleObj name="Equation" r:id="rId13" imgW="927000" imgH="279360" progId="Equation.DSMT4">
                  <p:embed/>
                  <p:pic>
                    <p:nvPicPr>
                      <p:cNvPr id="2826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027" y="5806209"/>
                        <a:ext cx="2262188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20027" y="1842222"/>
            <a:ext cx="5676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Ta có</a:t>
            </a:r>
          </a:p>
          <a:p>
            <a:r>
              <a:rPr lang="en-US" altLang="en-US"/>
              <a:t>VT= (a- b)</a:t>
            </a:r>
            <a:r>
              <a:rPr lang="en-US" altLang="en-US" baseline="30000"/>
              <a:t>3</a:t>
            </a:r>
            <a:r>
              <a:rPr lang="en-US" altLang="en-US"/>
              <a:t> = a</a:t>
            </a:r>
            <a:r>
              <a:rPr lang="en-US" altLang="en-US" baseline="30000"/>
              <a:t>3</a:t>
            </a:r>
            <a:r>
              <a:rPr lang="en-US" altLang="en-US"/>
              <a:t>-3a</a:t>
            </a:r>
            <a:r>
              <a:rPr lang="en-US" altLang="en-US" baseline="30000"/>
              <a:t>2</a:t>
            </a:r>
            <a:r>
              <a:rPr lang="en-US" altLang="en-US"/>
              <a:t>b +3ab</a:t>
            </a:r>
            <a:r>
              <a:rPr lang="en-US" altLang="en-US" baseline="30000"/>
              <a:t>2</a:t>
            </a:r>
            <a:r>
              <a:rPr lang="en-US" altLang="en-US"/>
              <a:t>- b</a:t>
            </a:r>
            <a:r>
              <a:rPr lang="en-US" altLang="en-US" baseline="30000"/>
              <a:t>3</a:t>
            </a:r>
            <a:endParaRPr lang="en-US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20027" y="4512397"/>
            <a:ext cx="487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Ta có</a:t>
            </a:r>
          </a:p>
          <a:p>
            <a:r>
              <a:rPr lang="en-US" altLang="en-US"/>
              <a:t>VT= (-a- b)</a:t>
            </a:r>
            <a:r>
              <a:rPr lang="en-US" altLang="en-US" baseline="30000"/>
              <a:t>2</a:t>
            </a:r>
            <a:r>
              <a:rPr lang="en-US" altLang="en-US"/>
              <a:t> = (-a)</a:t>
            </a:r>
            <a:r>
              <a:rPr lang="en-US" altLang="en-US" baseline="30000"/>
              <a:t>2</a:t>
            </a:r>
            <a:r>
              <a:rPr lang="en-US" altLang="en-US"/>
              <a:t>- 2(-a).b +b</a:t>
            </a:r>
            <a:r>
              <a:rPr lang="en-US" altLang="en-US" baseline="30000"/>
              <a:t>2</a:t>
            </a:r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53" y="4664797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2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-85" r="2352" b="85"/>
          <a:stretch>
            <a:fillRect/>
          </a:stretch>
        </p:blipFill>
        <p:spPr>
          <a:xfrm>
            <a:off x="1743559" y="0"/>
            <a:ext cx="10350286" cy="71111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0"/>
          <a:stretch>
            <a:fillRect/>
          </a:stretch>
        </p:blipFill>
        <p:spPr>
          <a:xfrm>
            <a:off x="0" y="762000"/>
            <a:ext cx="2350577" cy="6096000"/>
          </a:xfrm>
          <a:prstGeom prst="rect">
            <a:avLst/>
          </a:prstGeom>
        </p:spPr>
      </p:pic>
      <p:sp>
        <p:nvSpPr>
          <p:cNvPr id="15" name="TextBox 9_1_1_1_1_1_1_1_1"/>
          <p:cNvSpPr txBox="1"/>
          <p:nvPr/>
        </p:nvSpPr>
        <p:spPr>
          <a:xfrm>
            <a:off x="3763306" y="2733052"/>
            <a:ext cx="604901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EDB52"/>
                </a:solidFill>
                <a:latin typeface="Montserrat" panose="00000500000000000000" charset="0"/>
                <a:ea typeface="Montserrat" panose="00000500000000000000" charset="0"/>
                <a:cs typeface="+mn-ea"/>
                <a:sym typeface="+mn-lt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-85" r="2352" b="85"/>
          <a:stretch>
            <a:fillRect/>
          </a:stretch>
        </p:blipFill>
        <p:spPr>
          <a:xfrm>
            <a:off x="-513621" y="-1835718"/>
            <a:ext cx="14264487" cy="11003433"/>
          </a:xfrm>
          <a:prstGeom prst="rect">
            <a:avLst/>
          </a:prstGeom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447039" y="2681227"/>
            <a:ext cx="908194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?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Viết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7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hằng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đẳng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đáng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nhớ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đã</a:t>
            </a: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en-US" sz="4400" b="1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363036" y="1176692"/>
            <a:ext cx="45111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u="sng" dirty="0" err="1">
                <a:solidFill>
                  <a:srgbClr val="FFFF00"/>
                </a:solidFill>
              </a:rPr>
              <a:t>Kiểm</a:t>
            </a:r>
            <a:r>
              <a:rPr lang="en-US" altLang="en-US" sz="4800" b="1" u="sng" dirty="0">
                <a:solidFill>
                  <a:srgbClr val="FFFF00"/>
                </a:solidFill>
              </a:rPr>
              <a:t> </a:t>
            </a:r>
            <a:r>
              <a:rPr lang="en-US" altLang="en-US" sz="4800" b="1" u="sng" dirty="0" err="1">
                <a:solidFill>
                  <a:srgbClr val="FFFF00"/>
                </a:solidFill>
              </a:rPr>
              <a:t>tra</a:t>
            </a:r>
            <a:r>
              <a:rPr lang="en-US" altLang="en-US" sz="4800" b="1" u="sng" dirty="0">
                <a:solidFill>
                  <a:srgbClr val="FFFF00"/>
                </a:solidFill>
              </a:rPr>
              <a:t> </a:t>
            </a:r>
            <a:r>
              <a:rPr lang="en-US" altLang="en-US" sz="4800" b="1" u="sng" dirty="0" err="1">
                <a:solidFill>
                  <a:srgbClr val="FFFF00"/>
                </a:solidFill>
              </a:rPr>
              <a:t>bài</a:t>
            </a:r>
            <a:r>
              <a:rPr lang="en-US" altLang="en-US" sz="4800" b="1" u="sng" dirty="0">
                <a:solidFill>
                  <a:srgbClr val="FFFF00"/>
                </a:solidFill>
              </a:rPr>
              <a:t> </a:t>
            </a:r>
            <a:r>
              <a:rPr lang="en-US" altLang="en-US" sz="4800" b="1" u="sng" dirty="0" err="1">
                <a:solidFill>
                  <a:srgbClr val="FFFF00"/>
                </a:solidFill>
              </a:rPr>
              <a:t>cũ</a:t>
            </a:r>
            <a:r>
              <a:rPr lang="en-US" altLang="en-US" sz="4800" b="1" dirty="0">
                <a:solidFill>
                  <a:srgbClr val="FFFF00"/>
                </a:solidFill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1410878" y="112886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927837"/>
              </p:ext>
            </p:extLst>
          </p:nvPr>
        </p:nvGraphicFramePr>
        <p:xfrm>
          <a:off x="3453992" y="998704"/>
          <a:ext cx="41132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" name="Equation" r:id="rId3" imgW="1726920" imgH="228600" progId="Equation.DSMT4">
                  <p:embed/>
                </p:oleObj>
              </mc:Choice>
              <mc:Fallback>
                <p:oleObj name="Equation" r:id="rId3" imgW="1726920" imgH="228600" progId="Equation.DSMT4">
                  <p:embed/>
                  <p:pic>
                    <p:nvPicPr>
                      <p:cNvPr id="123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992" y="998704"/>
                        <a:ext cx="41132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2520542" y="1281261"/>
            <a:ext cx="732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B050"/>
                </a:solidFill>
                <a:latin typeface="Arial" panose="020B0604020202020204" pitchFamily="34" charset="0"/>
              </a:rPr>
              <a:t>2.Bình phương của một hiệu</a:t>
            </a: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2520541" y="2043261"/>
            <a:ext cx="648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3. Hiệu hai bình phương</a:t>
            </a: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2520541" y="523227"/>
            <a:ext cx="7348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B050"/>
                </a:solidFill>
                <a:latin typeface="Arial" panose="020B0604020202020204" pitchFamily="34" charset="0"/>
              </a:rPr>
              <a:t>1.Bình </a:t>
            </a:r>
            <a:r>
              <a:rPr lang="en-US" altLang="en-US" sz="24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phương</a:t>
            </a:r>
            <a:r>
              <a:rPr lang="en-US" altLang="en-US" sz="24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một</a:t>
            </a:r>
            <a:r>
              <a:rPr lang="en-US" altLang="en-US" sz="24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tổng</a:t>
            </a:r>
            <a:endParaRPr lang="en-US" altLang="en-US" sz="2400" b="1" i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2520541" y="2881461"/>
            <a:ext cx="7059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70C0"/>
                </a:solidFill>
                <a:latin typeface="Arial" panose="020B0604020202020204" pitchFamily="34" charset="0"/>
              </a:rPr>
              <a:t>4. Lập phương của một tổng</a:t>
            </a: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2520542" y="3714898"/>
            <a:ext cx="5214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70C0"/>
                </a:solidFill>
                <a:latin typeface="Arial" panose="020B0604020202020204" pitchFamily="34" charset="0"/>
              </a:rPr>
              <a:t>5. Lập phương của một hiệu</a:t>
            </a:r>
          </a:p>
        </p:txBody>
      </p:sp>
      <p:graphicFrame>
        <p:nvGraphicFramePr>
          <p:cNvPr id="46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934125"/>
              </p:ext>
            </p:extLst>
          </p:nvPr>
        </p:nvGraphicFramePr>
        <p:xfrm>
          <a:off x="3511141" y="4173686"/>
          <a:ext cx="5393192" cy="42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" name="Equation" r:id="rId5" imgW="2286000" imgH="228600" progId="Equation.DSMT4">
                  <p:embed/>
                </p:oleObj>
              </mc:Choice>
              <mc:Fallback>
                <p:oleObj name="Equation" r:id="rId5" imgW="2286000" imgH="228600" progId="Equation.DSMT4">
                  <p:embed/>
                  <p:pic>
                    <p:nvPicPr>
                      <p:cNvPr id="1231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141" y="4173686"/>
                        <a:ext cx="5393192" cy="424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2596741" y="5008711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6. Tổng hai lập phương</a:t>
            </a:r>
          </a:p>
        </p:txBody>
      </p:sp>
      <p:sp>
        <p:nvSpPr>
          <p:cNvPr id="48" name="Text Box 36"/>
          <p:cNvSpPr txBox="1">
            <a:spLocks noChangeArrowheads="1"/>
          </p:cNvSpPr>
          <p:nvPr/>
        </p:nvSpPr>
        <p:spPr bwMode="auto">
          <a:xfrm>
            <a:off x="2520541" y="5436742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7. </a:t>
            </a:r>
            <a:r>
              <a:rPr lang="en-US" altLang="en-US" sz="24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hai</a:t>
            </a:r>
            <a:r>
              <a:rPr lang="en-US" altLang="en-US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lập</a:t>
            </a:r>
            <a:r>
              <a:rPr lang="en-US" altLang="en-US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phương</a:t>
            </a:r>
            <a:endParaRPr lang="en-US" altLang="en-US" sz="2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178274"/>
              </p:ext>
            </p:extLst>
          </p:nvPr>
        </p:nvGraphicFramePr>
        <p:xfrm>
          <a:off x="5847941" y="189721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103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941" y="189721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392963"/>
              </p:ext>
            </p:extLst>
          </p:nvPr>
        </p:nvGraphicFramePr>
        <p:xfrm>
          <a:off x="5847941" y="189721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103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941" y="189721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961830"/>
              </p:ext>
            </p:extLst>
          </p:nvPr>
        </p:nvGraphicFramePr>
        <p:xfrm>
          <a:off x="3511141" y="6004562"/>
          <a:ext cx="47244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" name="Equation" r:id="rId10" imgW="2323800" imgH="228600" progId="Equation.DSMT4">
                  <p:embed/>
                </p:oleObj>
              </mc:Choice>
              <mc:Fallback>
                <p:oleObj name="Equation" r:id="rId10" imgW="2323800" imgH="228600" progId="Equation.DSMT4">
                  <p:embed/>
                  <p:pic>
                    <p:nvPicPr>
                      <p:cNvPr id="1232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141" y="6004562"/>
                        <a:ext cx="47244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453992" y="1738460"/>
            <a:ext cx="3595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(A-B)</a:t>
            </a:r>
            <a:r>
              <a:rPr lang="en-US" altLang="en-US" sz="2400" baseline="30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= A</a:t>
            </a:r>
            <a:r>
              <a:rPr lang="en-US" altLang="en-US" sz="2400" baseline="30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+ 2AB+ B</a:t>
            </a:r>
            <a:r>
              <a:rPr lang="en-US" altLang="en-US" sz="2400" baseline="30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   (2)</a:t>
            </a: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3453992" y="2500461"/>
            <a:ext cx="6567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A</a:t>
            </a:r>
            <a:r>
              <a:rPr lang="en-US" altLang="en-US" sz="2400" baseline="30000" dirty="0">
                <a:solidFill>
                  <a:srgbClr val="000000"/>
                </a:solidFill>
              </a:rPr>
              <a:t>2</a:t>
            </a:r>
            <a:r>
              <a:rPr lang="en-US" altLang="en-US" sz="2400" dirty="0">
                <a:solidFill>
                  <a:srgbClr val="000000"/>
                </a:solidFill>
              </a:rPr>
              <a:t>- B</a:t>
            </a:r>
            <a:r>
              <a:rPr lang="en-US" altLang="en-US" sz="2400" baseline="30000" dirty="0">
                <a:solidFill>
                  <a:srgbClr val="000000"/>
                </a:solidFill>
              </a:rPr>
              <a:t>2</a:t>
            </a:r>
            <a:r>
              <a:rPr lang="en-US" altLang="en-US" sz="2400" dirty="0">
                <a:solidFill>
                  <a:srgbClr val="000000"/>
                </a:solidFill>
              </a:rPr>
              <a:t>= (A-B)(A+B)     (3)</a:t>
            </a:r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>
            <a:off x="3453992" y="3338660"/>
            <a:ext cx="5195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(A+ B)</a:t>
            </a:r>
            <a:r>
              <a:rPr lang="en-US" altLang="en-US" sz="2400" baseline="30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= A</a:t>
            </a:r>
            <a:r>
              <a:rPr lang="en-US" altLang="en-US" sz="2400" baseline="30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+3A</a:t>
            </a:r>
            <a:r>
              <a:rPr lang="en-US" altLang="en-US" sz="2400" baseline="30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B+ 3AB</a:t>
            </a:r>
            <a:r>
              <a:rPr lang="en-US" altLang="en-US" sz="2400" baseline="30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+ B</a:t>
            </a:r>
            <a:r>
              <a:rPr lang="en-US" altLang="en-US" sz="2400" baseline="30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   (4)</a:t>
            </a:r>
          </a:p>
        </p:txBody>
      </p: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2545942" y="4553098"/>
            <a:ext cx="4046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6. Tổng hai lập phương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453992" y="4996010"/>
            <a:ext cx="5195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</a:t>
            </a:r>
            <a:r>
              <a:rPr lang="en-US" altLang="en-US" sz="2400" baseline="30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+ B</a:t>
            </a:r>
            <a:r>
              <a:rPr lang="en-US" altLang="en-US" sz="2400" baseline="30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= (A+B)(A</a:t>
            </a:r>
            <a:r>
              <a:rPr lang="en-US" altLang="en-US" sz="2400" baseline="30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- AB+ B</a:t>
            </a:r>
            <a:r>
              <a:rPr lang="en-US" altLang="en-US" sz="2400" baseline="30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)     (6)</a:t>
            </a:r>
          </a:p>
        </p:txBody>
      </p:sp>
    </p:spTree>
    <p:extLst>
      <p:ext uri="{BB962C8B-B14F-4D97-AF65-F5344CB8AC3E}">
        <p14:creationId xmlns:p14="http://schemas.microsoft.com/office/powerpoint/2010/main" val="314159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-85" r="2352" b="85"/>
          <a:stretch>
            <a:fillRect/>
          </a:stretch>
        </p:blipFill>
        <p:spPr>
          <a:xfrm>
            <a:off x="1342371" y="-557913"/>
            <a:ext cx="10350286" cy="71111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20"/>
          <a:stretch>
            <a:fillRect/>
          </a:stretch>
        </p:blipFill>
        <p:spPr>
          <a:xfrm>
            <a:off x="-278421" y="718854"/>
            <a:ext cx="2350577" cy="60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3453" y="1698852"/>
            <a:ext cx="4596644" cy="2068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8: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04950" y="404286"/>
            <a:ext cx="91752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Bài</a:t>
            </a:r>
            <a:r>
              <a:rPr lang="en-US" altLang="en-US" b="1" u="sng" dirty="0" smtClean="0">
                <a:solidFill>
                  <a:schemeClr val="hlink"/>
                </a:solidFill>
                <a:latin typeface="Arial" panose="020B0604020202020204" pitchFamily="34" charset="0"/>
              </a:rPr>
              <a:t> 32:</a:t>
            </a:r>
            <a:r>
              <a:rPr lang="en-US" altLang="en-US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   </a:t>
            </a:r>
            <a:r>
              <a:rPr lang="en-US" altLang="en-US" b="1" dirty="0" err="1">
                <a:solidFill>
                  <a:schemeClr val="hlink"/>
                </a:solidFill>
                <a:latin typeface="Arial" panose="020B0604020202020204" pitchFamily="34" charset="0"/>
              </a:rPr>
              <a:t>Điền</a:t>
            </a:r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Arial" panose="020B0604020202020204" pitchFamily="34" charset="0"/>
              </a:rPr>
              <a:t>đơn</a:t>
            </a:r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Arial" panose="020B0604020202020204" pitchFamily="34" charset="0"/>
              </a:rPr>
              <a:t>thích</a:t>
            </a:r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Arial" panose="020B0604020202020204" pitchFamily="34" charset="0"/>
              </a:rPr>
              <a:t>hợp</a:t>
            </a:r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Arial" panose="020B0604020202020204" pitchFamily="34" charset="0"/>
              </a:rPr>
              <a:t>vào</a:t>
            </a:r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 ô </a:t>
            </a:r>
            <a:r>
              <a:rPr lang="en-US" altLang="en-US" b="1" dirty="0" err="1">
                <a:solidFill>
                  <a:schemeClr val="hlink"/>
                </a:solidFill>
                <a:latin typeface="Arial" panose="020B0604020202020204" pitchFamily="34" charset="0"/>
              </a:rPr>
              <a:t>trống</a:t>
            </a:r>
            <a:endParaRPr lang="en-US" altLang="en-US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072822" y="1141965"/>
            <a:ext cx="4876800" cy="546100"/>
            <a:chOff x="236" y="1360"/>
            <a:chExt cx="3072" cy="344"/>
          </a:xfrm>
        </p:grpSpPr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1248" y="1384"/>
              <a:ext cx="576" cy="288"/>
              <a:chOff x="1296" y="912"/>
              <a:chExt cx="576" cy="288"/>
            </a:xfrm>
          </p:grpSpPr>
          <p:sp>
            <p:nvSpPr>
              <p:cNvPr id="9" name="Rectangle 13"/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192" cy="19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1296" y="960"/>
                <a:ext cx="192" cy="19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Text Box 18"/>
              <p:cNvSpPr txBox="1">
                <a:spLocks noChangeArrowheads="1"/>
              </p:cNvSpPr>
              <p:nvPr/>
            </p:nvSpPr>
            <p:spPr bwMode="auto">
              <a:xfrm>
                <a:off x="1488" y="912"/>
                <a:ext cx="15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CC0066"/>
                    </a:solidFill>
                    <a:latin typeface="Arial" panose="020B0604020202020204" pitchFamily="34" charset="0"/>
                  </a:rPr>
                  <a:t>-</a:t>
                </a:r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236" y="1360"/>
              <a:ext cx="3072" cy="344"/>
              <a:chOff x="220" y="786"/>
              <a:chExt cx="3145" cy="373"/>
            </a:xfrm>
          </p:grpSpPr>
          <p:graphicFrame>
            <p:nvGraphicFramePr>
              <p:cNvPr id="6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2353370"/>
                  </p:ext>
                </p:extLst>
              </p:nvPr>
            </p:nvGraphicFramePr>
            <p:xfrm>
              <a:off x="220" y="786"/>
              <a:ext cx="3145" cy="3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62" name="Equation" r:id="rId3" imgW="2019240" imgH="228600" progId="Equation.DSMT4">
                      <p:embed/>
                    </p:oleObj>
                  </mc:Choice>
                  <mc:Fallback>
                    <p:oleObj name="Equation" r:id="rId3" imgW="2019240" imgH="228600" progId="Equation.DSMT4">
                      <p:embed/>
                      <p:pic>
                        <p:nvPicPr>
                          <p:cNvPr id="2057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" y="786"/>
                            <a:ext cx="3145" cy="3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Text Box 19"/>
              <p:cNvSpPr txBox="1">
                <a:spLocks noChangeArrowheads="1"/>
              </p:cNvSpPr>
              <p:nvPr/>
            </p:nvSpPr>
            <p:spPr bwMode="auto">
              <a:xfrm>
                <a:off x="1795" y="847"/>
                <a:ext cx="296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CC0066"/>
                    </a:solidFill>
                    <a:latin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8" name="Rectangle 23"/>
              <p:cNvSpPr>
                <a:spLocks noChangeArrowheads="1"/>
              </p:cNvSpPr>
              <p:nvPr/>
            </p:nvSpPr>
            <p:spPr bwMode="auto">
              <a:xfrm>
                <a:off x="2016" y="864"/>
                <a:ext cx="192" cy="19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2053319" y="1655280"/>
            <a:ext cx="4546600" cy="457200"/>
            <a:chOff x="869950" y="1281789"/>
            <a:chExt cx="4546600" cy="457200"/>
          </a:xfrm>
        </p:grpSpPr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3581400" y="1374775"/>
              <a:ext cx="304800" cy="304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374900" y="1387475"/>
              <a:ext cx="304800" cy="304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1828800" y="1374775"/>
              <a:ext cx="304800" cy="304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1800">
                <a:latin typeface="Arial" panose="020B0604020202020204" pitchFamily="34" charset="0"/>
              </a:endParaRPr>
            </a:p>
          </p:txBody>
        </p:sp>
        <p:graphicFrame>
          <p:nvGraphicFramePr>
            <p:cNvPr id="1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2042188"/>
                </p:ext>
              </p:extLst>
            </p:nvPr>
          </p:nvGraphicFramePr>
          <p:xfrm>
            <a:off x="869950" y="1281789"/>
            <a:ext cx="45466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63" name="Equation" r:id="rId5" imgW="2247840" imgH="228600" progId="Equation.DSMT4">
                    <p:embed/>
                  </p:oleObj>
                </mc:Choice>
                <mc:Fallback>
                  <p:oleObj name="Equation" r:id="rId5" imgW="2247840" imgH="228600" progId="Equation.DSMT4">
                    <p:embed/>
                    <p:pic>
                      <p:nvPicPr>
                        <p:cNvPr id="205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9950" y="1281789"/>
                          <a:ext cx="45466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5050972" y="2107163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>
                <a:latin typeface="Arial" panose="020B0604020202020204" pitchFamily="34" charset="0"/>
              </a:rPr>
              <a:t>Bài làm</a:t>
            </a:r>
          </a:p>
        </p:txBody>
      </p:sp>
      <p:graphicFrame>
        <p:nvGraphicFramePr>
          <p:cNvPr id="1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746365"/>
              </p:ext>
            </p:extLst>
          </p:nvPr>
        </p:nvGraphicFramePr>
        <p:xfrm>
          <a:off x="3069772" y="3478763"/>
          <a:ext cx="278288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Equation" r:id="rId7" imgW="1739880" imgH="279360" progId="Equation.DSMT4">
                  <p:embed/>
                </p:oleObj>
              </mc:Choice>
              <mc:Fallback>
                <p:oleObj name="Equation" r:id="rId7" imgW="1739880" imgH="279360" progId="Equation.DSMT4">
                  <p:embed/>
                  <p:pic>
                    <p:nvPicPr>
                      <p:cNvPr id="10277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772" y="3478763"/>
                        <a:ext cx="2782888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121883"/>
              </p:ext>
            </p:extLst>
          </p:nvPr>
        </p:nvGraphicFramePr>
        <p:xfrm>
          <a:off x="3069772" y="4059788"/>
          <a:ext cx="32766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name="Equation" r:id="rId9" imgW="1523880" imgH="228600" progId="Equation.DSMT4">
                  <p:embed/>
                </p:oleObj>
              </mc:Choice>
              <mc:Fallback>
                <p:oleObj name="Equation" r:id="rId9" imgW="1523880" imgH="228600" progId="Equation.DSMT4">
                  <p:embed/>
                  <p:pic>
                    <p:nvPicPr>
                      <p:cNvPr id="1028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9772" y="4059788"/>
                        <a:ext cx="32766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2079172" y="4545563"/>
            <a:ext cx="373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CC0066"/>
                </a:solidFill>
                <a:latin typeface="Arial" panose="020B0604020202020204" pitchFamily="34" charset="0"/>
              </a:rPr>
              <a:t>Nên ta điền như sau</a:t>
            </a:r>
          </a:p>
        </p:txBody>
      </p:sp>
      <p:grpSp>
        <p:nvGrpSpPr>
          <p:cNvPr id="21" name="Group 71"/>
          <p:cNvGrpSpPr>
            <a:grpSpLocks/>
          </p:cNvGrpSpPr>
          <p:nvPr/>
        </p:nvGrpSpPr>
        <p:grpSpPr bwMode="auto">
          <a:xfrm>
            <a:off x="2117272" y="4964663"/>
            <a:ext cx="4876800" cy="664612"/>
            <a:chOff x="336" y="2764"/>
            <a:chExt cx="3072" cy="335"/>
          </a:xfrm>
        </p:grpSpPr>
        <p:grpSp>
          <p:nvGrpSpPr>
            <p:cNvPr id="22" name="Group 68"/>
            <p:cNvGrpSpPr>
              <a:grpSpLocks/>
            </p:cNvGrpSpPr>
            <p:nvPr/>
          </p:nvGrpSpPr>
          <p:grpSpPr bwMode="auto">
            <a:xfrm>
              <a:off x="336" y="2804"/>
              <a:ext cx="3072" cy="294"/>
              <a:chOff x="636" y="2636"/>
              <a:chExt cx="3072" cy="294"/>
            </a:xfrm>
          </p:grpSpPr>
          <p:sp>
            <p:nvSpPr>
              <p:cNvPr id="29" name="Rectangle 46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384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400">
                    <a:solidFill>
                      <a:srgbClr val="FFFF00"/>
                    </a:solidFill>
                    <a:latin typeface="Arial" panose="020B0604020202020204" pitchFamily="34" charset="0"/>
                  </a:rPr>
                  <a:t>3xy</a:t>
                </a:r>
              </a:p>
            </p:txBody>
          </p:sp>
          <p:sp>
            <p:nvSpPr>
              <p:cNvPr id="30" name="Text Box 48"/>
              <p:cNvSpPr txBox="1">
                <a:spLocks noChangeArrowheads="1"/>
              </p:cNvSpPr>
              <p:nvPr/>
            </p:nvSpPr>
            <p:spPr bwMode="auto">
              <a:xfrm>
                <a:off x="1776" y="2640"/>
                <a:ext cx="152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CC0066"/>
                    </a:solidFill>
                    <a:latin typeface="Arial" panose="020B0604020202020204" pitchFamily="34" charset="0"/>
                  </a:rPr>
                  <a:t>-</a:t>
                </a:r>
              </a:p>
            </p:txBody>
          </p:sp>
          <p:graphicFrame>
            <p:nvGraphicFramePr>
              <p:cNvPr id="31" name="Object 50"/>
              <p:cNvGraphicFramePr>
                <a:graphicFrameLocks noChangeAspect="1"/>
              </p:cNvGraphicFramePr>
              <p:nvPr/>
            </p:nvGraphicFramePr>
            <p:xfrm>
              <a:off x="636" y="2636"/>
              <a:ext cx="3072" cy="2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66" name="Equation" r:id="rId11" imgW="2857320" imgH="228600" progId="Equation.DSMT4">
                      <p:embed/>
                    </p:oleObj>
                  </mc:Choice>
                  <mc:Fallback>
                    <p:oleObj name="Equation" r:id="rId11" imgW="2857320" imgH="228600" progId="Equation.DSMT4">
                      <p:embed/>
                      <p:pic>
                        <p:nvPicPr>
                          <p:cNvPr id="2056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6" y="2636"/>
                            <a:ext cx="3072" cy="24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Text Box 51"/>
              <p:cNvSpPr txBox="1">
                <a:spLocks noChangeArrowheads="1"/>
              </p:cNvSpPr>
              <p:nvPr/>
            </p:nvSpPr>
            <p:spPr bwMode="auto">
              <a:xfrm>
                <a:off x="2304" y="2688"/>
                <a:ext cx="289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CC0066"/>
                    </a:solidFill>
                    <a:latin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23" name="Group 70"/>
            <p:cNvGrpSpPr>
              <a:grpSpLocks/>
            </p:cNvGrpSpPr>
            <p:nvPr/>
          </p:nvGrpSpPr>
          <p:grpSpPr bwMode="auto">
            <a:xfrm>
              <a:off x="2208" y="2764"/>
              <a:ext cx="362" cy="335"/>
              <a:chOff x="2230" y="3244"/>
              <a:chExt cx="362" cy="335"/>
            </a:xfrm>
          </p:grpSpPr>
          <p:sp>
            <p:nvSpPr>
              <p:cNvPr id="27" name="Rectangle 52"/>
              <p:cNvSpPr>
                <a:spLocks noChangeArrowheads="1"/>
              </p:cNvSpPr>
              <p:nvPr/>
            </p:nvSpPr>
            <p:spPr bwMode="auto">
              <a:xfrm>
                <a:off x="2230" y="3284"/>
                <a:ext cx="362" cy="2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28" name="Object 5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48708577"/>
                  </p:ext>
                </p:extLst>
              </p:nvPr>
            </p:nvGraphicFramePr>
            <p:xfrm>
              <a:off x="2256" y="3244"/>
              <a:ext cx="288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67" name="Equation" r:id="rId13" imgW="177480" imgH="228600" progId="Equation.DSMT4">
                      <p:embed/>
                    </p:oleObj>
                  </mc:Choice>
                  <mc:Fallback>
                    <p:oleObj name="Equation" r:id="rId13" imgW="177480" imgH="228600" progId="Equation.DSMT4">
                      <p:embed/>
                      <p:pic>
                        <p:nvPicPr>
                          <p:cNvPr id="2055" name="Object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6" y="3244"/>
                            <a:ext cx="288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" name="Group 67"/>
            <p:cNvGrpSpPr>
              <a:grpSpLocks/>
            </p:cNvGrpSpPr>
            <p:nvPr/>
          </p:nvGrpSpPr>
          <p:grpSpPr bwMode="auto">
            <a:xfrm>
              <a:off x="1092" y="2784"/>
              <a:ext cx="432" cy="288"/>
              <a:chOff x="4320" y="1392"/>
              <a:chExt cx="432" cy="288"/>
            </a:xfrm>
          </p:grpSpPr>
          <p:sp>
            <p:nvSpPr>
              <p:cNvPr id="25" name="Rectangle 47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384" cy="240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26" name="Object 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0218163"/>
                  </p:ext>
                </p:extLst>
              </p:nvPr>
            </p:nvGraphicFramePr>
            <p:xfrm>
              <a:off x="4320" y="1392"/>
              <a:ext cx="432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68" name="Equation" r:id="rId15" imgW="253800" imgH="203040" progId="Equation.DSMT4">
                      <p:embed/>
                    </p:oleObj>
                  </mc:Choice>
                  <mc:Fallback>
                    <p:oleObj name="Equation" r:id="rId15" imgW="253800" imgH="203040" progId="Equation.DSMT4">
                      <p:embed/>
                      <p:pic>
                        <p:nvPicPr>
                          <p:cNvPr id="2054" name="Object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0" y="1392"/>
                            <a:ext cx="432" cy="28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75000"/>
                            </a:schemeClr>
                          </a:solidFill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2079172" y="2640563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a) Ta có</a:t>
            </a:r>
          </a:p>
        </p:txBody>
      </p:sp>
      <p:grpSp>
        <p:nvGrpSpPr>
          <p:cNvPr id="37" name="Group 52"/>
          <p:cNvGrpSpPr>
            <a:grpSpLocks/>
          </p:cNvGrpSpPr>
          <p:nvPr/>
        </p:nvGrpSpPr>
        <p:grpSpPr bwMode="auto">
          <a:xfrm>
            <a:off x="2612572" y="3045377"/>
            <a:ext cx="3962400" cy="477836"/>
            <a:chOff x="1371601" y="2691111"/>
            <a:chExt cx="3962399" cy="477539"/>
          </a:xfrm>
        </p:grpSpPr>
        <p:graphicFrame>
          <p:nvGraphicFramePr>
            <p:cNvPr id="38" name="Object 34"/>
            <p:cNvGraphicFramePr>
              <a:graphicFrameLocks noChangeAspect="1"/>
            </p:cNvGraphicFramePr>
            <p:nvPr/>
          </p:nvGraphicFramePr>
          <p:xfrm>
            <a:off x="2286000" y="2695575"/>
            <a:ext cx="3048000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69" name="Equation" r:id="rId17" imgW="1346040" imgH="228600" progId="Equation.DSMT4">
                    <p:embed/>
                  </p:oleObj>
                </mc:Choice>
                <mc:Fallback>
                  <p:oleObj name="Equation" r:id="rId17" imgW="1346040" imgH="228600" progId="Equation.DSMT4">
                    <p:embed/>
                    <p:pic>
                      <p:nvPicPr>
                        <p:cNvPr id="10274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2695575"/>
                          <a:ext cx="3048000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Rectangle 23"/>
            <p:cNvSpPr>
              <a:spLocks noChangeArrowheads="1"/>
            </p:cNvSpPr>
            <p:nvPr/>
          </p:nvSpPr>
          <p:spPr bwMode="auto">
            <a:xfrm>
              <a:off x="1371601" y="2691111"/>
              <a:ext cx="1600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/>
                <a:t>VT = </a:t>
              </a: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528" y="3782348"/>
            <a:ext cx="3459648" cy="29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909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0" grpId="1"/>
      <p:bldP spid="36" grpId="0"/>
      <p:bldP spid="3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44994" y="266444"/>
            <a:ext cx="97396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Bài</a:t>
            </a:r>
            <a:r>
              <a:rPr lang="en-US" altLang="en-US" b="1" u="sng" dirty="0" smtClean="0">
                <a:solidFill>
                  <a:schemeClr val="hlink"/>
                </a:solidFill>
                <a:latin typeface="Arial" panose="020B0604020202020204" pitchFamily="34" charset="0"/>
              </a:rPr>
              <a:t> 32:</a:t>
            </a:r>
            <a:r>
              <a:rPr lang="en-US" altLang="en-US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   </a:t>
            </a:r>
            <a:r>
              <a:rPr lang="en-US" altLang="en-US" b="1" dirty="0" err="1">
                <a:solidFill>
                  <a:schemeClr val="hlink"/>
                </a:solidFill>
                <a:latin typeface="Arial" panose="020B0604020202020204" pitchFamily="34" charset="0"/>
              </a:rPr>
              <a:t>Điền</a:t>
            </a:r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Arial" panose="020B0604020202020204" pitchFamily="34" charset="0"/>
              </a:rPr>
              <a:t>đơn</a:t>
            </a:r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Arial" panose="020B0604020202020204" pitchFamily="34" charset="0"/>
              </a:rPr>
              <a:t>thích</a:t>
            </a:r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Arial" panose="020B0604020202020204" pitchFamily="34" charset="0"/>
              </a:rPr>
              <a:t>hợp</a:t>
            </a:r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Arial" panose="020B0604020202020204" pitchFamily="34" charset="0"/>
              </a:rPr>
              <a:t>vào</a:t>
            </a:r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 ô </a:t>
            </a:r>
            <a:r>
              <a:rPr lang="en-US" altLang="en-US" b="1" dirty="0" err="1">
                <a:solidFill>
                  <a:schemeClr val="hlink"/>
                </a:solidFill>
                <a:latin typeface="Arial" panose="020B0604020202020204" pitchFamily="34" charset="0"/>
              </a:rPr>
              <a:t>trống</a:t>
            </a:r>
            <a:endParaRPr lang="en-US" altLang="en-US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033298" y="812217"/>
            <a:ext cx="4876800" cy="527050"/>
            <a:chOff x="264" y="1358"/>
            <a:chExt cx="3072" cy="332"/>
          </a:xfrm>
        </p:grpSpPr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1248" y="1384"/>
              <a:ext cx="536" cy="288"/>
              <a:chOff x="1296" y="912"/>
              <a:chExt cx="536" cy="288"/>
            </a:xfrm>
          </p:grpSpPr>
          <p:sp>
            <p:nvSpPr>
              <p:cNvPr id="9" name="Rectangle 13"/>
              <p:cNvSpPr>
                <a:spLocks noChangeArrowheads="1"/>
              </p:cNvSpPr>
              <p:nvPr/>
            </p:nvSpPr>
            <p:spPr bwMode="auto">
              <a:xfrm>
                <a:off x="1640" y="960"/>
                <a:ext cx="192" cy="2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1296" y="960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Text Box 18"/>
              <p:cNvSpPr txBox="1">
                <a:spLocks noChangeArrowheads="1"/>
              </p:cNvSpPr>
              <p:nvPr/>
            </p:nvSpPr>
            <p:spPr bwMode="auto">
              <a:xfrm>
                <a:off x="1488" y="912"/>
                <a:ext cx="15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CC0066"/>
                    </a:solidFill>
                    <a:latin typeface="Arial" panose="020B0604020202020204" pitchFamily="34" charset="0"/>
                  </a:rPr>
                  <a:t>-</a:t>
                </a:r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264" y="1358"/>
              <a:ext cx="3072" cy="332"/>
              <a:chOff x="249" y="782"/>
              <a:chExt cx="3145" cy="359"/>
            </a:xfrm>
          </p:grpSpPr>
          <p:graphicFrame>
            <p:nvGraphicFramePr>
              <p:cNvPr id="6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65174678"/>
                  </p:ext>
                </p:extLst>
              </p:nvPr>
            </p:nvGraphicFramePr>
            <p:xfrm>
              <a:off x="249" y="782"/>
              <a:ext cx="3145" cy="3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3" name="Equation" r:id="rId3" imgW="2019240" imgH="228600" progId="Equation.DSMT4">
                      <p:embed/>
                    </p:oleObj>
                  </mc:Choice>
                  <mc:Fallback>
                    <p:oleObj name="Equation" r:id="rId3" imgW="2019240" imgH="228600" progId="Equation.DSMT4">
                      <p:embed/>
                      <p:pic>
                        <p:nvPicPr>
                          <p:cNvPr id="308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" y="782"/>
                            <a:ext cx="3145" cy="3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Text Box 19"/>
              <p:cNvSpPr txBox="1">
                <a:spLocks noChangeArrowheads="1"/>
              </p:cNvSpPr>
              <p:nvPr/>
            </p:nvSpPr>
            <p:spPr bwMode="auto">
              <a:xfrm>
                <a:off x="1845" y="829"/>
                <a:ext cx="296" cy="3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rgbClr val="CC0066"/>
                    </a:solidFill>
                    <a:latin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8" name="Rectangle 23"/>
              <p:cNvSpPr>
                <a:spLocks noChangeArrowheads="1"/>
              </p:cNvSpPr>
              <p:nvPr/>
            </p:nvSpPr>
            <p:spPr bwMode="auto">
              <a:xfrm>
                <a:off x="2062" y="86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2020598" y="1307082"/>
            <a:ext cx="4546600" cy="457200"/>
            <a:chOff x="863602" y="1279090"/>
            <a:chExt cx="4546600" cy="457200"/>
          </a:xfrm>
        </p:grpSpPr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3581400" y="1374775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374900" y="1387475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1828800" y="1374775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1800">
                <a:latin typeface="Arial" panose="020B0604020202020204" pitchFamily="34" charset="0"/>
              </a:endParaRPr>
            </a:p>
          </p:txBody>
        </p:sp>
        <p:graphicFrame>
          <p:nvGraphicFramePr>
            <p:cNvPr id="1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5010687"/>
                </p:ext>
              </p:extLst>
            </p:nvPr>
          </p:nvGraphicFramePr>
          <p:xfrm>
            <a:off x="863602" y="1279090"/>
            <a:ext cx="45466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4" name="Equation" r:id="rId5" imgW="2247840" imgH="228600" progId="Equation.DSMT4">
                    <p:embed/>
                  </p:oleObj>
                </mc:Choice>
                <mc:Fallback>
                  <p:oleObj name="Equation" r:id="rId5" imgW="2247840" imgH="228600" progId="Equation.DSMT4">
                    <p:embed/>
                    <p:pic>
                      <p:nvPicPr>
                        <p:cNvPr id="3074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602" y="1279090"/>
                          <a:ext cx="45466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4966996" y="1780592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>
                <a:latin typeface="Arial" panose="020B0604020202020204" pitchFamily="34" charset="0"/>
              </a:rPr>
              <a:t>Bài làm</a:t>
            </a:r>
          </a:p>
        </p:txBody>
      </p:sp>
      <p:grpSp>
        <p:nvGrpSpPr>
          <p:cNvPr id="18" name="Group 71"/>
          <p:cNvGrpSpPr>
            <a:grpSpLocks/>
          </p:cNvGrpSpPr>
          <p:nvPr/>
        </p:nvGrpSpPr>
        <p:grpSpPr bwMode="auto">
          <a:xfrm>
            <a:off x="2033296" y="2656892"/>
            <a:ext cx="4876800" cy="636588"/>
            <a:chOff x="336" y="2764"/>
            <a:chExt cx="3072" cy="334"/>
          </a:xfrm>
        </p:grpSpPr>
        <p:grpSp>
          <p:nvGrpSpPr>
            <p:cNvPr id="19" name="Group 68"/>
            <p:cNvGrpSpPr>
              <a:grpSpLocks/>
            </p:cNvGrpSpPr>
            <p:nvPr/>
          </p:nvGrpSpPr>
          <p:grpSpPr bwMode="auto">
            <a:xfrm>
              <a:off x="336" y="2804"/>
              <a:ext cx="3072" cy="294"/>
              <a:chOff x="636" y="2636"/>
              <a:chExt cx="3072" cy="294"/>
            </a:xfrm>
          </p:grpSpPr>
          <p:sp>
            <p:nvSpPr>
              <p:cNvPr id="26" name="Rectangle 46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384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400">
                    <a:solidFill>
                      <a:srgbClr val="FFFF00"/>
                    </a:solidFill>
                    <a:latin typeface="Arial" panose="020B0604020202020204" pitchFamily="34" charset="0"/>
                  </a:rPr>
                  <a:t>3xy</a:t>
                </a:r>
              </a:p>
            </p:txBody>
          </p:sp>
          <p:sp>
            <p:nvSpPr>
              <p:cNvPr id="27" name="Text Box 48"/>
              <p:cNvSpPr txBox="1">
                <a:spLocks noChangeArrowheads="1"/>
              </p:cNvSpPr>
              <p:nvPr/>
            </p:nvSpPr>
            <p:spPr bwMode="auto">
              <a:xfrm>
                <a:off x="1776" y="2640"/>
                <a:ext cx="152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CC0066"/>
                    </a:solidFill>
                    <a:latin typeface="Arial" panose="020B0604020202020204" pitchFamily="34" charset="0"/>
                  </a:rPr>
                  <a:t>-</a:t>
                </a:r>
              </a:p>
            </p:txBody>
          </p:sp>
          <p:graphicFrame>
            <p:nvGraphicFramePr>
              <p:cNvPr id="28" name="Object 50"/>
              <p:cNvGraphicFramePr>
                <a:graphicFrameLocks noChangeAspect="1"/>
              </p:cNvGraphicFramePr>
              <p:nvPr/>
            </p:nvGraphicFramePr>
            <p:xfrm>
              <a:off x="636" y="2636"/>
              <a:ext cx="3072" cy="2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5" name="Equation" r:id="rId7" imgW="2857320" imgH="228600" progId="Equation.DSMT4">
                      <p:embed/>
                    </p:oleObj>
                  </mc:Choice>
                  <mc:Fallback>
                    <p:oleObj name="Equation" r:id="rId7" imgW="2857320" imgH="228600" progId="Equation.DSMT4">
                      <p:embed/>
                      <p:pic>
                        <p:nvPicPr>
                          <p:cNvPr id="3079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6" y="2636"/>
                            <a:ext cx="3072" cy="24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Text Box 51"/>
              <p:cNvSpPr txBox="1">
                <a:spLocks noChangeArrowheads="1"/>
              </p:cNvSpPr>
              <p:nvPr/>
            </p:nvSpPr>
            <p:spPr bwMode="auto">
              <a:xfrm>
                <a:off x="2304" y="2688"/>
                <a:ext cx="289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CC0066"/>
                    </a:solidFill>
                    <a:latin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20" name="Group 70"/>
            <p:cNvGrpSpPr>
              <a:grpSpLocks/>
            </p:cNvGrpSpPr>
            <p:nvPr/>
          </p:nvGrpSpPr>
          <p:grpSpPr bwMode="auto">
            <a:xfrm>
              <a:off x="2208" y="2764"/>
              <a:ext cx="362" cy="320"/>
              <a:chOff x="2230" y="3244"/>
              <a:chExt cx="362" cy="320"/>
            </a:xfrm>
          </p:grpSpPr>
          <p:sp>
            <p:nvSpPr>
              <p:cNvPr id="24" name="Rectangle 52"/>
              <p:cNvSpPr>
                <a:spLocks noChangeArrowheads="1"/>
              </p:cNvSpPr>
              <p:nvPr/>
            </p:nvSpPr>
            <p:spPr bwMode="auto">
              <a:xfrm>
                <a:off x="2230" y="3264"/>
                <a:ext cx="362" cy="2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25" name="Object 58"/>
              <p:cNvGraphicFramePr>
                <a:graphicFrameLocks noChangeAspect="1"/>
              </p:cNvGraphicFramePr>
              <p:nvPr/>
            </p:nvGraphicFramePr>
            <p:xfrm>
              <a:off x="2256" y="3244"/>
              <a:ext cx="288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6" name="Equation" r:id="rId9" imgW="177480" imgH="228600" progId="Equation.DSMT4">
                      <p:embed/>
                    </p:oleObj>
                  </mc:Choice>
                  <mc:Fallback>
                    <p:oleObj name="Equation" r:id="rId9" imgW="177480" imgH="228600" progId="Equation.DSMT4">
                      <p:embed/>
                      <p:pic>
                        <p:nvPicPr>
                          <p:cNvPr id="3078" name="Object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6" y="3244"/>
                            <a:ext cx="288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" name="Group 67"/>
            <p:cNvGrpSpPr>
              <a:grpSpLocks/>
            </p:cNvGrpSpPr>
            <p:nvPr/>
          </p:nvGrpSpPr>
          <p:grpSpPr bwMode="auto">
            <a:xfrm>
              <a:off x="1092" y="2784"/>
              <a:ext cx="432" cy="288"/>
              <a:chOff x="4320" y="1392"/>
              <a:chExt cx="432" cy="288"/>
            </a:xfrm>
          </p:grpSpPr>
          <p:sp>
            <p:nvSpPr>
              <p:cNvPr id="22" name="Rectangle 47"/>
              <p:cNvSpPr>
                <a:spLocks noChangeArrowheads="1"/>
              </p:cNvSpPr>
              <p:nvPr/>
            </p:nvSpPr>
            <p:spPr bwMode="auto">
              <a:xfrm>
                <a:off x="4320" y="1440"/>
                <a:ext cx="384" cy="240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23" name="Object 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6519406"/>
                  </p:ext>
                </p:extLst>
              </p:nvPr>
            </p:nvGraphicFramePr>
            <p:xfrm>
              <a:off x="4320" y="1392"/>
              <a:ext cx="432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7" name="Equation" r:id="rId11" imgW="253800" imgH="203040" progId="Equation.DSMT4">
                      <p:embed/>
                    </p:oleObj>
                  </mc:Choice>
                  <mc:Fallback>
                    <p:oleObj name="Equation" r:id="rId11" imgW="253800" imgH="203040" progId="Equation.DSMT4">
                      <p:embed/>
                      <p:pic>
                        <p:nvPicPr>
                          <p:cNvPr id="3077" name="Object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0" y="1392"/>
                            <a:ext cx="432" cy="288"/>
                          </a:xfrm>
                          <a:prstGeom prst="rect">
                            <a:avLst/>
                          </a:prstGeom>
                          <a:solidFill>
                            <a:schemeClr val="accent1">
                              <a:lumMod val="75000"/>
                            </a:schemeClr>
                          </a:solidFill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0" name="Text Box 79"/>
          <p:cNvSpPr txBox="1">
            <a:spLocks noChangeArrowheads="1"/>
          </p:cNvSpPr>
          <p:nvPr/>
        </p:nvSpPr>
        <p:spPr bwMode="auto">
          <a:xfrm>
            <a:off x="2299996" y="4904792"/>
            <a:ext cx="3352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CC0066"/>
                </a:solidFill>
                <a:latin typeface="Arial" panose="020B0604020202020204" pitchFamily="34" charset="0"/>
              </a:rPr>
              <a:t>Nên ta điền như sau</a:t>
            </a:r>
          </a:p>
        </p:txBody>
      </p:sp>
      <p:grpSp>
        <p:nvGrpSpPr>
          <p:cNvPr id="31" name="Group 51"/>
          <p:cNvGrpSpPr>
            <a:grpSpLocks/>
          </p:cNvGrpSpPr>
          <p:nvPr/>
        </p:nvGrpSpPr>
        <p:grpSpPr bwMode="auto">
          <a:xfrm>
            <a:off x="2033296" y="5395330"/>
            <a:ext cx="4648200" cy="614362"/>
            <a:chOff x="991031" y="5367617"/>
            <a:chExt cx="4647769" cy="614083"/>
          </a:xfrm>
        </p:grpSpPr>
        <p:graphicFrame>
          <p:nvGraphicFramePr>
            <p:cNvPr id="32" name="Object 81"/>
            <p:cNvGraphicFramePr>
              <a:graphicFrameLocks noChangeAspect="1"/>
            </p:cNvGraphicFramePr>
            <p:nvPr/>
          </p:nvGraphicFramePr>
          <p:xfrm>
            <a:off x="991031" y="5486400"/>
            <a:ext cx="4647769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8" name="Equation" r:id="rId13" imgW="2565360" imgH="228600" progId="Equation.DSMT4">
                    <p:embed/>
                  </p:oleObj>
                </mc:Choice>
                <mc:Fallback>
                  <p:oleObj name="Equation" r:id="rId13" imgW="2565360" imgH="228600" progId="Equation.DSMT4">
                    <p:embed/>
                    <p:pic>
                      <p:nvPicPr>
                        <p:cNvPr id="3075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1031" y="5486400"/>
                          <a:ext cx="4647769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82"/>
            <p:cNvSpPr>
              <a:spLocks noChangeArrowheads="1"/>
            </p:cNvSpPr>
            <p:nvPr/>
          </p:nvSpPr>
          <p:spPr bwMode="auto">
            <a:xfrm>
              <a:off x="1828800" y="5443817"/>
              <a:ext cx="413288" cy="53788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34" name="Rectangle 83"/>
            <p:cNvSpPr>
              <a:spLocks noChangeArrowheads="1"/>
            </p:cNvSpPr>
            <p:nvPr/>
          </p:nvSpPr>
          <p:spPr bwMode="auto">
            <a:xfrm>
              <a:off x="3853912" y="5443817"/>
              <a:ext cx="413288" cy="53788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chemeClr val="bg1"/>
                  </a:solidFill>
                  <a:latin typeface="Arial" panose="020B0604020202020204" pitchFamily="34" charset="0"/>
                </a:rPr>
                <a:t>25</a:t>
              </a:r>
            </a:p>
          </p:txBody>
        </p:sp>
        <p:grpSp>
          <p:nvGrpSpPr>
            <p:cNvPr id="35" name="Group 84"/>
            <p:cNvGrpSpPr>
              <a:grpSpLocks/>
            </p:cNvGrpSpPr>
            <p:nvPr/>
          </p:nvGrpSpPr>
          <p:grpSpPr bwMode="auto">
            <a:xfrm>
              <a:off x="2438787" y="5367617"/>
              <a:ext cx="623996" cy="614083"/>
              <a:chOff x="1282" y="1742"/>
              <a:chExt cx="254" cy="274"/>
            </a:xfrm>
          </p:grpSpPr>
          <p:sp>
            <p:nvSpPr>
              <p:cNvPr id="36" name="Rectangle 85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240" cy="2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en-US" altLang="en-US" sz="240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37" name="Object 86"/>
              <p:cNvGraphicFramePr>
                <a:graphicFrameLocks noChangeAspect="1"/>
              </p:cNvGraphicFramePr>
              <p:nvPr/>
            </p:nvGraphicFramePr>
            <p:xfrm>
              <a:off x="1282" y="1742"/>
              <a:ext cx="248" cy="2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9" name="Equation" r:id="rId15" imgW="253800" imgH="190440" progId="Equation.DSMT4">
                      <p:embed/>
                    </p:oleObj>
                  </mc:Choice>
                  <mc:Fallback>
                    <p:oleObj name="Equation" r:id="rId15" imgW="253800" imgH="190440" progId="Equation.DSMT4">
                      <p:embed/>
                      <p:pic>
                        <p:nvPicPr>
                          <p:cNvPr id="3076" name="Object 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82" y="1742"/>
                            <a:ext cx="248" cy="2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1995196" y="3228392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b) Ta có</a:t>
            </a:r>
          </a:p>
        </p:txBody>
      </p: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2452396" y="3633205"/>
            <a:ext cx="358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VT= 8x</a:t>
            </a:r>
            <a:r>
              <a:rPr lang="en-US" altLang="en-US" sz="2400" baseline="30000"/>
              <a:t>3</a:t>
            </a:r>
            <a:r>
              <a:rPr lang="en-US" altLang="en-US" sz="2400"/>
              <a:t>- 125= (2x)</a:t>
            </a:r>
            <a:r>
              <a:rPr lang="en-US" altLang="en-US" sz="2400" baseline="30000"/>
              <a:t>3</a:t>
            </a:r>
            <a:r>
              <a:rPr lang="en-US" altLang="en-US" sz="2400"/>
              <a:t>- 5</a:t>
            </a:r>
            <a:r>
              <a:rPr lang="en-US" altLang="en-US" sz="2400" baseline="30000"/>
              <a:t>3</a:t>
            </a:r>
            <a:endParaRPr lang="en-US" altLang="en-US" sz="2400"/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2833396" y="4090405"/>
            <a:ext cx="358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= (12x- 5)[(2x)</a:t>
            </a:r>
            <a:r>
              <a:rPr lang="en-US" altLang="en-US" sz="2400" baseline="30000"/>
              <a:t>2</a:t>
            </a:r>
            <a:r>
              <a:rPr lang="en-US" altLang="en-US" sz="2400"/>
              <a:t>+ 2x.5+ 5</a:t>
            </a:r>
            <a:r>
              <a:rPr lang="en-US" altLang="en-US" sz="2400" baseline="30000"/>
              <a:t>2</a:t>
            </a:r>
            <a:r>
              <a:rPr lang="en-US" altLang="en-US" sz="2400"/>
              <a:t>]</a:t>
            </a: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2833396" y="4471405"/>
            <a:ext cx="358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= (12x- 5)(4x</a:t>
            </a:r>
            <a:r>
              <a:rPr lang="en-US" altLang="en-US" sz="2400" baseline="30000"/>
              <a:t>2</a:t>
            </a:r>
            <a:r>
              <a:rPr lang="en-US" altLang="en-US" sz="2400"/>
              <a:t>+ 10x+ 25)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23" y="4468208"/>
            <a:ext cx="2766577" cy="23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-0.00104 -0.2657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51626" y="767702"/>
            <a:ext cx="21194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33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SGK</a:t>
            </a:r>
            <a:r>
              <a:rPr lang="en-US" altLang="en-US" b="1" u="sng" dirty="0">
                <a:solidFill>
                  <a:srgbClr val="FF0000"/>
                </a:solidFill>
              </a:rPr>
              <a:t>: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938263"/>
              </p:ext>
            </p:extLst>
          </p:nvPr>
        </p:nvGraphicFramePr>
        <p:xfrm>
          <a:off x="1781876" y="1605902"/>
          <a:ext cx="19240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1" name="Equation" r:id="rId3" imgW="787320" imgH="279360" progId="Equation.DSMT4">
                  <p:embed/>
                </p:oleObj>
              </mc:Choice>
              <mc:Fallback>
                <p:oleObj name="Equation" r:id="rId3" imgW="787320" imgH="279360" progId="Equation.DSMT4">
                  <p:embed/>
                  <p:pic>
                    <p:nvPicPr>
                      <p:cNvPr id="262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876" y="1605902"/>
                        <a:ext cx="19240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787219"/>
              </p:ext>
            </p:extLst>
          </p:nvPr>
        </p:nvGraphicFramePr>
        <p:xfrm>
          <a:off x="1858076" y="3002902"/>
          <a:ext cx="18923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2" name="Equation" r:id="rId5" imgW="774360" imgH="279360" progId="Equation.DSMT4">
                  <p:embed/>
                </p:oleObj>
              </mc:Choice>
              <mc:Fallback>
                <p:oleObj name="Equation" r:id="rId5" imgW="774360" imgH="279360" progId="Equation.DSMT4">
                  <p:embed/>
                  <p:pic>
                    <p:nvPicPr>
                      <p:cNvPr id="2621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076" y="3002902"/>
                        <a:ext cx="18923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132847"/>
              </p:ext>
            </p:extLst>
          </p:nvPr>
        </p:nvGraphicFramePr>
        <p:xfrm>
          <a:off x="3763076" y="1624952"/>
          <a:ext cx="30400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3" name="Equation" r:id="rId7" imgW="1244520" imgH="279360" progId="Equation.DSMT4">
                  <p:embed/>
                </p:oleObj>
              </mc:Choice>
              <mc:Fallback>
                <p:oleObj name="Equation" r:id="rId7" imgW="1244520" imgH="279360" progId="Equation.DSMT4">
                  <p:embed/>
                  <p:pic>
                    <p:nvPicPr>
                      <p:cNvPr id="262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076" y="1624952"/>
                        <a:ext cx="30400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974579"/>
              </p:ext>
            </p:extLst>
          </p:nvPr>
        </p:nvGraphicFramePr>
        <p:xfrm>
          <a:off x="1913639" y="4603102"/>
          <a:ext cx="291623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Equation" r:id="rId9" imgW="1193760" imgH="279360" progId="Equation.DSMT4">
                  <p:embed/>
                </p:oleObj>
              </mc:Choice>
              <mc:Fallback>
                <p:oleObj name="Equation" r:id="rId9" imgW="1193760" imgH="279360" progId="Equation.DSMT4">
                  <p:embed/>
                  <p:pic>
                    <p:nvPicPr>
                      <p:cNvPr id="2621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639" y="4603102"/>
                        <a:ext cx="2916237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548652"/>
              </p:ext>
            </p:extLst>
          </p:nvPr>
        </p:nvGraphicFramePr>
        <p:xfrm>
          <a:off x="3805939" y="3048940"/>
          <a:ext cx="31019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5" name="Equation" r:id="rId11" imgW="1269720" imgH="279360" progId="Equation.DSMT4">
                  <p:embed/>
                </p:oleObj>
              </mc:Choice>
              <mc:Fallback>
                <p:oleObj name="Equation" r:id="rId11" imgW="1269720" imgH="279360" progId="Equation.DSMT4">
                  <p:embed/>
                  <p:pic>
                    <p:nvPicPr>
                      <p:cNvPr id="2621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939" y="3048940"/>
                        <a:ext cx="310197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738488"/>
              </p:ext>
            </p:extLst>
          </p:nvPr>
        </p:nvGraphicFramePr>
        <p:xfrm>
          <a:off x="3794826" y="3688702"/>
          <a:ext cx="24511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6" name="Equation" r:id="rId13" imgW="1002960" imgH="228600" progId="Equation.DSMT4">
                  <p:embed/>
                </p:oleObj>
              </mc:Choice>
              <mc:Fallback>
                <p:oleObj name="Equation" r:id="rId13" imgW="1002960" imgH="228600" progId="Equation.DSMT4">
                  <p:embed/>
                  <p:pic>
                    <p:nvPicPr>
                      <p:cNvPr id="2621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826" y="3688702"/>
                        <a:ext cx="24511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296940"/>
              </p:ext>
            </p:extLst>
          </p:nvPr>
        </p:nvGraphicFramePr>
        <p:xfrm>
          <a:off x="5322001" y="4552302"/>
          <a:ext cx="177006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7" name="Equation" r:id="rId15" imgW="723600" imgH="304560" progId="Equation.DSMT4">
                  <p:embed/>
                </p:oleObj>
              </mc:Choice>
              <mc:Fallback>
                <p:oleObj name="Equation" r:id="rId15" imgW="723600" imgH="304560" progId="Equation.DSMT4">
                  <p:embed/>
                  <p:pic>
                    <p:nvPicPr>
                      <p:cNvPr id="2621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001" y="4552302"/>
                        <a:ext cx="1770063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384835"/>
              </p:ext>
            </p:extLst>
          </p:nvPr>
        </p:nvGraphicFramePr>
        <p:xfrm>
          <a:off x="5425189" y="5288902"/>
          <a:ext cx="13652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8" name="Equation" r:id="rId17" imgW="558720" imgH="228600" progId="Equation.DSMT4">
                  <p:embed/>
                </p:oleObj>
              </mc:Choice>
              <mc:Fallback>
                <p:oleObj name="Equation" r:id="rId17" imgW="558720" imgH="228600" progId="Equation.DSMT4">
                  <p:embed/>
                  <p:pic>
                    <p:nvPicPr>
                      <p:cNvPr id="2621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5189" y="5288902"/>
                        <a:ext cx="13652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573968"/>
              </p:ext>
            </p:extLst>
          </p:nvPr>
        </p:nvGraphicFramePr>
        <p:xfrm>
          <a:off x="3778951" y="2353615"/>
          <a:ext cx="24511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9" name="Equation" r:id="rId19" imgW="1002960" imgH="228600" progId="Equation.DSMT4">
                  <p:embed/>
                </p:oleObj>
              </mc:Choice>
              <mc:Fallback>
                <p:oleObj name="Equation" r:id="rId19" imgW="1002960" imgH="228600" progId="Equation.DSMT4">
                  <p:embed/>
                  <p:pic>
                    <p:nvPicPr>
                      <p:cNvPr id="26216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951" y="2353615"/>
                        <a:ext cx="245110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53" y="4664797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51626" y="767702"/>
            <a:ext cx="21194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33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SGK</a:t>
            </a:r>
            <a:r>
              <a:rPr lang="en-US" altLang="en-US" b="1" u="sng" dirty="0">
                <a:solidFill>
                  <a:srgbClr val="FF0000"/>
                </a:solidFill>
              </a:rPr>
              <a:t>:</a:t>
            </a:r>
          </a:p>
        </p:txBody>
      </p:sp>
      <p:graphicFrame>
        <p:nvGraphicFramePr>
          <p:cNvPr id="1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090203"/>
              </p:ext>
            </p:extLst>
          </p:nvPr>
        </p:nvGraphicFramePr>
        <p:xfrm>
          <a:off x="1868395" y="1429886"/>
          <a:ext cx="18621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Equation" r:id="rId3" imgW="761760" imgH="279360" progId="Equation.DSMT4">
                  <p:embed/>
                </p:oleObj>
              </mc:Choice>
              <mc:Fallback>
                <p:oleObj name="Equation" r:id="rId3" imgW="761760" imgH="279360" progId="Equation.DSMT4">
                  <p:embed/>
                  <p:pic>
                    <p:nvPicPr>
                      <p:cNvPr id="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395" y="1429886"/>
                        <a:ext cx="18621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357529"/>
              </p:ext>
            </p:extLst>
          </p:nvPr>
        </p:nvGraphicFramePr>
        <p:xfrm>
          <a:off x="1868395" y="2897792"/>
          <a:ext cx="42830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Equation" r:id="rId5" imgW="1752480" imgH="279360" progId="Equation.DSMT4">
                  <p:embed/>
                </p:oleObj>
              </mc:Choice>
              <mc:Fallback>
                <p:oleObj name="Equation" r:id="rId5" imgW="1752480" imgH="279360" progId="Equation.DSMT4">
                  <p:embed/>
                  <p:pic>
                    <p:nvPicPr>
                      <p:cNvPr id="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395" y="2897792"/>
                        <a:ext cx="42830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942096"/>
              </p:ext>
            </p:extLst>
          </p:nvPr>
        </p:nvGraphicFramePr>
        <p:xfrm>
          <a:off x="1783463" y="4420233"/>
          <a:ext cx="35385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Equation" r:id="rId7" imgW="1447560" imgH="279360" progId="Equation.DSMT4">
                  <p:embed/>
                </p:oleObj>
              </mc:Choice>
              <mc:Fallback>
                <p:oleObj name="Equation" r:id="rId7" imgW="1447560" imgH="279360" progId="Equation.DSMT4">
                  <p:embed/>
                  <p:pic>
                    <p:nvPicPr>
                      <p:cNvPr id="1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463" y="4420233"/>
                        <a:ext cx="35385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345078"/>
              </p:ext>
            </p:extLst>
          </p:nvPr>
        </p:nvGraphicFramePr>
        <p:xfrm>
          <a:off x="4009932" y="1442510"/>
          <a:ext cx="47767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Equation" r:id="rId9" imgW="1955520" imgH="279360" progId="Equation.DSMT4">
                  <p:embed/>
                </p:oleObj>
              </mc:Choice>
              <mc:Fallback>
                <p:oleObj name="Equation" r:id="rId9" imgW="1955520" imgH="279360" progId="Equation.DSMT4">
                  <p:embed/>
                  <p:pic>
                    <p:nvPicPr>
                      <p:cNvPr id="1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9932" y="1442510"/>
                        <a:ext cx="47767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127412"/>
              </p:ext>
            </p:extLst>
          </p:nvPr>
        </p:nvGraphicFramePr>
        <p:xfrm>
          <a:off x="4009932" y="2161455"/>
          <a:ext cx="35687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Equation" r:id="rId11" imgW="1460160" imgH="228600" progId="Equation.DSMT4">
                  <p:embed/>
                </p:oleObj>
              </mc:Choice>
              <mc:Fallback>
                <p:oleObj name="Equation" r:id="rId11" imgW="1460160" imgH="228600" progId="Equation.DSMT4">
                  <p:embed/>
                  <p:pic>
                    <p:nvPicPr>
                      <p:cNvPr id="1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9932" y="2161455"/>
                        <a:ext cx="35687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097399"/>
              </p:ext>
            </p:extLst>
          </p:nvPr>
        </p:nvGraphicFramePr>
        <p:xfrm>
          <a:off x="6259631" y="2913215"/>
          <a:ext cx="18303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Equation" r:id="rId13" imgW="749160" imgH="279360" progId="Equation.DSMT4">
                  <p:embed/>
                </p:oleObj>
              </mc:Choice>
              <mc:Fallback>
                <p:oleObj name="Equation" r:id="rId13" imgW="749160" imgH="279360" progId="Equation.DSMT4">
                  <p:embed/>
                  <p:pic>
                    <p:nvPicPr>
                      <p:cNvPr id="1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631" y="2913215"/>
                        <a:ext cx="18303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90217"/>
              </p:ext>
            </p:extLst>
          </p:nvPr>
        </p:nvGraphicFramePr>
        <p:xfrm>
          <a:off x="6259631" y="3646574"/>
          <a:ext cx="15208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Equation" r:id="rId15" imgW="622080" imgH="228600" progId="Equation.DSMT4">
                  <p:embed/>
                </p:oleObj>
              </mc:Choice>
              <mc:Fallback>
                <p:oleObj name="Equation" r:id="rId15" imgW="622080" imgH="228600" progId="Equation.DSMT4">
                  <p:embed/>
                  <p:pic>
                    <p:nvPicPr>
                      <p:cNvPr id="2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631" y="3646574"/>
                        <a:ext cx="15208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489946"/>
              </p:ext>
            </p:extLst>
          </p:nvPr>
        </p:nvGraphicFramePr>
        <p:xfrm>
          <a:off x="5437889" y="4441964"/>
          <a:ext cx="130333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Equation" r:id="rId17" imgW="533160" imgH="228600" progId="Equation.DSMT4">
                  <p:embed/>
                </p:oleObj>
              </mc:Choice>
              <mc:Fallback>
                <p:oleObj name="Equation" r:id="rId17" imgW="533160" imgH="228600" progId="Equation.DSMT4">
                  <p:embed/>
                  <p:pic>
                    <p:nvPicPr>
                      <p:cNvPr id="2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889" y="4441964"/>
                        <a:ext cx="1303337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071766"/>
              </p:ext>
            </p:extLst>
          </p:nvPr>
        </p:nvGraphicFramePr>
        <p:xfrm>
          <a:off x="5437889" y="5051498"/>
          <a:ext cx="14271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Equation" r:id="rId19" imgW="583920" imgH="228600" progId="Equation.DSMT4">
                  <p:embed/>
                </p:oleObj>
              </mc:Choice>
              <mc:Fallback>
                <p:oleObj name="Equation" r:id="rId19" imgW="583920" imgH="228600" progId="Equation.DSMT4">
                  <p:embed/>
                  <p:pic>
                    <p:nvPicPr>
                      <p:cNvPr id="2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889" y="5051498"/>
                        <a:ext cx="14271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53" y="4664797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1413588" y="443561"/>
            <a:ext cx="7429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 dirty="0" err="1">
                <a:solidFill>
                  <a:srgbClr val="0070C0"/>
                </a:solidFill>
              </a:rPr>
              <a:t>Bài</a:t>
            </a:r>
            <a:r>
              <a:rPr lang="en-US" altLang="en-US" b="1" u="sng" dirty="0">
                <a:solidFill>
                  <a:srgbClr val="0070C0"/>
                </a:solidFill>
              </a:rPr>
              <a:t> </a:t>
            </a:r>
            <a:r>
              <a:rPr lang="en-US" altLang="en-US" b="1" u="sng" dirty="0" smtClean="0">
                <a:solidFill>
                  <a:srgbClr val="0070C0"/>
                </a:solidFill>
              </a:rPr>
              <a:t>34 </a:t>
            </a:r>
            <a:r>
              <a:rPr lang="en-US" altLang="en-US" b="1" u="sng" dirty="0">
                <a:solidFill>
                  <a:srgbClr val="0070C0"/>
                </a:solidFill>
              </a:rPr>
              <a:t>SGK</a:t>
            </a:r>
          </a:p>
          <a:p>
            <a:r>
              <a:rPr lang="en-US" altLang="en-US" dirty="0"/>
              <a:t>        </a:t>
            </a:r>
            <a:r>
              <a:rPr lang="en-US" altLang="en-US" dirty="0" err="1"/>
              <a:t>Rút</a:t>
            </a:r>
            <a:r>
              <a:rPr lang="en-US" altLang="en-US" dirty="0"/>
              <a:t> </a:t>
            </a:r>
            <a:r>
              <a:rPr lang="en-US" altLang="en-US" dirty="0" err="1"/>
              <a:t>gọn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biểu</a:t>
            </a:r>
            <a:r>
              <a:rPr lang="en-US" altLang="en-US" dirty="0"/>
              <a:t> </a:t>
            </a:r>
            <a:r>
              <a:rPr lang="en-US" altLang="en-US" dirty="0" err="1"/>
              <a:t>thức</a:t>
            </a:r>
            <a:r>
              <a:rPr lang="en-US" altLang="en-US" dirty="0"/>
              <a:t> </a:t>
            </a:r>
            <a:r>
              <a:rPr lang="en-US" altLang="en-US" dirty="0" err="1"/>
              <a:t>sau</a:t>
            </a:r>
            <a:r>
              <a:rPr lang="en-US" altLang="en-US" dirty="0"/>
              <a:t>:</a:t>
            </a:r>
          </a:p>
        </p:txBody>
      </p:sp>
      <p:graphicFrame>
        <p:nvGraphicFramePr>
          <p:cNvPr id="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831037"/>
              </p:ext>
            </p:extLst>
          </p:nvPr>
        </p:nvGraphicFramePr>
        <p:xfrm>
          <a:off x="4690188" y="1519886"/>
          <a:ext cx="44672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Equation" r:id="rId3" imgW="1828800" imgH="253800" progId="Equation.DSMT4">
                  <p:embed/>
                </p:oleObj>
              </mc:Choice>
              <mc:Fallback>
                <p:oleObj name="Equation" r:id="rId3" imgW="1828800" imgH="253800" progId="Equation.DSMT4">
                  <p:embed/>
                  <p:pic>
                    <p:nvPicPr>
                      <p:cNvPr id="26728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188" y="1519886"/>
                        <a:ext cx="44672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662156"/>
              </p:ext>
            </p:extLst>
          </p:nvPr>
        </p:nvGraphicFramePr>
        <p:xfrm>
          <a:off x="1543763" y="1492898"/>
          <a:ext cx="322738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Equation" r:id="rId5" imgW="1320480" imgH="279360" progId="Equation.DSMT4">
                  <p:embed/>
                </p:oleObj>
              </mc:Choice>
              <mc:Fallback>
                <p:oleObj name="Equation" r:id="rId5" imgW="1320480" imgH="279360" progId="Equation.DSMT4">
                  <p:embed/>
                  <p:pic>
                    <p:nvPicPr>
                      <p:cNvPr id="26728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763" y="1492898"/>
                        <a:ext cx="3227388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923098"/>
              </p:ext>
            </p:extLst>
          </p:nvPr>
        </p:nvGraphicFramePr>
        <p:xfrm>
          <a:off x="1565988" y="2875611"/>
          <a:ext cx="403383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name="Equation" r:id="rId7" imgW="1650960" imgH="279360" progId="Equation.DSMT4">
                  <p:embed/>
                </p:oleObj>
              </mc:Choice>
              <mc:Fallback>
                <p:oleObj name="Equation" r:id="rId7" imgW="1650960" imgH="279360" progId="Equation.DSMT4">
                  <p:embed/>
                  <p:pic>
                    <p:nvPicPr>
                      <p:cNvPr id="26729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988" y="2875611"/>
                        <a:ext cx="403383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460140"/>
              </p:ext>
            </p:extLst>
          </p:nvPr>
        </p:nvGraphicFramePr>
        <p:xfrm>
          <a:off x="1527888" y="4667898"/>
          <a:ext cx="69484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9" name="Equation" r:id="rId9" imgW="2844720" imgH="279360" progId="Equation.DSMT4">
                  <p:embed/>
                </p:oleObj>
              </mc:Choice>
              <mc:Fallback>
                <p:oleObj name="Equation" r:id="rId9" imgW="2844720" imgH="279360" progId="Equation.DSMT4">
                  <p:embed/>
                  <p:pic>
                    <p:nvPicPr>
                      <p:cNvPr id="26729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888" y="4667898"/>
                        <a:ext cx="69484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990456"/>
              </p:ext>
            </p:extLst>
          </p:nvPr>
        </p:nvGraphicFramePr>
        <p:xfrm>
          <a:off x="4731463" y="1973911"/>
          <a:ext cx="12096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" name="Equation" r:id="rId11" imgW="495000" imgH="203040" progId="Equation.DSMT4">
                  <p:embed/>
                </p:oleObj>
              </mc:Choice>
              <mc:Fallback>
                <p:oleObj name="Equation" r:id="rId11" imgW="495000" imgH="203040" progId="Equation.DSMT4">
                  <p:embed/>
                  <p:pic>
                    <p:nvPicPr>
                      <p:cNvPr id="26729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1463" y="1973911"/>
                        <a:ext cx="12096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371183"/>
              </p:ext>
            </p:extLst>
          </p:nvPr>
        </p:nvGraphicFramePr>
        <p:xfrm>
          <a:off x="4760038" y="2316811"/>
          <a:ext cx="9318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1" name="Equation" r:id="rId13" imgW="380880" imgH="203040" progId="Equation.DSMT4">
                  <p:embed/>
                </p:oleObj>
              </mc:Choice>
              <mc:Fallback>
                <p:oleObj name="Equation" r:id="rId13" imgW="380880" imgH="203040" progId="Equation.DSMT4">
                  <p:embed/>
                  <p:pic>
                    <p:nvPicPr>
                      <p:cNvPr id="26729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038" y="2316811"/>
                        <a:ext cx="9318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318402"/>
              </p:ext>
            </p:extLst>
          </p:nvPr>
        </p:nvGraphicFramePr>
        <p:xfrm>
          <a:off x="1824751" y="3297886"/>
          <a:ext cx="81581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" name="Equation" r:id="rId15" imgW="3340080" imgH="279360" progId="Equation.DSMT4">
                  <p:embed/>
                </p:oleObj>
              </mc:Choice>
              <mc:Fallback>
                <p:oleObj name="Equation" r:id="rId15" imgW="3340080" imgH="279360" progId="Equation.DSMT4">
                  <p:embed/>
                  <p:pic>
                    <p:nvPicPr>
                      <p:cNvPr id="26729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751" y="3297886"/>
                        <a:ext cx="81581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133642"/>
              </p:ext>
            </p:extLst>
          </p:nvPr>
        </p:nvGraphicFramePr>
        <p:xfrm>
          <a:off x="1816813" y="3790011"/>
          <a:ext cx="76009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Equation" r:id="rId17" imgW="3111480" imgH="228600" progId="Equation.DSMT4">
                  <p:embed/>
                </p:oleObj>
              </mc:Choice>
              <mc:Fallback>
                <p:oleObj name="Equation" r:id="rId17" imgW="3111480" imgH="228600" progId="Equation.DSMT4">
                  <p:embed/>
                  <p:pic>
                    <p:nvPicPr>
                      <p:cNvPr id="26729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813" y="3790011"/>
                        <a:ext cx="76009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464826"/>
              </p:ext>
            </p:extLst>
          </p:nvPr>
        </p:nvGraphicFramePr>
        <p:xfrm>
          <a:off x="1812051" y="4132911"/>
          <a:ext cx="108743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Equation" r:id="rId19" imgW="444240" imgH="228600" progId="Equation.DSMT4">
                  <p:embed/>
                </p:oleObj>
              </mc:Choice>
              <mc:Fallback>
                <p:oleObj name="Equation" r:id="rId19" imgW="444240" imgH="228600" progId="Equation.DSMT4">
                  <p:embed/>
                  <p:pic>
                    <p:nvPicPr>
                      <p:cNvPr id="26729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051" y="4132911"/>
                        <a:ext cx="1087437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361113"/>
              </p:ext>
            </p:extLst>
          </p:nvPr>
        </p:nvGraphicFramePr>
        <p:xfrm>
          <a:off x="1794588" y="5128273"/>
          <a:ext cx="37226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5" name="Equation" r:id="rId21" imgW="1523880" imgH="304560" progId="Equation.DSMT4">
                  <p:embed/>
                </p:oleObj>
              </mc:Choice>
              <mc:Fallback>
                <p:oleObj name="Equation" r:id="rId21" imgW="1523880" imgH="304560" progId="Equation.DSMT4">
                  <p:embed/>
                  <p:pic>
                    <p:nvPicPr>
                      <p:cNvPr id="26729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588" y="5128273"/>
                        <a:ext cx="3722688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123050"/>
              </p:ext>
            </p:extLst>
          </p:nvPr>
        </p:nvGraphicFramePr>
        <p:xfrm>
          <a:off x="1804113" y="5620398"/>
          <a:ext cx="31019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6" name="Equation" r:id="rId23" imgW="1269720" imgH="279360" progId="Equation.DSMT4">
                  <p:embed/>
                </p:oleObj>
              </mc:Choice>
              <mc:Fallback>
                <p:oleObj name="Equation" r:id="rId23" imgW="1269720" imgH="279360" progId="Equation.DSMT4">
                  <p:embed/>
                  <p:pic>
                    <p:nvPicPr>
                      <p:cNvPr id="26729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113" y="5620398"/>
                        <a:ext cx="31019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966072"/>
              </p:ext>
            </p:extLst>
          </p:nvPr>
        </p:nvGraphicFramePr>
        <p:xfrm>
          <a:off x="1799351" y="5963298"/>
          <a:ext cx="6810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" name="Equation" r:id="rId25" imgW="279360" imgH="228600" progId="Equation.DSMT4">
                  <p:embed/>
                </p:oleObj>
              </mc:Choice>
              <mc:Fallback>
                <p:oleObj name="Equation" r:id="rId25" imgW="279360" imgH="228600" progId="Equation.DSMT4">
                  <p:embed/>
                  <p:pic>
                    <p:nvPicPr>
                      <p:cNvPr id="26730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351" y="5963298"/>
                        <a:ext cx="68103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53" y="4664797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3538656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419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Montserrat</vt:lpstr>
      <vt:lpstr>Times New Roman</vt:lpstr>
      <vt:lpstr>Office 主题​​</vt:lpstr>
      <vt:lpstr>MathType 5.0 Equation</vt:lpstr>
      <vt:lpstr>MathType 6.0 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Mrs. Linh</cp:lastModifiedBy>
  <cp:revision>49</cp:revision>
  <dcterms:created xsi:type="dcterms:W3CDTF">2019-07-08T12:40:00Z</dcterms:created>
  <dcterms:modified xsi:type="dcterms:W3CDTF">2021-09-24T14:43:12Z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1A8876B05AEC48A688EEAA3819451E4F</vt:lpwstr>
  </property>
  <property fmtid="{D5CDD505-2E9C-101B-9397-08002B2CF9AE}" pid="3" name="KSOProductBuildVer">
    <vt:lpwstr>2052-11.1.0.10495</vt:lpwstr>
  </property>
</Properties>
</file>