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68" r:id="rId2"/>
    <p:sldMasterId id="2147483782" r:id="rId3"/>
    <p:sldMasterId id="2147483794" r:id="rId4"/>
  </p:sldMasterIdLst>
  <p:notesMasterIdLst>
    <p:notesMasterId r:id="rId24"/>
  </p:notesMasterIdLst>
  <p:sldIdLst>
    <p:sldId id="317" r:id="rId5"/>
    <p:sldId id="301" r:id="rId6"/>
    <p:sldId id="260" r:id="rId7"/>
    <p:sldId id="303" r:id="rId8"/>
    <p:sldId id="305" r:id="rId9"/>
    <p:sldId id="312" r:id="rId10"/>
    <p:sldId id="306" r:id="rId11"/>
    <p:sldId id="265" r:id="rId12"/>
    <p:sldId id="268" r:id="rId13"/>
    <p:sldId id="267" r:id="rId14"/>
    <p:sldId id="314" r:id="rId15"/>
    <p:sldId id="316" r:id="rId16"/>
    <p:sldId id="296" r:id="rId17"/>
    <p:sldId id="310" r:id="rId18"/>
    <p:sldId id="300" r:id="rId19"/>
    <p:sldId id="298" r:id="rId20"/>
    <p:sldId id="275" r:id="rId21"/>
    <p:sldId id="274" r:id="rId22"/>
    <p:sldId id="31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00"/>
    <a:srgbClr val="614121"/>
    <a:srgbClr val="FF0000"/>
    <a:srgbClr val="0066FF"/>
    <a:srgbClr val="FF505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>
        <p:scale>
          <a:sx n="74" d="100"/>
          <a:sy n="74" d="100"/>
        </p:scale>
        <p:origin x="-126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429459F0-7078-4EEF-A70B-963E03B36E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880DBE2-8836-48A4-BB74-4602D55B45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024D8FEB-C8B4-4074-8288-D50A28A09C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A89D59DA-D7C8-4DAB-B7B6-942A590D92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60AF75E1-7709-4B90-9268-D0ADB04D1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1E3F3C2E-5502-48C3-B73F-8B29FF712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0A7A601-7838-4100-806D-AB727529E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372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1E261EB-D348-4EAE-B042-26FA65719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829FE-10A9-4126-A23F-3C1EA6008996}" type="slidenum">
              <a:rPr lang="en-US" altLang="vi-VN"/>
              <a:pPr/>
              <a:t>5</a:t>
            </a:fld>
            <a:endParaRPr lang="en-US" altLang="vi-VN"/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395F04A6-1CF4-4775-9278-6692579C6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D2FFFCF2-05E0-40B4-A155-149535347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147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1E261EB-D348-4EAE-B042-26FA65719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829FE-10A9-4126-A23F-3C1EA6008996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395F04A6-1CF4-4775-9278-6692579C6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D2FFFCF2-05E0-40B4-A155-149535347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5329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60F23B7-1833-4EE8-8C54-7CB2B93B0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4C135-4695-4B88-9BC7-302E206785BB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2F7C57C7-3AC4-4A5B-AD2B-0C5ABA9CA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32A587F9-A125-4140-9DA2-510A51E5C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393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="" xmlns:a16="http://schemas.microsoft.com/office/drawing/2014/main" id="{CD18D232-C54A-49DA-A93E-50B8460E5D3E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0179" name="Oval 3">
              <a:extLst>
                <a:ext uri="{FF2B5EF4-FFF2-40B4-BE49-F238E27FC236}">
                  <a16:creationId xmlns="" xmlns:a16="http://schemas.microsoft.com/office/drawing/2014/main" id="{B0A2D025-14F0-454F-B114-3034944CE8F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0" name="Oval 4">
              <a:extLst>
                <a:ext uri="{FF2B5EF4-FFF2-40B4-BE49-F238E27FC236}">
                  <a16:creationId xmlns="" xmlns:a16="http://schemas.microsoft.com/office/drawing/2014/main" id="{7DBBEF3B-582B-486F-BC6A-5F8E5662C0D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1" name="Oval 5">
              <a:extLst>
                <a:ext uri="{FF2B5EF4-FFF2-40B4-BE49-F238E27FC236}">
                  <a16:creationId xmlns="" xmlns:a16="http://schemas.microsoft.com/office/drawing/2014/main" id="{57F16048-8468-49AD-8684-34E2C6DDC0F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2" name="Oval 6">
              <a:extLst>
                <a:ext uri="{FF2B5EF4-FFF2-40B4-BE49-F238E27FC236}">
                  <a16:creationId xmlns="" xmlns:a16="http://schemas.microsoft.com/office/drawing/2014/main" id="{C4DFFF03-8823-4519-9C9C-628146E6F44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3" name="Oval 7">
              <a:extLst>
                <a:ext uri="{FF2B5EF4-FFF2-40B4-BE49-F238E27FC236}">
                  <a16:creationId xmlns="" xmlns:a16="http://schemas.microsoft.com/office/drawing/2014/main" id="{33E0C0ED-15BA-46A0-A934-DA9F81C554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50184" name="Oval 8">
              <a:extLst>
                <a:ext uri="{FF2B5EF4-FFF2-40B4-BE49-F238E27FC236}">
                  <a16:creationId xmlns="" xmlns:a16="http://schemas.microsoft.com/office/drawing/2014/main" id="{011CD87F-2D00-4476-9FB6-05BD26913CD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5" name="Rectangle 9">
            <a:extLst>
              <a:ext uri="{FF2B5EF4-FFF2-40B4-BE49-F238E27FC236}">
                <a16:creationId xmlns="" xmlns:a16="http://schemas.microsoft.com/office/drawing/2014/main" id="{FD07C578-7D1C-41AF-980F-B54F9F1537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0186" name="Rectangle 10">
            <a:extLst>
              <a:ext uri="{FF2B5EF4-FFF2-40B4-BE49-F238E27FC236}">
                <a16:creationId xmlns="" xmlns:a16="http://schemas.microsoft.com/office/drawing/2014/main" id="{90C61D9C-DD1F-4395-8DEF-BFCB865825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0187" name="Rectangle 11">
            <a:extLst>
              <a:ext uri="{FF2B5EF4-FFF2-40B4-BE49-F238E27FC236}">
                <a16:creationId xmlns="" xmlns:a16="http://schemas.microsoft.com/office/drawing/2014/main" id="{2A93DB90-7076-4047-AE42-68E5C8D9EC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7E8D6C-3D29-497A-97C1-ADBE1E491F1D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0188" name="Rectangle 12">
            <a:extLst>
              <a:ext uri="{FF2B5EF4-FFF2-40B4-BE49-F238E27FC236}">
                <a16:creationId xmlns="" xmlns:a16="http://schemas.microsoft.com/office/drawing/2014/main" id="{53BC7186-B7BD-4073-A021-F194BE9B40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0189" name="Rectangle 13">
            <a:extLst>
              <a:ext uri="{FF2B5EF4-FFF2-40B4-BE49-F238E27FC236}">
                <a16:creationId xmlns="" xmlns:a16="http://schemas.microsoft.com/office/drawing/2014/main" id="{ABAC5E0E-074E-42BA-ACB4-9325E97218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EC1749C-6511-4CA5-AE1C-20CD07B9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3FFEA1E-D55C-48C4-8B56-BE08F023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5ED8727-0080-453D-930D-25026D3D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ACF9CA9-1395-4468-9217-3F15CB2F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D3B906A-D1DA-4899-913D-F9A9BCD5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9BE7-EF50-40AA-B10E-D9CF175FA1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482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3CB185D1-8D09-4C1C-A287-71F136097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044A698C-8A58-4315-B34A-04B69B0E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CEDC920-0A77-402C-8CC0-CB09DEC2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6D0E153-F6F5-4314-97FA-D3531E1B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68E86A4-BA07-4231-8EEA-F289A3C7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147F-E76E-4507-AA52-CBE4382D10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010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274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493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87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973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40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5206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7501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17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23A6AAD-010A-43B8-9065-058FC3E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D9DFBC8-3ED1-4A6E-8643-F44427A9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2C8F682-1A8D-4066-BA66-20353A59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75D67C8-2050-42A1-86D7-8B54CA37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7998046-52BE-4B6C-8DB5-686AB21F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636F6-C910-4796-9D79-C66844D6FD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17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6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266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3800-EFBC-4F75-8FE0-7561C668E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847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07B4C17-E6D8-4EE1-9469-7A881EAE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ADB9F6E-0EED-4349-B5E7-003915BE9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9B643B8-D55B-4C6F-ACDD-31A3490E5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3D42521-F4E1-40F5-B58E-BFD787C0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3A22221-8919-4D65-934F-43A805AA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F80FECD-DB9B-450A-A029-458E32D6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7B4B8A-2536-493A-AAB3-1FA949D86D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4201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="" xmlns:a16="http://schemas.microsoft.com/office/drawing/2014/main" id="{233FE298-B356-492E-B700-CD13A4B4FF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051C491-E08C-4E22-B280-E88FE58B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94D2968D-1EAF-46FD-A6DD-A1A5BAB8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0C9B398A-7877-4C77-BCDE-EE169019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C5E1C4-669F-4F90-911E-D3D08B7F1E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99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002F-6A07-4483-AA07-CDDA1297F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9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31A3-364E-4C04-A031-7C250077A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82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8162-1309-49BD-B9E1-866F6730C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3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404F-B43D-4E46-A033-CDCDA4BD9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5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CA79-572E-4CE3-A89D-578B577D5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4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5C6237E-D432-4980-9CC9-5359C23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9C25E9-8D06-4041-991E-BAFA672A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99E857E-C77C-4BAE-B970-037CB4CD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218DA06-6245-48E6-AE8E-2F602F09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0916C60-E2D5-4C76-BC11-935A7968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2C1E-7CD7-41A3-867C-EB50A77B39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1854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DBD7-7412-4C69-A5B3-CC92AACF9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6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72C7-1CF3-42DC-8EA5-E6A022F734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7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51F7-7662-4DD1-9740-E8D927D9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5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E6D5-E272-4EFD-92E5-08B4889D3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1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5153-6EEB-47CD-A320-E81CEA618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9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19E2-1C29-4288-98EE-EF8D6E2F1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5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98ED05-8DAB-48EA-83E5-772D29E31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6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BF08DD-4F6E-43D7-96D0-B5905C309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7746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2FC27F-86A5-4A62-ACB6-40F97BD55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9889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8D0CAA-6F72-4AC8-9FC4-45C571591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215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2908418-3AD2-4E94-A5FC-E3E0C26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C7693AA-84C6-4161-9C76-6A585368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4AC536B-5568-42BC-B6F8-DAE6A02D4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01BABA32-5BAD-40A3-B9D5-797870E9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F4FEC8F-69F4-4E66-AED7-2FB1EDA0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52BB764D-C552-421E-86CC-26E7A430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4C491-9AA6-4B97-BAF3-E26259C161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6485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9FF27E-B651-4019-AD56-6119D7214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860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32C07E3-E715-4B05-90E3-4DB776C9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678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7336EB-6BE7-442C-8B72-5FAB340F1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69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08EB24-E4FA-4D12-81C7-1D99A6CC0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378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7B8B5A-9D5D-4B93-A3C5-4BFDE3FB1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820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A99E2D-FC5A-454C-A998-AE195BCAF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677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75FC4D-7D35-49CA-8B82-DDE811030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11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46560A-6497-49F1-BE97-BFC23F1C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5022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D68F921-87B2-46FE-B83B-E394B866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7712772-ABE3-4C18-B18B-9B79F46E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4796051-4609-4410-A53F-1D99D2B5B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FA205DE-EDB8-4702-ACCC-AB3C22911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1BE5DCD0-9EB0-4970-B9A1-5BD7A8D8A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C49D5A45-CE34-4C57-84F1-2ADF9F28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260C67D2-9F89-4B95-B98D-B9812997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8113C782-558C-4C62-8F61-2019CC33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C13D8-E73D-45A5-8133-916F40A0A4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57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C2F25F-E609-4BD2-8DA7-D803AAD7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E75CF86-EFD5-41A0-AAB8-5FE35797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35CF43E9-1946-4544-8F35-43AF8B6E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3446626F-A9CF-473F-8E5C-EC4CA6F0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C3277-59C5-4A8A-A32C-52CFEC4B05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40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57033B6-A2CD-44F9-BF7A-D566BD15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C5BD41B5-2692-4EA0-926B-6E2AAB7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499C5CE6-9A92-4C2A-805D-C0DF6832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9408B-DA07-4C05-8D6D-FB15519629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947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2F45019-1393-4936-8773-7D233801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BB0966D-AA8D-4F77-9C4D-A1F54944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5F96F58-C153-419B-BE00-78947013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7B31712-DD31-436A-8888-E6B84BE8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E6C5D93-2BDF-4F74-9022-97AE3BE6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E0C7229-AFCD-4D5C-BE25-E0AC1CC1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C21E-F3EC-4F6E-A25A-AA1077E621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682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4725E69-CB77-4CF6-8F6F-1D90F348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3322FE75-F7AC-43FC-A769-8561C8100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C9564E57-54AE-43B2-AD56-47F00EE7D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DDAE75F-BDFF-46DB-8365-29729DD8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F878C07-77A6-48D4-B010-98BF0E4B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C77129E2-A208-4031-A665-B25EF5A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D279-3E6E-4DD4-A82B-4B92816FD5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2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="" xmlns:a16="http://schemas.microsoft.com/office/drawing/2014/main" id="{75F56F72-1150-4A53-BC62-97AAE165C05F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9155" name="Oval 3">
              <a:extLst>
                <a:ext uri="{FF2B5EF4-FFF2-40B4-BE49-F238E27FC236}">
                  <a16:creationId xmlns="" xmlns:a16="http://schemas.microsoft.com/office/drawing/2014/main" id="{7A6BCC39-E651-4C7F-BB4D-B2954F4E1DE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6" name="Oval 4">
              <a:extLst>
                <a:ext uri="{FF2B5EF4-FFF2-40B4-BE49-F238E27FC236}">
                  <a16:creationId xmlns="" xmlns:a16="http://schemas.microsoft.com/office/drawing/2014/main" id="{564F3174-867E-4A0A-B455-40086B44F57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7" name="Oval 5">
              <a:extLst>
                <a:ext uri="{FF2B5EF4-FFF2-40B4-BE49-F238E27FC236}">
                  <a16:creationId xmlns="" xmlns:a16="http://schemas.microsoft.com/office/drawing/2014/main" id="{1C790F78-7A33-49F5-A542-0DC3D324BF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8" name="Oval 6">
              <a:extLst>
                <a:ext uri="{FF2B5EF4-FFF2-40B4-BE49-F238E27FC236}">
                  <a16:creationId xmlns="" xmlns:a16="http://schemas.microsoft.com/office/drawing/2014/main" id="{E7236BD4-E08A-42F3-AD19-3C62053C2BB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49159" name="Oval 7">
              <a:extLst>
                <a:ext uri="{FF2B5EF4-FFF2-40B4-BE49-F238E27FC236}">
                  <a16:creationId xmlns="" xmlns:a16="http://schemas.microsoft.com/office/drawing/2014/main" id="{C8424129-6F0B-4ABC-867F-27464C34FE6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60" name="Rectangle 8">
            <a:extLst>
              <a:ext uri="{FF2B5EF4-FFF2-40B4-BE49-F238E27FC236}">
                <a16:creationId xmlns="" xmlns:a16="http://schemas.microsoft.com/office/drawing/2014/main" id="{6BCD033A-0859-47D1-A62D-B5D8DB14B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="" xmlns:a16="http://schemas.microsoft.com/office/drawing/2014/main" id="{0DA7170E-6561-40B7-8501-14F30F846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49162" name="Rectangle 10">
            <a:extLst>
              <a:ext uri="{FF2B5EF4-FFF2-40B4-BE49-F238E27FC236}">
                <a16:creationId xmlns="" xmlns:a16="http://schemas.microsoft.com/office/drawing/2014/main" id="{06D1AF20-7116-4D4C-B7FB-0E6C53362E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49163" name="Rectangle 11">
            <a:extLst>
              <a:ext uri="{FF2B5EF4-FFF2-40B4-BE49-F238E27FC236}">
                <a16:creationId xmlns="" xmlns:a16="http://schemas.microsoft.com/office/drawing/2014/main" id="{D984DF0C-D5DC-4032-BB88-EA11A9068A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8B2B0BA7-2194-4981-8692-2EA044219BF9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49164" name="Rectangle 12">
            <a:extLst>
              <a:ext uri="{FF2B5EF4-FFF2-40B4-BE49-F238E27FC236}">
                <a16:creationId xmlns="" xmlns:a16="http://schemas.microsoft.com/office/drawing/2014/main" id="{BB19B08B-8A97-4911-ACE8-AEE37BC61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0BA7-2194-4981-8692-2EA044219BF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83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5350AA42-06E6-4961-A20D-99962FE21930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2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4D5D9861-EF78-4014-8AC9-43DDABBA5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3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371600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 sz="6000" b="1" u="sng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467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rgbClr val="0000CC"/>
                </a:solidFill>
                <a:cs typeface="Arial" charset="0"/>
              </a:rPr>
              <a:t>PHÒNG GD-ĐT QUẬN LONG BIÊN</a:t>
            </a:r>
            <a:endParaRPr lang="vi-VN" sz="2800" b="1" smtClean="0">
              <a:solidFill>
                <a:srgbClr val="0000CC"/>
              </a:solidFill>
              <a:cs typeface="Arial" charset="0"/>
            </a:endParaRPr>
          </a:p>
          <a:p>
            <a:pPr algn="ctr" eaLnBrk="1" hangingPunct="1"/>
            <a:r>
              <a:rPr lang="vi-VN" sz="2800" b="1" smtClean="0">
                <a:solidFill>
                  <a:srgbClr val="0000CC"/>
                </a:solidFill>
                <a:cs typeface="Arial" charset="0"/>
              </a:rPr>
              <a:t>TRƯỜNG THCS </a:t>
            </a:r>
            <a:r>
              <a:rPr lang="en-US" sz="2800" b="1" smtClean="0">
                <a:solidFill>
                  <a:srgbClr val="0000CC"/>
                </a:solidFill>
                <a:cs typeface="Arial" charset="0"/>
              </a:rPr>
              <a:t>LÊ QUÝ ĐÔN</a:t>
            </a:r>
            <a:endParaRPr lang="vi-VN" sz="2800" b="1" smtClean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819400" y="1143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b="1" smtClean="0">
                <a:solidFill>
                  <a:srgbClr val="0000CC"/>
                </a:solidFill>
                <a:cs typeface="Arial" charset="0"/>
              </a:rPr>
              <a:t>----------------------------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328863" y="2174875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MÔN: CÔNG NGHỆ 8</a:t>
            </a: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048000" y="4800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NĂM HỌC: 2021-2022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2476500" y="282575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 :  </a:t>
            </a:r>
            <a:r>
              <a:rPr lang="en-US" altLang="en-US" sz="2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 THỊ TUYẾT SƠN</a:t>
            </a:r>
          </a:p>
        </p:txBody>
      </p:sp>
    </p:spTree>
    <p:extLst>
      <p:ext uri="{BB962C8B-B14F-4D97-AF65-F5344CB8AC3E}">
        <p14:creationId xmlns:p14="http://schemas.microsoft.com/office/powerpoint/2010/main" val="4039433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4807A2A0-6176-42E0-AFCB-5F9A59BDC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5334000" cy="487363"/>
          </a:xfrm>
          <a:noFill/>
          <a:ln/>
        </p:spPr>
        <p:txBody>
          <a:bodyPr>
            <a:normAutofit fontScale="90000"/>
          </a:bodyPr>
          <a:lstStyle/>
          <a:p>
            <a:pPr marL="1117600" indent="-1117600"/>
            <a:r>
              <a:rPr lang="en-US" alt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I- 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 của bản vẽ chi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tiết.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="" xmlns:a16="http://schemas.microsoft.com/office/drawing/2014/main" id="{3FA0AC64-C4AA-405F-B8CF-238F9F65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   - G</a:t>
            </a:r>
            <a:r>
              <a:rPr lang="en-US" altLang="vi-VN" sz="2400" dirty="0" smtClean="0">
                <a:latin typeface="Arial" panose="020B0604020202020204" pitchFamily="34" charset="0"/>
              </a:rPr>
              <a:t>ia công: Làm tù cạnh.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   - </a:t>
            </a:r>
            <a:r>
              <a:rPr lang="en-US" altLang="vi-VN" sz="2400" dirty="0" smtClean="0">
                <a:latin typeface="Arial" panose="020B0604020202020204" pitchFamily="34" charset="0"/>
              </a:rPr>
              <a:t>Xử lí bề mặt: Mạ kẽm.</a:t>
            </a:r>
            <a:endParaRPr lang="en-US" altLang="vi-VN" sz="2400" dirty="0">
              <a:latin typeface="Arial" panose="020B0604020202020204" pitchFamily="34" charset="0"/>
            </a:endParaRPr>
          </a:p>
        </p:txBody>
      </p:sp>
      <p:sp>
        <p:nvSpPr>
          <p:cNvPr id="17422" name="Text Box 14">
            <a:extLst>
              <a:ext uri="{FF2B5EF4-FFF2-40B4-BE49-F238E27FC236}">
                <a16:creationId xmlns="" xmlns:a16="http://schemas.microsoft.com/office/drawing/2014/main" id="{1102B00F-D4FA-4599-ADC2-75735F5C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52708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c) 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Yêu cầu kĩ  thuật.</a:t>
            </a:r>
          </a:p>
        </p:txBody>
      </p:sp>
      <p:pic>
        <p:nvPicPr>
          <p:cNvPr id="17424" name="Picture 16">
            <a:extLst>
              <a:ext uri="{FF2B5EF4-FFF2-40B4-BE49-F238E27FC236}">
                <a16:creationId xmlns="" xmlns:a16="http://schemas.microsoft.com/office/drawing/2014/main" id="{4811F892-B601-4AEF-9A60-D2DCC88F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>
            <a:extLst>
              <a:ext uri="{FF2B5EF4-FFF2-40B4-BE49-F238E27FC236}">
                <a16:creationId xmlns="" xmlns:a16="http://schemas.microsoft.com/office/drawing/2014/main" id="{910879B5-8EA2-45C5-8EB0-AA9212C3F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8600"/>
            <a:ext cx="26670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29" name="Text Box 21">
            <a:extLst>
              <a:ext uri="{FF2B5EF4-FFF2-40B4-BE49-F238E27FC236}">
                <a16:creationId xmlns="" xmlns:a16="http://schemas.microsoft.com/office/drawing/2014/main" id="{626E7355-43F2-452C-8387-9DE5547D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81093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d) 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Khung tên.</a:t>
            </a:r>
          </a:p>
        </p:txBody>
      </p:sp>
      <p:pic>
        <p:nvPicPr>
          <p:cNvPr id="17430" name="Picture 22">
            <a:extLst>
              <a:ext uri="{FF2B5EF4-FFF2-40B4-BE49-F238E27FC236}">
                <a16:creationId xmlns="" xmlns:a16="http://schemas.microsoft.com/office/drawing/2014/main" id="{03F8210A-A302-4633-8008-285A3C34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55626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1" name="Text Box 23">
            <a:extLst>
              <a:ext uri="{FF2B5EF4-FFF2-40B4-BE49-F238E27FC236}">
                <a16:creationId xmlns="" xmlns:a16="http://schemas.microsoft.com/office/drawing/2014/main" id="{157A7F90-0314-45F7-A9BD-7918E5E5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27" y="2026146"/>
            <a:ext cx="8610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</a:rPr>
              <a:t>+ Bao </a:t>
            </a:r>
            <a:r>
              <a:rPr lang="en-US" altLang="vi-VN" sz="2400" dirty="0" err="1"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400" dirty="0" smtClean="0">
                <a:latin typeface="Arial" panose="020B0604020202020204" pitchFamily="34" charset="0"/>
              </a:rPr>
              <a:t>- Tên </a:t>
            </a:r>
            <a:r>
              <a:rPr lang="en-US" altLang="vi-VN" sz="2400" dirty="0">
                <a:latin typeface="Arial" panose="020B0604020202020204" pitchFamily="34" charset="0"/>
              </a:rPr>
              <a:t>gọi chi tiết </a:t>
            </a:r>
            <a:r>
              <a:rPr lang="en-US" altLang="vi-VN" sz="2400" dirty="0" smtClean="0">
                <a:latin typeface="Arial" panose="020B0604020202020204" pitchFamily="34" charset="0"/>
              </a:rPr>
              <a:t>máy: Ống lót.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dirty="0" smtClean="0">
                <a:latin typeface="Arial" panose="020B0604020202020204" pitchFamily="34" charset="0"/>
              </a:rPr>
              <a:t> Vật liệu: Thép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dirty="0">
                <a:latin typeface="Arial" panose="020B0604020202020204" pitchFamily="34" charset="0"/>
              </a:rPr>
              <a:t> Tỉ </a:t>
            </a:r>
            <a:r>
              <a:rPr lang="en-US" altLang="vi-VN" sz="2400" dirty="0" smtClean="0">
                <a:latin typeface="Arial" panose="020B0604020202020204" pitchFamily="34" charset="0"/>
              </a:rPr>
              <a:t>lệ: 1:1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dirty="0" smtClean="0">
                <a:latin typeface="Arial" panose="020B0604020202020204" pitchFamily="34" charset="0"/>
              </a:rPr>
              <a:t> Cơ </a:t>
            </a:r>
            <a:r>
              <a:rPr lang="en-US" altLang="vi-VN" sz="2400" dirty="0">
                <a:latin typeface="Arial" panose="020B0604020202020204" pitchFamily="34" charset="0"/>
              </a:rPr>
              <a:t>sở sản </a:t>
            </a:r>
            <a:r>
              <a:rPr lang="en-US" altLang="vi-VN" sz="2400" dirty="0" smtClean="0">
                <a:latin typeface="Arial" panose="020B0604020202020204" pitchFamily="34" charset="0"/>
              </a:rPr>
              <a:t>xuất: Nhà máy cơ khí Hà Nội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dirty="0" smtClean="0">
                <a:latin typeface="Arial" panose="020B0604020202020204" pitchFamily="34" charset="0"/>
              </a:rPr>
              <a:t> Người </a:t>
            </a:r>
            <a:r>
              <a:rPr lang="en-US" altLang="vi-VN" sz="2400" dirty="0">
                <a:latin typeface="Arial" panose="020B0604020202020204" pitchFamily="34" charset="0"/>
              </a:rPr>
              <a:t>vẽ, người kiểm </a:t>
            </a:r>
            <a:r>
              <a:rPr lang="en-US" altLang="vi-VN" sz="2400" dirty="0" smtClean="0">
                <a:latin typeface="Arial" panose="020B0604020202020204" pitchFamily="34" charset="0"/>
              </a:rPr>
              <a:t>tra, ngày vẽ, ngày kiểm tra.</a:t>
            </a:r>
            <a:endParaRPr lang="en-US" altLang="vi-VN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1"/>
      <p:bldP spid="17429" grpId="0"/>
      <p:bldP spid="174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C5C87D6-077E-4B3D-9267-085DE0405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0CD5DD17-DE29-4271-90A3-AC4BE9796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B23865A9-69B2-4DD9-9B46-A8136C04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65838"/>
            <a:ext cx="3429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8438" name="AutoShape 6">
            <a:extLst>
              <a:ext uri="{FF2B5EF4-FFF2-40B4-BE49-F238E27FC236}">
                <a16:creationId xmlns="" xmlns:a16="http://schemas.microsoft.com/office/drawing/2014/main" id="{1D1A1F0D-FA6C-48B9-93AA-BDEEF3F1F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"/>
            <a:ext cx="6324600" cy="609600"/>
          </a:xfrm>
          <a:prstGeom prst="wedgeRoundRectCallout">
            <a:avLst>
              <a:gd name="adj1" fmla="val 18694"/>
              <a:gd name="adj2" fmla="val 30208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Bản vẽ chi tiết dùng để làm gì ?</a:t>
            </a:r>
            <a:endParaRPr lang="en-US" altLang="vi-V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126"/>
            <a:ext cx="9067800" cy="176847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dung của bản vẽ chi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tiết.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chi tiết dùng để chế tạo và kiểm tra chi tiết máy.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của bản vẽ chi tiết được tóm lược theo sơ đồ sau: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2057400"/>
            <a:ext cx="2438400" cy="5232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Brush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vẽ chi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4" idx="2"/>
            <a:endCxn id="6" idx="0"/>
          </p:cNvCxnSpPr>
          <p:nvPr/>
        </p:nvCxnSpPr>
        <p:spPr>
          <a:xfrm flipH="1">
            <a:off x="1306403" y="2580620"/>
            <a:ext cx="2808397" cy="10725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3653135"/>
            <a:ext cx="215560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653135"/>
            <a:ext cx="176982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Kích thước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243210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Yêu cầu kỹ thuật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657600"/>
            <a:ext cx="158297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Khung tên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3551911" y="2580620"/>
            <a:ext cx="562889" cy="10725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8" idx="0"/>
          </p:cNvCxnSpPr>
          <p:nvPr/>
        </p:nvCxnSpPr>
        <p:spPr>
          <a:xfrm>
            <a:off x="4114800" y="2580620"/>
            <a:ext cx="1749453" cy="10769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2607915"/>
            <a:ext cx="3733800" cy="10407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C5C87D6-077E-4B3D-9267-085DE0405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7"/>
            <a:ext cx="5334000" cy="1133475"/>
          </a:xfrm>
        </p:spPr>
        <p:txBody>
          <a:bodyPr/>
          <a:lstStyle/>
          <a:p>
            <a:pPr algn="l"/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Đọc bản vẽ chi tiết.</a:t>
            </a:r>
            <a:b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Đọc bản vẽ chi tiết ống lót.</a:t>
            </a:r>
            <a:endParaRPr lang="vi-VN" alt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0CD5DD17-DE29-4271-90A3-AC4BE9796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12"/>
            <a:ext cx="8458199" cy="4768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B23865A9-69B2-4DD9-9B46-A8136C04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11887"/>
            <a:ext cx="34290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pic>
        <p:nvPicPr>
          <p:cNvPr id="5" name="Picture 2" descr="C:\Users\Admin\Music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0000" l="9607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5410" y="-698009"/>
            <a:ext cx="1956781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8EBA5781-D4C4-4BCB-8B46-C0EFF6CB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tiết.</a:t>
            </a:r>
            <a:endParaRPr lang="en-US" altLang="vi-VN" sz="3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6CFD9DA-4E80-4DB0-939F-43853D70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  <p:graphicFrame>
        <p:nvGraphicFramePr>
          <p:cNvPr id="35878" name="Group 38">
            <a:extLst>
              <a:ext uri="{FF2B5EF4-FFF2-40B4-BE49-F238E27FC236}">
                <a16:creationId xmlns="" xmlns:a16="http://schemas.microsoft.com/office/drawing/2014/main" id="{A59207A4-6A3E-4EE0-BD9E-2CBD4249C911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61684709"/>
              </p:ext>
            </p:extLst>
          </p:nvPr>
        </p:nvGraphicFramePr>
        <p:xfrm>
          <a:off x="0" y="609600"/>
          <a:ext cx="9067800" cy="563879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1755199716"/>
                    </a:ext>
                  </a:extLst>
                </a:gridCol>
                <a:gridCol w="4205288">
                  <a:extLst>
                    <a:ext uri="{9D8B030D-6E8A-4147-A177-3AD203B41FA5}">
                      <a16:colId xmlns="" xmlns:a16="http://schemas.microsoft.com/office/drawing/2014/main" val="3601528549"/>
                    </a:ext>
                  </a:extLst>
                </a:gridCol>
                <a:gridCol w="3186112">
                  <a:extLst>
                    <a:ext uri="{9D8B030D-6E8A-4147-A177-3AD203B41FA5}">
                      <a16:colId xmlns="" xmlns:a16="http://schemas.microsoft.com/office/drawing/2014/main" val="675039842"/>
                    </a:ext>
                  </a:extLst>
                </a:gridCol>
              </a:tblGrid>
              <a:tr h="512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Bản vẽ ống lót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6908638"/>
                  </a:ext>
                </a:extLst>
              </a:tr>
              <a:tr h="934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4109858"/>
                  </a:ext>
                </a:extLst>
              </a:tr>
              <a:tr h="888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7814257"/>
                  </a:ext>
                </a:extLst>
              </a:tr>
              <a:tr h="1481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6184591"/>
                  </a:ext>
                </a:extLst>
              </a:tr>
              <a:tr h="88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1617972"/>
                  </a:ext>
                </a:extLst>
              </a:tr>
              <a:tr h="937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1098736"/>
                  </a:ext>
                </a:extLst>
              </a:tr>
            </a:tbl>
          </a:graphicData>
        </a:graphic>
      </p:graphicFrame>
      <p:sp>
        <p:nvSpPr>
          <p:cNvPr id="35879" name="Rectangle 39">
            <a:extLst>
              <a:ext uri="{FF2B5EF4-FFF2-40B4-BE49-F238E27FC236}">
                <a16:creationId xmlns="" xmlns:a16="http://schemas.microsoft.com/office/drawing/2014/main" id="{CF2247F7-747C-414C-B4D8-2573D13C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1.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Khung tên</a:t>
            </a:r>
          </a:p>
        </p:txBody>
      </p:sp>
      <p:sp>
        <p:nvSpPr>
          <p:cNvPr id="35880" name="Rectangle 40">
            <a:extLst>
              <a:ext uri="{FF2B5EF4-FFF2-40B4-BE49-F238E27FC236}">
                <a16:creationId xmlns="" xmlns:a16="http://schemas.microsoft.com/office/drawing/2014/main" id="{4A975FDF-FC55-4782-9A8A-3131E830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Tên gọi chi tiết.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Vật liệu.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Tỉ lệ.</a:t>
            </a:r>
          </a:p>
        </p:txBody>
      </p:sp>
      <p:sp>
        <p:nvSpPr>
          <p:cNvPr id="35882" name="Rectangle 42">
            <a:extLst>
              <a:ext uri="{FF2B5EF4-FFF2-40B4-BE49-F238E27FC236}">
                <a16:creationId xmlns="" xmlns:a16="http://schemas.microsoft.com/office/drawing/2014/main" id="{BF857B67-1E3C-45EF-8C8C-B749727F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Hình biểu diễn</a:t>
            </a:r>
          </a:p>
        </p:txBody>
      </p:sp>
      <p:sp>
        <p:nvSpPr>
          <p:cNvPr id="35883" name="Rectangle 43">
            <a:extLst>
              <a:ext uri="{FF2B5EF4-FFF2-40B4-BE49-F238E27FC236}">
                <a16:creationId xmlns="" xmlns:a16="http://schemas.microsoft.com/office/drawing/2014/main" id="{7334F992-D31A-44B9-984A-A1A3DE17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3.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Kích thước</a:t>
            </a:r>
          </a:p>
        </p:txBody>
      </p:sp>
      <p:sp>
        <p:nvSpPr>
          <p:cNvPr id="35884" name="Rectangle 44">
            <a:extLst>
              <a:ext uri="{FF2B5EF4-FFF2-40B4-BE49-F238E27FC236}">
                <a16:creationId xmlns="" xmlns:a16="http://schemas.microsoft.com/office/drawing/2014/main" id="{E1FF1923-041C-4449-B88A-36B5A69C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4.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Yêu cầu kĩ thuật</a:t>
            </a:r>
          </a:p>
        </p:txBody>
      </p:sp>
      <p:sp>
        <p:nvSpPr>
          <p:cNvPr id="35885" name="Rectangle 45">
            <a:extLst>
              <a:ext uri="{FF2B5EF4-FFF2-40B4-BE49-F238E27FC236}">
                <a16:creationId xmlns="" xmlns:a16="http://schemas.microsoft.com/office/drawing/2014/main" id="{D204A3C7-19D9-422C-B2B4-7ED9B89D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5.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Tổng hợp</a:t>
            </a:r>
          </a:p>
        </p:txBody>
      </p:sp>
      <p:sp>
        <p:nvSpPr>
          <p:cNvPr id="35886" name="Rectangle 46">
            <a:extLst>
              <a:ext uri="{FF2B5EF4-FFF2-40B4-BE49-F238E27FC236}">
                <a16:creationId xmlns="" xmlns:a16="http://schemas.microsoft.com/office/drawing/2014/main" id="{694C2C1E-0136-4279-AC28-D66E5173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Tên gọi hình chiếu.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Vị trí hình cắt	</a:t>
            </a:r>
          </a:p>
        </p:txBody>
      </p:sp>
      <p:sp>
        <p:nvSpPr>
          <p:cNvPr id="35887" name="Rectangle 47">
            <a:extLst>
              <a:ext uri="{FF2B5EF4-FFF2-40B4-BE49-F238E27FC236}">
                <a16:creationId xmlns="" xmlns:a16="http://schemas.microsoft.com/office/drawing/2014/main" id="{D31854B1-5067-43C1-85E7-754DB1F0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411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chung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các phần của chi tiết</a:t>
            </a:r>
          </a:p>
        </p:txBody>
      </p:sp>
      <p:sp>
        <p:nvSpPr>
          <p:cNvPr id="35888" name="Rectangle 48">
            <a:extLst>
              <a:ext uri="{FF2B5EF4-FFF2-40B4-BE49-F238E27FC236}">
                <a16:creationId xmlns="" xmlns:a16="http://schemas.microsoft.com/office/drawing/2014/main" id="{31988A87-5A40-4EDF-9059-003C640F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Gia công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Xử lí bề mặt</a:t>
            </a:r>
          </a:p>
        </p:txBody>
      </p:sp>
      <p:sp>
        <p:nvSpPr>
          <p:cNvPr id="35889" name="Rectangle 49">
            <a:extLst>
              <a:ext uri="{FF2B5EF4-FFF2-40B4-BE49-F238E27FC236}">
                <a16:creationId xmlns="" xmlns:a16="http://schemas.microsoft.com/office/drawing/2014/main" id="{239EAC85-F63A-4FA5-B079-5632ADC8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Mô tả hình dạng và cấu tạo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Công dụng của chi tiết.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trình tự đọc của bản vẽ chi tiết 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9" grpId="0"/>
      <p:bldP spid="35880" grpId="0"/>
      <p:bldP spid="35882" grpId="0"/>
      <p:bldP spid="35883" grpId="0"/>
      <p:bldP spid="35884" grpId="0"/>
      <p:bldP spid="35885" grpId="0"/>
      <p:bldP spid="35886" grpId="0"/>
      <p:bldP spid="35887" grpId="0"/>
      <p:bldP spid="35888" grpId="0"/>
      <p:bldP spid="358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>
            <a:extLst>
              <a:ext uri="{FF2B5EF4-FFF2-40B4-BE49-F238E27FC236}">
                <a16:creationId xmlns="" xmlns:a16="http://schemas.microsoft.com/office/drawing/2014/main" id="{33E2213F-7837-4B4E-BDC3-D28A85F0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2" name="Group 8">
            <a:extLst>
              <a:ext uri="{FF2B5EF4-FFF2-40B4-BE49-F238E27FC236}">
                <a16:creationId xmlns="" xmlns:a16="http://schemas.microsoft.com/office/drawing/2014/main" id="{C5BFCED7-23B4-4C9B-9B1D-871C492C831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6248400" cy="1600200"/>
            <a:chOff x="2448" y="3168"/>
            <a:chExt cx="3936" cy="1152"/>
          </a:xfrm>
        </p:grpSpPr>
        <p:sp>
          <p:nvSpPr>
            <p:cNvPr id="26633" name="Text Box 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DE52F1F4-CCC4-4527-B32C-026585423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360"/>
              <a:ext cx="192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6634" name="Rectangle 10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0765D1B0-1BBA-40CC-8CCD-B80DEC0B0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3936" cy="1152"/>
            </a:xfrm>
            <a:prstGeom prst="rect">
              <a:avLst/>
            </a:prstGeom>
            <a:solidFill>
              <a:srgbClr val="FFFF99">
                <a:alpha val="44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6635" name="Group 11">
            <a:extLst>
              <a:ext uri="{FF2B5EF4-FFF2-40B4-BE49-F238E27FC236}">
                <a16:creationId xmlns="" xmlns:a16="http://schemas.microsoft.com/office/drawing/2014/main" id="{5C16AAB8-064F-48F6-B02A-85CED56546E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362200"/>
            <a:ext cx="3733800" cy="1295400"/>
            <a:chOff x="1824" y="1104"/>
            <a:chExt cx="2352" cy="1056"/>
          </a:xfrm>
        </p:grpSpPr>
        <p:sp>
          <p:nvSpPr>
            <p:cNvPr id="26636" name="Rectangle 12">
              <a:extLst>
                <a:ext uri="{FF2B5EF4-FFF2-40B4-BE49-F238E27FC236}">
                  <a16:creationId xmlns="" xmlns:a16="http://schemas.microsoft.com/office/drawing/2014/main" id="{7BE246A1-A3E3-4BFF-A9DB-9A8DB73A9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2352" cy="1056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7" name="Text Box 13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C9B81F85-3637-4A68-8527-ABE9D55A4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00"/>
              <a:ext cx="24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3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638" name="Group 14">
            <a:extLst>
              <a:ext uri="{FF2B5EF4-FFF2-40B4-BE49-F238E27FC236}">
                <a16:creationId xmlns="" xmlns:a16="http://schemas.microsoft.com/office/drawing/2014/main" id="{324FBBD7-6B14-4E77-A715-3CD1C52CDB80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657600"/>
            <a:ext cx="1828800" cy="1119188"/>
            <a:chOff x="3792" y="2064"/>
            <a:chExt cx="1152" cy="806"/>
          </a:xfrm>
        </p:grpSpPr>
        <p:sp>
          <p:nvSpPr>
            <p:cNvPr id="26639" name="Rectangle 15">
              <a:extLst>
                <a:ext uri="{FF2B5EF4-FFF2-40B4-BE49-F238E27FC236}">
                  <a16:creationId xmlns="" xmlns:a16="http://schemas.microsoft.com/office/drawing/2014/main" id="{586EA081-56E0-4D82-AA41-64F221CAD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64"/>
              <a:ext cx="1152" cy="76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0" name="Text Box 16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083FDBE8-8740-4B9F-B422-EB698C99D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96"/>
              <a:ext cx="24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641" name="Group 17">
            <a:extLst>
              <a:ext uri="{FF2B5EF4-FFF2-40B4-BE49-F238E27FC236}">
                <a16:creationId xmlns="" xmlns:a16="http://schemas.microsoft.com/office/drawing/2014/main" id="{9695BDBB-55D0-461B-A0EE-7263534946EA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5184" y="1440"/>
            <a:chExt cx="2352" cy="1056"/>
          </a:xfrm>
        </p:grpSpPr>
        <p:sp>
          <p:nvSpPr>
            <p:cNvPr id="26642" name="Rectangle 18">
              <a:extLst>
                <a:ext uri="{FF2B5EF4-FFF2-40B4-BE49-F238E27FC236}">
                  <a16:creationId xmlns="" xmlns:a16="http://schemas.microsoft.com/office/drawing/2014/main" id="{59965F26-12AE-4F12-BDB0-353507C2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0"/>
              <a:ext cx="2352" cy="10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3" name="Text Box 1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2058463-B801-4BCE-AF02-008CE7BEA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2064"/>
              <a:ext cx="24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6644" name="Group 20">
            <a:extLst>
              <a:ext uri="{FF2B5EF4-FFF2-40B4-BE49-F238E27FC236}">
                <a16:creationId xmlns="" xmlns:a16="http://schemas.microsoft.com/office/drawing/2014/main" id="{CF9172FC-A59E-4307-A318-58249923EE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2514600" cy="1981200"/>
            <a:chOff x="1200" y="960"/>
            <a:chExt cx="1728" cy="1440"/>
          </a:xfrm>
        </p:grpSpPr>
        <p:grpSp>
          <p:nvGrpSpPr>
            <p:cNvPr id="26645" name="Group 21">
              <a:extLst>
                <a:ext uri="{FF2B5EF4-FFF2-40B4-BE49-F238E27FC236}">
                  <a16:creationId xmlns="" xmlns:a16="http://schemas.microsoft.com/office/drawing/2014/main" id="{FE6C3181-7A84-459B-BCC0-59B36160F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60"/>
              <a:ext cx="576" cy="1152"/>
              <a:chOff x="1200" y="1008"/>
              <a:chExt cx="576" cy="1152"/>
            </a:xfrm>
          </p:grpSpPr>
          <p:sp>
            <p:nvSpPr>
              <p:cNvPr id="26646" name="Rectangle 22">
                <a:extLst>
                  <a:ext uri="{FF2B5EF4-FFF2-40B4-BE49-F238E27FC236}">
                    <a16:creationId xmlns="" xmlns:a16="http://schemas.microsoft.com/office/drawing/2014/main" id="{3C27BA71-1B3C-40DB-9080-9BEE452E3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008"/>
                <a:ext cx="576" cy="1152"/>
              </a:xfrm>
              <a:prstGeom prst="rect">
                <a:avLst/>
              </a:prstGeom>
              <a:solidFill>
                <a:srgbClr val="FF00FF">
                  <a:alpha val="1799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647" name="Text Box 23">
                <a:hlinkClick r:id="rId3" action="ppaction://hlinksldjump"/>
                <a:extLst>
                  <a:ext uri="{FF2B5EF4-FFF2-40B4-BE49-F238E27FC236}">
                    <a16:creationId xmlns="" xmlns:a16="http://schemas.microsoft.com/office/drawing/2014/main" id="{BEE7C9C8-8C7F-4605-8CCE-BC92D74E3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055"/>
                <a:ext cx="240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6648" name="Rectangle 24">
              <a:extLst>
                <a:ext uri="{FF2B5EF4-FFF2-40B4-BE49-F238E27FC236}">
                  <a16:creationId xmlns="" xmlns:a16="http://schemas.microsoft.com/office/drawing/2014/main" id="{B1F5763A-45A8-433C-9ACF-FBE4A4794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2"/>
              <a:ext cx="1728" cy="288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40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649" name="Rectangle 25">
            <a:extLst>
              <a:ext uri="{FF2B5EF4-FFF2-40B4-BE49-F238E27FC236}">
                <a16:creationId xmlns="" xmlns:a16="http://schemas.microsoft.com/office/drawing/2014/main" id="{0C298009-FF63-4463-B149-81BBB873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3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</a:t>
            </a:r>
            <a:r>
              <a:rPr lang="en-US" altLang="vi-VN" sz="3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tiết.</a:t>
            </a:r>
            <a:endParaRPr lang="en-US" altLang="vi-VN" sz="3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0" name="Rectangle 26">
            <a:extLst>
              <a:ext uri="{FF2B5EF4-FFF2-40B4-BE49-F238E27FC236}">
                <a16:creationId xmlns="" xmlns:a16="http://schemas.microsoft.com/office/drawing/2014/main" id="{C4024950-66AE-46C5-B8F4-5CB0598BE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915400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</p:spTree>
    <p:extLst>
      <p:ext uri="{BB962C8B-B14F-4D97-AF65-F5344CB8AC3E}">
        <p14:creationId xmlns:p14="http://schemas.microsoft.com/office/powerpoint/2010/main" val="28333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8EBA5781-D4C4-4BCB-8B46-C0EFF6CB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bản vẽ chi 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tiết.</a:t>
            </a:r>
            <a:endParaRPr lang="en-US" altLang="vi-VN" sz="3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6CFD9DA-4E80-4DB0-939F-43853D70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sym typeface="Wingdings 3" panose="05040102010807070707" pitchFamily="18" charset="2"/>
              </a:rPr>
              <a:t>Ví dụ: Đọc bản vẽ ống lót (hình 9.1)</a:t>
            </a:r>
          </a:p>
        </p:txBody>
      </p:sp>
      <p:graphicFrame>
        <p:nvGraphicFramePr>
          <p:cNvPr id="35878" name="Group 38">
            <a:extLst>
              <a:ext uri="{FF2B5EF4-FFF2-40B4-BE49-F238E27FC236}">
                <a16:creationId xmlns="" xmlns:a16="http://schemas.microsoft.com/office/drawing/2014/main" id="{A59207A4-6A3E-4EE0-BD9E-2CBD4249C91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533400"/>
          <a:ext cx="9067800" cy="587375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1755199716"/>
                    </a:ext>
                  </a:extLst>
                </a:gridCol>
                <a:gridCol w="4205288">
                  <a:extLst>
                    <a:ext uri="{9D8B030D-6E8A-4147-A177-3AD203B41FA5}">
                      <a16:colId xmlns="" xmlns:a16="http://schemas.microsoft.com/office/drawing/2014/main" val="3601528549"/>
                    </a:ext>
                  </a:extLst>
                </a:gridCol>
                <a:gridCol w="3186112">
                  <a:extLst>
                    <a:ext uri="{9D8B030D-6E8A-4147-A177-3AD203B41FA5}">
                      <a16:colId xmlns="" xmlns:a16="http://schemas.microsoft.com/office/drawing/2014/main" val="67503984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Bản vẽ ống lót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6908638"/>
                  </a:ext>
                </a:extLst>
              </a:tr>
              <a:tr h="973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4109858"/>
                  </a:ext>
                </a:extLst>
              </a:tr>
              <a:tr h="92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7814257"/>
                  </a:ext>
                </a:extLst>
              </a:tr>
              <a:tr h="154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6184591"/>
                  </a:ext>
                </a:extLst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1617972"/>
                  </a:ext>
                </a:extLst>
              </a:tr>
              <a:tr h="976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141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1098736"/>
                  </a:ext>
                </a:extLst>
              </a:tr>
            </a:tbl>
          </a:graphicData>
        </a:graphic>
      </p:graphicFrame>
      <p:pic>
        <p:nvPicPr>
          <p:cNvPr id="35874" name="Picture 34">
            <a:extLst>
              <a:ext uri="{FF2B5EF4-FFF2-40B4-BE49-F238E27FC236}">
                <a16:creationId xmlns="" xmlns:a16="http://schemas.microsoft.com/office/drawing/2014/main" id="{09410707-7C71-4008-B46A-4EAFE16A3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22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5" name="Picture 35">
            <a:extLst>
              <a:ext uri="{FF2B5EF4-FFF2-40B4-BE49-F238E27FC236}">
                <a16:creationId xmlns="" xmlns:a16="http://schemas.microsoft.com/office/drawing/2014/main" id="{367988D2-034E-4D8F-89D7-0A70F21F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76600"/>
            <a:ext cx="2254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9" name="Rectangle 39">
            <a:extLst>
              <a:ext uri="{FF2B5EF4-FFF2-40B4-BE49-F238E27FC236}">
                <a16:creationId xmlns="" xmlns:a16="http://schemas.microsoft.com/office/drawing/2014/main" id="{CF2247F7-747C-414C-B4D8-2573D13C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1.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Khung tên</a:t>
            </a:r>
          </a:p>
        </p:txBody>
      </p:sp>
      <p:sp>
        <p:nvSpPr>
          <p:cNvPr id="35880" name="Rectangle 40">
            <a:extLst>
              <a:ext uri="{FF2B5EF4-FFF2-40B4-BE49-F238E27FC236}">
                <a16:creationId xmlns="" xmlns:a16="http://schemas.microsoft.com/office/drawing/2014/main" id="{4A975FDF-FC55-4782-9A8A-3131E830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Tên gọi chi tiết.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Vật liệu.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Tỉ lệ.</a:t>
            </a:r>
          </a:p>
        </p:txBody>
      </p:sp>
      <p:sp>
        <p:nvSpPr>
          <p:cNvPr id="35881" name="Rectangle 41">
            <a:extLst>
              <a:ext uri="{FF2B5EF4-FFF2-40B4-BE49-F238E27FC236}">
                <a16:creationId xmlns="" xmlns:a16="http://schemas.microsoft.com/office/drawing/2014/main" id="{E4BD8DC0-1F06-47B7-BFFB-D5D2278E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Ống lót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Thép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1:1</a:t>
            </a:r>
          </a:p>
        </p:txBody>
      </p:sp>
      <p:sp>
        <p:nvSpPr>
          <p:cNvPr id="35882" name="Rectangle 42">
            <a:extLst>
              <a:ext uri="{FF2B5EF4-FFF2-40B4-BE49-F238E27FC236}">
                <a16:creationId xmlns="" xmlns:a16="http://schemas.microsoft.com/office/drawing/2014/main" id="{BF857B67-1E3C-45EF-8C8C-B749727F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Hình biểu diễn</a:t>
            </a:r>
          </a:p>
        </p:txBody>
      </p:sp>
      <p:sp>
        <p:nvSpPr>
          <p:cNvPr id="35883" name="Rectangle 43">
            <a:extLst>
              <a:ext uri="{FF2B5EF4-FFF2-40B4-BE49-F238E27FC236}">
                <a16:creationId xmlns="" xmlns:a16="http://schemas.microsoft.com/office/drawing/2014/main" id="{7334F992-D31A-44B9-984A-A1A3DE17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3.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Kích thước</a:t>
            </a:r>
          </a:p>
        </p:txBody>
      </p:sp>
      <p:sp>
        <p:nvSpPr>
          <p:cNvPr id="35884" name="Rectangle 44">
            <a:extLst>
              <a:ext uri="{FF2B5EF4-FFF2-40B4-BE49-F238E27FC236}">
                <a16:creationId xmlns="" xmlns:a16="http://schemas.microsoft.com/office/drawing/2014/main" id="{E1FF1923-041C-4449-B88A-36B5A69C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4.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Yêu cầu kĩ thuật</a:t>
            </a:r>
          </a:p>
        </p:txBody>
      </p:sp>
      <p:sp>
        <p:nvSpPr>
          <p:cNvPr id="35885" name="Rectangle 45">
            <a:extLst>
              <a:ext uri="{FF2B5EF4-FFF2-40B4-BE49-F238E27FC236}">
                <a16:creationId xmlns="" xmlns:a16="http://schemas.microsoft.com/office/drawing/2014/main" id="{D204A3C7-19D9-422C-B2B4-7ED9B89D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sym typeface="Wingdings 3" panose="05040102010807070707" pitchFamily="18" charset="2"/>
              </a:rPr>
              <a:t>5. </a:t>
            </a:r>
            <a:r>
              <a:rPr lang="en-US" altLang="vi-VN" sz="2000" b="1">
                <a:latin typeface="Times New Roman" panose="02020603050405020304" pitchFamily="18" charset="0"/>
                <a:sym typeface="Wingdings 3" panose="05040102010807070707" pitchFamily="18" charset="2"/>
              </a:rPr>
              <a:t>Tổng hợp</a:t>
            </a:r>
          </a:p>
        </p:txBody>
      </p:sp>
      <p:sp>
        <p:nvSpPr>
          <p:cNvPr id="35886" name="Rectangle 46">
            <a:extLst>
              <a:ext uri="{FF2B5EF4-FFF2-40B4-BE49-F238E27FC236}">
                <a16:creationId xmlns="" xmlns:a16="http://schemas.microsoft.com/office/drawing/2014/main" id="{694C2C1E-0136-4279-AC28-D66E5173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Tên gọi hình chiếu.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Vị trí hình cắt	</a:t>
            </a:r>
          </a:p>
        </p:txBody>
      </p:sp>
      <p:sp>
        <p:nvSpPr>
          <p:cNvPr id="35887" name="Rectangle 47">
            <a:extLst>
              <a:ext uri="{FF2B5EF4-FFF2-40B4-BE49-F238E27FC236}">
                <a16:creationId xmlns="" xmlns:a16="http://schemas.microsoft.com/office/drawing/2014/main" id="{D31854B1-5067-43C1-85E7-754DB1F0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411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chung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Kích thước các phần của chi tiết</a:t>
            </a:r>
          </a:p>
        </p:txBody>
      </p:sp>
      <p:sp>
        <p:nvSpPr>
          <p:cNvPr id="35888" name="Rectangle 48">
            <a:extLst>
              <a:ext uri="{FF2B5EF4-FFF2-40B4-BE49-F238E27FC236}">
                <a16:creationId xmlns="" xmlns:a16="http://schemas.microsoft.com/office/drawing/2014/main" id="{31988A87-5A40-4EDF-9059-003C640F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Gia công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Xử lí bề mặt</a:t>
            </a:r>
          </a:p>
        </p:txBody>
      </p:sp>
      <p:sp>
        <p:nvSpPr>
          <p:cNvPr id="35889" name="Rectangle 49">
            <a:extLst>
              <a:ext uri="{FF2B5EF4-FFF2-40B4-BE49-F238E27FC236}">
                <a16:creationId xmlns="" xmlns:a16="http://schemas.microsoft.com/office/drawing/2014/main" id="{239EAC85-F63A-4FA5-B079-5632ADC8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Mô tả hình dạng và cấu tạo của chi tiết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Công dụng của chi tiết.</a:t>
            </a:r>
          </a:p>
        </p:txBody>
      </p:sp>
      <p:sp>
        <p:nvSpPr>
          <p:cNvPr id="35890" name="Rectangle 50">
            <a:extLst>
              <a:ext uri="{FF2B5EF4-FFF2-40B4-BE49-F238E27FC236}">
                <a16:creationId xmlns="" xmlns:a16="http://schemas.microsoft.com/office/drawing/2014/main" id="{50B1FF4E-DBB3-4AC4-8CEF-ECFD8A1A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Hình chiếu cạnh.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Hình cắt ở hình chiếu đứng</a:t>
            </a:r>
          </a:p>
        </p:txBody>
      </p:sp>
      <p:sp>
        <p:nvSpPr>
          <p:cNvPr id="35891" name="Rectangle 51">
            <a:extLst>
              <a:ext uri="{FF2B5EF4-FFF2-40B4-BE49-F238E27FC236}">
                <a16:creationId xmlns="" xmlns:a16="http://schemas.microsoft.com/office/drawing/2014/main" id="{08B8A27E-A7B2-4B4D-8FA5-73E0B35B7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729" y="2959729"/>
            <a:ext cx="4114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-  30,  28.</a:t>
            </a:r>
            <a:endParaRPr lang="en-US" altLang="vi-VN" sz="18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0" indent="0" eaLnBrk="1" hangingPunct="1">
              <a:buNone/>
            </a:pP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-    Đường </a:t>
            </a: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kính ngoài     28.</a:t>
            </a:r>
          </a:p>
          <a:p>
            <a:pPr eaLnBrk="1" hangingPunct="1"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-    </a:t>
            </a: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Đường </a:t>
            </a: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kính </a:t>
            </a: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lỗ    </a:t>
            </a: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16</a:t>
            </a:r>
          </a:p>
          <a:p>
            <a:pPr eaLnBrk="1" hangingPunct="1">
              <a:buFontTx/>
              <a:buNone/>
            </a:pP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-    Chiều dài 30     </a:t>
            </a:r>
            <a:endParaRPr lang="en-US" altLang="vi-VN" sz="18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35892" name="Rectangle 52">
            <a:extLst>
              <a:ext uri="{FF2B5EF4-FFF2-40B4-BE49-F238E27FC236}">
                <a16:creationId xmlns="" xmlns:a16="http://schemas.microsoft.com/office/drawing/2014/main" id="{19640E3E-7ABC-460B-BE3F-0C1625FD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Làm tù cạnh.</a:t>
            </a:r>
          </a:p>
          <a:p>
            <a:pPr eaLnBrk="1" hangingPunct="1">
              <a:buFontTx/>
              <a:buChar char="-"/>
            </a:pPr>
            <a:r>
              <a:rPr lang="en-US" altLang="vi-VN" sz="1800">
                <a:latin typeface="Times New Roman" panose="02020603050405020304" pitchFamily="18" charset="0"/>
                <a:sym typeface="Wingdings 3" panose="05040102010807070707" pitchFamily="18" charset="2"/>
              </a:rPr>
              <a:t>Mạ kẽm.</a:t>
            </a:r>
          </a:p>
        </p:txBody>
      </p:sp>
      <p:sp>
        <p:nvSpPr>
          <p:cNvPr id="35893" name="Rectangle 53">
            <a:extLst>
              <a:ext uri="{FF2B5EF4-FFF2-40B4-BE49-F238E27FC236}">
                <a16:creationId xmlns="" xmlns:a16="http://schemas.microsoft.com/office/drawing/2014/main" id="{C7F135FD-9457-47E1-8E65-D6B3A8C1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864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Ống hình trụ </a:t>
            </a:r>
            <a:r>
              <a:rPr lang="en-US" altLang="vi-VN" sz="1800" dirty="0" smtClean="0">
                <a:latin typeface="Times New Roman" panose="02020603050405020304" pitchFamily="18" charset="0"/>
                <a:sym typeface="Wingdings 3" panose="05040102010807070707" pitchFamily="18" charset="2"/>
              </a:rPr>
              <a:t>tròn.</a:t>
            </a:r>
            <a:endParaRPr lang="en-US" altLang="vi-VN" sz="1800" dirty="0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vi-VN" sz="1800" dirty="0">
                <a:latin typeface="Times New Roman" panose="02020603050405020304" pitchFamily="18" charset="0"/>
                <a:sym typeface="Wingdings 3" panose="05040102010807070707" pitchFamily="18" charset="2"/>
              </a:rPr>
              <a:t>Dùng để lót giữa các chi tiết.</a:t>
            </a:r>
          </a:p>
        </p:txBody>
      </p:sp>
      <p:pic>
        <p:nvPicPr>
          <p:cNvPr id="35894" name="Picture 54">
            <a:extLst>
              <a:ext uri="{FF2B5EF4-FFF2-40B4-BE49-F238E27FC236}">
                <a16:creationId xmlns="" xmlns:a16="http://schemas.microsoft.com/office/drawing/2014/main" id="{88349507-008B-44A3-839C-A057D882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99" y="303149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5" name="Picture 55">
            <a:extLst>
              <a:ext uri="{FF2B5EF4-FFF2-40B4-BE49-F238E27FC236}">
                <a16:creationId xmlns="" xmlns:a16="http://schemas.microsoft.com/office/drawing/2014/main" id="{E32C9BA4-D872-4A7C-ABAF-18FF7CBB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99" y="520684"/>
            <a:ext cx="7239000" cy="145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6" name="Picture 56">
            <a:extLst>
              <a:ext uri="{FF2B5EF4-FFF2-40B4-BE49-F238E27FC236}">
                <a16:creationId xmlns="" xmlns:a16="http://schemas.microsoft.com/office/drawing/2014/main" id="{B588078E-EEE6-4359-BD50-7D0F1F6F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505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98" name="Group 58">
            <a:extLst>
              <a:ext uri="{FF2B5EF4-FFF2-40B4-BE49-F238E27FC236}">
                <a16:creationId xmlns="" xmlns:a16="http://schemas.microsoft.com/office/drawing/2014/main" id="{48DFD96A-AABA-4FEF-85F2-F1237A93CF2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143000"/>
            <a:ext cx="2895600" cy="1828800"/>
            <a:chOff x="1200" y="960"/>
            <a:chExt cx="1728" cy="1440"/>
          </a:xfrm>
        </p:grpSpPr>
        <p:grpSp>
          <p:nvGrpSpPr>
            <p:cNvPr id="35899" name="Group 59">
              <a:extLst>
                <a:ext uri="{FF2B5EF4-FFF2-40B4-BE49-F238E27FC236}">
                  <a16:creationId xmlns="" xmlns:a16="http://schemas.microsoft.com/office/drawing/2014/main" id="{E9869C86-A4C8-4226-9D6B-DA3D0A2CB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60"/>
              <a:ext cx="576" cy="1152"/>
              <a:chOff x="1200" y="1008"/>
              <a:chExt cx="576" cy="1152"/>
            </a:xfrm>
          </p:grpSpPr>
          <p:sp>
            <p:nvSpPr>
              <p:cNvPr id="35900" name="Rectangle 60">
                <a:extLst>
                  <a:ext uri="{FF2B5EF4-FFF2-40B4-BE49-F238E27FC236}">
                    <a16:creationId xmlns="" xmlns:a16="http://schemas.microsoft.com/office/drawing/2014/main" id="{0D0D4F23-736E-46AF-9DB8-6F80AF29E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008"/>
                <a:ext cx="576" cy="1152"/>
              </a:xfrm>
              <a:prstGeom prst="rect">
                <a:avLst/>
              </a:prstGeom>
              <a:solidFill>
                <a:srgbClr val="FF00FF">
                  <a:alpha val="1799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5901" name="Text Box 61">
                <a:hlinkClick r:id="rId6" action="ppaction://hlinksldjump"/>
                <a:extLst>
                  <a:ext uri="{FF2B5EF4-FFF2-40B4-BE49-F238E27FC236}">
                    <a16:creationId xmlns="" xmlns:a16="http://schemas.microsoft.com/office/drawing/2014/main" id="{10F84B5B-C0B9-474B-99F5-E32B70B7E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055"/>
                <a:ext cx="240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vi-VN" altLang="vi-V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902" name="Rectangle 62">
              <a:extLst>
                <a:ext uri="{FF2B5EF4-FFF2-40B4-BE49-F238E27FC236}">
                  <a16:creationId xmlns="" xmlns:a16="http://schemas.microsoft.com/office/drawing/2014/main" id="{27A784C8-859F-4C33-B3E4-F1D1712B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2"/>
              <a:ext cx="1728" cy="288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40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5905" name="Picture 65">
            <a:extLst>
              <a:ext uri="{FF2B5EF4-FFF2-40B4-BE49-F238E27FC236}">
                <a16:creationId xmlns="" xmlns:a16="http://schemas.microsoft.com/office/drawing/2014/main" id="{2E5D6F62-F908-455E-8805-C8D4F5EB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99" y="1112520"/>
            <a:ext cx="7239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06" name="Oval 66">
            <a:extLst>
              <a:ext uri="{FF2B5EF4-FFF2-40B4-BE49-F238E27FC236}">
                <a16:creationId xmlns="" xmlns:a16="http://schemas.microsoft.com/office/drawing/2014/main" id="{80684DB1-8616-4D4F-A7F2-A825F6B1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86000"/>
            <a:ext cx="2057400" cy="1066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52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9" grpId="0"/>
      <p:bldP spid="35880" grpId="0"/>
      <p:bldP spid="35881" grpId="0"/>
      <p:bldP spid="35882" grpId="0"/>
      <p:bldP spid="35883" grpId="0"/>
      <p:bldP spid="35884" grpId="0"/>
      <p:bldP spid="35885" grpId="0"/>
      <p:bldP spid="35886" grpId="0"/>
      <p:bldP spid="35887" grpId="0"/>
      <p:bldP spid="35888" grpId="0"/>
      <p:bldP spid="35889" grpId="0"/>
      <p:bldP spid="35890" grpId="0"/>
      <p:bldP spid="35891" grpId="0"/>
      <p:bldP spid="35892" grpId="0"/>
      <p:bldP spid="358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8034149D-D3F4-41CC-906C-BB2F90EEF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8637"/>
            <a:ext cx="8229600" cy="701675"/>
          </a:xfrm>
          <a:noFill/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vi-VN" dirty="0">
                <a:solidFill>
                  <a:srgbClr val="FF3300"/>
                </a:solidFill>
                <a:latin typeface="Times New Roman" panose="02020603050405020304" pitchFamily="18" charset="0"/>
              </a:rPr>
              <a:t>CỦNG CỐ BÀI HỌC</a:t>
            </a:r>
          </a:p>
        </p:txBody>
      </p:sp>
      <p:graphicFrame>
        <p:nvGraphicFramePr>
          <p:cNvPr id="38915" name="Group 3">
            <a:extLst>
              <a:ext uri="{FF2B5EF4-FFF2-40B4-BE49-F238E27FC236}">
                <a16:creationId xmlns="" xmlns:a16="http://schemas.microsoft.com/office/drawing/2014/main" id="{DB411ABA-86C5-4F78-82F4-897BB188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08626"/>
              </p:ext>
            </p:extLst>
          </p:nvPr>
        </p:nvGraphicFramePr>
        <p:xfrm>
          <a:off x="228600" y="533400"/>
          <a:ext cx="8382000" cy="7293864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640100042"/>
                    </a:ext>
                  </a:extLst>
                </a:gridCol>
              </a:tblGrid>
              <a:tr h="729386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4291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57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25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1)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vẽ chi tiết bao gồm 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 hình biểu diễn, 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 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kích thước 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 các thông tin cần thiết khác để xác định chi tiết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máy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chi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kích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thước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yêu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kĩ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khung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3)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vẽ chi tiết dùng để chế tạo và kiểm tra chi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máy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4)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tự đọc của bản vẽ chi tiết: Khung tên, hình biểu diễn, kích thước, yêu cầu kĩ thuật và tổng hợp.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293372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="" xmlns:a16="http://schemas.microsoft.com/office/drawing/2014/main" id="{EB9A262E-D277-4D4C-863E-220B6D81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="" xmlns:a16="http://schemas.microsoft.com/office/drawing/2014/main" id="{829EA4D2-88D4-4CF8-B9D9-BAB1A17A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</a:rPr>
              <a:t>- Học thuộc bài theo vở ghi và sách giáo 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khoa.</a:t>
            </a:r>
            <a:endParaRPr lang="en-US" altLang="vi-V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="" xmlns:a16="http://schemas.microsoft.com/office/drawing/2014/main" id="{6AAC5FC1-B045-418E-B311-C0C4F517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</a:rPr>
              <a:t>- Trả lời các câu hỏi 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cuối bài 9 SGK.</a:t>
            </a:r>
            <a:endParaRPr lang="en-US" altLang="vi-V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="" xmlns:a16="http://schemas.microsoft.com/office/drawing/2014/main" id="{B9A8BECC-C831-4F80-80AE-A1F362FA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432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Tự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</a:rPr>
              <a:t>10 và tập đọc bản vẽ chi tiết vòng đai </a:t>
            </a:r>
            <a:r>
              <a:rPr lang="en-US" altLang="vi-V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(hình 10.1)</a:t>
            </a:r>
            <a:endParaRPr lang="en-US" altLang="vi-V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7015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11: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ren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59399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0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395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9271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752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20"/>
          <p:cNvSpPr>
            <a:spLocks noChangeArrowheads="1" noChangeShapeType="1" noTextEdit="1"/>
          </p:cNvSpPr>
          <p:nvPr/>
        </p:nvSpPr>
        <p:spPr bwMode="auto">
          <a:xfrm rot="482943">
            <a:off x="1530350" y="2100263"/>
            <a:ext cx="5586413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416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 Unicode MS"/>
                <a:ea typeface="Arial Unicode MS"/>
                <a:cs typeface="Arial Unicode MS"/>
              </a:rPr>
              <a:t>Tiết học kết thúc 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905000" y="4602163"/>
            <a:ext cx="6577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  <a:cs typeface="Arial" charset="0"/>
              </a:rPr>
              <a:t>Chúc các con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578113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dmin\Music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3"/>
            <a:ext cx="9144000" cy="31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Music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971EBEB-B5EE-49B3-A88A-E0CECF8D6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8198" name="Picture 6" descr="3">
            <a:extLst>
              <a:ext uri="{FF2B5EF4-FFF2-40B4-BE49-F238E27FC236}">
                <a16:creationId xmlns="" xmlns:a16="http://schemas.microsoft.com/office/drawing/2014/main" id="{21B2495C-7CD2-43D6-84ED-1B5FA4217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982" y="-249191"/>
            <a:ext cx="9144000" cy="712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="" xmlns:a16="http://schemas.microsoft.com/office/drawing/2014/main" id="{46A29F58-10FF-44C7-A4BE-A4B964AB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7348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 9 - BÀI 9: BẢN VẼ CHI TIẾT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C5C87D6-077E-4B3D-9267-085DE0405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1"/>
            <a:ext cx="6477000" cy="838199"/>
          </a:xfrm>
        </p:spPr>
        <p:txBody>
          <a:bodyPr>
            <a:noAutofit/>
          </a:bodyPr>
          <a:lstStyle/>
          <a:p>
            <a:pPr algn="l"/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 chi tiết là bản vẽ như thế nào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0CD5DD17-DE29-4271-90A3-AC4BE9796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534399" cy="4957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B23865A9-69B2-4DD9-9B46-A8136C04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11887"/>
            <a:ext cx="419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pic>
        <p:nvPicPr>
          <p:cNvPr id="5" name="Picture 2" descr="C:\Users\Admin\Music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0000" l="9607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416" y="-537016"/>
            <a:ext cx="1447802" cy="2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 txBox="1">
            <a:spLocks/>
          </p:cNvSpPr>
          <p:nvPr/>
        </p:nvSpPr>
        <p:spPr bwMode="auto">
          <a:xfrm>
            <a:off x="228600" y="457200"/>
            <a:ext cx="876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chi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4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C5C87D6-077E-4B3D-9267-085DE0405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26" y="76200"/>
            <a:ext cx="6636634" cy="1142997"/>
          </a:xfrm>
        </p:spPr>
        <p:txBody>
          <a:bodyPr/>
          <a:lstStyle/>
          <a:p>
            <a:pPr algn="l"/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Nội dung của bản vẽ chi tiết.</a:t>
            </a:r>
            <a:b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 chi tiết gồm những nội dung gì ?</a:t>
            </a:r>
            <a:endParaRPr lang="vi-VN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0CD5DD17-DE29-4271-90A3-AC4BE9796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5" y="1825625"/>
            <a:ext cx="5811470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B23865A9-69B2-4DD9-9B46-A8136C04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11887"/>
            <a:ext cx="419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pic>
        <p:nvPicPr>
          <p:cNvPr id="5" name="Picture 2" descr="C:\Users\Admin\Music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0000" l="9607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416" y="-537016"/>
            <a:ext cx="1447802" cy="2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A527BE5-6E13-4E1D-B0F9-1C9DDA400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3704"/>
            <a:ext cx="6705600" cy="533400"/>
          </a:xfrm>
        </p:spPr>
        <p:txBody>
          <a:bodyPr>
            <a:normAutofit fontScale="90000"/>
          </a:bodyPr>
          <a:lstStyle/>
          <a:p>
            <a:pPr marL="1117600" indent="-1117600"/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vi-V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vi-V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- Nội </a:t>
            </a:r>
            <a:r>
              <a:rPr lang="en-US" altLang="vi-V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dung của bản vẽ chi </a:t>
            </a:r>
            <a: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tiết.</a:t>
            </a:r>
            <a:br>
              <a:rPr lang="en-US" altLang="vi-VN" sz="3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vi-VN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vi-VN" sz="3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Picture1">
            <a:extLst>
              <a:ext uri="{FF2B5EF4-FFF2-40B4-BE49-F238E27FC236}">
                <a16:creationId xmlns="" xmlns:a16="http://schemas.microsoft.com/office/drawing/2014/main" id="{8F992A1D-1CCB-4B18-BE15-37D9702097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19999" cy="4648200"/>
          </a:xfrm>
        </p:spPr>
      </p:pic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03084146-60B1-4D86-8E25-C8DA5D0C59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6324600"/>
            <a:ext cx="3429000" cy="417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="" xmlns:a16="http://schemas.microsoft.com/office/drawing/2014/main" id="{E8D97C59-96AF-434F-A789-FE3E7DBC53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447800"/>
            <a:ext cx="9906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8" name="Line 6">
            <a:extLst>
              <a:ext uri="{FF2B5EF4-FFF2-40B4-BE49-F238E27FC236}">
                <a16:creationId xmlns="" xmlns:a16="http://schemas.microsoft.com/office/drawing/2014/main" id="{65E5DD4A-CB13-40E5-81D4-064AF5A86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371600"/>
            <a:ext cx="5334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0" name="Line 8">
            <a:extLst>
              <a:ext uri="{FF2B5EF4-FFF2-40B4-BE49-F238E27FC236}">
                <a16:creationId xmlns="" xmlns:a16="http://schemas.microsoft.com/office/drawing/2014/main" id="{EB7F2E5C-FDF1-49A3-BC20-8749208E9F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124200"/>
            <a:ext cx="10668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2" name="Line 10">
            <a:extLst>
              <a:ext uri="{FF2B5EF4-FFF2-40B4-BE49-F238E27FC236}">
                <a16:creationId xmlns="" xmlns:a16="http://schemas.microsoft.com/office/drawing/2014/main" id="{AD7AA47D-8F31-4AEC-BEFC-415150CC5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1295400"/>
            <a:ext cx="121920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4" name="Line 12">
            <a:extLst>
              <a:ext uri="{FF2B5EF4-FFF2-40B4-BE49-F238E27FC236}">
                <a16:creationId xmlns="" xmlns:a16="http://schemas.microsoft.com/office/drawing/2014/main" id="{CC5AE007-42CA-494D-B166-529BC1044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334000"/>
            <a:ext cx="7620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3350" name="Group 38">
            <a:extLst>
              <a:ext uri="{FF2B5EF4-FFF2-40B4-BE49-F238E27FC236}">
                <a16:creationId xmlns="" xmlns:a16="http://schemas.microsoft.com/office/drawing/2014/main" id="{3D815D87-5BB4-4CCD-BB3B-0F6B89CA6FFD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977900"/>
          <a:ext cx="2209800" cy="4699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527851139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Hình biểu diễn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4568394"/>
                  </a:ext>
                </a:extLst>
              </a:tr>
            </a:tbl>
          </a:graphicData>
        </a:graphic>
      </p:graphicFrame>
      <p:graphicFrame>
        <p:nvGraphicFramePr>
          <p:cNvPr id="13332" name="Group 20">
            <a:extLst>
              <a:ext uri="{FF2B5EF4-FFF2-40B4-BE49-F238E27FC236}">
                <a16:creationId xmlns="" xmlns:a16="http://schemas.microsoft.com/office/drawing/2014/main" id="{B7BC3015-8AF9-47F8-A8F7-A79621D091CD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581400"/>
          <a:ext cx="1066800" cy="82296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8549834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Kích thước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4822688"/>
                  </a:ext>
                </a:extLst>
              </a:tr>
            </a:tbl>
          </a:graphicData>
        </a:graphic>
      </p:graphicFrame>
      <p:graphicFrame>
        <p:nvGraphicFramePr>
          <p:cNvPr id="13338" name="Group 26">
            <a:extLst>
              <a:ext uri="{FF2B5EF4-FFF2-40B4-BE49-F238E27FC236}">
                <a16:creationId xmlns="" xmlns:a16="http://schemas.microsoft.com/office/drawing/2014/main" id="{46B3AF1A-A052-45E6-8463-66C7CF758F5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533400"/>
          <a:ext cx="1219200" cy="11858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150026541"/>
                    </a:ext>
                  </a:extLst>
                </a:gridCol>
              </a:tblGrid>
              <a:tr h="118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Yêu cầu kĩ thuật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7517381"/>
                  </a:ext>
                </a:extLst>
              </a:tr>
            </a:tbl>
          </a:graphicData>
        </a:graphic>
      </p:graphicFrame>
      <p:graphicFrame>
        <p:nvGraphicFramePr>
          <p:cNvPr id="13344" name="Group 32">
            <a:extLst>
              <a:ext uri="{FF2B5EF4-FFF2-40B4-BE49-F238E27FC236}">
                <a16:creationId xmlns="" xmlns:a16="http://schemas.microsoft.com/office/drawing/2014/main" id="{64746FBF-F786-444D-9929-F53DB494422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248400"/>
          <a:ext cx="1600200" cy="609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3729635084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Khung tên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7809280"/>
                  </a:ext>
                </a:extLst>
              </a:tr>
            </a:tbl>
          </a:graphicData>
        </a:graphic>
      </p:graphicFrame>
      <p:sp>
        <p:nvSpPr>
          <p:cNvPr id="13352" name="Oval 40">
            <a:extLst>
              <a:ext uri="{FF2B5EF4-FFF2-40B4-BE49-F238E27FC236}">
                <a16:creationId xmlns="" xmlns:a16="http://schemas.microsoft.com/office/drawing/2014/main" id="{84D572CA-43F1-4B2B-AFD1-E2C9F20F3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8382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53" name="Oval 41">
            <a:extLst>
              <a:ext uri="{FF2B5EF4-FFF2-40B4-BE49-F238E27FC236}">
                <a16:creationId xmlns="" xmlns:a16="http://schemas.microsoft.com/office/drawing/2014/main" id="{5E68437C-2FA0-46A2-8B2D-95E2F3AA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8382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54" name="Line 42">
            <a:extLst>
              <a:ext uri="{FF2B5EF4-FFF2-40B4-BE49-F238E27FC236}">
                <a16:creationId xmlns="" xmlns:a16="http://schemas.microsoft.com/office/drawing/2014/main" id="{CEE2A80E-2408-4FC2-B4F7-2A2DD5F38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810000"/>
            <a:ext cx="22860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Oval 41">
            <a:extLst>
              <a:ext uri="{FF2B5EF4-FFF2-40B4-BE49-F238E27FC236}">
                <a16:creationId xmlns="" xmlns:a16="http://schemas.microsoft.com/office/drawing/2014/main" id="{5E68437C-2FA0-46A2-8B2D-95E2F3AA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2362200" cy="1066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11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="" xmlns:a16="http://schemas.microsoft.com/office/drawing/2014/main" id="{43145A6A-6272-4C46-870F-3A5449F75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410200" cy="487363"/>
          </a:xfrm>
          <a:noFill/>
          <a:ln/>
        </p:spPr>
        <p:txBody>
          <a:bodyPr>
            <a:normAutofit fontScale="90000"/>
          </a:bodyPr>
          <a:lstStyle/>
          <a:p>
            <a:pPr marL="1117600" indent="-1117600" algn="l"/>
            <a:r>
              <a:rPr lang="en-US" alt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I- Nội 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dung của bản vẽ chi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tiết.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4" name="Picture 14">
            <a:extLst>
              <a:ext uri="{FF2B5EF4-FFF2-40B4-BE49-F238E27FC236}">
                <a16:creationId xmlns="" xmlns:a16="http://schemas.microsoft.com/office/drawing/2014/main" id="{4A97D9E0-6BF7-4CFD-9244-6C27F7BC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848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AutoShape 17">
            <a:extLst>
              <a:ext uri="{FF2B5EF4-FFF2-40B4-BE49-F238E27FC236}">
                <a16:creationId xmlns="" xmlns:a16="http://schemas.microsoft.com/office/drawing/2014/main" id="{2A6D98EA-D6B8-49A5-87D4-66F7FF90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4" y="2450174"/>
            <a:ext cx="7848600" cy="2731426"/>
          </a:xfrm>
          <a:prstGeom prst="wedgeRoundRectCallout">
            <a:avLst>
              <a:gd name="adj1" fmla="val -43815"/>
              <a:gd name="adj2" fmla="val -43912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Bản vẽ 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ống </a:t>
            </a:r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lót gồm những hình 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biểu diễn </a:t>
            </a:r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nào ? </a:t>
            </a:r>
            <a:endParaRPr lang="en-US" altLang="vi-VN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Hai hình 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biểu diễn này diễn tả thông tin gì của </a:t>
            </a:r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ống lót ?</a:t>
            </a:r>
            <a:endParaRPr lang="en-US" altLang="vi-V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="" xmlns:a16="http://schemas.microsoft.com/office/drawing/2014/main" id="{B90B3792-56FF-4633-A260-D0DF1045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4" y="2399304"/>
            <a:ext cx="8610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- Bao </a:t>
            </a:r>
            <a:r>
              <a:rPr lang="en-US" altLang="vi-V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gồm: Hình chiếu đứng (hình cắt ở vị trí hình chiếu đứng) 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và </a:t>
            </a:r>
            <a:r>
              <a:rPr lang="en-US" altLang="vi-V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hình chiếu cạnh.</a:t>
            </a:r>
            <a:endParaRPr lang="en-US" altLang="vi-VN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- Hai hình 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biểu diễn </a:t>
            </a:r>
            <a:r>
              <a:rPr lang="en-US" altLang="vi-V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diễn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tả hình </a:t>
            </a:r>
            <a:r>
              <a:rPr lang="en-US" altLang="vi-V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dạng bên trong </a:t>
            </a: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và </a:t>
            </a:r>
            <a:r>
              <a:rPr lang="en-US" altLang="vi-V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bên ngoài của ống lót.</a:t>
            </a:r>
            <a:endParaRPr lang="en-US" altLang="vi-VN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="" xmlns:a16="http://schemas.microsoft.com/office/drawing/2014/main" id="{D0D6037C-D2C0-4878-B8E7-88CC5C46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Kích thước</a:t>
            </a:r>
          </a:p>
        </p:txBody>
      </p:sp>
      <p:sp>
        <p:nvSpPr>
          <p:cNvPr id="15389" name="Text Box 29">
            <a:extLst>
              <a:ext uri="{FF2B5EF4-FFF2-40B4-BE49-F238E27FC236}">
                <a16:creationId xmlns="" xmlns:a16="http://schemas.microsoft.com/office/drawing/2014/main" id="{E38FD661-90A4-44E3-B9BA-F8E5B4CB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29" y="4407626"/>
            <a:ext cx="88011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- Bao </a:t>
            </a:r>
            <a:r>
              <a:rPr lang="en-US" altLang="vi-VN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gồm</a:t>
            </a:r>
            <a:r>
              <a:rPr lang="en-US" alt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alt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Đường kính ngoài, đường kính trong, chiều dài.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alt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Cần thiết cho việc chế tạo và kiểm tra </a:t>
            </a:r>
            <a:r>
              <a:rPr lang="en-US" altLang="vi-V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ống lót.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+ Kích thước trên bản vẽ kĩ thuật tính theo đơn vị </a:t>
            </a:r>
            <a:r>
              <a:rPr lang="en-US" altLang="vi-VN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milimét</a:t>
            </a:r>
            <a:r>
              <a:rPr lang="en-US" altLang="vi-V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(mm). </a:t>
            </a:r>
            <a:endParaRPr lang="en-US" altLang="vi-V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96" name="Picture 36">
            <a:extLst>
              <a:ext uri="{FF2B5EF4-FFF2-40B4-BE49-F238E27FC236}">
                <a16:creationId xmlns="" xmlns:a16="http://schemas.microsoft.com/office/drawing/2014/main" id="{EEBAF30A-A312-4EFC-A979-A3136B04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81627"/>
            <a:ext cx="40290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7" name="Oval 37">
            <a:extLst>
              <a:ext uri="{FF2B5EF4-FFF2-40B4-BE49-F238E27FC236}">
                <a16:creationId xmlns="" xmlns:a16="http://schemas.microsoft.com/office/drawing/2014/main" id="{C84640F1-E4D3-4003-9ED3-C8DA3A82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"/>
            <a:ext cx="8382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98" name="Oval 38">
            <a:extLst>
              <a:ext uri="{FF2B5EF4-FFF2-40B4-BE49-F238E27FC236}">
                <a16:creationId xmlns="" xmlns:a16="http://schemas.microsoft.com/office/drawing/2014/main" id="{4DDBBDA1-2FB2-4BDC-ADC3-0507D1359805}"/>
              </a:ext>
            </a:extLst>
          </p:cNvPr>
          <p:cNvSpPr>
            <a:spLocks noChangeArrowheads="1"/>
          </p:cNvSpPr>
          <p:nvPr/>
        </p:nvSpPr>
        <p:spPr bwMode="auto">
          <a:xfrm rot="-5537355">
            <a:off x="6400800" y="1322612"/>
            <a:ext cx="4572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43145A6A-6272-4C46-870F-3A5449F7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3" y="1798637"/>
            <a:ext cx="337338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117600" indent="-1117600" eaLnBrk="1" hangingPunct="1"/>
            <a:r>
              <a:rPr lang="en-US" altLang="vi-VN" sz="2800" b="1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a) Hình biểu diễn:</a:t>
            </a:r>
            <a:endParaRPr lang="en-US" altLang="vi-VN" sz="2800" b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/>
      <p:bldP spid="15377" grpId="1" animBg="1"/>
      <p:bldP spid="15378" grpId="0"/>
      <p:bldP spid="15378" grpId="1"/>
      <p:bldP spid="15387" grpId="0"/>
      <p:bldP spid="15389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C5C87D6-077E-4B3D-9267-085DE0405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0CD5DD17-DE29-4271-90A3-AC4BE9796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B23865A9-69B2-4DD9-9B46-A8136C04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0"/>
            <a:ext cx="34290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Hình 9.1: Bản vẽ ống lót</a:t>
            </a:r>
          </a:p>
        </p:txBody>
      </p:sp>
      <p:sp>
        <p:nvSpPr>
          <p:cNvPr id="18438" name="AutoShape 6">
            <a:extLst>
              <a:ext uri="{FF2B5EF4-FFF2-40B4-BE49-F238E27FC236}">
                <a16:creationId xmlns="" xmlns:a16="http://schemas.microsoft.com/office/drawing/2014/main" id="{1D1A1F0D-FA6C-48B9-93AA-BDEEF3F1F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30352" cy="1066800"/>
          </a:xfrm>
          <a:prstGeom prst="wedgeRoundRectCallout">
            <a:avLst>
              <a:gd name="adj1" fmla="val 18694"/>
              <a:gd name="adj2" fmla="val 30208"/>
              <a:gd name="adj3" fmla="val 16667"/>
            </a:avLst>
          </a:prstGeom>
          <a:gradFill rotWithShape="1">
            <a:gsLst>
              <a:gs pos="0">
                <a:srgbClr val="CCFF66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Bản vẽ chi tiết ống lót gồm những yêu cầu kĩ thuật gì ?</a:t>
            </a:r>
            <a:endParaRPr lang="en-US" altLang="vi-V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Oval 10">
            <a:extLst>
              <a:ext uri="{FF2B5EF4-FFF2-40B4-BE49-F238E27FC236}">
                <a16:creationId xmlns="" xmlns:a16="http://schemas.microsoft.com/office/drawing/2014/main" id="{B959DB8C-3524-4B74-A2EB-396C86B6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2590800" cy="1143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1504</TotalTime>
  <Words>913</Words>
  <Application>Microsoft Office PowerPoint</Application>
  <PresentationFormat>On-screen Show (4:3)</PresentationFormat>
  <Paragraphs>132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Watermark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Bản vẽ chi tiết là bản vẽ như thế nào ?</vt:lpstr>
      <vt:lpstr>PowerPoint Presentation</vt:lpstr>
      <vt:lpstr>I- Nội dung của bản vẽ chi tiết. Bản vẽ chi tiết gồm những nội dung gì ?</vt:lpstr>
      <vt:lpstr>  I- Nội dung của bản vẽ chi tiết.  </vt:lpstr>
      <vt:lpstr>I- Nội dung của bản vẽ chi tiết.</vt:lpstr>
      <vt:lpstr>PowerPoint Presentation</vt:lpstr>
      <vt:lpstr>I- Nội dung của bản vẽ chi tiết.</vt:lpstr>
      <vt:lpstr>PowerPoint Presentation</vt:lpstr>
      <vt:lpstr>I- Nội dung của bản vẽ chi tiết. - Bản vẽ chi tiết dùng để chế tạo và kiểm tra chi tiết máy. </vt:lpstr>
      <vt:lpstr>II- Đọc bản vẽ chi tiết. Ví dụ: Đọc bản vẽ chi tiết ống lót.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212</cp:revision>
  <dcterms:created xsi:type="dcterms:W3CDTF">2012-09-10T09:01:08Z</dcterms:created>
  <dcterms:modified xsi:type="dcterms:W3CDTF">2021-10-03T01:47:15Z</dcterms:modified>
</cp:coreProperties>
</file>