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81" r:id="rId2"/>
    <p:sldId id="283" r:id="rId3"/>
    <p:sldId id="272" r:id="rId4"/>
    <p:sldId id="257" r:id="rId5"/>
    <p:sldId id="258" r:id="rId6"/>
    <p:sldId id="279" r:id="rId7"/>
    <p:sldId id="262" r:id="rId8"/>
    <p:sldId id="263" r:id="rId9"/>
    <p:sldId id="269" r:id="rId10"/>
    <p:sldId id="264" r:id="rId11"/>
    <p:sldId id="261" r:id="rId12"/>
    <p:sldId id="276" r:id="rId13"/>
    <p:sldId id="280" r:id="rId14"/>
    <p:sldId id="27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CC"/>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2" d="100"/>
          <a:sy n="52" d="100"/>
        </p:scale>
        <p:origin x="-1637" y="-8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971F36-5EC5-4DA5-8406-50BD23A6370B}" type="datetimeFigureOut">
              <a:rPr lang="en-US" smtClean="0"/>
              <a:pPr/>
              <a:t>4/11/2020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6D38CA-C3CF-48BE-A9EA-F63123D1ADE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6D38CA-C3CF-48BE-A9EA-F63123D1ADE1}" type="slidenum">
              <a:rPr lang="en-US" smtClean="0"/>
              <a:pPr/>
              <a:t>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13675F-3C2F-41B5-8E2E-686E411B4F5A}"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675F-3C2F-41B5-8E2E-686E411B4F5A}"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675F-3C2F-41B5-8E2E-686E411B4F5A}"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13675F-3C2F-41B5-8E2E-686E411B4F5A}"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13675F-3C2F-41B5-8E2E-686E411B4F5A}" type="datetimeFigureOut">
              <a:rPr lang="en-US" smtClean="0"/>
              <a:pPr/>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13675F-3C2F-41B5-8E2E-686E411B4F5A}"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13675F-3C2F-41B5-8E2E-686E411B4F5A}" type="datetimeFigureOut">
              <a:rPr lang="en-US" smtClean="0"/>
              <a:pPr/>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13675F-3C2F-41B5-8E2E-686E411B4F5A}" type="datetimeFigureOut">
              <a:rPr lang="en-US" smtClean="0"/>
              <a:pPr/>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13675F-3C2F-41B5-8E2E-686E411B4F5A}" type="datetimeFigureOut">
              <a:rPr lang="en-US" smtClean="0"/>
              <a:pPr/>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675F-3C2F-41B5-8E2E-686E411B4F5A}"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13675F-3C2F-41B5-8E2E-686E411B4F5A}" type="datetimeFigureOut">
              <a:rPr lang="en-US" smtClean="0"/>
              <a:pPr/>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DD542F-662F-40E7-86C9-0F69CFE3BB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13675F-3C2F-41B5-8E2E-686E411B4F5A}" type="datetimeFigureOut">
              <a:rPr lang="en-US" smtClean="0"/>
              <a:pPr/>
              <a:t>4/11/2020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DD542F-662F-40E7-86C9-0F69CFE3BB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3.gif"/><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E:\jdm\Thanh-pho-Stockholm.jpg"/>
          <p:cNvPicPr>
            <a:picLocks noChangeAspect="1" noChangeArrowheads="1"/>
          </p:cNvPicPr>
          <p:nvPr/>
        </p:nvPicPr>
        <p:blipFill>
          <a:blip r:embed="rId2" cstate="print"/>
          <a:srcRect/>
          <a:stretch>
            <a:fillRect/>
          </a:stretch>
        </p:blipFill>
        <p:spPr bwMode="auto">
          <a:xfrm>
            <a:off x="-304800" y="-228600"/>
            <a:ext cx="9753600" cy="7315200"/>
          </a:xfrm>
          <a:prstGeom prst="rect">
            <a:avLst/>
          </a:prstGeom>
          <a:noFill/>
        </p:spPr>
      </p:pic>
      <p:sp>
        <p:nvSpPr>
          <p:cNvPr id="5" name="TextBox 4"/>
          <p:cNvSpPr txBox="1"/>
          <p:nvPr/>
        </p:nvSpPr>
        <p:spPr>
          <a:xfrm>
            <a:off x="304800" y="2438400"/>
            <a:ext cx="8839200" cy="1107996"/>
          </a:xfrm>
          <a:prstGeom prst="rect">
            <a:avLst/>
          </a:prstGeom>
          <a:noFill/>
        </p:spPr>
        <p:txBody>
          <a:bodyPr wrap="square" rtlCol="0">
            <a:prstTxWarp prst="textCircle">
              <a:avLst/>
            </a:prstTxWarp>
            <a:spAutoFit/>
          </a:bodyPr>
          <a:lstStyle/>
          <a:p>
            <a:r>
              <a:rPr lang="en-US" sz="72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r>
              <a:rPr lang="en-US" sz="7200" b="1" i="1" dirty="0" smtClean="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rPr>
              <a:t>Welcome to our class</a:t>
            </a:r>
            <a:endParaRPr lang="en-US" sz="7200" b="1" i="1" dirty="0">
              <a:ln w="18000">
                <a:solidFill>
                  <a:schemeClr val="accent2">
                    <a:satMod val="140000"/>
                  </a:schemeClr>
                </a:solidFill>
                <a:prstDash val="solid"/>
                <a:miter lim="800000"/>
              </a:ln>
              <a:solidFill>
                <a:srgbClr val="FF0000"/>
              </a:solidFill>
              <a:effectLst>
                <a:outerShdw blurRad="50800" dist="38100" dir="2700000" algn="tl" rotWithShape="0">
                  <a:prstClr val="black">
                    <a:alpha val="40000"/>
                  </a:prst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E:\jdm\hinh-nen-powerpoint-dep-nhat-1.jpg"/>
          <p:cNvPicPr>
            <a:picLocks noGrp="1" noChangeAspect="1" noChangeArrowheads="1"/>
          </p:cNvPicPr>
          <p:nvPr>
            <p:ph idx="1"/>
          </p:nvPr>
        </p:nvPicPr>
        <p:blipFill>
          <a:blip r:embed="rId2" cstate="print"/>
          <a:srcRect/>
          <a:stretch>
            <a:fillRect/>
          </a:stretch>
        </p:blipFill>
        <p:spPr bwMode="auto">
          <a:xfrm>
            <a:off x="-67610" y="0"/>
            <a:ext cx="9211610" cy="6858000"/>
          </a:xfrm>
          <a:prstGeom prst="rect">
            <a:avLst/>
          </a:prstGeom>
          <a:noFill/>
        </p:spPr>
      </p:pic>
      <p:sp>
        <p:nvSpPr>
          <p:cNvPr id="6" name="TextBox 5"/>
          <p:cNvSpPr txBox="1"/>
          <p:nvPr/>
        </p:nvSpPr>
        <p:spPr>
          <a:xfrm>
            <a:off x="914400" y="1752600"/>
            <a:ext cx="7959495" cy="3416320"/>
          </a:xfrm>
          <a:prstGeom prst="rect">
            <a:avLst/>
          </a:prstGeom>
          <a:noFill/>
        </p:spPr>
        <p:txBody>
          <a:bodyPr wrap="square" rtlCol="0">
            <a:spAutoFit/>
          </a:bodyPr>
          <a:lstStyle/>
          <a:p>
            <a:r>
              <a:rPr lang="en-US" sz="2400" b="1" dirty="0" smtClean="0"/>
              <a:t>Study kills </a:t>
            </a:r>
          </a:p>
          <a:p>
            <a:r>
              <a:rPr lang="en-US" sz="2400" b="1" dirty="0" smtClean="0"/>
              <a:t>Think about the 5 Ws and 1 H and include the answers in your postcard :</a:t>
            </a:r>
          </a:p>
          <a:p>
            <a:r>
              <a:rPr lang="en-US" sz="2400" dirty="0" smtClean="0"/>
              <a:t>                                                Who? </a:t>
            </a:r>
          </a:p>
          <a:p>
            <a:r>
              <a:rPr lang="en-US" sz="2400" dirty="0" smtClean="0"/>
              <a:t>                                                What?</a:t>
            </a:r>
          </a:p>
          <a:p>
            <a:r>
              <a:rPr lang="en-US" sz="2400" dirty="0" smtClean="0"/>
              <a:t>                                                When?</a:t>
            </a:r>
          </a:p>
          <a:p>
            <a:r>
              <a:rPr lang="en-US" sz="2400" dirty="0" smtClean="0"/>
              <a:t>                                                Where?</a:t>
            </a:r>
          </a:p>
          <a:p>
            <a:r>
              <a:rPr lang="en-US" sz="2400" dirty="0" smtClean="0"/>
              <a:t>                                                Why?</a:t>
            </a:r>
          </a:p>
          <a:p>
            <a:r>
              <a:rPr lang="en-US" sz="2400" dirty="0" smtClean="0"/>
              <a:t>                                                How?</a:t>
            </a:r>
            <a:endParaRPr lang="en-US" sz="2400" dirty="0"/>
          </a:p>
        </p:txBody>
      </p:sp>
      <p:sp>
        <p:nvSpPr>
          <p:cNvPr id="8" name="TextBox 7"/>
          <p:cNvSpPr txBox="1"/>
          <p:nvPr/>
        </p:nvSpPr>
        <p:spPr>
          <a:xfrm>
            <a:off x="990600" y="1143000"/>
            <a:ext cx="3349378" cy="584775"/>
          </a:xfrm>
          <a:prstGeom prst="rect">
            <a:avLst/>
          </a:prstGeom>
          <a:noFill/>
        </p:spPr>
        <p:txBody>
          <a:bodyPr wrap="none" rtlCol="0">
            <a:spAutoFit/>
          </a:bodyPr>
          <a:lstStyle/>
          <a:p>
            <a:r>
              <a:rPr lang="en-US" sz="3200" b="1" i="1" dirty="0" smtClean="0">
                <a:solidFill>
                  <a:schemeClr val="accent6">
                    <a:lumMod val="75000"/>
                  </a:schemeClr>
                </a:solidFill>
              </a:rPr>
              <a:t>A holiday postcard</a:t>
            </a:r>
            <a:endParaRPr lang="en-US" sz="3200" b="1" i="1" dirty="0">
              <a:solidFill>
                <a:schemeClr val="accent6">
                  <a:lumMod val="75000"/>
                </a:schemeClr>
              </a:solidFill>
            </a:endParaRPr>
          </a:p>
        </p:txBody>
      </p:sp>
      <p:sp>
        <p:nvSpPr>
          <p:cNvPr id="10" name="Rectangle 9"/>
          <p:cNvSpPr/>
          <p:nvPr/>
        </p:nvSpPr>
        <p:spPr>
          <a:xfrm>
            <a:off x="838200" y="228600"/>
            <a:ext cx="2438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FF0000"/>
                </a:solidFill>
              </a:rPr>
              <a:t>WRITING</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box(in)">
                                      <p:cBhvr>
                                        <p:cTn id="15" dur="500"/>
                                        <p:tgtEl>
                                          <p:spTgt spid="6">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box(in)">
                                      <p:cBhvr>
                                        <p:cTn id="18" dur="500"/>
                                        <p:tgtEl>
                                          <p:spTgt spid="6">
                                            <p:txEl>
                                              <p:pRg st="0" end="0"/>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box(in)">
                                      <p:cBhvr>
                                        <p:cTn id="21" dur="500"/>
                                        <p:tgtEl>
                                          <p:spTgt spid="6">
                                            <p:txEl>
                                              <p:pRg st="1" end="1"/>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box(in)">
                                      <p:cBhvr>
                                        <p:cTn id="24" dur="500"/>
                                        <p:tgtEl>
                                          <p:spTgt spid="6">
                                            <p:txEl>
                                              <p:pRg st="2" end="2"/>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ox(in)">
                                      <p:cBhvr>
                                        <p:cTn id="27" dur="500"/>
                                        <p:tgtEl>
                                          <p:spTgt spid="6">
                                            <p:txEl>
                                              <p:pRg st="3" end="3"/>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box(in)">
                                      <p:cBhvr>
                                        <p:cTn id="30" dur="500"/>
                                        <p:tgtEl>
                                          <p:spTgt spid="6">
                                            <p:txEl>
                                              <p:pRg st="4" end="4"/>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Effect transition="in" filter="box(in)">
                                      <p:cBhvr>
                                        <p:cTn id="33" dur="500"/>
                                        <p:tgtEl>
                                          <p:spTgt spid="6">
                                            <p:txEl>
                                              <p:pRg st="5" end="5"/>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6">
                                            <p:txEl>
                                              <p:pRg st="6" end="6"/>
                                            </p:txEl>
                                          </p:spTgt>
                                        </p:tgtEl>
                                        <p:attrNameLst>
                                          <p:attrName>style.visibility</p:attrName>
                                        </p:attrNameLst>
                                      </p:cBhvr>
                                      <p:to>
                                        <p:strVal val="visible"/>
                                      </p:to>
                                    </p:set>
                                    <p:animEffect transition="in" filter="box(in)">
                                      <p:cBhvr>
                                        <p:cTn id="36" dur="500"/>
                                        <p:tgtEl>
                                          <p:spTgt spid="6">
                                            <p:txEl>
                                              <p:pRg st="6" end="6"/>
                                            </p:txEl>
                                          </p:spTgt>
                                        </p:tgtEl>
                                      </p:cBhvr>
                                    </p:animEffect>
                                  </p:childTnLst>
                                </p:cTn>
                              </p:par>
                              <p:par>
                                <p:cTn id="37" presetID="4" presetClass="entr" presetSubtype="16" fill="hold" nodeType="with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animEffect transition="in" filter="box(in)">
                                      <p:cBhvr>
                                        <p:cTn id="39"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81000" y="304800"/>
            <a:ext cx="8305800" cy="646331"/>
          </a:xfrm>
          <a:prstGeom prst="rect">
            <a:avLst/>
          </a:prstGeom>
          <a:noFill/>
        </p:spPr>
        <p:txBody>
          <a:bodyPr wrap="square" rtlCol="0">
            <a:spAutoFit/>
          </a:bodyPr>
          <a:lstStyle/>
          <a:p>
            <a:r>
              <a:rPr lang="en-US" sz="3600" b="1" i="1" dirty="0" smtClean="0"/>
              <a:t>4. Rearrange the words to make sentences</a:t>
            </a:r>
            <a:r>
              <a:rPr lang="en-US" b="1" i="1" dirty="0" smtClean="0"/>
              <a:t>.</a:t>
            </a:r>
            <a:endParaRPr lang="en-US" b="1" i="1" dirty="0"/>
          </a:p>
        </p:txBody>
      </p:sp>
      <p:sp>
        <p:nvSpPr>
          <p:cNvPr id="6" name="TextBox 5"/>
          <p:cNvSpPr txBox="1"/>
          <p:nvPr/>
        </p:nvSpPr>
        <p:spPr>
          <a:xfrm>
            <a:off x="685800" y="1066800"/>
            <a:ext cx="6324600" cy="5539978"/>
          </a:xfrm>
          <a:prstGeom prst="rect">
            <a:avLst/>
          </a:prstGeom>
          <a:noFill/>
        </p:spPr>
        <p:txBody>
          <a:bodyPr wrap="square" rtlCol="0">
            <a:spAutoFit/>
          </a:bodyPr>
          <a:lstStyle/>
          <a:p>
            <a:pPr marL="342900" indent="-342900">
              <a:buAutoNum type="arabicPeriod"/>
            </a:pPr>
            <a:r>
              <a:rPr lang="en-US" sz="2400" dirty="0" smtClean="0"/>
              <a:t>Stockholm / fantastic / is /!</a:t>
            </a:r>
          </a:p>
          <a:p>
            <a:pPr marL="342900" indent="-342900">
              <a:buAutoNum type="arabicPeriod"/>
            </a:pPr>
            <a:endParaRPr lang="en-US" dirty="0" smtClean="0"/>
          </a:p>
          <a:p>
            <a:pPr marL="342900" indent="-342900">
              <a:buAutoNum type="arabicPeriod"/>
            </a:pPr>
            <a:endParaRPr lang="en-US" dirty="0" smtClean="0"/>
          </a:p>
          <a:p>
            <a:r>
              <a:rPr lang="en-US" sz="2400" dirty="0" smtClean="0"/>
              <a:t>2. </a:t>
            </a:r>
            <a:r>
              <a:rPr lang="en-US" sz="2400" dirty="0" err="1" smtClean="0"/>
              <a:t>Da</a:t>
            </a:r>
            <a:r>
              <a:rPr lang="en-US" sz="2400" dirty="0" smtClean="0"/>
              <a:t> lat / we’re / in /!</a:t>
            </a:r>
          </a:p>
          <a:p>
            <a:endParaRPr lang="en-US" sz="2400" dirty="0" smtClean="0"/>
          </a:p>
          <a:p>
            <a:r>
              <a:rPr lang="en-US" sz="2400" dirty="0" smtClean="0"/>
              <a:t>3. A good time / we’re / having / here /!</a:t>
            </a:r>
          </a:p>
          <a:p>
            <a:endParaRPr lang="en-US" sz="2400" dirty="0" smtClean="0"/>
          </a:p>
          <a:p>
            <a:r>
              <a:rPr lang="en-US" sz="2400" dirty="0" smtClean="0"/>
              <a:t>4. Love / I / Disneyland /!</a:t>
            </a:r>
          </a:p>
          <a:p>
            <a:endParaRPr lang="en-US" sz="2400" dirty="0" smtClean="0"/>
          </a:p>
          <a:p>
            <a:r>
              <a:rPr lang="en-US" sz="2400" dirty="0" smtClean="0"/>
              <a:t>5. Must / come /you /!</a:t>
            </a:r>
          </a:p>
          <a:p>
            <a:endParaRPr lang="en-US" sz="2400" dirty="0" smtClean="0"/>
          </a:p>
          <a:p>
            <a:r>
              <a:rPr lang="en-US" sz="2400" dirty="0" smtClean="0"/>
              <a:t>6. You / wish /I /were /here /! </a:t>
            </a:r>
          </a:p>
          <a:p>
            <a:endParaRPr lang="en-US" sz="2400" dirty="0" smtClean="0"/>
          </a:p>
          <a:p>
            <a:endParaRPr lang="en-US" dirty="0" smtClean="0"/>
          </a:p>
          <a:p>
            <a:endParaRPr lang="en-US" dirty="0" smtClean="0"/>
          </a:p>
          <a:p>
            <a:endParaRPr lang="en-US" dirty="0"/>
          </a:p>
        </p:txBody>
      </p:sp>
      <p:sp>
        <p:nvSpPr>
          <p:cNvPr id="8" name="Right Arrow 7"/>
          <p:cNvSpPr/>
          <p:nvPr/>
        </p:nvSpPr>
        <p:spPr>
          <a:xfrm>
            <a:off x="685800" y="1676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143000" y="1600200"/>
            <a:ext cx="4800600" cy="461665"/>
          </a:xfrm>
          <a:prstGeom prst="rect">
            <a:avLst/>
          </a:prstGeom>
          <a:noFill/>
        </p:spPr>
        <p:txBody>
          <a:bodyPr wrap="square" rtlCol="0">
            <a:spAutoFit/>
          </a:bodyPr>
          <a:lstStyle/>
          <a:p>
            <a:r>
              <a:rPr lang="en-US" sz="2400" b="1" dirty="0" smtClean="0">
                <a:solidFill>
                  <a:srgbClr val="FF0000"/>
                </a:solidFill>
              </a:rPr>
              <a:t>Stockholm is fantastic!</a:t>
            </a:r>
            <a:endParaRPr lang="en-US" sz="2400" b="1" dirty="0">
              <a:solidFill>
                <a:srgbClr val="FF0000"/>
              </a:solidFill>
            </a:endParaRPr>
          </a:p>
        </p:txBody>
      </p:sp>
      <p:sp>
        <p:nvSpPr>
          <p:cNvPr id="11" name="Right Arrow 10"/>
          <p:cNvSpPr/>
          <p:nvPr/>
        </p:nvSpPr>
        <p:spPr>
          <a:xfrm>
            <a:off x="685800" y="2438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0" y="2362200"/>
            <a:ext cx="2225161" cy="461665"/>
          </a:xfrm>
          <a:prstGeom prst="rect">
            <a:avLst/>
          </a:prstGeom>
          <a:noFill/>
        </p:spPr>
        <p:txBody>
          <a:bodyPr wrap="none" rtlCol="0">
            <a:spAutoFit/>
          </a:bodyPr>
          <a:lstStyle/>
          <a:p>
            <a:r>
              <a:rPr lang="en-US" sz="2400" b="1" dirty="0" smtClean="0">
                <a:solidFill>
                  <a:srgbClr val="FF0000"/>
                </a:solidFill>
              </a:rPr>
              <a:t>We’re in </a:t>
            </a:r>
            <a:r>
              <a:rPr lang="en-US" sz="2400" b="1" dirty="0" err="1" smtClean="0">
                <a:solidFill>
                  <a:srgbClr val="FF0000"/>
                </a:solidFill>
              </a:rPr>
              <a:t>Da</a:t>
            </a:r>
            <a:r>
              <a:rPr lang="en-US" sz="2400" b="1" dirty="0" smtClean="0">
                <a:solidFill>
                  <a:srgbClr val="FF0000"/>
                </a:solidFill>
              </a:rPr>
              <a:t> Lat!</a:t>
            </a:r>
            <a:endParaRPr lang="en-US" sz="2400" b="1" dirty="0">
              <a:solidFill>
                <a:srgbClr val="FF0000"/>
              </a:solidFill>
            </a:endParaRPr>
          </a:p>
        </p:txBody>
      </p:sp>
      <p:sp>
        <p:nvSpPr>
          <p:cNvPr id="13" name="Right Arrow 12"/>
          <p:cNvSpPr/>
          <p:nvPr/>
        </p:nvSpPr>
        <p:spPr>
          <a:xfrm>
            <a:off x="685800" y="32004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143000" y="3124200"/>
            <a:ext cx="4195316" cy="461665"/>
          </a:xfrm>
          <a:prstGeom prst="rect">
            <a:avLst/>
          </a:prstGeom>
          <a:noFill/>
        </p:spPr>
        <p:txBody>
          <a:bodyPr wrap="none" rtlCol="0">
            <a:spAutoFit/>
          </a:bodyPr>
          <a:lstStyle/>
          <a:p>
            <a:r>
              <a:rPr lang="en-US" sz="2400" b="1" dirty="0" smtClean="0">
                <a:solidFill>
                  <a:srgbClr val="FF0000"/>
                </a:solidFill>
              </a:rPr>
              <a:t>We’re having a good time here!</a:t>
            </a:r>
            <a:endParaRPr lang="en-US" sz="2400" b="1" dirty="0">
              <a:solidFill>
                <a:srgbClr val="FF0000"/>
              </a:solidFill>
            </a:endParaRPr>
          </a:p>
        </p:txBody>
      </p:sp>
      <p:sp>
        <p:nvSpPr>
          <p:cNvPr id="15" name="Right Arrow 14"/>
          <p:cNvSpPr/>
          <p:nvPr/>
        </p:nvSpPr>
        <p:spPr>
          <a:xfrm>
            <a:off x="685800" y="3886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19200" y="3810000"/>
            <a:ext cx="2457468" cy="461665"/>
          </a:xfrm>
          <a:prstGeom prst="rect">
            <a:avLst/>
          </a:prstGeom>
          <a:noFill/>
        </p:spPr>
        <p:txBody>
          <a:bodyPr wrap="none" rtlCol="0">
            <a:spAutoFit/>
          </a:bodyPr>
          <a:lstStyle/>
          <a:p>
            <a:r>
              <a:rPr lang="en-US" sz="2400" b="1" dirty="0" smtClean="0">
                <a:solidFill>
                  <a:srgbClr val="FF0000"/>
                </a:solidFill>
              </a:rPr>
              <a:t>I love Disneyland!</a:t>
            </a:r>
            <a:endParaRPr lang="en-US" sz="2400" b="1" dirty="0">
              <a:solidFill>
                <a:srgbClr val="FF0000"/>
              </a:solidFill>
            </a:endParaRPr>
          </a:p>
        </p:txBody>
      </p:sp>
      <p:sp>
        <p:nvSpPr>
          <p:cNvPr id="17" name="Right Arrow 16"/>
          <p:cNvSpPr/>
          <p:nvPr/>
        </p:nvSpPr>
        <p:spPr>
          <a:xfrm>
            <a:off x="685800" y="45720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066800" y="4495800"/>
            <a:ext cx="2229200" cy="461665"/>
          </a:xfrm>
          <a:prstGeom prst="rect">
            <a:avLst/>
          </a:prstGeom>
          <a:noFill/>
        </p:spPr>
        <p:txBody>
          <a:bodyPr wrap="none" rtlCol="0">
            <a:spAutoFit/>
          </a:bodyPr>
          <a:lstStyle/>
          <a:p>
            <a:r>
              <a:rPr lang="en-US" sz="2400" b="1" dirty="0" smtClean="0">
                <a:solidFill>
                  <a:srgbClr val="FF0000"/>
                </a:solidFill>
              </a:rPr>
              <a:t>You must come!</a:t>
            </a:r>
            <a:endParaRPr lang="en-US" sz="2400" b="1" dirty="0">
              <a:solidFill>
                <a:srgbClr val="FF0000"/>
              </a:solidFill>
            </a:endParaRPr>
          </a:p>
        </p:txBody>
      </p:sp>
      <p:sp>
        <p:nvSpPr>
          <p:cNvPr id="19" name="TextBox 18"/>
          <p:cNvSpPr txBox="1"/>
          <p:nvPr/>
        </p:nvSpPr>
        <p:spPr>
          <a:xfrm>
            <a:off x="1143000" y="5334000"/>
            <a:ext cx="3228256" cy="461665"/>
          </a:xfrm>
          <a:prstGeom prst="rect">
            <a:avLst/>
          </a:prstGeom>
          <a:noFill/>
        </p:spPr>
        <p:txBody>
          <a:bodyPr wrap="none" rtlCol="0">
            <a:spAutoFit/>
          </a:bodyPr>
          <a:lstStyle/>
          <a:p>
            <a:r>
              <a:rPr lang="en-US" sz="2400" b="1" dirty="0" smtClean="0">
                <a:solidFill>
                  <a:srgbClr val="FF0000"/>
                </a:solidFill>
              </a:rPr>
              <a:t>I </a:t>
            </a:r>
            <a:r>
              <a:rPr lang="en-US" sz="2400" b="1" dirty="0" err="1" smtClean="0">
                <a:solidFill>
                  <a:srgbClr val="FF0000"/>
                </a:solidFill>
              </a:rPr>
              <a:t>wishgg</a:t>
            </a:r>
            <a:r>
              <a:rPr lang="en-US" sz="2400" b="1" dirty="0" smtClean="0">
                <a:solidFill>
                  <a:srgbClr val="FF0000"/>
                </a:solidFill>
              </a:rPr>
              <a:t> you were here!</a:t>
            </a:r>
            <a:endParaRPr lang="en-US" sz="2400" b="1" dirty="0">
              <a:solidFill>
                <a:srgbClr val="FF0000"/>
              </a:solidFill>
            </a:endParaRPr>
          </a:p>
        </p:txBody>
      </p:sp>
      <p:sp>
        <p:nvSpPr>
          <p:cNvPr id="20" name="Right Arrow 19"/>
          <p:cNvSpPr/>
          <p:nvPr/>
        </p:nvSpPr>
        <p:spPr>
          <a:xfrm>
            <a:off x="685800" y="5410200"/>
            <a:ext cx="3810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4" presetClass="entr" presetSubtype="16"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ox(in)">
                                      <p:cBhvr>
                                        <p:cTn id="29" dur="500"/>
                                        <p:tgtEl>
                                          <p:spTgt spid="13"/>
                                        </p:tgtEl>
                                      </p:cBhvr>
                                    </p:animEffect>
                                  </p:childTnLst>
                                </p:cTn>
                              </p:par>
                              <p:par>
                                <p:cTn id="30" presetID="4"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checkerboard(across)">
                                      <p:cBhvr>
                                        <p:cTn id="35" dur="500"/>
                                        <p:tgtEl>
                                          <p:spTgt spid="15"/>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blinds(horizontal)">
                                      <p:cBhvr>
                                        <p:cTn id="38" dur="500"/>
                                        <p:tgtEl>
                                          <p:spTgt spid="16"/>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blinds(horizontal)">
                                      <p:cBhvr>
                                        <p:cTn id="41" dur="500"/>
                                        <p:tgtEl>
                                          <p:spTgt spid="17"/>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box(in)">
                                      <p:cBhvr>
                                        <p:cTn id="44" dur="500"/>
                                        <p:tgtEl>
                                          <p:spTgt spid="18"/>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linds(horizontal)">
                                      <p:cBhvr>
                                        <p:cTn id="47" dur="500"/>
                                        <p:tgtEl>
                                          <p:spTgt spid="20"/>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box(i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animBg="1"/>
      <p:bldP spid="10" grpId="0"/>
      <p:bldP spid="11" grpId="0" animBg="1"/>
      <p:bldP spid="12" grpId="0"/>
      <p:bldP spid="13" grpId="0" animBg="1"/>
      <p:bldP spid="14" grpId="0"/>
      <p:bldP spid="15" grpId="0" animBg="1"/>
      <p:bldP spid="16" grpId="0"/>
      <p:bldP spid="17" grpId="0" animBg="1"/>
      <p:bldP spid="18" grpId="0"/>
      <p:bldP spid="19"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457200" y="609600"/>
            <a:ext cx="8686800" cy="2123658"/>
          </a:xfrm>
          <a:prstGeom prst="rect">
            <a:avLst/>
          </a:prstGeom>
          <a:noFill/>
        </p:spPr>
        <p:txBody>
          <a:bodyPr wrap="square" rtlCol="0">
            <a:spAutoFit/>
          </a:bodyPr>
          <a:lstStyle/>
          <a:p>
            <a:r>
              <a:rPr lang="en-US" sz="4400" b="1" dirty="0" smtClean="0"/>
              <a:t>5. Write a postcard. Use the notes about the city you have chosen in Speaking 4, page 32.</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dm\hinh-nen-powerpoint-40.jpg"/>
          <p:cNvPicPr>
            <a:picLocks noGrp="1" noChangeAspect="1" noChangeArrowheads="1"/>
          </p:cNvPicPr>
          <p:nvPr>
            <p:ph idx="1"/>
          </p:nvPr>
        </p:nvPicPr>
        <p:blipFill>
          <a:blip r:embed="rId2" cstate="print"/>
          <a:srcRect/>
          <a:stretch>
            <a:fillRect/>
          </a:stretch>
        </p:blipFill>
        <p:spPr bwMode="auto">
          <a:xfrm>
            <a:off x="-70909" y="0"/>
            <a:ext cx="9214909" cy="6858000"/>
          </a:xfrm>
          <a:prstGeom prst="rect">
            <a:avLst/>
          </a:prstGeom>
          <a:noFill/>
        </p:spPr>
      </p:pic>
      <p:sp>
        <p:nvSpPr>
          <p:cNvPr id="7" name="WordArt 19"/>
          <p:cNvSpPr>
            <a:spLocks noChangeArrowheads="1" noChangeShapeType="1" noTextEdit="1"/>
          </p:cNvSpPr>
          <p:nvPr/>
        </p:nvSpPr>
        <p:spPr bwMode="auto">
          <a:xfrm>
            <a:off x="1915816" y="381000"/>
            <a:ext cx="4883739" cy="685800"/>
          </a:xfrm>
          <a:prstGeom prst="rect">
            <a:avLst/>
          </a:prstGeom>
        </p:spPr>
        <p:txBody>
          <a:bodyPr wrap="none" fromWordArt="1">
            <a:prstTxWarp prst="textPlain">
              <a:avLst>
                <a:gd name="adj" fmla="val 50000"/>
              </a:avLst>
            </a:prstTxWarp>
          </a:bodyPr>
          <a:lstStyle/>
          <a:p>
            <a:pPr algn="ctr"/>
            <a:r>
              <a:rPr lang="en-US" sz="3600" kern="10" dirty="0">
                <a:ln w="9525">
                  <a:noFill/>
                  <a:round/>
                  <a:headEnd/>
                  <a:tailEnd/>
                </a:ln>
                <a:solidFill>
                  <a:srgbClr val="00B050"/>
                </a:solidFill>
                <a:effectLst>
                  <a:outerShdw dist="35921" dir="2700000" algn="ctr" rotWithShape="0">
                    <a:srgbClr val="FF0000">
                      <a:alpha val="79999"/>
                    </a:srgbClr>
                  </a:outerShdw>
                </a:effectLst>
                <a:latin typeface=".VnCooperH"/>
              </a:rPr>
              <a:t>Homework</a:t>
            </a:r>
          </a:p>
        </p:txBody>
      </p:sp>
      <p:sp>
        <p:nvSpPr>
          <p:cNvPr id="8" name="TextBox 7"/>
          <p:cNvSpPr txBox="1"/>
          <p:nvPr/>
        </p:nvSpPr>
        <p:spPr>
          <a:xfrm>
            <a:off x="762000" y="2362200"/>
            <a:ext cx="7924800" cy="2308324"/>
          </a:xfrm>
          <a:prstGeom prst="rect">
            <a:avLst/>
          </a:prstGeom>
          <a:noFill/>
        </p:spPr>
        <p:txBody>
          <a:bodyPr wrap="square" rtlCol="0">
            <a:spAutoFit/>
          </a:bodyPr>
          <a:lstStyle/>
          <a:p>
            <a:pPr>
              <a:buFontTx/>
              <a:buChar char="-"/>
            </a:pPr>
            <a:r>
              <a:rPr lang="en-US" sz="4800" dirty="0" smtClean="0"/>
              <a:t>Learn by heart all the new  words</a:t>
            </a:r>
          </a:p>
          <a:p>
            <a:pPr>
              <a:buFontTx/>
              <a:buChar char="-"/>
            </a:pPr>
            <a:r>
              <a:rPr lang="en-US" sz="4800" dirty="0" smtClean="0"/>
              <a:t>Do exercises in workbook</a:t>
            </a:r>
            <a:endParaRPr lang="en-US" sz="4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pic>
        <p:nvPicPr>
          <p:cNvPr id="4" name="Picture 19" descr="Chim anhdong"/>
          <p:cNvPicPr>
            <a:picLocks noChangeAspect="1" noChangeArrowheads="1" noCrop="1"/>
          </p:cNvPicPr>
          <p:nvPr/>
        </p:nvPicPr>
        <p:blipFill>
          <a:blip r:embed="rId3" cstate="print"/>
          <a:srcRect/>
          <a:stretch>
            <a:fillRect/>
          </a:stretch>
        </p:blipFill>
        <p:spPr bwMode="auto">
          <a:xfrm rot="18995673">
            <a:off x="115837" y="344437"/>
            <a:ext cx="1665287" cy="1665288"/>
          </a:xfrm>
          <a:prstGeom prst="rect">
            <a:avLst/>
          </a:prstGeom>
          <a:noFill/>
          <a:ln w="9525">
            <a:noFill/>
            <a:miter lim="800000"/>
            <a:headEnd/>
            <a:tailEnd/>
          </a:ln>
        </p:spPr>
      </p:pic>
      <p:pic>
        <p:nvPicPr>
          <p:cNvPr id="5" name="Picture 19" descr="Chim anhdong"/>
          <p:cNvPicPr>
            <a:picLocks noChangeAspect="1" noChangeArrowheads="1" noCrop="1"/>
          </p:cNvPicPr>
          <p:nvPr/>
        </p:nvPicPr>
        <p:blipFill>
          <a:blip r:embed="rId3" cstate="print"/>
          <a:srcRect/>
          <a:stretch>
            <a:fillRect/>
          </a:stretch>
        </p:blipFill>
        <p:spPr bwMode="auto">
          <a:xfrm rot="18995673">
            <a:off x="7134276" y="344436"/>
            <a:ext cx="1665288" cy="1665288"/>
          </a:xfrm>
          <a:prstGeom prst="rect">
            <a:avLst/>
          </a:prstGeom>
          <a:noFill/>
          <a:ln w="9525">
            <a:noFill/>
            <a:miter lim="800000"/>
            <a:headEnd/>
            <a:tailEnd/>
          </a:ln>
        </p:spPr>
      </p:pic>
      <p:sp>
        <p:nvSpPr>
          <p:cNvPr id="6" name="TextBox 5"/>
          <p:cNvSpPr txBox="1"/>
          <p:nvPr/>
        </p:nvSpPr>
        <p:spPr>
          <a:xfrm>
            <a:off x="304800" y="2362200"/>
            <a:ext cx="8839201" cy="923330"/>
          </a:xfrm>
          <a:prstGeom prst="rect">
            <a:avLst/>
          </a:prstGeom>
          <a:noFill/>
        </p:spPr>
        <p:txBody>
          <a:bodyPr wrap="square" rtlCol="0">
            <a:prstTxWarp prst="textChevronInverted">
              <a:avLst/>
            </a:prstTxWarp>
            <a:spAutoFit/>
          </a:bodyPr>
          <a:lstStyle/>
          <a:p>
            <a:r>
              <a:rPr lang="en-US" sz="5400" b="1" dirty="0" smtClean="0">
                <a:solidFill>
                  <a:srgbClr val="FF0000"/>
                </a:solidFill>
              </a:rPr>
              <a:t>Thanks for your attending</a:t>
            </a:r>
            <a:endParaRPr lang="en-US" sz="5400" b="1" dirty="0">
              <a:solidFill>
                <a:srgbClr val="FF0000"/>
              </a:solidFill>
            </a:endParaRPr>
          </a:p>
        </p:txBody>
      </p:sp>
      <p:pic>
        <p:nvPicPr>
          <p:cNvPr id="7" name="Picture 3"/>
          <p:cNvPicPr>
            <a:picLocks noChangeAspect="1"/>
          </p:cNvPicPr>
          <p:nvPr/>
        </p:nvPicPr>
        <p:blipFill>
          <a:blip r:embed="rId4" cstate="print"/>
          <a:srcRect/>
          <a:stretch>
            <a:fillRect/>
          </a:stretch>
        </p:blipFill>
        <p:spPr bwMode="auto">
          <a:xfrm>
            <a:off x="1905000" y="4419600"/>
            <a:ext cx="4933950" cy="2152650"/>
          </a:xfrm>
          <a:prstGeom prst="rect">
            <a:avLst/>
          </a:prstGeom>
          <a:noFill/>
          <a:ln w="9525">
            <a:noFill/>
            <a:miter lim="800000"/>
            <a:headEnd/>
            <a:tailEnd/>
          </a:ln>
        </p:spPr>
      </p:pic>
      <p:pic>
        <p:nvPicPr>
          <p:cNvPr id="8" name="Picture 4"/>
          <p:cNvPicPr>
            <a:picLocks noChangeAspect="1"/>
          </p:cNvPicPr>
          <p:nvPr/>
        </p:nvPicPr>
        <p:blipFill>
          <a:blip r:embed="rId5" cstate="print"/>
          <a:srcRect/>
          <a:stretch>
            <a:fillRect/>
          </a:stretch>
        </p:blipFill>
        <p:spPr bwMode="auto">
          <a:xfrm>
            <a:off x="7996238" y="2895600"/>
            <a:ext cx="1012825" cy="3962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5" name="Picture 3" descr="E:\jdm\hinh-nen-powerpoint-don-gian-15.jpg"/>
          <p:cNvPicPr>
            <a:picLocks noGrp="1" noChangeAspect="1" noChangeArrowheads="1"/>
          </p:cNvPicPr>
          <p:nvPr>
            <p:ph idx="1"/>
          </p:nvPr>
        </p:nvPicPr>
        <p:blipFill>
          <a:blip r:embed="rId2" cstate="print">
            <a:lum bright="30000"/>
          </a:blip>
          <a:srcRect/>
          <a:stretch>
            <a:fillRect/>
          </a:stretch>
        </p:blipFill>
        <p:spPr bwMode="auto">
          <a:xfrm>
            <a:off x="-41300" y="0"/>
            <a:ext cx="9185300" cy="6858000"/>
          </a:xfrm>
          <a:prstGeom prst="rect">
            <a:avLst/>
          </a:prstGeom>
          <a:noFill/>
        </p:spPr>
      </p:pic>
      <p:sp>
        <p:nvSpPr>
          <p:cNvPr id="8" name="TextBox 7"/>
          <p:cNvSpPr txBox="1"/>
          <p:nvPr/>
        </p:nvSpPr>
        <p:spPr>
          <a:xfrm>
            <a:off x="4419600" y="838200"/>
            <a:ext cx="2432115" cy="1569660"/>
          </a:xfrm>
          <a:prstGeom prst="rect">
            <a:avLst/>
          </a:prstGeom>
          <a:noFill/>
        </p:spPr>
        <p:txBody>
          <a:bodyPr wrap="square" rtlCol="0">
            <a:spAutoFit/>
          </a:bodyPr>
          <a:lstStyle/>
          <a:p>
            <a:r>
              <a:rPr lang="en-US" sz="4800" b="1" dirty="0" smtClean="0"/>
              <a:t>Oral test </a:t>
            </a:r>
          </a:p>
          <a:p>
            <a:endParaRPr lang="en-US" sz="4800" b="1" dirty="0"/>
          </a:p>
        </p:txBody>
      </p:sp>
      <p:sp>
        <p:nvSpPr>
          <p:cNvPr id="9" name="5-Point Star 8"/>
          <p:cNvSpPr/>
          <p:nvPr/>
        </p:nvSpPr>
        <p:spPr>
          <a:xfrm>
            <a:off x="3962400" y="1752600"/>
            <a:ext cx="457200" cy="533400"/>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a:off x="4495800" y="1676400"/>
            <a:ext cx="4419600" cy="2895600"/>
          </a:xfrm>
          <a:prstGeom prst="rect">
            <a:avLst/>
          </a:prstGeom>
          <a:noFill/>
        </p:spPr>
        <p:txBody>
          <a:bodyPr wrap="square" rtlCol="0">
            <a:spAutoFit/>
          </a:bodyPr>
          <a:lstStyle/>
          <a:p>
            <a:r>
              <a:rPr lang="en-US" sz="3600" b="1" dirty="0" smtClean="0"/>
              <a:t>Choose a city . Imagine you have just arrived in that city and  use your notes to tell about your city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791201" y="1676400"/>
            <a:ext cx="152400" cy="369332"/>
          </a:xfrm>
          <a:prstGeom prst="rect">
            <a:avLst/>
          </a:prstGeom>
          <a:noFill/>
        </p:spPr>
        <p:txBody>
          <a:bodyPr wrap="square" rtlCol="0">
            <a:spAutoFit/>
          </a:bodyPr>
          <a:lstStyle/>
          <a:p>
            <a:endParaRPr lang="en-US" dirty="0"/>
          </a:p>
        </p:txBody>
      </p:sp>
      <p:pic>
        <p:nvPicPr>
          <p:cNvPr id="1028" name="Picture 4" descr="E:\jdm\Thanh-pho-Stockhol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9" name="TextBox 8"/>
          <p:cNvSpPr txBox="1"/>
          <p:nvPr/>
        </p:nvSpPr>
        <p:spPr>
          <a:xfrm>
            <a:off x="381000" y="722293"/>
            <a:ext cx="8653010" cy="1323439"/>
          </a:xfrm>
          <a:prstGeom prst="rect">
            <a:avLst/>
          </a:prstGeom>
          <a:noFill/>
        </p:spPr>
        <p:txBody>
          <a:bodyPr wrap="none" rtlCol="0">
            <a:spAutoFit/>
          </a:bodyPr>
          <a:lstStyle/>
          <a:p>
            <a:r>
              <a:rPr lang="en-US" sz="4000" b="1" i="1" dirty="0" smtClean="0"/>
              <a:t>Period 74 Unit 9 : CITIES OF THE WORLD</a:t>
            </a:r>
          </a:p>
          <a:p>
            <a:r>
              <a:rPr lang="en-US" sz="4000" b="1" i="1" dirty="0" smtClean="0"/>
              <a:t>                   Lesson 6 : Skill 2</a:t>
            </a:r>
            <a:endParaRPr lang="en-US" sz="4000" b="1" i="1" dirty="0"/>
          </a:p>
        </p:txBody>
      </p:sp>
      <p:sp>
        <p:nvSpPr>
          <p:cNvPr id="12" name="Rectangle 11"/>
          <p:cNvSpPr/>
          <p:nvPr/>
        </p:nvSpPr>
        <p:spPr>
          <a:xfrm>
            <a:off x="118610" y="-70992"/>
            <a:ext cx="4876800" cy="830997"/>
          </a:xfrm>
          <a:prstGeom prst="rect">
            <a:avLst/>
          </a:prstGeom>
        </p:spPr>
        <p:txBody>
          <a:bodyPr wrap="square">
            <a:spAutoFit/>
          </a:bodyPr>
          <a:lstStyle/>
          <a:p>
            <a:r>
              <a:rPr lang="en-US" sz="4800" kern="10" dirty="0" smtClean="0">
                <a:ln w="9525">
                  <a:solidFill>
                    <a:srgbClr val="CC99FF"/>
                  </a:solidFill>
                  <a:round/>
                  <a:headEnd/>
                  <a:tailEnd/>
                </a:ln>
                <a:solidFill>
                  <a:srgbClr val="FF0000"/>
                </a:solidFill>
                <a:effectLst>
                  <a:outerShdw dist="53882" dir="2700000" algn="ctr" rotWithShape="0">
                    <a:srgbClr val="9999FF">
                      <a:alpha val="79999"/>
                    </a:srgbClr>
                  </a:outerShdw>
                </a:effectLst>
                <a:latin typeface=".VnClarendonH"/>
              </a:rPr>
              <a:t>English 6</a:t>
            </a:r>
            <a:r>
              <a:rPr lang="en-US" kern="10" dirty="0" smtClean="0">
                <a:ln w="9525">
                  <a:solidFill>
                    <a:srgbClr val="CC99FF"/>
                  </a:solidFill>
                  <a:round/>
                  <a:headEnd/>
                  <a:tailEnd/>
                </a:ln>
                <a:solidFill>
                  <a:srgbClr val="FF0000"/>
                </a:solidFill>
                <a:effectLst>
                  <a:outerShdw dist="53882" dir="2700000" algn="ctr" rotWithShape="0">
                    <a:srgbClr val="9999FF">
                      <a:alpha val="79999"/>
                    </a:srgbClr>
                  </a:outerShdw>
                </a:effectLst>
                <a:latin typeface=".VnClarendonH"/>
              </a:rPr>
              <a:t> </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heckerboard(across)">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E:\jdm\stockholm.jpg"/>
          <p:cNvPicPr>
            <a:picLocks noChangeAspect="1" noChangeArrowheads="1"/>
          </p:cNvPicPr>
          <p:nvPr/>
        </p:nvPicPr>
        <p:blipFill>
          <a:blip r:embed="rId3" cstate="print">
            <a:lum bright="10000"/>
          </a:blip>
          <a:srcRect/>
          <a:stretch>
            <a:fillRect/>
          </a:stretch>
        </p:blipFill>
        <p:spPr bwMode="auto">
          <a:xfrm>
            <a:off x="4724400" y="3810000"/>
            <a:ext cx="4191000" cy="2362200"/>
          </a:xfrm>
          <a:prstGeom prst="rect">
            <a:avLst/>
          </a:prstGeom>
          <a:noFill/>
        </p:spPr>
      </p:pic>
      <p:sp>
        <p:nvSpPr>
          <p:cNvPr id="10" name="TextBox 9"/>
          <p:cNvSpPr txBox="1"/>
          <p:nvPr/>
        </p:nvSpPr>
        <p:spPr>
          <a:xfrm>
            <a:off x="1371600" y="3200400"/>
            <a:ext cx="2362200" cy="523220"/>
          </a:xfrm>
          <a:prstGeom prst="rect">
            <a:avLst/>
          </a:prstGeom>
          <a:noFill/>
        </p:spPr>
        <p:txBody>
          <a:bodyPr wrap="square" rtlCol="0">
            <a:spAutoFit/>
          </a:bodyPr>
          <a:lstStyle/>
          <a:p>
            <a:r>
              <a:rPr lang="en-US" sz="2800" b="1" dirty="0" smtClean="0"/>
              <a:t>Royal Palace</a:t>
            </a:r>
            <a:endParaRPr lang="en-US" sz="2800" b="1" dirty="0"/>
          </a:p>
        </p:txBody>
      </p:sp>
      <p:sp>
        <p:nvSpPr>
          <p:cNvPr id="11" name="TextBox 10"/>
          <p:cNvSpPr txBox="1"/>
          <p:nvPr/>
        </p:nvSpPr>
        <p:spPr>
          <a:xfrm>
            <a:off x="5867400" y="3200400"/>
            <a:ext cx="2449710" cy="523220"/>
          </a:xfrm>
          <a:prstGeom prst="rect">
            <a:avLst/>
          </a:prstGeom>
          <a:noFill/>
        </p:spPr>
        <p:txBody>
          <a:bodyPr wrap="none" rtlCol="0">
            <a:spAutoFit/>
          </a:bodyPr>
          <a:lstStyle/>
          <a:p>
            <a:r>
              <a:rPr lang="en-US" sz="2800" b="1" dirty="0" smtClean="0"/>
              <a:t>Nobel museum</a:t>
            </a:r>
            <a:endParaRPr lang="en-US" sz="2800" b="1" dirty="0"/>
          </a:p>
        </p:txBody>
      </p:sp>
      <p:pic>
        <p:nvPicPr>
          <p:cNvPr id="2056" name="Picture 8" descr="E:\jdm\5.jpg"/>
          <p:cNvPicPr>
            <a:picLocks noChangeAspect="1" noChangeArrowheads="1"/>
          </p:cNvPicPr>
          <p:nvPr/>
        </p:nvPicPr>
        <p:blipFill>
          <a:blip r:embed="rId4" cstate="print">
            <a:lum bright="10000"/>
          </a:blip>
          <a:srcRect/>
          <a:stretch>
            <a:fillRect/>
          </a:stretch>
        </p:blipFill>
        <p:spPr bwMode="auto">
          <a:xfrm>
            <a:off x="228600" y="3810000"/>
            <a:ext cx="4114800" cy="2362200"/>
          </a:xfrm>
          <a:prstGeom prst="rect">
            <a:avLst/>
          </a:prstGeom>
          <a:noFill/>
        </p:spPr>
      </p:pic>
      <p:sp>
        <p:nvSpPr>
          <p:cNvPr id="14" name="TextBox 13"/>
          <p:cNvSpPr txBox="1"/>
          <p:nvPr/>
        </p:nvSpPr>
        <p:spPr>
          <a:xfrm>
            <a:off x="1447800" y="6172200"/>
            <a:ext cx="2286000" cy="523220"/>
          </a:xfrm>
          <a:prstGeom prst="rect">
            <a:avLst/>
          </a:prstGeom>
          <a:noFill/>
        </p:spPr>
        <p:txBody>
          <a:bodyPr wrap="square" rtlCol="0">
            <a:spAutoFit/>
          </a:bodyPr>
          <a:lstStyle/>
          <a:p>
            <a:r>
              <a:rPr lang="en-US" sz="2800" b="1" dirty="0" smtClean="0"/>
              <a:t>Old Town</a:t>
            </a:r>
            <a:endParaRPr lang="en-US" sz="2800" b="1" dirty="0"/>
          </a:p>
        </p:txBody>
      </p:sp>
      <p:sp>
        <p:nvSpPr>
          <p:cNvPr id="9" name="TextBox 8"/>
          <p:cNvSpPr txBox="1"/>
          <p:nvPr/>
        </p:nvSpPr>
        <p:spPr>
          <a:xfrm>
            <a:off x="5181600" y="6172200"/>
            <a:ext cx="3475310" cy="523220"/>
          </a:xfrm>
          <a:prstGeom prst="rect">
            <a:avLst/>
          </a:prstGeom>
          <a:noFill/>
        </p:spPr>
        <p:txBody>
          <a:bodyPr wrap="none" rtlCol="0">
            <a:spAutoFit/>
          </a:bodyPr>
          <a:lstStyle/>
          <a:p>
            <a:r>
              <a:rPr lang="en-US" sz="2800" b="1" dirty="0" smtClean="0"/>
              <a:t>The city of Stockholm </a:t>
            </a:r>
            <a:endParaRPr lang="en-US" sz="2800" b="1" dirty="0"/>
          </a:p>
        </p:txBody>
      </p:sp>
      <p:pic>
        <p:nvPicPr>
          <p:cNvPr id="1026" name="Picture 2" descr="E:\jdm\Nobel Museum, Stockholm by Estefania Etcheves - 02.JPG"/>
          <p:cNvPicPr>
            <a:picLocks noChangeAspect="1" noChangeArrowheads="1"/>
          </p:cNvPicPr>
          <p:nvPr/>
        </p:nvPicPr>
        <p:blipFill>
          <a:blip r:embed="rId5" cstate="print">
            <a:lum bright="10000"/>
          </a:blip>
          <a:srcRect/>
          <a:stretch>
            <a:fillRect/>
          </a:stretch>
        </p:blipFill>
        <p:spPr bwMode="auto">
          <a:xfrm>
            <a:off x="4724400" y="762000"/>
            <a:ext cx="4191000" cy="2448875"/>
          </a:xfrm>
          <a:prstGeom prst="rect">
            <a:avLst/>
          </a:prstGeom>
          <a:noFill/>
        </p:spPr>
      </p:pic>
      <p:pic>
        <p:nvPicPr>
          <p:cNvPr id="1027" name="Picture 3" descr="E:\jdm\KS-ext-foto-Dick-Norberg-stl-718-284.jpg"/>
          <p:cNvPicPr>
            <a:picLocks noChangeAspect="1" noChangeArrowheads="1"/>
          </p:cNvPicPr>
          <p:nvPr/>
        </p:nvPicPr>
        <p:blipFill>
          <a:blip r:embed="rId6" cstate="print">
            <a:lum bright="10000"/>
          </a:blip>
          <a:srcRect/>
          <a:stretch>
            <a:fillRect/>
          </a:stretch>
        </p:blipFill>
        <p:spPr bwMode="auto">
          <a:xfrm>
            <a:off x="228600" y="762000"/>
            <a:ext cx="4114800" cy="2476500"/>
          </a:xfrm>
          <a:prstGeom prst="rect">
            <a:avLst/>
          </a:prstGeom>
          <a:noFill/>
        </p:spPr>
      </p:pic>
      <p:sp>
        <p:nvSpPr>
          <p:cNvPr id="12" name="TextBox 11"/>
          <p:cNvSpPr txBox="1"/>
          <p:nvPr/>
        </p:nvSpPr>
        <p:spPr>
          <a:xfrm>
            <a:off x="533400" y="0"/>
            <a:ext cx="7086600" cy="584775"/>
          </a:xfrm>
          <a:prstGeom prst="rect">
            <a:avLst/>
          </a:prstGeom>
          <a:noFill/>
        </p:spPr>
        <p:txBody>
          <a:bodyPr wrap="square" rtlCol="0">
            <a:spAutoFit/>
          </a:bodyPr>
          <a:lstStyle/>
          <a:p>
            <a:r>
              <a:rPr lang="en-US" sz="3200" b="1" i="1" dirty="0" smtClean="0">
                <a:solidFill>
                  <a:srgbClr val="00B050"/>
                </a:solidFill>
                <a:sym typeface="Symbol"/>
              </a:rPr>
              <a:t> </a:t>
            </a:r>
            <a:r>
              <a:rPr lang="en-US" sz="3200" b="1" i="1" dirty="0" smtClean="0">
                <a:solidFill>
                  <a:srgbClr val="00B050"/>
                </a:solidFill>
              </a:rPr>
              <a:t>Look at the pictures. What do you see?</a:t>
            </a:r>
            <a:endParaRPr lang="en-US" sz="3200" b="1" i="1" dirty="0">
              <a:solidFill>
                <a:srgbClr val="00B050"/>
              </a:solidFill>
            </a:endParaRPr>
          </a:p>
        </p:txBody>
      </p:sp>
      <p:sp>
        <p:nvSpPr>
          <p:cNvPr id="13" name="TextBox 12"/>
          <p:cNvSpPr txBox="1"/>
          <p:nvPr/>
        </p:nvSpPr>
        <p:spPr>
          <a:xfrm>
            <a:off x="228600" y="3276600"/>
            <a:ext cx="260752" cy="461665"/>
          </a:xfrm>
          <a:prstGeom prst="rect">
            <a:avLst/>
          </a:prstGeom>
          <a:noFill/>
        </p:spPr>
        <p:txBody>
          <a:bodyPr wrap="square" rtlCol="0">
            <a:spAutoFit/>
          </a:bodyPr>
          <a:lstStyle/>
          <a:p>
            <a:r>
              <a:rPr lang="en-US" sz="2400" b="1" dirty="0" smtClean="0"/>
              <a:t>a</a:t>
            </a:r>
            <a:endParaRPr lang="en-US" sz="2400" b="1" dirty="0"/>
          </a:p>
        </p:txBody>
      </p:sp>
      <p:sp>
        <p:nvSpPr>
          <p:cNvPr id="15" name="TextBox 14"/>
          <p:cNvSpPr txBox="1"/>
          <p:nvPr/>
        </p:nvSpPr>
        <p:spPr>
          <a:xfrm>
            <a:off x="4800600" y="3276600"/>
            <a:ext cx="270370" cy="461665"/>
          </a:xfrm>
          <a:prstGeom prst="rect">
            <a:avLst/>
          </a:prstGeom>
          <a:noFill/>
        </p:spPr>
        <p:txBody>
          <a:bodyPr wrap="square" rtlCol="0">
            <a:spAutoFit/>
          </a:bodyPr>
          <a:lstStyle/>
          <a:p>
            <a:r>
              <a:rPr lang="en-US" sz="2400" b="1" dirty="0" smtClean="0"/>
              <a:t>b</a:t>
            </a:r>
            <a:endParaRPr lang="en-US" sz="2400" b="1" dirty="0"/>
          </a:p>
        </p:txBody>
      </p:sp>
      <p:sp>
        <p:nvSpPr>
          <p:cNvPr id="16" name="TextBox 15"/>
          <p:cNvSpPr txBox="1"/>
          <p:nvPr/>
        </p:nvSpPr>
        <p:spPr>
          <a:xfrm>
            <a:off x="228600" y="6248400"/>
            <a:ext cx="314510" cy="461665"/>
          </a:xfrm>
          <a:prstGeom prst="rect">
            <a:avLst/>
          </a:prstGeom>
          <a:noFill/>
        </p:spPr>
        <p:txBody>
          <a:bodyPr wrap="none" rtlCol="0">
            <a:spAutoFit/>
          </a:bodyPr>
          <a:lstStyle/>
          <a:p>
            <a:r>
              <a:rPr lang="en-US" sz="2400" b="1" dirty="0" smtClean="0"/>
              <a:t>c</a:t>
            </a:r>
            <a:endParaRPr lang="en-US" sz="2400" b="1" dirty="0"/>
          </a:p>
        </p:txBody>
      </p:sp>
      <p:sp>
        <p:nvSpPr>
          <p:cNvPr id="17" name="TextBox 16"/>
          <p:cNvSpPr txBox="1"/>
          <p:nvPr/>
        </p:nvSpPr>
        <p:spPr>
          <a:xfrm>
            <a:off x="4724400" y="6172200"/>
            <a:ext cx="346570" cy="461665"/>
          </a:xfrm>
          <a:prstGeom prst="rect">
            <a:avLst/>
          </a:prstGeom>
          <a:noFill/>
        </p:spPr>
        <p:txBody>
          <a:bodyPr wrap="none" rtlCol="0">
            <a:spAutoFit/>
          </a:bodyPr>
          <a:lstStyle/>
          <a:p>
            <a:r>
              <a:rPr lang="en-US" sz="2400" b="1" dirty="0" smtClean="0"/>
              <a:t>d</a:t>
            </a:r>
            <a:endParaRPr 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box(in)">
                                      <p:cBhvr>
                                        <p:cTn id="12" dur="500"/>
                                        <p:tgtEl>
                                          <p:spTgt spid="1027"/>
                                        </p:tgtEl>
                                      </p:cBhvr>
                                    </p:animEffect>
                                  </p:childTnLst>
                                </p:cTn>
                              </p:par>
                              <p:par>
                                <p:cTn id="13" presetID="3" presetClass="entr" presetSubtype="1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linds(horizontal)">
                                      <p:cBhvr>
                                        <p:cTn id="15" dur="500"/>
                                        <p:tgtEl>
                                          <p:spTgt spid="1026"/>
                                        </p:tgtEl>
                                      </p:cBhvr>
                                    </p:animEffect>
                                  </p:childTnLst>
                                </p:cTn>
                              </p:par>
                              <p:par>
                                <p:cTn id="16" presetID="4" presetClass="entr" presetSubtype="16" fill="hold" nodeType="with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box(in)">
                                      <p:cBhvr>
                                        <p:cTn id="18" dur="500"/>
                                        <p:tgtEl>
                                          <p:spTgt spid="2056"/>
                                        </p:tgtEl>
                                      </p:cBhvr>
                                    </p:animEffect>
                                  </p:childTnLst>
                                </p:cTn>
                              </p:par>
                              <p:par>
                                <p:cTn id="19" presetID="4" presetClass="entr" presetSubtype="16"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box(in)">
                                      <p:cBhvr>
                                        <p:cTn id="21" dur="500"/>
                                        <p:tgtEl>
                                          <p:spTgt spid="2050"/>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heckerboard(across)">
                                      <p:cBhvr>
                                        <p:cTn id="24" dur="500"/>
                                        <p:tgtEl>
                                          <p:spTgt spid="13"/>
                                        </p:tgtEl>
                                      </p:cBhvr>
                                    </p:animEffect>
                                  </p:childTnLst>
                                </p:cTn>
                              </p:par>
                              <p:par>
                                <p:cTn id="25" presetID="8"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amond(in)">
                                      <p:cBhvr>
                                        <p:cTn id="27" dur="500"/>
                                        <p:tgtEl>
                                          <p:spTgt spid="15"/>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checkerboard(across)">
                                      <p:cBhvr>
                                        <p:cTn id="30" dur="500"/>
                                        <p:tgtEl>
                                          <p:spTgt spid="16"/>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box(in)">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ox(in)">
                                      <p:cBhvr>
                                        <p:cTn id="38" dur="10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ox(in)">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blinds(horizontal)">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blinds(horizontal)">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9" grpId="0"/>
      <p:bldP spid="12" grpId="0"/>
      <p:bldP spid="13" grpId="0"/>
      <p:bldP spid="15"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838200" y="1447800"/>
            <a:ext cx="7083862" cy="584775"/>
          </a:xfrm>
          <a:prstGeom prst="rect">
            <a:avLst/>
          </a:prstGeom>
          <a:noFill/>
        </p:spPr>
        <p:txBody>
          <a:bodyPr wrap="none" rtlCol="0">
            <a:spAutoFit/>
          </a:bodyPr>
          <a:lstStyle/>
          <a:p>
            <a:r>
              <a:rPr lang="en-US" sz="3200" dirty="0" smtClean="0"/>
              <a:t>1. Look at the pictures. What do you see?</a:t>
            </a:r>
            <a:endParaRPr lang="en-US" sz="3200" dirty="0"/>
          </a:p>
        </p:txBody>
      </p:sp>
      <p:sp>
        <p:nvSpPr>
          <p:cNvPr id="6" name="TextBox 5"/>
          <p:cNvSpPr txBox="1"/>
          <p:nvPr/>
        </p:nvSpPr>
        <p:spPr>
          <a:xfrm>
            <a:off x="838200" y="2514600"/>
            <a:ext cx="7274221" cy="584775"/>
          </a:xfrm>
          <a:prstGeom prst="rect">
            <a:avLst/>
          </a:prstGeom>
          <a:noFill/>
        </p:spPr>
        <p:txBody>
          <a:bodyPr wrap="square" rtlCol="0">
            <a:spAutoFit/>
          </a:bodyPr>
          <a:lstStyle/>
          <a:p>
            <a:r>
              <a:rPr lang="en-US" sz="3200" dirty="0" smtClean="0"/>
              <a:t>2. Listen and tick (</a:t>
            </a:r>
            <a:r>
              <a:rPr lang="en-US" sz="3200" b="1" dirty="0" smtClean="0">
                <a:solidFill>
                  <a:srgbClr val="FF0000"/>
                </a:solidFill>
                <a:sym typeface="SYMBOLS"/>
              </a:rPr>
              <a:t></a:t>
            </a:r>
            <a:r>
              <a:rPr lang="en-US" sz="3200" dirty="0" smtClean="0">
                <a:sym typeface="SYMBOLS"/>
              </a:rPr>
              <a:t>)True( T ) or False ( T)</a:t>
            </a:r>
            <a:endParaRPr lang="en-US" sz="3200" dirty="0"/>
          </a:p>
        </p:txBody>
      </p:sp>
      <p:sp>
        <p:nvSpPr>
          <p:cNvPr id="10" name="Rectangle 9"/>
          <p:cNvSpPr/>
          <p:nvPr/>
        </p:nvSpPr>
        <p:spPr>
          <a:xfrm>
            <a:off x="990600" y="304800"/>
            <a:ext cx="1981200" cy="685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rPr>
              <a:t>LISTENING</a:t>
            </a:r>
            <a:endParaRPr lang="en-US" sz="32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1371600" y="457200"/>
            <a:ext cx="2474845" cy="646331"/>
          </a:xfrm>
          <a:prstGeom prst="rect">
            <a:avLst/>
          </a:prstGeom>
          <a:noFill/>
        </p:spPr>
        <p:txBody>
          <a:bodyPr wrap="none" rtlCol="0">
            <a:spAutoFit/>
          </a:bodyPr>
          <a:lstStyle/>
          <a:p>
            <a:r>
              <a:rPr lang="en-US" sz="3600" b="1" dirty="0" smtClean="0"/>
              <a:t>New words:</a:t>
            </a:r>
            <a:endParaRPr lang="en-US" sz="3600" b="1" dirty="0"/>
          </a:p>
        </p:txBody>
      </p:sp>
      <p:sp>
        <p:nvSpPr>
          <p:cNvPr id="5" name="TextBox 4"/>
          <p:cNvSpPr txBox="1"/>
          <p:nvPr/>
        </p:nvSpPr>
        <p:spPr>
          <a:xfrm>
            <a:off x="1219200" y="1295400"/>
            <a:ext cx="6716839" cy="3970318"/>
          </a:xfrm>
          <a:prstGeom prst="rect">
            <a:avLst/>
          </a:prstGeom>
          <a:noFill/>
        </p:spPr>
        <p:txBody>
          <a:bodyPr wrap="none" rtlCol="0">
            <a:spAutoFit/>
          </a:bodyPr>
          <a:lstStyle/>
          <a:p>
            <a:r>
              <a:rPr lang="en-US" sz="2800" dirty="0" smtClean="0"/>
              <a:t>1. Nobel peace prize (n) : </a:t>
            </a:r>
            <a:r>
              <a:rPr lang="en-US" sz="2800" dirty="0" err="1" smtClean="0"/>
              <a:t>giải</a:t>
            </a:r>
            <a:r>
              <a:rPr lang="en-US" sz="2800" dirty="0" smtClean="0"/>
              <a:t> Nobel </a:t>
            </a:r>
            <a:r>
              <a:rPr lang="en-US" sz="2800" dirty="0" err="1" smtClean="0"/>
              <a:t>hòa</a:t>
            </a:r>
            <a:r>
              <a:rPr lang="en-US" sz="2800" dirty="0" smtClean="0"/>
              <a:t> </a:t>
            </a:r>
            <a:r>
              <a:rPr lang="en-US" sz="2800" dirty="0" err="1" smtClean="0"/>
              <a:t>bình</a:t>
            </a:r>
            <a:endParaRPr lang="en-US" sz="2800" dirty="0" smtClean="0"/>
          </a:p>
          <a:p>
            <a:r>
              <a:rPr lang="en-US" sz="2800" dirty="0" smtClean="0"/>
              <a:t>2.Present (a) : </a:t>
            </a:r>
            <a:r>
              <a:rPr lang="en-US" sz="2800" dirty="0" err="1" smtClean="0"/>
              <a:t>hiện</a:t>
            </a:r>
            <a:r>
              <a:rPr lang="en-US" sz="2800" dirty="0" smtClean="0"/>
              <a:t> </a:t>
            </a:r>
            <a:r>
              <a:rPr lang="en-US" sz="2800" dirty="0" err="1" smtClean="0"/>
              <a:t>diện</a:t>
            </a:r>
            <a:endParaRPr lang="en-US" sz="2800" dirty="0" smtClean="0"/>
          </a:p>
          <a:p>
            <a:r>
              <a:rPr lang="en-US" sz="2800" dirty="0" smtClean="0"/>
              <a:t>3. Prime Minister (n) : </a:t>
            </a:r>
            <a:r>
              <a:rPr lang="en-US" sz="2800" dirty="0" err="1" smtClean="0"/>
              <a:t>Bộ</a:t>
            </a:r>
            <a:r>
              <a:rPr lang="en-US" sz="2800" dirty="0" smtClean="0"/>
              <a:t> </a:t>
            </a:r>
            <a:r>
              <a:rPr lang="en-US" sz="2800" dirty="0" err="1" smtClean="0"/>
              <a:t>trưởng</a:t>
            </a:r>
            <a:r>
              <a:rPr lang="en-US" sz="2800" dirty="0" smtClean="0"/>
              <a:t> </a:t>
            </a:r>
            <a:r>
              <a:rPr lang="en-US" sz="2800" dirty="0" err="1" smtClean="0"/>
              <a:t>đầu</a:t>
            </a:r>
            <a:r>
              <a:rPr lang="en-US" sz="2800" dirty="0" smtClean="0"/>
              <a:t> </a:t>
            </a:r>
            <a:r>
              <a:rPr lang="en-US" sz="2800" dirty="0" err="1" smtClean="0"/>
              <a:t>tiên</a:t>
            </a:r>
            <a:endParaRPr lang="en-US" sz="2800" dirty="0" smtClean="0"/>
          </a:p>
          <a:p>
            <a:r>
              <a:rPr lang="en-US" sz="2800" dirty="0" smtClean="0"/>
              <a:t>4. Prizewinner (n) : </a:t>
            </a:r>
            <a:r>
              <a:rPr lang="en-US" sz="2800" dirty="0" err="1" smtClean="0"/>
              <a:t>người</a:t>
            </a:r>
            <a:r>
              <a:rPr lang="en-US" sz="2800" dirty="0" smtClean="0"/>
              <a:t> </a:t>
            </a:r>
            <a:r>
              <a:rPr lang="en-US" sz="2800" dirty="0" err="1" smtClean="0"/>
              <a:t>được</a:t>
            </a:r>
            <a:r>
              <a:rPr lang="en-US" sz="2800" dirty="0" smtClean="0"/>
              <a:t> </a:t>
            </a:r>
            <a:r>
              <a:rPr lang="en-US" sz="2800" dirty="0" err="1" smtClean="0"/>
              <a:t>giải</a:t>
            </a:r>
            <a:endParaRPr lang="en-US" sz="2800" dirty="0" smtClean="0"/>
          </a:p>
          <a:p>
            <a:r>
              <a:rPr lang="en-US" sz="2800" dirty="0" smtClean="0"/>
              <a:t>5. Diploma (n) : </a:t>
            </a:r>
            <a:r>
              <a:rPr lang="en-US" sz="2800" dirty="0" err="1" smtClean="0"/>
              <a:t>văn</a:t>
            </a:r>
            <a:r>
              <a:rPr lang="en-US" sz="2800" dirty="0" smtClean="0"/>
              <a:t> </a:t>
            </a:r>
            <a:r>
              <a:rPr lang="en-US" sz="2800" dirty="0" err="1" smtClean="0"/>
              <a:t>bằng</a:t>
            </a:r>
            <a:r>
              <a:rPr lang="en-US" sz="2800" dirty="0" smtClean="0"/>
              <a:t>, </a:t>
            </a:r>
            <a:r>
              <a:rPr lang="en-US" sz="2800" dirty="0" err="1" smtClean="0"/>
              <a:t>chứng</a:t>
            </a:r>
            <a:r>
              <a:rPr lang="en-US" sz="2800" dirty="0" smtClean="0"/>
              <a:t> </a:t>
            </a:r>
            <a:r>
              <a:rPr lang="en-US" sz="2800" dirty="0" err="1" smtClean="0"/>
              <a:t>chỉ</a:t>
            </a:r>
            <a:endParaRPr lang="en-US" sz="2800" dirty="0" smtClean="0"/>
          </a:p>
          <a:p>
            <a:r>
              <a:rPr lang="en-US" sz="2800" dirty="0" smtClean="0"/>
              <a:t>6. Medal (n) : </a:t>
            </a:r>
            <a:r>
              <a:rPr lang="en-US" sz="2800" dirty="0" err="1" smtClean="0"/>
              <a:t>huân</a:t>
            </a:r>
            <a:r>
              <a:rPr lang="en-US" sz="2800" dirty="0" smtClean="0"/>
              <a:t> </a:t>
            </a:r>
            <a:r>
              <a:rPr lang="en-US" sz="2800" dirty="0" err="1" smtClean="0"/>
              <a:t>chương</a:t>
            </a:r>
            <a:r>
              <a:rPr lang="en-US" sz="2800" dirty="0" smtClean="0"/>
              <a:t> </a:t>
            </a:r>
          </a:p>
          <a:p>
            <a:r>
              <a:rPr lang="en-US" sz="2800" dirty="0" smtClean="0"/>
              <a:t>7. Award (v) : </a:t>
            </a:r>
            <a:r>
              <a:rPr lang="en-US" sz="2800" dirty="0" err="1" smtClean="0"/>
              <a:t>thưởng</a:t>
            </a:r>
            <a:r>
              <a:rPr lang="en-US" sz="2800" dirty="0" smtClean="0"/>
              <a:t> , </a:t>
            </a:r>
            <a:r>
              <a:rPr lang="en-US" sz="2800" dirty="0" err="1" smtClean="0"/>
              <a:t>tặng</a:t>
            </a:r>
            <a:r>
              <a:rPr lang="en-US" sz="2800" dirty="0" smtClean="0"/>
              <a:t> </a:t>
            </a:r>
          </a:p>
          <a:p>
            <a:r>
              <a:rPr lang="en-US" sz="2800" dirty="0" smtClean="0"/>
              <a:t>                 (n): </a:t>
            </a:r>
            <a:r>
              <a:rPr lang="en-US" sz="2800" dirty="0" err="1" smtClean="0"/>
              <a:t>phần</a:t>
            </a:r>
            <a:r>
              <a:rPr lang="en-US" sz="2800" dirty="0" smtClean="0"/>
              <a:t> </a:t>
            </a:r>
            <a:r>
              <a:rPr lang="en-US" sz="2800" dirty="0" err="1" smtClean="0"/>
              <a:t>thưởng</a:t>
            </a:r>
            <a:endParaRPr lang="en-US" sz="2800" dirty="0" smtClean="0"/>
          </a:p>
          <a:p>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4" name="TextBox 3"/>
          <p:cNvSpPr txBox="1"/>
          <p:nvPr/>
        </p:nvSpPr>
        <p:spPr>
          <a:xfrm>
            <a:off x="228600" y="762000"/>
            <a:ext cx="6705599" cy="5632311"/>
          </a:xfrm>
          <a:prstGeom prst="rect">
            <a:avLst/>
          </a:prstGeom>
          <a:noFill/>
        </p:spPr>
        <p:txBody>
          <a:bodyPr wrap="square" rtlCol="0">
            <a:spAutoFit/>
          </a:bodyPr>
          <a:lstStyle/>
          <a:p>
            <a:pPr marL="342900" indent="-342900">
              <a:buAutoNum type="arabicPeriod"/>
            </a:pPr>
            <a:r>
              <a:rPr lang="en-US" sz="2400" dirty="0" smtClean="0"/>
              <a:t>The Royal Palace is one of the largest palaces in EUROPE.</a:t>
            </a:r>
          </a:p>
          <a:p>
            <a:pPr marL="342900" indent="-342900"/>
            <a:r>
              <a:rPr lang="en-US" sz="2400" dirty="0" smtClean="0"/>
              <a:t>2. The biggest part of Stockholm is the Old Town.</a:t>
            </a:r>
          </a:p>
          <a:p>
            <a:pPr marL="342900" indent="-342900"/>
            <a:endParaRPr lang="en-US" sz="2400" dirty="0" smtClean="0"/>
          </a:p>
          <a:p>
            <a:pPr marL="342900" indent="-342900">
              <a:buAutoNum type="arabicPeriod"/>
            </a:pPr>
            <a:endParaRPr lang="en-US" sz="2400" dirty="0" smtClean="0"/>
          </a:p>
          <a:p>
            <a:pPr marL="342900" indent="-342900"/>
            <a:r>
              <a:rPr lang="en-US" sz="2400" dirty="0" smtClean="0"/>
              <a:t>3. Today, the Old Town doesn’t have any café ,restaurant or shops.</a:t>
            </a:r>
          </a:p>
          <a:p>
            <a:pPr marL="342900" indent="-342900">
              <a:buAutoNum type="arabicPeriod"/>
            </a:pPr>
            <a:endParaRPr lang="en-US" sz="2400" dirty="0" smtClean="0"/>
          </a:p>
          <a:p>
            <a:pPr marL="342900" indent="-342900">
              <a:buAutoNum type="arabicPeriod"/>
            </a:pPr>
            <a:endParaRPr lang="en-US" sz="2400" dirty="0" smtClean="0"/>
          </a:p>
          <a:p>
            <a:pPr marL="342900" indent="-342900"/>
            <a:r>
              <a:rPr lang="en-US" sz="2400" dirty="0" smtClean="0"/>
              <a:t>4. The Nobel Peace Prize  is awarded in Stockholm.</a:t>
            </a:r>
          </a:p>
          <a:p>
            <a:pPr marL="342900" indent="-342900"/>
            <a:endParaRPr lang="en-US" sz="2400" dirty="0" smtClean="0"/>
          </a:p>
          <a:p>
            <a:pPr marL="342900" indent="-342900">
              <a:buAutoNum type="arabicPeriod"/>
            </a:pPr>
            <a:endParaRPr lang="en-US" sz="2400" dirty="0" smtClean="0"/>
          </a:p>
          <a:p>
            <a:pPr marL="342900" indent="-342900"/>
            <a:r>
              <a:rPr lang="en-US" sz="2400" dirty="0" smtClean="0"/>
              <a:t>5. The Nobel Prize is presented by the Swedish Prize Minister.</a:t>
            </a:r>
          </a:p>
          <a:p>
            <a:pPr marL="342900" indent="-342900">
              <a:buAutoNum type="arabicPeriod"/>
            </a:pPr>
            <a:endParaRPr lang="en-US" sz="2400" dirty="0"/>
          </a:p>
        </p:txBody>
      </p:sp>
      <p:sp>
        <p:nvSpPr>
          <p:cNvPr id="7" name="Rectangle 6"/>
          <p:cNvSpPr/>
          <p:nvPr/>
        </p:nvSpPr>
        <p:spPr>
          <a:xfrm>
            <a:off x="8305800" y="9144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239000" y="16764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05800" y="16764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239000" y="25146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305800" y="25146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05800" y="41148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7315200" y="457200"/>
            <a:ext cx="415498" cy="523220"/>
          </a:xfrm>
          <a:prstGeom prst="rect">
            <a:avLst/>
          </a:prstGeom>
          <a:noFill/>
        </p:spPr>
        <p:txBody>
          <a:bodyPr wrap="none" rtlCol="0">
            <a:spAutoFit/>
          </a:bodyPr>
          <a:lstStyle/>
          <a:p>
            <a:r>
              <a:rPr lang="en-US" sz="2800" b="1" dirty="0" smtClean="0">
                <a:solidFill>
                  <a:srgbClr val="FF0000"/>
                </a:solidFill>
              </a:rPr>
              <a:t>T</a:t>
            </a:r>
            <a:r>
              <a:rPr lang="en-US" dirty="0" smtClean="0">
                <a:solidFill>
                  <a:srgbClr val="FF0000"/>
                </a:solidFill>
              </a:rPr>
              <a:t> </a:t>
            </a:r>
            <a:endParaRPr lang="en-US" dirty="0">
              <a:solidFill>
                <a:srgbClr val="FF0000"/>
              </a:solidFill>
            </a:endParaRPr>
          </a:p>
        </p:txBody>
      </p:sp>
      <p:sp>
        <p:nvSpPr>
          <p:cNvPr id="16" name="TextBox 15"/>
          <p:cNvSpPr txBox="1"/>
          <p:nvPr/>
        </p:nvSpPr>
        <p:spPr>
          <a:xfrm>
            <a:off x="8382000" y="457200"/>
            <a:ext cx="495764" cy="523220"/>
          </a:xfrm>
          <a:prstGeom prst="rect">
            <a:avLst/>
          </a:prstGeom>
          <a:noFill/>
        </p:spPr>
        <p:txBody>
          <a:bodyPr wrap="square" rtlCol="0">
            <a:spAutoFit/>
          </a:bodyPr>
          <a:lstStyle/>
          <a:p>
            <a:r>
              <a:rPr lang="en-US" dirty="0" smtClean="0"/>
              <a:t> </a:t>
            </a:r>
            <a:r>
              <a:rPr lang="en-US" sz="2800" b="1" dirty="0" smtClean="0"/>
              <a:t> </a:t>
            </a:r>
            <a:r>
              <a:rPr lang="en-US" sz="2800" b="1" dirty="0" smtClean="0">
                <a:solidFill>
                  <a:srgbClr val="FF0000"/>
                </a:solidFill>
              </a:rPr>
              <a:t>F</a:t>
            </a:r>
            <a:r>
              <a:rPr lang="en-US" sz="2800" b="1" dirty="0" smtClean="0"/>
              <a:t> </a:t>
            </a:r>
            <a:endParaRPr lang="en-US" sz="2800" b="1" dirty="0"/>
          </a:p>
        </p:txBody>
      </p:sp>
      <p:sp>
        <p:nvSpPr>
          <p:cNvPr id="17" name="Rectangle 16"/>
          <p:cNvSpPr/>
          <p:nvPr/>
        </p:nvSpPr>
        <p:spPr>
          <a:xfrm>
            <a:off x="7239000" y="51816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305800" y="51816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239000" y="9144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7239000" y="4114800"/>
            <a:ext cx="609600" cy="533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00" name="Picture 4" descr="E:\jdm\hinh anh dau tich - Tìm với Google_files\312.jpg"/>
          <p:cNvPicPr>
            <a:picLocks noChangeAspect="1" noChangeArrowheads="1"/>
          </p:cNvPicPr>
          <p:nvPr/>
        </p:nvPicPr>
        <p:blipFill>
          <a:blip r:embed="rId3" cstate="print"/>
          <a:srcRect/>
          <a:stretch>
            <a:fillRect/>
          </a:stretch>
        </p:blipFill>
        <p:spPr bwMode="auto">
          <a:xfrm>
            <a:off x="7239000" y="914400"/>
            <a:ext cx="609600" cy="533400"/>
          </a:xfrm>
          <a:prstGeom prst="rect">
            <a:avLst/>
          </a:prstGeom>
          <a:noFill/>
        </p:spPr>
      </p:pic>
      <p:pic>
        <p:nvPicPr>
          <p:cNvPr id="25" name="Picture 4" descr="E:\jdm\hinh anh dau tich - Tìm với Google_files\312.jpg"/>
          <p:cNvPicPr>
            <a:picLocks noChangeAspect="1" noChangeArrowheads="1"/>
          </p:cNvPicPr>
          <p:nvPr/>
        </p:nvPicPr>
        <p:blipFill>
          <a:blip r:embed="rId4" cstate="print"/>
          <a:srcRect/>
          <a:stretch>
            <a:fillRect/>
          </a:stretch>
        </p:blipFill>
        <p:spPr bwMode="auto">
          <a:xfrm>
            <a:off x="8305800" y="1676400"/>
            <a:ext cx="609600" cy="533400"/>
          </a:xfrm>
          <a:prstGeom prst="rect">
            <a:avLst/>
          </a:prstGeom>
          <a:noFill/>
        </p:spPr>
      </p:pic>
      <p:pic>
        <p:nvPicPr>
          <p:cNvPr id="26" name="Picture 4" descr="E:\jdm\hinh anh dau tich - Tìm với Google_files\312.jpg"/>
          <p:cNvPicPr>
            <a:picLocks noChangeAspect="1" noChangeArrowheads="1"/>
          </p:cNvPicPr>
          <p:nvPr/>
        </p:nvPicPr>
        <p:blipFill>
          <a:blip r:embed="rId4" cstate="print"/>
          <a:srcRect/>
          <a:stretch>
            <a:fillRect/>
          </a:stretch>
        </p:blipFill>
        <p:spPr bwMode="auto">
          <a:xfrm>
            <a:off x="8305800" y="2514600"/>
            <a:ext cx="609600" cy="533400"/>
          </a:xfrm>
          <a:prstGeom prst="rect">
            <a:avLst/>
          </a:prstGeom>
          <a:noFill/>
        </p:spPr>
      </p:pic>
      <p:pic>
        <p:nvPicPr>
          <p:cNvPr id="27" name="Picture 4" descr="E:\jdm\hinh anh dau tich - Tìm với Google_files\312.jpg"/>
          <p:cNvPicPr>
            <a:picLocks noChangeAspect="1" noChangeArrowheads="1"/>
          </p:cNvPicPr>
          <p:nvPr/>
        </p:nvPicPr>
        <p:blipFill>
          <a:blip r:embed="rId4" cstate="print"/>
          <a:srcRect/>
          <a:stretch>
            <a:fillRect/>
          </a:stretch>
        </p:blipFill>
        <p:spPr bwMode="auto">
          <a:xfrm>
            <a:off x="8305800" y="4114800"/>
            <a:ext cx="609600" cy="533400"/>
          </a:xfrm>
          <a:prstGeom prst="rect">
            <a:avLst/>
          </a:prstGeom>
          <a:noFill/>
        </p:spPr>
      </p:pic>
      <p:pic>
        <p:nvPicPr>
          <p:cNvPr id="28" name="Picture 4" descr="E:\jdm\hinh anh dau tich - Tìm với Google_files\312.jpg"/>
          <p:cNvPicPr>
            <a:picLocks noChangeAspect="1" noChangeArrowheads="1"/>
          </p:cNvPicPr>
          <p:nvPr/>
        </p:nvPicPr>
        <p:blipFill>
          <a:blip r:embed="rId4" cstate="print"/>
          <a:srcRect/>
          <a:stretch>
            <a:fillRect/>
          </a:stretch>
        </p:blipFill>
        <p:spPr bwMode="auto">
          <a:xfrm>
            <a:off x="8305800" y="5181600"/>
            <a:ext cx="609600" cy="533400"/>
          </a:xfrm>
          <a:prstGeom prst="rect">
            <a:avLst/>
          </a:prstGeom>
          <a:noFill/>
        </p:spPr>
      </p:pic>
      <p:sp>
        <p:nvSpPr>
          <p:cNvPr id="29" name="Right Arrow 28"/>
          <p:cNvSpPr/>
          <p:nvPr/>
        </p:nvSpPr>
        <p:spPr>
          <a:xfrm>
            <a:off x="304800" y="20574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838200" y="1905000"/>
            <a:ext cx="5867400" cy="830997"/>
          </a:xfrm>
          <a:prstGeom prst="rect">
            <a:avLst/>
          </a:prstGeom>
          <a:noFill/>
        </p:spPr>
        <p:txBody>
          <a:bodyPr wrap="square" rtlCol="0">
            <a:spAutoFit/>
          </a:bodyPr>
          <a:lstStyle/>
          <a:p>
            <a:r>
              <a:rPr lang="en-US" sz="2400" dirty="0" smtClean="0">
                <a:solidFill>
                  <a:srgbClr val="FF0000"/>
                </a:solidFill>
              </a:rPr>
              <a:t>The oldest , not the biggest, part of Stockholm is the Old Town.</a:t>
            </a:r>
            <a:endParaRPr lang="en-US" sz="2400" dirty="0">
              <a:solidFill>
                <a:srgbClr val="FF0000"/>
              </a:solidFill>
            </a:endParaRPr>
          </a:p>
        </p:txBody>
      </p:sp>
      <p:sp>
        <p:nvSpPr>
          <p:cNvPr id="31" name="Right Arrow 30"/>
          <p:cNvSpPr/>
          <p:nvPr/>
        </p:nvSpPr>
        <p:spPr>
          <a:xfrm>
            <a:off x="304800" y="35052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762000" y="3352800"/>
            <a:ext cx="6096000" cy="1200329"/>
          </a:xfrm>
          <a:prstGeom prst="rect">
            <a:avLst/>
          </a:prstGeom>
          <a:noFill/>
        </p:spPr>
        <p:txBody>
          <a:bodyPr wrap="square" rtlCol="0">
            <a:spAutoFit/>
          </a:bodyPr>
          <a:lstStyle/>
          <a:p>
            <a:r>
              <a:rPr lang="en-US" sz="2400" dirty="0" smtClean="0">
                <a:solidFill>
                  <a:srgbClr val="FF0000"/>
                </a:solidFill>
              </a:rPr>
              <a:t>Today, the Old Town is a place with café, restaurant, shops and museum </a:t>
            </a:r>
          </a:p>
          <a:p>
            <a:endParaRPr lang="en-US" sz="2400" dirty="0">
              <a:solidFill>
                <a:srgbClr val="FF0000"/>
              </a:solidFill>
            </a:endParaRPr>
          </a:p>
        </p:txBody>
      </p:sp>
      <p:sp>
        <p:nvSpPr>
          <p:cNvPr id="33" name="Right Arrow 32"/>
          <p:cNvSpPr/>
          <p:nvPr/>
        </p:nvSpPr>
        <p:spPr>
          <a:xfrm>
            <a:off x="228600" y="45720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a:xfrm>
            <a:off x="762000" y="4419600"/>
            <a:ext cx="5867400" cy="830997"/>
          </a:xfrm>
          <a:prstGeom prst="rect">
            <a:avLst/>
          </a:prstGeom>
          <a:noFill/>
        </p:spPr>
        <p:txBody>
          <a:bodyPr wrap="square" rtlCol="0">
            <a:spAutoFit/>
          </a:bodyPr>
          <a:lstStyle/>
          <a:p>
            <a:r>
              <a:rPr lang="en-US" sz="2400" dirty="0" smtClean="0">
                <a:solidFill>
                  <a:srgbClr val="FF0000"/>
                </a:solidFill>
              </a:rPr>
              <a:t>All Nobel prizes, except for the Nobel Peace Prize, are awarded in Stockholm </a:t>
            </a:r>
            <a:endParaRPr lang="en-US" sz="2400" dirty="0">
              <a:solidFill>
                <a:srgbClr val="FF0000"/>
              </a:solidFill>
            </a:endParaRPr>
          </a:p>
        </p:txBody>
      </p:sp>
      <p:sp>
        <p:nvSpPr>
          <p:cNvPr id="36" name="TextBox 35"/>
          <p:cNvSpPr txBox="1"/>
          <p:nvPr/>
        </p:nvSpPr>
        <p:spPr>
          <a:xfrm>
            <a:off x="762000" y="5867400"/>
            <a:ext cx="4623895" cy="461665"/>
          </a:xfrm>
          <a:prstGeom prst="rect">
            <a:avLst/>
          </a:prstGeom>
          <a:noFill/>
        </p:spPr>
        <p:txBody>
          <a:bodyPr wrap="none" rtlCol="0">
            <a:spAutoFit/>
          </a:bodyPr>
          <a:lstStyle/>
          <a:p>
            <a:r>
              <a:rPr lang="en-US" sz="2400" dirty="0" smtClean="0">
                <a:solidFill>
                  <a:srgbClr val="FF0000"/>
                </a:solidFill>
              </a:rPr>
              <a:t>It is presented by the Swedish King</a:t>
            </a:r>
            <a:endParaRPr lang="en-US" sz="2400" dirty="0">
              <a:solidFill>
                <a:srgbClr val="FF0000"/>
              </a:solidFill>
            </a:endParaRPr>
          </a:p>
        </p:txBody>
      </p:sp>
      <p:sp>
        <p:nvSpPr>
          <p:cNvPr id="37" name="Right Arrow 36"/>
          <p:cNvSpPr/>
          <p:nvPr/>
        </p:nvSpPr>
        <p:spPr>
          <a:xfrm>
            <a:off x="228600" y="60198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linds(horizontal)">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ox(in)">
                                      <p:cBhvr>
                                        <p:cTn id="19" dur="500"/>
                                        <p:tgtEl>
                                          <p:spTgt spid="7"/>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checkerboard(across)">
                                      <p:cBhvr>
                                        <p:cTn id="25" dur="500"/>
                                        <p:tgtEl>
                                          <p:spTgt spid="9"/>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ox(in)">
                                      <p:cBhvr>
                                        <p:cTn id="28" dur="500"/>
                                        <p:tgtEl>
                                          <p:spTgt spid="10"/>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linds(horizontal)">
                                      <p:cBhvr>
                                        <p:cTn id="31" dur="500"/>
                                        <p:tgtEl>
                                          <p:spTgt spid="11"/>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500"/>
                                        <p:tgtEl>
                                          <p:spTgt spid="2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linds(horizontal)">
                                      <p:cBhvr>
                                        <p:cTn id="37" dur="500"/>
                                        <p:tgtEl>
                                          <p:spTgt spid="13"/>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blinds(horizontal)">
                                      <p:cBhvr>
                                        <p:cTn id="40" dur="500"/>
                                        <p:tgtEl>
                                          <p:spTgt spid="17"/>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blinds(horizontal)">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4100"/>
                                        </p:tgtEl>
                                        <p:attrNameLst>
                                          <p:attrName>style.visibility</p:attrName>
                                        </p:attrNameLst>
                                      </p:cBhvr>
                                      <p:to>
                                        <p:strVal val="visible"/>
                                      </p:to>
                                    </p:set>
                                    <p:animEffect transition="in" filter="checkerboard(across)">
                                      <p:cBhvr>
                                        <p:cTn id="48" dur="500"/>
                                        <p:tgtEl>
                                          <p:spTgt spid="410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linds(horizont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box(in)">
                                      <p:cBhvr>
                                        <p:cTn id="58" dur="500"/>
                                        <p:tgtEl>
                                          <p:spTgt spid="29"/>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box(in)">
                                      <p:cBhvr>
                                        <p:cTn id="61" dur="500"/>
                                        <p:tgtEl>
                                          <p:spTgt spid="30"/>
                                        </p:tgtEl>
                                      </p:cBhvr>
                                    </p:animEffect>
                                  </p:childTnLst>
                                </p:cTn>
                              </p:par>
                            </p:childTnLst>
                          </p:cTn>
                        </p:par>
                      </p:childTnLst>
                    </p:cTn>
                  </p:par>
                  <p:par>
                    <p:cTn id="62" fill="hold">
                      <p:stCondLst>
                        <p:cond delay="indefinite"/>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checkerboard(across)">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animEffect transition="in" filter="box(in)">
                                      <p:cBhvr>
                                        <p:cTn id="71" dur="500"/>
                                        <p:tgtEl>
                                          <p:spTgt spid="31"/>
                                        </p:tgtEl>
                                      </p:cBhvr>
                                    </p:animEffect>
                                  </p:childTnLst>
                                </p:cTn>
                              </p:par>
                              <p:par>
                                <p:cTn id="72" presetID="5" presetClass="entr" presetSubtype="10"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checkerboard(across)">
                                      <p:cBhvr>
                                        <p:cTn id="74" dur="500"/>
                                        <p:tgtEl>
                                          <p:spTgt spid="32"/>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blinds(horizontal)">
                                      <p:cBhvr>
                                        <p:cTn id="79" dur="500"/>
                                        <p:tgtEl>
                                          <p:spTgt spid="27"/>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ntr" presetSubtype="16" fill="hold" grpId="0"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box(in)">
                                      <p:cBhvr>
                                        <p:cTn id="84" dur="500"/>
                                        <p:tgtEl>
                                          <p:spTgt spid="33"/>
                                        </p:tgtEl>
                                      </p:cBhvr>
                                    </p:animEffect>
                                  </p:childTnLst>
                                </p:cTn>
                              </p:par>
                              <p:par>
                                <p:cTn id="85" presetID="4" presetClass="entr" presetSubtype="16"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ox(in)">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4" presetClass="entr" presetSubtype="16" fill="hold"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box(in)">
                                      <p:cBhvr>
                                        <p:cTn id="92" dur="500"/>
                                        <p:tgtEl>
                                          <p:spTgt spid="28"/>
                                        </p:tgtEl>
                                      </p:cBhvr>
                                    </p:animEffect>
                                  </p:childTnLst>
                                </p:cTn>
                              </p:par>
                            </p:childTnLst>
                          </p:cTn>
                        </p:par>
                      </p:childTnLst>
                    </p:cTn>
                  </p:par>
                  <p:par>
                    <p:cTn id="93" fill="hold">
                      <p:stCondLst>
                        <p:cond delay="indefinite"/>
                      </p:stCondLst>
                      <p:childTnLst>
                        <p:par>
                          <p:cTn id="94" fill="hold">
                            <p:stCondLst>
                              <p:cond delay="0"/>
                            </p:stCondLst>
                            <p:childTnLst>
                              <p:par>
                                <p:cTn id="95" presetID="4" presetClass="entr" presetSubtype="16" fill="hold" grpId="0" nodeType="click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ox(in)">
                                      <p:cBhvr>
                                        <p:cTn id="97" dur="500"/>
                                        <p:tgtEl>
                                          <p:spTgt spid="37"/>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36"/>
                                        </p:tgtEl>
                                        <p:attrNameLst>
                                          <p:attrName>style.visibility</p:attrName>
                                        </p:attrNameLst>
                                      </p:cBhvr>
                                      <p:to>
                                        <p:strVal val="visible"/>
                                      </p:to>
                                    </p:set>
                                    <p:animEffect transition="in" filter="blinds(horizontal)">
                                      <p:cBhvr>
                                        <p:cTn id="10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0" grpId="0" animBg="1"/>
      <p:bldP spid="11" grpId="0" animBg="1"/>
      <p:bldP spid="13" grpId="0" animBg="1"/>
      <p:bldP spid="14" grpId="0"/>
      <p:bldP spid="16" grpId="0"/>
      <p:bldP spid="17" grpId="0" animBg="1"/>
      <p:bldP spid="18" grpId="0" animBg="1"/>
      <p:bldP spid="21" grpId="0" animBg="1"/>
      <p:bldP spid="22" grpId="0" animBg="1"/>
      <p:bldP spid="29" grpId="0" animBg="1"/>
      <p:bldP spid="30" grpId="0"/>
      <p:bldP spid="31" grpId="0" animBg="1"/>
      <p:bldP spid="32" grpId="0"/>
      <p:bldP spid="33" grpId="0" animBg="1"/>
      <p:bldP spid="34" grpId="0"/>
      <p:bldP spid="36" grpId="0"/>
      <p:bldP spid="3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9" name="Picture 5" descr="E:\jdm\hinh-nen-powerpoint-dep-nhat-1.jpg"/>
          <p:cNvPicPr>
            <a:picLocks noGrp="1" noChangeAspect="1" noChangeArrowheads="1"/>
          </p:cNvPicPr>
          <p:nvPr>
            <p:ph idx="1"/>
          </p:nvPr>
        </p:nvPicPr>
        <p:blipFill>
          <a:blip r:embed="rId2" cstate="print"/>
          <a:srcRect/>
          <a:stretch>
            <a:fillRect/>
          </a:stretch>
        </p:blipFill>
        <p:spPr bwMode="auto">
          <a:xfrm>
            <a:off x="0" y="0"/>
            <a:ext cx="9448800" cy="6858000"/>
          </a:xfrm>
          <a:prstGeom prst="rect">
            <a:avLst/>
          </a:prstGeom>
          <a:noFill/>
        </p:spPr>
      </p:pic>
      <p:sp>
        <p:nvSpPr>
          <p:cNvPr id="4" name="TextBox 3"/>
          <p:cNvSpPr txBox="1"/>
          <p:nvPr/>
        </p:nvSpPr>
        <p:spPr>
          <a:xfrm>
            <a:off x="0" y="457200"/>
            <a:ext cx="9727621" cy="646331"/>
          </a:xfrm>
          <a:prstGeom prst="rect">
            <a:avLst/>
          </a:prstGeom>
          <a:noFill/>
        </p:spPr>
        <p:txBody>
          <a:bodyPr wrap="square" rtlCol="0">
            <a:spAutoFit/>
          </a:bodyPr>
          <a:lstStyle/>
          <a:p>
            <a:r>
              <a:rPr lang="en-US" sz="3600" b="1" i="1" dirty="0" smtClean="0"/>
              <a:t>3. Listen again to the talk and fill in the gaps. </a:t>
            </a:r>
            <a:endParaRPr lang="en-US" sz="3600" b="1" i="1" dirty="0"/>
          </a:p>
        </p:txBody>
      </p:sp>
      <p:sp>
        <p:nvSpPr>
          <p:cNvPr id="5" name="TextBox 4"/>
          <p:cNvSpPr txBox="1"/>
          <p:nvPr/>
        </p:nvSpPr>
        <p:spPr>
          <a:xfrm>
            <a:off x="228600" y="1371600"/>
            <a:ext cx="8915400" cy="3785652"/>
          </a:xfrm>
          <a:prstGeom prst="rect">
            <a:avLst/>
          </a:prstGeom>
          <a:noFill/>
        </p:spPr>
        <p:txBody>
          <a:bodyPr wrap="square" rtlCol="0">
            <a:spAutoFit/>
          </a:bodyPr>
          <a:lstStyle/>
          <a:p>
            <a:pPr marL="342900" indent="-342900">
              <a:buAutoNum type="arabicPeriod"/>
            </a:pPr>
            <a:r>
              <a:rPr lang="en-US" sz="2400" dirty="0" smtClean="0"/>
              <a:t>The city of Stockholm covers</a:t>
            </a:r>
            <a:r>
              <a:rPr lang="en-US" sz="2400" dirty="0" smtClean="0">
                <a:sym typeface="SYMBOLS"/>
              </a:rPr>
              <a:t> _____</a:t>
            </a:r>
            <a:r>
              <a:rPr lang="en-US" sz="2400" b="1" dirty="0" smtClean="0">
                <a:sym typeface="SYMBOLS"/>
              </a:rPr>
              <a:t>_</a:t>
            </a:r>
            <a:r>
              <a:rPr lang="en-US" sz="2400" dirty="0" smtClean="0">
                <a:sym typeface="SYMBOLS"/>
              </a:rPr>
              <a:t>____ islands.</a:t>
            </a:r>
          </a:p>
          <a:p>
            <a:pPr marL="342900" indent="-342900">
              <a:buAutoNum type="arabicPeriod"/>
            </a:pPr>
            <a:endParaRPr lang="en-US" sz="2400" dirty="0" smtClean="0">
              <a:sym typeface="SYMBOLS"/>
            </a:endParaRPr>
          </a:p>
          <a:p>
            <a:pPr marL="342900" indent="-342900">
              <a:buAutoNum type="arabicPeriod"/>
            </a:pPr>
            <a:r>
              <a:rPr lang="en-US" sz="2400" dirty="0" smtClean="0">
                <a:sym typeface="SYMBOLS"/>
              </a:rPr>
              <a:t>It has _________ years of history.</a:t>
            </a:r>
          </a:p>
          <a:p>
            <a:pPr marL="342900" indent="-342900">
              <a:buAutoNum type="arabicPeriod"/>
            </a:pPr>
            <a:endParaRPr lang="en-US" sz="2400" dirty="0" smtClean="0">
              <a:sym typeface="SYMBOLS"/>
            </a:endParaRPr>
          </a:p>
          <a:p>
            <a:pPr marL="342900" indent="-342900">
              <a:buAutoNum type="arabicPeriod"/>
            </a:pPr>
            <a:r>
              <a:rPr lang="en-US" sz="2400" dirty="0" smtClean="0">
                <a:sym typeface="SYMBOLS"/>
              </a:rPr>
              <a:t>There are about ________people living in the Old Town today.</a:t>
            </a:r>
          </a:p>
          <a:p>
            <a:pPr marL="342900" indent="-342900">
              <a:buAutoNum type="arabicPeriod"/>
            </a:pPr>
            <a:endParaRPr lang="en-US" sz="2400" dirty="0" smtClean="0">
              <a:sym typeface="SYMBOLS"/>
            </a:endParaRPr>
          </a:p>
          <a:p>
            <a:pPr marL="342900" indent="-342900">
              <a:buAutoNum type="arabicPeriod"/>
            </a:pPr>
            <a:r>
              <a:rPr lang="en-US" sz="2400" dirty="0" smtClean="0">
                <a:sym typeface="SYMBOLS"/>
              </a:rPr>
              <a:t>Nobel prizewinners receive their awards on _______________.</a:t>
            </a:r>
          </a:p>
          <a:p>
            <a:pPr marL="342900" indent="-342900">
              <a:buAutoNum type="arabicPeriod"/>
            </a:pPr>
            <a:endParaRPr lang="en-US" sz="2400" dirty="0" smtClean="0">
              <a:sym typeface="SYMBOLS"/>
            </a:endParaRPr>
          </a:p>
          <a:p>
            <a:pPr marL="342900" indent="-342900">
              <a:buAutoNum type="arabicPeriod"/>
            </a:pPr>
            <a:r>
              <a:rPr lang="en-US" sz="2400" dirty="0" smtClean="0">
                <a:sym typeface="SYMBOLS"/>
              </a:rPr>
              <a:t>The award consists of a Nobel diploma, a medal, and    ______________    Swedish crowns. </a:t>
            </a:r>
            <a:endParaRPr lang="en-US" sz="2400" dirty="0"/>
          </a:p>
        </p:txBody>
      </p:sp>
      <p:sp>
        <p:nvSpPr>
          <p:cNvPr id="9" name="TextBox 8"/>
          <p:cNvSpPr txBox="1"/>
          <p:nvPr/>
        </p:nvSpPr>
        <p:spPr>
          <a:xfrm>
            <a:off x="3048000" y="3124200"/>
            <a:ext cx="184731" cy="369332"/>
          </a:xfrm>
          <a:prstGeom prst="rect">
            <a:avLst/>
          </a:prstGeom>
          <a:noFill/>
        </p:spPr>
        <p:txBody>
          <a:bodyPr wrap="none" rtlCol="0">
            <a:spAutoFit/>
          </a:bodyPr>
          <a:lstStyle/>
          <a:p>
            <a:endParaRPr lang="en-US" dirty="0"/>
          </a:p>
        </p:txBody>
      </p:sp>
      <p:sp>
        <p:nvSpPr>
          <p:cNvPr id="10" name="TextBox 9"/>
          <p:cNvSpPr txBox="1"/>
          <p:nvPr/>
        </p:nvSpPr>
        <p:spPr>
          <a:xfrm>
            <a:off x="152400" y="3352800"/>
            <a:ext cx="184731" cy="369332"/>
          </a:xfrm>
          <a:prstGeom prst="rect">
            <a:avLst/>
          </a:prstGeom>
          <a:noFill/>
        </p:spPr>
        <p:txBody>
          <a:bodyPr wrap="none" rtlCol="0">
            <a:spAutoFit/>
          </a:bodyPr>
          <a:lstStyle/>
          <a:p>
            <a:endParaRPr lang="en-US" dirty="0"/>
          </a:p>
        </p:txBody>
      </p:sp>
      <p:sp>
        <p:nvSpPr>
          <p:cNvPr id="14" name="TextBox 13"/>
          <p:cNvSpPr txBox="1"/>
          <p:nvPr/>
        </p:nvSpPr>
        <p:spPr>
          <a:xfrm>
            <a:off x="4800600" y="1295400"/>
            <a:ext cx="550151" cy="523220"/>
          </a:xfrm>
          <a:prstGeom prst="rect">
            <a:avLst/>
          </a:prstGeom>
          <a:noFill/>
        </p:spPr>
        <p:txBody>
          <a:bodyPr wrap="none" rtlCol="0">
            <a:spAutoFit/>
          </a:bodyPr>
          <a:lstStyle/>
          <a:p>
            <a:r>
              <a:rPr lang="en-US" sz="2800" b="1" dirty="0" smtClean="0">
                <a:solidFill>
                  <a:srgbClr val="C00000"/>
                </a:solidFill>
              </a:rPr>
              <a:t>14</a:t>
            </a:r>
            <a:endParaRPr lang="en-US" sz="2800" b="1" dirty="0">
              <a:solidFill>
                <a:srgbClr val="C00000"/>
              </a:solidFill>
            </a:endParaRPr>
          </a:p>
        </p:txBody>
      </p:sp>
      <p:sp>
        <p:nvSpPr>
          <p:cNvPr id="16" name="TextBox 15"/>
          <p:cNvSpPr txBox="1"/>
          <p:nvPr/>
        </p:nvSpPr>
        <p:spPr>
          <a:xfrm>
            <a:off x="1752600" y="2057400"/>
            <a:ext cx="809093" cy="523220"/>
          </a:xfrm>
          <a:prstGeom prst="rect">
            <a:avLst/>
          </a:prstGeom>
          <a:noFill/>
        </p:spPr>
        <p:txBody>
          <a:bodyPr wrap="square" rtlCol="0">
            <a:spAutoFit/>
          </a:bodyPr>
          <a:lstStyle/>
          <a:p>
            <a:r>
              <a:rPr lang="en-US" sz="2800" b="1" dirty="0" smtClean="0">
                <a:solidFill>
                  <a:srgbClr val="C00000"/>
                </a:solidFill>
              </a:rPr>
              <a:t>700</a:t>
            </a:r>
            <a:endParaRPr lang="en-US" sz="2800" b="1" dirty="0">
              <a:solidFill>
                <a:srgbClr val="C00000"/>
              </a:solidFill>
            </a:endParaRPr>
          </a:p>
        </p:txBody>
      </p:sp>
      <p:sp>
        <p:nvSpPr>
          <p:cNvPr id="17" name="TextBox 16"/>
          <p:cNvSpPr txBox="1"/>
          <p:nvPr/>
        </p:nvSpPr>
        <p:spPr>
          <a:xfrm>
            <a:off x="2895600" y="2743200"/>
            <a:ext cx="1066800" cy="523220"/>
          </a:xfrm>
          <a:prstGeom prst="rect">
            <a:avLst/>
          </a:prstGeom>
          <a:noFill/>
        </p:spPr>
        <p:txBody>
          <a:bodyPr wrap="square" rtlCol="0">
            <a:spAutoFit/>
          </a:bodyPr>
          <a:lstStyle/>
          <a:p>
            <a:r>
              <a:rPr lang="en-US" sz="2800" b="1" dirty="0" smtClean="0">
                <a:solidFill>
                  <a:srgbClr val="C00000"/>
                </a:solidFill>
              </a:rPr>
              <a:t>3,000</a:t>
            </a:r>
            <a:endParaRPr lang="en-US" sz="2800" b="1" dirty="0">
              <a:solidFill>
                <a:srgbClr val="C00000"/>
              </a:solidFill>
            </a:endParaRPr>
          </a:p>
        </p:txBody>
      </p:sp>
      <p:sp>
        <p:nvSpPr>
          <p:cNvPr id="18" name="TextBox 17"/>
          <p:cNvSpPr txBox="1"/>
          <p:nvPr/>
        </p:nvSpPr>
        <p:spPr>
          <a:xfrm>
            <a:off x="6248400" y="3505200"/>
            <a:ext cx="2164375" cy="523220"/>
          </a:xfrm>
          <a:prstGeom prst="rect">
            <a:avLst/>
          </a:prstGeom>
          <a:noFill/>
        </p:spPr>
        <p:txBody>
          <a:bodyPr wrap="none" rtlCol="0">
            <a:spAutoFit/>
          </a:bodyPr>
          <a:lstStyle/>
          <a:p>
            <a:r>
              <a:rPr lang="en-US" sz="2800" b="1" dirty="0" smtClean="0">
                <a:solidFill>
                  <a:srgbClr val="C00000"/>
                </a:solidFill>
              </a:rPr>
              <a:t>10 December</a:t>
            </a:r>
            <a:endParaRPr lang="en-US" sz="2800" b="1" dirty="0">
              <a:solidFill>
                <a:srgbClr val="C00000"/>
              </a:solidFill>
            </a:endParaRPr>
          </a:p>
        </p:txBody>
      </p:sp>
      <p:sp>
        <p:nvSpPr>
          <p:cNvPr id="19" name="TextBox 18"/>
          <p:cNvSpPr txBox="1"/>
          <p:nvPr/>
        </p:nvSpPr>
        <p:spPr>
          <a:xfrm>
            <a:off x="1143000" y="4648200"/>
            <a:ext cx="1813432" cy="523220"/>
          </a:xfrm>
          <a:prstGeom prst="rect">
            <a:avLst/>
          </a:prstGeom>
          <a:noFill/>
        </p:spPr>
        <p:txBody>
          <a:bodyPr wrap="square" rtlCol="0">
            <a:spAutoFit/>
          </a:bodyPr>
          <a:lstStyle/>
          <a:p>
            <a:r>
              <a:rPr lang="en-US" sz="2800" b="1" dirty="0" smtClean="0">
                <a:solidFill>
                  <a:srgbClr val="C00000"/>
                </a:solidFill>
              </a:rPr>
              <a:t>10 million</a:t>
            </a:r>
            <a:endParaRPr lang="en-US" sz="28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checkerboard(across)">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ox(in)">
                                      <p:cBhvr>
                                        <p:cTn id="18" dur="500"/>
                                        <p:tgtEl>
                                          <p:spTgt spid="1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ox(in)">
                                      <p:cBhvr>
                                        <p:cTn id="21" dur="500"/>
                                        <p:tgtEl>
                                          <p:spTgt spid="1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ox(in)">
                                      <p:cBhvr>
                                        <p:cTn id="24" dur="500"/>
                                        <p:tgtEl>
                                          <p:spTgt spid="1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4" grpId="0"/>
      <p:bldP spid="16" grpId="0"/>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E:\jdm\hinh-nen-powerpoint-dep-nhat-1.jpg"/>
          <p:cNvPicPr>
            <a:picLocks noGrp="1" noChangeAspect="1" noChangeArrowheads="1"/>
          </p:cNvPicPr>
          <p:nvPr>
            <p:ph idx="1"/>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380999" y="685800"/>
            <a:ext cx="8305801" cy="4893647"/>
          </a:xfrm>
          <a:prstGeom prst="rect">
            <a:avLst/>
          </a:prstGeom>
          <a:noFill/>
        </p:spPr>
        <p:txBody>
          <a:bodyPr wrap="square" rtlCol="0">
            <a:spAutoFit/>
          </a:bodyPr>
          <a:lstStyle/>
          <a:p>
            <a:r>
              <a:rPr lang="en-US" sz="2400" dirty="0" smtClean="0"/>
              <a:t>Sweden’s capital city is built on 14 islands and has a 700 year-old history.</a:t>
            </a:r>
          </a:p>
          <a:p>
            <a:r>
              <a:rPr lang="en-US" sz="2400" dirty="0" smtClean="0"/>
              <a:t>The oldest part of Stockholm is the Old Town. Here you can visit the Royal Palace, one of Europe’s largest and most dynamic palaces. There are about 3000 people living in the Old Town today and it’s a place with café, restaurants, shops and museum, including the Nobel Museum.</a:t>
            </a:r>
          </a:p>
          <a:p>
            <a:r>
              <a:rPr lang="en-US" sz="2400" dirty="0" smtClean="0"/>
              <a:t>Stockholm is also the city where Nobel Prizes, except for the Nobel Peace Prize, are awarded each year.</a:t>
            </a:r>
          </a:p>
          <a:p>
            <a:r>
              <a:rPr lang="en-US" sz="2400" dirty="0" smtClean="0"/>
              <a:t> On the 10 December, the day when Alfred Nobel died,</a:t>
            </a:r>
          </a:p>
          <a:p>
            <a:r>
              <a:rPr lang="en-US" sz="2400" dirty="0" smtClean="0"/>
              <a:t> the Nobel Prize winners receive their awards from the Swedish King – a Nobel diploma , a medal, and 10 million Swedish crowns per prize.   </a:t>
            </a:r>
            <a:endParaRPr lang="en-US" sz="2400" dirty="0"/>
          </a:p>
        </p:txBody>
      </p:sp>
      <p:sp>
        <p:nvSpPr>
          <p:cNvPr id="6" name="TextBox 5"/>
          <p:cNvSpPr txBox="1"/>
          <p:nvPr/>
        </p:nvSpPr>
        <p:spPr>
          <a:xfrm>
            <a:off x="838200" y="0"/>
            <a:ext cx="2485104" cy="646331"/>
          </a:xfrm>
          <a:prstGeom prst="rect">
            <a:avLst/>
          </a:prstGeom>
          <a:noFill/>
        </p:spPr>
        <p:txBody>
          <a:bodyPr wrap="none" rtlCol="0">
            <a:spAutoFit/>
          </a:bodyPr>
          <a:lstStyle/>
          <a:p>
            <a:r>
              <a:rPr lang="en-US" sz="3600" b="1" dirty="0" smtClean="0"/>
              <a:t>Tape script :</a:t>
            </a:r>
            <a:endParaRPr lang="en-U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976</TotalTime>
  <Words>683</Words>
  <Application>Microsoft Office PowerPoint</Application>
  <PresentationFormat>On-screen Show (4:3)</PresentationFormat>
  <Paragraphs>102</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FPT</dc:creator>
  <cp:lastModifiedBy>duc-pc</cp:lastModifiedBy>
  <cp:revision>81</cp:revision>
  <dcterms:created xsi:type="dcterms:W3CDTF">2016-02-22T15:54:15Z</dcterms:created>
  <dcterms:modified xsi:type="dcterms:W3CDTF">2020-04-11T08:27:27Z</dcterms:modified>
</cp:coreProperties>
</file>