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0">
  <p:sldMasterIdLst>
    <p:sldMasterId id="2147483648" r:id="rId1"/>
  </p:sldMasterIdLst>
  <p:sldIdLst>
    <p:sldId id="294" r:id="rId2"/>
    <p:sldId id="298" r:id="rId3"/>
    <p:sldId id="299"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5" r:id="rId20"/>
    <p:sldId id="316" r:id="rId21"/>
    <p:sldId id="317" r:id="rId22"/>
    <p:sldId id="318" r:id="rId23"/>
    <p:sldId id="319" r:id="rId24"/>
    <p:sldId id="320" r:id="rId25"/>
    <p:sldId id="351" r:id="rId26"/>
    <p:sldId id="323" r:id="rId27"/>
    <p:sldId id="344" r:id="rId28"/>
    <p:sldId id="324" r:id="rId29"/>
    <p:sldId id="343" r:id="rId30"/>
    <p:sldId id="325" r:id="rId31"/>
    <p:sldId id="326" r:id="rId32"/>
    <p:sldId id="346" r:id="rId33"/>
    <p:sldId id="347" r:id="rId34"/>
    <p:sldId id="350" r:id="rId35"/>
    <p:sldId id="345" r:id="rId36"/>
    <p:sldId id="327" r:id="rId37"/>
    <p:sldId id="328" r:id="rId38"/>
    <p:sldId id="329" r:id="rId39"/>
    <p:sldId id="330" r:id="rId40"/>
    <p:sldId id="331" r:id="rId41"/>
    <p:sldId id="332" r:id="rId42"/>
    <p:sldId id="333" r:id="rId43"/>
    <p:sldId id="334" r:id="rId44"/>
    <p:sldId id="352" r:id="rId45"/>
    <p:sldId id="335" r:id="rId46"/>
    <p:sldId id="336" r:id="rId47"/>
    <p:sldId id="353" r:id="rId48"/>
    <p:sldId id="354" r:id="rId49"/>
    <p:sldId id="355" r:id="rId50"/>
    <p:sldId id="359" r:id="rId51"/>
    <p:sldId id="358" r:id="rId52"/>
    <p:sldId id="363" r:id="rId53"/>
    <p:sldId id="360" r:id="rId54"/>
    <p:sldId id="361" r:id="rId55"/>
    <p:sldId id="362" r:id="rId56"/>
    <p:sldId id="337" r:id="rId57"/>
    <p:sldId id="338" r:id="rId58"/>
    <p:sldId id="340" r:id="rId59"/>
    <p:sldId id="341" r:id="rId60"/>
    <p:sldId id="278"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74" autoAdjust="0"/>
    <p:restoredTop sz="94660"/>
  </p:normalViewPr>
  <p:slideViewPr>
    <p:cSldViewPr>
      <p:cViewPr>
        <p:scale>
          <a:sx n="81" d="100"/>
          <a:sy n="81" d="100"/>
        </p:scale>
        <p:origin x="-972" y="2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5563A8A-1ABF-4F70-BB47-270565E7ECF1}" type="datetimeFigureOut">
              <a:rPr lang="en-US" smtClean="0"/>
              <a:pPr/>
              <a:t>10/30/2020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02E99-CCD9-4A37-A4F9-5802FBCA54CC}" type="slidenum">
              <a:rPr lang="en-US" smtClean="0"/>
              <a:pPr/>
              <a:t>‹#›</a:t>
            </a:fld>
            <a:endParaRPr lang="en-US"/>
          </a:p>
        </p:txBody>
      </p:sp>
    </p:spTree>
    <p:extLst>
      <p:ext uri="{BB962C8B-B14F-4D97-AF65-F5344CB8AC3E}">
        <p14:creationId xmlns:p14="http://schemas.microsoft.com/office/powerpoint/2010/main" val="2693646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563A8A-1ABF-4F70-BB47-270565E7ECF1}" type="datetimeFigureOut">
              <a:rPr lang="en-US" smtClean="0"/>
              <a:pPr/>
              <a:t>10/30/2020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02E99-CCD9-4A37-A4F9-5802FBCA54CC}" type="slidenum">
              <a:rPr lang="en-US" smtClean="0"/>
              <a:pPr/>
              <a:t>‹#›</a:t>
            </a:fld>
            <a:endParaRPr lang="en-US"/>
          </a:p>
        </p:txBody>
      </p:sp>
    </p:spTree>
    <p:extLst>
      <p:ext uri="{BB962C8B-B14F-4D97-AF65-F5344CB8AC3E}">
        <p14:creationId xmlns:p14="http://schemas.microsoft.com/office/powerpoint/2010/main" val="1426656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563A8A-1ABF-4F70-BB47-270565E7ECF1}" type="datetimeFigureOut">
              <a:rPr lang="en-US" smtClean="0"/>
              <a:pPr/>
              <a:t>10/30/2020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02E99-CCD9-4A37-A4F9-5802FBCA54CC}" type="slidenum">
              <a:rPr lang="en-US" smtClean="0"/>
              <a:pPr/>
              <a:t>‹#›</a:t>
            </a:fld>
            <a:endParaRPr lang="en-US"/>
          </a:p>
        </p:txBody>
      </p:sp>
    </p:spTree>
    <p:extLst>
      <p:ext uri="{BB962C8B-B14F-4D97-AF65-F5344CB8AC3E}">
        <p14:creationId xmlns:p14="http://schemas.microsoft.com/office/powerpoint/2010/main" val="2737237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563A8A-1ABF-4F70-BB47-270565E7ECF1}" type="datetimeFigureOut">
              <a:rPr lang="en-US" smtClean="0"/>
              <a:pPr/>
              <a:t>10/30/2020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02E99-CCD9-4A37-A4F9-5802FBCA54CC}" type="slidenum">
              <a:rPr lang="en-US" smtClean="0"/>
              <a:pPr/>
              <a:t>‹#›</a:t>
            </a:fld>
            <a:endParaRPr lang="en-US"/>
          </a:p>
        </p:txBody>
      </p:sp>
    </p:spTree>
    <p:extLst>
      <p:ext uri="{BB962C8B-B14F-4D97-AF65-F5344CB8AC3E}">
        <p14:creationId xmlns:p14="http://schemas.microsoft.com/office/powerpoint/2010/main" val="2791667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563A8A-1ABF-4F70-BB47-270565E7ECF1}" type="datetimeFigureOut">
              <a:rPr lang="en-US" smtClean="0"/>
              <a:pPr/>
              <a:t>10/30/2020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02E99-CCD9-4A37-A4F9-5802FBCA54CC}" type="slidenum">
              <a:rPr lang="en-US" smtClean="0"/>
              <a:pPr/>
              <a:t>‹#›</a:t>
            </a:fld>
            <a:endParaRPr lang="en-US"/>
          </a:p>
        </p:txBody>
      </p:sp>
    </p:spTree>
    <p:extLst>
      <p:ext uri="{BB962C8B-B14F-4D97-AF65-F5344CB8AC3E}">
        <p14:creationId xmlns:p14="http://schemas.microsoft.com/office/powerpoint/2010/main" val="197623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5563A8A-1ABF-4F70-BB47-270565E7ECF1}" type="datetimeFigureOut">
              <a:rPr lang="en-US" smtClean="0"/>
              <a:pPr/>
              <a:t>10/30/2020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02E99-CCD9-4A37-A4F9-5802FBCA54CC}" type="slidenum">
              <a:rPr lang="en-US" smtClean="0"/>
              <a:pPr/>
              <a:t>‹#›</a:t>
            </a:fld>
            <a:endParaRPr lang="en-US"/>
          </a:p>
        </p:txBody>
      </p:sp>
    </p:spTree>
    <p:extLst>
      <p:ext uri="{BB962C8B-B14F-4D97-AF65-F5344CB8AC3E}">
        <p14:creationId xmlns:p14="http://schemas.microsoft.com/office/powerpoint/2010/main" val="3176022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5563A8A-1ABF-4F70-BB47-270565E7ECF1}" type="datetimeFigureOut">
              <a:rPr lang="en-US" smtClean="0"/>
              <a:pPr/>
              <a:t>10/30/2020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802E99-CCD9-4A37-A4F9-5802FBCA54CC}" type="slidenum">
              <a:rPr lang="en-US" smtClean="0"/>
              <a:pPr/>
              <a:t>‹#›</a:t>
            </a:fld>
            <a:endParaRPr lang="en-US"/>
          </a:p>
        </p:txBody>
      </p:sp>
    </p:spTree>
    <p:extLst>
      <p:ext uri="{BB962C8B-B14F-4D97-AF65-F5344CB8AC3E}">
        <p14:creationId xmlns:p14="http://schemas.microsoft.com/office/powerpoint/2010/main" val="1513125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5563A8A-1ABF-4F70-BB47-270565E7ECF1}" type="datetimeFigureOut">
              <a:rPr lang="en-US" smtClean="0"/>
              <a:pPr/>
              <a:t>10/30/2020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802E99-CCD9-4A37-A4F9-5802FBCA54CC}" type="slidenum">
              <a:rPr lang="en-US" smtClean="0"/>
              <a:pPr/>
              <a:t>‹#›</a:t>
            </a:fld>
            <a:endParaRPr lang="en-US"/>
          </a:p>
        </p:txBody>
      </p:sp>
    </p:spTree>
    <p:extLst>
      <p:ext uri="{BB962C8B-B14F-4D97-AF65-F5344CB8AC3E}">
        <p14:creationId xmlns:p14="http://schemas.microsoft.com/office/powerpoint/2010/main" val="230990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563A8A-1ABF-4F70-BB47-270565E7ECF1}" type="datetimeFigureOut">
              <a:rPr lang="en-US" smtClean="0"/>
              <a:pPr/>
              <a:t>10/30/2020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802E99-CCD9-4A37-A4F9-5802FBCA54CC}" type="slidenum">
              <a:rPr lang="en-US" smtClean="0"/>
              <a:pPr/>
              <a:t>‹#›</a:t>
            </a:fld>
            <a:endParaRPr lang="en-US"/>
          </a:p>
        </p:txBody>
      </p:sp>
    </p:spTree>
    <p:extLst>
      <p:ext uri="{BB962C8B-B14F-4D97-AF65-F5344CB8AC3E}">
        <p14:creationId xmlns:p14="http://schemas.microsoft.com/office/powerpoint/2010/main" val="4212180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563A8A-1ABF-4F70-BB47-270565E7ECF1}" type="datetimeFigureOut">
              <a:rPr lang="en-US" smtClean="0"/>
              <a:pPr/>
              <a:t>10/30/2020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02E99-CCD9-4A37-A4F9-5802FBCA54CC}" type="slidenum">
              <a:rPr lang="en-US" smtClean="0"/>
              <a:pPr/>
              <a:t>‹#›</a:t>
            </a:fld>
            <a:endParaRPr lang="en-US"/>
          </a:p>
        </p:txBody>
      </p:sp>
    </p:spTree>
    <p:extLst>
      <p:ext uri="{BB962C8B-B14F-4D97-AF65-F5344CB8AC3E}">
        <p14:creationId xmlns:p14="http://schemas.microsoft.com/office/powerpoint/2010/main" val="3869367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563A8A-1ABF-4F70-BB47-270565E7ECF1}" type="datetimeFigureOut">
              <a:rPr lang="en-US" smtClean="0"/>
              <a:pPr/>
              <a:t>10/30/2020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02E99-CCD9-4A37-A4F9-5802FBCA54CC}" type="slidenum">
              <a:rPr lang="en-US" smtClean="0"/>
              <a:pPr/>
              <a:t>‹#›</a:t>
            </a:fld>
            <a:endParaRPr lang="en-US"/>
          </a:p>
        </p:txBody>
      </p:sp>
    </p:spTree>
    <p:extLst>
      <p:ext uri="{BB962C8B-B14F-4D97-AF65-F5344CB8AC3E}">
        <p14:creationId xmlns:p14="http://schemas.microsoft.com/office/powerpoint/2010/main" val="4278547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3000" r="-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563A8A-1ABF-4F70-BB47-270565E7ECF1}" type="datetimeFigureOut">
              <a:rPr lang="en-US" smtClean="0"/>
              <a:pPr/>
              <a:t>10/30/2020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802E99-CCD9-4A37-A4F9-5802FBCA54CC}" type="slidenum">
              <a:rPr lang="en-US" smtClean="0"/>
              <a:pPr/>
              <a:t>‹#›</a:t>
            </a:fld>
            <a:endParaRPr lang="en-US"/>
          </a:p>
        </p:txBody>
      </p:sp>
    </p:spTree>
    <p:extLst>
      <p:ext uri="{BB962C8B-B14F-4D97-AF65-F5344CB8AC3E}">
        <p14:creationId xmlns:p14="http://schemas.microsoft.com/office/powerpoint/2010/main" val="1051321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thuvienphapluat.vn/TCVN/Giao-thong/Quy-chuan-ky-thuat-quoc-gia-QCVN-41-2016-BGTVT-bao-hieu-duong-bo-915576.aspx"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15962"/>
          </a:xfrm>
          <a:solidFill>
            <a:srgbClr val="0070C0"/>
          </a:solidFill>
        </p:spPr>
        <p:txBody>
          <a:bodyPr>
            <a:normAutofit/>
          </a:bodyPr>
          <a:lstStyle/>
          <a:p>
            <a:r>
              <a:rPr lang="en-US" sz="2000" b="1">
                <a:solidFill>
                  <a:srgbClr val="FFFF00"/>
                </a:solidFill>
                <a:latin typeface="Times New Roman" pitchFamily="18" charset="0"/>
                <a:cs typeface="Times New Roman" pitchFamily="18" charset="0"/>
              </a:rPr>
              <a:t>SỞ GIÁO DỤC VÀ ĐÀO TẠO HÀ NỘI</a:t>
            </a:r>
            <a:endParaRPr lang="vi-VN" sz="2000">
              <a:solidFill>
                <a:srgbClr val="FFFF00"/>
              </a:solidFill>
            </a:endParaRPr>
          </a:p>
        </p:txBody>
      </p:sp>
      <p:sp>
        <p:nvSpPr>
          <p:cNvPr id="3" name="Content Placeholder 2"/>
          <p:cNvSpPr>
            <a:spLocks noGrp="1"/>
          </p:cNvSpPr>
          <p:nvPr>
            <p:ph idx="1"/>
          </p:nvPr>
        </p:nvSpPr>
        <p:spPr>
          <a:xfrm>
            <a:off x="457200" y="1371600"/>
            <a:ext cx="8229600" cy="4754563"/>
          </a:xfrm>
          <a:solidFill>
            <a:schemeClr val="bg1"/>
          </a:solidFill>
        </p:spPr>
        <p:txBody>
          <a:bodyPr>
            <a:normAutofit fontScale="47500" lnSpcReduction="20000"/>
          </a:bodyPr>
          <a:lstStyle/>
          <a:p>
            <a:pPr marL="0" indent="0">
              <a:buNone/>
            </a:pPr>
            <a:endParaRPr lang="en-US" b="1" dirty="0" smtClean="0">
              <a:latin typeface="Times New Roman" pitchFamily="18" charset="0"/>
              <a:cs typeface="Times New Roman" pitchFamily="18" charset="0"/>
            </a:endParaRPr>
          </a:p>
          <a:p>
            <a:pPr marL="0" indent="0">
              <a:buNone/>
            </a:pPr>
            <a:endParaRPr lang="en-US" b="1" dirty="0">
              <a:latin typeface="Times New Roman" pitchFamily="18" charset="0"/>
              <a:cs typeface="Times New Roman" pitchFamily="18" charset="0"/>
            </a:endParaRPr>
          </a:p>
          <a:p>
            <a:pPr marL="0" indent="0">
              <a:buNone/>
            </a:pPr>
            <a:endParaRPr lang="en-US" sz="2900" b="1" dirty="0" smtClean="0">
              <a:latin typeface="Times New Roman" pitchFamily="18" charset="0"/>
              <a:cs typeface="Times New Roman" pitchFamily="18" charset="0"/>
            </a:endParaRPr>
          </a:p>
          <a:p>
            <a:pPr marL="0" indent="0">
              <a:buNone/>
            </a:pPr>
            <a:endParaRPr lang="en-US" sz="2900" b="1" dirty="0">
              <a:latin typeface="Times New Roman" pitchFamily="18" charset="0"/>
              <a:cs typeface="Times New Roman" pitchFamily="18" charset="0"/>
            </a:endParaRPr>
          </a:p>
          <a:p>
            <a:pPr marL="0" indent="0" algn="ctr">
              <a:buNone/>
            </a:pPr>
            <a:r>
              <a:rPr lang="en-US" sz="5000" b="1" dirty="0" smtClean="0">
                <a:latin typeface="Times New Roman" pitchFamily="18" charset="0"/>
                <a:cs typeface="Times New Roman" pitchFamily="18" charset="0"/>
              </a:rPr>
              <a:t>TẬP HUẤN GIÁO VIÊN THCS DẠY ĐẠI TRÀ</a:t>
            </a:r>
            <a:endParaRPr lang="en-US" sz="2900" b="1" dirty="0" smtClean="0">
              <a:latin typeface="Times New Roman" pitchFamily="18" charset="0"/>
              <a:cs typeface="Times New Roman" pitchFamily="18" charset="0"/>
            </a:endParaRPr>
          </a:p>
          <a:p>
            <a:pPr marL="0" indent="0" algn="ctr">
              <a:buNone/>
            </a:pPr>
            <a:endParaRPr lang="en-US" sz="4400" b="1" dirty="0" smtClean="0">
              <a:latin typeface="Times New Roman" pitchFamily="18" charset="0"/>
              <a:cs typeface="Times New Roman" pitchFamily="18" charset="0"/>
            </a:endParaRPr>
          </a:p>
          <a:p>
            <a:pPr marL="0" indent="0" algn="ctr">
              <a:buNone/>
            </a:pPr>
            <a:r>
              <a:rPr lang="en-US" sz="6000" b="1" dirty="0" smtClean="0">
                <a:solidFill>
                  <a:srgbClr val="C00000"/>
                </a:solidFill>
                <a:latin typeface="Times New Roman" pitchFamily="18" charset="0"/>
                <a:cs typeface="Times New Roman" pitchFamily="18" charset="0"/>
              </a:rPr>
              <a:t>GIÁO </a:t>
            </a:r>
            <a:r>
              <a:rPr lang="en-US" sz="6000" b="1" dirty="0">
                <a:solidFill>
                  <a:srgbClr val="C00000"/>
                </a:solidFill>
                <a:latin typeface="Times New Roman" pitchFamily="18" charset="0"/>
                <a:cs typeface="Times New Roman" pitchFamily="18" charset="0"/>
              </a:rPr>
              <a:t>DỤC AN TOÀN GIAO THÔNG </a:t>
            </a:r>
          </a:p>
          <a:p>
            <a:pPr marL="0" indent="0" algn="ctr">
              <a:buNone/>
            </a:pPr>
            <a:r>
              <a:rPr lang="en-US" sz="6000" b="1" dirty="0">
                <a:solidFill>
                  <a:srgbClr val="C00000"/>
                </a:solidFill>
                <a:latin typeface="Times New Roman" pitchFamily="18" charset="0"/>
                <a:cs typeface="Times New Roman" pitchFamily="18" charset="0"/>
              </a:rPr>
              <a:t>CHO HỌC SINH LỚP  </a:t>
            </a:r>
            <a:r>
              <a:rPr lang="en-US" sz="6000" b="1" dirty="0" smtClean="0">
                <a:solidFill>
                  <a:srgbClr val="C00000"/>
                </a:solidFill>
                <a:latin typeface="Times New Roman" pitchFamily="18" charset="0"/>
                <a:cs typeface="Times New Roman" pitchFamily="18" charset="0"/>
              </a:rPr>
              <a:t>7, 8, 9  </a:t>
            </a:r>
            <a:r>
              <a:rPr lang="en-US" sz="6000" b="1" dirty="0">
                <a:solidFill>
                  <a:srgbClr val="C00000"/>
                </a:solidFill>
                <a:latin typeface="Times New Roman" pitchFamily="18" charset="0"/>
                <a:cs typeface="Times New Roman" pitchFamily="18" charset="0"/>
              </a:rPr>
              <a:t>Ở HÀ NỘI</a:t>
            </a:r>
          </a:p>
          <a:p>
            <a:pPr algn="ctr"/>
            <a:endParaRPr lang="en-US" sz="2600" b="1" dirty="0">
              <a:solidFill>
                <a:srgbClr val="C00000"/>
              </a:solidFill>
              <a:latin typeface="Times New Roman" pitchFamily="18" charset="0"/>
              <a:cs typeface="Times New Roman" pitchFamily="18" charset="0"/>
            </a:endParaRPr>
          </a:p>
          <a:p>
            <a:pPr marL="0" indent="0" algn="ctr">
              <a:buNone/>
            </a:pPr>
            <a:endParaRPr lang="en-US" b="1" dirty="0">
              <a:solidFill>
                <a:srgbClr val="00B050"/>
              </a:solidFill>
              <a:latin typeface="Times New Roman" pitchFamily="18" charset="0"/>
              <a:cs typeface="Times New Roman" pitchFamily="18" charset="0"/>
            </a:endParaRPr>
          </a:p>
          <a:p>
            <a:pPr marL="0" indent="0" algn="ctr">
              <a:buNone/>
            </a:pPr>
            <a:endParaRPr lang="en-US" sz="2800" b="1" dirty="0" smtClean="0">
              <a:latin typeface="Times New Roman" pitchFamily="18" charset="0"/>
              <a:cs typeface="Times New Roman" pitchFamily="18" charset="0"/>
            </a:endParaRPr>
          </a:p>
          <a:p>
            <a:pPr marL="0" indent="0" algn="ctr">
              <a:buNone/>
            </a:pPr>
            <a:endParaRPr lang="en-US" sz="2800" b="1" dirty="0">
              <a:latin typeface="Times New Roman" pitchFamily="18" charset="0"/>
              <a:cs typeface="Times New Roman" pitchFamily="18" charset="0"/>
            </a:endParaRPr>
          </a:p>
          <a:p>
            <a:pPr marL="0" indent="0" algn="ctr">
              <a:buNone/>
            </a:pPr>
            <a:endParaRPr lang="en-US" sz="2800" b="1" dirty="0" smtClean="0">
              <a:latin typeface="Times New Roman" pitchFamily="18" charset="0"/>
              <a:cs typeface="Times New Roman" pitchFamily="18" charset="0"/>
            </a:endParaRPr>
          </a:p>
          <a:p>
            <a:pPr marL="0" indent="0" algn="ctr">
              <a:buNone/>
            </a:pPr>
            <a:endParaRPr lang="en-US" sz="2800" b="1" dirty="0">
              <a:latin typeface="Times New Roman" pitchFamily="18" charset="0"/>
              <a:cs typeface="Times New Roman" pitchFamily="18" charset="0"/>
            </a:endParaRPr>
          </a:p>
          <a:p>
            <a:pPr marL="0" indent="0" algn="ctr">
              <a:buNone/>
            </a:pPr>
            <a:endParaRPr lang="en-US" sz="2800" b="1" dirty="0" smtClean="0">
              <a:latin typeface="Times New Roman" pitchFamily="18" charset="0"/>
              <a:cs typeface="Times New Roman" pitchFamily="18" charset="0"/>
            </a:endParaRPr>
          </a:p>
          <a:p>
            <a:pPr marL="0" indent="0" algn="ctr">
              <a:buNone/>
            </a:pPr>
            <a:r>
              <a:rPr lang="en-US" sz="5100" b="1" dirty="0" smtClean="0">
                <a:latin typeface="Times New Roman" pitchFamily="18" charset="0"/>
                <a:cs typeface="Times New Roman" pitchFamily="18" charset="0"/>
              </a:rPr>
              <a:t>BCV: TS</a:t>
            </a:r>
            <a:r>
              <a:rPr lang="en-US" sz="5100" b="1" dirty="0">
                <a:latin typeface="Times New Roman" pitchFamily="18" charset="0"/>
                <a:cs typeface="Times New Roman" pitchFamily="18" charset="0"/>
              </a:rPr>
              <a:t>. </a:t>
            </a:r>
            <a:r>
              <a:rPr lang="en-US" sz="5100" b="1" dirty="0" err="1">
                <a:latin typeface="Times New Roman" pitchFamily="18" charset="0"/>
                <a:cs typeface="Times New Roman" pitchFamily="18" charset="0"/>
              </a:rPr>
              <a:t>Nguyễn</a:t>
            </a:r>
            <a:r>
              <a:rPr lang="en-US" sz="5100" b="1" dirty="0">
                <a:latin typeface="Times New Roman" pitchFamily="18" charset="0"/>
                <a:cs typeface="Times New Roman" pitchFamily="18" charset="0"/>
              </a:rPr>
              <a:t> </a:t>
            </a:r>
            <a:r>
              <a:rPr lang="en-US" sz="5100" b="1" dirty="0" err="1">
                <a:latin typeface="Times New Roman" pitchFamily="18" charset="0"/>
                <a:cs typeface="Times New Roman" pitchFamily="18" charset="0"/>
              </a:rPr>
              <a:t>Thị</a:t>
            </a:r>
            <a:r>
              <a:rPr lang="en-US" sz="5100" b="1" dirty="0">
                <a:latin typeface="Times New Roman" pitchFamily="18" charset="0"/>
                <a:cs typeface="Times New Roman" pitchFamily="18" charset="0"/>
              </a:rPr>
              <a:t> </a:t>
            </a:r>
            <a:r>
              <a:rPr lang="en-US" sz="5100" b="1" dirty="0" err="1">
                <a:latin typeface="Times New Roman" pitchFamily="18" charset="0"/>
                <a:cs typeface="Times New Roman" pitchFamily="18" charset="0"/>
              </a:rPr>
              <a:t>Thanh</a:t>
            </a:r>
            <a:r>
              <a:rPr lang="en-US" sz="5100" b="1" dirty="0">
                <a:latin typeface="Times New Roman" pitchFamily="18" charset="0"/>
                <a:cs typeface="Times New Roman" pitchFamily="18" charset="0"/>
              </a:rPr>
              <a:t> Mai</a:t>
            </a:r>
          </a:p>
          <a:p>
            <a:pPr marL="0" indent="0" algn="ctr">
              <a:buNone/>
            </a:pPr>
            <a:endParaRPr lang="en-US" sz="51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7207552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a:latin typeface="Arial" pitchFamily="34" charset="0"/>
                <a:cs typeface="Arial" pitchFamily="34" charset="0"/>
              </a:rPr>
              <a:t>3.1. QUAN ĐIỂM XÂY DỰNG CHƯƠNG TRÌNH (Tiếp)</a:t>
            </a:r>
            <a:endParaRPr lang="vi-VN" sz="2400">
              <a:latin typeface="Arial" pitchFamily="34" charset="0"/>
              <a:cs typeface="Arial" pitchFamily="34" charset="0"/>
            </a:endParaRPr>
          </a:p>
        </p:txBody>
      </p:sp>
      <p:sp>
        <p:nvSpPr>
          <p:cNvPr id="3" name="Content Placeholder 2"/>
          <p:cNvSpPr>
            <a:spLocks noGrp="1"/>
          </p:cNvSpPr>
          <p:nvPr>
            <p:ph idx="1"/>
          </p:nvPr>
        </p:nvSpPr>
        <p:spPr/>
        <p:txBody>
          <a:bodyPr/>
          <a:lstStyle/>
          <a:p>
            <a:pPr marL="0" indent="0">
              <a:buNone/>
            </a:pPr>
            <a:r>
              <a:rPr lang="en-US" sz="2800">
                <a:latin typeface="Arial" pitchFamily="34" charset="0"/>
                <a:cs typeface="Arial" pitchFamily="34" charset="0"/>
              </a:rPr>
              <a:t>-</a:t>
            </a:r>
            <a:r>
              <a:rPr lang="vi-VN" sz="2800">
                <a:latin typeface="Arial" pitchFamily="34" charset="0"/>
                <a:cs typeface="Arial" pitchFamily="34" charset="0"/>
              </a:rPr>
              <a:t> Quá trình giáo dục an toàn giao thông cho học sinh phải là quá trình tổ chức cho HS hoạt động để trải nghiệm, tự khám phá và hình thành kiến thức về các quy định của pháp luật để các em tham gia giao thông đảm bảo an toàn cho bản thân và người khác</a:t>
            </a:r>
            <a:r>
              <a:rPr lang="en-US" sz="2800">
                <a:latin typeface="Arial" pitchFamily="34" charset="0"/>
                <a:cs typeface="Arial" pitchFamily="34" charset="0"/>
              </a:rPr>
              <a:t>.</a:t>
            </a:r>
            <a:endParaRPr lang="vi-VN" sz="2800">
              <a:latin typeface="Arial" pitchFamily="34" charset="0"/>
              <a:cs typeface="Arial" pitchFamily="34" charset="0"/>
            </a:endParaRPr>
          </a:p>
          <a:p>
            <a:pPr marL="0" indent="0">
              <a:buNone/>
            </a:pPr>
            <a:endParaRPr lang="vi-VN"/>
          </a:p>
        </p:txBody>
      </p:sp>
    </p:spTree>
    <p:extLst>
      <p:ext uri="{BB962C8B-B14F-4D97-AF65-F5344CB8AC3E}">
        <p14:creationId xmlns:p14="http://schemas.microsoft.com/office/powerpoint/2010/main" val="21282010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609600"/>
          </a:xfrm>
        </p:spPr>
        <p:txBody>
          <a:bodyPr>
            <a:normAutofit fontScale="90000"/>
          </a:bodyPr>
          <a:lstStyle/>
          <a:p>
            <a:r>
              <a:rPr lang="vi-VN" sz="2700" b="1" smtClean="0"/>
              <a:t>2.2. </a:t>
            </a:r>
            <a:r>
              <a:rPr lang="vi-VN" sz="2700" b="1"/>
              <a:t>CHUẨN ĐẦU RA CẤP </a:t>
            </a:r>
            <a:r>
              <a:rPr lang="vi-VN" sz="2700" b="1" smtClean="0"/>
              <a:t>THCS</a:t>
            </a:r>
            <a:r>
              <a:rPr lang="vi-VN" sz="2400" b="1"/>
              <a:t/>
            </a:r>
            <a:br>
              <a:rPr lang="vi-VN" sz="2400" b="1"/>
            </a:br>
            <a:endParaRPr lang="vi-VN" sz="2400" b="1"/>
          </a:p>
        </p:txBody>
      </p:sp>
      <p:sp>
        <p:nvSpPr>
          <p:cNvPr id="3" name="Content Placeholder 2"/>
          <p:cNvSpPr>
            <a:spLocks noGrp="1"/>
          </p:cNvSpPr>
          <p:nvPr>
            <p:ph idx="1"/>
          </p:nvPr>
        </p:nvSpPr>
        <p:spPr/>
        <p:txBody>
          <a:bodyPr>
            <a:noAutofit/>
          </a:bodyPr>
          <a:lstStyle/>
          <a:p>
            <a:pPr marL="0" indent="0">
              <a:buNone/>
            </a:pPr>
            <a:r>
              <a:rPr lang="vi-VN" sz="2800" i="1"/>
              <a:t>Hoàn thành chương trình giáo dục ATGT ở THCS, HS sẽ tiếp tục phát triển các nền tảng đã có ở Tiểu học, cụ thể là :</a:t>
            </a:r>
            <a:endParaRPr lang="vi-VN" sz="2800"/>
          </a:p>
          <a:p>
            <a:pPr marL="0" indent="0">
              <a:buNone/>
            </a:pPr>
            <a:r>
              <a:rPr lang="vi-VN" sz="2800"/>
              <a:t>- Nêu được một số quy định của pháp luật về: Hệ thống báo hiệu giao thông đường bộ; quy định của pháp luật về giao thông đô thị và nơi đông dân cư; những hành vi bị nghiêm cấm trong giao thông đường bộ; quy định của pháp luật về an toàn giao thông đường sắt và quy định về nhường đường, vượt xe, chuyển hướng xe đối với người đi xe đạp, xe đạp điện.</a:t>
            </a:r>
          </a:p>
          <a:p>
            <a:pPr marL="0" indent="0">
              <a:buNone/>
            </a:pPr>
            <a:endParaRPr lang="vi-VN" sz="2800"/>
          </a:p>
        </p:txBody>
      </p:sp>
    </p:spTree>
    <p:extLst>
      <p:ext uri="{BB962C8B-B14F-4D97-AF65-F5344CB8AC3E}">
        <p14:creationId xmlns:p14="http://schemas.microsoft.com/office/powerpoint/2010/main" val="34249053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2400" b="1"/>
              <a:t>2.2. CHUẨN ĐẦU RA CẤP </a:t>
            </a:r>
            <a:r>
              <a:rPr lang="vi-VN" sz="2400" b="1" smtClean="0"/>
              <a:t>THCS (Tiếp)</a:t>
            </a:r>
            <a:endParaRPr lang="vi-VN" sz="2400" b="1"/>
          </a:p>
        </p:txBody>
      </p:sp>
      <p:sp>
        <p:nvSpPr>
          <p:cNvPr id="3" name="Content Placeholder 2"/>
          <p:cNvSpPr>
            <a:spLocks noGrp="1"/>
          </p:cNvSpPr>
          <p:nvPr>
            <p:ph idx="1"/>
          </p:nvPr>
        </p:nvSpPr>
        <p:spPr/>
        <p:txBody>
          <a:bodyPr>
            <a:normAutofit/>
          </a:bodyPr>
          <a:lstStyle/>
          <a:p>
            <a:pPr marL="0" indent="0">
              <a:buNone/>
            </a:pPr>
            <a:r>
              <a:rPr lang="vi-VN" sz="2800"/>
              <a:t>- Thực hiện đi bộ, ngồi trên các phương tiện giao thông cá nhân và tham gia các phương tiện giao thông công cộng an toàn; đi xe đạp và điều khiển xe đạp điện an toàn. </a:t>
            </a:r>
          </a:p>
          <a:p>
            <a:pPr marL="0" indent="0">
              <a:buNone/>
            </a:pPr>
            <a:r>
              <a:rPr lang="vi-VN" sz="2800"/>
              <a:t>- Biết cách xử lý khi gặp tai nạn giao thông và ứng xử có văn hóa khi tham gia giao thông phù hợp với lứa tuổi HS THCS.</a:t>
            </a:r>
          </a:p>
          <a:p>
            <a:pPr marL="0" indent="0">
              <a:buNone/>
            </a:pPr>
            <a:endParaRPr lang="vi-VN" sz="2800"/>
          </a:p>
        </p:txBody>
      </p:sp>
    </p:spTree>
    <p:extLst>
      <p:ext uri="{BB962C8B-B14F-4D97-AF65-F5344CB8AC3E}">
        <p14:creationId xmlns:p14="http://schemas.microsoft.com/office/powerpoint/2010/main" val="13800782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2400" b="1"/>
              <a:t>2.2. CHUẨN ĐẦU RA CẤP THCS (Tiếp)</a:t>
            </a:r>
            <a:endParaRPr lang="vi-VN" sz="2400"/>
          </a:p>
        </p:txBody>
      </p:sp>
      <p:sp>
        <p:nvSpPr>
          <p:cNvPr id="3" name="Content Placeholder 2"/>
          <p:cNvSpPr>
            <a:spLocks noGrp="1"/>
          </p:cNvSpPr>
          <p:nvPr>
            <p:ph idx="1"/>
          </p:nvPr>
        </p:nvSpPr>
        <p:spPr/>
        <p:txBody>
          <a:bodyPr>
            <a:normAutofit/>
          </a:bodyPr>
          <a:lstStyle/>
          <a:p>
            <a:pPr marL="0" indent="0">
              <a:buNone/>
            </a:pPr>
            <a:r>
              <a:rPr lang="vi-VN" sz="2800"/>
              <a:t>- Nhận xét, đánh giá được một số  hành vi thực hiện luật giao thông trong thực tiễn; hợp tác với bạn bè trong việc tuyên truyền giữ gìn trật tự, an toàn  giao thông và tham gia bảo vệ công trình giao thông. </a:t>
            </a:r>
          </a:p>
          <a:p>
            <a:pPr marL="0" indent="0">
              <a:buNone/>
            </a:pPr>
            <a:r>
              <a:rPr lang="vi-VN" sz="2800"/>
              <a:t>- Tự giác thực hiện quy định của luật giao thông, không đồng tình với các hành vi vi phạm luật giao thông, mạnh dạn nhắc nhở bạn bè, người thân có những hành vi chưa đúng khi tham gia giao thông.</a:t>
            </a:r>
          </a:p>
          <a:p>
            <a:pPr marL="0" indent="0">
              <a:buNone/>
            </a:pPr>
            <a:endParaRPr lang="vi-VN" sz="2800"/>
          </a:p>
        </p:txBody>
      </p:sp>
    </p:spTree>
    <p:extLst>
      <p:ext uri="{BB962C8B-B14F-4D97-AF65-F5344CB8AC3E}">
        <p14:creationId xmlns:p14="http://schemas.microsoft.com/office/powerpoint/2010/main" val="17794040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2400">
                <a:latin typeface="Arial" pitchFamily="34" charset="0"/>
                <a:cs typeface="Arial" pitchFamily="34" charset="0"/>
              </a:rPr>
              <a:t>2.3. CHƯƠNG TRÌNH GDATGT </a:t>
            </a:r>
            <a:r>
              <a:rPr lang="en-US" sz="2400" smtClean="0">
                <a:latin typeface="Arial" pitchFamily="34" charset="0"/>
                <a:cs typeface="Arial" pitchFamily="34" charset="0"/>
              </a:rPr>
              <a:t>cấp THCS </a:t>
            </a:r>
            <a:endParaRPr lang="vi-VN" sz="240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36168896"/>
              </p:ext>
            </p:extLst>
          </p:nvPr>
        </p:nvGraphicFramePr>
        <p:xfrm>
          <a:off x="533400" y="1143000"/>
          <a:ext cx="8229600" cy="4550664"/>
        </p:xfrm>
        <a:graphic>
          <a:graphicData uri="http://schemas.openxmlformats.org/drawingml/2006/table">
            <a:tbl>
              <a:tblPr firstRow="1" bandRow="1">
                <a:tableStyleId>{5C22544A-7EE6-4342-B048-85BDC9FD1C3A}</a:tableStyleId>
              </a:tblPr>
              <a:tblGrid>
                <a:gridCol w="1676400"/>
                <a:gridCol w="93980"/>
                <a:gridCol w="1582420"/>
                <a:gridCol w="152400"/>
                <a:gridCol w="2514600"/>
                <a:gridCol w="152400"/>
                <a:gridCol w="2057400"/>
              </a:tblGrid>
              <a:tr h="370840">
                <a:tc gridSpan="2">
                  <a:txBody>
                    <a:bodyPr/>
                    <a:lstStyle/>
                    <a:p>
                      <a:pPr algn="ctr">
                        <a:lnSpc>
                          <a:spcPct val="130000"/>
                        </a:lnSpc>
                        <a:spcAft>
                          <a:spcPts val="1000"/>
                        </a:spcAft>
                        <a:tabLst>
                          <a:tab pos="8821420" algn="l"/>
                        </a:tabLst>
                      </a:pPr>
                      <a:r>
                        <a:rPr lang="it-IT" sz="1600" b="1" dirty="0">
                          <a:effectLst/>
                          <a:latin typeface="Times New Roman"/>
                          <a:ea typeface="Calibri"/>
                          <a:cs typeface="Times New Roman"/>
                        </a:rPr>
                        <a:t>LỚP 6</a:t>
                      </a:r>
                      <a:endParaRPr lang="vi-VN" sz="1600" dirty="0">
                        <a:effectLst/>
                        <a:latin typeface="Calibri"/>
                        <a:ea typeface="Calibri"/>
                        <a:cs typeface="Times New Roman"/>
                      </a:endParaRPr>
                    </a:p>
                  </a:txBody>
                  <a:tcPr marL="68580" marR="68580" marT="0" marB="0"/>
                </a:tc>
                <a:tc hMerge="1">
                  <a:txBody>
                    <a:bodyPr/>
                    <a:lstStyle/>
                    <a:p>
                      <a:endParaRPr lang="vi-VN"/>
                    </a:p>
                  </a:txBody>
                  <a:tcPr/>
                </a:tc>
                <a:tc>
                  <a:txBody>
                    <a:bodyPr/>
                    <a:lstStyle/>
                    <a:p>
                      <a:pPr algn="ctr">
                        <a:lnSpc>
                          <a:spcPct val="130000"/>
                        </a:lnSpc>
                        <a:spcAft>
                          <a:spcPts val="1000"/>
                        </a:spcAft>
                        <a:tabLst>
                          <a:tab pos="8821420" algn="l"/>
                        </a:tabLst>
                      </a:pPr>
                      <a:r>
                        <a:rPr lang="it-IT" sz="1600" b="1">
                          <a:effectLst/>
                          <a:latin typeface="Times New Roman"/>
                          <a:ea typeface="Calibri"/>
                          <a:cs typeface="Times New Roman"/>
                        </a:rPr>
                        <a:t>LỚP 7</a:t>
                      </a:r>
                      <a:endParaRPr lang="vi-VN" sz="1600">
                        <a:effectLst/>
                        <a:latin typeface="Calibri"/>
                        <a:ea typeface="Calibri"/>
                        <a:cs typeface="Times New Roman"/>
                      </a:endParaRPr>
                    </a:p>
                  </a:txBody>
                  <a:tcPr marL="68580" marR="68580" marT="0" marB="0"/>
                </a:tc>
                <a:tc gridSpan="3">
                  <a:txBody>
                    <a:bodyPr/>
                    <a:lstStyle/>
                    <a:p>
                      <a:pPr algn="ctr">
                        <a:lnSpc>
                          <a:spcPct val="130000"/>
                        </a:lnSpc>
                        <a:spcAft>
                          <a:spcPts val="1000"/>
                        </a:spcAft>
                        <a:tabLst>
                          <a:tab pos="8821420" algn="l"/>
                        </a:tabLst>
                      </a:pPr>
                      <a:r>
                        <a:rPr lang="it-IT" sz="1600" b="1">
                          <a:effectLst/>
                          <a:latin typeface="Times New Roman"/>
                          <a:ea typeface="Calibri"/>
                          <a:cs typeface="Times New Roman"/>
                        </a:rPr>
                        <a:t>LỚP 8</a:t>
                      </a:r>
                      <a:endParaRPr lang="vi-VN" sz="1600">
                        <a:effectLst/>
                        <a:latin typeface="Calibri"/>
                        <a:ea typeface="Calibri"/>
                        <a:cs typeface="Times New Roman"/>
                      </a:endParaRPr>
                    </a:p>
                  </a:txBody>
                  <a:tcPr marL="68580" marR="68580" marT="0" marB="0"/>
                </a:tc>
                <a:tc hMerge="1">
                  <a:txBody>
                    <a:bodyPr/>
                    <a:lstStyle/>
                    <a:p>
                      <a:pPr algn="ctr">
                        <a:lnSpc>
                          <a:spcPct val="130000"/>
                        </a:lnSpc>
                        <a:spcAft>
                          <a:spcPts val="1000"/>
                        </a:spcAft>
                        <a:tabLst>
                          <a:tab pos="8821420" algn="l"/>
                        </a:tabLst>
                      </a:pPr>
                      <a:endParaRPr lang="vi-VN" sz="1600">
                        <a:effectLst/>
                        <a:latin typeface="Calibri"/>
                        <a:ea typeface="Calibri"/>
                        <a:cs typeface="Times New Roman"/>
                      </a:endParaRPr>
                    </a:p>
                  </a:txBody>
                  <a:tcPr/>
                </a:tc>
                <a:tc hMerge="1">
                  <a:txBody>
                    <a:bodyPr/>
                    <a:lstStyle/>
                    <a:p>
                      <a:endParaRPr lang="vi-VN"/>
                    </a:p>
                  </a:txBody>
                  <a:tcPr/>
                </a:tc>
                <a:tc>
                  <a:txBody>
                    <a:bodyPr/>
                    <a:lstStyle/>
                    <a:p>
                      <a:pPr algn="ctr">
                        <a:lnSpc>
                          <a:spcPct val="130000"/>
                        </a:lnSpc>
                        <a:spcAft>
                          <a:spcPts val="1000"/>
                        </a:spcAft>
                        <a:tabLst>
                          <a:tab pos="8821420" algn="l"/>
                        </a:tabLst>
                      </a:pPr>
                      <a:r>
                        <a:rPr lang="it-IT" sz="1600" b="1">
                          <a:effectLst/>
                          <a:latin typeface="Times New Roman"/>
                          <a:ea typeface="Calibri"/>
                          <a:cs typeface="Times New Roman"/>
                        </a:rPr>
                        <a:t>LỚP 9</a:t>
                      </a:r>
                      <a:endParaRPr lang="vi-VN" sz="1600">
                        <a:effectLst/>
                        <a:latin typeface="Calibri"/>
                        <a:ea typeface="Calibri"/>
                        <a:cs typeface="Times New Roman"/>
                      </a:endParaRPr>
                    </a:p>
                  </a:txBody>
                  <a:tcPr marL="68580" marR="68580" marT="0" marB="0"/>
                </a:tc>
              </a:tr>
              <a:tr h="370840">
                <a:tc gridSpan="7">
                  <a:txBody>
                    <a:bodyPr/>
                    <a:lstStyle/>
                    <a:p>
                      <a:pPr>
                        <a:lnSpc>
                          <a:spcPct val="130000"/>
                        </a:lnSpc>
                        <a:spcAft>
                          <a:spcPts val="1000"/>
                        </a:spcAft>
                        <a:tabLst>
                          <a:tab pos="8821420" algn="l"/>
                        </a:tabLst>
                      </a:pPr>
                      <a:r>
                        <a:rPr lang="it-IT" sz="1600" b="1">
                          <a:effectLst/>
                          <a:latin typeface="Times New Roman"/>
                          <a:ea typeface="Calibri"/>
                          <a:cs typeface="Times New Roman"/>
                        </a:rPr>
                        <a:t>1. Em tìm hiểu về trật tự, an toàn giao thông</a:t>
                      </a:r>
                      <a:endParaRPr lang="vi-VN" sz="1600">
                        <a:effectLst/>
                        <a:latin typeface="Calibri"/>
                        <a:ea typeface="Calibri"/>
                        <a:cs typeface="Times New Roman"/>
                      </a:endParaRPr>
                    </a:p>
                  </a:txBody>
                  <a:tcPr marL="68580" marR="68580" marT="0" marB="0"/>
                </a:tc>
                <a:tc hMerge="1">
                  <a:txBody>
                    <a:bodyPr/>
                    <a:lstStyle/>
                    <a:p>
                      <a:endParaRPr lang="vi-VN"/>
                    </a:p>
                  </a:txBody>
                  <a:tcPr/>
                </a:tc>
                <a:tc hMerge="1">
                  <a:txBody>
                    <a:bodyPr/>
                    <a:lstStyle/>
                    <a:p>
                      <a:endParaRPr lang="vi-VN"/>
                    </a:p>
                  </a:txBody>
                  <a:tcPr/>
                </a:tc>
                <a:tc hMerge="1">
                  <a:txBody>
                    <a:bodyPr/>
                    <a:lstStyle/>
                    <a:p>
                      <a:endParaRPr lang="vi-VN"/>
                    </a:p>
                  </a:txBody>
                  <a:tcPr/>
                </a:tc>
                <a:tc hMerge="1">
                  <a:txBody>
                    <a:bodyPr/>
                    <a:lstStyle/>
                    <a:p>
                      <a:endParaRPr lang="vi-VN"/>
                    </a:p>
                  </a:txBody>
                  <a:tcPr/>
                </a:tc>
                <a:tc hMerge="1">
                  <a:txBody>
                    <a:bodyPr/>
                    <a:lstStyle/>
                    <a:p>
                      <a:endParaRPr lang="vi-VN"/>
                    </a:p>
                  </a:txBody>
                  <a:tcPr/>
                </a:tc>
                <a:tc hMerge="1">
                  <a:txBody>
                    <a:bodyPr/>
                    <a:lstStyle/>
                    <a:p>
                      <a:endParaRPr lang="vi-VN"/>
                    </a:p>
                  </a:txBody>
                  <a:tcPr/>
                </a:tc>
              </a:tr>
              <a:tr h="2382520">
                <a:tc>
                  <a:txBody>
                    <a:bodyPr/>
                    <a:lstStyle/>
                    <a:p>
                      <a:pPr algn="just">
                        <a:lnSpc>
                          <a:spcPct val="130000"/>
                        </a:lnSpc>
                        <a:spcAft>
                          <a:spcPts val="1000"/>
                        </a:spcAft>
                        <a:tabLst>
                          <a:tab pos="8821420" algn="l"/>
                        </a:tabLst>
                      </a:pPr>
                      <a:r>
                        <a:rPr lang="en-US" sz="1800" b="1" dirty="0" smtClean="0">
                          <a:effectLst/>
                          <a:latin typeface="Times New Roman"/>
                          <a:ea typeface="Calibri"/>
                          <a:cs typeface="Times New Roman"/>
                        </a:rPr>
                        <a:t>1.1. </a:t>
                      </a:r>
                      <a:r>
                        <a:rPr lang="en-US" sz="1800" dirty="0" err="1">
                          <a:effectLst/>
                          <a:latin typeface="Times New Roman"/>
                          <a:ea typeface="Calibri"/>
                          <a:cs typeface="Times New Roman"/>
                        </a:rPr>
                        <a:t>Tìm</a:t>
                      </a:r>
                      <a:r>
                        <a:rPr lang="en-US" sz="1800" dirty="0">
                          <a:effectLst/>
                          <a:latin typeface="Times New Roman"/>
                          <a:ea typeface="Calibri"/>
                          <a:cs typeface="Times New Roman"/>
                        </a:rPr>
                        <a:t> </a:t>
                      </a:r>
                      <a:r>
                        <a:rPr lang="en-US" sz="1800" dirty="0" err="1">
                          <a:effectLst/>
                          <a:latin typeface="Times New Roman"/>
                          <a:ea typeface="Calibri"/>
                          <a:cs typeface="Times New Roman"/>
                        </a:rPr>
                        <a:t>hiểu</a:t>
                      </a:r>
                      <a:r>
                        <a:rPr lang="en-US" sz="1800" dirty="0">
                          <a:effectLst/>
                          <a:latin typeface="Times New Roman"/>
                          <a:ea typeface="Calibri"/>
                          <a:cs typeface="Times New Roman"/>
                        </a:rPr>
                        <a:t> </a:t>
                      </a:r>
                      <a:r>
                        <a:rPr lang="en-US" sz="1800" dirty="0" err="1">
                          <a:effectLst/>
                          <a:latin typeface="Times New Roman"/>
                          <a:ea typeface="Calibri"/>
                          <a:cs typeface="Times New Roman"/>
                        </a:rPr>
                        <a:t>tình</a:t>
                      </a:r>
                      <a:r>
                        <a:rPr lang="en-US" sz="1800" dirty="0">
                          <a:effectLst/>
                          <a:latin typeface="Times New Roman"/>
                          <a:ea typeface="Calibri"/>
                          <a:cs typeface="Times New Roman"/>
                        </a:rPr>
                        <a:t> </a:t>
                      </a:r>
                      <a:r>
                        <a:rPr lang="en-US" sz="1800" dirty="0" err="1">
                          <a:effectLst/>
                          <a:latin typeface="Times New Roman"/>
                          <a:ea typeface="Calibri"/>
                          <a:cs typeface="Times New Roman"/>
                        </a:rPr>
                        <a:t>hình</a:t>
                      </a:r>
                      <a:r>
                        <a:rPr lang="en-US" sz="1800" dirty="0">
                          <a:effectLst/>
                          <a:latin typeface="Times New Roman"/>
                          <a:ea typeface="Calibri"/>
                          <a:cs typeface="Times New Roman"/>
                        </a:rPr>
                        <a:t> </a:t>
                      </a:r>
                      <a:r>
                        <a:rPr lang="en-US" sz="1800" dirty="0" err="1">
                          <a:effectLst/>
                          <a:latin typeface="Times New Roman"/>
                          <a:ea typeface="Calibri"/>
                          <a:cs typeface="Times New Roman"/>
                        </a:rPr>
                        <a:t>trật</a:t>
                      </a:r>
                      <a:r>
                        <a:rPr lang="en-US" sz="1800" dirty="0">
                          <a:effectLst/>
                          <a:latin typeface="Times New Roman"/>
                          <a:ea typeface="Calibri"/>
                          <a:cs typeface="Times New Roman"/>
                        </a:rPr>
                        <a:t> </a:t>
                      </a:r>
                      <a:r>
                        <a:rPr lang="en-US" sz="1800" dirty="0" err="1">
                          <a:effectLst/>
                          <a:latin typeface="Times New Roman"/>
                          <a:ea typeface="Calibri"/>
                          <a:cs typeface="Times New Roman"/>
                        </a:rPr>
                        <a:t>tự</a:t>
                      </a:r>
                      <a:r>
                        <a:rPr lang="en-US" sz="1800" dirty="0">
                          <a:effectLst/>
                          <a:latin typeface="Times New Roman"/>
                          <a:ea typeface="Calibri"/>
                          <a:cs typeface="Times New Roman"/>
                        </a:rPr>
                        <a:t>, an </a:t>
                      </a:r>
                      <a:r>
                        <a:rPr lang="en-US" sz="1800" dirty="0" err="1">
                          <a:effectLst/>
                          <a:latin typeface="Times New Roman"/>
                          <a:ea typeface="Calibri"/>
                          <a:cs typeface="Times New Roman"/>
                        </a:rPr>
                        <a:t>toàn</a:t>
                      </a:r>
                      <a:r>
                        <a:rPr lang="en-US" sz="1800" dirty="0">
                          <a:effectLst/>
                          <a:latin typeface="Times New Roman"/>
                          <a:ea typeface="Calibri"/>
                          <a:cs typeface="Times New Roman"/>
                        </a:rPr>
                        <a:t> </a:t>
                      </a:r>
                      <a:r>
                        <a:rPr lang="en-US" sz="1800" dirty="0" err="1">
                          <a:effectLst/>
                          <a:latin typeface="Times New Roman"/>
                          <a:ea typeface="Calibri"/>
                          <a:cs typeface="Times New Roman"/>
                        </a:rPr>
                        <a:t>giao</a:t>
                      </a:r>
                      <a:r>
                        <a:rPr lang="en-US" sz="1800" dirty="0">
                          <a:effectLst/>
                          <a:latin typeface="Times New Roman"/>
                          <a:ea typeface="Calibri"/>
                          <a:cs typeface="Times New Roman"/>
                        </a:rPr>
                        <a:t> </a:t>
                      </a:r>
                      <a:r>
                        <a:rPr lang="en-US" sz="1800" dirty="0" err="1">
                          <a:effectLst/>
                          <a:latin typeface="Times New Roman"/>
                          <a:ea typeface="Calibri"/>
                          <a:cs typeface="Times New Roman"/>
                        </a:rPr>
                        <a:t>thông</a:t>
                      </a:r>
                      <a:r>
                        <a:rPr lang="en-US" sz="1800" dirty="0">
                          <a:effectLst/>
                          <a:latin typeface="Times New Roman"/>
                          <a:ea typeface="Calibri"/>
                          <a:cs typeface="Times New Roman"/>
                        </a:rPr>
                        <a:t> </a:t>
                      </a:r>
                      <a:r>
                        <a:rPr lang="en-US" sz="1800" dirty="0" err="1">
                          <a:effectLst/>
                          <a:latin typeface="Times New Roman"/>
                          <a:ea typeface="Calibri"/>
                          <a:cs typeface="Times New Roman"/>
                        </a:rPr>
                        <a:t>Hà</a:t>
                      </a:r>
                      <a:r>
                        <a:rPr lang="en-US" sz="1800" dirty="0">
                          <a:effectLst/>
                          <a:latin typeface="Times New Roman"/>
                          <a:ea typeface="Calibri"/>
                          <a:cs typeface="Times New Roman"/>
                        </a:rPr>
                        <a:t> </a:t>
                      </a:r>
                      <a:r>
                        <a:rPr lang="en-US" sz="1800" dirty="0" err="1">
                          <a:effectLst/>
                          <a:latin typeface="Times New Roman"/>
                          <a:ea typeface="Calibri"/>
                          <a:cs typeface="Times New Roman"/>
                        </a:rPr>
                        <a:t>Nội</a:t>
                      </a:r>
                      <a:r>
                        <a:rPr lang="en-US" sz="1800" dirty="0">
                          <a:effectLst/>
                          <a:latin typeface="Times New Roman"/>
                          <a:ea typeface="Calibri"/>
                          <a:cs typeface="Times New Roman"/>
                        </a:rPr>
                        <a:t> </a:t>
                      </a:r>
                      <a:r>
                        <a:rPr lang="en-US" sz="1800" dirty="0" smtClean="0">
                          <a:effectLst/>
                          <a:latin typeface="Times New Roman"/>
                          <a:ea typeface="Calibri"/>
                          <a:cs typeface="Times New Roman"/>
                        </a:rPr>
                        <a:t>.</a:t>
                      </a:r>
                      <a:r>
                        <a:rPr lang="en-US" sz="1800" dirty="0">
                          <a:effectLst/>
                          <a:latin typeface="Times New Roman"/>
                          <a:ea typeface="Calibri"/>
                          <a:cs typeface="Times New Roman"/>
                        </a:rPr>
                        <a:t> </a:t>
                      </a:r>
                      <a:endParaRPr lang="vi-VN" sz="1800" dirty="0">
                        <a:effectLst/>
                        <a:latin typeface="Calibri"/>
                        <a:ea typeface="Calibri"/>
                        <a:cs typeface="Times New Roman"/>
                      </a:endParaRPr>
                    </a:p>
                  </a:txBody>
                  <a:tcPr marL="68580" marR="68580" marT="0" marB="0">
                    <a:solidFill>
                      <a:srgbClr val="00B050"/>
                    </a:solidFill>
                  </a:tcPr>
                </a:tc>
                <a:tc gridSpan="3">
                  <a:txBody>
                    <a:bodyPr/>
                    <a:lstStyle/>
                    <a:p>
                      <a:pPr algn="just">
                        <a:lnSpc>
                          <a:spcPct val="130000"/>
                        </a:lnSpc>
                        <a:spcAft>
                          <a:spcPts val="1000"/>
                        </a:spcAft>
                        <a:tabLst>
                          <a:tab pos="8821420" algn="l"/>
                        </a:tabLst>
                      </a:pPr>
                      <a:r>
                        <a:rPr lang="en-US" sz="1800" b="1" dirty="0" smtClean="0">
                          <a:effectLst/>
                          <a:latin typeface="Times New Roman"/>
                          <a:ea typeface="Calibri"/>
                          <a:cs typeface="Times New Roman"/>
                        </a:rPr>
                        <a:t>1.1. </a:t>
                      </a:r>
                      <a:r>
                        <a:rPr lang="en-US" sz="1800" dirty="0" err="1" smtClean="0">
                          <a:effectLst/>
                          <a:latin typeface="Times New Roman"/>
                          <a:ea typeface="Calibri"/>
                          <a:cs typeface="Times New Roman"/>
                        </a:rPr>
                        <a:t>Hiệu</a:t>
                      </a:r>
                      <a:r>
                        <a:rPr lang="en-US" sz="1800" dirty="0" smtClean="0">
                          <a:effectLst/>
                          <a:latin typeface="Times New Roman"/>
                          <a:ea typeface="Calibri"/>
                          <a:cs typeface="Times New Roman"/>
                        </a:rPr>
                        <a:t> </a:t>
                      </a:r>
                      <a:r>
                        <a:rPr lang="en-US" sz="1800" dirty="0" err="1">
                          <a:effectLst/>
                          <a:latin typeface="Times New Roman"/>
                          <a:ea typeface="Calibri"/>
                          <a:cs typeface="Times New Roman"/>
                        </a:rPr>
                        <a:t>lệnh</a:t>
                      </a:r>
                      <a:r>
                        <a:rPr lang="en-US" sz="1800" dirty="0">
                          <a:effectLst/>
                          <a:latin typeface="Times New Roman"/>
                          <a:ea typeface="Calibri"/>
                          <a:cs typeface="Times New Roman"/>
                        </a:rPr>
                        <a:t> </a:t>
                      </a:r>
                      <a:r>
                        <a:rPr lang="en-US" sz="1800" dirty="0" err="1">
                          <a:effectLst/>
                          <a:latin typeface="Times New Roman"/>
                          <a:ea typeface="Calibri"/>
                          <a:cs typeface="Times New Roman"/>
                        </a:rPr>
                        <a:t>của</a:t>
                      </a:r>
                      <a:r>
                        <a:rPr lang="en-US" sz="1800" dirty="0">
                          <a:effectLst/>
                          <a:latin typeface="Times New Roman"/>
                          <a:ea typeface="Calibri"/>
                          <a:cs typeface="Times New Roman"/>
                        </a:rPr>
                        <a:t> </a:t>
                      </a:r>
                      <a:r>
                        <a:rPr lang="en-US" sz="1800" dirty="0" err="1">
                          <a:effectLst/>
                          <a:latin typeface="Times New Roman"/>
                          <a:ea typeface="Calibri"/>
                          <a:cs typeface="Times New Roman"/>
                        </a:rPr>
                        <a:t>người</a:t>
                      </a:r>
                      <a:r>
                        <a:rPr lang="en-US" sz="1800" dirty="0">
                          <a:effectLst/>
                          <a:latin typeface="Times New Roman"/>
                          <a:ea typeface="Calibri"/>
                          <a:cs typeface="Times New Roman"/>
                        </a:rPr>
                        <a:t> </a:t>
                      </a:r>
                      <a:r>
                        <a:rPr lang="en-US" sz="1800" dirty="0" err="1">
                          <a:effectLst/>
                          <a:latin typeface="Times New Roman"/>
                          <a:ea typeface="Calibri"/>
                          <a:cs typeface="Times New Roman"/>
                        </a:rPr>
                        <a:t>điều</a:t>
                      </a:r>
                      <a:r>
                        <a:rPr lang="en-US" sz="1800" dirty="0">
                          <a:effectLst/>
                          <a:latin typeface="Times New Roman"/>
                          <a:ea typeface="Calibri"/>
                          <a:cs typeface="Times New Roman"/>
                        </a:rPr>
                        <a:t> </a:t>
                      </a:r>
                      <a:r>
                        <a:rPr lang="en-US" sz="1800" dirty="0" err="1">
                          <a:effectLst/>
                          <a:latin typeface="Times New Roman"/>
                          <a:ea typeface="Calibri"/>
                          <a:cs typeface="Times New Roman"/>
                        </a:rPr>
                        <a:t>khiển</a:t>
                      </a:r>
                      <a:r>
                        <a:rPr lang="en-US" sz="1800" dirty="0">
                          <a:effectLst/>
                          <a:latin typeface="Times New Roman"/>
                          <a:ea typeface="Calibri"/>
                          <a:cs typeface="Times New Roman"/>
                        </a:rPr>
                        <a:t> </a:t>
                      </a:r>
                      <a:r>
                        <a:rPr lang="en-US" sz="1800" dirty="0" err="1">
                          <a:effectLst/>
                          <a:latin typeface="Times New Roman"/>
                          <a:ea typeface="Calibri"/>
                          <a:cs typeface="Times New Roman"/>
                        </a:rPr>
                        <a:t>giao</a:t>
                      </a:r>
                      <a:r>
                        <a:rPr lang="en-US" sz="1800" dirty="0">
                          <a:effectLst/>
                          <a:latin typeface="Times New Roman"/>
                          <a:ea typeface="Calibri"/>
                          <a:cs typeface="Times New Roman"/>
                        </a:rPr>
                        <a:t> </a:t>
                      </a:r>
                      <a:r>
                        <a:rPr lang="en-US" sz="1800" dirty="0" err="1">
                          <a:effectLst/>
                          <a:latin typeface="Times New Roman"/>
                          <a:ea typeface="Calibri"/>
                          <a:cs typeface="Times New Roman"/>
                        </a:rPr>
                        <a:t>thông</a:t>
                      </a:r>
                      <a:r>
                        <a:rPr lang="en-US" sz="1800" dirty="0">
                          <a:effectLst/>
                          <a:latin typeface="Times New Roman"/>
                          <a:ea typeface="Calibri"/>
                          <a:cs typeface="Times New Roman"/>
                        </a:rPr>
                        <a:t>, </a:t>
                      </a:r>
                      <a:r>
                        <a:rPr lang="en-US" sz="1800" dirty="0" err="1">
                          <a:effectLst/>
                          <a:latin typeface="Times New Roman"/>
                          <a:ea typeface="Calibri"/>
                          <a:cs typeface="Times New Roman"/>
                        </a:rPr>
                        <a:t>đèn</a:t>
                      </a:r>
                      <a:r>
                        <a:rPr lang="en-US" sz="1800" dirty="0">
                          <a:effectLst/>
                          <a:latin typeface="Times New Roman"/>
                          <a:ea typeface="Calibri"/>
                          <a:cs typeface="Times New Roman"/>
                        </a:rPr>
                        <a:t> </a:t>
                      </a:r>
                      <a:r>
                        <a:rPr lang="en-US" sz="1800" dirty="0" err="1">
                          <a:effectLst/>
                          <a:latin typeface="Times New Roman"/>
                          <a:ea typeface="Calibri"/>
                          <a:cs typeface="Times New Roman"/>
                        </a:rPr>
                        <a:t>tín</a:t>
                      </a:r>
                      <a:r>
                        <a:rPr lang="en-US" sz="1800" dirty="0">
                          <a:effectLst/>
                          <a:latin typeface="Times New Roman"/>
                          <a:ea typeface="Calibri"/>
                          <a:cs typeface="Times New Roman"/>
                        </a:rPr>
                        <a:t> </a:t>
                      </a:r>
                      <a:r>
                        <a:rPr lang="en-US" sz="1800" dirty="0" err="1">
                          <a:effectLst/>
                          <a:latin typeface="Times New Roman"/>
                          <a:ea typeface="Calibri"/>
                          <a:cs typeface="Times New Roman"/>
                        </a:rPr>
                        <a:t>hiệu</a:t>
                      </a:r>
                      <a:r>
                        <a:rPr lang="en-US" sz="1800" dirty="0">
                          <a:effectLst/>
                          <a:latin typeface="Times New Roman"/>
                          <a:ea typeface="Calibri"/>
                          <a:cs typeface="Times New Roman"/>
                        </a:rPr>
                        <a:t>,  </a:t>
                      </a:r>
                      <a:r>
                        <a:rPr lang="en-US" sz="1800" dirty="0" err="1">
                          <a:effectLst/>
                          <a:latin typeface="Times New Roman"/>
                          <a:ea typeface="Calibri"/>
                          <a:cs typeface="Times New Roman"/>
                        </a:rPr>
                        <a:t>và</a:t>
                      </a:r>
                      <a:r>
                        <a:rPr lang="en-US" sz="1800" dirty="0">
                          <a:effectLst/>
                          <a:latin typeface="Times New Roman"/>
                          <a:ea typeface="Calibri"/>
                          <a:cs typeface="Times New Roman"/>
                        </a:rPr>
                        <a:t> </a:t>
                      </a:r>
                      <a:r>
                        <a:rPr lang="en-US" sz="1800" dirty="0" err="1">
                          <a:effectLst/>
                          <a:latin typeface="Times New Roman"/>
                          <a:ea typeface="Calibri"/>
                          <a:cs typeface="Times New Roman"/>
                        </a:rPr>
                        <a:t>biển</a:t>
                      </a:r>
                      <a:r>
                        <a:rPr lang="en-US" sz="1800" dirty="0">
                          <a:effectLst/>
                          <a:latin typeface="Times New Roman"/>
                          <a:ea typeface="Calibri"/>
                          <a:cs typeface="Times New Roman"/>
                        </a:rPr>
                        <a:t> </a:t>
                      </a:r>
                      <a:r>
                        <a:rPr lang="en-US" sz="1800" dirty="0" err="1">
                          <a:effectLst/>
                          <a:latin typeface="Times New Roman"/>
                          <a:ea typeface="Calibri"/>
                          <a:cs typeface="Times New Roman"/>
                        </a:rPr>
                        <a:t>báo</a:t>
                      </a:r>
                      <a:r>
                        <a:rPr lang="en-US" sz="1800" dirty="0">
                          <a:effectLst/>
                          <a:latin typeface="Times New Roman"/>
                          <a:ea typeface="Calibri"/>
                          <a:cs typeface="Times New Roman"/>
                        </a:rPr>
                        <a:t>  </a:t>
                      </a:r>
                      <a:r>
                        <a:rPr lang="en-US" sz="1800" dirty="0" err="1">
                          <a:effectLst/>
                          <a:latin typeface="Times New Roman"/>
                          <a:ea typeface="Calibri"/>
                          <a:cs typeface="Times New Roman"/>
                        </a:rPr>
                        <a:t>giao</a:t>
                      </a:r>
                      <a:r>
                        <a:rPr lang="en-US" sz="1800" dirty="0">
                          <a:effectLst/>
                          <a:latin typeface="Times New Roman"/>
                          <a:ea typeface="Calibri"/>
                          <a:cs typeface="Times New Roman"/>
                        </a:rPr>
                        <a:t> </a:t>
                      </a:r>
                      <a:r>
                        <a:rPr lang="en-US" sz="1800" dirty="0" err="1">
                          <a:effectLst/>
                          <a:latin typeface="Times New Roman"/>
                          <a:ea typeface="Calibri"/>
                          <a:cs typeface="Times New Roman"/>
                        </a:rPr>
                        <a:t>thông</a:t>
                      </a:r>
                      <a:r>
                        <a:rPr lang="en-US" sz="1800" dirty="0">
                          <a:effectLst/>
                          <a:latin typeface="Times New Roman"/>
                          <a:ea typeface="Calibri"/>
                          <a:cs typeface="Times New Roman"/>
                        </a:rPr>
                        <a:t> </a:t>
                      </a:r>
                      <a:r>
                        <a:rPr lang="en-US" sz="1800" dirty="0" err="1">
                          <a:effectLst/>
                          <a:latin typeface="Times New Roman"/>
                          <a:ea typeface="Calibri"/>
                          <a:cs typeface="Times New Roman"/>
                        </a:rPr>
                        <a:t>đường</a:t>
                      </a:r>
                      <a:r>
                        <a:rPr lang="en-US" sz="1800" dirty="0">
                          <a:effectLst/>
                          <a:latin typeface="Times New Roman"/>
                          <a:ea typeface="Calibri"/>
                          <a:cs typeface="Times New Roman"/>
                        </a:rPr>
                        <a:t> </a:t>
                      </a:r>
                      <a:r>
                        <a:rPr lang="en-US" sz="1800" dirty="0" err="1" smtClean="0">
                          <a:effectLst/>
                          <a:latin typeface="Times New Roman"/>
                          <a:ea typeface="Calibri"/>
                          <a:cs typeface="Times New Roman"/>
                        </a:rPr>
                        <a:t>bộ</a:t>
                      </a:r>
                      <a:r>
                        <a:rPr lang="en-US" sz="1800" dirty="0" smtClean="0">
                          <a:effectLst/>
                          <a:latin typeface="Times New Roman"/>
                          <a:ea typeface="Calibri"/>
                          <a:cs typeface="Times New Roman"/>
                        </a:rPr>
                        <a:t>.</a:t>
                      </a:r>
                    </a:p>
                  </a:txBody>
                  <a:tcPr marL="68580" marR="68580" marT="0" marB="0"/>
                </a:tc>
                <a:tc hMerge="1">
                  <a:txBody>
                    <a:bodyPr/>
                    <a:lstStyle/>
                    <a:p>
                      <a:pPr algn="just">
                        <a:lnSpc>
                          <a:spcPct val="130000"/>
                        </a:lnSpc>
                        <a:spcAft>
                          <a:spcPts val="1000"/>
                        </a:spcAft>
                        <a:tabLst>
                          <a:tab pos="8821420" algn="l"/>
                        </a:tabLst>
                      </a:pPr>
                      <a:endParaRPr lang="vi-VN" sz="1600">
                        <a:effectLst/>
                        <a:latin typeface="Calibri"/>
                        <a:ea typeface="Calibri"/>
                        <a:cs typeface="Times New Roman"/>
                      </a:endParaRPr>
                    </a:p>
                  </a:txBody>
                  <a:tcPr marL="68580" marR="68580" marT="0" marB="0"/>
                </a:tc>
                <a:tc hMerge="1">
                  <a:txBody>
                    <a:bodyPr/>
                    <a:lstStyle/>
                    <a:p>
                      <a:pPr algn="just">
                        <a:lnSpc>
                          <a:spcPct val="130000"/>
                        </a:lnSpc>
                        <a:spcAft>
                          <a:spcPts val="1000"/>
                        </a:spcAft>
                        <a:tabLst>
                          <a:tab pos="8821420" algn="l"/>
                        </a:tabLst>
                      </a:pPr>
                      <a:endParaRPr lang="vi-VN" sz="1600">
                        <a:effectLst/>
                        <a:latin typeface="Calibri"/>
                        <a:ea typeface="Calibri"/>
                        <a:cs typeface="Times New Roman"/>
                      </a:endParaRPr>
                    </a:p>
                  </a:txBody>
                  <a:tcPr marL="68580" marR="68580" marT="0" marB="0"/>
                </a:tc>
                <a:tc>
                  <a:txBody>
                    <a:bodyPr/>
                    <a:lstStyle/>
                    <a:p>
                      <a:pPr algn="just">
                        <a:lnSpc>
                          <a:spcPct val="130000"/>
                        </a:lnSpc>
                        <a:spcAft>
                          <a:spcPts val="1000"/>
                        </a:spcAft>
                        <a:tabLst>
                          <a:tab pos="8821420" algn="l"/>
                        </a:tabLst>
                      </a:pPr>
                      <a:r>
                        <a:rPr lang="en-US" sz="2000" b="1" dirty="0" smtClean="0">
                          <a:effectLst/>
                          <a:latin typeface="Times New Roman"/>
                          <a:ea typeface="Calibri"/>
                          <a:cs typeface="Times New Roman"/>
                        </a:rPr>
                        <a:t>1.1.</a:t>
                      </a:r>
                      <a:r>
                        <a:rPr lang="en-US" sz="2000" dirty="0" smtClean="0">
                          <a:effectLst/>
                          <a:latin typeface="Times New Roman"/>
                          <a:ea typeface="Calibri"/>
                          <a:cs typeface="Times New Roman"/>
                        </a:rPr>
                        <a:t> </a:t>
                      </a:r>
                      <a:r>
                        <a:rPr lang="en-US" sz="2000" dirty="0" err="1">
                          <a:effectLst/>
                          <a:latin typeface="Times New Roman"/>
                          <a:ea typeface="Calibri"/>
                          <a:cs typeface="Times New Roman"/>
                        </a:rPr>
                        <a:t>Vạch</a:t>
                      </a:r>
                      <a:r>
                        <a:rPr lang="en-US" sz="2000" dirty="0">
                          <a:effectLst/>
                          <a:latin typeface="Times New Roman"/>
                          <a:ea typeface="Calibri"/>
                          <a:cs typeface="Times New Roman"/>
                        </a:rPr>
                        <a:t> </a:t>
                      </a:r>
                      <a:r>
                        <a:rPr lang="en-US" sz="2000" dirty="0" err="1">
                          <a:effectLst/>
                          <a:latin typeface="Times New Roman"/>
                          <a:ea typeface="Calibri"/>
                          <a:cs typeface="Times New Roman"/>
                        </a:rPr>
                        <a:t>kẻ</a:t>
                      </a:r>
                      <a:r>
                        <a:rPr lang="en-US" sz="2000" dirty="0">
                          <a:effectLst/>
                          <a:latin typeface="Times New Roman"/>
                          <a:ea typeface="Calibri"/>
                          <a:cs typeface="Times New Roman"/>
                        </a:rPr>
                        <a:t> </a:t>
                      </a:r>
                      <a:r>
                        <a:rPr lang="en-US" sz="2000" dirty="0" err="1">
                          <a:effectLst/>
                          <a:latin typeface="Times New Roman"/>
                          <a:ea typeface="Calibri"/>
                          <a:cs typeface="Times New Roman"/>
                        </a:rPr>
                        <a:t>đường</a:t>
                      </a:r>
                      <a:r>
                        <a:rPr lang="en-US" sz="2000" dirty="0">
                          <a:effectLst/>
                          <a:latin typeface="Times New Roman"/>
                          <a:ea typeface="Calibri"/>
                          <a:cs typeface="Times New Roman"/>
                        </a:rPr>
                        <a:t>, </a:t>
                      </a:r>
                      <a:r>
                        <a:rPr lang="en-US" sz="2000" dirty="0" err="1">
                          <a:effectLst/>
                          <a:latin typeface="Times New Roman"/>
                          <a:ea typeface="Calibri"/>
                          <a:cs typeface="Times New Roman"/>
                        </a:rPr>
                        <a:t>cọc</a:t>
                      </a:r>
                      <a:r>
                        <a:rPr lang="en-US" sz="2000" dirty="0">
                          <a:effectLst/>
                          <a:latin typeface="Times New Roman"/>
                          <a:ea typeface="Calibri"/>
                          <a:cs typeface="Times New Roman"/>
                        </a:rPr>
                        <a:t> </a:t>
                      </a:r>
                      <a:r>
                        <a:rPr lang="en-US" sz="2000" dirty="0" err="1">
                          <a:effectLst/>
                          <a:latin typeface="Times New Roman"/>
                          <a:ea typeface="Calibri"/>
                          <a:cs typeface="Times New Roman"/>
                        </a:rPr>
                        <a:t>tiêu</a:t>
                      </a:r>
                      <a:r>
                        <a:rPr lang="en-US" sz="2000" dirty="0">
                          <a:effectLst/>
                          <a:latin typeface="Times New Roman"/>
                          <a:ea typeface="Calibri"/>
                          <a:cs typeface="Times New Roman"/>
                        </a:rPr>
                        <a:t> </a:t>
                      </a:r>
                      <a:r>
                        <a:rPr lang="en-US" sz="2000" dirty="0" err="1">
                          <a:effectLst/>
                          <a:latin typeface="Times New Roman"/>
                          <a:ea typeface="Calibri"/>
                          <a:cs typeface="Times New Roman"/>
                        </a:rPr>
                        <a:t>hoặc</a:t>
                      </a:r>
                      <a:r>
                        <a:rPr lang="en-US" sz="2000" dirty="0">
                          <a:effectLst/>
                          <a:latin typeface="Times New Roman"/>
                          <a:ea typeface="Calibri"/>
                          <a:cs typeface="Times New Roman"/>
                        </a:rPr>
                        <a:t> </a:t>
                      </a:r>
                      <a:r>
                        <a:rPr lang="en-US" sz="2000" dirty="0" err="1">
                          <a:effectLst/>
                          <a:latin typeface="Times New Roman"/>
                          <a:ea typeface="Calibri"/>
                          <a:cs typeface="Times New Roman"/>
                        </a:rPr>
                        <a:t>tường</a:t>
                      </a:r>
                      <a:r>
                        <a:rPr lang="en-US" sz="2000" dirty="0">
                          <a:effectLst/>
                          <a:latin typeface="Times New Roman"/>
                          <a:ea typeface="Calibri"/>
                          <a:cs typeface="Times New Roman"/>
                        </a:rPr>
                        <a:t> </a:t>
                      </a:r>
                      <a:r>
                        <a:rPr lang="en-US" sz="2000" dirty="0" err="1">
                          <a:effectLst/>
                          <a:latin typeface="Times New Roman"/>
                          <a:ea typeface="Calibri"/>
                          <a:cs typeface="Times New Roman"/>
                        </a:rPr>
                        <a:t>bảo</a:t>
                      </a:r>
                      <a:r>
                        <a:rPr lang="en-US" sz="2000" dirty="0">
                          <a:effectLst/>
                          <a:latin typeface="Times New Roman"/>
                          <a:ea typeface="Calibri"/>
                          <a:cs typeface="Times New Roman"/>
                        </a:rPr>
                        <a:t> </a:t>
                      </a:r>
                      <a:r>
                        <a:rPr lang="en-US" sz="2000" dirty="0" err="1">
                          <a:effectLst/>
                          <a:latin typeface="Times New Roman"/>
                          <a:ea typeface="Calibri"/>
                          <a:cs typeface="Times New Roman"/>
                        </a:rPr>
                        <a:t>vệ</a:t>
                      </a:r>
                      <a:r>
                        <a:rPr lang="en-US" sz="2000" dirty="0">
                          <a:effectLst/>
                          <a:latin typeface="Times New Roman"/>
                          <a:ea typeface="Calibri"/>
                          <a:cs typeface="Times New Roman"/>
                        </a:rPr>
                        <a:t>, </a:t>
                      </a:r>
                      <a:r>
                        <a:rPr lang="en-US" sz="2000" dirty="0" err="1">
                          <a:effectLst/>
                          <a:latin typeface="Times New Roman"/>
                          <a:ea typeface="Calibri"/>
                          <a:cs typeface="Times New Roman"/>
                        </a:rPr>
                        <a:t>rào</a:t>
                      </a:r>
                      <a:r>
                        <a:rPr lang="en-US" sz="2000" dirty="0">
                          <a:effectLst/>
                          <a:latin typeface="Times New Roman"/>
                          <a:ea typeface="Calibri"/>
                          <a:cs typeface="Times New Roman"/>
                        </a:rPr>
                        <a:t> </a:t>
                      </a:r>
                      <a:r>
                        <a:rPr lang="en-US" sz="2000" dirty="0" err="1">
                          <a:effectLst/>
                          <a:latin typeface="Times New Roman"/>
                          <a:ea typeface="Calibri"/>
                          <a:cs typeface="Times New Roman"/>
                        </a:rPr>
                        <a:t>chắn</a:t>
                      </a:r>
                      <a:r>
                        <a:rPr lang="en-US" sz="2000" dirty="0">
                          <a:effectLst/>
                          <a:latin typeface="Times New Roman"/>
                          <a:ea typeface="Calibri"/>
                          <a:cs typeface="Times New Roman"/>
                        </a:rPr>
                        <a:t> </a:t>
                      </a:r>
                      <a:r>
                        <a:rPr lang="en-US" sz="2000" spc="-30" dirty="0" err="1">
                          <a:effectLst/>
                          <a:latin typeface="Times New Roman"/>
                          <a:ea typeface="Calibri"/>
                          <a:cs typeface="Times New Roman"/>
                        </a:rPr>
                        <a:t>trên</a:t>
                      </a:r>
                      <a:r>
                        <a:rPr lang="en-US" sz="2000" spc="-30" dirty="0">
                          <a:effectLst/>
                          <a:latin typeface="Times New Roman"/>
                          <a:ea typeface="Calibri"/>
                          <a:cs typeface="Times New Roman"/>
                        </a:rPr>
                        <a:t> </a:t>
                      </a:r>
                      <a:r>
                        <a:rPr lang="en-US" sz="2000" spc="-30" dirty="0" err="1">
                          <a:effectLst/>
                          <a:latin typeface="Times New Roman"/>
                          <a:ea typeface="Calibri"/>
                          <a:cs typeface="Times New Roman"/>
                        </a:rPr>
                        <a:t>đường</a:t>
                      </a:r>
                      <a:r>
                        <a:rPr lang="en-US" sz="2000" spc="-30" dirty="0">
                          <a:effectLst/>
                          <a:latin typeface="Times New Roman"/>
                          <a:ea typeface="Calibri"/>
                          <a:cs typeface="Times New Roman"/>
                        </a:rPr>
                        <a:t> </a:t>
                      </a:r>
                      <a:r>
                        <a:rPr lang="en-US" sz="2000" spc="-30" dirty="0" err="1">
                          <a:effectLst/>
                          <a:latin typeface="Times New Roman"/>
                          <a:ea typeface="Calibri"/>
                          <a:cs typeface="Times New Roman"/>
                        </a:rPr>
                        <a:t>bộ</a:t>
                      </a:r>
                      <a:r>
                        <a:rPr lang="en-US" sz="2000" spc="-30" dirty="0">
                          <a:effectLst/>
                          <a:latin typeface="Times New Roman"/>
                          <a:ea typeface="Calibri"/>
                          <a:cs typeface="Times New Roman"/>
                        </a:rPr>
                        <a:t>, </a:t>
                      </a:r>
                      <a:r>
                        <a:rPr lang="en-US" sz="2000" spc="-30" dirty="0" err="1">
                          <a:effectLst/>
                          <a:latin typeface="Times New Roman"/>
                          <a:ea typeface="Calibri"/>
                          <a:cs typeface="Times New Roman"/>
                        </a:rPr>
                        <a:t>đường</a:t>
                      </a:r>
                      <a:r>
                        <a:rPr lang="en-US" sz="2000" spc="-30" dirty="0">
                          <a:effectLst/>
                          <a:latin typeface="Times New Roman"/>
                          <a:ea typeface="Calibri"/>
                          <a:cs typeface="Times New Roman"/>
                        </a:rPr>
                        <a:t> </a:t>
                      </a:r>
                      <a:r>
                        <a:rPr lang="en-US" sz="2000" spc="-30" dirty="0" err="1">
                          <a:effectLst/>
                          <a:latin typeface="Times New Roman"/>
                          <a:ea typeface="Calibri"/>
                          <a:cs typeface="Times New Roman"/>
                        </a:rPr>
                        <a:t>sắt</a:t>
                      </a:r>
                      <a:r>
                        <a:rPr lang="en-US" sz="2000" spc="-30" dirty="0">
                          <a:effectLst/>
                          <a:latin typeface="Times New Roman"/>
                          <a:ea typeface="Calibri"/>
                          <a:cs typeface="Times New Roman"/>
                        </a:rPr>
                        <a:t> </a:t>
                      </a:r>
                      <a:endParaRPr lang="vi-VN" sz="2000" dirty="0">
                        <a:effectLst/>
                        <a:latin typeface="Calibri"/>
                        <a:ea typeface="Calibri"/>
                        <a:cs typeface="Times New Roman"/>
                      </a:endParaRPr>
                    </a:p>
                  </a:txBody>
                  <a:tcPr marL="68580" marR="68580" marT="0" marB="0">
                    <a:solidFill>
                      <a:srgbClr val="00B050"/>
                    </a:solidFill>
                  </a:tcPr>
                </a:tc>
                <a:tc gridSpan="2">
                  <a:txBody>
                    <a:bodyPr/>
                    <a:lstStyle/>
                    <a:p>
                      <a:pPr algn="just">
                        <a:lnSpc>
                          <a:spcPct val="130000"/>
                        </a:lnSpc>
                        <a:spcAft>
                          <a:spcPts val="1000"/>
                        </a:spcAft>
                        <a:tabLst>
                          <a:tab pos="8821420" algn="l"/>
                        </a:tabLst>
                      </a:pPr>
                      <a:r>
                        <a:rPr lang="en-US" sz="1800" b="1" dirty="0" smtClean="0">
                          <a:effectLst/>
                          <a:latin typeface="Times New Roman"/>
                          <a:ea typeface="Calibri"/>
                          <a:cs typeface="Times New Roman"/>
                        </a:rPr>
                        <a:t>1</a:t>
                      </a:r>
                      <a:r>
                        <a:rPr lang="en-US" sz="1800" dirty="0" smtClean="0">
                          <a:effectLst/>
                          <a:latin typeface="Times New Roman"/>
                          <a:ea typeface="Calibri"/>
                          <a:cs typeface="Times New Roman"/>
                        </a:rPr>
                        <a:t>.1. </a:t>
                      </a:r>
                      <a:r>
                        <a:rPr lang="en-US" sz="1800" dirty="0" err="1">
                          <a:effectLst/>
                          <a:latin typeface="Times New Roman"/>
                          <a:ea typeface="Calibri"/>
                          <a:cs typeface="Times New Roman"/>
                        </a:rPr>
                        <a:t>Một</a:t>
                      </a:r>
                      <a:r>
                        <a:rPr lang="en-US" sz="1800" dirty="0">
                          <a:effectLst/>
                          <a:latin typeface="Times New Roman"/>
                          <a:ea typeface="Calibri"/>
                          <a:cs typeface="Times New Roman"/>
                        </a:rPr>
                        <a:t> </a:t>
                      </a:r>
                      <a:r>
                        <a:rPr lang="en-US" sz="1800" dirty="0" err="1">
                          <a:effectLst/>
                          <a:latin typeface="Times New Roman"/>
                          <a:ea typeface="Calibri"/>
                          <a:cs typeface="Times New Roman"/>
                        </a:rPr>
                        <a:t>số</a:t>
                      </a:r>
                      <a:r>
                        <a:rPr lang="en-US" sz="1800" dirty="0">
                          <a:effectLst/>
                          <a:latin typeface="Times New Roman"/>
                          <a:ea typeface="Calibri"/>
                          <a:cs typeface="Times New Roman"/>
                        </a:rPr>
                        <a:t> </a:t>
                      </a:r>
                      <a:r>
                        <a:rPr lang="en-US" sz="1800" dirty="0" err="1">
                          <a:effectLst/>
                          <a:latin typeface="Times New Roman"/>
                          <a:ea typeface="Calibri"/>
                          <a:cs typeface="Times New Roman"/>
                        </a:rPr>
                        <a:t>quy</a:t>
                      </a:r>
                      <a:r>
                        <a:rPr lang="en-US" sz="1800" dirty="0">
                          <a:effectLst/>
                          <a:latin typeface="Times New Roman"/>
                          <a:ea typeface="Calibri"/>
                          <a:cs typeface="Times New Roman"/>
                        </a:rPr>
                        <a:t> </a:t>
                      </a:r>
                      <a:r>
                        <a:rPr lang="en-US" sz="1800" dirty="0" err="1">
                          <a:effectLst/>
                          <a:latin typeface="Times New Roman"/>
                          <a:ea typeface="Calibri"/>
                          <a:cs typeface="Times New Roman"/>
                        </a:rPr>
                        <a:t>định</a:t>
                      </a:r>
                      <a:r>
                        <a:rPr lang="en-US" sz="1800" dirty="0">
                          <a:effectLst/>
                          <a:latin typeface="Times New Roman"/>
                          <a:ea typeface="Calibri"/>
                          <a:cs typeface="Times New Roman"/>
                        </a:rPr>
                        <a:t> </a:t>
                      </a:r>
                      <a:r>
                        <a:rPr lang="en-US" sz="1800" dirty="0" err="1">
                          <a:effectLst/>
                          <a:latin typeface="Times New Roman"/>
                          <a:ea typeface="Calibri"/>
                          <a:cs typeface="Times New Roman"/>
                        </a:rPr>
                        <a:t>của</a:t>
                      </a:r>
                      <a:r>
                        <a:rPr lang="en-US" sz="1800" dirty="0">
                          <a:effectLst/>
                          <a:latin typeface="Times New Roman"/>
                          <a:ea typeface="Calibri"/>
                          <a:cs typeface="Times New Roman"/>
                        </a:rPr>
                        <a:t> </a:t>
                      </a:r>
                      <a:r>
                        <a:rPr lang="en-US" sz="1800" dirty="0" err="1">
                          <a:effectLst/>
                          <a:latin typeface="Times New Roman"/>
                          <a:ea typeface="Calibri"/>
                          <a:cs typeface="Times New Roman"/>
                        </a:rPr>
                        <a:t>pháp</a:t>
                      </a:r>
                      <a:r>
                        <a:rPr lang="en-US" sz="1800" dirty="0">
                          <a:effectLst/>
                          <a:latin typeface="Times New Roman"/>
                          <a:ea typeface="Calibri"/>
                          <a:cs typeface="Times New Roman"/>
                        </a:rPr>
                        <a:t> </a:t>
                      </a:r>
                      <a:r>
                        <a:rPr lang="en-US" sz="1800" dirty="0" err="1">
                          <a:effectLst/>
                          <a:latin typeface="Times New Roman"/>
                          <a:ea typeface="Calibri"/>
                          <a:cs typeface="Times New Roman"/>
                        </a:rPr>
                        <a:t>luật</a:t>
                      </a:r>
                      <a:r>
                        <a:rPr lang="en-US" sz="1800" dirty="0">
                          <a:effectLst/>
                          <a:latin typeface="Times New Roman"/>
                          <a:ea typeface="Calibri"/>
                          <a:cs typeface="Times New Roman"/>
                        </a:rPr>
                        <a:t> </a:t>
                      </a:r>
                      <a:r>
                        <a:rPr lang="en-US" sz="1800" dirty="0" err="1">
                          <a:effectLst/>
                          <a:latin typeface="Times New Roman"/>
                          <a:ea typeface="Calibri"/>
                          <a:cs typeface="Times New Roman"/>
                        </a:rPr>
                        <a:t>về</a:t>
                      </a:r>
                      <a:r>
                        <a:rPr lang="en-US" sz="1800" dirty="0">
                          <a:effectLst/>
                          <a:latin typeface="Times New Roman"/>
                          <a:ea typeface="Calibri"/>
                          <a:cs typeface="Times New Roman"/>
                        </a:rPr>
                        <a:t> </a:t>
                      </a:r>
                      <a:r>
                        <a:rPr lang="en-US" sz="1800" dirty="0" err="1">
                          <a:effectLst/>
                          <a:latin typeface="Times New Roman"/>
                          <a:ea typeface="Calibri"/>
                          <a:cs typeface="Times New Roman"/>
                        </a:rPr>
                        <a:t>nhường</a:t>
                      </a:r>
                      <a:r>
                        <a:rPr lang="en-US" sz="1800" dirty="0">
                          <a:effectLst/>
                          <a:latin typeface="Times New Roman"/>
                          <a:ea typeface="Calibri"/>
                          <a:cs typeface="Times New Roman"/>
                        </a:rPr>
                        <a:t> </a:t>
                      </a:r>
                      <a:r>
                        <a:rPr lang="en-US" sz="1800" dirty="0" err="1">
                          <a:effectLst/>
                          <a:latin typeface="Times New Roman"/>
                          <a:ea typeface="Calibri"/>
                          <a:cs typeface="Times New Roman"/>
                        </a:rPr>
                        <a:t>đường</a:t>
                      </a:r>
                      <a:r>
                        <a:rPr lang="en-US" sz="1800" dirty="0">
                          <a:effectLst/>
                          <a:latin typeface="Times New Roman"/>
                          <a:ea typeface="Calibri"/>
                          <a:cs typeface="Times New Roman"/>
                        </a:rPr>
                        <a:t>, </a:t>
                      </a:r>
                      <a:r>
                        <a:rPr lang="en-US" sz="1800" dirty="0" err="1">
                          <a:effectLst/>
                          <a:latin typeface="Times New Roman"/>
                          <a:ea typeface="Calibri"/>
                          <a:cs typeface="Times New Roman"/>
                        </a:rPr>
                        <a:t>vượt</a:t>
                      </a:r>
                      <a:r>
                        <a:rPr lang="en-US" sz="1800" dirty="0">
                          <a:effectLst/>
                          <a:latin typeface="Times New Roman"/>
                          <a:ea typeface="Calibri"/>
                          <a:cs typeface="Times New Roman"/>
                        </a:rPr>
                        <a:t> </a:t>
                      </a:r>
                      <a:r>
                        <a:rPr lang="en-US" sz="1800" dirty="0" err="1">
                          <a:effectLst/>
                          <a:latin typeface="Times New Roman"/>
                          <a:ea typeface="Calibri"/>
                          <a:cs typeface="Times New Roman"/>
                        </a:rPr>
                        <a:t>xe</a:t>
                      </a:r>
                      <a:r>
                        <a:rPr lang="en-US" sz="1800" dirty="0">
                          <a:effectLst/>
                          <a:latin typeface="Times New Roman"/>
                          <a:ea typeface="Calibri"/>
                          <a:cs typeface="Times New Roman"/>
                        </a:rPr>
                        <a:t>, </a:t>
                      </a:r>
                      <a:r>
                        <a:rPr lang="en-US" sz="1800" dirty="0" err="1">
                          <a:effectLst/>
                          <a:latin typeface="Times New Roman"/>
                          <a:ea typeface="Calibri"/>
                          <a:cs typeface="Times New Roman"/>
                        </a:rPr>
                        <a:t>chuyển</a:t>
                      </a:r>
                      <a:r>
                        <a:rPr lang="en-US" sz="1800" dirty="0">
                          <a:effectLst/>
                          <a:latin typeface="Times New Roman"/>
                          <a:ea typeface="Calibri"/>
                          <a:cs typeface="Times New Roman"/>
                        </a:rPr>
                        <a:t> </a:t>
                      </a:r>
                      <a:r>
                        <a:rPr lang="en-US" sz="1800" dirty="0" err="1">
                          <a:effectLst/>
                          <a:latin typeface="Times New Roman"/>
                          <a:ea typeface="Calibri"/>
                          <a:cs typeface="Times New Roman"/>
                        </a:rPr>
                        <a:t>hướng</a:t>
                      </a:r>
                      <a:r>
                        <a:rPr lang="en-US" sz="1800" dirty="0">
                          <a:effectLst/>
                          <a:latin typeface="Times New Roman"/>
                          <a:ea typeface="Calibri"/>
                          <a:cs typeface="Times New Roman"/>
                        </a:rPr>
                        <a:t> </a:t>
                      </a:r>
                      <a:r>
                        <a:rPr lang="en-US" sz="1800" dirty="0" err="1">
                          <a:effectLst/>
                          <a:latin typeface="Times New Roman"/>
                          <a:ea typeface="Calibri"/>
                          <a:cs typeface="Times New Roman"/>
                        </a:rPr>
                        <a:t>xe</a:t>
                      </a:r>
                      <a:r>
                        <a:rPr lang="en-US" sz="1800" dirty="0">
                          <a:effectLst/>
                          <a:latin typeface="Times New Roman"/>
                          <a:ea typeface="Calibri"/>
                          <a:cs typeface="Times New Roman"/>
                        </a:rPr>
                        <a:t> </a:t>
                      </a:r>
                      <a:r>
                        <a:rPr lang="en-US" sz="1800" dirty="0" err="1">
                          <a:effectLst/>
                          <a:latin typeface="Times New Roman"/>
                          <a:ea typeface="Calibri"/>
                          <a:cs typeface="Times New Roman"/>
                        </a:rPr>
                        <a:t>trên</a:t>
                      </a:r>
                      <a:r>
                        <a:rPr lang="en-US" sz="1800" dirty="0">
                          <a:effectLst/>
                          <a:latin typeface="Times New Roman"/>
                          <a:ea typeface="Calibri"/>
                          <a:cs typeface="Times New Roman"/>
                        </a:rPr>
                        <a:t> </a:t>
                      </a:r>
                      <a:r>
                        <a:rPr lang="en-US" sz="1800" dirty="0" err="1">
                          <a:effectLst/>
                          <a:latin typeface="Times New Roman"/>
                          <a:ea typeface="Calibri"/>
                          <a:cs typeface="Times New Roman"/>
                        </a:rPr>
                        <a:t>đường</a:t>
                      </a:r>
                      <a:r>
                        <a:rPr lang="en-US" sz="1800" dirty="0">
                          <a:effectLst/>
                          <a:latin typeface="Times New Roman"/>
                          <a:ea typeface="Calibri"/>
                          <a:cs typeface="Times New Roman"/>
                        </a:rPr>
                        <a:t> </a:t>
                      </a:r>
                      <a:r>
                        <a:rPr lang="en-US" sz="1800" dirty="0" err="1">
                          <a:effectLst/>
                          <a:latin typeface="Times New Roman"/>
                          <a:ea typeface="Calibri"/>
                          <a:cs typeface="Times New Roman"/>
                        </a:rPr>
                        <a:t>bộ</a:t>
                      </a:r>
                      <a:r>
                        <a:rPr lang="en-US" sz="1800" dirty="0">
                          <a:effectLst/>
                          <a:latin typeface="Times New Roman"/>
                          <a:ea typeface="Calibri"/>
                          <a:cs typeface="Times New Roman"/>
                        </a:rPr>
                        <a:t> </a:t>
                      </a:r>
                      <a:r>
                        <a:rPr lang="en-US" sz="1800" dirty="0" smtClean="0">
                          <a:effectLst/>
                          <a:latin typeface="Times New Roman"/>
                          <a:ea typeface="Calibri"/>
                          <a:cs typeface="Times New Roman"/>
                        </a:rPr>
                        <a:t>(</a:t>
                      </a:r>
                      <a:r>
                        <a:rPr lang="en-US" sz="1800" dirty="0" err="1" smtClean="0">
                          <a:effectLst/>
                          <a:latin typeface="Times New Roman"/>
                          <a:ea typeface="Calibri"/>
                          <a:cs typeface="Times New Roman"/>
                        </a:rPr>
                        <a:t>xe</a:t>
                      </a:r>
                      <a:r>
                        <a:rPr lang="en-US" sz="1800" dirty="0" smtClean="0">
                          <a:effectLst/>
                          <a:latin typeface="Times New Roman"/>
                          <a:ea typeface="Calibri"/>
                          <a:cs typeface="Times New Roman"/>
                        </a:rPr>
                        <a:t> </a:t>
                      </a:r>
                      <a:r>
                        <a:rPr lang="en-US" sz="1800" dirty="0" err="1">
                          <a:effectLst/>
                          <a:latin typeface="Times New Roman"/>
                          <a:ea typeface="Calibri"/>
                          <a:cs typeface="Times New Roman"/>
                        </a:rPr>
                        <a:t>đạp</a:t>
                      </a:r>
                      <a:r>
                        <a:rPr lang="en-US" sz="1800" dirty="0">
                          <a:effectLst/>
                          <a:latin typeface="Times New Roman"/>
                          <a:ea typeface="Calibri"/>
                          <a:cs typeface="Times New Roman"/>
                        </a:rPr>
                        <a:t>, </a:t>
                      </a:r>
                      <a:r>
                        <a:rPr lang="en-US" sz="1800" dirty="0" err="1">
                          <a:effectLst/>
                          <a:latin typeface="Times New Roman"/>
                          <a:ea typeface="Calibri"/>
                          <a:cs typeface="Times New Roman"/>
                        </a:rPr>
                        <a:t>xe</a:t>
                      </a:r>
                      <a:r>
                        <a:rPr lang="en-US" sz="1800" dirty="0">
                          <a:effectLst/>
                          <a:latin typeface="Times New Roman"/>
                          <a:ea typeface="Calibri"/>
                          <a:cs typeface="Times New Roman"/>
                        </a:rPr>
                        <a:t> </a:t>
                      </a:r>
                      <a:r>
                        <a:rPr lang="en-US" sz="1800" dirty="0" err="1">
                          <a:effectLst/>
                          <a:latin typeface="Times New Roman"/>
                          <a:ea typeface="Calibri"/>
                          <a:cs typeface="Times New Roman"/>
                        </a:rPr>
                        <a:t>đạp</a:t>
                      </a:r>
                      <a:r>
                        <a:rPr lang="en-US" sz="1800" dirty="0">
                          <a:effectLst/>
                          <a:latin typeface="Times New Roman"/>
                          <a:ea typeface="Calibri"/>
                          <a:cs typeface="Times New Roman"/>
                        </a:rPr>
                        <a:t> </a:t>
                      </a:r>
                      <a:r>
                        <a:rPr lang="en-US" sz="1800" dirty="0" err="1">
                          <a:effectLst/>
                          <a:latin typeface="Times New Roman"/>
                          <a:ea typeface="Calibri"/>
                          <a:cs typeface="Times New Roman"/>
                        </a:rPr>
                        <a:t>điện</a:t>
                      </a:r>
                      <a:r>
                        <a:rPr lang="en-US" sz="1800" dirty="0" smtClean="0">
                          <a:effectLst/>
                          <a:latin typeface="Times New Roman"/>
                          <a:ea typeface="Calibri"/>
                          <a:cs typeface="Times New Roman"/>
                        </a:rPr>
                        <a:t>)</a:t>
                      </a:r>
                      <a:endParaRPr lang="vi-VN" sz="1800" dirty="0">
                        <a:effectLst/>
                        <a:latin typeface="Calibri"/>
                        <a:ea typeface="Calibri"/>
                        <a:cs typeface="Times New Roman"/>
                      </a:endParaRPr>
                    </a:p>
                  </a:txBody>
                  <a:tcPr marL="68580" marR="68580" marT="0" marB="0"/>
                </a:tc>
                <a:tc hMerge="1">
                  <a:txBody>
                    <a:bodyPr/>
                    <a:lstStyle/>
                    <a:p>
                      <a:pPr algn="just">
                        <a:lnSpc>
                          <a:spcPct val="130000"/>
                        </a:lnSpc>
                        <a:spcAft>
                          <a:spcPts val="1000"/>
                        </a:spcAft>
                        <a:tabLst>
                          <a:tab pos="8821420" algn="l"/>
                        </a:tabLst>
                      </a:pPr>
                      <a:endParaRPr lang="vi-VN" sz="1600">
                        <a:effectLst/>
                        <a:latin typeface="Calibri"/>
                        <a:ea typeface="Calibri"/>
                        <a:cs typeface="Times New Roman"/>
                      </a:endParaRPr>
                    </a:p>
                  </a:txBody>
                  <a:tcPr marL="68580" marR="68580" marT="0" marB="0"/>
                </a:tc>
              </a:tr>
              <a:tr h="370840">
                <a:tc>
                  <a:txBody>
                    <a:bodyPr/>
                    <a:lstStyle/>
                    <a:p>
                      <a:pPr algn="just">
                        <a:lnSpc>
                          <a:spcPct val="130000"/>
                        </a:lnSpc>
                        <a:spcAft>
                          <a:spcPts val="1000"/>
                        </a:spcAft>
                        <a:tabLst>
                          <a:tab pos="8821420" algn="l"/>
                        </a:tabLst>
                      </a:pPr>
                      <a:r>
                        <a:rPr lang="en-US" sz="1800">
                          <a:effectLst/>
                          <a:latin typeface="Times New Roman"/>
                          <a:ea typeface="Calibri"/>
                          <a:cs typeface="Times New Roman"/>
                        </a:rPr>
                        <a:t> </a:t>
                      </a:r>
                      <a:endParaRPr lang="vi-VN" sz="1800">
                        <a:effectLst/>
                        <a:latin typeface="Calibri"/>
                        <a:ea typeface="Calibri"/>
                        <a:cs typeface="Times New Roman"/>
                      </a:endParaRPr>
                    </a:p>
                  </a:txBody>
                  <a:tcPr marL="68580" marR="68580" marT="0" marB="0"/>
                </a:tc>
                <a:tc gridSpan="3">
                  <a:txBody>
                    <a:bodyPr/>
                    <a:lstStyle/>
                    <a:p>
                      <a:pPr algn="just">
                        <a:lnSpc>
                          <a:spcPct val="130000"/>
                        </a:lnSpc>
                        <a:spcAft>
                          <a:spcPts val="1000"/>
                        </a:spcAft>
                        <a:tabLst>
                          <a:tab pos="8821420" algn="l"/>
                        </a:tabLst>
                      </a:pPr>
                      <a:r>
                        <a:rPr lang="en-US" sz="1800">
                          <a:effectLst/>
                          <a:latin typeface="Times New Roman"/>
                          <a:ea typeface="Calibri"/>
                          <a:cs typeface="Times New Roman"/>
                        </a:rPr>
                        <a:t> </a:t>
                      </a:r>
                      <a:endParaRPr lang="vi-VN" sz="1800">
                        <a:effectLst/>
                        <a:latin typeface="Calibri"/>
                        <a:ea typeface="Calibri"/>
                        <a:cs typeface="Times New Roman"/>
                      </a:endParaRPr>
                    </a:p>
                  </a:txBody>
                  <a:tcPr marL="68580" marR="68580" marT="0" marB="0"/>
                </a:tc>
                <a:tc hMerge="1">
                  <a:txBody>
                    <a:bodyPr/>
                    <a:lstStyle/>
                    <a:p>
                      <a:pPr algn="just">
                        <a:lnSpc>
                          <a:spcPct val="130000"/>
                        </a:lnSpc>
                        <a:spcAft>
                          <a:spcPts val="1000"/>
                        </a:spcAft>
                        <a:tabLst>
                          <a:tab pos="8821420" algn="l"/>
                        </a:tabLst>
                      </a:pPr>
                      <a:endParaRPr lang="vi-VN" sz="1600">
                        <a:effectLst/>
                        <a:latin typeface="Calibri"/>
                        <a:ea typeface="Calibri"/>
                        <a:cs typeface="Times New Roman"/>
                      </a:endParaRPr>
                    </a:p>
                  </a:txBody>
                  <a:tcPr marL="68580" marR="68580" marT="0" marB="0"/>
                </a:tc>
                <a:tc hMerge="1">
                  <a:txBody>
                    <a:bodyPr/>
                    <a:lstStyle/>
                    <a:p>
                      <a:pPr algn="just">
                        <a:lnSpc>
                          <a:spcPct val="130000"/>
                        </a:lnSpc>
                        <a:spcAft>
                          <a:spcPts val="1000"/>
                        </a:spcAft>
                        <a:tabLst>
                          <a:tab pos="8821420" algn="l"/>
                        </a:tabLst>
                      </a:pPr>
                      <a:endParaRPr lang="vi-VN" sz="1600">
                        <a:effectLst/>
                        <a:latin typeface="Calibri"/>
                        <a:ea typeface="Calibri"/>
                        <a:cs typeface="Times New Roman"/>
                      </a:endParaRPr>
                    </a:p>
                  </a:txBody>
                  <a:tcPr marL="68580" marR="68580" marT="0" marB="0"/>
                </a:tc>
                <a:tc>
                  <a:txBody>
                    <a:bodyPr/>
                    <a:lstStyle/>
                    <a:p>
                      <a:pPr algn="just">
                        <a:lnSpc>
                          <a:spcPct val="130000"/>
                        </a:lnSpc>
                        <a:spcAft>
                          <a:spcPts val="1000"/>
                        </a:spcAft>
                        <a:tabLst>
                          <a:tab pos="8821420" algn="l"/>
                        </a:tabLst>
                      </a:pPr>
                      <a:r>
                        <a:rPr lang="en-US" sz="2000" b="1" dirty="0" smtClean="0">
                          <a:effectLst/>
                          <a:latin typeface="Times New Roman"/>
                          <a:ea typeface="Calibri"/>
                          <a:cs typeface="Times New Roman"/>
                        </a:rPr>
                        <a:t>1.2</a:t>
                      </a:r>
                      <a:r>
                        <a:rPr lang="en-US" sz="2000" b="1" dirty="0">
                          <a:effectLst/>
                          <a:latin typeface="Times New Roman"/>
                          <a:ea typeface="Calibri"/>
                          <a:cs typeface="Times New Roman"/>
                        </a:rPr>
                        <a:t>. </a:t>
                      </a:r>
                      <a:r>
                        <a:rPr lang="en-US" sz="2000" dirty="0" err="1">
                          <a:effectLst/>
                          <a:latin typeface="Times New Roman"/>
                          <a:ea typeface="Calibri"/>
                          <a:cs typeface="Times New Roman"/>
                        </a:rPr>
                        <a:t>Một</a:t>
                      </a:r>
                      <a:r>
                        <a:rPr lang="en-US" sz="2000" dirty="0">
                          <a:effectLst/>
                          <a:latin typeface="Times New Roman"/>
                          <a:ea typeface="Calibri"/>
                          <a:cs typeface="Times New Roman"/>
                        </a:rPr>
                        <a:t> </a:t>
                      </a:r>
                      <a:r>
                        <a:rPr lang="en-US" sz="2000" dirty="0" err="1">
                          <a:effectLst/>
                          <a:latin typeface="Times New Roman"/>
                          <a:ea typeface="Calibri"/>
                          <a:cs typeface="Times New Roman"/>
                        </a:rPr>
                        <a:t>số</a:t>
                      </a:r>
                      <a:r>
                        <a:rPr lang="en-US" sz="2000" dirty="0">
                          <a:effectLst/>
                          <a:latin typeface="Times New Roman"/>
                          <a:ea typeface="Calibri"/>
                          <a:cs typeface="Times New Roman"/>
                        </a:rPr>
                        <a:t> </a:t>
                      </a:r>
                      <a:r>
                        <a:rPr lang="en-US" sz="2000" dirty="0" err="1">
                          <a:effectLst/>
                          <a:latin typeface="Times New Roman"/>
                          <a:ea typeface="Calibri"/>
                          <a:cs typeface="Times New Roman"/>
                        </a:rPr>
                        <a:t>hành</a:t>
                      </a:r>
                      <a:r>
                        <a:rPr lang="en-US" sz="2000" dirty="0">
                          <a:effectLst/>
                          <a:latin typeface="Times New Roman"/>
                          <a:ea typeface="Calibri"/>
                          <a:cs typeface="Times New Roman"/>
                        </a:rPr>
                        <a:t> vi </a:t>
                      </a:r>
                      <a:r>
                        <a:rPr lang="en-US" sz="2000" dirty="0" err="1">
                          <a:effectLst/>
                          <a:latin typeface="Times New Roman"/>
                          <a:ea typeface="Calibri"/>
                          <a:cs typeface="Times New Roman"/>
                        </a:rPr>
                        <a:t>nghiêm</a:t>
                      </a:r>
                      <a:r>
                        <a:rPr lang="en-US" sz="2000" dirty="0">
                          <a:effectLst/>
                          <a:latin typeface="Times New Roman"/>
                          <a:ea typeface="Calibri"/>
                          <a:cs typeface="Times New Roman"/>
                        </a:rPr>
                        <a:t> </a:t>
                      </a:r>
                      <a:r>
                        <a:rPr lang="en-US" sz="2000" dirty="0" err="1">
                          <a:effectLst/>
                          <a:latin typeface="Times New Roman"/>
                          <a:ea typeface="Calibri"/>
                          <a:cs typeface="Times New Roman"/>
                        </a:rPr>
                        <a:t>cấm</a:t>
                      </a:r>
                      <a:r>
                        <a:rPr lang="en-US" sz="2000" dirty="0">
                          <a:effectLst/>
                          <a:latin typeface="Times New Roman"/>
                          <a:ea typeface="Calibri"/>
                          <a:cs typeface="Times New Roman"/>
                        </a:rPr>
                        <a:t> </a:t>
                      </a:r>
                      <a:r>
                        <a:rPr lang="en-US" sz="2000" dirty="0" err="1">
                          <a:effectLst/>
                          <a:latin typeface="Times New Roman"/>
                          <a:ea typeface="Calibri"/>
                          <a:cs typeface="Times New Roman"/>
                        </a:rPr>
                        <a:t>trong</a:t>
                      </a:r>
                      <a:r>
                        <a:rPr lang="en-US" sz="2000" dirty="0">
                          <a:effectLst/>
                          <a:latin typeface="Times New Roman"/>
                          <a:ea typeface="Calibri"/>
                          <a:cs typeface="Times New Roman"/>
                        </a:rPr>
                        <a:t> </a:t>
                      </a:r>
                      <a:r>
                        <a:rPr lang="en-US" sz="2000" dirty="0" err="1">
                          <a:effectLst/>
                          <a:latin typeface="Times New Roman"/>
                          <a:ea typeface="Calibri"/>
                          <a:cs typeface="Times New Roman"/>
                        </a:rPr>
                        <a:t>giao</a:t>
                      </a:r>
                      <a:r>
                        <a:rPr lang="en-US" sz="2000" dirty="0">
                          <a:effectLst/>
                          <a:latin typeface="Times New Roman"/>
                          <a:ea typeface="Calibri"/>
                          <a:cs typeface="Times New Roman"/>
                        </a:rPr>
                        <a:t> </a:t>
                      </a:r>
                      <a:r>
                        <a:rPr lang="en-US" sz="2000" dirty="0" err="1">
                          <a:effectLst/>
                          <a:latin typeface="Times New Roman"/>
                          <a:ea typeface="Calibri"/>
                          <a:cs typeface="Times New Roman"/>
                        </a:rPr>
                        <a:t>thông</a:t>
                      </a:r>
                      <a:r>
                        <a:rPr lang="en-US" sz="2000" dirty="0">
                          <a:effectLst/>
                          <a:latin typeface="Times New Roman"/>
                          <a:ea typeface="Calibri"/>
                          <a:cs typeface="Times New Roman"/>
                        </a:rPr>
                        <a:t> </a:t>
                      </a:r>
                      <a:r>
                        <a:rPr lang="en-US" sz="2000" dirty="0" err="1">
                          <a:effectLst/>
                          <a:latin typeface="Times New Roman"/>
                          <a:ea typeface="Calibri"/>
                          <a:cs typeface="Times New Roman"/>
                        </a:rPr>
                        <a:t>đường</a:t>
                      </a:r>
                      <a:r>
                        <a:rPr lang="en-US" sz="2000" dirty="0">
                          <a:effectLst/>
                          <a:latin typeface="Times New Roman"/>
                          <a:ea typeface="Calibri"/>
                          <a:cs typeface="Times New Roman"/>
                        </a:rPr>
                        <a:t> </a:t>
                      </a:r>
                      <a:r>
                        <a:rPr lang="en-US" sz="2000" dirty="0" err="1">
                          <a:effectLst/>
                          <a:latin typeface="Times New Roman"/>
                          <a:ea typeface="Calibri"/>
                          <a:cs typeface="Times New Roman"/>
                        </a:rPr>
                        <a:t>bộ</a:t>
                      </a:r>
                      <a:r>
                        <a:rPr lang="en-US" sz="2000" dirty="0">
                          <a:effectLst/>
                          <a:latin typeface="Times New Roman"/>
                          <a:ea typeface="Calibri"/>
                          <a:cs typeface="Times New Roman"/>
                        </a:rPr>
                        <a:t> </a:t>
                      </a:r>
                      <a:r>
                        <a:rPr lang="en-US" sz="1800" dirty="0" smtClean="0">
                          <a:effectLst/>
                          <a:latin typeface="Calibri"/>
                          <a:ea typeface="Calibri"/>
                          <a:cs typeface="Times New Roman"/>
                        </a:rPr>
                        <a:t>.</a:t>
                      </a:r>
                      <a:endParaRPr lang="vi-VN" sz="1800" dirty="0">
                        <a:effectLst/>
                        <a:latin typeface="Calibri"/>
                        <a:ea typeface="Calibri"/>
                        <a:cs typeface="Times New Roman"/>
                      </a:endParaRPr>
                    </a:p>
                  </a:txBody>
                  <a:tcPr marL="68580" marR="68580" marT="0" marB="0">
                    <a:solidFill>
                      <a:srgbClr val="00B050"/>
                    </a:solidFill>
                  </a:tcPr>
                </a:tc>
                <a:tc gridSpan="2">
                  <a:txBody>
                    <a:bodyPr/>
                    <a:lstStyle/>
                    <a:p>
                      <a:pPr algn="just">
                        <a:lnSpc>
                          <a:spcPct val="130000"/>
                        </a:lnSpc>
                        <a:spcAft>
                          <a:spcPts val="1000"/>
                        </a:spcAft>
                        <a:tabLst>
                          <a:tab pos="8821420" algn="l"/>
                        </a:tabLst>
                      </a:pPr>
                      <a:r>
                        <a:rPr lang="en-US" sz="1800" b="1" dirty="0" smtClean="0">
                          <a:effectLst/>
                          <a:latin typeface="Times New Roman"/>
                          <a:ea typeface="Calibri"/>
                          <a:cs typeface="Times New Roman"/>
                        </a:rPr>
                        <a:t>1.2</a:t>
                      </a:r>
                      <a:r>
                        <a:rPr lang="en-US" sz="1800" b="1" dirty="0">
                          <a:effectLst/>
                          <a:latin typeface="Times New Roman"/>
                          <a:ea typeface="Calibri"/>
                          <a:cs typeface="Times New Roman"/>
                        </a:rPr>
                        <a:t>.</a:t>
                      </a:r>
                      <a:r>
                        <a:rPr lang="en-US" sz="1800" dirty="0">
                          <a:effectLst/>
                          <a:latin typeface="Times New Roman"/>
                          <a:ea typeface="Calibri"/>
                          <a:cs typeface="Times New Roman"/>
                        </a:rPr>
                        <a:t> </a:t>
                      </a:r>
                      <a:r>
                        <a:rPr lang="en-US" sz="1800" dirty="0" err="1">
                          <a:effectLst/>
                          <a:latin typeface="Times New Roman"/>
                          <a:ea typeface="Calibri"/>
                          <a:cs typeface="Times New Roman"/>
                        </a:rPr>
                        <a:t>Một</a:t>
                      </a:r>
                      <a:r>
                        <a:rPr lang="en-US" sz="1800" dirty="0">
                          <a:effectLst/>
                          <a:latin typeface="Times New Roman"/>
                          <a:ea typeface="Calibri"/>
                          <a:cs typeface="Times New Roman"/>
                        </a:rPr>
                        <a:t> </a:t>
                      </a:r>
                      <a:r>
                        <a:rPr lang="en-US" sz="1800" dirty="0" err="1">
                          <a:effectLst/>
                          <a:latin typeface="Times New Roman"/>
                          <a:ea typeface="Calibri"/>
                          <a:cs typeface="Times New Roman"/>
                        </a:rPr>
                        <a:t>số</a:t>
                      </a:r>
                      <a:r>
                        <a:rPr lang="en-US" sz="1800" dirty="0">
                          <a:effectLst/>
                          <a:latin typeface="Times New Roman"/>
                          <a:ea typeface="Calibri"/>
                          <a:cs typeface="Times New Roman"/>
                        </a:rPr>
                        <a:t> </a:t>
                      </a:r>
                      <a:r>
                        <a:rPr lang="en-US" sz="1800" dirty="0" err="1">
                          <a:effectLst/>
                          <a:latin typeface="Times New Roman"/>
                          <a:ea typeface="Calibri"/>
                          <a:cs typeface="Times New Roman"/>
                        </a:rPr>
                        <a:t>quy</a:t>
                      </a:r>
                      <a:r>
                        <a:rPr lang="en-US" sz="1800" dirty="0">
                          <a:effectLst/>
                          <a:latin typeface="Times New Roman"/>
                          <a:ea typeface="Calibri"/>
                          <a:cs typeface="Times New Roman"/>
                        </a:rPr>
                        <a:t> </a:t>
                      </a:r>
                      <a:r>
                        <a:rPr lang="en-US" sz="1800" dirty="0" err="1">
                          <a:effectLst/>
                          <a:latin typeface="Times New Roman"/>
                          <a:ea typeface="Calibri"/>
                          <a:cs typeface="Times New Roman"/>
                        </a:rPr>
                        <a:t>định</a:t>
                      </a:r>
                      <a:r>
                        <a:rPr lang="en-US" sz="1800" dirty="0">
                          <a:effectLst/>
                          <a:latin typeface="Times New Roman"/>
                          <a:ea typeface="Calibri"/>
                          <a:cs typeface="Times New Roman"/>
                        </a:rPr>
                        <a:t> </a:t>
                      </a:r>
                      <a:r>
                        <a:rPr lang="en-US" sz="1800" dirty="0" err="1">
                          <a:effectLst/>
                          <a:latin typeface="Times New Roman"/>
                          <a:ea typeface="Calibri"/>
                          <a:cs typeface="Times New Roman"/>
                        </a:rPr>
                        <a:t>của</a:t>
                      </a:r>
                      <a:r>
                        <a:rPr lang="en-US" sz="1800" dirty="0">
                          <a:effectLst/>
                          <a:latin typeface="Times New Roman"/>
                          <a:ea typeface="Calibri"/>
                          <a:cs typeface="Times New Roman"/>
                        </a:rPr>
                        <a:t> </a:t>
                      </a:r>
                      <a:r>
                        <a:rPr lang="en-US" sz="1800" dirty="0" err="1">
                          <a:effectLst/>
                          <a:latin typeface="Times New Roman"/>
                          <a:ea typeface="Calibri"/>
                          <a:cs typeface="Times New Roman"/>
                        </a:rPr>
                        <a:t>pháp</a:t>
                      </a:r>
                      <a:r>
                        <a:rPr lang="en-US" sz="1800" dirty="0">
                          <a:effectLst/>
                          <a:latin typeface="Times New Roman"/>
                          <a:ea typeface="Calibri"/>
                          <a:cs typeface="Times New Roman"/>
                        </a:rPr>
                        <a:t> </a:t>
                      </a:r>
                      <a:r>
                        <a:rPr lang="en-US" sz="1800" dirty="0" err="1">
                          <a:effectLst/>
                          <a:latin typeface="Times New Roman"/>
                          <a:ea typeface="Calibri"/>
                          <a:cs typeface="Times New Roman"/>
                        </a:rPr>
                        <a:t>luật</a:t>
                      </a:r>
                      <a:r>
                        <a:rPr lang="en-US" sz="1800" dirty="0">
                          <a:effectLst/>
                          <a:latin typeface="Times New Roman"/>
                          <a:ea typeface="Calibri"/>
                          <a:cs typeface="Times New Roman"/>
                        </a:rPr>
                        <a:t> </a:t>
                      </a:r>
                      <a:r>
                        <a:rPr lang="en-US" sz="1800" dirty="0" err="1">
                          <a:effectLst/>
                          <a:latin typeface="Times New Roman"/>
                          <a:ea typeface="Calibri"/>
                          <a:cs typeface="Times New Roman"/>
                        </a:rPr>
                        <a:t>về</a:t>
                      </a:r>
                      <a:r>
                        <a:rPr lang="en-US" sz="1800" dirty="0">
                          <a:effectLst/>
                          <a:latin typeface="Times New Roman"/>
                          <a:ea typeface="Calibri"/>
                          <a:cs typeface="Times New Roman"/>
                        </a:rPr>
                        <a:t> </a:t>
                      </a:r>
                      <a:r>
                        <a:rPr lang="en-US" sz="1800" dirty="0" err="1">
                          <a:effectLst/>
                          <a:latin typeface="Times New Roman"/>
                          <a:ea typeface="Calibri"/>
                          <a:cs typeface="Times New Roman"/>
                        </a:rPr>
                        <a:t>giao</a:t>
                      </a:r>
                      <a:r>
                        <a:rPr lang="en-US" sz="1800" dirty="0">
                          <a:effectLst/>
                          <a:latin typeface="Times New Roman"/>
                          <a:ea typeface="Calibri"/>
                          <a:cs typeface="Times New Roman"/>
                        </a:rPr>
                        <a:t> </a:t>
                      </a:r>
                      <a:r>
                        <a:rPr lang="en-US" sz="1800" dirty="0" err="1">
                          <a:effectLst/>
                          <a:latin typeface="Times New Roman"/>
                          <a:ea typeface="Calibri"/>
                          <a:cs typeface="Times New Roman"/>
                        </a:rPr>
                        <a:t>thông</a:t>
                      </a:r>
                      <a:r>
                        <a:rPr lang="en-US" sz="1800" dirty="0">
                          <a:effectLst/>
                          <a:latin typeface="Times New Roman"/>
                          <a:ea typeface="Calibri"/>
                          <a:cs typeface="Times New Roman"/>
                        </a:rPr>
                        <a:t> </a:t>
                      </a:r>
                      <a:r>
                        <a:rPr lang="en-US" sz="1800" dirty="0" err="1">
                          <a:effectLst/>
                          <a:latin typeface="Times New Roman"/>
                          <a:ea typeface="Calibri"/>
                          <a:cs typeface="Times New Roman"/>
                        </a:rPr>
                        <a:t>đô</a:t>
                      </a:r>
                      <a:r>
                        <a:rPr lang="en-US" sz="1800" dirty="0">
                          <a:effectLst/>
                          <a:latin typeface="Times New Roman"/>
                          <a:ea typeface="Calibri"/>
                          <a:cs typeface="Times New Roman"/>
                        </a:rPr>
                        <a:t> </a:t>
                      </a:r>
                      <a:r>
                        <a:rPr lang="en-US" sz="1800" dirty="0" err="1">
                          <a:effectLst/>
                          <a:latin typeface="Times New Roman"/>
                          <a:ea typeface="Calibri"/>
                          <a:cs typeface="Times New Roman"/>
                        </a:rPr>
                        <a:t>thị</a:t>
                      </a:r>
                      <a:r>
                        <a:rPr lang="en-US" sz="1800" dirty="0">
                          <a:effectLst/>
                          <a:latin typeface="Times New Roman"/>
                          <a:ea typeface="Calibri"/>
                          <a:cs typeface="Times New Roman"/>
                        </a:rPr>
                        <a:t> </a:t>
                      </a:r>
                      <a:r>
                        <a:rPr lang="en-US" sz="1800" dirty="0" err="1">
                          <a:effectLst/>
                          <a:latin typeface="Times New Roman"/>
                          <a:ea typeface="Calibri"/>
                          <a:cs typeface="Times New Roman"/>
                        </a:rPr>
                        <a:t>và</a:t>
                      </a:r>
                      <a:r>
                        <a:rPr lang="en-US" sz="1800" dirty="0">
                          <a:effectLst/>
                          <a:latin typeface="Times New Roman"/>
                          <a:ea typeface="Calibri"/>
                          <a:cs typeface="Times New Roman"/>
                        </a:rPr>
                        <a:t> </a:t>
                      </a:r>
                      <a:r>
                        <a:rPr lang="en-US" sz="1800" dirty="0" err="1">
                          <a:effectLst/>
                          <a:latin typeface="Times New Roman"/>
                          <a:ea typeface="Calibri"/>
                          <a:cs typeface="Times New Roman"/>
                        </a:rPr>
                        <a:t>nơi</a:t>
                      </a:r>
                      <a:r>
                        <a:rPr lang="en-US" sz="1800" dirty="0">
                          <a:effectLst/>
                          <a:latin typeface="Times New Roman"/>
                          <a:ea typeface="Calibri"/>
                          <a:cs typeface="Times New Roman"/>
                        </a:rPr>
                        <a:t> </a:t>
                      </a:r>
                      <a:r>
                        <a:rPr lang="en-US" sz="1800" dirty="0" err="1">
                          <a:effectLst/>
                          <a:latin typeface="Times New Roman"/>
                          <a:ea typeface="Calibri"/>
                          <a:cs typeface="Times New Roman"/>
                        </a:rPr>
                        <a:t>đông</a:t>
                      </a:r>
                      <a:r>
                        <a:rPr lang="en-US" sz="1800" dirty="0">
                          <a:effectLst/>
                          <a:latin typeface="Times New Roman"/>
                          <a:ea typeface="Calibri"/>
                          <a:cs typeface="Times New Roman"/>
                        </a:rPr>
                        <a:t> </a:t>
                      </a:r>
                      <a:r>
                        <a:rPr lang="en-US" sz="1800" dirty="0" err="1">
                          <a:effectLst/>
                          <a:latin typeface="Times New Roman"/>
                          <a:ea typeface="Calibri"/>
                          <a:cs typeface="Times New Roman"/>
                        </a:rPr>
                        <a:t>dân</a:t>
                      </a:r>
                      <a:r>
                        <a:rPr lang="en-US" sz="1800" dirty="0">
                          <a:effectLst/>
                          <a:latin typeface="Times New Roman"/>
                          <a:ea typeface="Calibri"/>
                          <a:cs typeface="Times New Roman"/>
                        </a:rPr>
                        <a:t> </a:t>
                      </a:r>
                      <a:r>
                        <a:rPr lang="en-US" sz="1800" dirty="0" err="1">
                          <a:effectLst/>
                          <a:latin typeface="Times New Roman"/>
                          <a:ea typeface="Calibri"/>
                          <a:cs typeface="Times New Roman"/>
                        </a:rPr>
                        <a:t>cư</a:t>
                      </a:r>
                      <a:r>
                        <a:rPr lang="en-US" sz="1800" dirty="0">
                          <a:effectLst/>
                          <a:latin typeface="Times New Roman"/>
                          <a:ea typeface="Calibri"/>
                          <a:cs typeface="Times New Roman"/>
                        </a:rPr>
                        <a:t> </a:t>
                      </a:r>
                      <a:r>
                        <a:rPr lang="en-US" sz="1800" dirty="0" smtClean="0">
                          <a:effectLst/>
                          <a:latin typeface="Calibri"/>
                          <a:ea typeface="Calibri"/>
                          <a:cs typeface="Times New Roman"/>
                        </a:rPr>
                        <a:t>.</a:t>
                      </a:r>
                      <a:endParaRPr lang="vi-VN" sz="1800" dirty="0">
                        <a:effectLst/>
                        <a:latin typeface="Calibri"/>
                        <a:ea typeface="Calibri"/>
                        <a:cs typeface="Times New Roman"/>
                      </a:endParaRPr>
                    </a:p>
                  </a:txBody>
                  <a:tcPr marL="68580" marR="68580" marT="0" marB="0"/>
                </a:tc>
                <a:tc hMerge="1">
                  <a:txBody>
                    <a:bodyPr/>
                    <a:lstStyle/>
                    <a:p>
                      <a:pPr algn="just">
                        <a:lnSpc>
                          <a:spcPct val="130000"/>
                        </a:lnSpc>
                        <a:spcAft>
                          <a:spcPts val="1000"/>
                        </a:spcAft>
                        <a:tabLst>
                          <a:tab pos="8821420" algn="l"/>
                        </a:tabLst>
                      </a:pPr>
                      <a:endParaRPr lang="vi-VN" sz="160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200592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a:bodyPr>
          <a:lstStyle/>
          <a:p>
            <a:r>
              <a:rPr lang="en-US" sz="2400">
                <a:latin typeface="Arial" pitchFamily="34" charset="0"/>
                <a:cs typeface="Arial" pitchFamily="34" charset="0"/>
              </a:rPr>
              <a:t>2.3. CHƯƠNG TRÌNH GDATGT cấp THCS (Tiếp)</a:t>
            </a:r>
            <a:endParaRPr lang="vi-VN" sz="240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38606331"/>
              </p:ext>
            </p:extLst>
          </p:nvPr>
        </p:nvGraphicFramePr>
        <p:xfrm>
          <a:off x="533400" y="838200"/>
          <a:ext cx="8229600" cy="5391912"/>
        </p:xfrm>
        <a:graphic>
          <a:graphicData uri="http://schemas.openxmlformats.org/drawingml/2006/table">
            <a:tbl>
              <a:tblPr firstRow="1" bandRow="1">
                <a:tableStyleId>{5C22544A-7EE6-4342-B048-85BDC9FD1C3A}</a:tableStyleId>
              </a:tblPr>
              <a:tblGrid>
                <a:gridCol w="2514600"/>
                <a:gridCol w="1981200"/>
                <a:gridCol w="1676400"/>
                <a:gridCol w="2057400"/>
              </a:tblGrid>
              <a:tr h="370840">
                <a:tc gridSpan="4">
                  <a:txBody>
                    <a:bodyPr/>
                    <a:lstStyle/>
                    <a:p>
                      <a:pPr algn="just">
                        <a:lnSpc>
                          <a:spcPct val="130000"/>
                        </a:lnSpc>
                        <a:spcAft>
                          <a:spcPts val="1000"/>
                        </a:spcAft>
                        <a:tabLst>
                          <a:tab pos="8821420" algn="l"/>
                        </a:tabLst>
                      </a:pPr>
                      <a:r>
                        <a:rPr lang="it-IT" sz="1800" b="1" dirty="0">
                          <a:effectLst/>
                          <a:latin typeface="Times New Roman"/>
                          <a:ea typeface="Calibri"/>
                          <a:cs typeface="Times New Roman"/>
                        </a:rPr>
                        <a:t>2. Em tham gia giao thông an toàn</a:t>
                      </a:r>
                      <a:endParaRPr lang="vi-VN" sz="1800" dirty="0">
                        <a:effectLst/>
                        <a:latin typeface="Calibri"/>
                        <a:ea typeface="Calibri"/>
                        <a:cs typeface="Times New Roman"/>
                      </a:endParaRPr>
                    </a:p>
                  </a:txBody>
                  <a:tcPr marL="68580" marR="68580" marT="0" marB="0"/>
                </a:tc>
                <a:tc hMerge="1">
                  <a:txBody>
                    <a:bodyPr/>
                    <a:lstStyle/>
                    <a:p>
                      <a:endParaRPr lang="vi-VN"/>
                    </a:p>
                  </a:txBody>
                  <a:tcPr/>
                </a:tc>
                <a:tc hMerge="1">
                  <a:txBody>
                    <a:bodyPr/>
                    <a:lstStyle/>
                    <a:p>
                      <a:endParaRPr lang="vi-VN"/>
                    </a:p>
                  </a:txBody>
                  <a:tcPr/>
                </a:tc>
                <a:tc hMerge="1">
                  <a:txBody>
                    <a:bodyPr/>
                    <a:lstStyle/>
                    <a:p>
                      <a:endParaRPr lang="vi-VN"/>
                    </a:p>
                  </a:txBody>
                  <a:tcPr/>
                </a:tc>
              </a:tr>
              <a:tr h="370840">
                <a:tc>
                  <a:txBody>
                    <a:bodyPr/>
                    <a:lstStyle/>
                    <a:p>
                      <a:pPr algn="ctr">
                        <a:lnSpc>
                          <a:spcPct val="130000"/>
                        </a:lnSpc>
                        <a:spcAft>
                          <a:spcPts val="600"/>
                        </a:spcAft>
                        <a:tabLst>
                          <a:tab pos="8821420" algn="l"/>
                        </a:tabLst>
                      </a:pPr>
                      <a:r>
                        <a:rPr lang="en-US" sz="1600" smtClean="0">
                          <a:effectLst/>
                          <a:latin typeface="Arial"/>
                          <a:ea typeface="Times New Roman"/>
                          <a:cs typeface="Times New Roman"/>
                        </a:rPr>
                        <a:t>LỚP</a:t>
                      </a:r>
                      <a:r>
                        <a:rPr lang="en-US" sz="1600" baseline="0" smtClean="0">
                          <a:effectLst/>
                          <a:latin typeface="Arial"/>
                          <a:ea typeface="Times New Roman"/>
                          <a:cs typeface="Times New Roman"/>
                        </a:rPr>
                        <a:t> 6</a:t>
                      </a:r>
                      <a:endParaRPr lang="vi-VN" sz="1600">
                        <a:effectLst/>
                        <a:latin typeface="Arial"/>
                        <a:ea typeface="Times New Roman"/>
                        <a:cs typeface="Times New Roman"/>
                      </a:endParaRPr>
                    </a:p>
                  </a:txBody>
                  <a:tcPr marL="68580" marR="68580" marT="0" marB="0"/>
                </a:tc>
                <a:tc>
                  <a:txBody>
                    <a:bodyPr/>
                    <a:lstStyle/>
                    <a:p>
                      <a:pPr algn="ctr">
                        <a:lnSpc>
                          <a:spcPct val="130000"/>
                        </a:lnSpc>
                        <a:spcAft>
                          <a:spcPts val="1000"/>
                        </a:spcAft>
                        <a:tabLst>
                          <a:tab pos="8821420" algn="l"/>
                        </a:tabLst>
                      </a:pPr>
                      <a:r>
                        <a:rPr lang="en-US" sz="1600" smtClean="0">
                          <a:effectLst/>
                          <a:latin typeface="Calibri"/>
                          <a:ea typeface="Calibri"/>
                          <a:cs typeface="Times New Roman"/>
                        </a:rPr>
                        <a:t>LỚP</a:t>
                      </a:r>
                      <a:r>
                        <a:rPr lang="en-US" sz="1600" baseline="0" smtClean="0">
                          <a:effectLst/>
                          <a:latin typeface="Calibri"/>
                          <a:ea typeface="Calibri"/>
                          <a:cs typeface="Times New Roman"/>
                        </a:rPr>
                        <a:t> 7</a:t>
                      </a:r>
                      <a:endParaRPr lang="vi-VN" sz="1600">
                        <a:effectLst/>
                        <a:latin typeface="Calibri"/>
                        <a:ea typeface="Calibri"/>
                        <a:cs typeface="Times New Roman"/>
                      </a:endParaRPr>
                    </a:p>
                  </a:txBody>
                  <a:tcPr marL="68580" marR="68580" marT="0" marB="0"/>
                </a:tc>
                <a:tc>
                  <a:txBody>
                    <a:bodyPr/>
                    <a:lstStyle/>
                    <a:p>
                      <a:pPr algn="ctr">
                        <a:lnSpc>
                          <a:spcPct val="130000"/>
                        </a:lnSpc>
                        <a:spcAft>
                          <a:spcPts val="1000"/>
                        </a:spcAft>
                        <a:tabLst>
                          <a:tab pos="8821420" algn="l"/>
                        </a:tabLst>
                      </a:pPr>
                      <a:r>
                        <a:rPr lang="en-US" sz="1600" smtClean="0">
                          <a:effectLst/>
                          <a:latin typeface="Calibri"/>
                          <a:ea typeface="Calibri"/>
                          <a:cs typeface="Times New Roman"/>
                        </a:rPr>
                        <a:t>LỚP</a:t>
                      </a:r>
                      <a:r>
                        <a:rPr lang="en-US" sz="1600" baseline="0" smtClean="0">
                          <a:effectLst/>
                          <a:latin typeface="Calibri"/>
                          <a:ea typeface="Calibri"/>
                          <a:cs typeface="Times New Roman"/>
                        </a:rPr>
                        <a:t> 8</a:t>
                      </a:r>
                      <a:endParaRPr lang="vi-VN" sz="1600">
                        <a:effectLst/>
                        <a:latin typeface="Calibri"/>
                        <a:ea typeface="Calibri"/>
                        <a:cs typeface="Times New Roman"/>
                      </a:endParaRPr>
                    </a:p>
                  </a:txBody>
                  <a:tcPr marL="68580" marR="68580" marT="0" marB="0"/>
                </a:tc>
                <a:tc>
                  <a:txBody>
                    <a:bodyPr/>
                    <a:lstStyle/>
                    <a:p>
                      <a:pPr algn="ctr">
                        <a:lnSpc>
                          <a:spcPct val="130000"/>
                        </a:lnSpc>
                        <a:spcAft>
                          <a:spcPts val="1000"/>
                        </a:spcAft>
                        <a:tabLst>
                          <a:tab pos="8821420" algn="l"/>
                        </a:tabLst>
                      </a:pPr>
                      <a:r>
                        <a:rPr lang="en-US" sz="1600" smtClean="0">
                          <a:effectLst/>
                          <a:latin typeface="Calibri"/>
                          <a:ea typeface="Calibri"/>
                          <a:cs typeface="Times New Roman"/>
                        </a:rPr>
                        <a:t>LỚP</a:t>
                      </a:r>
                      <a:r>
                        <a:rPr lang="en-US" sz="1600" baseline="0" smtClean="0">
                          <a:effectLst/>
                          <a:latin typeface="Calibri"/>
                          <a:ea typeface="Calibri"/>
                          <a:cs typeface="Times New Roman"/>
                        </a:rPr>
                        <a:t> 9</a:t>
                      </a:r>
                      <a:endParaRPr lang="vi-VN" sz="1600">
                        <a:effectLst/>
                        <a:latin typeface="Calibri"/>
                        <a:ea typeface="Calibri"/>
                        <a:cs typeface="Times New Roman"/>
                      </a:endParaRPr>
                    </a:p>
                  </a:txBody>
                  <a:tcPr marL="68580" marR="68580" marT="0" marB="0"/>
                </a:tc>
              </a:tr>
              <a:tr h="370840">
                <a:tc>
                  <a:txBody>
                    <a:bodyPr/>
                    <a:lstStyle/>
                    <a:p>
                      <a:pPr algn="just">
                        <a:lnSpc>
                          <a:spcPct val="130000"/>
                        </a:lnSpc>
                        <a:spcAft>
                          <a:spcPts val="600"/>
                        </a:spcAft>
                        <a:tabLst>
                          <a:tab pos="8821420" algn="l"/>
                        </a:tabLst>
                      </a:pPr>
                      <a:r>
                        <a:rPr lang="en-US" sz="1800" b="1" dirty="0" smtClean="0">
                          <a:effectLst/>
                          <a:latin typeface="Arial" pitchFamily="34" charset="0"/>
                          <a:ea typeface="Times New Roman"/>
                          <a:cs typeface="Arial" pitchFamily="34" charset="0"/>
                        </a:rPr>
                        <a:t>2.1.</a:t>
                      </a:r>
                      <a:r>
                        <a:rPr lang="en-US" sz="1800" dirty="0" smtClean="0">
                          <a:effectLst/>
                          <a:latin typeface="Arial" pitchFamily="34" charset="0"/>
                          <a:ea typeface="Times New Roman"/>
                          <a:cs typeface="Arial" pitchFamily="34" charset="0"/>
                        </a:rPr>
                        <a:t> </a:t>
                      </a:r>
                      <a:r>
                        <a:rPr lang="en-US" sz="1800" dirty="0" err="1" smtClean="0">
                          <a:effectLst/>
                          <a:latin typeface="Arial" pitchFamily="34" charset="0"/>
                          <a:ea typeface="Times New Roman"/>
                          <a:cs typeface="Arial" pitchFamily="34" charset="0"/>
                        </a:rPr>
                        <a:t>Đi</a:t>
                      </a:r>
                      <a:r>
                        <a:rPr lang="en-US" sz="1800" dirty="0" smtClean="0">
                          <a:effectLst/>
                          <a:latin typeface="Arial" pitchFamily="34" charset="0"/>
                          <a:ea typeface="Times New Roman"/>
                          <a:cs typeface="Arial" pitchFamily="34" charset="0"/>
                        </a:rPr>
                        <a:t> </a:t>
                      </a:r>
                      <a:r>
                        <a:rPr lang="en-US" sz="1800" dirty="0" err="1">
                          <a:effectLst/>
                          <a:latin typeface="Arial" pitchFamily="34" charset="0"/>
                          <a:ea typeface="Times New Roman"/>
                          <a:cs typeface="Arial" pitchFamily="34" charset="0"/>
                        </a:rPr>
                        <a:t>bộ</a:t>
                      </a:r>
                      <a:r>
                        <a:rPr lang="en-US" sz="1800" dirty="0">
                          <a:effectLst/>
                          <a:latin typeface="Arial" pitchFamily="34" charset="0"/>
                          <a:ea typeface="Times New Roman"/>
                          <a:cs typeface="Arial" pitchFamily="34" charset="0"/>
                        </a:rPr>
                        <a:t> an </a:t>
                      </a:r>
                      <a:r>
                        <a:rPr lang="en-US" sz="1800" dirty="0" err="1">
                          <a:effectLst/>
                          <a:latin typeface="Arial" pitchFamily="34" charset="0"/>
                          <a:ea typeface="Times New Roman"/>
                          <a:cs typeface="Arial" pitchFamily="34" charset="0"/>
                        </a:rPr>
                        <a:t>toàn</a:t>
                      </a:r>
                      <a:r>
                        <a:rPr lang="en-US" sz="1800" dirty="0">
                          <a:effectLst/>
                          <a:latin typeface="Arial" pitchFamily="34" charset="0"/>
                          <a:ea typeface="Times New Roman"/>
                          <a:cs typeface="Arial" pitchFamily="34" charset="0"/>
                        </a:rPr>
                        <a:t>  </a:t>
                      </a:r>
                      <a:endParaRPr lang="vi-VN" sz="1800" dirty="0">
                        <a:effectLst/>
                        <a:latin typeface="Arial" pitchFamily="34" charset="0"/>
                        <a:ea typeface="Times New Roman"/>
                        <a:cs typeface="Arial" pitchFamily="34" charset="0"/>
                      </a:endParaRPr>
                    </a:p>
                  </a:txBody>
                  <a:tcPr marL="68580" marR="68580" marT="0" marB="0">
                    <a:solidFill>
                      <a:srgbClr val="00B050"/>
                    </a:solidFill>
                  </a:tcPr>
                </a:tc>
                <a:tc>
                  <a:txBody>
                    <a:bodyPr/>
                    <a:lstStyle/>
                    <a:p>
                      <a:pPr algn="just">
                        <a:lnSpc>
                          <a:spcPct val="130000"/>
                        </a:lnSpc>
                        <a:spcAft>
                          <a:spcPts val="1000"/>
                        </a:spcAft>
                        <a:tabLst>
                          <a:tab pos="8821420" algn="l"/>
                        </a:tabLst>
                      </a:pPr>
                      <a:r>
                        <a:rPr lang="en-US" sz="1800" b="1" smtClean="0">
                          <a:effectLst/>
                          <a:latin typeface="Arial" pitchFamily="34" charset="0"/>
                          <a:ea typeface="Calibri"/>
                          <a:cs typeface="Arial" pitchFamily="34" charset="0"/>
                        </a:rPr>
                        <a:t>2.1.</a:t>
                      </a:r>
                      <a:r>
                        <a:rPr lang="en-US" sz="1800" smtClean="0">
                          <a:effectLst/>
                          <a:latin typeface="Arial" pitchFamily="34" charset="0"/>
                          <a:ea typeface="Calibri"/>
                          <a:cs typeface="Arial" pitchFamily="34" charset="0"/>
                        </a:rPr>
                        <a:t> </a:t>
                      </a:r>
                      <a:r>
                        <a:rPr lang="en-US" sz="1800">
                          <a:effectLst/>
                          <a:latin typeface="Arial" pitchFamily="34" charset="0"/>
                          <a:ea typeface="Calibri"/>
                          <a:cs typeface="Arial" pitchFamily="34" charset="0"/>
                        </a:rPr>
                        <a:t>Một số nguy cơ khi tham gia </a:t>
                      </a:r>
                      <a:r>
                        <a:rPr lang="en-US" sz="1800" smtClean="0">
                          <a:effectLst/>
                          <a:latin typeface="Arial" pitchFamily="34" charset="0"/>
                          <a:ea typeface="Calibri"/>
                          <a:cs typeface="Arial" pitchFamily="34" charset="0"/>
                        </a:rPr>
                        <a:t>GT</a:t>
                      </a:r>
                      <a:r>
                        <a:rPr lang="en-US" sz="1800" baseline="0" smtClean="0">
                          <a:effectLst/>
                          <a:latin typeface="Arial" pitchFamily="34" charset="0"/>
                          <a:ea typeface="Calibri"/>
                          <a:cs typeface="Arial" pitchFamily="34" charset="0"/>
                        </a:rPr>
                        <a:t> </a:t>
                      </a:r>
                      <a:r>
                        <a:rPr lang="en-US" sz="1800" smtClean="0">
                          <a:effectLst/>
                          <a:latin typeface="Arial" pitchFamily="34" charset="0"/>
                          <a:ea typeface="Calibri"/>
                          <a:cs typeface="Arial" pitchFamily="34" charset="0"/>
                        </a:rPr>
                        <a:t>và </a:t>
                      </a:r>
                      <a:r>
                        <a:rPr lang="en-US" sz="1800">
                          <a:effectLst/>
                          <a:latin typeface="Arial" pitchFamily="34" charset="0"/>
                          <a:ea typeface="Calibri"/>
                          <a:cs typeface="Arial" pitchFamily="34" charset="0"/>
                        </a:rPr>
                        <a:t>cách phòng tránh đối </a:t>
                      </a:r>
                      <a:r>
                        <a:rPr lang="en-US" sz="1800" smtClean="0">
                          <a:effectLst/>
                          <a:latin typeface="Arial" pitchFamily="34" charset="0"/>
                          <a:ea typeface="Calibri"/>
                          <a:cs typeface="Arial" pitchFamily="34" charset="0"/>
                        </a:rPr>
                        <a:t>với HS</a:t>
                      </a:r>
                      <a:endParaRPr lang="vi-VN" sz="1800">
                        <a:effectLst/>
                        <a:latin typeface="Arial" pitchFamily="34" charset="0"/>
                        <a:ea typeface="Calibri"/>
                        <a:cs typeface="Arial" pitchFamily="34" charset="0"/>
                      </a:endParaRPr>
                    </a:p>
                  </a:txBody>
                  <a:tcPr marL="68580" marR="68580" marT="0" marB="0"/>
                </a:tc>
                <a:tc>
                  <a:txBody>
                    <a:bodyPr/>
                    <a:lstStyle/>
                    <a:p>
                      <a:pPr>
                        <a:lnSpc>
                          <a:spcPct val="130000"/>
                        </a:lnSpc>
                        <a:spcAft>
                          <a:spcPts val="1000"/>
                        </a:spcAft>
                        <a:tabLst>
                          <a:tab pos="8821420" algn="l"/>
                        </a:tabLst>
                      </a:pPr>
                      <a:r>
                        <a:rPr lang="en-US" sz="1800" dirty="0">
                          <a:effectLst/>
                          <a:latin typeface="Arial" pitchFamily="34" charset="0"/>
                          <a:ea typeface="Calibri"/>
                          <a:cs typeface="Arial" pitchFamily="34" charset="0"/>
                        </a:rPr>
                        <a:t> </a:t>
                      </a:r>
                      <a:endParaRPr lang="vi-VN" sz="1800" dirty="0">
                        <a:effectLst/>
                        <a:latin typeface="Arial" pitchFamily="34" charset="0"/>
                        <a:ea typeface="Calibri"/>
                        <a:cs typeface="Arial" pitchFamily="34" charset="0"/>
                      </a:endParaRPr>
                    </a:p>
                  </a:txBody>
                  <a:tcPr marL="68580" marR="68580" marT="0" marB="0"/>
                </a:tc>
                <a:tc>
                  <a:txBody>
                    <a:bodyPr/>
                    <a:lstStyle/>
                    <a:p>
                      <a:pPr algn="just">
                        <a:lnSpc>
                          <a:spcPct val="130000"/>
                        </a:lnSpc>
                        <a:spcAft>
                          <a:spcPts val="1000"/>
                        </a:spcAft>
                        <a:tabLst>
                          <a:tab pos="8821420" algn="l"/>
                        </a:tabLst>
                      </a:pPr>
                      <a:r>
                        <a:rPr lang="en-US" sz="1800" b="1" dirty="0">
                          <a:effectLst/>
                          <a:latin typeface="Arial" pitchFamily="34" charset="0"/>
                          <a:ea typeface="Calibri"/>
                          <a:cs typeface="Arial" pitchFamily="34" charset="0"/>
                        </a:rPr>
                        <a:t> </a:t>
                      </a:r>
                      <a:endParaRPr lang="vi-VN" sz="1800" dirty="0">
                        <a:effectLst/>
                        <a:latin typeface="Arial" pitchFamily="34" charset="0"/>
                        <a:ea typeface="Calibri"/>
                        <a:cs typeface="Arial" pitchFamily="34" charset="0"/>
                      </a:endParaRPr>
                    </a:p>
                  </a:txBody>
                  <a:tcPr marL="68580" marR="68580" marT="0" marB="0"/>
                </a:tc>
              </a:tr>
              <a:tr h="370840">
                <a:tc>
                  <a:txBody>
                    <a:bodyPr/>
                    <a:lstStyle/>
                    <a:p>
                      <a:pPr algn="just">
                        <a:lnSpc>
                          <a:spcPct val="130000"/>
                        </a:lnSpc>
                        <a:spcAft>
                          <a:spcPts val="600"/>
                        </a:spcAft>
                        <a:tabLst>
                          <a:tab pos="8821420" algn="l"/>
                        </a:tabLst>
                      </a:pPr>
                      <a:r>
                        <a:rPr lang="en-US" sz="1800" b="1" dirty="0" smtClean="0">
                          <a:effectLst/>
                          <a:latin typeface="Arial" pitchFamily="34" charset="0"/>
                          <a:ea typeface="Times New Roman"/>
                          <a:cs typeface="Arial" pitchFamily="34" charset="0"/>
                        </a:rPr>
                        <a:t>2.2.</a:t>
                      </a:r>
                      <a:r>
                        <a:rPr lang="en-US" sz="1800" dirty="0" smtClean="0">
                          <a:effectLst/>
                          <a:latin typeface="Arial" pitchFamily="34" charset="0"/>
                          <a:ea typeface="Times New Roman"/>
                          <a:cs typeface="Arial" pitchFamily="34" charset="0"/>
                        </a:rPr>
                        <a:t> </a:t>
                      </a:r>
                      <a:r>
                        <a:rPr lang="en-US" sz="1800" dirty="0" err="1" smtClean="0">
                          <a:effectLst/>
                          <a:latin typeface="Arial" pitchFamily="34" charset="0"/>
                          <a:ea typeface="Times New Roman"/>
                          <a:cs typeface="Arial" pitchFamily="34" charset="0"/>
                        </a:rPr>
                        <a:t>Ngồi</a:t>
                      </a:r>
                      <a:r>
                        <a:rPr lang="en-US" sz="1800" dirty="0" smtClean="0">
                          <a:effectLst/>
                          <a:latin typeface="Arial" pitchFamily="34" charset="0"/>
                          <a:ea typeface="Times New Roman"/>
                          <a:cs typeface="Arial" pitchFamily="34" charset="0"/>
                        </a:rPr>
                        <a:t> </a:t>
                      </a:r>
                      <a:r>
                        <a:rPr lang="en-US" sz="1800" dirty="0" err="1">
                          <a:effectLst/>
                          <a:latin typeface="Arial" pitchFamily="34" charset="0"/>
                          <a:ea typeface="Times New Roman"/>
                          <a:cs typeface="Arial" pitchFamily="34" charset="0"/>
                        </a:rPr>
                        <a:t>trên</a:t>
                      </a:r>
                      <a:r>
                        <a:rPr lang="en-US" sz="1800" dirty="0">
                          <a:effectLst/>
                          <a:latin typeface="Arial" pitchFamily="34" charset="0"/>
                          <a:ea typeface="Times New Roman"/>
                          <a:cs typeface="Arial" pitchFamily="34" charset="0"/>
                        </a:rPr>
                        <a:t> </a:t>
                      </a:r>
                      <a:r>
                        <a:rPr lang="en-US" sz="1800" dirty="0" err="1">
                          <a:effectLst/>
                          <a:latin typeface="Arial" pitchFamily="34" charset="0"/>
                          <a:ea typeface="Times New Roman"/>
                          <a:cs typeface="Arial" pitchFamily="34" charset="0"/>
                        </a:rPr>
                        <a:t>các</a:t>
                      </a:r>
                      <a:r>
                        <a:rPr lang="en-US" sz="1800" dirty="0">
                          <a:effectLst/>
                          <a:latin typeface="Arial" pitchFamily="34" charset="0"/>
                          <a:ea typeface="Times New Roman"/>
                          <a:cs typeface="Arial" pitchFamily="34" charset="0"/>
                        </a:rPr>
                        <a:t> </a:t>
                      </a:r>
                      <a:r>
                        <a:rPr lang="en-US" sz="1800" dirty="0" err="1">
                          <a:effectLst/>
                          <a:latin typeface="Arial" pitchFamily="34" charset="0"/>
                          <a:ea typeface="Times New Roman"/>
                          <a:cs typeface="Arial" pitchFamily="34" charset="0"/>
                        </a:rPr>
                        <a:t>phương</a:t>
                      </a:r>
                      <a:r>
                        <a:rPr lang="en-US" sz="1800" dirty="0">
                          <a:effectLst/>
                          <a:latin typeface="Arial" pitchFamily="34" charset="0"/>
                          <a:ea typeface="Times New Roman"/>
                          <a:cs typeface="Arial" pitchFamily="34" charset="0"/>
                        </a:rPr>
                        <a:t> </a:t>
                      </a:r>
                      <a:r>
                        <a:rPr lang="en-US" sz="1800" dirty="0" err="1">
                          <a:effectLst/>
                          <a:latin typeface="Arial" pitchFamily="34" charset="0"/>
                          <a:ea typeface="Times New Roman"/>
                          <a:cs typeface="Arial" pitchFamily="34" charset="0"/>
                        </a:rPr>
                        <a:t>tiện</a:t>
                      </a:r>
                      <a:r>
                        <a:rPr lang="en-US" sz="1800" dirty="0">
                          <a:effectLst/>
                          <a:latin typeface="Arial" pitchFamily="34" charset="0"/>
                          <a:ea typeface="Times New Roman"/>
                          <a:cs typeface="Arial" pitchFamily="34" charset="0"/>
                        </a:rPr>
                        <a:t> </a:t>
                      </a:r>
                      <a:r>
                        <a:rPr lang="en-US" sz="1800" dirty="0" err="1">
                          <a:effectLst/>
                          <a:latin typeface="Arial" pitchFamily="34" charset="0"/>
                          <a:ea typeface="Times New Roman"/>
                          <a:cs typeface="Arial" pitchFamily="34" charset="0"/>
                        </a:rPr>
                        <a:t>giao</a:t>
                      </a:r>
                      <a:r>
                        <a:rPr lang="en-US" sz="1800" dirty="0">
                          <a:effectLst/>
                          <a:latin typeface="Arial" pitchFamily="34" charset="0"/>
                          <a:ea typeface="Times New Roman"/>
                          <a:cs typeface="Arial" pitchFamily="34" charset="0"/>
                        </a:rPr>
                        <a:t> </a:t>
                      </a:r>
                      <a:r>
                        <a:rPr lang="en-US" sz="1800" dirty="0" err="1">
                          <a:effectLst/>
                          <a:latin typeface="Arial" pitchFamily="34" charset="0"/>
                          <a:ea typeface="Times New Roman"/>
                          <a:cs typeface="Arial" pitchFamily="34" charset="0"/>
                        </a:rPr>
                        <a:t>thông</a:t>
                      </a:r>
                      <a:r>
                        <a:rPr lang="en-US" sz="1800" dirty="0">
                          <a:effectLst/>
                          <a:latin typeface="Arial" pitchFamily="34" charset="0"/>
                          <a:ea typeface="Times New Roman"/>
                          <a:cs typeface="Arial" pitchFamily="34" charset="0"/>
                        </a:rPr>
                        <a:t> </a:t>
                      </a:r>
                      <a:r>
                        <a:rPr lang="en-US" sz="1800" dirty="0" err="1">
                          <a:effectLst/>
                          <a:latin typeface="Arial" pitchFamily="34" charset="0"/>
                          <a:ea typeface="Times New Roman"/>
                          <a:cs typeface="Arial" pitchFamily="34" charset="0"/>
                        </a:rPr>
                        <a:t>cá</a:t>
                      </a:r>
                      <a:r>
                        <a:rPr lang="en-US" sz="1800" dirty="0">
                          <a:effectLst/>
                          <a:latin typeface="Arial" pitchFamily="34" charset="0"/>
                          <a:ea typeface="Times New Roman"/>
                          <a:cs typeface="Arial" pitchFamily="34" charset="0"/>
                        </a:rPr>
                        <a:t> </a:t>
                      </a:r>
                      <a:r>
                        <a:rPr lang="en-US" sz="1800" dirty="0" err="1">
                          <a:effectLst/>
                          <a:latin typeface="Arial" pitchFamily="34" charset="0"/>
                          <a:ea typeface="Times New Roman"/>
                          <a:cs typeface="Arial" pitchFamily="34" charset="0"/>
                        </a:rPr>
                        <a:t>nhân</a:t>
                      </a:r>
                      <a:r>
                        <a:rPr lang="en-US" sz="1800" dirty="0">
                          <a:effectLst/>
                          <a:latin typeface="Arial" pitchFamily="34" charset="0"/>
                          <a:ea typeface="Times New Roman"/>
                          <a:cs typeface="Arial" pitchFamily="34" charset="0"/>
                        </a:rPr>
                        <a:t> an </a:t>
                      </a:r>
                      <a:r>
                        <a:rPr lang="en-US" sz="1800" dirty="0" err="1" smtClean="0">
                          <a:effectLst/>
                          <a:latin typeface="Arial" pitchFamily="34" charset="0"/>
                          <a:ea typeface="Times New Roman"/>
                          <a:cs typeface="Arial" pitchFamily="34" charset="0"/>
                        </a:rPr>
                        <a:t>toàn</a:t>
                      </a:r>
                      <a:endParaRPr lang="vi-VN" sz="1800" dirty="0">
                        <a:effectLst/>
                        <a:latin typeface="Arial" pitchFamily="34" charset="0"/>
                        <a:ea typeface="Times New Roman"/>
                        <a:cs typeface="Arial" pitchFamily="34" charset="0"/>
                      </a:endParaRPr>
                    </a:p>
                  </a:txBody>
                  <a:tcPr marL="68580" marR="68580" marT="0" marB="0">
                    <a:solidFill>
                      <a:srgbClr val="00B050"/>
                    </a:solidFill>
                  </a:tcPr>
                </a:tc>
                <a:tc>
                  <a:txBody>
                    <a:bodyPr/>
                    <a:lstStyle/>
                    <a:p>
                      <a:pPr algn="just">
                        <a:lnSpc>
                          <a:spcPct val="130000"/>
                        </a:lnSpc>
                        <a:spcAft>
                          <a:spcPts val="600"/>
                        </a:spcAft>
                        <a:tabLst>
                          <a:tab pos="8821420" algn="l"/>
                        </a:tabLst>
                      </a:pPr>
                      <a:r>
                        <a:rPr lang="en-US" sz="1800" b="1" smtClean="0">
                          <a:effectLst/>
                          <a:latin typeface="Arial" pitchFamily="34" charset="0"/>
                          <a:ea typeface="Times New Roman"/>
                          <a:cs typeface="Arial" pitchFamily="34" charset="0"/>
                        </a:rPr>
                        <a:t>2.2.</a:t>
                      </a:r>
                      <a:r>
                        <a:rPr lang="en-US" sz="1800" smtClean="0">
                          <a:effectLst/>
                          <a:latin typeface="Arial" pitchFamily="34" charset="0"/>
                          <a:ea typeface="Times New Roman"/>
                          <a:cs typeface="Arial" pitchFamily="34" charset="0"/>
                        </a:rPr>
                        <a:t> Đi </a:t>
                      </a:r>
                      <a:r>
                        <a:rPr lang="en-US" sz="1800">
                          <a:effectLst/>
                          <a:latin typeface="Arial" pitchFamily="34" charset="0"/>
                          <a:ea typeface="Times New Roman"/>
                          <a:cs typeface="Arial" pitchFamily="34" charset="0"/>
                        </a:rPr>
                        <a:t>thuyền bè, tầu thủy và tham gia </a:t>
                      </a:r>
                      <a:r>
                        <a:rPr lang="en-US" sz="1800" smtClean="0">
                          <a:effectLst/>
                          <a:latin typeface="Arial" pitchFamily="34" charset="0"/>
                          <a:ea typeface="Times New Roman"/>
                          <a:cs typeface="Arial" pitchFamily="34" charset="0"/>
                        </a:rPr>
                        <a:t>GT</a:t>
                      </a:r>
                      <a:r>
                        <a:rPr lang="en-US" sz="1800" baseline="0" smtClean="0">
                          <a:effectLst/>
                          <a:latin typeface="Arial" pitchFamily="34" charset="0"/>
                          <a:ea typeface="Times New Roman"/>
                          <a:cs typeface="Arial" pitchFamily="34" charset="0"/>
                        </a:rPr>
                        <a:t> </a:t>
                      </a:r>
                      <a:r>
                        <a:rPr lang="en-US" sz="1800" smtClean="0">
                          <a:effectLst/>
                          <a:latin typeface="Arial" pitchFamily="34" charset="0"/>
                          <a:ea typeface="Times New Roman"/>
                          <a:cs typeface="Arial" pitchFamily="34" charset="0"/>
                        </a:rPr>
                        <a:t>hàng </a:t>
                      </a:r>
                      <a:r>
                        <a:rPr lang="en-US" sz="1800">
                          <a:effectLst/>
                          <a:latin typeface="Arial" pitchFamily="34" charset="0"/>
                          <a:ea typeface="Times New Roman"/>
                          <a:cs typeface="Arial" pitchFamily="34" charset="0"/>
                        </a:rPr>
                        <a:t>không an </a:t>
                      </a:r>
                      <a:r>
                        <a:rPr lang="en-US" sz="1800" smtClean="0">
                          <a:effectLst/>
                          <a:latin typeface="Arial" pitchFamily="34" charset="0"/>
                          <a:ea typeface="Times New Roman"/>
                          <a:cs typeface="Arial" pitchFamily="34" charset="0"/>
                        </a:rPr>
                        <a:t>toàn.</a:t>
                      </a:r>
                      <a:endParaRPr lang="vi-VN" sz="1800">
                        <a:effectLst/>
                        <a:latin typeface="Arial" pitchFamily="34" charset="0"/>
                        <a:ea typeface="Times New Roman"/>
                        <a:cs typeface="Arial" pitchFamily="34" charset="0"/>
                      </a:endParaRPr>
                    </a:p>
                  </a:txBody>
                  <a:tcPr marL="68580" marR="68580" marT="0" marB="0"/>
                </a:tc>
                <a:tc>
                  <a:txBody>
                    <a:bodyPr/>
                    <a:lstStyle/>
                    <a:p>
                      <a:pPr>
                        <a:lnSpc>
                          <a:spcPct val="130000"/>
                        </a:lnSpc>
                        <a:spcAft>
                          <a:spcPts val="1000"/>
                        </a:spcAft>
                        <a:tabLst>
                          <a:tab pos="8821420" algn="l"/>
                        </a:tabLst>
                      </a:pPr>
                      <a:r>
                        <a:rPr lang="en-US" sz="1800" b="1" dirty="0" smtClean="0">
                          <a:effectLst/>
                          <a:latin typeface="Arial" pitchFamily="34" charset="0"/>
                          <a:ea typeface="Calibri"/>
                          <a:cs typeface="Arial" pitchFamily="34" charset="0"/>
                        </a:rPr>
                        <a:t>2.1.</a:t>
                      </a:r>
                      <a:r>
                        <a:rPr lang="en-US" sz="1800" dirty="0" smtClean="0">
                          <a:effectLst/>
                          <a:latin typeface="Arial" pitchFamily="34" charset="0"/>
                          <a:ea typeface="Calibri"/>
                          <a:cs typeface="Arial" pitchFamily="34" charset="0"/>
                        </a:rPr>
                        <a:t> </a:t>
                      </a:r>
                      <a:r>
                        <a:rPr lang="en-US" sz="1800" dirty="0" err="1" smtClean="0">
                          <a:effectLst/>
                          <a:latin typeface="Arial" pitchFamily="34" charset="0"/>
                          <a:ea typeface="Calibri"/>
                          <a:cs typeface="Arial" pitchFamily="34" charset="0"/>
                        </a:rPr>
                        <a:t>Điều</a:t>
                      </a:r>
                      <a:r>
                        <a:rPr lang="en-US" sz="1800" dirty="0" smtClean="0">
                          <a:effectLst/>
                          <a:latin typeface="Arial" pitchFamily="34" charset="0"/>
                          <a:ea typeface="Calibri"/>
                          <a:cs typeface="Arial" pitchFamily="34" charset="0"/>
                        </a:rPr>
                        <a:t> </a:t>
                      </a:r>
                      <a:r>
                        <a:rPr lang="en-US" sz="1800" dirty="0" err="1">
                          <a:effectLst/>
                          <a:latin typeface="Arial" pitchFamily="34" charset="0"/>
                          <a:ea typeface="Calibri"/>
                          <a:cs typeface="Arial" pitchFamily="34" charset="0"/>
                        </a:rPr>
                        <a:t>khiển</a:t>
                      </a:r>
                      <a:r>
                        <a:rPr lang="en-US" sz="1800" dirty="0">
                          <a:effectLst/>
                          <a:latin typeface="Arial" pitchFamily="34" charset="0"/>
                          <a:ea typeface="Calibri"/>
                          <a:cs typeface="Arial" pitchFamily="34" charset="0"/>
                        </a:rPr>
                        <a:t> </a:t>
                      </a:r>
                      <a:r>
                        <a:rPr lang="en-US" sz="1800" dirty="0" err="1">
                          <a:effectLst/>
                          <a:latin typeface="Arial" pitchFamily="34" charset="0"/>
                          <a:ea typeface="Calibri"/>
                          <a:cs typeface="Arial" pitchFamily="34" charset="0"/>
                        </a:rPr>
                        <a:t>xe</a:t>
                      </a:r>
                      <a:r>
                        <a:rPr lang="en-US" sz="1800" dirty="0">
                          <a:effectLst/>
                          <a:latin typeface="Arial" pitchFamily="34" charset="0"/>
                          <a:ea typeface="Calibri"/>
                          <a:cs typeface="Arial" pitchFamily="34" charset="0"/>
                        </a:rPr>
                        <a:t> </a:t>
                      </a:r>
                      <a:r>
                        <a:rPr lang="en-US" sz="1800" dirty="0" err="1">
                          <a:effectLst/>
                          <a:latin typeface="Arial" pitchFamily="34" charset="0"/>
                          <a:ea typeface="Calibri"/>
                          <a:cs typeface="Arial" pitchFamily="34" charset="0"/>
                        </a:rPr>
                        <a:t>đạp</a:t>
                      </a:r>
                      <a:r>
                        <a:rPr lang="en-US" sz="1800" dirty="0">
                          <a:effectLst/>
                          <a:latin typeface="Arial" pitchFamily="34" charset="0"/>
                          <a:ea typeface="Calibri"/>
                          <a:cs typeface="Arial" pitchFamily="34" charset="0"/>
                        </a:rPr>
                        <a:t> </a:t>
                      </a:r>
                      <a:r>
                        <a:rPr lang="en-US" sz="1800" dirty="0" err="1">
                          <a:effectLst/>
                          <a:latin typeface="Arial" pitchFamily="34" charset="0"/>
                          <a:ea typeface="Calibri"/>
                          <a:cs typeface="Arial" pitchFamily="34" charset="0"/>
                        </a:rPr>
                        <a:t>điện</a:t>
                      </a:r>
                      <a:r>
                        <a:rPr lang="en-US" sz="1800" dirty="0">
                          <a:effectLst/>
                          <a:latin typeface="Arial" pitchFamily="34" charset="0"/>
                          <a:ea typeface="Calibri"/>
                          <a:cs typeface="Arial" pitchFamily="34" charset="0"/>
                        </a:rPr>
                        <a:t> an </a:t>
                      </a:r>
                      <a:r>
                        <a:rPr lang="en-US" sz="1800" dirty="0" err="1">
                          <a:effectLst/>
                          <a:latin typeface="Arial" pitchFamily="34" charset="0"/>
                          <a:ea typeface="Calibri"/>
                          <a:cs typeface="Arial" pitchFamily="34" charset="0"/>
                        </a:rPr>
                        <a:t>toàn</a:t>
                      </a:r>
                      <a:r>
                        <a:rPr lang="en-US" sz="1800" dirty="0">
                          <a:effectLst/>
                          <a:latin typeface="Arial" pitchFamily="34" charset="0"/>
                          <a:ea typeface="Calibri"/>
                          <a:cs typeface="Arial" pitchFamily="34" charset="0"/>
                        </a:rPr>
                        <a:t> </a:t>
                      </a:r>
                      <a:r>
                        <a:rPr lang="en-US" sz="1800" dirty="0" smtClean="0">
                          <a:effectLst/>
                          <a:latin typeface="Arial" pitchFamily="34" charset="0"/>
                          <a:ea typeface="Calibri"/>
                          <a:cs typeface="Arial" pitchFamily="34" charset="0"/>
                        </a:rPr>
                        <a:t>.</a:t>
                      </a:r>
                      <a:endParaRPr lang="vi-VN" sz="1800" dirty="0">
                        <a:effectLst/>
                        <a:latin typeface="Arial" pitchFamily="34" charset="0"/>
                        <a:ea typeface="Calibri"/>
                        <a:cs typeface="Arial" pitchFamily="34" charset="0"/>
                      </a:endParaRPr>
                    </a:p>
                  </a:txBody>
                  <a:tcPr marL="68580" marR="68580" marT="0" marB="0">
                    <a:solidFill>
                      <a:srgbClr val="00B050"/>
                    </a:solidFill>
                  </a:tcPr>
                </a:tc>
                <a:tc>
                  <a:txBody>
                    <a:bodyPr/>
                    <a:lstStyle/>
                    <a:p>
                      <a:pPr>
                        <a:lnSpc>
                          <a:spcPct val="130000"/>
                        </a:lnSpc>
                        <a:spcAft>
                          <a:spcPts val="1000"/>
                        </a:spcAft>
                        <a:tabLst>
                          <a:tab pos="8821420" algn="l"/>
                        </a:tabLst>
                      </a:pPr>
                      <a:r>
                        <a:rPr lang="en-US" sz="1800" b="1" smtClean="0">
                          <a:effectLst/>
                          <a:latin typeface="Arial" pitchFamily="34" charset="0"/>
                          <a:ea typeface="Calibri"/>
                          <a:cs typeface="Arial" pitchFamily="34" charset="0"/>
                        </a:rPr>
                        <a:t>2.1.</a:t>
                      </a:r>
                      <a:r>
                        <a:rPr lang="en-US" sz="1800" smtClean="0">
                          <a:effectLst/>
                          <a:latin typeface="Arial" pitchFamily="34" charset="0"/>
                          <a:ea typeface="Calibri"/>
                          <a:cs typeface="Arial" pitchFamily="34" charset="0"/>
                        </a:rPr>
                        <a:t> </a:t>
                      </a:r>
                      <a:r>
                        <a:rPr lang="en-US" sz="1800">
                          <a:effectLst/>
                          <a:latin typeface="Arial" pitchFamily="34" charset="0"/>
                          <a:ea typeface="Calibri"/>
                          <a:cs typeface="Arial" pitchFamily="34" charset="0"/>
                        </a:rPr>
                        <a:t>An toàn giao thông đường </a:t>
                      </a:r>
                      <a:r>
                        <a:rPr lang="en-US" sz="1800" smtClean="0">
                          <a:effectLst/>
                          <a:latin typeface="Arial" pitchFamily="34" charset="0"/>
                          <a:ea typeface="Calibri"/>
                          <a:cs typeface="Arial" pitchFamily="34" charset="0"/>
                        </a:rPr>
                        <a:t>sắt.</a:t>
                      </a:r>
                      <a:endParaRPr lang="vi-VN" sz="1800">
                        <a:effectLst/>
                        <a:latin typeface="Arial" pitchFamily="34" charset="0"/>
                        <a:ea typeface="Calibri"/>
                        <a:cs typeface="Arial" pitchFamily="34" charset="0"/>
                      </a:endParaRPr>
                    </a:p>
                  </a:txBody>
                  <a:tcPr marL="68580" marR="68580" marT="0" marB="0"/>
                </a:tc>
              </a:tr>
              <a:tr h="370840">
                <a:tc>
                  <a:txBody>
                    <a:bodyPr/>
                    <a:lstStyle/>
                    <a:p>
                      <a:pPr algn="just">
                        <a:lnSpc>
                          <a:spcPct val="130000"/>
                        </a:lnSpc>
                        <a:spcAft>
                          <a:spcPts val="600"/>
                        </a:spcAft>
                        <a:tabLst>
                          <a:tab pos="8821420" algn="l"/>
                        </a:tabLst>
                      </a:pPr>
                      <a:r>
                        <a:rPr lang="en-US" sz="1800" b="1" dirty="0" smtClean="0">
                          <a:effectLst/>
                          <a:latin typeface="Arial" pitchFamily="34" charset="0"/>
                          <a:ea typeface="Times New Roman"/>
                          <a:cs typeface="Arial" pitchFamily="34" charset="0"/>
                        </a:rPr>
                        <a:t>2.3.</a:t>
                      </a:r>
                      <a:r>
                        <a:rPr lang="en-US" sz="1800" dirty="0" smtClean="0">
                          <a:effectLst/>
                          <a:latin typeface="Arial" pitchFamily="34" charset="0"/>
                          <a:ea typeface="Times New Roman"/>
                          <a:cs typeface="Arial" pitchFamily="34" charset="0"/>
                        </a:rPr>
                        <a:t> </a:t>
                      </a:r>
                      <a:r>
                        <a:rPr lang="en-US" sz="1800" dirty="0" err="1" smtClean="0">
                          <a:effectLst/>
                          <a:latin typeface="Arial" pitchFamily="34" charset="0"/>
                          <a:ea typeface="Times New Roman"/>
                          <a:cs typeface="Arial" pitchFamily="34" charset="0"/>
                        </a:rPr>
                        <a:t>Đi</a:t>
                      </a:r>
                      <a:r>
                        <a:rPr lang="en-US" sz="1800" dirty="0" smtClean="0">
                          <a:effectLst/>
                          <a:latin typeface="Arial" pitchFamily="34" charset="0"/>
                          <a:ea typeface="Times New Roman"/>
                          <a:cs typeface="Arial" pitchFamily="34" charset="0"/>
                        </a:rPr>
                        <a:t> </a:t>
                      </a:r>
                      <a:r>
                        <a:rPr lang="en-US" sz="1800" dirty="0" err="1">
                          <a:effectLst/>
                          <a:latin typeface="Arial" pitchFamily="34" charset="0"/>
                          <a:ea typeface="Times New Roman"/>
                          <a:cs typeface="Arial" pitchFamily="34" charset="0"/>
                        </a:rPr>
                        <a:t>xe</a:t>
                      </a:r>
                      <a:r>
                        <a:rPr lang="en-US" sz="1800" dirty="0">
                          <a:effectLst/>
                          <a:latin typeface="Arial" pitchFamily="34" charset="0"/>
                          <a:ea typeface="Times New Roman"/>
                          <a:cs typeface="Arial" pitchFamily="34" charset="0"/>
                        </a:rPr>
                        <a:t> </a:t>
                      </a:r>
                      <a:r>
                        <a:rPr lang="en-US" sz="1800" dirty="0" err="1">
                          <a:effectLst/>
                          <a:latin typeface="Arial" pitchFamily="34" charset="0"/>
                          <a:ea typeface="Times New Roman"/>
                          <a:cs typeface="Arial" pitchFamily="34" charset="0"/>
                        </a:rPr>
                        <a:t>buýt</a:t>
                      </a:r>
                      <a:r>
                        <a:rPr lang="en-US" sz="1800" dirty="0">
                          <a:effectLst/>
                          <a:latin typeface="Arial" pitchFamily="34" charset="0"/>
                          <a:ea typeface="Times New Roman"/>
                          <a:cs typeface="Arial" pitchFamily="34" charset="0"/>
                        </a:rPr>
                        <a:t>, ô </a:t>
                      </a:r>
                      <a:r>
                        <a:rPr lang="en-US" sz="1800" dirty="0" err="1">
                          <a:effectLst/>
                          <a:latin typeface="Arial" pitchFamily="34" charset="0"/>
                          <a:ea typeface="Times New Roman"/>
                          <a:cs typeface="Arial" pitchFamily="34" charset="0"/>
                        </a:rPr>
                        <a:t>tô</a:t>
                      </a:r>
                      <a:r>
                        <a:rPr lang="en-US" sz="1800" dirty="0">
                          <a:effectLst/>
                          <a:latin typeface="Arial" pitchFamily="34" charset="0"/>
                          <a:ea typeface="Times New Roman"/>
                          <a:cs typeface="Arial" pitchFamily="34" charset="0"/>
                        </a:rPr>
                        <a:t> </a:t>
                      </a:r>
                      <a:r>
                        <a:rPr lang="en-US" sz="1800" dirty="0" err="1">
                          <a:effectLst/>
                          <a:latin typeface="Arial" pitchFamily="34" charset="0"/>
                          <a:ea typeface="Times New Roman"/>
                          <a:cs typeface="Arial" pitchFamily="34" charset="0"/>
                        </a:rPr>
                        <a:t>khách</a:t>
                      </a:r>
                      <a:r>
                        <a:rPr lang="en-US" sz="1800" dirty="0">
                          <a:effectLst/>
                          <a:latin typeface="Arial" pitchFamily="34" charset="0"/>
                          <a:ea typeface="Times New Roman"/>
                          <a:cs typeface="Arial" pitchFamily="34" charset="0"/>
                        </a:rPr>
                        <a:t> an </a:t>
                      </a:r>
                      <a:r>
                        <a:rPr lang="en-US" sz="1800" dirty="0" err="1" smtClean="0">
                          <a:effectLst/>
                          <a:latin typeface="Arial" pitchFamily="34" charset="0"/>
                          <a:ea typeface="Times New Roman"/>
                          <a:cs typeface="Arial" pitchFamily="34" charset="0"/>
                        </a:rPr>
                        <a:t>toàn</a:t>
                      </a:r>
                      <a:endParaRPr lang="vi-VN" sz="1800" dirty="0">
                        <a:effectLst/>
                        <a:latin typeface="Arial" pitchFamily="34" charset="0"/>
                        <a:ea typeface="Times New Roman"/>
                        <a:cs typeface="Arial" pitchFamily="34" charset="0"/>
                      </a:endParaRPr>
                    </a:p>
                  </a:txBody>
                  <a:tcPr marL="68580" marR="68580" marT="0" marB="0">
                    <a:solidFill>
                      <a:srgbClr val="00B050"/>
                    </a:solidFill>
                  </a:tcPr>
                </a:tc>
                <a:tc>
                  <a:txBody>
                    <a:bodyPr/>
                    <a:lstStyle/>
                    <a:p>
                      <a:pPr algn="just">
                        <a:lnSpc>
                          <a:spcPct val="130000"/>
                        </a:lnSpc>
                        <a:spcAft>
                          <a:spcPts val="600"/>
                        </a:spcAft>
                        <a:tabLst>
                          <a:tab pos="8821420" algn="l"/>
                        </a:tabLst>
                      </a:pPr>
                      <a:r>
                        <a:rPr lang="en-US" sz="1800">
                          <a:effectLst/>
                          <a:latin typeface="Arial" pitchFamily="34" charset="0"/>
                          <a:ea typeface="Times New Roman"/>
                          <a:cs typeface="Arial" pitchFamily="34" charset="0"/>
                        </a:rPr>
                        <a:t> </a:t>
                      </a:r>
                      <a:endParaRPr lang="vi-VN" sz="1800">
                        <a:effectLst/>
                        <a:latin typeface="Arial" pitchFamily="34" charset="0"/>
                        <a:ea typeface="Times New Roman"/>
                        <a:cs typeface="Arial" pitchFamily="34" charset="0"/>
                      </a:endParaRPr>
                    </a:p>
                  </a:txBody>
                  <a:tcPr marL="68580" marR="68580" marT="0" marB="0"/>
                </a:tc>
                <a:tc>
                  <a:txBody>
                    <a:bodyPr/>
                    <a:lstStyle/>
                    <a:p>
                      <a:pPr>
                        <a:lnSpc>
                          <a:spcPct val="130000"/>
                        </a:lnSpc>
                        <a:spcAft>
                          <a:spcPts val="1000"/>
                        </a:spcAft>
                        <a:tabLst>
                          <a:tab pos="8821420" algn="l"/>
                        </a:tabLst>
                      </a:pPr>
                      <a:r>
                        <a:rPr lang="en-US" sz="1800">
                          <a:effectLst/>
                          <a:latin typeface="Arial" pitchFamily="34" charset="0"/>
                          <a:ea typeface="Calibri"/>
                          <a:cs typeface="Arial" pitchFamily="34" charset="0"/>
                        </a:rPr>
                        <a:t> </a:t>
                      </a:r>
                      <a:endParaRPr lang="vi-VN" sz="1800">
                        <a:effectLst/>
                        <a:latin typeface="Arial" pitchFamily="34" charset="0"/>
                        <a:ea typeface="Calibri"/>
                        <a:cs typeface="Arial" pitchFamily="34" charset="0"/>
                      </a:endParaRPr>
                    </a:p>
                  </a:txBody>
                  <a:tcPr marL="68580" marR="68580" marT="0" marB="0"/>
                </a:tc>
                <a:tc>
                  <a:txBody>
                    <a:bodyPr/>
                    <a:lstStyle/>
                    <a:p>
                      <a:pPr algn="just">
                        <a:lnSpc>
                          <a:spcPct val="130000"/>
                        </a:lnSpc>
                        <a:spcAft>
                          <a:spcPts val="600"/>
                        </a:spcAft>
                        <a:tabLst>
                          <a:tab pos="8821420" algn="l"/>
                        </a:tabLst>
                      </a:pPr>
                      <a:r>
                        <a:rPr lang="en-US" sz="1800" b="1" smtClean="0">
                          <a:effectLst/>
                          <a:latin typeface="Arial" pitchFamily="34" charset="0"/>
                          <a:ea typeface="Times New Roman"/>
                          <a:cs typeface="Arial" pitchFamily="34" charset="0"/>
                        </a:rPr>
                        <a:t>2.2</a:t>
                      </a:r>
                      <a:r>
                        <a:rPr lang="en-US" sz="1800" smtClean="0">
                          <a:effectLst/>
                          <a:latin typeface="Arial" pitchFamily="34" charset="0"/>
                          <a:ea typeface="Times New Roman"/>
                          <a:cs typeface="Arial" pitchFamily="34" charset="0"/>
                        </a:rPr>
                        <a:t>. </a:t>
                      </a:r>
                      <a:r>
                        <a:rPr lang="en-US" sz="1800">
                          <a:effectLst/>
                          <a:latin typeface="Arial" pitchFamily="34" charset="0"/>
                          <a:ea typeface="Times New Roman"/>
                          <a:cs typeface="Arial" pitchFamily="34" charset="0"/>
                        </a:rPr>
                        <a:t>Em tham gia giao thông đường sắt an </a:t>
                      </a:r>
                      <a:r>
                        <a:rPr lang="en-US" sz="1800" smtClean="0">
                          <a:effectLst/>
                          <a:latin typeface="Arial" pitchFamily="34" charset="0"/>
                          <a:ea typeface="Times New Roman"/>
                          <a:cs typeface="Arial" pitchFamily="34" charset="0"/>
                        </a:rPr>
                        <a:t>toàn.</a:t>
                      </a:r>
                      <a:endParaRPr lang="vi-VN" sz="1800">
                        <a:effectLst/>
                        <a:latin typeface="Arial" pitchFamily="34" charset="0"/>
                        <a:ea typeface="Times New Roman"/>
                        <a:cs typeface="Arial" pitchFamily="34" charset="0"/>
                      </a:endParaRPr>
                    </a:p>
                  </a:txBody>
                  <a:tcPr marL="68580" marR="68580" marT="0" marB="0"/>
                </a:tc>
              </a:tr>
              <a:tr h="370840">
                <a:tc>
                  <a:txBody>
                    <a:bodyPr/>
                    <a:lstStyle/>
                    <a:p>
                      <a:pPr algn="just">
                        <a:lnSpc>
                          <a:spcPct val="130000"/>
                        </a:lnSpc>
                        <a:spcAft>
                          <a:spcPts val="600"/>
                        </a:spcAft>
                        <a:tabLst>
                          <a:tab pos="8821420" algn="l"/>
                        </a:tabLst>
                      </a:pPr>
                      <a:r>
                        <a:rPr lang="en-US" sz="1800" b="1" dirty="0" smtClean="0">
                          <a:effectLst/>
                          <a:latin typeface="Arial" pitchFamily="34" charset="0"/>
                          <a:ea typeface="Times New Roman"/>
                          <a:cs typeface="Arial" pitchFamily="34" charset="0"/>
                        </a:rPr>
                        <a:t>2.4. </a:t>
                      </a:r>
                      <a:r>
                        <a:rPr lang="en-US" sz="1800" b="0" dirty="0" err="1" smtClean="0">
                          <a:effectLst/>
                          <a:latin typeface="Arial" pitchFamily="34" charset="0"/>
                          <a:ea typeface="Times New Roman"/>
                          <a:cs typeface="Arial" pitchFamily="34" charset="0"/>
                        </a:rPr>
                        <a:t>Đ</a:t>
                      </a:r>
                      <a:r>
                        <a:rPr lang="en-US" sz="1800" dirty="0" err="1" smtClean="0">
                          <a:effectLst/>
                          <a:latin typeface="Arial" pitchFamily="34" charset="0"/>
                          <a:ea typeface="Times New Roman"/>
                          <a:cs typeface="Arial" pitchFamily="34" charset="0"/>
                        </a:rPr>
                        <a:t>i</a:t>
                      </a:r>
                      <a:r>
                        <a:rPr lang="en-US" sz="1800" dirty="0" smtClean="0">
                          <a:effectLst/>
                          <a:latin typeface="Arial" pitchFamily="34" charset="0"/>
                          <a:ea typeface="Times New Roman"/>
                          <a:cs typeface="Arial" pitchFamily="34" charset="0"/>
                        </a:rPr>
                        <a:t> </a:t>
                      </a:r>
                      <a:r>
                        <a:rPr lang="en-US" sz="1800" dirty="0" err="1">
                          <a:effectLst/>
                          <a:latin typeface="Arial" pitchFamily="34" charset="0"/>
                          <a:ea typeface="Times New Roman"/>
                          <a:cs typeface="Arial" pitchFamily="34" charset="0"/>
                        </a:rPr>
                        <a:t>xe</a:t>
                      </a:r>
                      <a:r>
                        <a:rPr lang="en-US" sz="1800" dirty="0">
                          <a:effectLst/>
                          <a:latin typeface="Arial" pitchFamily="34" charset="0"/>
                          <a:ea typeface="Times New Roman"/>
                          <a:cs typeface="Arial" pitchFamily="34" charset="0"/>
                        </a:rPr>
                        <a:t> </a:t>
                      </a:r>
                      <a:r>
                        <a:rPr lang="en-US" sz="1800" dirty="0" err="1">
                          <a:effectLst/>
                          <a:latin typeface="Arial" pitchFamily="34" charset="0"/>
                          <a:ea typeface="Times New Roman"/>
                          <a:cs typeface="Arial" pitchFamily="34" charset="0"/>
                        </a:rPr>
                        <a:t>đạp</a:t>
                      </a:r>
                      <a:r>
                        <a:rPr lang="en-US" sz="1800" dirty="0">
                          <a:effectLst/>
                          <a:latin typeface="Arial" pitchFamily="34" charset="0"/>
                          <a:ea typeface="Times New Roman"/>
                          <a:cs typeface="Arial" pitchFamily="34" charset="0"/>
                        </a:rPr>
                        <a:t> an </a:t>
                      </a:r>
                      <a:r>
                        <a:rPr lang="en-US" sz="1800" dirty="0" err="1">
                          <a:effectLst/>
                          <a:latin typeface="Arial" pitchFamily="34" charset="0"/>
                          <a:ea typeface="Times New Roman"/>
                          <a:cs typeface="Arial" pitchFamily="34" charset="0"/>
                        </a:rPr>
                        <a:t>toàn</a:t>
                      </a:r>
                      <a:r>
                        <a:rPr lang="en-US" sz="1800" dirty="0">
                          <a:effectLst/>
                          <a:latin typeface="Arial" pitchFamily="34" charset="0"/>
                          <a:ea typeface="Times New Roman"/>
                          <a:cs typeface="Arial" pitchFamily="34" charset="0"/>
                        </a:rPr>
                        <a:t> </a:t>
                      </a:r>
                      <a:endParaRPr lang="vi-VN" sz="1800" dirty="0">
                        <a:effectLst/>
                        <a:latin typeface="Arial" pitchFamily="34" charset="0"/>
                        <a:ea typeface="Times New Roman"/>
                        <a:cs typeface="Arial" pitchFamily="34" charset="0"/>
                      </a:endParaRPr>
                    </a:p>
                  </a:txBody>
                  <a:tcPr marL="68580" marR="68580" marT="0" marB="0">
                    <a:solidFill>
                      <a:srgbClr val="00B050"/>
                    </a:solidFill>
                  </a:tcPr>
                </a:tc>
                <a:tc>
                  <a:txBody>
                    <a:bodyPr/>
                    <a:lstStyle/>
                    <a:p>
                      <a:pPr algn="just" fontAlgn="base">
                        <a:lnSpc>
                          <a:spcPct val="130000"/>
                        </a:lnSpc>
                        <a:spcBef>
                          <a:spcPts val="600"/>
                        </a:spcBef>
                        <a:spcAft>
                          <a:spcPts val="600"/>
                        </a:spcAft>
                      </a:pPr>
                      <a:r>
                        <a:rPr lang="en-US" sz="1800">
                          <a:effectLst/>
                          <a:latin typeface="Arial" pitchFamily="34" charset="0"/>
                          <a:ea typeface="Calibri"/>
                          <a:cs typeface="Arial" pitchFamily="34" charset="0"/>
                        </a:rPr>
                        <a:t> </a:t>
                      </a:r>
                      <a:endParaRPr lang="vi-VN" sz="1800">
                        <a:effectLst/>
                        <a:latin typeface="Arial" pitchFamily="34" charset="0"/>
                        <a:ea typeface="Calibri"/>
                        <a:cs typeface="Arial" pitchFamily="34" charset="0"/>
                      </a:endParaRPr>
                    </a:p>
                  </a:txBody>
                  <a:tcPr marL="68580" marR="68580" marT="0" marB="0"/>
                </a:tc>
                <a:tc>
                  <a:txBody>
                    <a:bodyPr/>
                    <a:lstStyle/>
                    <a:p>
                      <a:pPr algn="just">
                        <a:lnSpc>
                          <a:spcPct val="130000"/>
                        </a:lnSpc>
                        <a:spcAft>
                          <a:spcPts val="600"/>
                        </a:spcAft>
                        <a:tabLst>
                          <a:tab pos="8821420" algn="l"/>
                        </a:tabLst>
                      </a:pPr>
                      <a:r>
                        <a:rPr lang="en-US" sz="1800">
                          <a:effectLst/>
                          <a:latin typeface="Arial" pitchFamily="34" charset="0"/>
                          <a:ea typeface="Times New Roman"/>
                          <a:cs typeface="Arial" pitchFamily="34" charset="0"/>
                        </a:rPr>
                        <a:t> </a:t>
                      </a:r>
                      <a:endParaRPr lang="vi-VN" sz="1800">
                        <a:effectLst/>
                        <a:latin typeface="Arial" pitchFamily="34" charset="0"/>
                        <a:ea typeface="Times New Roman"/>
                        <a:cs typeface="Arial" pitchFamily="34" charset="0"/>
                      </a:endParaRPr>
                    </a:p>
                  </a:txBody>
                  <a:tcPr marL="68580" marR="68580" marT="0" marB="0"/>
                </a:tc>
                <a:tc>
                  <a:txBody>
                    <a:bodyPr/>
                    <a:lstStyle/>
                    <a:p>
                      <a:pPr>
                        <a:lnSpc>
                          <a:spcPct val="130000"/>
                        </a:lnSpc>
                        <a:spcAft>
                          <a:spcPts val="1000"/>
                        </a:spcAft>
                        <a:tabLst>
                          <a:tab pos="8821420" algn="l"/>
                        </a:tabLst>
                      </a:pPr>
                      <a:r>
                        <a:rPr lang="en-US" sz="1800" dirty="0">
                          <a:effectLst/>
                          <a:latin typeface="Arial" pitchFamily="34" charset="0"/>
                          <a:ea typeface="Calibri"/>
                          <a:cs typeface="Arial" pitchFamily="34" charset="0"/>
                        </a:rPr>
                        <a:t> </a:t>
                      </a:r>
                      <a:endParaRPr lang="vi-VN" sz="1800" dirty="0">
                        <a:effectLst/>
                        <a:latin typeface="Arial" pitchFamily="34" charset="0"/>
                        <a:ea typeface="Calibri"/>
                        <a:cs typeface="Arial" pitchFamily="34" charset="0"/>
                      </a:endParaRPr>
                    </a:p>
                  </a:txBody>
                  <a:tcPr marL="68580" marR="68580" marT="0" marB="0"/>
                </a:tc>
              </a:tr>
            </a:tbl>
          </a:graphicData>
        </a:graphic>
      </p:graphicFrame>
    </p:spTree>
    <p:extLst>
      <p:ext uri="{BB962C8B-B14F-4D97-AF65-F5344CB8AC3E}">
        <p14:creationId xmlns:p14="http://schemas.microsoft.com/office/powerpoint/2010/main" val="2793288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a:latin typeface="Arial" pitchFamily="34" charset="0"/>
                <a:cs typeface="Arial" pitchFamily="34" charset="0"/>
              </a:rPr>
              <a:t>2.3. CHƯƠNG TRÌNH GDATGT cấp THCS (Tiếp)</a:t>
            </a:r>
            <a:endParaRPr lang="vi-VN" sz="240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67256591"/>
              </p:ext>
            </p:extLst>
          </p:nvPr>
        </p:nvGraphicFramePr>
        <p:xfrm>
          <a:off x="457200" y="1600200"/>
          <a:ext cx="8229600" cy="430784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gridSpan="4">
                  <a:txBody>
                    <a:bodyPr/>
                    <a:lstStyle/>
                    <a:p>
                      <a:pPr>
                        <a:lnSpc>
                          <a:spcPct val="130000"/>
                        </a:lnSpc>
                        <a:spcAft>
                          <a:spcPts val="1000"/>
                        </a:spcAft>
                        <a:tabLst>
                          <a:tab pos="8821420" algn="l"/>
                        </a:tabLst>
                      </a:pPr>
                      <a:r>
                        <a:rPr lang="it-IT" sz="2000" b="1" dirty="0">
                          <a:effectLst/>
                          <a:latin typeface="Times New Roman"/>
                          <a:ea typeface="Calibri"/>
                          <a:cs typeface="Times New Roman"/>
                        </a:rPr>
                        <a:t>3. Em với văn hóa giao thông</a:t>
                      </a:r>
                      <a:endParaRPr lang="vi-VN" sz="2000" dirty="0">
                        <a:effectLst/>
                        <a:latin typeface="Calibri"/>
                        <a:ea typeface="Calibri"/>
                        <a:cs typeface="Times New Roman"/>
                      </a:endParaRPr>
                    </a:p>
                  </a:txBody>
                  <a:tcPr marL="68580" marR="68580" marT="0" marB="0"/>
                </a:tc>
                <a:tc hMerge="1">
                  <a:txBody>
                    <a:bodyPr/>
                    <a:lstStyle/>
                    <a:p>
                      <a:endParaRPr lang="vi-VN"/>
                    </a:p>
                  </a:txBody>
                  <a:tcPr/>
                </a:tc>
                <a:tc hMerge="1">
                  <a:txBody>
                    <a:bodyPr/>
                    <a:lstStyle/>
                    <a:p>
                      <a:endParaRPr lang="vi-VN"/>
                    </a:p>
                  </a:txBody>
                  <a:tcPr/>
                </a:tc>
                <a:tc hMerge="1">
                  <a:txBody>
                    <a:bodyPr/>
                    <a:lstStyle/>
                    <a:p>
                      <a:endParaRPr lang="vi-VN"/>
                    </a:p>
                  </a:txBody>
                  <a:tcPr/>
                </a:tc>
              </a:tr>
              <a:tr h="370840">
                <a:tc>
                  <a:txBody>
                    <a:bodyPr/>
                    <a:lstStyle/>
                    <a:p>
                      <a:pPr algn="ctr">
                        <a:lnSpc>
                          <a:spcPct val="130000"/>
                        </a:lnSpc>
                        <a:spcAft>
                          <a:spcPts val="600"/>
                        </a:spcAft>
                        <a:tabLst>
                          <a:tab pos="8821420" algn="l"/>
                        </a:tabLst>
                      </a:pPr>
                      <a:r>
                        <a:rPr lang="en-US" sz="1600" smtClean="0">
                          <a:effectLst/>
                          <a:latin typeface="Arial"/>
                          <a:ea typeface="Times New Roman"/>
                          <a:cs typeface="Times New Roman"/>
                        </a:rPr>
                        <a:t>LỚP</a:t>
                      </a:r>
                      <a:r>
                        <a:rPr lang="en-US" sz="1600" baseline="0" smtClean="0">
                          <a:effectLst/>
                          <a:latin typeface="Arial"/>
                          <a:ea typeface="Times New Roman"/>
                          <a:cs typeface="Times New Roman"/>
                        </a:rPr>
                        <a:t> 6</a:t>
                      </a:r>
                      <a:endParaRPr lang="vi-VN" sz="1600">
                        <a:effectLst/>
                        <a:latin typeface="Arial"/>
                        <a:ea typeface="Times New Roman"/>
                        <a:cs typeface="Times New Roman"/>
                      </a:endParaRPr>
                    </a:p>
                  </a:txBody>
                  <a:tcPr marL="68580" marR="68580" marT="0" marB="0"/>
                </a:tc>
                <a:tc>
                  <a:txBody>
                    <a:bodyPr/>
                    <a:lstStyle/>
                    <a:p>
                      <a:pPr algn="ctr">
                        <a:lnSpc>
                          <a:spcPct val="130000"/>
                        </a:lnSpc>
                        <a:spcAft>
                          <a:spcPts val="1000"/>
                        </a:spcAft>
                        <a:tabLst>
                          <a:tab pos="8821420" algn="l"/>
                        </a:tabLst>
                      </a:pPr>
                      <a:r>
                        <a:rPr lang="en-US" sz="1600" smtClean="0">
                          <a:effectLst/>
                          <a:latin typeface="Calibri"/>
                          <a:ea typeface="Calibri"/>
                          <a:cs typeface="Times New Roman"/>
                        </a:rPr>
                        <a:t>LỚP</a:t>
                      </a:r>
                      <a:r>
                        <a:rPr lang="en-US" sz="1600" baseline="0" smtClean="0">
                          <a:effectLst/>
                          <a:latin typeface="Calibri"/>
                          <a:ea typeface="Calibri"/>
                          <a:cs typeface="Times New Roman"/>
                        </a:rPr>
                        <a:t> 7</a:t>
                      </a:r>
                      <a:endParaRPr lang="vi-VN" sz="1600">
                        <a:effectLst/>
                        <a:latin typeface="Calibri"/>
                        <a:ea typeface="Calibri"/>
                        <a:cs typeface="Times New Roman"/>
                      </a:endParaRPr>
                    </a:p>
                  </a:txBody>
                  <a:tcPr marL="68580" marR="68580" marT="0" marB="0"/>
                </a:tc>
                <a:tc>
                  <a:txBody>
                    <a:bodyPr/>
                    <a:lstStyle/>
                    <a:p>
                      <a:pPr algn="ctr">
                        <a:lnSpc>
                          <a:spcPct val="130000"/>
                        </a:lnSpc>
                        <a:spcAft>
                          <a:spcPts val="1000"/>
                        </a:spcAft>
                        <a:tabLst>
                          <a:tab pos="8821420" algn="l"/>
                        </a:tabLst>
                      </a:pPr>
                      <a:r>
                        <a:rPr lang="en-US" sz="1600" smtClean="0">
                          <a:effectLst/>
                          <a:latin typeface="Calibri"/>
                          <a:ea typeface="Calibri"/>
                          <a:cs typeface="Times New Roman"/>
                        </a:rPr>
                        <a:t>LỚP</a:t>
                      </a:r>
                      <a:r>
                        <a:rPr lang="en-US" sz="1600" baseline="0" smtClean="0">
                          <a:effectLst/>
                          <a:latin typeface="Calibri"/>
                          <a:ea typeface="Calibri"/>
                          <a:cs typeface="Times New Roman"/>
                        </a:rPr>
                        <a:t> 8</a:t>
                      </a:r>
                      <a:endParaRPr lang="vi-VN" sz="1600">
                        <a:effectLst/>
                        <a:latin typeface="Calibri"/>
                        <a:ea typeface="Calibri"/>
                        <a:cs typeface="Times New Roman"/>
                      </a:endParaRPr>
                    </a:p>
                  </a:txBody>
                  <a:tcPr marL="68580" marR="68580" marT="0" marB="0"/>
                </a:tc>
                <a:tc>
                  <a:txBody>
                    <a:bodyPr/>
                    <a:lstStyle/>
                    <a:p>
                      <a:pPr algn="ctr">
                        <a:lnSpc>
                          <a:spcPct val="130000"/>
                        </a:lnSpc>
                        <a:spcAft>
                          <a:spcPts val="1000"/>
                        </a:spcAft>
                        <a:tabLst>
                          <a:tab pos="8821420" algn="l"/>
                        </a:tabLst>
                      </a:pPr>
                      <a:r>
                        <a:rPr lang="en-US" sz="1600" smtClean="0">
                          <a:effectLst/>
                          <a:latin typeface="Calibri"/>
                          <a:ea typeface="Calibri"/>
                          <a:cs typeface="Times New Roman"/>
                        </a:rPr>
                        <a:t>LỚP</a:t>
                      </a:r>
                      <a:r>
                        <a:rPr lang="en-US" sz="1600" baseline="0" smtClean="0">
                          <a:effectLst/>
                          <a:latin typeface="Calibri"/>
                          <a:ea typeface="Calibri"/>
                          <a:cs typeface="Times New Roman"/>
                        </a:rPr>
                        <a:t> 9</a:t>
                      </a:r>
                      <a:endParaRPr lang="vi-VN" sz="1600">
                        <a:effectLst/>
                        <a:latin typeface="Calibri"/>
                        <a:ea typeface="Calibri"/>
                        <a:cs typeface="Times New Roman"/>
                      </a:endParaRPr>
                    </a:p>
                  </a:txBody>
                  <a:tcPr marL="68580" marR="68580" marT="0" marB="0"/>
                </a:tc>
              </a:tr>
              <a:tr h="370840">
                <a:tc>
                  <a:txBody>
                    <a:bodyPr/>
                    <a:lstStyle/>
                    <a:p>
                      <a:pPr algn="just" fontAlgn="base">
                        <a:lnSpc>
                          <a:spcPct val="130000"/>
                        </a:lnSpc>
                        <a:spcBef>
                          <a:spcPts val="600"/>
                        </a:spcBef>
                        <a:spcAft>
                          <a:spcPts val="600"/>
                        </a:spcAft>
                      </a:pPr>
                      <a:r>
                        <a:rPr lang="en-US" sz="2000">
                          <a:effectLst/>
                          <a:latin typeface="Calibri"/>
                          <a:ea typeface="Calibri"/>
                          <a:cs typeface="Times New Roman"/>
                        </a:rPr>
                        <a:t> </a:t>
                      </a:r>
                      <a:endParaRPr lang="vi-VN" sz="2000">
                        <a:effectLst/>
                        <a:latin typeface="Calibri"/>
                        <a:ea typeface="Calibri"/>
                        <a:cs typeface="Times New Roman"/>
                      </a:endParaRPr>
                    </a:p>
                  </a:txBody>
                  <a:tcPr marL="68580" marR="68580" marT="0" marB="0"/>
                </a:tc>
                <a:tc>
                  <a:txBody>
                    <a:bodyPr/>
                    <a:lstStyle/>
                    <a:p>
                      <a:pPr algn="just">
                        <a:lnSpc>
                          <a:spcPct val="130000"/>
                        </a:lnSpc>
                        <a:spcAft>
                          <a:spcPts val="600"/>
                        </a:spcAft>
                        <a:tabLst>
                          <a:tab pos="8821420" algn="l"/>
                        </a:tabLst>
                      </a:pPr>
                      <a:r>
                        <a:rPr lang="en-US" sz="2000" b="1" smtClean="0">
                          <a:effectLst/>
                          <a:latin typeface="Arial"/>
                          <a:ea typeface="Times New Roman"/>
                          <a:cs typeface="Times New Roman"/>
                        </a:rPr>
                        <a:t>3.1</a:t>
                      </a:r>
                      <a:r>
                        <a:rPr lang="en-US" sz="2000" smtClean="0">
                          <a:effectLst/>
                          <a:latin typeface="Arial"/>
                          <a:ea typeface="Times New Roman"/>
                          <a:cs typeface="Times New Roman"/>
                        </a:rPr>
                        <a:t>. </a:t>
                      </a:r>
                      <a:r>
                        <a:rPr lang="en-US" sz="2000">
                          <a:effectLst/>
                          <a:latin typeface="Arial"/>
                          <a:ea typeface="Times New Roman"/>
                          <a:cs typeface="Times New Roman"/>
                        </a:rPr>
                        <a:t>Ứng xử có văn hóa khi tham gia giao thông (1 tiết). </a:t>
                      </a:r>
                      <a:endParaRPr lang="vi-VN" sz="2000">
                        <a:effectLst/>
                        <a:latin typeface="Arial"/>
                        <a:ea typeface="Times New Roman"/>
                        <a:cs typeface="Times New Roman"/>
                      </a:endParaRPr>
                    </a:p>
                  </a:txBody>
                  <a:tcPr marL="68580" marR="68580" marT="0" marB="0"/>
                </a:tc>
                <a:tc>
                  <a:txBody>
                    <a:bodyPr/>
                    <a:lstStyle/>
                    <a:p>
                      <a:pPr algn="just">
                        <a:lnSpc>
                          <a:spcPct val="130000"/>
                        </a:lnSpc>
                        <a:spcAft>
                          <a:spcPts val="600"/>
                        </a:spcAft>
                        <a:tabLst>
                          <a:tab pos="8821420" algn="l"/>
                        </a:tabLst>
                      </a:pPr>
                      <a:r>
                        <a:rPr lang="en-US" sz="2000" b="1" dirty="0" smtClean="0">
                          <a:effectLst/>
                          <a:latin typeface="Arial"/>
                          <a:ea typeface="Times New Roman"/>
                          <a:cs typeface="Times New Roman"/>
                        </a:rPr>
                        <a:t>3.1.</a:t>
                      </a:r>
                      <a:r>
                        <a:rPr lang="en-US" sz="2000" dirty="0" smtClean="0">
                          <a:effectLst/>
                          <a:latin typeface="Arial"/>
                          <a:ea typeface="Times New Roman"/>
                          <a:cs typeface="Times New Roman"/>
                        </a:rPr>
                        <a:t> </a:t>
                      </a:r>
                      <a:r>
                        <a:rPr lang="en-US" sz="2000" dirty="0" err="1">
                          <a:effectLst/>
                          <a:latin typeface="Arial"/>
                          <a:ea typeface="Times New Roman"/>
                          <a:cs typeface="Times New Roman"/>
                        </a:rPr>
                        <a:t>Cách</a:t>
                      </a:r>
                      <a:r>
                        <a:rPr lang="en-US" sz="2000" dirty="0">
                          <a:effectLst/>
                          <a:latin typeface="Arial"/>
                          <a:ea typeface="Times New Roman"/>
                          <a:cs typeface="Times New Roman"/>
                        </a:rPr>
                        <a:t> </a:t>
                      </a:r>
                      <a:r>
                        <a:rPr lang="en-US" sz="2000" dirty="0" err="1">
                          <a:effectLst/>
                          <a:latin typeface="Arial"/>
                          <a:ea typeface="Times New Roman"/>
                          <a:cs typeface="Times New Roman"/>
                        </a:rPr>
                        <a:t>xử</a:t>
                      </a:r>
                      <a:r>
                        <a:rPr lang="en-US" sz="2000" dirty="0">
                          <a:effectLst/>
                          <a:latin typeface="Arial"/>
                          <a:ea typeface="Times New Roman"/>
                          <a:cs typeface="Times New Roman"/>
                        </a:rPr>
                        <a:t> </a:t>
                      </a:r>
                      <a:r>
                        <a:rPr lang="en-US" sz="2000" dirty="0" err="1">
                          <a:effectLst/>
                          <a:latin typeface="Arial"/>
                          <a:ea typeface="Times New Roman"/>
                          <a:cs typeface="Times New Roman"/>
                        </a:rPr>
                        <a:t>lý</a:t>
                      </a:r>
                      <a:r>
                        <a:rPr lang="en-US" sz="2000" dirty="0">
                          <a:effectLst/>
                          <a:latin typeface="Arial"/>
                          <a:ea typeface="Times New Roman"/>
                          <a:cs typeface="Times New Roman"/>
                        </a:rPr>
                        <a:t> </a:t>
                      </a:r>
                      <a:r>
                        <a:rPr lang="en-US" sz="2000" dirty="0" err="1">
                          <a:effectLst/>
                          <a:latin typeface="Arial"/>
                          <a:ea typeface="Times New Roman"/>
                          <a:cs typeface="Times New Roman"/>
                        </a:rPr>
                        <a:t>khi</a:t>
                      </a:r>
                      <a:r>
                        <a:rPr lang="en-US" sz="2000" dirty="0">
                          <a:effectLst/>
                          <a:latin typeface="Arial"/>
                          <a:ea typeface="Times New Roman"/>
                          <a:cs typeface="Times New Roman"/>
                        </a:rPr>
                        <a:t> </a:t>
                      </a:r>
                      <a:r>
                        <a:rPr lang="en-US" sz="2000" dirty="0" err="1">
                          <a:effectLst/>
                          <a:latin typeface="Arial"/>
                          <a:ea typeface="Times New Roman"/>
                          <a:cs typeface="Times New Roman"/>
                        </a:rPr>
                        <a:t>gặp</a:t>
                      </a:r>
                      <a:r>
                        <a:rPr lang="en-US" sz="2000" dirty="0">
                          <a:effectLst/>
                          <a:latin typeface="Arial"/>
                          <a:ea typeface="Times New Roman"/>
                          <a:cs typeface="Times New Roman"/>
                        </a:rPr>
                        <a:t> tai </a:t>
                      </a:r>
                      <a:r>
                        <a:rPr lang="en-US" sz="2000" dirty="0" err="1">
                          <a:effectLst/>
                          <a:latin typeface="Arial"/>
                          <a:ea typeface="Times New Roman"/>
                          <a:cs typeface="Times New Roman"/>
                        </a:rPr>
                        <a:t>nạn</a:t>
                      </a:r>
                      <a:r>
                        <a:rPr lang="en-US" sz="2000" dirty="0">
                          <a:effectLst/>
                          <a:latin typeface="Arial"/>
                          <a:ea typeface="Times New Roman"/>
                          <a:cs typeface="Times New Roman"/>
                        </a:rPr>
                        <a:t> </a:t>
                      </a:r>
                      <a:r>
                        <a:rPr lang="en-US" sz="2000" dirty="0" err="1">
                          <a:effectLst/>
                          <a:latin typeface="Arial"/>
                          <a:ea typeface="Times New Roman"/>
                          <a:cs typeface="Times New Roman"/>
                        </a:rPr>
                        <a:t>giao</a:t>
                      </a:r>
                      <a:r>
                        <a:rPr lang="en-US" sz="2000" dirty="0">
                          <a:effectLst/>
                          <a:latin typeface="Arial"/>
                          <a:ea typeface="Times New Roman"/>
                          <a:cs typeface="Times New Roman"/>
                        </a:rPr>
                        <a:t> </a:t>
                      </a:r>
                      <a:r>
                        <a:rPr lang="en-US" sz="2000" dirty="0" err="1">
                          <a:effectLst/>
                          <a:latin typeface="Arial"/>
                          <a:ea typeface="Times New Roman"/>
                          <a:cs typeface="Times New Roman"/>
                        </a:rPr>
                        <a:t>thông</a:t>
                      </a:r>
                      <a:r>
                        <a:rPr lang="en-US" sz="2000" dirty="0">
                          <a:effectLst/>
                          <a:latin typeface="Arial"/>
                          <a:ea typeface="Times New Roman"/>
                          <a:cs typeface="Times New Roman"/>
                        </a:rPr>
                        <a:t> (2 </a:t>
                      </a:r>
                      <a:r>
                        <a:rPr lang="en-US" sz="2000" dirty="0" err="1">
                          <a:effectLst/>
                          <a:latin typeface="Arial"/>
                          <a:ea typeface="Times New Roman"/>
                          <a:cs typeface="Times New Roman"/>
                        </a:rPr>
                        <a:t>tiết</a:t>
                      </a:r>
                      <a:r>
                        <a:rPr lang="en-US" sz="2000" dirty="0">
                          <a:effectLst/>
                          <a:latin typeface="Arial"/>
                          <a:ea typeface="Times New Roman"/>
                          <a:cs typeface="Times New Roman"/>
                        </a:rPr>
                        <a:t>).</a:t>
                      </a:r>
                      <a:endParaRPr lang="vi-VN" sz="2000" dirty="0">
                        <a:effectLst/>
                        <a:latin typeface="Arial"/>
                        <a:ea typeface="Times New Roman"/>
                        <a:cs typeface="Times New Roman"/>
                      </a:endParaRPr>
                    </a:p>
                  </a:txBody>
                  <a:tcPr marL="68580" marR="68580" marT="0" marB="0">
                    <a:solidFill>
                      <a:srgbClr val="00B050"/>
                    </a:solidFill>
                  </a:tcPr>
                </a:tc>
                <a:tc>
                  <a:txBody>
                    <a:bodyPr/>
                    <a:lstStyle/>
                    <a:p>
                      <a:pPr algn="just">
                        <a:lnSpc>
                          <a:spcPct val="130000"/>
                        </a:lnSpc>
                        <a:spcAft>
                          <a:spcPts val="600"/>
                        </a:spcAft>
                        <a:tabLst>
                          <a:tab pos="8821420" algn="l"/>
                        </a:tabLst>
                      </a:pPr>
                      <a:r>
                        <a:rPr lang="en-US" sz="2000" b="1" smtClean="0">
                          <a:effectLst/>
                          <a:latin typeface="Arial"/>
                          <a:ea typeface="Times New Roman"/>
                          <a:cs typeface="Times New Roman"/>
                        </a:rPr>
                        <a:t>3.1.</a:t>
                      </a:r>
                      <a:r>
                        <a:rPr lang="en-US" sz="2000" smtClean="0">
                          <a:effectLst/>
                          <a:latin typeface="Arial"/>
                          <a:ea typeface="Times New Roman"/>
                          <a:cs typeface="Times New Roman"/>
                        </a:rPr>
                        <a:t> </a:t>
                      </a:r>
                      <a:r>
                        <a:rPr lang="en-US" sz="2000">
                          <a:effectLst/>
                          <a:latin typeface="Arial"/>
                          <a:ea typeface="Times New Roman"/>
                          <a:cs typeface="Times New Roman"/>
                        </a:rPr>
                        <a:t>Em tham gia bảo vệ công trình giao thông (1 tiết).</a:t>
                      </a:r>
                      <a:endParaRPr lang="vi-VN" sz="2000">
                        <a:effectLst/>
                        <a:latin typeface="Arial"/>
                        <a:ea typeface="Times New Roman"/>
                        <a:cs typeface="Times New Roman"/>
                      </a:endParaRPr>
                    </a:p>
                  </a:txBody>
                  <a:tcPr marL="68580" marR="68580" marT="0" marB="0"/>
                </a:tc>
              </a:tr>
              <a:tr h="370840">
                <a:tc>
                  <a:txBody>
                    <a:bodyPr/>
                    <a:lstStyle/>
                    <a:p>
                      <a:pPr algn="ctr">
                        <a:lnSpc>
                          <a:spcPct val="130000"/>
                        </a:lnSpc>
                        <a:spcAft>
                          <a:spcPts val="600"/>
                        </a:spcAft>
                        <a:tabLst>
                          <a:tab pos="8821420" algn="l"/>
                        </a:tabLst>
                      </a:pPr>
                      <a:r>
                        <a:rPr lang="en-US" sz="2000" b="1">
                          <a:effectLst/>
                          <a:latin typeface="Arial"/>
                          <a:ea typeface="Times New Roman"/>
                          <a:cs typeface="Times New Roman"/>
                        </a:rPr>
                        <a:t>6 tiết</a:t>
                      </a:r>
                      <a:endParaRPr lang="vi-VN" sz="2000">
                        <a:effectLst/>
                        <a:latin typeface="Arial"/>
                        <a:ea typeface="Times New Roman"/>
                        <a:cs typeface="Times New Roman"/>
                      </a:endParaRPr>
                    </a:p>
                  </a:txBody>
                  <a:tcPr marL="68580" marR="68580" marT="0" marB="0" anchor="ctr"/>
                </a:tc>
                <a:tc>
                  <a:txBody>
                    <a:bodyPr/>
                    <a:lstStyle/>
                    <a:p>
                      <a:pPr algn="ctr">
                        <a:lnSpc>
                          <a:spcPct val="115000"/>
                        </a:lnSpc>
                        <a:spcAft>
                          <a:spcPts val="1000"/>
                        </a:spcAft>
                      </a:pPr>
                      <a:r>
                        <a:rPr lang="en-US" sz="2000" b="1">
                          <a:effectLst/>
                          <a:latin typeface="Times New Roman"/>
                          <a:ea typeface="Calibri"/>
                          <a:cs typeface="Times New Roman"/>
                        </a:rPr>
                        <a:t>6 tiết</a:t>
                      </a:r>
                      <a:endParaRPr lang="vi-VN" sz="2000">
                        <a:effectLst/>
                        <a:latin typeface="Calibri"/>
                        <a:ea typeface="Calibri"/>
                        <a:cs typeface="Times New Roman"/>
                      </a:endParaRPr>
                    </a:p>
                  </a:txBody>
                  <a:tcPr marL="68580" marR="68580" marT="0" marB="0" anchor="ctr"/>
                </a:tc>
                <a:tc>
                  <a:txBody>
                    <a:bodyPr/>
                    <a:lstStyle/>
                    <a:p>
                      <a:pPr algn="ctr">
                        <a:lnSpc>
                          <a:spcPct val="115000"/>
                        </a:lnSpc>
                        <a:spcAft>
                          <a:spcPts val="1000"/>
                        </a:spcAft>
                      </a:pPr>
                      <a:r>
                        <a:rPr lang="en-US" sz="2000" b="1" dirty="0">
                          <a:effectLst/>
                          <a:latin typeface="Times New Roman"/>
                          <a:ea typeface="Calibri"/>
                          <a:cs typeface="Times New Roman"/>
                        </a:rPr>
                        <a:t>6 </a:t>
                      </a:r>
                      <a:r>
                        <a:rPr lang="en-US" sz="2000" b="1" dirty="0" err="1">
                          <a:effectLst/>
                          <a:latin typeface="Times New Roman"/>
                          <a:ea typeface="Calibri"/>
                          <a:cs typeface="Times New Roman"/>
                        </a:rPr>
                        <a:t>tiết</a:t>
                      </a:r>
                      <a:endParaRPr lang="vi-VN" sz="2000" dirty="0">
                        <a:effectLst/>
                        <a:latin typeface="Calibri"/>
                        <a:ea typeface="Calibri"/>
                        <a:cs typeface="Times New Roman"/>
                      </a:endParaRPr>
                    </a:p>
                  </a:txBody>
                  <a:tcPr marL="68580" marR="68580" marT="0" marB="0" anchor="ctr">
                    <a:solidFill>
                      <a:srgbClr val="00B050"/>
                    </a:solidFill>
                  </a:tcPr>
                </a:tc>
                <a:tc>
                  <a:txBody>
                    <a:bodyPr/>
                    <a:lstStyle/>
                    <a:p>
                      <a:pPr algn="ctr">
                        <a:lnSpc>
                          <a:spcPct val="115000"/>
                        </a:lnSpc>
                        <a:spcAft>
                          <a:spcPts val="1000"/>
                        </a:spcAft>
                      </a:pPr>
                      <a:r>
                        <a:rPr lang="en-US" sz="2000" b="1">
                          <a:effectLst/>
                          <a:latin typeface="Times New Roman"/>
                          <a:ea typeface="Calibri"/>
                          <a:cs typeface="Times New Roman"/>
                        </a:rPr>
                        <a:t>6 tiết</a:t>
                      </a:r>
                      <a:endParaRPr lang="vi-VN" sz="2000">
                        <a:effectLst/>
                        <a:latin typeface="Calibri"/>
                        <a:ea typeface="Calibri"/>
                        <a:cs typeface="Times New Roman"/>
                      </a:endParaRPr>
                    </a:p>
                  </a:txBody>
                  <a:tcPr marL="68580" marR="68580" marT="0" marB="0" anchor="ctr"/>
                </a:tc>
              </a:tr>
              <a:tr h="370840">
                <a:tc gridSpan="4">
                  <a:txBody>
                    <a:bodyPr/>
                    <a:lstStyle/>
                    <a:p>
                      <a:pPr algn="just">
                        <a:lnSpc>
                          <a:spcPct val="130000"/>
                        </a:lnSpc>
                        <a:spcAft>
                          <a:spcPts val="1000"/>
                        </a:spcAft>
                      </a:pPr>
                      <a:r>
                        <a:rPr lang="it-IT" sz="2000" b="1">
                          <a:effectLst/>
                          <a:latin typeface="Times New Roman"/>
                          <a:ea typeface="Calibri"/>
                          <a:cs typeface="Times New Roman"/>
                        </a:rPr>
                        <a:t>Góp phần phát triển ở học sinh các năng lực</a:t>
                      </a:r>
                      <a:r>
                        <a:rPr lang="it-IT" sz="2000">
                          <a:effectLst/>
                          <a:latin typeface="Times New Roman"/>
                          <a:ea typeface="Calibri"/>
                          <a:cs typeface="Times New Roman"/>
                        </a:rPr>
                        <a:t>:</a:t>
                      </a:r>
                      <a:r>
                        <a:rPr lang="it-IT" sz="2000" i="1">
                          <a:effectLst/>
                          <a:latin typeface="Times New Roman"/>
                          <a:ea typeface="Calibri"/>
                          <a:cs typeface="Times New Roman"/>
                        </a:rPr>
                        <a:t> </a:t>
                      </a:r>
                      <a:r>
                        <a:rPr lang="it-IT" sz="2000" b="1" i="1">
                          <a:effectLst/>
                          <a:latin typeface="Times New Roman"/>
                          <a:ea typeface="Calibri"/>
                          <a:cs typeface="Times New Roman"/>
                        </a:rPr>
                        <a:t>Tự quản lí và phát triển bản thân, Giao tiếp và </a:t>
                      </a:r>
                      <a:r>
                        <a:rPr lang="pt-BR" sz="2000" b="1" i="1">
                          <a:effectLst/>
                          <a:latin typeface="Times New Roman"/>
                          <a:ea typeface="Calibri"/>
                          <a:cs typeface="Times New Roman"/>
                        </a:rPr>
                        <a:t>Hợp tác</a:t>
                      </a:r>
                      <a:r>
                        <a:rPr lang="it-IT" sz="2000" b="1" i="1">
                          <a:effectLst/>
                          <a:latin typeface="Times New Roman"/>
                          <a:ea typeface="Calibri"/>
                          <a:cs typeface="Times New Roman"/>
                        </a:rPr>
                        <a:t>, Giải quyết vấn đề, Tư duy phê phán, Trách nhiệm công dân.</a:t>
                      </a:r>
                      <a:endParaRPr lang="vi-VN" sz="2000">
                        <a:effectLst/>
                        <a:latin typeface="Calibri"/>
                        <a:ea typeface="Calibri"/>
                        <a:cs typeface="Times New Roman"/>
                      </a:endParaRPr>
                    </a:p>
                  </a:txBody>
                  <a:tcPr marL="68580" marR="68580" marT="0" marB="0" anchor="ctr"/>
                </a:tc>
                <a:tc hMerge="1">
                  <a:txBody>
                    <a:bodyPr/>
                    <a:lstStyle/>
                    <a:p>
                      <a:endParaRPr lang="vi-VN"/>
                    </a:p>
                  </a:txBody>
                  <a:tcPr/>
                </a:tc>
                <a:tc hMerge="1">
                  <a:txBody>
                    <a:bodyPr/>
                    <a:lstStyle/>
                    <a:p>
                      <a:endParaRPr lang="vi-VN"/>
                    </a:p>
                  </a:txBody>
                  <a:tcPr/>
                </a:tc>
                <a:tc hMerge="1">
                  <a:txBody>
                    <a:bodyPr/>
                    <a:lstStyle/>
                    <a:p>
                      <a:endParaRPr lang="vi-VN"/>
                    </a:p>
                  </a:txBody>
                  <a:tcPr/>
                </a:tc>
              </a:tr>
              <a:tr h="370840">
                <a:tc>
                  <a:txBody>
                    <a:bodyPr/>
                    <a:lstStyle/>
                    <a:p>
                      <a:endParaRPr lang="vi-VN"/>
                    </a:p>
                  </a:txBody>
                  <a:tcPr/>
                </a:tc>
                <a:tc>
                  <a:txBody>
                    <a:bodyPr/>
                    <a:lstStyle/>
                    <a:p>
                      <a:endParaRPr lang="vi-VN"/>
                    </a:p>
                  </a:txBody>
                  <a:tcPr/>
                </a:tc>
                <a:tc>
                  <a:txBody>
                    <a:bodyPr/>
                    <a:lstStyle/>
                    <a:p>
                      <a:endParaRPr lang="vi-VN"/>
                    </a:p>
                  </a:txBody>
                  <a:tcPr/>
                </a:tc>
                <a:tc>
                  <a:txBody>
                    <a:bodyPr/>
                    <a:lstStyle/>
                    <a:p>
                      <a:endParaRPr lang="vi-VN"/>
                    </a:p>
                  </a:txBody>
                  <a:tcPr/>
                </a:tc>
              </a:tr>
            </a:tbl>
          </a:graphicData>
        </a:graphic>
      </p:graphicFrame>
    </p:spTree>
    <p:extLst>
      <p:ext uri="{BB962C8B-B14F-4D97-AF65-F5344CB8AC3E}">
        <p14:creationId xmlns:p14="http://schemas.microsoft.com/office/powerpoint/2010/main" val="4481032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t>
            </a:r>
            <a:endParaRPr lang="en-US" dirty="0"/>
          </a:p>
        </p:txBody>
      </p:sp>
      <p:sp>
        <p:nvSpPr>
          <p:cNvPr id="3" name="Content Placeholder 2"/>
          <p:cNvSpPr>
            <a:spLocks noGrp="1"/>
          </p:cNvSpPr>
          <p:nvPr>
            <p:ph idx="1"/>
          </p:nvPr>
        </p:nvSpPr>
        <p:spPr/>
        <p:txBody>
          <a:bodyPr/>
          <a:lstStyle/>
          <a:p>
            <a:pPr marL="0" indent="0" algn="ctr">
              <a:buNone/>
            </a:pPr>
            <a:r>
              <a:rPr lang="en-US" sz="2400" b="1">
                <a:solidFill>
                  <a:srgbClr val="FF0000"/>
                </a:solidFill>
                <a:latin typeface="Arial" pitchFamily="34" charset="0"/>
                <a:cs typeface="Arial" pitchFamily="34" charset="0"/>
              </a:rPr>
              <a:t>II. GIỚI THIỆU TÀI LIỆU CHUYÊN ĐỀ </a:t>
            </a:r>
            <a:endParaRPr lang="en-US" sz="2400" b="1" smtClean="0">
              <a:solidFill>
                <a:srgbClr val="FF0000"/>
              </a:solidFill>
              <a:latin typeface="Arial" pitchFamily="34" charset="0"/>
              <a:cs typeface="Arial" pitchFamily="34" charset="0"/>
            </a:endParaRPr>
          </a:p>
          <a:p>
            <a:pPr marL="0" indent="0" algn="ctr">
              <a:buNone/>
            </a:pPr>
            <a:r>
              <a:rPr lang="en-US" sz="2400" b="1" smtClean="0">
                <a:solidFill>
                  <a:srgbClr val="FF0000"/>
                </a:solidFill>
                <a:latin typeface="Arial" pitchFamily="34" charset="0"/>
                <a:cs typeface="Arial" pitchFamily="34" charset="0"/>
              </a:rPr>
              <a:t>GIÁO </a:t>
            </a:r>
            <a:r>
              <a:rPr lang="en-US" sz="2400" b="1">
                <a:solidFill>
                  <a:srgbClr val="FF0000"/>
                </a:solidFill>
                <a:latin typeface="Arial" pitchFamily="34" charset="0"/>
                <a:cs typeface="Arial" pitchFamily="34" charset="0"/>
              </a:rPr>
              <a:t>DỤC </a:t>
            </a:r>
            <a:r>
              <a:rPr lang="en-US" sz="2400" b="1" smtClean="0">
                <a:solidFill>
                  <a:srgbClr val="FF0000"/>
                </a:solidFill>
                <a:latin typeface="Arial" pitchFamily="34" charset="0"/>
                <a:cs typeface="Arial" pitchFamily="34" charset="0"/>
              </a:rPr>
              <a:t>ATGT CHO </a:t>
            </a:r>
            <a:r>
              <a:rPr lang="en-US" sz="2400" b="1">
                <a:solidFill>
                  <a:srgbClr val="FF0000"/>
                </a:solidFill>
                <a:latin typeface="Arial" pitchFamily="34" charset="0"/>
                <a:cs typeface="Arial" pitchFamily="34" charset="0"/>
              </a:rPr>
              <a:t>HỌC SINH HÀ NỘI </a:t>
            </a:r>
            <a:endParaRPr lang="en-US" sz="2400" b="1" smtClean="0">
              <a:solidFill>
                <a:srgbClr val="FF0000"/>
              </a:solidFill>
              <a:latin typeface="Arial" pitchFamily="34" charset="0"/>
              <a:cs typeface="Arial" pitchFamily="34" charset="0"/>
            </a:endParaRPr>
          </a:p>
          <a:p>
            <a:pPr marL="0" indent="0" algn="ctr">
              <a:buNone/>
            </a:pPr>
            <a:r>
              <a:rPr lang="en-US" sz="2400" smtClean="0">
                <a:latin typeface="Arial" pitchFamily="34" charset="0"/>
                <a:cs typeface="Arial" pitchFamily="34" charset="0"/>
              </a:rPr>
              <a:t>(</a:t>
            </a:r>
            <a:r>
              <a:rPr lang="en-US" sz="2400">
                <a:latin typeface="Arial" pitchFamily="34" charset="0"/>
                <a:cs typeface="Arial" pitchFamily="34" charset="0"/>
              </a:rPr>
              <a:t>dành cho học sinh lớp </a:t>
            </a:r>
            <a:r>
              <a:rPr lang="en-US" sz="2400" smtClean="0">
                <a:latin typeface="Arial" pitchFamily="34" charset="0"/>
                <a:cs typeface="Arial" pitchFamily="34" charset="0"/>
              </a:rPr>
              <a:t>7, 8, 9)</a:t>
            </a:r>
            <a:endParaRPr lang="vi-VN" sz="2400">
              <a:latin typeface="Arial" pitchFamily="34" charset="0"/>
              <a:cs typeface="Arial" pitchFamily="34" charset="0"/>
            </a:endParaRPr>
          </a:p>
          <a:p>
            <a:pPr marL="0" indent="0" algn="ctr">
              <a:buNone/>
            </a:pPr>
            <a:endParaRPr lang="en-US" dirty="0"/>
          </a:p>
        </p:txBody>
      </p:sp>
    </p:spTree>
    <p:extLst>
      <p:ext uri="{BB962C8B-B14F-4D97-AF65-F5344CB8AC3E}">
        <p14:creationId xmlns:p14="http://schemas.microsoft.com/office/powerpoint/2010/main" val="34573008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smtClean="0"/>
              <a:t/>
            </a:r>
            <a:br>
              <a:rPr lang="en-US" sz="3600" b="1" smtClean="0"/>
            </a:br>
            <a:r>
              <a:rPr lang="en-US" sz="3600" b="1" smtClean="0">
                <a:latin typeface="Arial" pitchFamily="34" charset="0"/>
                <a:cs typeface="Arial" pitchFamily="34" charset="0"/>
              </a:rPr>
              <a:t>2.1</a:t>
            </a:r>
            <a:r>
              <a:rPr lang="en-US" sz="3600" b="1">
                <a:latin typeface="Arial" pitchFamily="34" charset="0"/>
                <a:cs typeface="Arial" pitchFamily="34" charset="0"/>
              </a:rPr>
              <a:t>. Giới thiệu chung về cuốn tài liệu</a:t>
            </a:r>
            <a:r>
              <a:rPr lang="vi-VN" sz="3600">
                <a:latin typeface="Arial" pitchFamily="34" charset="0"/>
                <a:cs typeface="Arial" pitchFamily="34" charset="0"/>
              </a:rPr>
              <a:t/>
            </a:r>
            <a:br>
              <a:rPr lang="vi-VN" sz="3600">
                <a:latin typeface="Arial" pitchFamily="34" charset="0"/>
                <a:cs typeface="Arial" pitchFamily="34" charset="0"/>
              </a:rPr>
            </a:br>
            <a:endParaRPr lang="en-US" sz="3600"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a:buNone/>
            </a:pPr>
            <a:r>
              <a:rPr lang="en-US" sz="2800" smtClean="0">
                <a:latin typeface="Arial" pitchFamily="34" charset="0"/>
                <a:cs typeface="Arial" pitchFamily="34" charset="0"/>
              </a:rPr>
              <a:t>* Mỗi cuốn tài liệu gồm 4-5 bài. </a:t>
            </a:r>
          </a:p>
          <a:p>
            <a:pPr>
              <a:buNone/>
            </a:pPr>
            <a:r>
              <a:rPr lang="en-US" smtClean="0"/>
              <a:t>* </a:t>
            </a:r>
            <a:r>
              <a:rPr lang="en-US" b="1" smtClean="0"/>
              <a:t>Cấu trúc mỗi bài </a:t>
            </a:r>
            <a:r>
              <a:rPr lang="en-US" smtClean="0"/>
              <a:t>: </a:t>
            </a:r>
          </a:p>
          <a:p>
            <a:pPr lvl="0">
              <a:buNone/>
            </a:pPr>
            <a:r>
              <a:rPr lang="en-US" sz="2800" smtClean="0">
                <a:latin typeface="Arial" pitchFamily="34" charset="0"/>
                <a:cs typeface="Arial" pitchFamily="34" charset="0"/>
              </a:rPr>
              <a:t>I. </a:t>
            </a:r>
            <a:r>
              <a:rPr lang="en-US" sz="2800">
                <a:latin typeface="Arial" pitchFamily="34" charset="0"/>
                <a:cs typeface="Arial" pitchFamily="34" charset="0"/>
              </a:rPr>
              <a:t>Tình huống – Chia sẻ</a:t>
            </a:r>
            <a:endParaRPr lang="en-US" sz="2800" smtClean="0">
              <a:latin typeface="Arial" pitchFamily="34" charset="0"/>
              <a:cs typeface="Arial" pitchFamily="34" charset="0"/>
            </a:endParaRPr>
          </a:p>
          <a:p>
            <a:pPr lvl="0">
              <a:buNone/>
            </a:pPr>
            <a:r>
              <a:rPr lang="en-US" sz="2800" smtClean="0">
                <a:latin typeface="Arial" pitchFamily="34" charset="0"/>
                <a:cs typeface="Arial" pitchFamily="34" charset="0"/>
              </a:rPr>
              <a:t>II. Hình thành kiến thức, kĩ năng</a:t>
            </a:r>
          </a:p>
          <a:p>
            <a:pPr lvl="0">
              <a:buNone/>
            </a:pPr>
            <a:r>
              <a:rPr lang="en-US" sz="2800" smtClean="0">
                <a:latin typeface="Arial" pitchFamily="34" charset="0"/>
                <a:cs typeface="Arial" pitchFamily="34" charset="0"/>
              </a:rPr>
              <a:t>III. </a:t>
            </a:r>
            <a:r>
              <a:rPr lang="en-US" sz="2800">
                <a:latin typeface="Arial" pitchFamily="34" charset="0"/>
                <a:cs typeface="Arial" pitchFamily="34" charset="0"/>
              </a:rPr>
              <a:t>Luyện tập, vận </a:t>
            </a:r>
            <a:r>
              <a:rPr lang="en-US" sz="2800" smtClean="0">
                <a:latin typeface="Arial" pitchFamily="34" charset="0"/>
                <a:cs typeface="Arial" pitchFamily="34" charset="0"/>
              </a:rPr>
              <a:t>dụng</a:t>
            </a:r>
          </a:p>
          <a:p>
            <a:pPr lvl="0">
              <a:buNone/>
            </a:pPr>
            <a:r>
              <a:rPr lang="en-US" sz="2800" smtClean="0">
                <a:latin typeface="Arial" pitchFamily="34" charset="0"/>
                <a:cs typeface="Arial" pitchFamily="34" charset="0"/>
              </a:rPr>
              <a:t>IV. </a:t>
            </a:r>
            <a:r>
              <a:rPr lang="en-US" sz="2800">
                <a:latin typeface="Arial" pitchFamily="34" charset="0"/>
                <a:cs typeface="Arial" pitchFamily="34" charset="0"/>
              </a:rPr>
              <a:t>Thông tin, tư </a:t>
            </a:r>
            <a:r>
              <a:rPr lang="en-US" sz="2800" smtClean="0">
                <a:latin typeface="Arial" pitchFamily="34" charset="0"/>
                <a:cs typeface="Arial" pitchFamily="34" charset="0"/>
              </a:rPr>
              <a:t>liệu tham khảo</a:t>
            </a:r>
            <a:endParaRPr lang="en-US" sz="2800" dirty="0">
              <a:latin typeface="Arial" pitchFamily="34" charset="0"/>
              <a:cs typeface="Arial" pitchFamily="34" charset="0"/>
            </a:endParaRPr>
          </a:p>
        </p:txBody>
      </p:sp>
    </p:spTree>
    <p:extLst>
      <p:ext uri="{BB962C8B-B14F-4D97-AF65-F5344CB8AC3E}">
        <p14:creationId xmlns:p14="http://schemas.microsoft.com/office/powerpoint/2010/main" val="39861584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a:latin typeface="Arial" pitchFamily="34" charset="0"/>
                <a:cs typeface="Arial" pitchFamily="34" charset="0"/>
              </a:rPr>
              <a:t>CẤU TRÚC </a:t>
            </a:r>
            <a:r>
              <a:rPr lang="en-US" sz="2800" smtClean="0">
                <a:latin typeface="Arial" pitchFamily="34" charset="0"/>
                <a:cs typeface="Arial" pitchFamily="34" charset="0"/>
              </a:rPr>
              <a:t>MỖI BÀI (Tiếp) </a:t>
            </a:r>
            <a:endParaRPr lang="vi-VN" sz="2800"/>
          </a:p>
        </p:txBody>
      </p:sp>
      <p:sp>
        <p:nvSpPr>
          <p:cNvPr id="3" name="Content Placeholder 2"/>
          <p:cNvSpPr>
            <a:spLocks noGrp="1"/>
          </p:cNvSpPr>
          <p:nvPr>
            <p:ph idx="1"/>
          </p:nvPr>
        </p:nvSpPr>
        <p:spPr/>
        <p:txBody>
          <a:bodyPr>
            <a:normAutofit fontScale="92500"/>
          </a:bodyPr>
          <a:lstStyle/>
          <a:p>
            <a:pPr marL="0" indent="0">
              <a:buNone/>
            </a:pPr>
            <a:r>
              <a:rPr lang="en-US" sz="2400" smtClean="0">
                <a:latin typeface="Arial" pitchFamily="34" charset="0"/>
                <a:cs typeface="Arial" pitchFamily="34" charset="0"/>
              </a:rPr>
              <a:t>I. TÌNH HUỐNG – CHIA SẺ: </a:t>
            </a:r>
            <a:r>
              <a:rPr lang="en-US" sz="2800"/>
              <a:t>Được thể hiện bằng những tình huống, hình ảnh hoặc câu hỏi mở đầu gần gũi với kinh nghiệm sống của các em, có liên quan đến nội dung bài học và có thể được giải quyết một phần nhưng chưa lí giải được đầy đủ bằng kiến thức/kĩ năng cũ; thông qua đó gợi mở, dẫn dắt các em tới vấn đề chính của </a:t>
            </a:r>
            <a:r>
              <a:rPr lang="en-US" sz="2800" smtClean="0"/>
              <a:t>B.học </a:t>
            </a:r>
            <a:r>
              <a:rPr lang="en-US" sz="2800"/>
              <a:t>ở phần tiếp theo</a:t>
            </a:r>
            <a:r>
              <a:rPr lang="en-US" sz="2800" smtClean="0"/>
              <a:t>.</a:t>
            </a:r>
            <a:endParaRPr lang="en-US" sz="2800" smtClean="0">
              <a:latin typeface="Arial" pitchFamily="34" charset="0"/>
              <a:cs typeface="Arial" pitchFamily="34" charset="0"/>
            </a:endParaRPr>
          </a:p>
          <a:p>
            <a:pPr marL="0" indent="0">
              <a:buNone/>
            </a:pPr>
            <a:r>
              <a:rPr lang="en-US" sz="2400" smtClean="0">
                <a:latin typeface="Arial" pitchFamily="34" charset="0"/>
                <a:cs typeface="Arial" pitchFamily="34" charset="0"/>
              </a:rPr>
              <a:t>II. : </a:t>
            </a:r>
            <a:r>
              <a:rPr lang="vi-VN" sz="2400">
                <a:latin typeface="Arial" pitchFamily="34" charset="0"/>
                <a:cs typeface="Arial" pitchFamily="34" charset="0"/>
              </a:rPr>
              <a:t>Kiến thức mới </a:t>
            </a:r>
            <a:r>
              <a:rPr lang="en-US" sz="2400">
                <a:latin typeface="Arial" pitchFamily="34" charset="0"/>
                <a:cs typeface="Arial" pitchFamily="34" charset="0"/>
              </a:rPr>
              <a:t>về tham gia giao thông an toàn </a:t>
            </a:r>
            <a:r>
              <a:rPr lang="vi-VN" sz="2400">
                <a:latin typeface="Arial" pitchFamily="34" charset="0"/>
                <a:cs typeface="Arial" pitchFamily="34" charset="0"/>
              </a:rPr>
              <a:t>được thể hiện bằng kênh chữ</a:t>
            </a:r>
            <a:r>
              <a:rPr lang="en-US" sz="2400">
                <a:latin typeface="Arial" pitchFamily="34" charset="0"/>
                <a:cs typeface="Arial" pitchFamily="34" charset="0"/>
              </a:rPr>
              <a:t>, </a:t>
            </a:r>
            <a:r>
              <a:rPr lang="vi-VN" sz="2400">
                <a:latin typeface="Arial" pitchFamily="34" charset="0"/>
                <a:cs typeface="Arial" pitchFamily="34" charset="0"/>
              </a:rPr>
              <a:t>kênh hình </a:t>
            </a:r>
            <a:r>
              <a:rPr lang="en-US" sz="2400">
                <a:latin typeface="Arial" pitchFamily="34" charset="0"/>
                <a:cs typeface="Arial" pitchFamily="34" charset="0"/>
              </a:rPr>
              <a:t>phong phú, sinh động </a:t>
            </a:r>
            <a:r>
              <a:rPr lang="vi-VN" sz="2400">
                <a:latin typeface="Arial" pitchFamily="34" charset="0"/>
                <a:cs typeface="Arial" pitchFamily="34" charset="0"/>
              </a:rPr>
              <a:t>gắn </a:t>
            </a:r>
            <a:r>
              <a:rPr lang="en-US" sz="2400">
                <a:latin typeface="Arial" pitchFamily="34" charset="0"/>
                <a:cs typeface="Arial" pitchFamily="34" charset="0"/>
              </a:rPr>
              <a:t>với thực tế cuộc sống, </a:t>
            </a:r>
            <a:r>
              <a:rPr lang="vi-VN" sz="2400">
                <a:latin typeface="Arial" pitchFamily="34" charset="0"/>
                <a:cs typeface="Arial" pitchFamily="34" charset="0"/>
              </a:rPr>
              <a:t>với vấn đề cần giải quyết; tiếp nối với vấn đề chính của bài học để </a:t>
            </a:r>
            <a:r>
              <a:rPr lang="en-US" sz="2400">
                <a:latin typeface="Arial" pitchFamily="34" charset="0"/>
                <a:cs typeface="Arial" pitchFamily="34" charset="0"/>
              </a:rPr>
              <a:t>các em tự lĩnh hội kiến thức, </a:t>
            </a:r>
            <a:r>
              <a:rPr lang="en-US" sz="2400" smtClean="0">
                <a:latin typeface="Arial" pitchFamily="34" charset="0"/>
                <a:cs typeface="Arial" pitchFamily="34" charset="0"/>
              </a:rPr>
              <a:t>hình thành kĩ </a:t>
            </a:r>
            <a:r>
              <a:rPr lang="en-US" sz="2400">
                <a:latin typeface="Arial" pitchFamily="34" charset="0"/>
                <a:cs typeface="Arial" pitchFamily="34" charset="0"/>
              </a:rPr>
              <a:t>năng mới và xây dựng ý thức về trật tự, an toàn giao thông</a:t>
            </a:r>
            <a:r>
              <a:rPr lang="vi-VN" sz="2400">
                <a:latin typeface="Arial" pitchFamily="34" charset="0"/>
                <a:cs typeface="Arial" pitchFamily="34" charset="0"/>
              </a:rPr>
              <a:t>.</a:t>
            </a:r>
          </a:p>
          <a:p>
            <a:pPr marL="0" indent="0">
              <a:buNone/>
            </a:pPr>
            <a:endParaRPr lang="vi-VN" sz="2400">
              <a:latin typeface="Arial" pitchFamily="34" charset="0"/>
              <a:cs typeface="Arial" pitchFamily="34" charset="0"/>
            </a:endParaRPr>
          </a:p>
        </p:txBody>
      </p:sp>
    </p:spTree>
    <p:extLst>
      <p:ext uri="{BB962C8B-B14F-4D97-AF65-F5344CB8AC3E}">
        <p14:creationId xmlns:p14="http://schemas.microsoft.com/office/powerpoint/2010/main" val="6260077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err="1" smtClean="0">
                <a:solidFill>
                  <a:srgbClr val="FF0000"/>
                </a:solidFill>
              </a:rPr>
              <a:t>MONG</a:t>
            </a:r>
            <a:r>
              <a:rPr lang="en-US" sz="2800" b="1" dirty="0" smtClean="0">
                <a:solidFill>
                  <a:srgbClr val="FF0000"/>
                </a:solidFill>
              </a:rPr>
              <a:t> </a:t>
            </a:r>
            <a:r>
              <a:rPr lang="en-US" sz="2800" b="1" dirty="0" err="1" smtClean="0">
                <a:solidFill>
                  <a:srgbClr val="FF0000"/>
                </a:solidFill>
              </a:rPr>
              <a:t>ĐỢI</a:t>
            </a:r>
            <a:r>
              <a:rPr lang="en-US" sz="2800" b="1" dirty="0" smtClean="0">
                <a:solidFill>
                  <a:srgbClr val="FF0000"/>
                </a:solidFill>
              </a:rPr>
              <a:t> </a:t>
            </a:r>
            <a:r>
              <a:rPr lang="en-US" sz="2800" b="1" dirty="0" err="1" smtClean="0">
                <a:solidFill>
                  <a:srgbClr val="FF0000"/>
                </a:solidFill>
              </a:rPr>
              <a:t>VÊ</a:t>
            </a:r>
            <a:r>
              <a:rPr lang="en-US" sz="2800" b="1" dirty="0" smtClean="0">
                <a:solidFill>
                  <a:srgbClr val="FF0000"/>
                </a:solidFill>
              </a:rPr>
              <a:t>̀ </a:t>
            </a:r>
            <a:r>
              <a:rPr lang="en-US" sz="2800" b="1" dirty="0" err="1" smtClean="0">
                <a:solidFill>
                  <a:srgbClr val="FF0000"/>
                </a:solidFill>
              </a:rPr>
              <a:t>KHÓA</a:t>
            </a:r>
            <a:r>
              <a:rPr lang="en-US" sz="2800" b="1" dirty="0" smtClean="0">
                <a:solidFill>
                  <a:srgbClr val="FF0000"/>
                </a:solidFill>
              </a:rPr>
              <a:t> </a:t>
            </a:r>
            <a:r>
              <a:rPr lang="en-US" sz="2800" b="1" dirty="0" err="1" smtClean="0">
                <a:solidFill>
                  <a:srgbClr val="FF0000"/>
                </a:solidFill>
              </a:rPr>
              <a:t>TẬP</a:t>
            </a:r>
            <a:r>
              <a:rPr lang="en-US" sz="2800" b="1" dirty="0" smtClean="0">
                <a:solidFill>
                  <a:srgbClr val="FF0000"/>
                </a:solidFill>
              </a:rPr>
              <a:t> </a:t>
            </a:r>
            <a:r>
              <a:rPr lang="en-US" sz="2800" b="1" dirty="0" err="1" smtClean="0">
                <a:solidFill>
                  <a:srgbClr val="FF0000"/>
                </a:solidFill>
              </a:rPr>
              <a:t>HUẤN</a:t>
            </a:r>
            <a:endParaRPr lang="en-US" sz="2800" dirty="0">
              <a:solidFill>
                <a:srgbClr val="FF0000"/>
              </a:solidFill>
            </a:endParaRPr>
          </a:p>
        </p:txBody>
      </p:sp>
      <p:sp>
        <p:nvSpPr>
          <p:cNvPr id="3" name="Content Placeholder 2"/>
          <p:cNvSpPr>
            <a:spLocks noGrp="1"/>
          </p:cNvSpPr>
          <p:nvPr>
            <p:ph idx="1"/>
          </p:nvPr>
        </p:nvSpPr>
        <p:spPr/>
        <p:txBody>
          <a:bodyPr>
            <a:normAutofit/>
          </a:bodyPr>
          <a:lstStyle/>
          <a:p>
            <a:pPr>
              <a:buNone/>
            </a:pPr>
            <a:r>
              <a:rPr lang="en-US" sz="2800" dirty="0" smtClean="0"/>
              <a:t>	</a:t>
            </a:r>
            <a:r>
              <a:rPr lang="en-US" sz="2800" dirty="0" err="1" smtClean="0"/>
              <a:t>Thầy</a:t>
            </a:r>
            <a:r>
              <a:rPr lang="en-US" sz="2800" dirty="0" smtClean="0"/>
              <a:t>/</a:t>
            </a:r>
            <a:r>
              <a:rPr lang="en-US" sz="2800" dirty="0" err="1" smtClean="0"/>
              <a:t>cô</a:t>
            </a:r>
            <a:r>
              <a:rPr lang="en-US" sz="2800" dirty="0" smtClean="0"/>
              <a:t> </a:t>
            </a:r>
            <a:r>
              <a:rPr lang="en-US" sz="2800" dirty="0" err="1" smtClean="0"/>
              <a:t>mong</a:t>
            </a:r>
            <a:r>
              <a:rPr lang="en-US" sz="2800" dirty="0" smtClean="0"/>
              <a:t> </a:t>
            </a:r>
            <a:r>
              <a:rPr lang="en-US" sz="2800" dirty="0" err="1" smtClean="0"/>
              <a:t>muốn</a:t>
            </a:r>
            <a:r>
              <a:rPr lang="en-US" sz="2800" dirty="0" smtClean="0"/>
              <a:t> </a:t>
            </a:r>
            <a:r>
              <a:rPr lang="en-US" sz="2800" dirty="0" err="1" smtClean="0"/>
              <a:t>được</a:t>
            </a:r>
            <a:r>
              <a:rPr lang="en-US" sz="2800" dirty="0" smtClean="0"/>
              <a:t> </a:t>
            </a:r>
            <a:r>
              <a:rPr lang="en-US" sz="2800" dirty="0" err="1" smtClean="0"/>
              <a:t>học</a:t>
            </a:r>
            <a:r>
              <a:rPr lang="en-US" sz="2800" dirty="0" smtClean="0"/>
              <a:t> </a:t>
            </a:r>
            <a:r>
              <a:rPr lang="en-US" sz="2800" dirty="0" err="1" smtClean="0"/>
              <a:t>tập</a:t>
            </a:r>
            <a:r>
              <a:rPr lang="en-US" sz="2800" dirty="0" smtClean="0"/>
              <a:t> </a:t>
            </a:r>
            <a:r>
              <a:rPr lang="en-US" sz="2800" dirty="0" err="1" smtClean="0"/>
              <a:t>va</a:t>
            </a:r>
            <a:r>
              <a:rPr lang="en-US" sz="2800" dirty="0" smtClean="0"/>
              <a:t>̀ </a:t>
            </a:r>
            <a:r>
              <a:rPr lang="en-US" sz="2800" dirty="0" err="1" smtClean="0"/>
              <a:t>trao</a:t>
            </a:r>
            <a:r>
              <a:rPr lang="en-US" sz="2800" dirty="0" smtClean="0"/>
              <a:t> </a:t>
            </a:r>
            <a:r>
              <a:rPr lang="en-US" sz="2800" dirty="0" err="1" smtClean="0"/>
              <a:t>đổi</a:t>
            </a:r>
            <a:r>
              <a:rPr lang="en-US" sz="2800" dirty="0" smtClean="0"/>
              <a:t> </a:t>
            </a:r>
            <a:r>
              <a:rPr lang="en-US" sz="2800" dirty="0" err="1" smtClean="0"/>
              <a:t>những</a:t>
            </a:r>
            <a:r>
              <a:rPr lang="en-US" sz="2800" dirty="0" smtClean="0"/>
              <a:t> </a:t>
            </a:r>
            <a:r>
              <a:rPr lang="en-US" sz="2800" dirty="0" err="1" smtClean="0"/>
              <a:t>vấn</a:t>
            </a:r>
            <a:r>
              <a:rPr lang="en-US" sz="2800" dirty="0" smtClean="0"/>
              <a:t> </a:t>
            </a:r>
            <a:r>
              <a:rPr lang="en-US" sz="2800" dirty="0" err="1" smtClean="0"/>
              <a:t>đê</a:t>
            </a:r>
            <a:r>
              <a:rPr lang="en-US" sz="2800" dirty="0" smtClean="0"/>
              <a:t>̀ </a:t>
            </a:r>
            <a:r>
              <a:rPr lang="en-US" sz="2800" dirty="0" err="1" smtClean="0"/>
              <a:t>gi</a:t>
            </a:r>
            <a:r>
              <a:rPr lang="en-US" sz="2800" dirty="0" smtClean="0"/>
              <a:t>̀ ở </a:t>
            </a:r>
            <a:r>
              <a:rPr lang="en-US" sz="2800" dirty="0" err="1" smtClean="0"/>
              <a:t>khoá</a:t>
            </a:r>
            <a:r>
              <a:rPr lang="en-US" sz="2800" dirty="0" smtClean="0"/>
              <a:t> </a:t>
            </a:r>
            <a:r>
              <a:rPr lang="en-US" sz="2800" dirty="0" err="1" smtClean="0"/>
              <a:t>tập</a:t>
            </a:r>
            <a:r>
              <a:rPr lang="en-US" sz="2800" dirty="0" smtClean="0"/>
              <a:t> </a:t>
            </a:r>
            <a:r>
              <a:rPr lang="en-US" sz="2800" dirty="0" err="1" smtClean="0"/>
              <a:t>huấn</a:t>
            </a:r>
            <a:r>
              <a:rPr lang="en-US" sz="2800" dirty="0" smtClean="0"/>
              <a:t> </a:t>
            </a:r>
            <a:r>
              <a:rPr lang="en-US" sz="2800" dirty="0" err="1" smtClean="0"/>
              <a:t>này</a:t>
            </a:r>
            <a:r>
              <a:rPr lang="en-US" sz="2800" dirty="0" smtClean="0"/>
              <a:t> ?</a:t>
            </a:r>
            <a:endParaRPr lang="en-US" sz="2800" dirty="0"/>
          </a:p>
        </p:txBody>
      </p:sp>
    </p:spTree>
    <p:extLst>
      <p:ext uri="{BB962C8B-B14F-4D97-AF65-F5344CB8AC3E}">
        <p14:creationId xmlns:p14="http://schemas.microsoft.com/office/powerpoint/2010/main" val="40643926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2800" smtClean="0">
                <a:latin typeface="Arial" pitchFamily="34" charset="0"/>
                <a:cs typeface="Arial" pitchFamily="34" charset="0"/>
              </a:rPr>
              <a:t/>
            </a:r>
            <a:br>
              <a:rPr lang="en-US" sz="2800" smtClean="0">
                <a:latin typeface="Arial" pitchFamily="34" charset="0"/>
                <a:cs typeface="Arial" pitchFamily="34" charset="0"/>
              </a:rPr>
            </a:br>
            <a:r>
              <a:rPr lang="en-US" sz="2800" b="1" smtClean="0">
                <a:latin typeface="Arial" pitchFamily="34" charset="0"/>
                <a:cs typeface="Arial" pitchFamily="34" charset="0"/>
              </a:rPr>
              <a:t>CẤU </a:t>
            </a:r>
            <a:r>
              <a:rPr lang="en-US" sz="2800" b="1">
                <a:latin typeface="Arial" pitchFamily="34" charset="0"/>
                <a:cs typeface="Arial" pitchFamily="34" charset="0"/>
              </a:rPr>
              <a:t>TRÚC </a:t>
            </a:r>
            <a:r>
              <a:rPr lang="en-US" sz="2800" b="1" smtClean="0">
                <a:latin typeface="Arial" pitchFamily="34" charset="0"/>
                <a:cs typeface="Arial" pitchFamily="34" charset="0"/>
              </a:rPr>
              <a:t>MỖI BÀI </a:t>
            </a:r>
            <a:r>
              <a:rPr lang="en-US" sz="2800">
                <a:latin typeface="Arial" pitchFamily="34" charset="0"/>
                <a:cs typeface="Arial" pitchFamily="34" charset="0"/>
              </a:rPr>
              <a:t>(Tiếp)</a:t>
            </a:r>
            <a:endParaRPr lang="vi-VN" sz="2800">
              <a:latin typeface="Arial" pitchFamily="34" charset="0"/>
              <a:cs typeface="Arial" pitchFamily="34" charset="0"/>
            </a:endParaRPr>
          </a:p>
        </p:txBody>
      </p:sp>
      <p:sp>
        <p:nvSpPr>
          <p:cNvPr id="3" name="Content Placeholder 2"/>
          <p:cNvSpPr>
            <a:spLocks noGrp="1"/>
          </p:cNvSpPr>
          <p:nvPr>
            <p:ph idx="1"/>
          </p:nvPr>
        </p:nvSpPr>
        <p:spPr>
          <a:xfrm>
            <a:off x="457200" y="1219200"/>
            <a:ext cx="8229600" cy="4906963"/>
          </a:xfrm>
        </p:spPr>
        <p:txBody>
          <a:bodyPr>
            <a:normAutofit fontScale="92500" lnSpcReduction="10000"/>
          </a:bodyPr>
          <a:lstStyle/>
          <a:p>
            <a:pPr marL="0" indent="0">
              <a:buNone/>
            </a:pPr>
            <a:r>
              <a:rPr lang="vi-VN" sz="2600">
                <a:latin typeface="Arial" pitchFamily="34" charset="0"/>
                <a:cs typeface="Arial" pitchFamily="34" charset="0"/>
              </a:rPr>
              <a:t>II. LUYỆN TẬP, VẬN DỤNG: </a:t>
            </a:r>
            <a:r>
              <a:rPr lang="en-US" sz="2600">
                <a:latin typeface="Arial" pitchFamily="34" charset="0"/>
                <a:cs typeface="Arial" pitchFamily="34" charset="0"/>
              </a:rPr>
              <a:t>Được thể hiện bằng những hình ảnh, tình huống câu hỏi, bài tập mở </a:t>
            </a:r>
            <a:r>
              <a:rPr lang="vi-VN" sz="2600">
                <a:latin typeface="Arial" pitchFamily="34" charset="0"/>
                <a:cs typeface="Arial" pitchFamily="34" charset="0"/>
              </a:rPr>
              <a:t>để học sinh </a:t>
            </a:r>
            <a:r>
              <a:rPr lang="en-US" sz="2600">
                <a:latin typeface="Arial" pitchFamily="34" charset="0"/>
                <a:cs typeface="Arial" pitchFamily="34" charset="0"/>
              </a:rPr>
              <a:t>củng cố kiến thức, luyện tập kĩ năng đã được học; vận dụng chúng để tham gia giao thông an toàn cho bản thân và người khác; góp phần xây dựng văn hóa giao thông ở Hà Nội và những nơi khác các em sẽ đến</a:t>
            </a:r>
            <a:r>
              <a:rPr lang="vi-VN" sz="2600" smtClean="0">
                <a:latin typeface="Arial" pitchFamily="34" charset="0"/>
                <a:cs typeface="Arial" pitchFamily="34" charset="0"/>
              </a:rPr>
              <a:t>.</a:t>
            </a:r>
            <a:endParaRPr lang="en-US" sz="2600" smtClean="0">
              <a:latin typeface="Arial" pitchFamily="34" charset="0"/>
              <a:cs typeface="Arial" pitchFamily="34" charset="0"/>
            </a:endParaRPr>
          </a:p>
          <a:p>
            <a:pPr marL="0" indent="0">
              <a:buNone/>
            </a:pPr>
            <a:r>
              <a:rPr lang="en-US" sz="2600" smtClean="0">
                <a:latin typeface="Arial" pitchFamily="34" charset="0"/>
                <a:cs typeface="Arial" pitchFamily="34" charset="0"/>
              </a:rPr>
              <a:t>III. THÔNG TIN, TƯ LIỆU THAM KHẢO: </a:t>
            </a:r>
            <a:r>
              <a:rPr lang="en-US" sz="2600">
                <a:latin typeface="Arial" pitchFamily="34" charset="0"/>
                <a:cs typeface="Arial" pitchFamily="34" charset="0"/>
              </a:rPr>
              <a:t>Trích dẫn một số điều khoản của pháp luật giao thông đường bộ để các em có cơ sở lí thuyết trong học tập về an toàn giao thông; cung cấp cho các em một số thông tin, tư liệu ở Việt Nam hoặc nước khác liên quan đến bài học để các em thấy được sự cần thiết của việc thực hiện các quy định của pháp luật về giao thông.</a:t>
            </a:r>
            <a:endParaRPr lang="vi-VN" sz="2600">
              <a:latin typeface="Arial" pitchFamily="34" charset="0"/>
              <a:cs typeface="Arial" pitchFamily="34" charset="0"/>
            </a:endParaRPr>
          </a:p>
          <a:p>
            <a:pPr marL="0" indent="0">
              <a:buNone/>
            </a:pPr>
            <a:endParaRPr lang="vi-VN" sz="2400">
              <a:latin typeface="Arial" pitchFamily="34" charset="0"/>
              <a:cs typeface="Arial" pitchFamily="34" charset="0"/>
            </a:endParaRPr>
          </a:p>
        </p:txBody>
      </p:sp>
    </p:spTree>
    <p:extLst>
      <p:ext uri="{BB962C8B-B14F-4D97-AF65-F5344CB8AC3E}">
        <p14:creationId xmlns:p14="http://schemas.microsoft.com/office/powerpoint/2010/main" val="11526786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a:latin typeface="Arial" pitchFamily="34" charset="0"/>
                <a:cs typeface="Arial" pitchFamily="34" charset="0"/>
              </a:rPr>
              <a:t>2.2. Nội dung giáo dục ATGT ở </a:t>
            </a:r>
            <a:r>
              <a:rPr lang="en-US" sz="2800" b="1" smtClean="0">
                <a:latin typeface="Arial" pitchFamily="34" charset="0"/>
                <a:cs typeface="Arial" pitchFamily="34" charset="0"/>
              </a:rPr>
              <a:t>từng lớp</a:t>
            </a:r>
            <a:endParaRPr lang="vi-VN" sz="280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a:buNone/>
            </a:pPr>
            <a:r>
              <a:rPr lang="en-US" sz="2400" b="1" smtClean="0">
                <a:latin typeface="Arial" pitchFamily="34" charset="0"/>
                <a:cs typeface="Arial" pitchFamily="34" charset="0"/>
              </a:rPr>
              <a:t>1. HV </a:t>
            </a:r>
            <a:r>
              <a:rPr lang="en-US" sz="2400" b="1" dirty="0" err="1">
                <a:latin typeface="Arial" pitchFamily="34" charset="0"/>
                <a:cs typeface="Arial" pitchFamily="34" charset="0"/>
              </a:rPr>
              <a:t>đọc</a:t>
            </a:r>
            <a:r>
              <a:rPr lang="en-US" sz="2400" b="1" dirty="0">
                <a:latin typeface="Arial" pitchFamily="34" charset="0"/>
                <a:cs typeface="Arial" pitchFamily="34" charset="0"/>
              </a:rPr>
              <a:t> </a:t>
            </a:r>
            <a:r>
              <a:rPr lang="en-US" sz="2400" b="1" dirty="0" err="1">
                <a:latin typeface="Arial" pitchFamily="34" charset="0"/>
                <a:cs typeface="Arial" pitchFamily="34" charset="0"/>
              </a:rPr>
              <a:t>hợp</a:t>
            </a:r>
            <a:r>
              <a:rPr lang="en-US" sz="2400" b="1" dirty="0">
                <a:latin typeface="Arial" pitchFamily="34" charset="0"/>
                <a:cs typeface="Arial" pitchFamily="34" charset="0"/>
              </a:rPr>
              <a:t> </a:t>
            </a:r>
            <a:r>
              <a:rPr lang="en-US" sz="2400" b="1" dirty="0" err="1">
                <a:latin typeface="Arial" pitchFamily="34" charset="0"/>
                <a:cs typeface="Arial" pitchFamily="34" charset="0"/>
              </a:rPr>
              <a:t>tác</a:t>
            </a:r>
            <a:r>
              <a:rPr lang="en-US" sz="2400" b="1" dirty="0">
                <a:latin typeface="Arial" pitchFamily="34" charset="0"/>
                <a:cs typeface="Arial" pitchFamily="34" charset="0"/>
              </a:rPr>
              <a:t> </a:t>
            </a:r>
            <a:r>
              <a:rPr lang="en-US" sz="2400" b="1" dirty="0" err="1" smtClean="0">
                <a:latin typeface="Arial" pitchFamily="34" charset="0"/>
                <a:cs typeface="Arial" pitchFamily="34" charset="0"/>
              </a:rPr>
              <a:t>từng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bài</a:t>
            </a:r>
            <a:r>
              <a:rPr lang="en-US" sz="2400" b="1" dirty="0" smtClean="0">
                <a:latin typeface="Arial" pitchFamily="34" charset="0"/>
                <a:cs typeface="Arial" pitchFamily="34" charset="0"/>
              </a:rPr>
              <a:t>  </a:t>
            </a:r>
            <a:r>
              <a:rPr lang="en-US" sz="2400" b="1" dirty="0" err="1">
                <a:latin typeface="Arial" pitchFamily="34" charset="0"/>
                <a:cs typeface="Arial" pitchFamily="34" charset="0"/>
              </a:rPr>
              <a:t>trong</a:t>
            </a:r>
            <a:r>
              <a:rPr lang="en-US" sz="2400" b="1" dirty="0">
                <a:latin typeface="Arial" pitchFamily="34" charset="0"/>
                <a:cs typeface="Arial" pitchFamily="34" charset="0"/>
              </a:rPr>
              <a:t> </a:t>
            </a:r>
            <a:r>
              <a:rPr lang="en-US" sz="2400" b="1" dirty="0" err="1">
                <a:latin typeface="Arial" pitchFamily="34" charset="0"/>
                <a:cs typeface="Arial" pitchFamily="34" charset="0"/>
              </a:rPr>
              <a:t>tài</a:t>
            </a:r>
            <a:r>
              <a:rPr lang="en-US" sz="2400" b="1" dirty="0">
                <a:latin typeface="Arial" pitchFamily="34" charset="0"/>
                <a:cs typeface="Arial" pitchFamily="34" charset="0"/>
              </a:rPr>
              <a:t> </a:t>
            </a:r>
            <a:r>
              <a:rPr lang="en-US" sz="2400" b="1" dirty="0" err="1" smtClean="0">
                <a:latin typeface="Arial" pitchFamily="34" charset="0"/>
                <a:cs typeface="Arial" pitchFamily="34" charset="0"/>
              </a:rPr>
              <a:t>liệu</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theo</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khối</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lớp</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được</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phân</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công</a:t>
            </a:r>
            <a:r>
              <a:rPr lang="en-US" sz="2400" b="1" dirty="0" smtClean="0">
                <a:latin typeface="Arial" pitchFamily="34" charset="0"/>
                <a:cs typeface="Arial" pitchFamily="34" charset="0"/>
              </a:rPr>
              <a:t> </a:t>
            </a:r>
            <a:r>
              <a:rPr lang="en-US" sz="2400" b="1" err="1" smtClean="0">
                <a:latin typeface="Arial" pitchFamily="34" charset="0"/>
                <a:cs typeface="Arial" pitchFamily="34" charset="0"/>
              </a:rPr>
              <a:t>dạy</a:t>
            </a:r>
            <a:r>
              <a:rPr lang="en-US" sz="2400" b="1" smtClean="0">
                <a:latin typeface="Arial" pitchFamily="34" charset="0"/>
                <a:cs typeface="Arial" pitchFamily="34" charset="0"/>
              </a:rPr>
              <a:t> và thảo luận nhóm:</a:t>
            </a:r>
            <a:endParaRPr lang="en-US" sz="2400" b="1" dirty="0">
              <a:latin typeface="Arial" pitchFamily="34" charset="0"/>
              <a:cs typeface="Arial" pitchFamily="34" charset="0"/>
            </a:endParaRPr>
          </a:p>
          <a:p>
            <a:pPr>
              <a:buNone/>
            </a:pPr>
            <a:r>
              <a:rPr lang="en-US" sz="2400" smtClean="0">
                <a:solidFill>
                  <a:srgbClr val="FF0000"/>
                </a:solidFill>
                <a:latin typeface="Arial" pitchFamily="34" charset="0"/>
                <a:cs typeface="Arial" pitchFamily="34" charset="0"/>
              </a:rPr>
              <a:t>a/ </a:t>
            </a:r>
            <a:r>
              <a:rPr lang="en-US" sz="2400" dirty="0" err="1">
                <a:solidFill>
                  <a:srgbClr val="FF0000"/>
                </a:solidFill>
                <a:latin typeface="Arial" pitchFamily="34" charset="0"/>
                <a:cs typeface="Arial" pitchFamily="34" charset="0"/>
              </a:rPr>
              <a:t>Nội</a:t>
            </a:r>
            <a:r>
              <a:rPr lang="en-US" sz="2400" dirty="0">
                <a:solidFill>
                  <a:srgbClr val="FF0000"/>
                </a:solidFill>
                <a:latin typeface="Arial" pitchFamily="34" charset="0"/>
                <a:cs typeface="Arial" pitchFamily="34" charset="0"/>
              </a:rPr>
              <a:t> dung </a:t>
            </a:r>
            <a:r>
              <a:rPr lang="en-US" sz="2400" dirty="0" err="1" smtClean="0">
                <a:solidFill>
                  <a:srgbClr val="FF0000"/>
                </a:solidFill>
                <a:latin typeface="Arial" pitchFamily="34" charset="0"/>
                <a:cs typeface="Arial" pitchFamily="34" charset="0"/>
              </a:rPr>
              <a:t>chính</a:t>
            </a:r>
            <a:r>
              <a:rPr lang="en-US" sz="2400" dirty="0" smtClean="0">
                <a:solidFill>
                  <a:srgbClr val="FF0000"/>
                </a:solidFill>
                <a:latin typeface="Arial" pitchFamily="34" charset="0"/>
                <a:cs typeface="Arial" pitchFamily="34" charset="0"/>
              </a:rPr>
              <a:t> </a:t>
            </a:r>
            <a:r>
              <a:rPr lang="en-US" sz="2400" dirty="0" err="1">
                <a:solidFill>
                  <a:srgbClr val="FF0000"/>
                </a:solidFill>
                <a:latin typeface="Arial" pitchFamily="34" charset="0"/>
                <a:cs typeface="Arial" pitchFamily="34" charset="0"/>
              </a:rPr>
              <a:t>của</a:t>
            </a:r>
            <a:r>
              <a:rPr lang="en-US" sz="2400" dirty="0">
                <a:solidFill>
                  <a:srgbClr val="FF0000"/>
                </a:solidFill>
                <a:latin typeface="Arial" pitchFamily="34" charset="0"/>
                <a:cs typeface="Arial" pitchFamily="34" charset="0"/>
              </a:rPr>
              <a:t> </a:t>
            </a:r>
            <a:r>
              <a:rPr lang="en-US" sz="2400" dirty="0" err="1">
                <a:solidFill>
                  <a:srgbClr val="FF0000"/>
                </a:solidFill>
                <a:latin typeface="Arial" pitchFamily="34" charset="0"/>
                <a:cs typeface="Arial" pitchFamily="34" charset="0"/>
              </a:rPr>
              <a:t>bài</a:t>
            </a:r>
            <a:r>
              <a:rPr lang="en-US" sz="2400" dirty="0">
                <a:solidFill>
                  <a:srgbClr val="FF0000"/>
                </a:solidFill>
                <a:latin typeface="Arial" pitchFamily="34" charset="0"/>
                <a:cs typeface="Arial" pitchFamily="34" charset="0"/>
              </a:rPr>
              <a:t> </a:t>
            </a:r>
            <a:r>
              <a:rPr lang="en-US" sz="2400" dirty="0" err="1">
                <a:solidFill>
                  <a:srgbClr val="FF0000"/>
                </a:solidFill>
                <a:latin typeface="Arial" pitchFamily="34" charset="0"/>
                <a:cs typeface="Arial" pitchFamily="34" charset="0"/>
              </a:rPr>
              <a:t>là</a:t>
            </a:r>
            <a:r>
              <a:rPr lang="en-US" sz="2400" dirty="0">
                <a:solidFill>
                  <a:srgbClr val="FF0000"/>
                </a:solidFill>
                <a:latin typeface="Arial" pitchFamily="34" charset="0"/>
                <a:cs typeface="Arial" pitchFamily="34" charset="0"/>
              </a:rPr>
              <a:t> </a:t>
            </a:r>
            <a:r>
              <a:rPr lang="en-US" sz="2400" dirty="0" err="1">
                <a:solidFill>
                  <a:srgbClr val="FF0000"/>
                </a:solidFill>
                <a:latin typeface="Arial" pitchFamily="34" charset="0"/>
                <a:cs typeface="Arial" pitchFamily="34" charset="0"/>
              </a:rPr>
              <a:t>gì</a:t>
            </a:r>
            <a:r>
              <a:rPr lang="en-US" sz="2400" dirty="0">
                <a:solidFill>
                  <a:srgbClr val="FF0000"/>
                </a:solidFill>
                <a:latin typeface="Arial" pitchFamily="34" charset="0"/>
                <a:cs typeface="Arial" pitchFamily="34" charset="0"/>
              </a:rPr>
              <a:t>?</a:t>
            </a:r>
          </a:p>
          <a:p>
            <a:pPr>
              <a:buNone/>
            </a:pPr>
            <a:r>
              <a:rPr lang="en-US" sz="2400" dirty="0">
                <a:solidFill>
                  <a:srgbClr val="FF0000"/>
                </a:solidFill>
                <a:latin typeface="Arial" pitchFamily="34" charset="0"/>
                <a:cs typeface="Arial" pitchFamily="34" charset="0"/>
              </a:rPr>
              <a:t>b</a:t>
            </a:r>
            <a:r>
              <a:rPr lang="en-US" sz="240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Nội</a:t>
            </a:r>
            <a:r>
              <a:rPr lang="en-US" sz="2400" dirty="0" smtClean="0">
                <a:solidFill>
                  <a:srgbClr val="FF0000"/>
                </a:solidFill>
                <a:latin typeface="Arial" pitchFamily="34" charset="0"/>
                <a:cs typeface="Arial" pitchFamily="34" charset="0"/>
              </a:rPr>
              <a:t> dung </a:t>
            </a:r>
            <a:r>
              <a:rPr lang="en-US" sz="2400" dirty="0" err="1" smtClean="0">
                <a:solidFill>
                  <a:srgbClr val="FF0000"/>
                </a:solidFill>
                <a:latin typeface="Arial" pitchFamily="34" charset="0"/>
                <a:cs typeface="Arial" pitchFamily="34" charset="0"/>
              </a:rPr>
              <a:t>nào</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khó</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hoặc</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khó</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hiểu</a:t>
            </a:r>
            <a:r>
              <a:rPr lang="en-US" sz="2400" dirty="0" smtClean="0">
                <a:solidFill>
                  <a:srgbClr val="FF0000"/>
                </a:solidFill>
                <a:latin typeface="Arial" pitchFamily="34" charset="0"/>
                <a:cs typeface="Arial" pitchFamily="34" charset="0"/>
              </a:rPr>
              <a:t>?</a:t>
            </a:r>
          </a:p>
          <a:p>
            <a:pPr>
              <a:buNone/>
            </a:pPr>
            <a:r>
              <a:rPr lang="en-US" sz="2400" dirty="0">
                <a:solidFill>
                  <a:srgbClr val="FF0000"/>
                </a:solidFill>
                <a:latin typeface="Arial" pitchFamily="34" charset="0"/>
                <a:cs typeface="Arial" pitchFamily="34" charset="0"/>
              </a:rPr>
              <a:t>c</a:t>
            </a:r>
            <a:r>
              <a:rPr lang="en-US" sz="240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Nội</a:t>
            </a:r>
            <a:r>
              <a:rPr lang="en-US" sz="2400" dirty="0" smtClean="0">
                <a:solidFill>
                  <a:srgbClr val="FF0000"/>
                </a:solidFill>
                <a:latin typeface="Arial" pitchFamily="34" charset="0"/>
                <a:cs typeface="Arial" pitchFamily="34" charset="0"/>
              </a:rPr>
              <a:t> dung </a:t>
            </a:r>
            <a:r>
              <a:rPr lang="en-US" sz="2400" dirty="0" err="1" smtClean="0">
                <a:solidFill>
                  <a:srgbClr val="FF0000"/>
                </a:solidFill>
                <a:latin typeface="Arial" pitchFamily="34" charset="0"/>
                <a:cs typeface="Arial" pitchFamily="34" charset="0"/>
              </a:rPr>
              <a:t>nào</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khó</a:t>
            </a:r>
            <a:r>
              <a:rPr lang="en-US" sz="2400" dirty="0" smtClean="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thực</a:t>
            </a:r>
            <a:r>
              <a:rPr lang="en-US" sz="2400" dirty="0" smtClean="0">
                <a:solidFill>
                  <a:srgbClr val="FF0000"/>
                </a:solidFill>
                <a:latin typeface="Arial" pitchFamily="34" charset="0"/>
                <a:cs typeface="Arial" pitchFamily="34" charset="0"/>
              </a:rPr>
              <a:t> </a:t>
            </a:r>
            <a:r>
              <a:rPr lang="en-US" sz="2400" err="1" smtClean="0">
                <a:solidFill>
                  <a:srgbClr val="FF0000"/>
                </a:solidFill>
                <a:latin typeface="Arial" pitchFamily="34" charset="0"/>
                <a:cs typeface="Arial" pitchFamily="34" charset="0"/>
              </a:rPr>
              <a:t>hiện</a:t>
            </a:r>
            <a:r>
              <a:rPr lang="en-US" sz="2400" smtClean="0">
                <a:solidFill>
                  <a:srgbClr val="FF0000"/>
                </a:solidFill>
                <a:latin typeface="Arial" pitchFamily="34" charset="0"/>
                <a:cs typeface="Arial" pitchFamily="34" charset="0"/>
              </a:rPr>
              <a:t>?</a:t>
            </a:r>
          </a:p>
          <a:p>
            <a:pPr>
              <a:buNone/>
            </a:pPr>
            <a:endParaRPr lang="en-US" sz="2400" smtClean="0">
              <a:latin typeface="Arial" pitchFamily="34" charset="0"/>
              <a:cs typeface="Arial" pitchFamily="34" charset="0"/>
            </a:endParaRPr>
          </a:p>
          <a:p>
            <a:pPr>
              <a:buNone/>
            </a:pPr>
            <a:r>
              <a:rPr lang="en-US" sz="2400" smtClean="0">
                <a:latin typeface="Arial" pitchFamily="34" charset="0"/>
                <a:cs typeface="Arial" pitchFamily="34" charset="0"/>
              </a:rPr>
              <a:t>2</a:t>
            </a:r>
            <a:r>
              <a:rPr lang="en-US" sz="2400" b="1" smtClean="0">
                <a:latin typeface="Arial" pitchFamily="34" charset="0"/>
                <a:cs typeface="Arial" pitchFamily="34" charset="0"/>
              </a:rPr>
              <a:t>. Trao đổi chung cả lớp về cách khắc phục?</a:t>
            </a:r>
            <a:endParaRPr lang="en-US" sz="2400" b="1" dirty="0">
              <a:latin typeface="Arial" pitchFamily="34" charset="0"/>
              <a:cs typeface="Arial" pitchFamily="34" charset="0"/>
            </a:endParaRPr>
          </a:p>
          <a:p>
            <a:pPr marL="0" indent="0">
              <a:buNone/>
            </a:pPr>
            <a:endParaRPr lang="vi-VN" sz="2400" dirty="0"/>
          </a:p>
        </p:txBody>
      </p:sp>
    </p:spTree>
    <p:extLst>
      <p:ext uri="{BB962C8B-B14F-4D97-AF65-F5344CB8AC3E}">
        <p14:creationId xmlns:p14="http://schemas.microsoft.com/office/powerpoint/2010/main" val="30782528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t>
            </a:r>
            <a:endParaRPr lang="vi-VN"/>
          </a:p>
        </p:txBody>
      </p:sp>
      <p:sp>
        <p:nvSpPr>
          <p:cNvPr id="3" name="Content Placeholder 2"/>
          <p:cNvSpPr>
            <a:spLocks noGrp="1"/>
          </p:cNvSpPr>
          <p:nvPr>
            <p:ph idx="1"/>
          </p:nvPr>
        </p:nvSpPr>
        <p:spPr>
          <a:xfrm>
            <a:off x="762000" y="1600200"/>
            <a:ext cx="7772400" cy="4525963"/>
          </a:xfrm>
        </p:spPr>
        <p:txBody>
          <a:bodyPr>
            <a:normAutofit/>
          </a:bodyPr>
          <a:lstStyle/>
          <a:p>
            <a:pPr marL="0" indent="0">
              <a:buNone/>
            </a:pPr>
            <a:r>
              <a:rPr lang="en-US" sz="3600" b="1" smtClean="0">
                <a:latin typeface="Arial" pitchFamily="34" charset="0"/>
                <a:cs typeface="Arial" pitchFamily="34" charset="0"/>
              </a:rPr>
              <a:t>Một số nội dung cần chú ý khi tổ chức GDATGT</a:t>
            </a:r>
          </a:p>
          <a:p>
            <a:pPr marL="0" indent="0">
              <a:buNone/>
            </a:pPr>
            <a:endParaRPr lang="vi-VN" sz="3600" b="1">
              <a:latin typeface="Arial" pitchFamily="34" charset="0"/>
              <a:cs typeface="Arial" pitchFamily="34" charset="0"/>
            </a:endParaRPr>
          </a:p>
        </p:txBody>
      </p:sp>
    </p:spTree>
    <p:extLst>
      <p:ext uri="{BB962C8B-B14F-4D97-AF65-F5344CB8AC3E}">
        <p14:creationId xmlns:p14="http://schemas.microsoft.com/office/powerpoint/2010/main" val="17944362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8229600" cy="381000"/>
          </a:xfrm>
        </p:spPr>
        <p:txBody>
          <a:bodyPr>
            <a:normAutofit fontScale="90000"/>
          </a:bodyPr>
          <a:lstStyle/>
          <a:p>
            <a:r>
              <a:rPr lang="en-US" sz="3600" b="1" smtClean="0"/>
              <a:t/>
            </a:r>
            <a:br>
              <a:rPr lang="en-US" sz="3600" b="1" smtClean="0"/>
            </a:br>
            <a:r>
              <a:rPr lang="vi-VN" sz="3600"/>
              <a:t/>
            </a:r>
            <a:br>
              <a:rPr lang="vi-VN" sz="3600"/>
            </a:br>
            <a:endParaRPr lang="en-US" sz="3600" dirty="0"/>
          </a:p>
        </p:txBody>
      </p:sp>
      <p:sp>
        <p:nvSpPr>
          <p:cNvPr id="3" name="Content Placeholder 2"/>
          <p:cNvSpPr>
            <a:spLocks noGrp="1"/>
          </p:cNvSpPr>
          <p:nvPr>
            <p:ph idx="1"/>
          </p:nvPr>
        </p:nvSpPr>
        <p:spPr>
          <a:xfrm>
            <a:off x="457200" y="838200"/>
            <a:ext cx="8229600" cy="5287963"/>
          </a:xfrm>
        </p:spPr>
        <p:txBody>
          <a:bodyPr>
            <a:normAutofit/>
          </a:bodyPr>
          <a:lstStyle/>
          <a:p>
            <a:pPr marL="0" indent="0" algn="ctr">
              <a:buNone/>
            </a:pPr>
            <a:r>
              <a:rPr lang="en-US" sz="2400" b="1" smtClean="0">
                <a:latin typeface="Arial" pitchFamily="34" charset="0"/>
                <a:cs typeface="Arial" pitchFamily="34" charset="0"/>
              </a:rPr>
              <a:t>LỚP 7</a:t>
            </a:r>
          </a:p>
          <a:p>
            <a:pPr marL="0" indent="0">
              <a:buNone/>
            </a:pPr>
            <a:r>
              <a:rPr lang="en-US" sz="2400" b="1" smtClean="0">
                <a:latin typeface="Arial" pitchFamily="34" charset="0"/>
                <a:cs typeface="Arial" pitchFamily="34" charset="0"/>
              </a:rPr>
              <a:t>Bài </a:t>
            </a:r>
            <a:r>
              <a:rPr lang="en-US" sz="2400" b="1">
                <a:latin typeface="Arial" pitchFamily="34" charset="0"/>
                <a:cs typeface="Arial" pitchFamily="34" charset="0"/>
              </a:rPr>
              <a:t>1. </a:t>
            </a:r>
            <a:r>
              <a:rPr lang="vi-VN" sz="2400" b="1">
                <a:latin typeface="Arial" pitchFamily="34" charset="0"/>
                <a:cs typeface="Arial" pitchFamily="34" charset="0"/>
              </a:rPr>
              <a:t>Hiệu lệnh của người điều khiển giao thông và biển báo  giao thông đường bộ </a:t>
            </a:r>
            <a:endParaRPr lang="en-US" sz="2400" b="1" smtClean="0">
              <a:latin typeface="Arial" pitchFamily="34" charset="0"/>
              <a:cs typeface="Arial" pitchFamily="34" charset="0"/>
            </a:endParaRPr>
          </a:p>
          <a:p>
            <a:pPr marL="0" indent="0">
              <a:buNone/>
            </a:pPr>
            <a:r>
              <a:rPr lang="en-US" sz="2400" smtClean="0">
                <a:latin typeface="Arial" pitchFamily="34" charset="0"/>
                <a:cs typeface="Arial" pitchFamily="34" charset="0"/>
              </a:rPr>
              <a:t>Khi </a:t>
            </a:r>
            <a:r>
              <a:rPr lang="en-US" sz="2400">
                <a:latin typeface="Arial" pitchFamily="34" charset="0"/>
                <a:cs typeface="Arial" pitchFamily="34" charset="0"/>
              </a:rPr>
              <a:t>thực hiện dạy học bài này các thầy cô cần lưu ý:</a:t>
            </a:r>
            <a:endParaRPr lang="vi-VN" sz="2400">
              <a:latin typeface="Arial" pitchFamily="34" charset="0"/>
              <a:cs typeface="Arial" pitchFamily="34" charset="0"/>
            </a:endParaRPr>
          </a:p>
          <a:p>
            <a:pPr marL="0" indent="0">
              <a:buNone/>
            </a:pPr>
            <a:r>
              <a:rPr lang="en-US" sz="2400" smtClean="0">
                <a:latin typeface="Arial" pitchFamily="34" charset="0"/>
                <a:cs typeface="Arial" pitchFamily="34" charset="0"/>
              </a:rPr>
              <a:t>- GD để HS biết hiệu lệnh và ý </a:t>
            </a:r>
            <a:r>
              <a:rPr lang="en-US" sz="2400">
                <a:latin typeface="Arial" pitchFamily="34" charset="0"/>
                <a:cs typeface="Arial" pitchFamily="34" charset="0"/>
              </a:rPr>
              <a:t>nghĩa của hiệu lệnh</a:t>
            </a:r>
            <a:r>
              <a:rPr lang="en-US" sz="2400" smtClean="0">
                <a:latin typeface="Arial" pitchFamily="34" charset="0"/>
                <a:cs typeface="Arial" pitchFamily="34" charset="0"/>
              </a:rPr>
              <a:t> bằng tay của CSGT; biển báo hiệu giao thông theo quy định mới nhất của pháp luật (</a:t>
            </a:r>
            <a:r>
              <a:rPr lang="vi-VN" sz="2400" smtClean="0">
                <a:latin typeface="Arial" pitchFamily="34" charset="0"/>
                <a:cs typeface="Arial" pitchFamily="34" charset="0"/>
              </a:rPr>
              <a:t> Hiện nay là </a:t>
            </a:r>
            <a:r>
              <a:rPr lang="vi-VN" sz="2400" smtClean="0">
                <a:solidFill>
                  <a:srgbClr val="FF0000"/>
                </a:solidFill>
                <a:latin typeface="Arial" pitchFamily="34" charset="0"/>
                <a:cs typeface="Arial" pitchFamily="34" charset="0"/>
                <a:hlinkClick r:id="rId2"/>
              </a:rPr>
              <a:t>Quy </a:t>
            </a:r>
            <a:r>
              <a:rPr lang="vi-VN" sz="2400">
                <a:solidFill>
                  <a:srgbClr val="FF0000"/>
                </a:solidFill>
                <a:latin typeface="Arial" pitchFamily="34" charset="0"/>
                <a:cs typeface="Arial" pitchFamily="34" charset="0"/>
                <a:hlinkClick r:id="rId2"/>
              </a:rPr>
              <a:t>chuẩn </a:t>
            </a:r>
            <a:r>
              <a:rPr lang="vi-VN" sz="2400" smtClean="0">
                <a:solidFill>
                  <a:srgbClr val="FF0000"/>
                </a:solidFill>
                <a:latin typeface="Arial" pitchFamily="34" charset="0"/>
                <a:cs typeface="Arial" pitchFamily="34" charset="0"/>
                <a:hlinkClick r:id="rId2"/>
              </a:rPr>
              <a:t>41:2019/BGTVT</a:t>
            </a:r>
            <a:r>
              <a:rPr lang="vi-VN" sz="2400" smtClean="0">
                <a:latin typeface="Arial" pitchFamily="34" charset="0"/>
                <a:cs typeface="Arial" pitchFamily="34" charset="0"/>
              </a:rPr>
              <a:t>)</a:t>
            </a:r>
            <a:endParaRPr lang="vi-VN" sz="2400">
              <a:latin typeface="Arial" pitchFamily="34" charset="0"/>
              <a:cs typeface="Arial" pitchFamily="34" charset="0"/>
            </a:endParaRPr>
          </a:p>
          <a:p>
            <a:pPr>
              <a:buNone/>
            </a:pPr>
            <a:r>
              <a:rPr lang="en-US" sz="2400" smtClean="0">
                <a:latin typeface="Arial" pitchFamily="34" charset="0"/>
                <a:cs typeface="Arial" pitchFamily="34" charset="0"/>
              </a:rPr>
              <a:t>- Chú ý giới thiệu, cho HS thực hành tuân thủ những biển báo hiệu giao thông HS mà thường gặp tại địa phương.</a:t>
            </a:r>
          </a:p>
          <a:p>
            <a:pPr>
              <a:buNone/>
            </a:pPr>
            <a:endParaRPr lang="vi-VN" sz="2400">
              <a:latin typeface="Arial" pitchFamily="34" charset="0"/>
              <a:cs typeface="Arial" pitchFamily="34" charset="0"/>
            </a:endParaRPr>
          </a:p>
          <a:p>
            <a:pPr>
              <a:buNone/>
            </a:pPr>
            <a:endParaRPr lang="en-US" sz="2800" dirty="0">
              <a:latin typeface="Arial" pitchFamily="34" charset="0"/>
              <a:cs typeface="Arial" pitchFamily="34" charset="0"/>
            </a:endParaRPr>
          </a:p>
        </p:txBody>
      </p:sp>
    </p:spTree>
    <p:extLst>
      <p:ext uri="{BB962C8B-B14F-4D97-AF65-F5344CB8AC3E}">
        <p14:creationId xmlns:p14="http://schemas.microsoft.com/office/powerpoint/2010/main" val="23434164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b="1" smtClean="0">
                <a:latin typeface="Arial" pitchFamily="34" charset="0"/>
                <a:cs typeface="Arial" pitchFamily="34" charset="0"/>
              </a:rPr>
              <a:t/>
            </a:r>
            <a:br>
              <a:rPr lang="en-US" sz="2400" b="1" smtClean="0">
                <a:latin typeface="Arial" pitchFamily="34" charset="0"/>
                <a:cs typeface="Arial" pitchFamily="34" charset="0"/>
              </a:rPr>
            </a:br>
            <a:r>
              <a:rPr lang="en-US" sz="2400" b="1" smtClean="0">
                <a:latin typeface="Arial" pitchFamily="34" charset="0"/>
                <a:cs typeface="Arial" pitchFamily="34" charset="0"/>
              </a:rPr>
              <a:t>Bài 2.</a:t>
            </a:r>
            <a:r>
              <a:rPr lang="vi-VN" sz="2000" smtClean="0"/>
              <a:t> </a:t>
            </a:r>
            <a:r>
              <a:rPr lang="vi-VN" sz="3100" b="1">
                <a:latin typeface="Arial" pitchFamily="34" charset="0"/>
                <a:cs typeface="Arial" pitchFamily="34" charset="0"/>
              </a:rPr>
              <a:t>Một số nguy cơ </a:t>
            </a:r>
            <a:r>
              <a:rPr lang="vi-VN" sz="3100" b="1" smtClean="0">
                <a:latin typeface="Arial" pitchFamily="34" charset="0"/>
                <a:cs typeface="Arial" pitchFamily="34" charset="0"/>
              </a:rPr>
              <a:t>gây mất </a:t>
            </a:r>
            <a:r>
              <a:rPr lang="vi-VN" sz="3100" b="1">
                <a:latin typeface="Arial" pitchFamily="34" charset="0"/>
                <a:cs typeface="Arial" pitchFamily="34" charset="0"/>
              </a:rPr>
              <a:t>an toàn khi tham gia giao thông và cách phòng tránh </a:t>
            </a:r>
            <a:r>
              <a:rPr lang="vi-VN" sz="2400" b="1">
                <a:latin typeface="Arial" pitchFamily="34" charset="0"/>
                <a:cs typeface="Arial" pitchFamily="34" charset="0"/>
              </a:rPr>
              <a:t/>
            </a:r>
            <a:br>
              <a:rPr lang="vi-VN" sz="2400" b="1">
                <a:latin typeface="Arial" pitchFamily="34" charset="0"/>
                <a:cs typeface="Arial" pitchFamily="34" charset="0"/>
              </a:rPr>
            </a:br>
            <a:endParaRPr lang="vi-VN" sz="2400" b="1">
              <a:latin typeface="Arial" pitchFamily="34" charset="0"/>
              <a:cs typeface="Arial" pitchFamily="34" charset="0"/>
            </a:endParaRPr>
          </a:p>
        </p:txBody>
      </p:sp>
      <p:sp>
        <p:nvSpPr>
          <p:cNvPr id="3" name="Content Placeholder 2"/>
          <p:cNvSpPr>
            <a:spLocks noGrp="1"/>
          </p:cNvSpPr>
          <p:nvPr>
            <p:ph idx="1"/>
          </p:nvPr>
        </p:nvSpPr>
        <p:spPr>
          <a:xfrm>
            <a:off x="457200" y="1371600"/>
            <a:ext cx="8229600" cy="4754563"/>
          </a:xfrm>
        </p:spPr>
        <p:txBody>
          <a:bodyPr>
            <a:normAutofit/>
          </a:bodyPr>
          <a:lstStyle/>
          <a:p>
            <a:pPr marL="0" indent="0">
              <a:buNone/>
            </a:pPr>
            <a:r>
              <a:rPr lang="pt-BR" sz="2600">
                <a:latin typeface="Arial" pitchFamily="34" charset="0"/>
                <a:cs typeface="Arial" pitchFamily="34" charset="0"/>
              </a:rPr>
              <a:t>Đây là một bài học không khó nhưng cần </a:t>
            </a:r>
            <a:r>
              <a:rPr lang="vi-VN" sz="2600" smtClean="0">
                <a:latin typeface="Arial" pitchFamily="34" charset="0"/>
                <a:cs typeface="Arial" pitchFamily="34" charset="0"/>
              </a:rPr>
              <a:t>chú trọng những tình huống có thể gây </a:t>
            </a:r>
            <a:r>
              <a:rPr lang="vi-VN" sz="2400">
                <a:latin typeface="Arial" pitchFamily="34" charset="0"/>
                <a:cs typeface="Arial" pitchFamily="34" charset="0"/>
              </a:rPr>
              <a:t>mất an toàn khi tham gia giao </a:t>
            </a:r>
            <a:r>
              <a:rPr lang="vi-VN" sz="2400" smtClean="0">
                <a:latin typeface="Arial" pitchFamily="34" charset="0"/>
                <a:cs typeface="Arial" pitchFamily="34" charset="0"/>
              </a:rPr>
              <a:t>thông ở lứa tuổi HS trong trường hợp đi bộ, đi xe đạp, đi xe đạp điện và ngồi trên các phương tiện cá nhân.</a:t>
            </a:r>
          </a:p>
        </p:txBody>
      </p:sp>
    </p:spTree>
    <p:extLst>
      <p:ext uri="{BB962C8B-B14F-4D97-AF65-F5344CB8AC3E}">
        <p14:creationId xmlns:p14="http://schemas.microsoft.com/office/powerpoint/2010/main" val="38407473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3200" b="1" smtClean="0"/>
              <a:t>a)Tham </a:t>
            </a:r>
            <a:r>
              <a:rPr lang="vi-VN" sz="3200" b="1"/>
              <a:t>gia </a:t>
            </a:r>
            <a:r>
              <a:rPr lang="vi-VN" sz="3200" b="1" smtClean="0"/>
              <a:t>GT </a:t>
            </a:r>
            <a:r>
              <a:rPr lang="vi-VN" sz="3200" b="1"/>
              <a:t>trong </a:t>
            </a:r>
            <a:r>
              <a:rPr lang="vi-VN" sz="3200" b="1" smtClean="0"/>
              <a:t>thời </a:t>
            </a:r>
            <a:r>
              <a:rPr lang="vi-VN" sz="3200" b="1"/>
              <a:t>tiết xấu</a:t>
            </a:r>
            <a:r>
              <a:rPr lang="vi-VN" sz="3200"/>
              <a:t/>
            </a:r>
            <a:br>
              <a:rPr lang="vi-VN" sz="3200"/>
            </a:br>
            <a:endParaRPr lang="vi-VN" sz="3200"/>
          </a:p>
        </p:txBody>
      </p:sp>
      <p:sp>
        <p:nvSpPr>
          <p:cNvPr id="3" name="Content Placeholder 2"/>
          <p:cNvSpPr>
            <a:spLocks noGrp="1"/>
          </p:cNvSpPr>
          <p:nvPr>
            <p:ph idx="1"/>
          </p:nvPr>
        </p:nvSpPr>
        <p:spPr/>
        <p:txBody>
          <a:bodyPr>
            <a:normAutofit/>
          </a:bodyPr>
          <a:lstStyle/>
          <a:p>
            <a:r>
              <a:rPr lang="vi-VN" sz="2600" b="1" i="1" smtClean="0"/>
              <a:t>Thông </a:t>
            </a:r>
            <a:r>
              <a:rPr lang="vi-VN" sz="2600" b="1" i="1"/>
              <a:t>tin</a:t>
            </a:r>
            <a:r>
              <a:rPr lang="vi-VN" sz="2600" i="1"/>
              <a:t>: Thời tiết xấu dễ gây mất an toàn cho người tham gia giao thông vì vậy mỗi chúng ta cần phải:</a:t>
            </a:r>
            <a:endParaRPr lang="vi-VN" sz="2600"/>
          </a:p>
          <a:p>
            <a:pPr marL="0" indent="0">
              <a:buNone/>
            </a:pPr>
            <a:r>
              <a:rPr lang="vi-VN" sz="2600" i="1"/>
              <a:t>+ Nghe dự báo thời tiết và lên kế hoạch làm việc trước khi đi ra khỏi nhà.</a:t>
            </a:r>
            <a:endParaRPr lang="vi-VN" sz="2600"/>
          </a:p>
          <a:p>
            <a:pPr marL="0" indent="0">
              <a:buNone/>
            </a:pPr>
            <a:r>
              <a:rPr lang="vi-VN" sz="2600" i="1"/>
              <a:t>+ Cần trang bị bảo hộ an toàn cần thiết để tham gia giao thông an toàn tránh sử dụng điện thoại, thiết bị âm thanh khi trời mưa bão…</a:t>
            </a:r>
            <a:endParaRPr lang="vi-VN" sz="2600"/>
          </a:p>
          <a:p>
            <a:pPr marL="0" indent="0">
              <a:buNone/>
            </a:pPr>
            <a:r>
              <a:rPr lang="vi-VN" sz="2600" i="1"/>
              <a:t>+ Tìm nơi trú ẩn an toàn, khi thấy bảo đảm an toàn mới đi tiếp</a:t>
            </a:r>
            <a:r>
              <a:rPr lang="vi-VN" i="1"/>
              <a:t>.</a:t>
            </a:r>
            <a:endParaRPr lang="vi-VN"/>
          </a:p>
        </p:txBody>
      </p:sp>
    </p:spTree>
    <p:extLst>
      <p:ext uri="{BB962C8B-B14F-4D97-AF65-F5344CB8AC3E}">
        <p14:creationId xmlns:p14="http://schemas.microsoft.com/office/powerpoint/2010/main" val="11822269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b="1" smtClean="0"/>
              <a:t/>
            </a:r>
            <a:br>
              <a:rPr lang="en-US" b="1" smtClean="0"/>
            </a:br>
            <a:r>
              <a:rPr lang="vi-VN" sz="2700" b="1" smtClean="0"/>
              <a:t>LỚP 8</a:t>
            </a:r>
            <a:r>
              <a:rPr lang="vi-VN"/>
              <a:t/>
            </a:r>
            <a:br>
              <a:rPr lang="vi-VN"/>
            </a:br>
            <a:endParaRPr lang="vi-VN"/>
          </a:p>
        </p:txBody>
      </p:sp>
      <p:sp>
        <p:nvSpPr>
          <p:cNvPr id="3" name="Content Placeholder 2"/>
          <p:cNvSpPr>
            <a:spLocks noGrp="1"/>
          </p:cNvSpPr>
          <p:nvPr>
            <p:ph idx="1"/>
          </p:nvPr>
        </p:nvSpPr>
        <p:spPr>
          <a:xfrm>
            <a:off x="457200" y="762000"/>
            <a:ext cx="8458200" cy="5364163"/>
          </a:xfrm>
        </p:spPr>
        <p:txBody>
          <a:bodyPr>
            <a:noAutofit/>
          </a:bodyPr>
          <a:lstStyle/>
          <a:p>
            <a:pPr marL="0" indent="0">
              <a:buNone/>
            </a:pPr>
            <a:r>
              <a:rPr lang="vi-VN" sz="2400" b="1" smtClean="0"/>
              <a:t>Bài 1. Vạch </a:t>
            </a:r>
            <a:r>
              <a:rPr lang="vi-VN" sz="2400" b="1"/>
              <a:t>kẻ đường, cọc tiêu, rào chắn trong giao thông đường </a:t>
            </a:r>
            <a:r>
              <a:rPr lang="vi-VN" sz="2400" b="1" smtClean="0"/>
              <a:t>bộ</a:t>
            </a:r>
          </a:p>
          <a:p>
            <a:pPr marL="0" indent="0">
              <a:buNone/>
            </a:pPr>
            <a:r>
              <a:rPr lang="vi-VN" sz="2400" smtClean="0"/>
              <a:t> </a:t>
            </a:r>
            <a:r>
              <a:rPr lang="vi-VN" sz="2200" smtClean="0"/>
              <a:t>1. Cần chú ý 1 số vạch kẻ đường HS thường gặp:</a:t>
            </a:r>
            <a:endParaRPr lang="vi-VN" sz="2200"/>
          </a:p>
          <a:p>
            <a:pPr marL="0" indent="0">
              <a:buNone/>
            </a:pPr>
            <a:r>
              <a:rPr lang="vi-VN" sz="2200" b="1" smtClean="0"/>
              <a:t>- Vạch </a:t>
            </a:r>
            <a:r>
              <a:rPr lang="vi-VN" sz="2200" b="1"/>
              <a:t>màu trắng nét </a:t>
            </a:r>
            <a:r>
              <a:rPr lang="vi-VN" sz="2200" b="1" smtClean="0"/>
              <a:t>đứt: </a:t>
            </a:r>
            <a:r>
              <a:rPr lang="vi-VN" sz="2200"/>
              <a:t>Là vạch phân chia các làn xe cùng chiều có dạng vạch đơn, màu trắng, đứt nét. Khi thấy vạch này, các xe được chuyển làn đường qua vạch (được đi sang làn xe bên cạnh</a:t>
            </a:r>
            <a:r>
              <a:rPr lang="vi-VN" sz="2200" smtClean="0"/>
              <a:t>).</a:t>
            </a:r>
          </a:p>
          <a:p>
            <a:pPr marL="0" indent="0">
              <a:buNone/>
            </a:pPr>
            <a:r>
              <a:rPr lang="vi-VN" sz="2200" b="1" smtClean="0"/>
              <a:t>- Vạch </a:t>
            </a:r>
            <a:r>
              <a:rPr lang="vi-VN" sz="2200" b="1"/>
              <a:t>màu trắng nét </a:t>
            </a:r>
            <a:r>
              <a:rPr lang="vi-VN" sz="2200" b="1" smtClean="0"/>
              <a:t>liền : </a:t>
            </a:r>
            <a:r>
              <a:rPr lang="vi-VN" sz="2200"/>
              <a:t>Có dạng vạch kẻ đơn, màu trắng, nét liền cũng dùng để phân chia các làn xe cùng chiều. Tuy nhiên xe không được phép chuyển làn hoặc sử dụng làn xe khác, không được lấn sang làn xe bên cạnh hay đè lên vạch kẻ đường</a:t>
            </a:r>
            <a:r>
              <a:rPr lang="vi-VN" sz="2200" smtClean="0"/>
              <a:t>.</a:t>
            </a:r>
          </a:p>
          <a:p>
            <a:pPr marL="0" indent="0">
              <a:buNone/>
            </a:pPr>
            <a:r>
              <a:rPr lang="vi-VN" sz="2200" b="1"/>
              <a:t>- Vạch màu vàng nét </a:t>
            </a:r>
            <a:r>
              <a:rPr lang="vi-VN" sz="2200" b="1" smtClean="0"/>
              <a:t>đứt : </a:t>
            </a:r>
            <a:r>
              <a:rPr lang="vi-VN" sz="2200"/>
              <a:t>Là loại vạch đơn, đứt nét, màu vàng </a:t>
            </a:r>
            <a:r>
              <a:rPr lang="vi-VN" sz="2200" smtClean="0"/>
              <a:t>dùng </a:t>
            </a:r>
            <a:r>
              <a:rPr lang="vi-VN" sz="2200"/>
              <a:t>để phân chia 2 chiều xe ngược chiều nhau ở đoạn đường có từ 2 làn xe trở lên và không có dải phân cách. Xe được phép cắt qua để đi ở làn ngược chiều từ cả 2 phía.</a:t>
            </a:r>
            <a:br>
              <a:rPr lang="vi-VN" sz="2200"/>
            </a:br>
            <a:r>
              <a:rPr lang="vi-VN" sz="2400"/>
              <a:t> </a:t>
            </a:r>
            <a:endParaRPr lang="vi-VN" sz="2400" b="1"/>
          </a:p>
          <a:p>
            <a:pPr marL="0" indent="0">
              <a:buNone/>
            </a:pPr>
            <a:endParaRPr lang="vi-VN" sz="2400" b="1"/>
          </a:p>
          <a:p>
            <a:pPr marL="0" indent="0">
              <a:buNone/>
            </a:pPr>
            <a:endParaRPr lang="vi-VN" sz="2400" b="1"/>
          </a:p>
          <a:p>
            <a:pPr marL="0" indent="0">
              <a:buNone/>
            </a:pPr>
            <a:endParaRPr lang="vi-VN" sz="2200"/>
          </a:p>
        </p:txBody>
      </p:sp>
    </p:spTree>
    <p:extLst>
      <p:ext uri="{BB962C8B-B14F-4D97-AF65-F5344CB8AC3E}">
        <p14:creationId xmlns:p14="http://schemas.microsoft.com/office/powerpoint/2010/main" val="32299845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r>
              <a:rPr lang="vi-VN" smtClean="0"/>
              <a:t>.</a:t>
            </a:r>
            <a:endParaRPr lang="vi-VN"/>
          </a:p>
        </p:txBody>
      </p:sp>
      <p:sp>
        <p:nvSpPr>
          <p:cNvPr id="3" name="Content Placeholder 2"/>
          <p:cNvSpPr>
            <a:spLocks noGrp="1"/>
          </p:cNvSpPr>
          <p:nvPr>
            <p:ph idx="1"/>
          </p:nvPr>
        </p:nvSpPr>
        <p:spPr>
          <a:xfrm>
            <a:off x="457200" y="609600"/>
            <a:ext cx="8229600" cy="5516563"/>
          </a:xfrm>
        </p:spPr>
        <p:txBody>
          <a:bodyPr>
            <a:normAutofit fontScale="47500" lnSpcReduction="20000"/>
          </a:bodyPr>
          <a:lstStyle/>
          <a:p>
            <a:pPr marL="0" indent="0">
              <a:buNone/>
            </a:pPr>
            <a:r>
              <a:rPr lang="vi-VN" sz="3400" b="1"/>
              <a:t>Bài 1. Vạch kẻ đường, cọc tiêu, rào chắn trong giao thông đường </a:t>
            </a:r>
            <a:r>
              <a:rPr lang="vi-VN" sz="3400" b="1" smtClean="0"/>
              <a:t>bộ </a:t>
            </a:r>
            <a:r>
              <a:rPr lang="vi-VN" sz="2800" smtClean="0"/>
              <a:t>(Tiếp) </a:t>
            </a:r>
            <a:endParaRPr lang="vi-VN" sz="2800"/>
          </a:p>
          <a:p>
            <a:pPr marL="0" indent="0">
              <a:buNone/>
            </a:pPr>
            <a:r>
              <a:rPr lang="vi-VN" sz="4200" b="1" smtClean="0"/>
              <a:t>- </a:t>
            </a:r>
            <a:r>
              <a:rPr lang="vi-VN" sz="4200" b="1"/>
              <a:t>Vạch màu vàng nét </a:t>
            </a:r>
            <a:r>
              <a:rPr lang="vi-VN" sz="4200" b="1" smtClean="0"/>
              <a:t>liền: </a:t>
            </a:r>
            <a:r>
              <a:rPr lang="vi-VN" sz="4200"/>
              <a:t>Dùng để phân chia 2 chiều xe chạy cho đường có 2 hoặc 3 làn xe và không có dải phân cách ở </a:t>
            </a:r>
            <a:r>
              <a:rPr lang="vi-VN" sz="4200" smtClean="0"/>
              <a:t>giữa, </a:t>
            </a:r>
            <a:r>
              <a:rPr lang="vi-VN" sz="4200"/>
              <a:t>khi tham gia giao thông ở những đoạn đường có vạch </a:t>
            </a:r>
            <a:r>
              <a:rPr lang="vi-VN" sz="4200" smtClean="0"/>
              <a:t>kẻ này, </a:t>
            </a:r>
            <a:r>
              <a:rPr lang="vi-VN" sz="4200"/>
              <a:t>xe không được lấn làn, không được đè lên vạch.</a:t>
            </a:r>
          </a:p>
          <a:p>
            <a:pPr marL="0" indent="0">
              <a:buNone/>
            </a:pPr>
            <a:r>
              <a:rPr lang="vi-VN" sz="4200" b="1" smtClean="0"/>
              <a:t>- Hai </a:t>
            </a:r>
            <a:r>
              <a:rPr lang="vi-VN" sz="4200" b="1"/>
              <a:t>vạch màu vàng song </a:t>
            </a:r>
            <a:r>
              <a:rPr lang="vi-VN" sz="4200" b="1" smtClean="0"/>
              <a:t>song: </a:t>
            </a:r>
            <a:r>
              <a:rPr lang="vi-VN" sz="4200"/>
              <a:t>Phân chia 2 chiều xe chạy cho đường có từ 4 làn xe trở lên, không có dải phân cách giữa. Xe không được lấn làn, không được đè lên vạch</a:t>
            </a:r>
            <a:r>
              <a:rPr lang="vi-VN" sz="4200" smtClean="0"/>
              <a:t>.</a:t>
            </a:r>
          </a:p>
          <a:p>
            <a:pPr marL="0" indent="0">
              <a:buNone/>
            </a:pPr>
            <a:r>
              <a:rPr lang="vi-VN" sz="4200" b="1" i="1" smtClean="0"/>
              <a:t>- Vạch </a:t>
            </a:r>
            <a:r>
              <a:rPr lang="vi-VN" sz="4200" b="1" i="1"/>
              <a:t>liền ngang</a:t>
            </a:r>
            <a:r>
              <a:rPr lang="vi-VN" sz="4200"/>
              <a:t> </a:t>
            </a:r>
            <a:r>
              <a:rPr lang="vi-VN" sz="4200" b="1"/>
              <a:t>phần xe </a:t>
            </a:r>
            <a:r>
              <a:rPr lang="vi-VN" sz="4200" b="1" smtClean="0"/>
              <a:t>chạy:  </a:t>
            </a:r>
            <a:r>
              <a:rPr lang="vi-VN" sz="4200"/>
              <a:t>C</a:t>
            </a:r>
            <a:r>
              <a:rPr lang="vi-VN" sz="4200" smtClean="0"/>
              <a:t>ó </a:t>
            </a:r>
            <a:r>
              <a:rPr lang="vi-VN" sz="4200"/>
              <a:t>hiệu lực như biển báo “dừng lại” yêu cầu mọi xe cơ giới, thô sơ phải dừng lại trước vạch và chờ hiệu lệnh chỉ huy giao thông.</a:t>
            </a:r>
            <a:endParaRPr lang="vi-VN" sz="4200" smtClean="0"/>
          </a:p>
          <a:p>
            <a:pPr marL="0" indent="0">
              <a:buNone/>
            </a:pPr>
            <a:r>
              <a:rPr lang="vi-VN" sz="4200" b="1" i="1" smtClean="0"/>
              <a:t>- Vạch </a:t>
            </a:r>
            <a:r>
              <a:rPr lang="vi-VN" sz="4200" b="1" i="1"/>
              <a:t>đứt quãng ngang đường</a:t>
            </a:r>
            <a:r>
              <a:rPr lang="vi-VN" sz="4200"/>
              <a:t> </a:t>
            </a:r>
            <a:r>
              <a:rPr lang="vi-VN" sz="4200" smtClean="0"/>
              <a:t>: Dùng </a:t>
            </a:r>
            <a:r>
              <a:rPr lang="vi-VN" sz="4200"/>
              <a:t>để phân chia phần đường giành cho người đi bộ hoặc đi xe đạp (gần chỗ đường giao) sang đường</a:t>
            </a:r>
            <a:r>
              <a:rPr lang="vi-VN" sz="4200" smtClean="0"/>
              <a:t>.</a:t>
            </a:r>
          </a:p>
          <a:p>
            <a:pPr marL="0" indent="0">
              <a:buNone/>
            </a:pPr>
            <a:r>
              <a:rPr lang="en-US" sz="4200">
                <a:latin typeface="Arial" pitchFamily="34" charset="0"/>
                <a:cs typeface="Arial" pitchFamily="34" charset="0"/>
              </a:rPr>
              <a:t>- </a:t>
            </a:r>
            <a:r>
              <a:rPr lang="en-US" sz="4200" b="1">
                <a:latin typeface="Arial" pitchFamily="34" charset="0"/>
                <a:cs typeface="Arial" pitchFamily="34" charset="0"/>
              </a:rPr>
              <a:t>Vạch sơn sóng màu vàng </a:t>
            </a:r>
            <a:r>
              <a:rPr lang="en-US" sz="4200">
                <a:latin typeface="Arial" pitchFamily="34" charset="0"/>
                <a:cs typeface="Arial" pitchFamily="34" charset="0"/>
              </a:rPr>
              <a:t>quay định vị trí dừng của xe các phương tiện vận tải Theo tuyến quay định hoặc nơi tập kết của tắc xi, cấm dừng hoặc đỗ của bất kì một lọai phương tiện nào về cả hai phía và cách vạch 15cm. </a:t>
            </a:r>
            <a:endParaRPr lang="vi-VN" sz="4200">
              <a:latin typeface="Arial" pitchFamily="34" charset="0"/>
              <a:cs typeface="Arial" pitchFamily="34" charset="0"/>
            </a:endParaRPr>
          </a:p>
          <a:p>
            <a:pPr marL="0" indent="0">
              <a:buNone/>
            </a:pPr>
            <a:endParaRPr lang="vi-VN" b="1"/>
          </a:p>
          <a:p>
            <a:pPr marL="0" indent="0">
              <a:buNone/>
            </a:pPr>
            <a:r>
              <a:rPr lang="vi-VN"/>
              <a:t/>
            </a:r>
            <a:br>
              <a:rPr lang="vi-VN"/>
            </a:br>
            <a:endParaRPr lang="vi-VN" smtClean="0"/>
          </a:p>
          <a:p>
            <a:pPr marL="0" indent="0">
              <a:buNone/>
            </a:pPr>
            <a:endParaRPr lang="vi-VN" b="1"/>
          </a:p>
          <a:p>
            <a:pPr marL="0" indent="0">
              <a:buNone/>
            </a:pPr>
            <a:endParaRPr lang="vi-VN"/>
          </a:p>
        </p:txBody>
      </p:sp>
      <p:pic>
        <p:nvPicPr>
          <p:cNvPr id="4" name="Picture 3" descr="Ã nghÄ©a cÃ¡c váº¡ch káº» ÄÆ°á»ng trong luáº­t giao thÃ´ng ÄÆ°á»ng bá»"/>
          <p:cNvPicPr/>
          <p:nvPr/>
        </p:nvPicPr>
        <p:blipFill>
          <a:blip r:embed="rId2">
            <a:extLst>
              <a:ext uri="{28A0092B-C50C-407E-A947-70E740481C1C}">
                <a14:useLocalDpi xmlns:a14="http://schemas.microsoft.com/office/drawing/2010/main" val="0"/>
              </a:ext>
            </a:extLst>
          </a:blip>
          <a:srcRect/>
          <a:stretch>
            <a:fillRect/>
          </a:stretch>
        </p:blipFill>
        <p:spPr bwMode="auto">
          <a:xfrm>
            <a:off x="846863" y="5334000"/>
            <a:ext cx="1900555" cy="1066800"/>
          </a:xfrm>
          <a:prstGeom prst="rect">
            <a:avLst/>
          </a:prstGeom>
          <a:noFill/>
          <a:ln>
            <a:noFill/>
          </a:ln>
        </p:spPr>
      </p:pic>
    </p:spTree>
    <p:extLst>
      <p:ext uri="{BB962C8B-B14F-4D97-AF65-F5344CB8AC3E}">
        <p14:creationId xmlns:p14="http://schemas.microsoft.com/office/powerpoint/2010/main" val="38256134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smtClean="0"/>
              <a:t/>
            </a:r>
            <a:br>
              <a:rPr lang="en-US" b="1" smtClean="0"/>
            </a:br>
            <a:r>
              <a:rPr lang="en-US" sz="2700" b="1" smtClean="0">
                <a:latin typeface="Arial" pitchFamily="34" charset="0"/>
                <a:cs typeface="Arial" pitchFamily="34" charset="0"/>
              </a:rPr>
              <a:t>Bài </a:t>
            </a:r>
            <a:r>
              <a:rPr lang="en-US" sz="2700" b="1">
                <a:latin typeface="Arial" pitchFamily="34" charset="0"/>
                <a:cs typeface="Arial" pitchFamily="34" charset="0"/>
              </a:rPr>
              <a:t>3</a:t>
            </a:r>
            <a:r>
              <a:rPr lang="en-US" sz="2700" smtClean="0">
                <a:latin typeface="Arial" pitchFamily="34" charset="0"/>
                <a:cs typeface="Arial" pitchFamily="34" charset="0"/>
              </a:rPr>
              <a:t>. </a:t>
            </a:r>
            <a:r>
              <a:rPr lang="en-US" sz="2700">
                <a:latin typeface="Arial" pitchFamily="34" charset="0"/>
                <a:cs typeface="Arial" pitchFamily="34" charset="0"/>
              </a:rPr>
              <a:t>ĐI XE </a:t>
            </a:r>
            <a:r>
              <a:rPr lang="en-US" sz="2700" smtClean="0">
                <a:latin typeface="Arial" pitchFamily="34" charset="0"/>
                <a:cs typeface="Arial" pitchFamily="34" charset="0"/>
              </a:rPr>
              <a:t>ĐẠP ĐIỆN </a:t>
            </a:r>
            <a:r>
              <a:rPr lang="en-US" sz="2700">
                <a:latin typeface="Arial" pitchFamily="34" charset="0"/>
                <a:cs typeface="Arial" pitchFamily="34" charset="0"/>
              </a:rPr>
              <a:t>AN TOÀN</a:t>
            </a:r>
            <a:r>
              <a:rPr lang="vi-VN" sz="2700">
                <a:latin typeface="Arial" pitchFamily="34" charset="0"/>
                <a:cs typeface="Arial" pitchFamily="34" charset="0"/>
              </a:rPr>
              <a:t/>
            </a:r>
            <a:br>
              <a:rPr lang="vi-VN" sz="2700">
                <a:latin typeface="Arial" pitchFamily="34" charset="0"/>
                <a:cs typeface="Arial" pitchFamily="34" charset="0"/>
              </a:rPr>
            </a:br>
            <a:endParaRPr lang="vi-VN" sz="270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marL="0" indent="0">
              <a:buNone/>
            </a:pPr>
            <a:r>
              <a:rPr lang="en-US" sz="2400">
                <a:latin typeface="Arial" pitchFamily="34" charset="0"/>
                <a:cs typeface="Arial" pitchFamily="34" charset="0"/>
              </a:rPr>
              <a:t>- Các quy tắc an toàn đối với người đi xe đạp </a:t>
            </a:r>
            <a:r>
              <a:rPr lang="en-US" sz="2400" smtClean="0">
                <a:latin typeface="Arial" pitchFamily="34" charset="0"/>
                <a:cs typeface="Arial" pitchFamily="34" charset="0"/>
              </a:rPr>
              <a:t>điện đã </a:t>
            </a:r>
            <a:r>
              <a:rPr lang="en-US" sz="2400">
                <a:latin typeface="Arial" pitchFamily="34" charset="0"/>
                <a:cs typeface="Arial" pitchFamily="34" charset="0"/>
              </a:rPr>
              <a:t>được chắt lọc đầy đủ trong tài liệu</a:t>
            </a:r>
            <a:r>
              <a:rPr lang="vi-VN" sz="2400">
                <a:latin typeface="Arial" pitchFamily="34" charset="0"/>
                <a:cs typeface="Arial" pitchFamily="34" charset="0"/>
              </a:rPr>
              <a:t>. </a:t>
            </a:r>
            <a:r>
              <a:rPr lang="en-US" sz="2400">
                <a:latin typeface="Arial" pitchFamily="34" charset="0"/>
                <a:cs typeface="Arial" pitchFamily="34" charset="0"/>
              </a:rPr>
              <a:t>Nên khi dạy bài này, GV cần lưu ý gắn các quy tắc đó vào thực tế đi xe </a:t>
            </a:r>
            <a:r>
              <a:rPr lang="en-US" sz="2400" smtClean="0">
                <a:latin typeface="Arial" pitchFamily="34" charset="0"/>
                <a:cs typeface="Arial" pitchFamily="34" charset="0"/>
              </a:rPr>
              <a:t>đạp điện </a:t>
            </a:r>
            <a:r>
              <a:rPr lang="en-US" sz="2400">
                <a:latin typeface="Arial" pitchFamily="34" charset="0"/>
                <a:cs typeface="Arial" pitchFamily="34" charset="0"/>
              </a:rPr>
              <a:t>khi tham gia giao thông của HS lớp mình.</a:t>
            </a:r>
            <a:endParaRPr lang="vi-VN" sz="2400">
              <a:latin typeface="Arial" pitchFamily="34" charset="0"/>
              <a:cs typeface="Arial" pitchFamily="34" charset="0"/>
            </a:endParaRPr>
          </a:p>
          <a:p>
            <a:pPr marL="0" indent="0">
              <a:buNone/>
            </a:pPr>
            <a:r>
              <a:rPr lang="en-US" sz="2400">
                <a:latin typeface="Arial" pitchFamily="34" charset="0"/>
                <a:cs typeface="Arial" pitchFamily="34" charset="0"/>
              </a:rPr>
              <a:t>- GV cần bố trí thời lượng 30 đến 45 phút cho HS vận dụng các quy tắc đi xe đạp </a:t>
            </a:r>
            <a:r>
              <a:rPr lang="en-US" sz="2400" smtClean="0">
                <a:latin typeface="Arial" pitchFamily="34" charset="0"/>
                <a:cs typeface="Arial" pitchFamily="34" charset="0"/>
              </a:rPr>
              <a:t>điện an </a:t>
            </a:r>
            <a:r>
              <a:rPr lang="en-US" sz="2400">
                <a:latin typeface="Arial" pitchFamily="34" charset="0"/>
                <a:cs typeface="Arial" pitchFamily="34" charset="0"/>
              </a:rPr>
              <a:t>toàn trong tình huống mô phỏng trên lớp học hoặc ngoài sân </a:t>
            </a:r>
            <a:r>
              <a:rPr lang="en-US" sz="2400" smtClean="0">
                <a:latin typeface="Arial" pitchFamily="34" charset="0"/>
                <a:cs typeface="Arial" pitchFamily="34" charset="0"/>
              </a:rPr>
              <a:t>trường hoặc tình huống thực trên 1 đoạn đường. </a:t>
            </a:r>
            <a:endParaRPr lang="vi-VN" sz="2400">
              <a:latin typeface="Arial" pitchFamily="34" charset="0"/>
              <a:cs typeface="Arial" pitchFamily="34" charset="0"/>
            </a:endParaRPr>
          </a:p>
          <a:p>
            <a:pPr marL="0" indent="0">
              <a:buNone/>
            </a:pPr>
            <a:endParaRPr lang="vi-VN"/>
          </a:p>
        </p:txBody>
      </p:sp>
    </p:spTree>
    <p:extLst>
      <p:ext uri="{BB962C8B-B14F-4D97-AF65-F5344CB8AC3E}">
        <p14:creationId xmlns:p14="http://schemas.microsoft.com/office/powerpoint/2010/main" val="26136615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smtClean="0">
                <a:latin typeface="Arial" pitchFamily="34" charset="0"/>
                <a:cs typeface="Arial" pitchFamily="34" charset="0"/>
              </a:rPr>
              <a:t>LỚP 9</a:t>
            </a:r>
            <a:endParaRPr lang="vi-VN" sz="2400" b="1">
              <a:latin typeface="Arial" pitchFamily="34" charset="0"/>
              <a:cs typeface="Arial" pitchFamily="34" charset="0"/>
            </a:endParaRPr>
          </a:p>
        </p:txBody>
      </p:sp>
      <p:sp>
        <p:nvSpPr>
          <p:cNvPr id="3" name="Content Placeholder 2"/>
          <p:cNvSpPr>
            <a:spLocks noGrp="1"/>
          </p:cNvSpPr>
          <p:nvPr>
            <p:ph idx="1"/>
          </p:nvPr>
        </p:nvSpPr>
        <p:spPr>
          <a:xfrm>
            <a:off x="457200" y="990600"/>
            <a:ext cx="8229600" cy="5135563"/>
          </a:xfrm>
        </p:spPr>
        <p:txBody>
          <a:bodyPr>
            <a:normAutofit/>
          </a:bodyPr>
          <a:lstStyle/>
          <a:p>
            <a:pPr marL="0" indent="0">
              <a:buNone/>
            </a:pPr>
            <a:r>
              <a:rPr lang="en-US" sz="2400" b="1" smtClean="0">
                <a:latin typeface="Arial" pitchFamily="34" charset="0"/>
                <a:cs typeface="Arial" pitchFamily="34" charset="0"/>
              </a:rPr>
              <a:t>Bài 1. </a:t>
            </a:r>
            <a:r>
              <a:rPr lang="vi-VN" sz="2400" b="1">
                <a:latin typeface="Arial" pitchFamily="34" charset="0"/>
                <a:cs typeface="Arial" pitchFamily="34" charset="0"/>
              </a:rPr>
              <a:t>Nhường đường, vượt xe, chuyển hướng xe trên </a:t>
            </a:r>
            <a:r>
              <a:rPr lang="vi-VN" sz="2400" b="1" smtClean="0">
                <a:latin typeface="Arial" pitchFamily="34" charset="0"/>
                <a:cs typeface="Arial" pitchFamily="34" charset="0"/>
              </a:rPr>
              <a:t>đường </a:t>
            </a:r>
            <a:r>
              <a:rPr lang="vi-VN" sz="2400" b="1">
                <a:latin typeface="Arial" pitchFamily="34" charset="0"/>
                <a:cs typeface="Arial" pitchFamily="34" charset="0"/>
              </a:rPr>
              <a:t>bộ </a:t>
            </a:r>
            <a:r>
              <a:rPr lang="vi-VN" sz="2400" b="1" smtClean="0">
                <a:latin typeface="Arial" pitchFamily="34" charset="0"/>
                <a:cs typeface="Arial" pitchFamily="34" charset="0"/>
              </a:rPr>
              <a:t>đối với người đi xe đạp và xe đạp điện</a:t>
            </a:r>
          </a:p>
          <a:p>
            <a:pPr marL="0" indent="0">
              <a:buNone/>
            </a:pPr>
            <a:r>
              <a:rPr lang="vi-VN" sz="2400" smtClean="0">
                <a:latin typeface="Arial" pitchFamily="34" charset="0"/>
                <a:cs typeface="Arial" pitchFamily="34" charset="0"/>
              </a:rPr>
              <a:t>Lưu ý: Dành 1 nửa thời lượng cho thực hành.</a:t>
            </a:r>
            <a:endParaRPr lang="vi-VN" sz="2400">
              <a:latin typeface="Arial" pitchFamily="34" charset="0"/>
              <a:cs typeface="Arial" pitchFamily="34" charset="0"/>
            </a:endParaRPr>
          </a:p>
        </p:txBody>
      </p:sp>
    </p:spTree>
    <p:extLst>
      <p:ext uri="{BB962C8B-B14F-4D97-AF65-F5344CB8AC3E}">
        <p14:creationId xmlns:p14="http://schemas.microsoft.com/office/powerpoint/2010/main" val="5680286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smtClean="0">
                <a:solidFill>
                  <a:srgbClr val="FF0000"/>
                </a:solidFill>
                <a:latin typeface="Arial" pitchFamily="34" charset="0"/>
                <a:cs typeface="Arial" pitchFamily="34" charset="0"/>
              </a:rPr>
              <a:t>.</a:t>
            </a:r>
            <a:endParaRPr lang="en-US" sz="3200" b="1" dirty="0">
              <a:solidFill>
                <a:srgbClr val="FF0000"/>
              </a:solidFill>
              <a:latin typeface="Arial" pitchFamily="34" charset="0"/>
              <a:cs typeface="Arial" pitchFamily="34" charset="0"/>
            </a:endParaRPr>
          </a:p>
        </p:txBody>
      </p:sp>
      <p:sp>
        <p:nvSpPr>
          <p:cNvPr id="3" name="Content Placeholder 2"/>
          <p:cNvSpPr>
            <a:spLocks noGrp="1"/>
          </p:cNvSpPr>
          <p:nvPr>
            <p:ph idx="1"/>
          </p:nvPr>
        </p:nvSpPr>
        <p:spPr/>
        <p:txBody>
          <a:bodyPr/>
          <a:lstStyle/>
          <a:p>
            <a:pPr marL="0" indent="0">
              <a:buNone/>
            </a:pPr>
            <a:r>
              <a:rPr lang="en-US" sz="2600" smtClean="0">
                <a:latin typeface="Arial" pitchFamily="34" charset="0"/>
                <a:cs typeface="Arial" pitchFamily="34" charset="0"/>
              </a:rPr>
              <a:t>I</a:t>
            </a:r>
            <a:r>
              <a:rPr lang="en-US" sz="2600">
                <a:latin typeface="Arial" pitchFamily="34" charset="0"/>
                <a:cs typeface="Arial" pitchFamily="34" charset="0"/>
              </a:rPr>
              <a:t>. MỘT SỐ VẤN ĐỀ CHUNG VỀ GIÁO DỤC AN TOÀN </a:t>
            </a:r>
            <a:r>
              <a:rPr lang="en-US" sz="2600" smtClean="0">
                <a:latin typeface="Arial" pitchFamily="34" charset="0"/>
                <a:cs typeface="Arial" pitchFamily="34" charset="0"/>
              </a:rPr>
              <a:t>GIAO THÔNG CHO </a:t>
            </a:r>
            <a:r>
              <a:rPr lang="en-US" sz="2600">
                <a:latin typeface="Arial" pitchFamily="34" charset="0"/>
                <a:cs typeface="Arial" pitchFamily="34" charset="0"/>
              </a:rPr>
              <a:t>HỌC SINH </a:t>
            </a:r>
            <a:r>
              <a:rPr lang="en-US" sz="2600" smtClean="0">
                <a:latin typeface="Arial" pitchFamily="34" charset="0"/>
                <a:cs typeface="Arial" pitchFamily="34" charset="0"/>
              </a:rPr>
              <a:t>THCS HÀ </a:t>
            </a:r>
            <a:r>
              <a:rPr lang="en-US" sz="2600">
                <a:latin typeface="Arial" pitchFamily="34" charset="0"/>
                <a:cs typeface="Arial" pitchFamily="34" charset="0"/>
              </a:rPr>
              <a:t>NỘI</a:t>
            </a:r>
            <a:endParaRPr lang="vi-VN" sz="2600">
              <a:latin typeface="Arial" pitchFamily="34" charset="0"/>
              <a:cs typeface="Arial" pitchFamily="34" charset="0"/>
            </a:endParaRPr>
          </a:p>
          <a:p>
            <a:pPr algn="ctr">
              <a:buNone/>
            </a:pPr>
            <a:endParaRPr lang="en-US" b="1" dirty="0">
              <a:solidFill>
                <a:srgbClr val="00B050"/>
              </a:solidFill>
              <a:latin typeface="Arial" pitchFamily="34" charset="0"/>
              <a:cs typeface="Arial" pitchFamily="34" charset="0"/>
            </a:endParaRPr>
          </a:p>
        </p:txBody>
      </p:sp>
    </p:spTree>
    <p:extLst>
      <p:ext uri="{BB962C8B-B14F-4D97-AF65-F5344CB8AC3E}">
        <p14:creationId xmlns:p14="http://schemas.microsoft.com/office/powerpoint/2010/main" val="2918079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smtClean="0"/>
              <a:t>.</a:t>
            </a:r>
            <a:endParaRPr lang="en-US" sz="3600" dirty="0"/>
          </a:p>
        </p:txBody>
      </p:sp>
      <p:sp>
        <p:nvSpPr>
          <p:cNvPr id="3" name="Content Placeholder 2"/>
          <p:cNvSpPr>
            <a:spLocks noGrp="1"/>
          </p:cNvSpPr>
          <p:nvPr>
            <p:ph idx="1"/>
          </p:nvPr>
        </p:nvSpPr>
        <p:spPr/>
        <p:txBody>
          <a:bodyPr>
            <a:normAutofit/>
          </a:bodyPr>
          <a:lstStyle/>
          <a:p>
            <a:pPr marL="0" indent="0" algn="ctr">
              <a:buNone/>
            </a:pPr>
            <a:r>
              <a:rPr lang="en-US" sz="2800" b="1">
                <a:solidFill>
                  <a:srgbClr val="0070C0"/>
                </a:solidFill>
                <a:latin typeface="Arial" pitchFamily="34" charset="0"/>
                <a:cs typeface="Arial" pitchFamily="34" charset="0"/>
              </a:rPr>
              <a:t>III. ĐỊNH HƯỚNG GIÁO DỤC ATGT </a:t>
            </a:r>
            <a:endParaRPr lang="en-US" sz="2800" b="1" smtClean="0">
              <a:solidFill>
                <a:srgbClr val="0070C0"/>
              </a:solidFill>
              <a:latin typeface="Arial" pitchFamily="34" charset="0"/>
              <a:cs typeface="Arial" pitchFamily="34" charset="0"/>
            </a:endParaRPr>
          </a:p>
          <a:p>
            <a:pPr marL="0" indent="0" algn="ctr">
              <a:buNone/>
            </a:pPr>
            <a:r>
              <a:rPr lang="en-US" sz="2800" b="1" smtClean="0">
                <a:solidFill>
                  <a:srgbClr val="0070C0"/>
                </a:solidFill>
                <a:latin typeface="Arial" pitchFamily="34" charset="0"/>
                <a:cs typeface="Arial" pitchFamily="34" charset="0"/>
              </a:rPr>
              <a:t>CHO </a:t>
            </a:r>
            <a:r>
              <a:rPr lang="en-US" sz="2800" b="1">
                <a:solidFill>
                  <a:srgbClr val="0070C0"/>
                </a:solidFill>
                <a:latin typeface="Arial" pitchFamily="34" charset="0"/>
                <a:cs typeface="Arial" pitchFamily="34" charset="0"/>
              </a:rPr>
              <a:t>HỌC SINH </a:t>
            </a:r>
            <a:r>
              <a:rPr lang="en-US" sz="2800" b="1" smtClean="0">
                <a:solidFill>
                  <a:srgbClr val="0070C0"/>
                </a:solidFill>
                <a:latin typeface="Arial" pitchFamily="34" charset="0"/>
                <a:cs typeface="Arial" pitchFamily="34" charset="0"/>
              </a:rPr>
              <a:t>THCS Ở </a:t>
            </a:r>
            <a:r>
              <a:rPr lang="en-US" sz="2800" b="1">
                <a:solidFill>
                  <a:srgbClr val="0070C0"/>
                </a:solidFill>
                <a:latin typeface="Arial" pitchFamily="34" charset="0"/>
                <a:cs typeface="Arial" pitchFamily="34" charset="0"/>
              </a:rPr>
              <a:t>HÀ NỘI </a:t>
            </a:r>
            <a:endParaRPr lang="vi-VN" sz="2800" b="1">
              <a:solidFill>
                <a:srgbClr val="0070C0"/>
              </a:solidFill>
              <a:latin typeface="Arial" pitchFamily="34" charset="0"/>
              <a:cs typeface="Arial" pitchFamily="34" charset="0"/>
            </a:endParaRPr>
          </a:p>
          <a:p>
            <a:pPr marL="0" indent="0" algn="ctr">
              <a:buNone/>
            </a:pPr>
            <a:endParaRPr lang="en-US" b="1" dirty="0">
              <a:solidFill>
                <a:srgbClr val="0070C0"/>
              </a:solidFill>
            </a:endParaRPr>
          </a:p>
        </p:txBody>
      </p:sp>
    </p:spTree>
    <p:extLst>
      <p:ext uri="{BB962C8B-B14F-4D97-AF65-F5344CB8AC3E}">
        <p14:creationId xmlns:p14="http://schemas.microsoft.com/office/powerpoint/2010/main" val="354786764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smtClean="0"/>
              <a:t/>
            </a:r>
            <a:br>
              <a:rPr lang="en-US" b="1" smtClean="0"/>
            </a:br>
            <a:r>
              <a:rPr lang="en-US" sz="3100" b="1" smtClean="0">
                <a:latin typeface="Arial" pitchFamily="34" charset="0"/>
                <a:cs typeface="Arial" pitchFamily="34" charset="0"/>
              </a:rPr>
              <a:t>3.1</a:t>
            </a:r>
            <a:r>
              <a:rPr lang="en-US" sz="3100" b="1">
                <a:latin typeface="Arial" pitchFamily="34" charset="0"/>
                <a:cs typeface="Arial" pitchFamily="34" charset="0"/>
              </a:rPr>
              <a:t>. </a:t>
            </a:r>
            <a:r>
              <a:rPr lang="da-DK" sz="3100" b="1">
                <a:latin typeface="Arial" pitchFamily="34" charset="0"/>
                <a:cs typeface="Arial" pitchFamily="34" charset="0"/>
              </a:rPr>
              <a:t>Một số </a:t>
            </a:r>
            <a:r>
              <a:rPr lang="da-DK" sz="3100" b="1" smtClean="0">
                <a:latin typeface="Arial" pitchFamily="34" charset="0"/>
                <a:cs typeface="Arial" pitchFamily="34" charset="0"/>
              </a:rPr>
              <a:t>lưu ý khi GD </a:t>
            </a:r>
            <a:r>
              <a:rPr lang="en-US" sz="3100" b="1" smtClean="0">
                <a:latin typeface="Arial" pitchFamily="34" charset="0"/>
                <a:cs typeface="Arial" pitchFamily="34" charset="0"/>
              </a:rPr>
              <a:t>ATGT </a:t>
            </a:r>
            <a:r>
              <a:rPr lang="en-US" sz="3100" b="1">
                <a:latin typeface="Arial" pitchFamily="34" charset="0"/>
                <a:cs typeface="Arial" pitchFamily="34" charset="0"/>
              </a:rPr>
              <a:t>cho </a:t>
            </a:r>
            <a:r>
              <a:rPr lang="en-US" sz="3100" b="1" smtClean="0">
                <a:latin typeface="Arial" pitchFamily="34" charset="0"/>
                <a:cs typeface="Arial" pitchFamily="34" charset="0"/>
              </a:rPr>
              <a:t>HS </a:t>
            </a:r>
            <a:r>
              <a:rPr lang="vi-VN" sz="3100" b="1" smtClean="0">
                <a:latin typeface="Arial" pitchFamily="34" charset="0"/>
                <a:cs typeface="Arial" pitchFamily="34" charset="0"/>
              </a:rPr>
              <a:t>THCS</a:t>
            </a:r>
            <a:r>
              <a:rPr lang="vi-VN" sz="3100">
                <a:latin typeface="Arial" pitchFamily="34" charset="0"/>
                <a:cs typeface="Arial" pitchFamily="34" charset="0"/>
              </a:rPr>
              <a:t/>
            </a:r>
            <a:br>
              <a:rPr lang="vi-VN" sz="3100">
                <a:latin typeface="Arial" pitchFamily="34" charset="0"/>
                <a:cs typeface="Arial" pitchFamily="34" charset="0"/>
              </a:rPr>
            </a:br>
            <a:endParaRPr lang="en-US" sz="3100"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a:buNone/>
            </a:pPr>
            <a:r>
              <a:rPr lang="en-US" sz="2400" smtClean="0">
                <a:latin typeface="Arial" pitchFamily="34" charset="0"/>
                <a:cs typeface="Arial" pitchFamily="34" charset="0"/>
              </a:rPr>
              <a:t>3.2.1</a:t>
            </a:r>
            <a:r>
              <a:rPr lang="en-US" sz="2400">
                <a:latin typeface="Arial" pitchFamily="34" charset="0"/>
                <a:cs typeface="Arial" pitchFamily="34" charset="0"/>
              </a:rPr>
              <a:t>. Giáo dục ATGT cho học sinh </a:t>
            </a:r>
            <a:r>
              <a:rPr lang="vi-VN" sz="2400">
                <a:latin typeface="Arial" pitchFamily="34" charset="0"/>
                <a:cs typeface="Arial" pitchFamily="34" charset="0"/>
              </a:rPr>
              <a:t>chú trọng phát triển </a:t>
            </a:r>
            <a:r>
              <a:rPr lang="en-US" sz="2400">
                <a:latin typeface="Arial" pitchFamily="34" charset="0"/>
                <a:cs typeface="Arial" pitchFamily="34" charset="0"/>
              </a:rPr>
              <a:t>khả </a:t>
            </a:r>
            <a:r>
              <a:rPr lang="vi-VN" sz="2400">
                <a:latin typeface="Arial" pitchFamily="34" charset="0"/>
                <a:cs typeface="Arial" pitchFamily="34" charset="0"/>
              </a:rPr>
              <a:t>năng</a:t>
            </a:r>
            <a:r>
              <a:rPr lang="en-US" sz="2400">
                <a:latin typeface="Arial" pitchFamily="34" charset="0"/>
                <a:cs typeface="Arial" pitchFamily="34" charset="0"/>
              </a:rPr>
              <a:t> luyện tập, vận dụng quy tắc đi đường an toàn </a:t>
            </a:r>
            <a:r>
              <a:rPr lang="vi-VN" sz="2400">
                <a:latin typeface="Arial" pitchFamily="34" charset="0"/>
                <a:cs typeface="Arial" pitchFamily="34" charset="0"/>
              </a:rPr>
              <a:t>c</a:t>
            </a:r>
            <a:r>
              <a:rPr lang="en-US" sz="2400">
                <a:latin typeface="Arial" pitchFamily="34" charset="0"/>
                <a:cs typeface="Arial" pitchFamily="34" charset="0"/>
              </a:rPr>
              <a:t>ho</a:t>
            </a:r>
            <a:r>
              <a:rPr lang="vi-VN" sz="2400">
                <a:latin typeface="Arial" pitchFamily="34" charset="0"/>
                <a:cs typeface="Arial" pitchFamily="34" charset="0"/>
              </a:rPr>
              <a:t> học sinh</a:t>
            </a:r>
          </a:p>
          <a:p>
            <a:pPr>
              <a:buNone/>
            </a:pPr>
            <a:r>
              <a:rPr lang="da-DK" sz="2400">
                <a:latin typeface="Arial" pitchFamily="34" charset="0"/>
                <a:cs typeface="Arial" pitchFamily="34" charset="0"/>
              </a:rPr>
              <a:t>3.2.2. Giáo dục ATGT thông qua các </a:t>
            </a:r>
            <a:r>
              <a:rPr lang="vi-VN" sz="2400" smtClean="0">
                <a:latin typeface="Arial" pitchFamily="34" charset="0"/>
                <a:cs typeface="Arial" pitchFamily="34" charset="0"/>
              </a:rPr>
              <a:t>HĐ trải nghiệm </a:t>
            </a:r>
          </a:p>
          <a:p>
            <a:pPr marL="0" indent="0">
              <a:buNone/>
            </a:pPr>
            <a:r>
              <a:rPr lang="en-US" sz="2400">
                <a:latin typeface="Arial" pitchFamily="34" charset="0"/>
                <a:cs typeface="Arial" pitchFamily="34" charset="0"/>
              </a:rPr>
              <a:t>Tổ chức dạy học thông qua các hoạt động trải nghiệm giáo dục an toàn giao thông cho học sinh, gồm các bước chính: </a:t>
            </a:r>
            <a:endParaRPr lang="vi-VN" sz="2400">
              <a:latin typeface="Arial" pitchFamily="34" charset="0"/>
              <a:cs typeface="Arial" pitchFamily="34" charset="0"/>
            </a:endParaRPr>
          </a:p>
          <a:p>
            <a:pPr marL="0" indent="0">
              <a:buNone/>
            </a:pPr>
            <a:r>
              <a:rPr lang="en-US" sz="2400">
                <a:latin typeface="Arial" pitchFamily="34" charset="0"/>
                <a:cs typeface="Arial" pitchFamily="34" charset="0"/>
              </a:rPr>
              <a:t>1) Trải nghiệm</a:t>
            </a:r>
            <a:endParaRPr lang="vi-VN" sz="2400">
              <a:latin typeface="Arial" pitchFamily="34" charset="0"/>
              <a:cs typeface="Arial" pitchFamily="34" charset="0"/>
            </a:endParaRPr>
          </a:p>
          <a:p>
            <a:pPr marL="0" indent="0">
              <a:buNone/>
            </a:pPr>
            <a:r>
              <a:rPr lang="en-US" sz="2400">
                <a:latin typeface="Arial" pitchFamily="34" charset="0"/>
                <a:cs typeface="Arial" pitchFamily="34" charset="0"/>
              </a:rPr>
              <a:t>2) Phân tích, rút ra kiến thức, hình thành kỹ năng mới </a:t>
            </a:r>
            <a:endParaRPr lang="vi-VN" sz="2400">
              <a:latin typeface="Arial" pitchFamily="34" charset="0"/>
              <a:cs typeface="Arial" pitchFamily="34" charset="0"/>
            </a:endParaRPr>
          </a:p>
          <a:p>
            <a:pPr marL="0" indent="0">
              <a:buNone/>
            </a:pPr>
            <a:r>
              <a:rPr lang="en-US" sz="2400">
                <a:latin typeface="Arial" pitchFamily="34" charset="0"/>
                <a:cs typeface="Arial" pitchFamily="34" charset="0"/>
              </a:rPr>
              <a:t>3) Luyện tập, củng cố </a:t>
            </a:r>
            <a:endParaRPr lang="vi-VN" sz="2400">
              <a:latin typeface="Arial" pitchFamily="34" charset="0"/>
              <a:cs typeface="Arial" pitchFamily="34" charset="0"/>
            </a:endParaRPr>
          </a:p>
          <a:p>
            <a:pPr marL="0" indent="0">
              <a:buNone/>
            </a:pPr>
            <a:r>
              <a:rPr lang="en-US" sz="2400">
                <a:latin typeface="Arial" pitchFamily="34" charset="0"/>
                <a:cs typeface="Arial" pitchFamily="34" charset="0"/>
              </a:rPr>
              <a:t>4) Vận dụng.</a:t>
            </a:r>
            <a:endParaRPr lang="vi-VN" sz="2400">
              <a:latin typeface="Arial" pitchFamily="34" charset="0"/>
              <a:cs typeface="Arial" pitchFamily="34" charset="0"/>
            </a:endParaRPr>
          </a:p>
          <a:p>
            <a:pPr>
              <a:buNone/>
            </a:pPr>
            <a:endParaRPr lang="vi-VN" sz="2400">
              <a:latin typeface="Arial" pitchFamily="34" charset="0"/>
              <a:cs typeface="Arial" pitchFamily="34" charset="0"/>
            </a:endParaRPr>
          </a:p>
          <a:p>
            <a:pPr>
              <a:buNone/>
            </a:pPr>
            <a:endParaRPr lang="en-US" dirty="0"/>
          </a:p>
        </p:txBody>
      </p:sp>
    </p:spTree>
    <p:extLst>
      <p:ext uri="{BB962C8B-B14F-4D97-AF65-F5344CB8AC3E}">
        <p14:creationId xmlns:p14="http://schemas.microsoft.com/office/powerpoint/2010/main" val="6334282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2400" b="1">
                <a:latin typeface="Arial" pitchFamily="34" charset="0"/>
                <a:cs typeface="Arial" pitchFamily="34" charset="0"/>
              </a:rPr>
              <a:t>3.1. </a:t>
            </a:r>
            <a:r>
              <a:rPr lang="da-DK" sz="2400" b="1">
                <a:latin typeface="Arial" pitchFamily="34" charset="0"/>
                <a:cs typeface="Arial" pitchFamily="34" charset="0"/>
              </a:rPr>
              <a:t>Một số lưu ý khi GD </a:t>
            </a:r>
            <a:r>
              <a:rPr lang="en-US" sz="2400" b="1">
                <a:latin typeface="Arial" pitchFamily="34" charset="0"/>
                <a:cs typeface="Arial" pitchFamily="34" charset="0"/>
              </a:rPr>
              <a:t>ATGT cho HS </a:t>
            </a:r>
            <a:r>
              <a:rPr lang="vi-VN" sz="2400" b="1">
                <a:latin typeface="Arial" pitchFamily="34" charset="0"/>
                <a:cs typeface="Arial" pitchFamily="34" charset="0"/>
              </a:rPr>
              <a:t>THCS (Tiếp)</a:t>
            </a:r>
            <a:endParaRPr lang="vi-VN" sz="2400">
              <a:latin typeface="Arial" pitchFamily="34" charset="0"/>
              <a:cs typeface="Arial" pitchFamily="34" charset="0"/>
            </a:endParaRPr>
          </a:p>
        </p:txBody>
      </p:sp>
      <p:sp>
        <p:nvSpPr>
          <p:cNvPr id="3" name="Content Placeholder 2"/>
          <p:cNvSpPr>
            <a:spLocks noGrp="1"/>
          </p:cNvSpPr>
          <p:nvPr>
            <p:ph idx="1"/>
          </p:nvPr>
        </p:nvSpPr>
        <p:spPr>
          <a:xfrm>
            <a:off x="457200" y="990600"/>
            <a:ext cx="8229600" cy="5135563"/>
          </a:xfrm>
        </p:spPr>
        <p:txBody>
          <a:bodyPr>
            <a:normAutofit/>
          </a:bodyPr>
          <a:lstStyle/>
          <a:p>
            <a:pPr marL="0" indent="0">
              <a:buNone/>
            </a:pPr>
            <a:r>
              <a:rPr lang="da-DK" sz="2400">
                <a:latin typeface="Arial" pitchFamily="34" charset="0"/>
                <a:cs typeface="Arial" pitchFamily="34" charset="0"/>
              </a:rPr>
              <a:t>3.2.2. Giáo dục ATGT thông qua các </a:t>
            </a:r>
            <a:r>
              <a:rPr lang="vi-VN" sz="2400">
                <a:latin typeface="Arial" pitchFamily="34" charset="0"/>
                <a:cs typeface="Arial" pitchFamily="34" charset="0"/>
              </a:rPr>
              <a:t>HĐ trải nghiệm </a:t>
            </a:r>
          </a:p>
          <a:p>
            <a:pPr marL="0" indent="0">
              <a:buNone/>
            </a:pPr>
            <a:r>
              <a:rPr lang="en-US" sz="2400" b="1">
                <a:latin typeface="Arial" pitchFamily="34" charset="0"/>
                <a:cs typeface="Arial" pitchFamily="34" charset="0"/>
              </a:rPr>
              <a:t>a) Về trải nghiệm</a:t>
            </a:r>
            <a:endParaRPr lang="vi-VN" sz="2400">
              <a:latin typeface="Arial" pitchFamily="34" charset="0"/>
              <a:cs typeface="Arial" pitchFamily="34" charset="0"/>
            </a:endParaRPr>
          </a:p>
          <a:p>
            <a:r>
              <a:rPr lang="en-US" sz="2400">
                <a:latin typeface="Arial" pitchFamily="34" charset="0"/>
                <a:cs typeface="Arial" pitchFamily="34" charset="0"/>
              </a:rPr>
              <a:t>Học tập bằng các hoạt động trải nghiệm là một trong những cách thức tốt nhất để giúp người học hình thành được kiến thức, kĩ năng mới. </a:t>
            </a:r>
            <a:endParaRPr lang="vi-VN" sz="2400">
              <a:latin typeface="Arial" pitchFamily="34" charset="0"/>
              <a:cs typeface="Arial" pitchFamily="34" charset="0"/>
            </a:endParaRPr>
          </a:p>
          <a:p>
            <a:r>
              <a:rPr lang="en-US" sz="2400">
                <a:latin typeface="Arial" pitchFamily="34" charset="0"/>
                <a:cs typeface="Arial" pitchFamily="34" charset="0"/>
              </a:rPr>
              <a:t>Khi tổ chức dạy học, </a:t>
            </a:r>
            <a:r>
              <a:rPr lang="en-US" sz="2400" smtClean="0">
                <a:latin typeface="Arial" pitchFamily="34" charset="0"/>
                <a:cs typeface="Arial" pitchFamily="34" charset="0"/>
              </a:rPr>
              <a:t>GV cần </a:t>
            </a:r>
            <a:r>
              <a:rPr lang="en-US" sz="2400">
                <a:latin typeface="Arial" pitchFamily="34" charset="0"/>
                <a:cs typeface="Arial" pitchFamily="34" charset="0"/>
              </a:rPr>
              <a:t>dựa trên mục tiêu bài học và những kiến thức, kĩ năng đã có của </a:t>
            </a:r>
            <a:r>
              <a:rPr lang="en-US" sz="2400" smtClean="0">
                <a:latin typeface="Arial" pitchFamily="34" charset="0"/>
                <a:cs typeface="Arial" pitchFamily="34" charset="0"/>
              </a:rPr>
              <a:t>HS mà </a:t>
            </a:r>
            <a:r>
              <a:rPr lang="en-US" sz="2400">
                <a:latin typeface="Arial" pitchFamily="34" charset="0"/>
                <a:cs typeface="Arial" pitchFamily="34" charset="0"/>
              </a:rPr>
              <a:t>thiết kế các hoạt động học sao cho </a:t>
            </a:r>
            <a:r>
              <a:rPr lang="en-US" sz="2400" smtClean="0">
                <a:latin typeface="Arial" pitchFamily="34" charset="0"/>
                <a:cs typeface="Arial" pitchFamily="34" charset="0"/>
              </a:rPr>
              <a:t>HS được </a:t>
            </a:r>
            <a:r>
              <a:rPr lang="en-US" sz="2400">
                <a:latin typeface="Arial" pitchFamily="34" charset="0"/>
                <a:cs typeface="Arial" pitchFamily="34" charset="0"/>
              </a:rPr>
              <a:t>trải nghiệm bằng cách huy động các kiến thức, kĩ năng đã có để tìm hướng giải quyết vấn đề. Cách học này giúp khơi gợi được hứng thú trong học tập, khám phá </a:t>
            </a:r>
            <a:r>
              <a:rPr lang="en-US" sz="2400" smtClean="0">
                <a:latin typeface="Arial" pitchFamily="34" charset="0"/>
                <a:cs typeface="Arial" pitchFamily="34" charset="0"/>
              </a:rPr>
              <a:t>của HS.</a:t>
            </a:r>
            <a:endParaRPr lang="vi-VN" sz="2400">
              <a:latin typeface="Arial" pitchFamily="34" charset="0"/>
              <a:cs typeface="Arial" pitchFamily="34" charset="0"/>
            </a:endParaRPr>
          </a:p>
          <a:p>
            <a:pPr marL="0" indent="0">
              <a:buNone/>
            </a:pPr>
            <a:endParaRPr lang="vi-VN"/>
          </a:p>
        </p:txBody>
      </p:sp>
    </p:spTree>
    <p:extLst>
      <p:ext uri="{BB962C8B-B14F-4D97-AF65-F5344CB8AC3E}">
        <p14:creationId xmlns:p14="http://schemas.microsoft.com/office/powerpoint/2010/main" val="89181742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a:latin typeface="Arial" pitchFamily="34" charset="0"/>
                <a:cs typeface="Arial" pitchFamily="34" charset="0"/>
              </a:rPr>
              <a:t>3.1. </a:t>
            </a:r>
            <a:r>
              <a:rPr lang="da-DK" sz="2400" b="1">
                <a:latin typeface="Arial" pitchFamily="34" charset="0"/>
                <a:cs typeface="Arial" pitchFamily="34" charset="0"/>
              </a:rPr>
              <a:t>Một số lưu ý khi GD </a:t>
            </a:r>
            <a:r>
              <a:rPr lang="en-US" sz="2400" b="1">
                <a:latin typeface="Arial" pitchFamily="34" charset="0"/>
                <a:cs typeface="Arial" pitchFamily="34" charset="0"/>
              </a:rPr>
              <a:t>ATGT cho HS </a:t>
            </a:r>
            <a:r>
              <a:rPr lang="vi-VN" sz="2400" b="1">
                <a:latin typeface="Arial" pitchFamily="34" charset="0"/>
                <a:cs typeface="Arial" pitchFamily="34" charset="0"/>
              </a:rPr>
              <a:t>THCS (Tiếp)</a:t>
            </a:r>
            <a:endParaRPr lang="vi-VN" sz="2400">
              <a:latin typeface="Arial" pitchFamily="34" charset="0"/>
              <a:cs typeface="Arial" pitchFamily="34" charset="0"/>
            </a:endParaRPr>
          </a:p>
        </p:txBody>
      </p:sp>
      <p:sp>
        <p:nvSpPr>
          <p:cNvPr id="3" name="Content Placeholder 2"/>
          <p:cNvSpPr>
            <a:spLocks noGrp="1"/>
          </p:cNvSpPr>
          <p:nvPr>
            <p:ph idx="1"/>
          </p:nvPr>
        </p:nvSpPr>
        <p:spPr>
          <a:xfrm>
            <a:off x="457200" y="914400"/>
            <a:ext cx="8229600" cy="5211763"/>
          </a:xfrm>
        </p:spPr>
        <p:txBody>
          <a:bodyPr>
            <a:normAutofit fontScale="92500" lnSpcReduction="20000"/>
          </a:bodyPr>
          <a:lstStyle/>
          <a:p>
            <a:pPr marL="0" indent="0">
              <a:buNone/>
            </a:pPr>
            <a:r>
              <a:rPr lang="da-DK" sz="2400">
                <a:latin typeface="Arial" pitchFamily="34" charset="0"/>
                <a:cs typeface="Arial" pitchFamily="34" charset="0"/>
              </a:rPr>
              <a:t>3.2.2. Giáo dục ATGT thông qua các </a:t>
            </a:r>
            <a:r>
              <a:rPr lang="vi-VN" sz="2400">
                <a:latin typeface="Arial" pitchFamily="34" charset="0"/>
                <a:cs typeface="Arial" pitchFamily="34" charset="0"/>
              </a:rPr>
              <a:t>HĐ trải nghiệm </a:t>
            </a:r>
            <a:r>
              <a:rPr lang="vi-VN" sz="2400" smtClean="0">
                <a:latin typeface="Arial" pitchFamily="34" charset="0"/>
                <a:cs typeface="Arial" pitchFamily="34" charset="0"/>
              </a:rPr>
              <a:t>(Tiếp)</a:t>
            </a:r>
            <a:endParaRPr lang="vi-VN" sz="2400">
              <a:latin typeface="Arial" pitchFamily="34" charset="0"/>
              <a:cs typeface="Arial" pitchFamily="34" charset="0"/>
            </a:endParaRPr>
          </a:p>
          <a:p>
            <a:pPr marL="0" indent="0">
              <a:buNone/>
            </a:pPr>
            <a:r>
              <a:rPr lang="en-US" sz="2400">
                <a:latin typeface="Arial" pitchFamily="34" charset="0"/>
                <a:cs typeface="Arial" pitchFamily="34" charset="0"/>
              </a:rPr>
              <a:t>b) Về phân tích rút ra kiến thức, hình thành kĩ năng</a:t>
            </a:r>
            <a:endParaRPr lang="vi-VN" sz="2400">
              <a:latin typeface="Arial" pitchFamily="34" charset="0"/>
              <a:cs typeface="Arial" pitchFamily="34" charset="0"/>
            </a:endParaRPr>
          </a:p>
          <a:p>
            <a:pPr marL="0" indent="0">
              <a:buNone/>
            </a:pPr>
            <a:r>
              <a:rPr lang="en-US" sz="2400">
                <a:latin typeface="Arial" pitchFamily="34" charset="0"/>
                <a:cs typeface="Arial" pitchFamily="34" charset="0"/>
              </a:rPr>
              <a:t>Qua hoạt động trải nghiệm, </a:t>
            </a:r>
            <a:r>
              <a:rPr lang="en-US" sz="2400" smtClean="0">
                <a:latin typeface="Arial" pitchFamily="34" charset="0"/>
                <a:cs typeface="Arial" pitchFamily="34" charset="0"/>
              </a:rPr>
              <a:t>HS đã </a:t>
            </a:r>
            <a:r>
              <a:rPr lang="en-US" sz="2400">
                <a:latin typeface="Arial" pitchFamily="34" charset="0"/>
                <a:cs typeface="Arial" pitchFamily="34" charset="0"/>
              </a:rPr>
              <a:t>tiếp cận bước đầu với những kiến thức, kĩ năng về ATGT mà bài học mang lại. Trong bước phân tích, cần thiết kế các hoạt động học tập tạo cho </a:t>
            </a:r>
            <a:r>
              <a:rPr lang="en-US" sz="2400" smtClean="0">
                <a:latin typeface="Arial" pitchFamily="34" charset="0"/>
                <a:cs typeface="Arial" pitchFamily="34" charset="0"/>
              </a:rPr>
              <a:t>HS huy </a:t>
            </a:r>
            <a:r>
              <a:rPr lang="en-US" sz="2400">
                <a:latin typeface="Arial" pitchFamily="34" charset="0"/>
                <a:cs typeface="Arial" pitchFamily="34" charset="0"/>
              </a:rPr>
              <a:t>động được kiến thức, kĩ năng; thực hiện được việc chia sẻ, thảo luận và hợp tác để rút ra kết luận cần thiết. Ở bước này, </a:t>
            </a:r>
            <a:r>
              <a:rPr lang="en-US" sz="2400" smtClean="0">
                <a:latin typeface="Arial" pitchFamily="34" charset="0"/>
                <a:cs typeface="Arial" pitchFamily="34" charset="0"/>
              </a:rPr>
              <a:t>GV là </a:t>
            </a:r>
            <a:r>
              <a:rPr lang="en-US" sz="2400">
                <a:latin typeface="Arial" pitchFamily="34" charset="0"/>
                <a:cs typeface="Arial" pitchFamily="34" charset="0"/>
              </a:rPr>
              <a:t>người hỗ trợ </a:t>
            </a:r>
            <a:r>
              <a:rPr lang="en-US" sz="2400" smtClean="0">
                <a:latin typeface="Arial" pitchFamily="34" charset="0"/>
                <a:cs typeface="Arial" pitchFamily="34" charset="0"/>
              </a:rPr>
              <a:t>HS chuẩn </a:t>
            </a:r>
            <a:r>
              <a:rPr lang="en-US" sz="2400">
                <a:latin typeface="Arial" pitchFamily="34" charset="0"/>
                <a:cs typeface="Arial" pitchFamily="34" charset="0"/>
              </a:rPr>
              <a:t>hoá những điều được rút ra từ bài học</a:t>
            </a:r>
            <a:r>
              <a:rPr lang="en-US" sz="2400" smtClean="0">
                <a:latin typeface="Arial" pitchFamily="34" charset="0"/>
                <a:cs typeface="Arial" pitchFamily="34" charset="0"/>
              </a:rPr>
              <a:t>.</a:t>
            </a:r>
          </a:p>
          <a:p>
            <a:pPr marL="0" indent="0">
              <a:buNone/>
            </a:pPr>
            <a:r>
              <a:rPr lang="en-US" sz="2400">
                <a:latin typeface="Arial" pitchFamily="34" charset="0"/>
                <a:cs typeface="Arial" pitchFamily="34" charset="0"/>
              </a:rPr>
              <a:t>c) Về luyện tập, củng cố</a:t>
            </a:r>
            <a:endParaRPr lang="vi-VN" sz="2400">
              <a:latin typeface="Arial" pitchFamily="34" charset="0"/>
              <a:cs typeface="Arial" pitchFamily="34" charset="0"/>
            </a:endParaRPr>
          </a:p>
          <a:p>
            <a:pPr marL="0" indent="0">
              <a:buNone/>
            </a:pPr>
            <a:r>
              <a:rPr lang="en-US" sz="2400">
                <a:latin typeface="Arial" pitchFamily="34" charset="0"/>
                <a:cs typeface="Arial" pitchFamily="34" charset="0"/>
              </a:rPr>
              <a:t>Trong hoạt động nay, GV cần tổ chức được cho HS tự mình giải quyết vấn đề, đồng thời có sự chia sẻ, thảo luận với bạn về cách giải quyết. Để thiết kế hoạt động luyện tập, củng cố, GV phải xác định được những thuận lợi, khó khăn của HS, dự kiến được những tình huống HS cần sự hỗ trợ để có thể trợ giúp kịp thời. Chú ý rằng, khi HS thực hiện các nhiệm vụ giúp củng cố kiến thức, kĩ năng mới, các em cũng đồng thời huy động, liên kết được với kiến thức, kĩ năng đã có của mình.</a:t>
            </a:r>
            <a:endParaRPr lang="vi-VN" sz="2400">
              <a:latin typeface="Arial" pitchFamily="34" charset="0"/>
              <a:cs typeface="Arial" pitchFamily="34" charset="0"/>
            </a:endParaRPr>
          </a:p>
          <a:p>
            <a:pPr marL="0" indent="0">
              <a:buNone/>
            </a:pPr>
            <a:endParaRPr lang="vi-VN" sz="2400">
              <a:latin typeface="Arial" pitchFamily="34" charset="0"/>
              <a:cs typeface="Arial" pitchFamily="34" charset="0"/>
            </a:endParaRPr>
          </a:p>
          <a:p>
            <a:pPr marL="0" indent="0">
              <a:buNone/>
            </a:pPr>
            <a:endParaRPr lang="vi-VN"/>
          </a:p>
        </p:txBody>
      </p:sp>
    </p:spTree>
    <p:extLst>
      <p:ext uri="{BB962C8B-B14F-4D97-AF65-F5344CB8AC3E}">
        <p14:creationId xmlns:p14="http://schemas.microsoft.com/office/powerpoint/2010/main" val="19997261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b="1">
                <a:latin typeface="Arial" pitchFamily="34" charset="0"/>
                <a:cs typeface="Arial" pitchFamily="34" charset="0"/>
              </a:rPr>
              <a:t>3.1. </a:t>
            </a:r>
            <a:r>
              <a:rPr lang="da-DK" sz="2400" b="1">
                <a:latin typeface="Arial" pitchFamily="34" charset="0"/>
                <a:cs typeface="Arial" pitchFamily="34" charset="0"/>
              </a:rPr>
              <a:t>Một số lưu ý khi GD </a:t>
            </a:r>
            <a:r>
              <a:rPr lang="en-US" sz="2400" b="1">
                <a:latin typeface="Arial" pitchFamily="34" charset="0"/>
                <a:cs typeface="Arial" pitchFamily="34" charset="0"/>
              </a:rPr>
              <a:t>ATGT cho HS </a:t>
            </a:r>
            <a:r>
              <a:rPr lang="vi-VN" sz="2400" b="1">
                <a:latin typeface="Arial" pitchFamily="34" charset="0"/>
                <a:cs typeface="Arial" pitchFamily="34" charset="0"/>
              </a:rPr>
              <a:t>THCS (Tiếp)</a:t>
            </a:r>
            <a:endParaRPr lang="vi-VN" sz="2400">
              <a:latin typeface="Arial" pitchFamily="34" charset="0"/>
              <a:cs typeface="Arial" pitchFamily="34" charset="0"/>
            </a:endParaRPr>
          </a:p>
        </p:txBody>
      </p:sp>
      <p:sp>
        <p:nvSpPr>
          <p:cNvPr id="3" name="Content Placeholder 2"/>
          <p:cNvSpPr>
            <a:spLocks noGrp="1"/>
          </p:cNvSpPr>
          <p:nvPr>
            <p:ph idx="1"/>
          </p:nvPr>
        </p:nvSpPr>
        <p:spPr>
          <a:xfrm>
            <a:off x="457200" y="914400"/>
            <a:ext cx="8305800" cy="5211763"/>
          </a:xfrm>
        </p:spPr>
        <p:txBody>
          <a:bodyPr>
            <a:normAutofit fontScale="92500"/>
          </a:bodyPr>
          <a:lstStyle/>
          <a:p>
            <a:pPr marL="0" indent="0">
              <a:buNone/>
            </a:pPr>
            <a:r>
              <a:rPr lang="da-DK" sz="2600">
                <a:latin typeface="Arial" pitchFamily="34" charset="0"/>
                <a:cs typeface="Arial" pitchFamily="34" charset="0"/>
              </a:rPr>
              <a:t>3.2.2. Giáo dục ATGT thông qua các </a:t>
            </a:r>
            <a:r>
              <a:rPr lang="vi-VN" sz="2600">
                <a:latin typeface="Arial" pitchFamily="34" charset="0"/>
                <a:cs typeface="Arial" pitchFamily="34" charset="0"/>
              </a:rPr>
              <a:t>HĐ trải nghiệm </a:t>
            </a:r>
            <a:r>
              <a:rPr lang="vi-VN" sz="2600" smtClean="0">
                <a:latin typeface="Arial" pitchFamily="34" charset="0"/>
                <a:cs typeface="Arial" pitchFamily="34" charset="0"/>
              </a:rPr>
              <a:t>(Tiếp)</a:t>
            </a:r>
            <a:endParaRPr lang="vi-VN" sz="2600">
              <a:latin typeface="Arial" pitchFamily="34" charset="0"/>
              <a:cs typeface="Arial" pitchFamily="34" charset="0"/>
            </a:endParaRPr>
          </a:p>
          <a:p>
            <a:pPr marL="0" indent="0">
              <a:buNone/>
            </a:pPr>
            <a:r>
              <a:rPr lang="en-US" sz="2600">
                <a:latin typeface="Arial" pitchFamily="34" charset="0"/>
                <a:cs typeface="Arial" pitchFamily="34" charset="0"/>
              </a:rPr>
              <a:t>d) Về vận </a:t>
            </a:r>
            <a:r>
              <a:rPr lang="en-US" sz="2600" smtClean="0">
                <a:latin typeface="Arial" pitchFamily="34" charset="0"/>
                <a:cs typeface="Arial" pitchFamily="34" charset="0"/>
              </a:rPr>
              <a:t>dụng: GV </a:t>
            </a:r>
            <a:r>
              <a:rPr lang="en-US" sz="2600">
                <a:latin typeface="Arial" pitchFamily="34" charset="0"/>
                <a:cs typeface="Arial" pitchFamily="34" charset="0"/>
              </a:rPr>
              <a:t>hướng dẫn HS liên kết, sắp xếp, vận dụng các kiến thức, kĩ năng vừa được luyện tập, củng cố đồng thời kết hợp với những kiến thức, kĩ năng các em vốn có để giải quyết vấn đề học tập hoặc vấn đề thực tiễn một cách sáng tạo để tham gia giao thông an toàn cho bản thân và người khác. </a:t>
            </a:r>
            <a:r>
              <a:rPr lang="en-US" sz="2600" smtClean="0">
                <a:latin typeface="Arial" pitchFamily="34" charset="0"/>
                <a:cs typeface="Arial" pitchFamily="34" charset="0"/>
              </a:rPr>
              <a:t>GV có </a:t>
            </a:r>
            <a:r>
              <a:rPr lang="en-US" sz="2600">
                <a:latin typeface="Arial" pitchFamily="34" charset="0"/>
                <a:cs typeface="Arial" pitchFamily="34" charset="0"/>
              </a:rPr>
              <a:t>thể tổ chức cho HS vận dụng kiến thức, kĩ năng đã học vào các tình huống mô phỏng hoặc trực tiếp được tổ chức ngay trong giờ học ở trên lớp, ngoài sân trường, trên 1 đoạn đường phù hợp cho việc thực hành của các em,… và định hướng các em tiếp tục vận dụng vào các tình huống khi tham gia giao thông sau giờ học.</a:t>
            </a:r>
            <a:endParaRPr lang="vi-VN" sz="2600">
              <a:latin typeface="Arial" pitchFamily="34" charset="0"/>
              <a:cs typeface="Arial" pitchFamily="34" charset="0"/>
            </a:endParaRPr>
          </a:p>
          <a:p>
            <a:pPr marL="0" indent="0">
              <a:buNone/>
            </a:pPr>
            <a:endParaRPr lang="vi-VN"/>
          </a:p>
        </p:txBody>
      </p:sp>
    </p:spTree>
    <p:extLst>
      <p:ext uri="{BB962C8B-B14F-4D97-AF65-F5344CB8AC3E}">
        <p14:creationId xmlns:p14="http://schemas.microsoft.com/office/powerpoint/2010/main" val="281740856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a:latin typeface="Arial" pitchFamily="34" charset="0"/>
                <a:cs typeface="Arial" pitchFamily="34" charset="0"/>
              </a:rPr>
              <a:t>3.1. </a:t>
            </a:r>
            <a:r>
              <a:rPr lang="da-DK" sz="2400" b="1">
                <a:latin typeface="Arial" pitchFamily="34" charset="0"/>
                <a:cs typeface="Arial" pitchFamily="34" charset="0"/>
              </a:rPr>
              <a:t>Một số lưu ý khi GD </a:t>
            </a:r>
            <a:r>
              <a:rPr lang="en-US" sz="2400" b="1">
                <a:latin typeface="Arial" pitchFamily="34" charset="0"/>
                <a:cs typeface="Arial" pitchFamily="34" charset="0"/>
              </a:rPr>
              <a:t>ATGT cho HS </a:t>
            </a:r>
            <a:r>
              <a:rPr lang="vi-VN" sz="2400" b="1" smtClean="0">
                <a:latin typeface="Arial" pitchFamily="34" charset="0"/>
                <a:cs typeface="Arial" pitchFamily="34" charset="0"/>
              </a:rPr>
              <a:t>THCS (Tiếp)</a:t>
            </a:r>
            <a:endParaRPr lang="vi-VN" sz="2400"/>
          </a:p>
        </p:txBody>
      </p:sp>
      <p:sp>
        <p:nvSpPr>
          <p:cNvPr id="3" name="Content Placeholder 2"/>
          <p:cNvSpPr>
            <a:spLocks noGrp="1"/>
          </p:cNvSpPr>
          <p:nvPr>
            <p:ph idx="1"/>
          </p:nvPr>
        </p:nvSpPr>
        <p:spPr/>
        <p:txBody>
          <a:bodyPr>
            <a:normAutofit/>
          </a:bodyPr>
          <a:lstStyle/>
          <a:p>
            <a:pPr>
              <a:buNone/>
            </a:pPr>
            <a:r>
              <a:rPr lang="vi-VN" sz="2400">
                <a:latin typeface="Arial" pitchFamily="34" charset="0"/>
                <a:cs typeface="Arial" pitchFamily="34" charset="0"/>
              </a:rPr>
              <a:t>3.2.3. Giáo dục ATGT theo quan điểm hợp tác</a:t>
            </a:r>
          </a:p>
          <a:p>
            <a:pPr>
              <a:buNone/>
            </a:pPr>
            <a:r>
              <a:rPr lang="vi-VN" sz="2400">
                <a:latin typeface="Arial" pitchFamily="34" charset="0"/>
                <a:cs typeface="Arial" pitchFamily="34" charset="0"/>
              </a:rPr>
              <a:t>3.2.4. Giáo dục ATGT phải  gắn với thực tiễn GT của HS</a:t>
            </a:r>
          </a:p>
          <a:p>
            <a:pPr>
              <a:buNone/>
            </a:pPr>
            <a:r>
              <a:rPr lang="vi-VN" sz="2400">
                <a:latin typeface="Arial" pitchFamily="34" charset="0"/>
                <a:cs typeface="Arial" pitchFamily="34" charset="0"/>
              </a:rPr>
              <a:t>3.2.4. Giáo dục ATGT phải chú trọng sử dụng có hiệu quả các thiết bị, phương tiện dạy học </a:t>
            </a:r>
          </a:p>
          <a:p>
            <a:pPr>
              <a:buNone/>
            </a:pPr>
            <a:r>
              <a:rPr lang="vi-VN" sz="2400">
                <a:latin typeface="Arial" pitchFamily="34" charset="0"/>
                <a:cs typeface="Arial" pitchFamily="34" charset="0"/>
              </a:rPr>
              <a:t>3.2.5. Giáo dục ATGT cần phải phối hợp các lực lượng GD</a:t>
            </a:r>
          </a:p>
          <a:p>
            <a:pPr>
              <a:buNone/>
            </a:pPr>
            <a:r>
              <a:rPr lang="vi-VN" sz="2400">
                <a:latin typeface="Arial" pitchFamily="34" charset="0"/>
                <a:cs typeface="Arial" pitchFamily="34" charset="0"/>
              </a:rPr>
              <a:t>3.2.6. </a:t>
            </a:r>
            <a:r>
              <a:rPr lang="nb-NO" sz="2400">
                <a:latin typeface="Arial" pitchFamily="34" charset="0"/>
                <a:cs typeface="Arial" pitchFamily="34" charset="0"/>
              </a:rPr>
              <a:t>Giáo dục ATGT có sự đánh giá của thầy và tự đánh giá của trò</a:t>
            </a:r>
            <a:endParaRPr lang="vi-VN" sz="2400">
              <a:latin typeface="Arial" pitchFamily="34" charset="0"/>
              <a:cs typeface="Arial" pitchFamily="34" charset="0"/>
            </a:endParaRPr>
          </a:p>
          <a:p>
            <a:pPr marL="0" indent="0">
              <a:buNone/>
            </a:pPr>
            <a:endParaRPr lang="vi-VN" sz="2400"/>
          </a:p>
        </p:txBody>
      </p:sp>
    </p:spTree>
    <p:extLst>
      <p:ext uri="{BB962C8B-B14F-4D97-AF65-F5344CB8AC3E}">
        <p14:creationId xmlns:p14="http://schemas.microsoft.com/office/powerpoint/2010/main" val="232848203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2400" b="1" smtClean="0">
                <a:latin typeface="Arial" pitchFamily="34" charset="0"/>
                <a:cs typeface="Arial" pitchFamily="34" charset="0"/>
              </a:rPr>
              <a:t>3.1</a:t>
            </a:r>
            <a:r>
              <a:rPr lang="en-US" sz="2400" b="1">
                <a:latin typeface="Arial" pitchFamily="34" charset="0"/>
                <a:cs typeface="Arial" pitchFamily="34" charset="0"/>
              </a:rPr>
              <a:t>. </a:t>
            </a:r>
            <a:r>
              <a:rPr lang="da-DK" sz="2400" b="1">
                <a:latin typeface="Arial" pitchFamily="34" charset="0"/>
                <a:cs typeface="Arial" pitchFamily="34" charset="0"/>
              </a:rPr>
              <a:t>Một số quan điểm GD </a:t>
            </a:r>
            <a:r>
              <a:rPr lang="en-US" sz="2400" b="1" smtClean="0">
                <a:latin typeface="Arial" pitchFamily="34" charset="0"/>
                <a:cs typeface="Arial" pitchFamily="34" charset="0"/>
              </a:rPr>
              <a:t>ATGT… (tiếp)</a:t>
            </a:r>
            <a:endParaRPr lang="en-US" sz="2400" dirty="0"/>
          </a:p>
        </p:txBody>
      </p:sp>
      <p:sp>
        <p:nvSpPr>
          <p:cNvPr id="3" name="Content Placeholder 2"/>
          <p:cNvSpPr>
            <a:spLocks noGrp="1"/>
          </p:cNvSpPr>
          <p:nvPr>
            <p:ph idx="1"/>
          </p:nvPr>
        </p:nvSpPr>
        <p:spPr>
          <a:xfrm>
            <a:off x="457200" y="914400"/>
            <a:ext cx="8229600" cy="5211763"/>
          </a:xfrm>
        </p:spPr>
        <p:txBody>
          <a:bodyPr>
            <a:normAutofit fontScale="77500" lnSpcReduction="20000"/>
          </a:bodyPr>
          <a:lstStyle/>
          <a:p>
            <a:pPr marL="0" indent="0">
              <a:buNone/>
            </a:pPr>
            <a:r>
              <a:rPr lang="pt-BR" sz="2600" b="1" dirty="0">
                <a:solidFill>
                  <a:srgbClr val="FF0000"/>
                </a:solidFill>
                <a:latin typeface="Arial" pitchFamily="34" charset="0"/>
                <a:cs typeface="Arial" pitchFamily="34" charset="0"/>
              </a:rPr>
              <a:t>3.2.7. Cấu trúc một giáo án </a:t>
            </a:r>
            <a:endParaRPr lang="vi-VN" sz="2600" b="1" dirty="0" smtClean="0">
              <a:solidFill>
                <a:srgbClr val="FF0000"/>
              </a:solidFill>
              <a:latin typeface="Arial" pitchFamily="34" charset="0"/>
              <a:cs typeface="Arial" pitchFamily="34" charset="0"/>
            </a:endParaRPr>
          </a:p>
          <a:p>
            <a:pPr marL="0" indent="0">
              <a:buNone/>
            </a:pPr>
            <a:r>
              <a:rPr lang="pt-BR" sz="2600" dirty="0">
                <a:latin typeface="Arial" pitchFamily="34" charset="0"/>
                <a:cs typeface="Arial" pitchFamily="34" charset="0"/>
              </a:rPr>
              <a:t>I. MỤC TIÊU BÀI HỌC </a:t>
            </a:r>
            <a:endParaRPr lang="vi-VN" sz="2600" dirty="0">
              <a:latin typeface="Arial" pitchFamily="34" charset="0"/>
              <a:cs typeface="Arial" pitchFamily="34" charset="0"/>
            </a:endParaRPr>
          </a:p>
          <a:p>
            <a:pPr marL="0" indent="0">
              <a:buNone/>
            </a:pPr>
            <a:r>
              <a:rPr lang="pt-BR" sz="2600" dirty="0" smtClean="0">
                <a:latin typeface="Arial" pitchFamily="34" charset="0"/>
                <a:cs typeface="Arial" pitchFamily="34" charset="0"/>
              </a:rPr>
              <a:t>II</a:t>
            </a:r>
            <a:r>
              <a:rPr lang="pt-BR" sz="2600" dirty="0">
                <a:latin typeface="Arial" pitchFamily="34" charset="0"/>
                <a:cs typeface="Arial" pitchFamily="34" charset="0"/>
              </a:rPr>
              <a:t>. CHUẨN BỊ CỦA GIÁO VIÊN VÀ  HỌC SINH</a:t>
            </a:r>
            <a:endParaRPr lang="vi-VN" sz="2600" dirty="0">
              <a:latin typeface="Arial" pitchFamily="34" charset="0"/>
              <a:cs typeface="Arial" pitchFamily="34" charset="0"/>
            </a:endParaRPr>
          </a:p>
          <a:p>
            <a:pPr marL="0" indent="0">
              <a:buNone/>
            </a:pPr>
            <a:r>
              <a:rPr lang="pt-BR" sz="2600" dirty="0">
                <a:latin typeface="Arial" pitchFamily="34" charset="0"/>
                <a:cs typeface="Arial" pitchFamily="34" charset="0"/>
              </a:rPr>
              <a:t>III. CÁC PHƯƠNG PHÁP / KĨ THUẬT DẠY HỌC </a:t>
            </a:r>
            <a:endParaRPr lang="vi-VN" sz="2600" dirty="0">
              <a:latin typeface="Arial" pitchFamily="34" charset="0"/>
              <a:cs typeface="Arial" pitchFamily="34" charset="0"/>
            </a:endParaRPr>
          </a:p>
          <a:p>
            <a:pPr marL="0" indent="0">
              <a:buNone/>
            </a:pPr>
            <a:r>
              <a:rPr lang="pt-BR" sz="2600" dirty="0" smtClean="0">
                <a:latin typeface="Arial" pitchFamily="34" charset="0"/>
                <a:cs typeface="Arial" pitchFamily="34" charset="0"/>
              </a:rPr>
              <a:t>IV</a:t>
            </a:r>
            <a:r>
              <a:rPr lang="pt-BR" sz="2600" smtClean="0">
                <a:latin typeface="Arial" pitchFamily="34" charset="0"/>
                <a:cs typeface="Arial" pitchFamily="34" charset="0"/>
              </a:rPr>
              <a:t>. CÁC </a:t>
            </a:r>
            <a:r>
              <a:rPr lang="pt-BR" sz="2600" dirty="0" smtClean="0">
                <a:latin typeface="Arial" pitchFamily="34" charset="0"/>
                <a:cs typeface="Arial" pitchFamily="34" charset="0"/>
              </a:rPr>
              <a:t>HOẠT ĐỘNG </a:t>
            </a:r>
            <a:r>
              <a:rPr lang="pt-BR" sz="2600" dirty="0">
                <a:latin typeface="Arial" pitchFamily="34" charset="0"/>
                <a:cs typeface="Arial" pitchFamily="34" charset="0"/>
              </a:rPr>
              <a:t>DẠY </a:t>
            </a:r>
            <a:r>
              <a:rPr lang="pt-BR" sz="2600" dirty="0" smtClean="0">
                <a:latin typeface="Arial" pitchFamily="34" charset="0"/>
                <a:cs typeface="Arial" pitchFamily="34" charset="0"/>
              </a:rPr>
              <a:t>HỌC/CHUỖI HĐ HỌC) </a:t>
            </a:r>
            <a:endParaRPr lang="vi-VN" sz="2600" dirty="0">
              <a:latin typeface="Arial" pitchFamily="34" charset="0"/>
              <a:cs typeface="Arial" pitchFamily="34" charset="0"/>
            </a:endParaRPr>
          </a:p>
          <a:p>
            <a:pPr marL="0" indent="0">
              <a:buNone/>
            </a:pPr>
            <a:r>
              <a:rPr lang="da-DK" sz="2600" dirty="0" smtClean="0">
                <a:latin typeface="Arial" pitchFamily="34" charset="0"/>
                <a:cs typeface="Arial" pitchFamily="34" charset="0"/>
              </a:rPr>
              <a:t>1. </a:t>
            </a:r>
            <a:r>
              <a:rPr lang="da-DK" sz="2600" dirty="0">
                <a:latin typeface="Arial" pitchFamily="34" charset="0"/>
                <a:cs typeface="Arial" pitchFamily="34" charset="0"/>
              </a:rPr>
              <a:t>K</a:t>
            </a:r>
            <a:r>
              <a:rPr lang="da-DK" sz="2600" dirty="0" smtClean="0">
                <a:latin typeface="Arial" pitchFamily="34" charset="0"/>
                <a:cs typeface="Arial" pitchFamily="34" charset="0"/>
              </a:rPr>
              <a:t>hởi động</a:t>
            </a:r>
          </a:p>
          <a:p>
            <a:pPr marL="0" indent="0">
              <a:buNone/>
            </a:pPr>
            <a:r>
              <a:rPr lang="da-DK" sz="2600" dirty="0">
                <a:latin typeface="Arial" pitchFamily="34" charset="0"/>
                <a:cs typeface="Arial" pitchFamily="34" charset="0"/>
              </a:rPr>
              <a:t>2. </a:t>
            </a:r>
            <a:r>
              <a:rPr lang="da-DK" sz="2600" dirty="0" smtClean="0">
                <a:latin typeface="Arial" pitchFamily="34" charset="0"/>
                <a:cs typeface="Arial" pitchFamily="34" charset="0"/>
              </a:rPr>
              <a:t>Hình </a:t>
            </a:r>
            <a:r>
              <a:rPr lang="da-DK" sz="2600" dirty="0">
                <a:latin typeface="Arial" pitchFamily="34" charset="0"/>
                <a:cs typeface="Arial" pitchFamily="34" charset="0"/>
              </a:rPr>
              <a:t>thành kiến thức, kĩ năng </a:t>
            </a:r>
            <a:endParaRPr lang="vi-VN" sz="2600" dirty="0">
              <a:latin typeface="Arial" pitchFamily="34" charset="0"/>
              <a:cs typeface="Arial" pitchFamily="34" charset="0"/>
            </a:endParaRPr>
          </a:p>
          <a:p>
            <a:pPr marL="0" indent="0">
              <a:buNone/>
            </a:pPr>
            <a:r>
              <a:rPr lang="da-DK" sz="2600" dirty="0">
                <a:latin typeface="Arial" pitchFamily="34" charset="0"/>
                <a:cs typeface="Arial" pitchFamily="34" charset="0"/>
              </a:rPr>
              <a:t>Trình bày rõ cách thức triển khai các hoạt động dạy - học cụ thể. </a:t>
            </a:r>
            <a:r>
              <a:rPr lang="fr-FR" sz="2600" dirty="0" err="1">
                <a:latin typeface="Arial" pitchFamily="34" charset="0"/>
                <a:cs typeface="Arial" pitchFamily="34" charset="0"/>
              </a:rPr>
              <a:t>Với</a:t>
            </a:r>
            <a:r>
              <a:rPr lang="fr-FR" sz="2600" dirty="0">
                <a:latin typeface="Arial" pitchFamily="34" charset="0"/>
                <a:cs typeface="Arial" pitchFamily="34" charset="0"/>
              </a:rPr>
              <a:t> </a:t>
            </a:r>
            <a:r>
              <a:rPr lang="fr-FR" sz="2600" dirty="0" err="1">
                <a:latin typeface="Arial" pitchFamily="34" charset="0"/>
                <a:cs typeface="Arial" pitchFamily="34" charset="0"/>
              </a:rPr>
              <a:t>mỗi</a:t>
            </a:r>
            <a:r>
              <a:rPr lang="fr-FR" sz="2600" dirty="0">
                <a:latin typeface="Arial" pitchFamily="34" charset="0"/>
                <a:cs typeface="Arial" pitchFamily="34" charset="0"/>
              </a:rPr>
              <a:t> </a:t>
            </a:r>
            <a:r>
              <a:rPr lang="fr-FR" sz="2600" dirty="0" err="1">
                <a:latin typeface="Arial" pitchFamily="34" charset="0"/>
                <a:cs typeface="Arial" pitchFamily="34" charset="0"/>
              </a:rPr>
              <a:t>hoạt</a:t>
            </a:r>
            <a:r>
              <a:rPr lang="fr-FR" sz="2600" dirty="0">
                <a:latin typeface="Arial" pitchFamily="34" charset="0"/>
                <a:cs typeface="Arial" pitchFamily="34" charset="0"/>
              </a:rPr>
              <a:t> </a:t>
            </a:r>
            <a:r>
              <a:rPr lang="fr-FR" sz="2600" dirty="0" err="1">
                <a:latin typeface="Arial" pitchFamily="34" charset="0"/>
                <a:cs typeface="Arial" pitchFamily="34" charset="0"/>
              </a:rPr>
              <a:t>động</a:t>
            </a:r>
            <a:r>
              <a:rPr lang="fr-FR" sz="2600" dirty="0">
                <a:latin typeface="Arial" pitchFamily="34" charset="0"/>
                <a:cs typeface="Arial" pitchFamily="34" charset="0"/>
              </a:rPr>
              <a:t> </a:t>
            </a:r>
            <a:r>
              <a:rPr lang="fr-FR" sz="2600" dirty="0" err="1">
                <a:latin typeface="Arial" pitchFamily="34" charset="0"/>
                <a:cs typeface="Arial" pitchFamily="34" charset="0"/>
              </a:rPr>
              <a:t>cần</a:t>
            </a:r>
            <a:r>
              <a:rPr lang="fr-FR" sz="2600" dirty="0">
                <a:latin typeface="Arial" pitchFamily="34" charset="0"/>
                <a:cs typeface="Arial" pitchFamily="34" charset="0"/>
              </a:rPr>
              <a:t> </a:t>
            </a:r>
            <a:r>
              <a:rPr lang="fr-FR" sz="2600" dirty="0" err="1">
                <a:latin typeface="Arial" pitchFamily="34" charset="0"/>
                <a:cs typeface="Arial" pitchFamily="34" charset="0"/>
              </a:rPr>
              <a:t>chỉ</a:t>
            </a:r>
            <a:r>
              <a:rPr lang="fr-FR" sz="2600" dirty="0">
                <a:latin typeface="Arial" pitchFamily="34" charset="0"/>
                <a:cs typeface="Arial" pitchFamily="34" charset="0"/>
              </a:rPr>
              <a:t> </a:t>
            </a:r>
            <a:r>
              <a:rPr lang="fr-FR" sz="2600" dirty="0" err="1">
                <a:latin typeface="Arial" pitchFamily="34" charset="0"/>
                <a:cs typeface="Arial" pitchFamily="34" charset="0"/>
              </a:rPr>
              <a:t>rõ</a:t>
            </a:r>
            <a:r>
              <a:rPr lang="fr-FR" sz="2600" dirty="0">
                <a:latin typeface="Arial" pitchFamily="34" charset="0"/>
                <a:cs typeface="Arial" pitchFamily="34" charset="0"/>
              </a:rPr>
              <a:t> : </a:t>
            </a:r>
            <a:endParaRPr lang="vi-VN" sz="2600" dirty="0">
              <a:latin typeface="Arial" pitchFamily="34" charset="0"/>
              <a:cs typeface="Arial" pitchFamily="34" charset="0"/>
            </a:endParaRPr>
          </a:p>
          <a:p>
            <a:pPr marL="0" indent="0">
              <a:buNone/>
            </a:pPr>
            <a:r>
              <a:rPr lang="fr-FR" sz="2600" dirty="0">
                <a:latin typeface="Arial" pitchFamily="34" charset="0"/>
                <a:cs typeface="Arial" pitchFamily="34" charset="0"/>
              </a:rPr>
              <a:t>+ </a:t>
            </a:r>
            <a:r>
              <a:rPr lang="fr-FR" sz="2600" dirty="0" err="1">
                <a:latin typeface="Arial" pitchFamily="34" charset="0"/>
                <a:cs typeface="Arial" pitchFamily="34" charset="0"/>
              </a:rPr>
              <a:t>Tên</a:t>
            </a:r>
            <a:r>
              <a:rPr lang="fr-FR" sz="2600" dirty="0">
                <a:latin typeface="Arial" pitchFamily="34" charset="0"/>
                <a:cs typeface="Arial" pitchFamily="34" charset="0"/>
              </a:rPr>
              <a:t> </a:t>
            </a:r>
            <a:r>
              <a:rPr lang="fr-FR" sz="2600" dirty="0" err="1">
                <a:latin typeface="Arial" pitchFamily="34" charset="0"/>
                <a:cs typeface="Arial" pitchFamily="34" charset="0"/>
              </a:rPr>
              <a:t>hoạt</a:t>
            </a:r>
            <a:r>
              <a:rPr lang="fr-FR" sz="2600" dirty="0">
                <a:latin typeface="Arial" pitchFamily="34" charset="0"/>
                <a:cs typeface="Arial" pitchFamily="34" charset="0"/>
              </a:rPr>
              <a:t> </a:t>
            </a:r>
            <a:r>
              <a:rPr lang="fr-FR" sz="2600" dirty="0" err="1">
                <a:latin typeface="Arial" pitchFamily="34" charset="0"/>
                <a:cs typeface="Arial" pitchFamily="34" charset="0"/>
              </a:rPr>
              <a:t>động</a:t>
            </a:r>
            <a:r>
              <a:rPr lang="fr-FR" sz="2600" dirty="0">
                <a:latin typeface="Arial" pitchFamily="34" charset="0"/>
                <a:cs typeface="Arial" pitchFamily="34" charset="0"/>
              </a:rPr>
              <a:t>.</a:t>
            </a:r>
            <a:endParaRPr lang="vi-VN" sz="2600" dirty="0">
              <a:latin typeface="Arial" pitchFamily="34" charset="0"/>
              <a:cs typeface="Arial" pitchFamily="34" charset="0"/>
            </a:endParaRPr>
          </a:p>
          <a:p>
            <a:pPr marL="0" indent="0">
              <a:buNone/>
            </a:pPr>
            <a:r>
              <a:rPr lang="fr-FR" sz="2600" dirty="0" smtClean="0">
                <a:latin typeface="Arial" pitchFamily="34" charset="0"/>
                <a:cs typeface="Arial" pitchFamily="34" charset="0"/>
              </a:rPr>
              <a:t>+ </a:t>
            </a:r>
            <a:r>
              <a:rPr lang="fr-FR" sz="2600" dirty="0" err="1">
                <a:latin typeface="Arial" pitchFamily="34" charset="0"/>
                <a:cs typeface="Arial" pitchFamily="34" charset="0"/>
              </a:rPr>
              <a:t>Mục</a:t>
            </a:r>
            <a:r>
              <a:rPr lang="fr-FR" sz="2600" dirty="0">
                <a:latin typeface="Arial" pitchFamily="34" charset="0"/>
                <a:cs typeface="Arial" pitchFamily="34" charset="0"/>
              </a:rPr>
              <a:t> </a:t>
            </a:r>
            <a:r>
              <a:rPr lang="fr-FR" sz="2600" dirty="0" err="1">
                <a:latin typeface="Arial" pitchFamily="34" charset="0"/>
                <a:cs typeface="Arial" pitchFamily="34" charset="0"/>
              </a:rPr>
              <a:t>tiêu</a:t>
            </a:r>
            <a:r>
              <a:rPr lang="fr-FR" sz="2600" dirty="0">
                <a:latin typeface="Arial" pitchFamily="34" charset="0"/>
                <a:cs typeface="Arial" pitchFamily="34" charset="0"/>
              </a:rPr>
              <a:t> </a:t>
            </a:r>
            <a:r>
              <a:rPr lang="fr-FR" sz="2600" dirty="0" err="1">
                <a:latin typeface="Arial" pitchFamily="34" charset="0"/>
                <a:cs typeface="Arial" pitchFamily="34" charset="0"/>
              </a:rPr>
              <a:t>của</a:t>
            </a:r>
            <a:r>
              <a:rPr lang="fr-FR" sz="2600" dirty="0">
                <a:latin typeface="Arial" pitchFamily="34" charset="0"/>
                <a:cs typeface="Arial" pitchFamily="34" charset="0"/>
              </a:rPr>
              <a:t> </a:t>
            </a:r>
            <a:r>
              <a:rPr lang="fr-FR" sz="2600" dirty="0" err="1">
                <a:latin typeface="Arial" pitchFamily="34" charset="0"/>
                <a:cs typeface="Arial" pitchFamily="34" charset="0"/>
              </a:rPr>
              <a:t>hoạt</a:t>
            </a:r>
            <a:r>
              <a:rPr lang="fr-FR" sz="2600" dirty="0">
                <a:latin typeface="Arial" pitchFamily="34" charset="0"/>
                <a:cs typeface="Arial" pitchFamily="34" charset="0"/>
              </a:rPr>
              <a:t> </a:t>
            </a:r>
            <a:r>
              <a:rPr lang="fr-FR" sz="2600" dirty="0" err="1">
                <a:latin typeface="Arial" pitchFamily="34" charset="0"/>
                <a:cs typeface="Arial" pitchFamily="34" charset="0"/>
              </a:rPr>
              <a:t>động</a:t>
            </a:r>
            <a:r>
              <a:rPr lang="fr-FR" sz="2600" dirty="0">
                <a:latin typeface="Arial" pitchFamily="34" charset="0"/>
                <a:cs typeface="Arial" pitchFamily="34" charset="0"/>
              </a:rPr>
              <a:t>.</a:t>
            </a:r>
            <a:endParaRPr lang="vi-VN" sz="2600" dirty="0">
              <a:latin typeface="Arial" pitchFamily="34" charset="0"/>
              <a:cs typeface="Arial" pitchFamily="34" charset="0"/>
            </a:endParaRPr>
          </a:p>
          <a:p>
            <a:pPr marL="0" indent="0">
              <a:buNone/>
            </a:pPr>
            <a:r>
              <a:rPr lang="fr-FR" sz="2600" dirty="0">
                <a:latin typeface="Arial" pitchFamily="34" charset="0"/>
                <a:cs typeface="Arial" pitchFamily="34" charset="0"/>
              </a:rPr>
              <a:t>+ </a:t>
            </a:r>
            <a:r>
              <a:rPr lang="fr-FR" sz="2600" dirty="0" err="1">
                <a:latin typeface="Arial" pitchFamily="34" charset="0"/>
                <a:cs typeface="Arial" pitchFamily="34" charset="0"/>
              </a:rPr>
              <a:t>Cách</a:t>
            </a:r>
            <a:r>
              <a:rPr lang="fr-FR" sz="2600" dirty="0">
                <a:latin typeface="Arial" pitchFamily="34" charset="0"/>
                <a:cs typeface="Arial" pitchFamily="34" charset="0"/>
              </a:rPr>
              <a:t> </a:t>
            </a:r>
            <a:r>
              <a:rPr lang="fr-FR" sz="2600" dirty="0" err="1">
                <a:latin typeface="Arial" pitchFamily="34" charset="0"/>
                <a:cs typeface="Arial" pitchFamily="34" charset="0"/>
              </a:rPr>
              <a:t>tiến</a:t>
            </a:r>
            <a:r>
              <a:rPr lang="fr-FR" sz="2600" dirty="0">
                <a:latin typeface="Arial" pitchFamily="34" charset="0"/>
                <a:cs typeface="Arial" pitchFamily="34" charset="0"/>
              </a:rPr>
              <a:t> </a:t>
            </a:r>
            <a:r>
              <a:rPr lang="fr-FR" sz="2600" dirty="0" err="1">
                <a:latin typeface="Arial" pitchFamily="34" charset="0"/>
                <a:cs typeface="Arial" pitchFamily="34" charset="0"/>
              </a:rPr>
              <a:t>hành</a:t>
            </a:r>
            <a:r>
              <a:rPr lang="fr-FR" sz="2600" dirty="0">
                <a:latin typeface="Arial" pitchFamily="34" charset="0"/>
                <a:cs typeface="Arial" pitchFamily="34" charset="0"/>
              </a:rPr>
              <a:t> </a:t>
            </a:r>
            <a:r>
              <a:rPr lang="fr-FR" sz="2600" dirty="0" err="1">
                <a:latin typeface="Arial" pitchFamily="34" charset="0"/>
                <a:cs typeface="Arial" pitchFamily="34" charset="0"/>
              </a:rPr>
              <a:t>hoạt</a:t>
            </a:r>
            <a:r>
              <a:rPr lang="fr-FR" sz="2600" dirty="0">
                <a:latin typeface="Arial" pitchFamily="34" charset="0"/>
                <a:cs typeface="Arial" pitchFamily="34" charset="0"/>
              </a:rPr>
              <a:t> </a:t>
            </a:r>
            <a:r>
              <a:rPr lang="fr-FR" sz="2600" dirty="0" err="1">
                <a:latin typeface="Arial" pitchFamily="34" charset="0"/>
                <a:cs typeface="Arial" pitchFamily="34" charset="0"/>
              </a:rPr>
              <a:t>động</a:t>
            </a:r>
            <a:r>
              <a:rPr lang="fr-FR" sz="2600" dirty="0">
                <a:latin typeface="Arial" pitchFamily="34" charset="0"/>
                <a:cs typeface="Arial" pitchFamily="34" charset="0"/>
              </a:rPr>
              <a:t>.</a:t>
            </a:r>
            <a:endParaRPr lang="vi-VN" sz="2600" dirty="0">
              <a:latin typeface="Arial" pitchFamily="34" charset="0"/>
              <a:cs typeface="Arial" pitchFamily="34" charset="0"/>
            </a:endParaRPr>
          </a:p>
          <a:p>
            <a:pPr marL="0" indent="0">
              <a:buNone/>
            </a:pPr>
            <a:r>
              <a:rPr lang="fr-FR" sz="2600" dirty="0">
                <a:latin typeface="Arial" pitchFamily="34" charset="0"/>
                <a:cs typeface="Arial" pitchFamily="34" charset="0"/>
              </a:rPr>
              <a:t>+ </a:t>
            </a:r>
            <a:r>
              <a:rPr lang="fr-FR" sz="2600" dirty="0" err="1">
                <a:latin typeface="Arial" pitchFamily="34" charset="0"/>
                <a:cs typeface="Arial" pitchFamily="34" charset="0"/>
              </a:rPr>
              <a:t>Kết</a:t>
            </a:r>
            <a:r>
              <a:rPr lang="fr-FR" sz="2600" dirty="0">
                <a:latin typeface="Arial" pitchFamily="34" charset="0"/>
                <a:cs typeface="Arial" pitchFamily="34" charset="0"/>
              </a:rPr>
              <a:t> </a:t>
            </a:r>
            <a:r>
              <a:rPr lang="fr-FR" sz="2600" dirty="0" err="1">
                <a:latin typeface="Arial" pitchFamily="34" charset="0"/>
                <a:cs typeface="Arial" pitchFamily="34" charset="0"/>
              </a:rPr>
              <a:t>luận</a:t>
            </a:r>
            <a:endParaRPr lang="vi-VN" sz="2600" dirty="0" smtClean="0">
              <a:latin typeface="Arial" pitchFamily="34" charset="0"/>
              <a:cs typeface="Arial" pitchFamily="34" charset="0"/>
            </a:endParaRPr>
          </a:p>
          <a:p>
            <a:pPr marL="0" indent="0">
              <a:buNone/>
            </a:pPr>
            <a:r>
              <a:rPr lang="en-US" sz="2600" dirty="0" smtClean="0">
                <a:latin typeface="Arial" pitchFamily="34" charset="0"/>
                <a:cs typeface="Arial" pitchFamily="34" charset="0"/>
              </a:rPr>
              <a:t>3. </a:t>
            </a:r>
            <a:r>
              <a:rPr lang="en-US" sz="2600" dirty="0" err="1" smtClean="0">
                <a:latin typeface="Arial" pitchFamily="34" charset="0"/>
                <a:cs typeface="Arial" pitchFamily="34" charset="0"/>
              </a:rPr>
              <a:t>Luyện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tập</a:t>
            </a:r>
            <a:endParaRPr lang="en-US" sz="2600" dirty="0" smtClean="0">
              <a:latin typeface="Arial" pitchFamily="34" charset="0"/>
              <a:cs typeface="Arial" pitchFamily="34" charset="0"/>
            </a:endParaRPr>
          </a:p>
          <a:p>
            <a:pPr marL="0" indent="0">
              <a:buNone/>
            </a:pPr>
            <a:r>
              <a:rPr lang="en-US" sz="2600" dirty="0" smtClean="0">
                <a:latin typeface="Arial" pitchFamily="34" charset="0"/>
                <a:cs typeface="Arial" pitchFamily="34" charset="0"/>
              </a:rPr>
              <a:t>4. </a:t>
            </a:r>
            <a:r>
              <a:rPr lang="en-US" sz="2600" dirty="0" err="1" smtClean="0">
                <a:latin typeface="Arial" pitchFamily="34" charset="0"/>
                <a:cs typeface="Arial" pitchFamily="34" charset="0"/>
              </a:rPr>
              <a:t>Vận</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dụng</a:t>
            </a:r>
            <a:endParaRPr lang="en-US" sz="2600" dirty="0" smtClean="0">
              <a:latin typeface="Arial" pitchFamily="34" charset="0"/>
              <a:cs typeface="Arial" pitchFamily="34" charset="0"/>
            </a:endParaRPr>
          </a:p>
          <a:p>
            <a:pPr marL="0" indent="0">
              <a:buNone/>
            </a:pPr>
            <a:r>
              <a:rPr lang="en-US" sz="2600" dirty="0" smtClean="0">
                <a:latin typeface="Arial" pitchFamily="34" charset="0"/>
                <a:cs typeface="Arial" pitchFamily="34" charset="0"/>
              </a:rPr>
              <a:t>5. </a:t>
            </a:r>
            <a:r>
              <a:rPr lang="en-US" sz="2600" dirty="0" err="1" smtClean="0">
                <a:latin typeface="Arial" pitchFamily="34" charset="0"/>
                <a:cs typeface="Arial" pitchFamily="34" charset="0"/>
              </a:rPr>
              <a:t>Đánh</a:t>
            </a:r>
            <a:r>
              <a:rPr lang="en-US" sz="2600" dirty="0" smtClean="0">
                <a:latin typeface="Arial" pitchFamily="34" charset="0"/>
                <a:cs typeface="Arial" pitchFamily="34" charset="0"/>
              </a:rPr>
              <a:t> </a:t>
            </a:r>
            <a:r>
              <a:rPr lang="en-US" sz="2600" dirty="0" err="1" smtClean="0">
                <a:latin typeface="Arial" pitchFamily="34" charset="0"/>
                <a:cs typeface="Arial" pitchFamily="34" charset="0"/>
              </a:rPr>
              <a:t>giá</a:t>
            </a:r>
            <a:endParaRPr lang="vi-VN" sz="2600" dirty="0" smtClean="0">
              <a:latin typeface="Arial" pitchFamily="34" charset="0"/>
              <a:cs typeface="Arial" pitchFamily="34" charset="0"/>
            </a:endParaRPr>
          </a:p>
          <a:p>
            <a:pPr marL="0" indent="0">
              <a:buNone/>
            </a:pPr>
            <a:endParaRPr lang="en-US" sz="2200" dirty="0">
              <a:latin typeface="Arial" pitchFamily="34" charset="0"/>
              <a:cs typeface="Arial" pitchFamily="34" charset="0"/>
            </a:endParaRPr>
          </a:p>
        </p:txBody>
      </p:sp>
    </p:spTree>
    <p:extLst>
      <p:ext uri="{BB962C8B-B14F-4D97-AF65-F5344CB8AC3E}">
        <p14:creationId xmlns:p14="http://schemas.microsoft.com/office/powerpoint/2010/main" val="290976881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smtClean="0">
                <a:latin typeface="Arial" pitchFamily="34" charset="0"/>
                <a:cs typeface="Arial" pitchFamily="34" charset="0"/>
              </a:rPr>
              <a:t>Lưu ý: Với mỗi HĐ dạy học cần: </a:t>
            </a:r>
            <a:endParaRPr lang="vi-VN" sz="2800" b="1">
              <a:latin typeface="Arial" pitchFamily="34" charset="0"/>
              <a:cs typeface="Arial" pitchFamily="34" charset="0"/>
            </a:endParaRPr>
          </a:p>
        </p:txBody>
      </p:sp>
      <p:sp>
        <p:nvSpPr>
          <p:cNvPr id="3" name="Content Placeholder 2"/>
          <p:cNvSpPr>
            <a:spLocks noGrp="1"/>
          </p:cNvSpPr>
          <p:nvPr>
            <p:ph idx="1"/>
          </p:nvPr>
        </p:nvSpPr>
        <p:spPr>
          <a:xfrm>
            <a:off x="457200" y="1295400"/>
            <a:ext cx="8229600" cy="4830763"/>
          </a:xfrm>
        </p:spPr>
        <p:txBody>
          <a:bodyPr>
            <a:normAutofit/>
          </a:bodyPr>
          <a:lstStyle/>
          <a:p>
            <a:pPr marL="0" lvl="0" indent="0">
              <a:buNone/>
            </a:pPr>
            <a:r>
              <a:rPr lang="fr-FR" sz="2400">
                <a:latin typeface="Arial" pitchFamily="34" charset="0"/>
                <a:cs typeface="Arial" pitchFamily="34" charset="0"/>
              </a:rPr>
              <a:t>+ Tên hoạt </a:t>
            </a:r>
            <a:r>
              <a:rPr lang="fr-FR" sz="2400" smtClean="0">
                <a:latin typeface="Arial" pitchFamily="34" charset="0"/>
                <a:cs typeface="Arial" pitchFamily="34" charset="0"/>
              </a:rPr>
              <a:t>động: Tên PP/KTDH và nội dung chính của HĐ, VD: </a:t>
            </a:r>
            <a:r>
              <a:rPr lang="fr-FR" sz="2400" i="1" smtClean="0">
                <a:latin typeface="Arial" pitchFamily="34" charset="0"/>
                <a:cs typeface="Arial" pitchFamily="34" charset="0"/>
              </a:rPr>
              <a:t>Thảo luận nhóm tìm hiểu </a:t>
            </a:r>
            <a:r>
              <a:rPr lang="it-IT" sz="2400" i="1">
                <a:latin typeface="Arial" pitchFamily="34" charset="0"/>
                <a:cs typeface="Arial" pitchFamily="34" charset="0"/>
              </a:rPr>
              <a:t>n</a:t>
            </a:r>
            <a:r>
              <a:rPr lang="it-IT" sz="2400" i="1" smtClean="0">
                <a:latin typeface="Arial" pitchFamily="34" charset="0"/>
                <a:cs typeface="Arial" pitchFamily="34" charset="0"/>
              </a:rPr>
              <a:t>guy </a:t>
            </a:r>
            <a:r>
              <a:rPr lang="it-IT" sz="2400" i="1">
                <a:latin typeface="Arial" pitchFamily="34" charset="0"/>
                <a:cs typeface="Arial" pitchFamily="34" charset="0"/>
              </a:rPr>
              <a:t>cơ gây mất an toàn khi tham gia giao </a:t>
            </a:r>
            <a:r>
              <a:rPr lang="it-IT" sz="2400" i="1" smtClean="0">
                <a:latin typeface="Arial" pitchFamily="34" charset="0"/>
                <a:cs typeface="Arial" pitchFamily="34" charset="0"/>
              </a:rPr>
              <a:t>thông</a:t>
            </a:r>
            <a:endParaRPr lang="vi-VN" sz="2400">
              <a:latin typeface="Arial" pitchFamily="34" charset="0"/>
              <a:cs typeface="Arial" pitchFamily="34" charset="0"/>
            </a:endParaRPr>
          </a:p>
          <a:p>
            <a:pPr marL="0" indent="0">
              <a:buNone/>
            </a:pPr>
            <a:r>
              <a:rPr lang="fr-FR" sz="2400" smtClean="0">
                <a:latin typeface="Arial" pitchFamily="34" charset="0"/>
                <a:cs typeface="Arial" pitchFamily="34" charset="0"/>
              </a:rPr>
              <a:t>+ </a:t>
            </a:r>
            <a:r>
              <a:rPr lang="fr-FR" sz="2400">
                <a:latin typeface="Arial" pitchFamily="34" charset="0"/>
                <a:cs typeface="Arial" pitchFamily="34" charset="0"/>
              </a:rPr>
              <a:t>Mục tiêu của hoạt </a:t>
            </a:r>
            <a:r>
              <a:rPr lang="fr-FR" sz="2400" smtClean="0">
                <a:latin typeface="Arial" pitchFamily="34" charset="0"/>
                <a:cs typeface="Arial" pitchFamily="34" charset="0"/>
              </a:rPr>
              <a:t>động: </a:t>
            </a:r>
            <a:r>
              <a:rPr lang="da-DK" sz="2400">
                <a:latin typeface="Arial" pitchFamily="34" charset="0"/>
                <a:cs typeface="Arial" pitchFamily="34" charset="0"/>
              </a:rPr>
              <a:t>Nêu rõ yêu cầu học sinh cần đạt về kiến thức, kĩ năng, thái độ. </a:t>
            </a:r>
            <a:endParaRPr lang="vi-VN" sz="2400">
              <a:latin typeface="Arial" pitchFamily="34" charset="0"/>
              <a:cs typeface="Arial" pitchFamily="34" charset="0"/>
            </a:endParaRPr>
          </a:p>
          <a:p>
            <a:pPr marL="0" indent="0">
              <a:buNone/>
            </a:pPr>
            <a:r>
              <a:rPr lang="fr-FR" sz="2400">
                <a:latin typeface="Arial" pitchFamily="34" charset="0"/>
                <a:cs typeface="Arial" pitchFamily="34" charset="0"/>
              </a:rPr>
              <a:t>+ Cách tiến hành hoạt </a:t>
            </a:r>
            <a:r>
              <a:rPr lang="fr-FR" sz="2400" smtClean="0">
                <a:latin typeface="Arial" pitchFamily="34" charset="0"/>
                <a:cs typeface="Arial" pitchFamily="34" charset="0"/>
              </a:rPr>
              <a:t>động (Nêu rõ HĐ của GV và HS)</a:t>
            </a:r>
            <a:endParaRPr lang="vi-VN" sz="2400">
              <a:latin typeface="Arial" pitchFamily="34" charset="0"/>
              <a:cs typeface="Arial" pitchFamily="34" charset="0"/>
            </a:endParaRPr>
          </a:p>
          <a:p>
            <a:pPr marL="0" indent="0">
              <a:buNone/>
            </a:pPr>
            <a:r>
              <a:rPr lang="fr-FR" sz="2400">
                <a:latin typeface="Arial" pitchFamily="34" charset="0"/>
                <a:cs typeface="Arial" pitchFamily="34" charset="0"/>
              </a:rPr>
              <a:t>+ Kết luận của giáo viên (về những kiến thức, kĩ năng, thái độ học sinh cần có sau hoạt động ; những tình huống thực tiễn có thể vận dụng kiến thức, kĩ năng, thái độ đã học để giải quyết ; những sai sót thường gặp ; những hậu quả có thể xảy ra nếu không có cách giải quyết phù hợp ;...).</a:t>
            </a:r>
            <a:endParaRPr lang="vi-VN" sz="2400">
              <a:latin typeface="Arial" pitchFamily="34" charset="0"/>
              <a:cs typeface="Arial" pitchFamily="34" charset="0"/>
            </a:endParaRPr>
          </a:p>
          <a:p>
            <a:pPr marL="0" indent="0">
              <a:buNone/>
            </a:pPr>
            <a:endParaRPr lang="vi-VN"/>
          </a:p>
        </p:txBody>
      </p:sp>
    </p:spTree>
    <p:extLst>
      <p:ext uri="{BB962C8B-B14F-4D97-AF65-F5344CB8AC3E}">
        <p14:creationId xmlns:p14="http://schemas.microsoft.com/office/powerpoint/2010/main" val="148921570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smtClean="0">
                <a:latin typeface="Arial" pitchFamily="34" charset="0"/>
                <a:cs typeface="Arial" pitchFamily="34" charset="0"/>
              </a:rPr>
              <a:t>Lưu ý</a:t>
            </a:r>
            <a:endParaRPr lang="vi-VN" sz="2800" b="1">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marL="0" indent="0">
              <a:buNone/>
            </a:pPr>
            <a:r>
              <a:rPr lang="da-DK" sz="2400" i="1" smtClean="0">
                <a:latin typeface="Arial" pitchFamily="34" charset="0"/>
                <a:cs typeface="Arial" pitchFamily="34" charset="0"/>
              </a:rPr>
              <a:t>* Luyện tập: </a:t>
            </a:r>
            <a:r>
              <a:rPr lang="da-DK" sz="2400" smtClean="0">
                <a:latin typeface="Arial" pitchFamily="34" charset="0"/>
                <a:cs typeface="Arial" pitchFamily="34" charset="0"/>
              </a:rPr>
              <a:t>Giáo </a:t>
            </a:r>
            <a:r>
              <a:rPr lang="da-DK" sz="2400">
                <a:latin typeface="Arial" pitchFamily="34" charset="0"/>
                <a:cs typeface="Arial" pitchFamily="34" charset="0"/>
              </a:rPr>
              <a:t>viên hướng dẫn học sinh củng cố, khắc sâu những kiến thức, kĩ năng, thái độ đã có thông qua hoạt động luyện tập, thực hành có tính tổng hợp, nâng cao theo những hình thức khác nhau.</a:t>
            </a:r>
            <a:endParaRPr lang="vi-VN" sz="2400">
              <a:latin typeface="Arial" pitchFamily="34" charset="0"/>
              <a:cs typeface="Arial" pitchFamily="34" charset="0"/>
            </a:endParaRPr>
          </a:p>
          <a:p>
            <a:pPr marL="0" indent="0">
              <a:buNone/>
            </a:pPr>
            <a:r>
              <a:rPr lang="en-US" sz="2400" smtClean="0">
                <a:latin typeface="Arial" pitchFamily="34" charset="0"/>
                <a:cs typeface="Arial" pitchFamily="34" charset="0"/>
              </a:rPr>
              <a:t>* </a:t>
            </a:r>
            <a:r>
              <a:rPr lang="da-DK" sz="2400" i="1">
                <a:latin typeface="Arial" pitchFamily="34" charset="0"/>
                <a:cs typeface="Arial" pitchFamily="34" charset="0"/>
              </a:rPr>
              <a:t>Vận </a:t>
            </a:r>
            <a:r>
              <a:rPr lang="da-DK" sz="2400" i="1" smtClean="0">
                <a:latin typeface="Arial" pitchFamily="34" charset="0"/>
                <a:cs typeface="Arial" pitchFamily="34" charset="0"/>
              </a:rPr>
              <a:t>dụng: </a:t>
            </a:r>
            <a:r>
              <a:rPr lang="da-DK" sz="2400" smtClean="0">
                <a:latin typeface="Arial" pitchFamily="34" charset="0"/>
                <a:cs typeface="Arial" pitchFamily="34" charset="0"/>
              </a:rPr>
              <a:t>Giáo </a:t>
            </a:r>
            <a:r>
              <a:rPr lang="da-DK" sz="2400">
                <a:latin typeface="Arial" pitchFamily="34" charset="0"/>
                <a:cs typeface="Arial" pitchFamily="34" charset="0"/>
              </a:rPr>
              <a:t>viên hướng dẫn, định hướng học sinh vận dụng kiến thức, kĩ năng đã học vào thực tế tham gia giao thông hàng ngày.</a:t>
            </a:r>
            <a:endParaRPr lang="vi-VN" sz="2400">
              <a:latin typeface="Arial" pitchFamily="34" charset="0"/>
              <a:cs typeface="Arial" pitchFamily="34" charset="0"/>
            </a:endParaRPr>
          </a:p>
          <a:p>
            <a:pPr marL="0" indent="0">
              <a:buNone/>
            </a:pPr>
            <a:endParaRPr lang="vi-VN"/>
          </a:p>
        </p:txBody>
      </p:sp>
    </p:spTree>
    <p:extLst>
      <p:ext uri="{BB962C8B-B14F-4D97-AF65-F5344CB8AC3E}">
        <p14:creationId xmlns:p14="http://schemas.microsoft.com/office/powerpoint/2010/main" val="21236795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smtClean="0">
                <a:latin typeface="Arial" pitchFamily="34" charset="0"/>
                <a:cs typeface="Arial" pitchFamily="34" charset="0"/>
              </a:rPr>
              <a:t/>
            </a:r>
            <a:br>
              <a:rPr lang="en-US" sz="3200" b="1" smtClean="0">
                <a:latin typeface="Arial" pitchFamily="34" charset="0"/>
                <a:cs typeface="Arial" pitchFamily="34" charset="0"/>
              </a:rPr>
            </a:br>
            <a:r>
              <a:rPr lang="en-US" sz="3200" b="1" smtClean="0">
                <a:latin typeface="Arial" pitchFamily="34" charset="0"/>
                <a:cs typeface="Arial" pitchFamily="34" charset="0"/>
              </a:rPr>
              <a:t>3.2</a:t>
            </a:r>
            <a:r>
              <a:rPr lang="en-US" sz="3200" b="1">
                <a:latin typeface="Arial" pitchFamily="34" charset="0"/>
                <a:cs typeface="Arial" pitchFamily="34" charset="0"/>
              </a:rPr>
              <a:t>. Một số </a:t>
            </a:r>
            <a:r>
              <a:rPr lang="en-US" sz="3200" b="1" smtClean="0">
                <a:latin typeface="Arial" pitchFamily="34" charset="0"/>
                <a:cs typeface="Arial" pitchFamily="34" charset="0"/>
              </a:rPr>
              <a:t>PP giáo </a:t>
            </a:r>
            <a:r>
              <a:rPr lang="en-US" sz="3200" b="1">
                <a:latin typeface="Arial" pitchFamily="34" charset="0"/>
                <a:cs typeface="Arial" pitchFamily="34" charset="0"/>
              </a:rPr>
              <a:t>dục ATGT cho </a:t>
            </a:r>
            <a:r>
              <a:rPr lang="en-US" sz="3200" b="1" smtClean="0">
                <a:latin typeface="Arial" pitchFamily="34" charset="0"/>
                <a:cs typeface="Arial" pitchFamily="34" charset="0"/>
              </a:rPr>
              <a:t>HS </a:t>
            </a:r>
            <a:r>
              <a:rPr lang="vi-VN" sz="3200" b="1" smtClean="0">
                <a:latin typeface="Arial" pitchFamily="34" charset="0"/>
                <a:cs typeface="Arial" pitchFamily="34" charset="0"/>
              </a:rPr>
              <a:t>THCS</a:t>
            </a:r>
            <a:r>
              <a:rPr lang="vi-VN" sz="3200" b="1"/>
              <a:t/>
            </a:r>
            <a:br>
              <a:rPr lang="vi-VN" sz="3200" b="1"/>
            </a:br>
            <a:endParaRPr lang="en-US" sz="3200" b="1" dirty="0">
              <a:solidFill>
                <a:srgbClr val="FF0000"/>
              </a:solidFill>
              <a:latin typeface="Arial" pitchFamily="34" charset="0"/>
              <a:cs typeface="Arial" pitchFamily="34" charset="0"/>
            </a:endParaRPr>
          </a:p>
        </p:txBody>
      </p:sp>
      <p:sp>
        <p:nvSpPr>
          <p:cNvPr id="3" name="Content Placeholder 2"/>
          <p:cNvSpPr>
            <a:spLocks noGrp="1"/>
          </p:cNvSpPr>
          <p:nvPr>
            <p:ph idx="1"/>
          </p:nvPr>
        </p:nvSpPr>
        <p:spPr/>
        <p:txBody>
          <a:bodyPr/>
          <a:lstStyle/>
          <a:p>
            <a:pPr>
              <a:buNone/>
            </a:pPr>
            <a:r>
              <a:rPr lang="de-DE" sz="2400">
                <a:latin typeface="Arial" pitchFamily="34" charset="0"/>
                <a:cs typeface="Arial" pitchFamily="34" charset="0"/>
              </a:rPr>
              <a:t>3.2.1. Một số phương pháp dạy học tích </a:t>
            </a:r>
            <a:r>
              <a:rPr lang="de-DE" sz="2400" smtClean="0">
                <a:latin typeface="Arial" pitchFamily="34" charset="0"/>
                <a:cs typeface="Arial" pitchFamily="34" charset="0"/>
              </a:rPr>
              <a:t>cực:</a:t>
            </a:r>
            <a:r>
              <a:rPr lang="en-US" sz="2400" smtClean="0">
                <a:latin typeface="Arial" pitchFamily="34" charset="0"/>
                <a:cs typeface="Arial" pitchFamily="34" charset="0"/>
              </a:rPr>
              <a:t> </a:t>
            </a:r>
            <a:r>
              <a:rPr lang="da-DK" sz="2400">
                <a:latin typeface="Arial" pitchFamily="34" charset="0"/>
                <a:cs typeface="Arial" pitchFamily="34" charset="0"/>
              </a:rPr>
              <a:t>T</a:t>
            </a:r>
            <a:r>
              <a:rPr lang="da-DK" sz="2400" smtClean="0">
                <a:latin typeface="Arial" pitchFamily="34" charset="0"/>
                <a:cs typeface="Arial" pitchFamily="34" charset="0"/>
              </a:rPr>
              <a:t>hảo luận nhóm, </a:t>
            </a:r>
            <a:r>
              <a:rPr lang="vi-VN" sz="2400" smtClean="0">
                <a:latin typeface="Arial" pitchFamily="34" charset="0"/>
                <a:cs typeface="Arial" pitchFamily="34" charset="0"/>
              </a:rPr>
              <a:t>n</a:t>
            </a:r>
            <a:r>
              <a:rPr lang="da-DK" sz="2400" smtClean="0">
                <a:latin typeface="Arial" pitchFamily="34" charset="0"/>
                <a:cs typeface="Arial" pitchFamily="34" charset="0"/>
              </a:rPr>
              <a:t>ghiên </a:t>
            </a:r>
            <a:r>
              <a:rPr lang="da-DK" sz="2400">
                <a:latin typeface="Arial" pitchFamily="34" charset="0"/>
                <a:cs typeface="Arial" pitchFamily="34" charset="0"/>
              </a:rPr>
              <a:t>cứu trường hợp điển </a:t>
            </a:r>
            <a:r>
              <a:rPr lang="da-DK" sz="2400" smtClean="0">
                <a:latin typeface="Arial" pitchFamily="34" charset="0"/>
                <a:cs typeface="Arial" pitchFamily="34" charset="0"/>
              </a:rPr>
              <a:t>hình, giải </a:t>
            </a:r>
            <a:r>
              <a:rPr lang="da-DK" sz="2400">
                <a:latin typeface="Arial" pitchFamily="34" charset="0"/>
                <a:cs typeface="Arial" pitchFamily="34" charset="0"/>
              </a:rPr>
              <a:t>quyết vấn đề </a:t>
            </a:r>
            <a:r>
              <a:rPr lang="da-DK" sz="2400" smtClean="0">
                <a:latin typeface="Arial" pitchFamily="34" charset="0"/>
                <a:cs typeface="Arial" pitchFamily="34" charset="0"/>
              </a:rPr>
              <a:t>(xử </a:t>
            </a:r>
            <a:r>
              <a:rPr lang="da-DK" sz="2400">
                <a:latin typeface="Arial" pitchFamily="34" charset="0"/>
                <a:cs typeface="Arial" pitchFamily="34" charset="0"/>
              </a:rPr>
              <a:t>lí tình huống</a:t>
            </a:r>
            <a:r>
              <a:rPr lang="da-DK" sz="2400" smtClean="0">
                <a:latin typeface="Arial" pitchFamily="34" charset="0"/>
                <a:cs typeface="Arial" pitchFamily="34" charset="0"/>
              </a:rPr>
              <a:t>), </a:t>
            </a:r>
            <a:r>
              <a:rPr lang="pl-PL" sz="2400">
                <a:latin typeface="Arial" pitchFamily="34" charset="0"/>
                <a:cs typeface="Arial" pitchFamily="34" charset="0"/>
              </a:rPr>
              <a:t>đóng </a:t>
            </a:r>
            <a:r>
              <a:rPr lang="pl-PL" sz="2400" smtClean="0">
                <a:latin typeface="Arial" pitchFamily="34" charset="0"/>
                <a:cs typeface="Arial" pitchFamily="34" charset="0"/>
              </a:rPr>
              <a:t>vai</a:t>
            </a:r>
            <a:r>
              <a:rPr lang="en-US" sz="2400" smtClean="0">
                <a:latin typeface="Arial" pitchFamily="34" charset="0"/>
                <a:cs typeface="Arial" pitchFamily="34" charset="0"/>
              </a:rPr>
              <a:t>, </a:t>
            </a:r>
            <a:r>
              <a:rPr lang="pt-BR" sz="2400">
                <a:latin typeface="Arial" pitchFamily="34" charset="0"/>
                <a:cs typeface="Arial" pitchFamily="34" charset="0"/>
              </a:rPr>
              <a:t>dự </a:t>
            </a:r>
            <a:r>
              <a:rPr lang="pt-BR" sz="2400" smtClean="0">
                <a:latin typeface="Arial" pitchFamily="34" charset="0"/>
                <a:cs typeface="Arial" pitchFamily="34" charset="0"/>
              </a:rPr>
              <a:t>án, </a:t>
            </a:r>
            <a:r>
              <a:rPr lang="vi-VN" sz="2400">
                <a:latin typeface="Arial" pitchFamily="34" charset="0"/>
                <a:cs typeface="Arial" pitchFamily="34" charset="0"/>
              </a:rPr>
              <a:t>tọa </a:t>
            </a:r>
            <a:r>
              <a:rPr lang="vi-VN" sz="2400" smtClean="0">
                <a:latin typeface="Arial" pitchFamily="34" charset="0"/>
                <a:cs typeface="Arial" pitchFamily="34" charset="0"/>
              </a:rPr>
              <a:t>đàm, </a:t>
            </a:r>
            <a:r>
              <a:rPr lang="pt-BR" sz="2400">
                <a:latin typeface="Arial" pitchFamily="34" charset="0"/>
                <a:cs typeface="Arial" pitchFamily="34" charset="0"/>
              </a:rPr>
              <a:t>trò </a:t>
            </a:r>
            <a:r>
              <a:rPr lang="pt-BR" sz="2400" smtClean="0">
                <a:latin typeface="Arial" pitchFamily="34" charset="0"/>
                <a:cs typeface="Arial" pitchFamily="34" charset="0"/>
              </a:rPr>
              <a:t>chơi</a:t>
            </a:r>
            <a:r>
              <a:rPr lang="vi-VN" sz="2400" smtClean="0">
                <a:latin typeface="Arial" pitchFamily="34" charset="0"/>
                <a:cs typeface="Arial" pitchFamily="34" charset="0"/>
              </a:rPr>
              <a:t>, </a:t>
            </a:r>
            <a:r>
              <a:rPr lang="vi-VN" sz="2400">
                <a:latin typeface="Arial" pitchFamily="34" charset="0"/>
                <a:cs typeface="Arial" pitchFamily="34" charset="0"/>
              </a:rPr>
              <a:t>l</a:t>
            </a:r>
            <a:r>
              <a:rPr lang="fr-FR" sz="2400" smtClean="0">
                <a:latin typeface="Arial" pitchFamily="34" charset="0"/>
                <a:cs typeface="Arial" pitchFamily="34" charset="0"/>
              </a:rPr>
              <a:t>iên </a:t>
            </a:r>
            <a:r>
              <a:rPr lang="fr-FR" sz="2400">
                <a:latin typeface="Arial" pitchFamily="34" charset="0"/>
                <a:cs typeface="Arial" pitchFamily="34" charset="0"/>
              </a:rPr>
              <a:t>hệ thực tế và tự liên </a:t>
            </a:r>
            <a:r>
              <a:rPr lang="fr-FR" sz="2400" smtClean="0">
                <a:latin typeface="Arial" pitchFamily="34" charset="0"/>
                <a:cs typeface="Arial" pitchFamily="34" charset="0"/>
              </a:rPr>
              <a:t>hệ</a:t>
            </a:r>
            <a:r>
              <a:rPr lang="vi-VN" sz="2400" smtClean="0">
                <a:latin typeface="Arial" pitchFamily="34" charset="0"/>
                <a:cs typeface="Arial" pitchFamily="34" charset="0"/>
              </a:rPr>
              <a:t>, </a:t>
            </a:r>
            <a:r>
              <a:rPr lang="vi-VN" sz="2400">
                <a:latin typeface="Arial" pitchFamily="34" charset="0"/>
                <a:cs typeface="Arial" pitchFamily="34" charset="0"/>
              </a:rPr>
              <a:t>t</a:t>
            </a:r>
            <a:r>
              <a:rPr lang="da-DK" sz="2400" smtClean="0">
                <a:latin typeface="Arial" pitchFamily="34" charset="0"/>
                <a:cs typeface="Arial" pitchFamily="34" charset="0"/>
              </a:rPr>
              <a:t>ranh luận, xem và phân tích video.</a:t>
            </a:r>
            <a:r>
              <a:rPr lang="vi-VN" sz="2400" smtClean="0">
                <a:latin typeface="Arial" pitchFamily="34" charset="0"/>
                <a:cs typeface="Arial" pitchFamily="34" charset="0"/>
              </a:rPr>
              <a:t>..</a:t>
            </a:r>
            <a:endParaRPr lang="vi-VN" sz="2400">
              <a:latin typeface="Arial" pitchFamily="34" charset="0"/>
              <a:cs typeface="Arial" pitchFamily="34" charset="0"/>
            </a:endParaRPr>
          </a:p>
          <a:p>
            <a:pPr>
              <a:buNone/>
            </a:pPr>
            <a:endParaRPr lang="vi-VN"/>
          </a:p>
          <a:p>
            <a:pPr>
              <a:buNone/>
            </a:pPr>
            <a:endParaRPr lang="vi-VN" smtClean="0"/>
          </a:p>
          <a:p>
            <a:pPr algn="ctr">
              <a:buNone/>
            </a:pPr>
            <a:endParaRPr lang="en-US" b="1" dirty="0">
              <a:solidFill>
                <a:srgbClr val="00B050"/>
              </a:solidFill>
              <a:latin typeface="Arial" pitchFamily="34" charset="0"/>
              <a:cs typeface="Arial" pitchFamily="34" charset="0"/>
            </a:endParaRPr>
          </a:p>
        </p:txBody>
      </p:sp>
    </p:spTree>
    <p:extLst>
      <p:ext uri="{BB962C8B-B14F-4D97-AF65-F5344CB8AC3E}">
        <p14:creationId xmlns:p14="http://schemas.microsoft.com/office/powerpoint/2010/main" val="21050040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b="1" i="1" dirty="0" smtClean="0">
                <a:latin typeface="Arial" pitchFamily="34" charset="0"/>
                <a:cs typeface="Arial" pitchFamily="34" charset="0"/>
              </a:rPr>
              <a:t/>
            </a:r>
            <a:br>
              <a:rPr lang="en-US" sz="2700" b="1" i="1" dirty="0" smtClean="0">
                <a:latin typeface="Arial" pitchFamily="34" charset="0"/>
                <a:cs typeface="Arial" pitchFamily="34" charset="0"/>
              </a:rPr>
            </a:br>
            <a:r>
              <a:rPr lang="en-US" sz="2700" b="1" i="1" smtClean="0">
                <a:latin typeface="Arial" pitchFamily="34" charset="0"/>
                <a:cs typeface="Arial" pitchFamily="34" charset="0"/>
              </a:rPr>
              <a:t/>
            </a:r>
            <a:br>
              <a:rPr lang="en-US" sz="2700" b="1" i="1" smtClean="0">
                <a:latin typeface="Arial" pitchFamily="34" charset="0"/>
                <a:cs typeface="Arial" pitchFamily="34" charset="0"/>
              </a:rPr>
            </a:br>
            <a:r>
              <a:rPr lang="en-US" sz="2700" b="1" i="1" smtClean="0">
                <a:latin typeface="Arial" pitchFamily="34" charset="0"/>
                <a:cs typeface="Arial" pitchFamily="34" charset="0"/>
              </a:rPr>
              <a:t/>
            </a:r>
            <a:br>
              <a:rPr lang="en-US" sz="2700" b="1" i="1" smtClean="0">
                <a:latin typeface="Arial" pitchFamily="34" charset="0"/>
                <a:cs typeface="Arial" pitchFamily="34" charset="0"/>
              </a:rPr>
            </a:br>
            <a:r>
              <a:rPr lang="nl-NL" sz="3200" b="1" smtClean="0"/>
              <a:t>1</a:t>
            </a:r>
            <a:r>
              <a:rPr lang="nl-NL" sz="3200" b="1"/>
              <a:t>. Giáo dục an toàn giao thông cho học sinh</a:t>
            </a:r>
            <a:r>
              <a:rPr lang="vi-VN" sz="3200"/>
              <a:t/>
            </a:r>
            <a:br>
              <a:rPr lang="vi-VN" sz="3200"/>
            </a:br>
            <a:r>
              <a:rPr lang="en-US" sz="3600" dirty="0" smtClean="0">
                <a:solidFill>
                  <a:srgbClr val="00B050"/>
                </a:solidFill>
              </a:rPr>
              <a:t/>
            </a:r>
            <a:br>
              <a:rPr lang="en-US" sz="3600" dirty="0" smtClean="0">
                <a:solidFill>
                  <a:srgbClr val="00B050"/>
                </a:solidFill>
              </a:rPr>
            </a:br>
            <a:endParaRPr lang="en-US" sz="3600" dirty="0">
              <a:solidFill>
                <a:srgbClr val="00B050"/>
              </a:solidFill>
            </a:endParaRPr>
          </a:p>
        </p:txBody>
      </p:sp>
      <p:sp>
        <p:nvSpPr>
          <p:cNvPr id="3" name="Content Placeholder 2"/>
          <p:cNvSpPr>
            <a:spLocks noGrp="1"/>
          </p:cNvSpPr>
          <p:nvPr>
            <p:ph idx="1"/>
          </p:nvPr>
        </p:nvSpPr>
        <p:spPr/>
        <p:txBody>
          <a:bodyPr>
            <a:normAutofit/>
          </a:bodyPr>
          <a:lstStyle/>
          <a:p>
            <a:pPr>
              <a:buNone/>
            </a:pPr>
            <a:r>
              <a:rPr lang="vi-VN" sz="2400" b="1" i="1" smtClean="0"/>
              <a:t>	Giáo </a:t>
            </a:r>
            <a:r>
              <a:rPr lang="vi-VN" sz="2400" b="1" i="1"/>
              <a:t>dục </a:t>
            </a:r>
            <a:r>
              <a:rPr lang="en-US" sz="2400" b="1" i="1" smtClean="0"/>
              <a:t>ATGT cho </a:t>
            </a:r>
            <a:r>
              <a:rPr lang="vi-VN" sz="2400" b="1" i="1" smtClean="0"/>
              <a:t>HS là</a:t>
            </a:r>
            <a:r>
              <a:rPr lang="vi-VN" sz="2400"/>
              <a:t> một quá trình </a:t>
            </a:r>
            <a:r>
              <a:rPr lang="en-US" sz="2400" smtClean="0"/>
              <a:t>HĐ có </a:t>
            </a:r>
            <a:r>
              <a:rPr lang="en-US" sz="2400"/>
              <a:t>mục đích có kế hoạch, </a:t>
            </a:r>
            <a:r>
              <a:rPr lang="en-US" sz="2400">
                <a:latin typeface="Arial" pitchFamily="34" charset="0"/>
                <a:cs typeface="Arial" pitchFamily="34" charset="0"/>
              </a:rPr>
              <a:t>có tổ chức của người làm </a:t>
            </a:r>
            <a:r>
              <a:rPr lang="en-US" sz="2400"/>
              <a:t>công tác </a:t>
            </a:r>
            <a:r>
              <a:rPr lang="en-US" sz="2400" smtClean="0"/>
              <a:t>GD </a:t>
            </a:r>
            <a:r>
              <a:rPr lang="en-US" sz="2400" smtClean="0">
                <a:latin typeface="Arial" pitchFamily="34" charset="0"/>
                <a:cs typeface="Arial" pitchFamily="34" charset="0"/>
              </a:rPr>
              <a:t>nhằm </a:t>
            </a:r>
            <a:r>
              <a:rPr lang="en-US" sz="2400">
                <a:latin typeface="Arial" pitchFamily="34" charset="0"/>
                <a:cs typeface="Arial" pitchFamily="34" charset="0"/>
              </a:rPr>
              <a:t>bồi dưỡng</a:t>
            </a:r>
            <a:r>
              <a:rPr lang="en-US" sz="2400"/>
              <a:t> </a:t>
            </a:r>
            <a:r>
              <a:rPr lang="vi-VN" sz="2400"/>
              <a:t>tri thức pháp luật</a:t>
            </a:r>
            <a:r>
              <a:rPr lang="en-US" sz="2400"/>
              <a:t> giao thông</a:t>
            </a:r>
            <a:r>
              <a:rPr lang="vi-VN" sz="2400"/>
              <a:t> </a:t>
            </a:r>
            <a:r>
              <a:rPr lang="en-US" sz="2400"/>
              <a:t>và </a:t>
            </a:r>
            <a:r>
              <a:rPr lang="en-US" sz="2400">
                <a:latin typeface="Arial" pitchFamily="34" charset="0"/>
                <a:cs typeface="Arial" pitchFamily="34" charset="0"/>
              </a:rPr>
              <a:t>kĩ năng tham gia giao thông an toàn </a:t>
            </a:r>
            <a:r>
              <a:rPr lang="vi-VN" sz="2400"/>
              <a:t>cho </a:t>
            </a:r>
            <a:r>
              <a:rPr lang="en-US" sz="2400" smtClean="0"/>
              <a:t>HS; </a:t>
            </a:r>
            <a:r>
              <a:rPr lang="vi-VN" sz="2400"/>
              <a:t>hình thành tình cảm, niềm tin pháp luật cho</a:t>
            </a:r>
            <a:r>
              <a:rPr lang="en-US" sz="2400"/>
              <a:t> các em</a:t>
            </a:r>
            <a:r>
              <a:rPr lang="vi-VN" sz="2400"/>
              <a:t>, từ đó nâng cao ý thức tôn trọng </a:t>
            </a:r>
            <a:r>
              <a:rPr lang="en-US" sz="2400"/>
              <a:t>và </a:t>
            </a:r>
            <a:r>
              <a:rPr lang="vi-VN" sz="2400"/>
              <a:t>nghiêm chỉnh chấp hành pháp luật </a:t>
            </a:r>
            <a:r>
              <a:rPr lang="en-US" sz="2400">
                <a:latin typeface="Arial" pitchFamily="34" charset="0"/>
                <a:cs typeface="Arial" pitchFamily="34" charset="0"/>
              </a:rPr>
              <a:t>giao thông ở </a:t>
            </a:r>
            <a:r>
              <a:rPr lang="vi-VN" sz="2400" smtClean="0">
                <a:latin typeface="Arial" pitchFamily="34" charset="0"/>
                <a:cs typeface="Arial" pitchFamily="34" charset="0"/>
              </a:rPr>
              <a:t>HS. </a:t>
            </a:r>
            <a:endParaRPr lang="vi-VN" sz="2400">
              <a:latin typeface="Arial" pitchFamily="34" charset="0"/>
              <a:cs typeface="Arial" pitchFamily="34" charset="0"/>
            </a:endParaRPr>
          </a:p>
          <a:p>
            <a:pPr>
              <a:buNone/>
            </a:pPr>
            <a:endParaRPr lang="en-US" sz="2400" dirty="0">
              <a:latin typeface="Arial" pitchFamily="34" charset="0"/>
              <a:cs typeface="Arial" pitchFamily="34" charset="0"/>
            </a:endParaRPr>
          </a:p>
        </p:txBody>
      </p:sp>
    </p:spTree>
    <p:extLst>
      <p:ext uri="{BB962C8B-B14F-4D97-AF65-F5344CB8AC3E}">
        <p14:creationId xmlns:p14="http://schemas.microsoft.com/office/powerpoint/2010/main" val="184349516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b="1" i="1" smtClean="0"/>
              <a:t/>
            </a:r>
            <a:br>
              <a:rPr lang="vi-VN" b="1" i="1" smtClean="0"/>
            </a:br>
            <a:r>
              <a:rPr lang="vi-VN" sz="3600" b="1" smtClean="0">
                <a:latin typeface="+mn-lt"/>
              </a:rPr>
              <a:t>1. </a:t>
            </a:r>
            <a:r>
              <a:rPr lang="da-DK" sz="3600" b="1" smtClean="0">
                <a:latin typeface="+mn-lt"/>
              </a:rPr>
              <a:t>Phương </a:t>
            </a:r>
            <a:r>
              <a:rPr lang="da-DK" sz="3600" b="1">
                <a:latin typeface="+mn-lt"/>
              </a:rPr>
              <a:t>pháp thảo luận nhóm</a:t>
            </a:r>
            <a:r>
              <a:rPr lang="vi-VN" sz="3600">
                <a:latin typeface="+mn-lt"/>
              </a:rPr>
              <a:t/>
            </a:r>
            <a:br>
              <a:rPr lang="vi-VN" sz="3600">
                <a:latin typeface="+mn-lt"/>
              </a:rPr>
            </a:br>
            <a:endParaRPr lang="vi-VN" sz="3600">
              <a:latin typeface="+mn-lt"/>
            </a:endParaRPr>
          </a:p>
        </p:txBody>
      </p:sp>
      <p:sp>
        <p:nvSpPr>
          <p:cNvPr id="3" name="Content Placeholder 2"/>
          <p:cNvSpPr>
            <a:spLocks noGrp="1"/>
          </p:cNvSpPr>
          <p:nvPr>
            <p:ph idx="1"/>
          </p:nvPr>
        </p:nvSpPr>
        <p:spPr/>
        <p:txBody>
          <a:bodyPr/>
          <a:lstStyle/>
          <a:p>
            <a:pPr marL="0" indent="0">
              <a:buNone/>
            </a:pPr>
            <a:r>
              <a:rPr lang="da-DK" i="1"/>
              <a:t> </a:t>
            </a:r>
            <a:r>
              <a:rPr lang="da-DK" sz="2400" i="1"/>
              <a:t>* Làm việc toàn lớp</a:t>
            </a:r>
            <a:r>
              <a:rPr lang="da-DK" sz="2400"/>
              <a:t> : Nhập đề và giao nhiệm vụ</a:t>
            </a:r>
            <a:endParaRPr lang="vi-VN" sz="2400"/>
          </a:p>
          <a:p>
            <a:pPr marL="0" indent="0">
              <a:buNone/>
            </a:pPr>
            <a:r>
              <a:rPr lang="da-DK" sz="2400" i="1"/>
              <a:t>* Làm việc </a:t>
            </a:r>
            <a:r>
              <a:rPr lang="da-DK" sz="2400" i="1" smtClean="0"/>
              <a:t>nhóm</a:t>
            </a:r>
            <a:r>
              <a:rPr lang="vi-VN" sz="2400" i="1" smtClean="0"/>
              <a:t>: </a:t>
            </a:r>
            <a:endParaRPr lang="vi-VN" sz="2400"/>
          </a:p>
          <a:p>
            <a:pPr marL="0" indent="0">
              <a:buNone/>
            </a:pPr>
            <a:r>
              <a:rPr lang="da-DK" sz="2400" i="1"/>
              <a:t>* Làm việc toàn lớp</a:t>
            </a:r>
            <a:r>
              <a:rPr lang="da-DK" sz="2400"/>
              <a:t>: Trình bày kết quả, đánh giá</a:t>
            </a:r>
            <a:endParaRPr lang="vi-VN" sz="2400"/>
          </a:p>
          <a:p>
            <a:pPr marL="0" indent="0">
              <a:buNone/>
            </a:pPr>
            <a:endParaRPr lang="vi-VN"/>
          </a:p>
        </p:txBody>
      </p:sp>
    </p:spTree>
    <p:extLst>
      <p:ext uri="{BB962C8B-B14F-4D97-AF65-F5344CB8AC3E}">
        <p14:creationId xmlns:p14="http://schemas.microsoft.com/office/powerpoint/2010/main" val="2081548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b="1" i="1" smtClean="0"/>
              <a:t/>
            </a:r>
            <a:br>
              <a:rPr lang="vi-VN" b="1" i="1" smtClean="0"/>
            </a:br>
            <a:r>
              <a:rPr lang="vi-VN" b="1" smtClean="0">
                <a:latin typeface="+mn-lt"/>
              </a:rPr>
              <a:t>2. </a:t>
            </a:r>
            <a:r>
              <a:rPr lang="vi-VN" sz="3600" b="1" smtClean="0">
                <a:latin typeface="+mn-lt"/>
              </a:rPr>
              <a:t>PP</a:t>
            </a:r>
            <a:r>
              <a:rPr lang="da-DK" sz="3600" b="1" smtClean="0">
                <a:latin typeface="+mn-lt"/>
              </a:rPr>
              <a:t> </a:t>
            </a:r>
            <a:r>
              <a:rPr lang="da-DK" sz="3600" b="1">
                <a:latin typeface="+mn-lt"/>
              </a:rPr>
              <a:t>nghiên cứu trường hợp điển hình</a:t>
            </a:r>
            <a:r>
              <a:rPr lang="vi-VN"/>
              <a:t/>
            </a:r>
            <a:br>
              <a:rPr lang="vi-VN"/>
            </a:br>
            <a:endParaRPr lang="vi-VN"/>
          </a:p>
        </p:txBody>
      </p:sp>
      <p:sp>
        <p:nvSpPr>
          <p:cNvPr id="3" name="Content Placeholder 2"/>
          <p:cNvSpPr>
            <a:spLocks noGrp="1"/>
          </p:cNvSpPr>
          <p:nvPr>
            <p:ph idx="1"/>
          </p:nvPr>
        </p:nvSpPr>
        <p:spPr/>
        <p:txBody>
          <a:bodyPr>
            <a:normAutofit/>
          </a:bodyPr>
          <a:lstStyle/>
          <a:p>
            <a:pPr marL="0" indent="0">
              <a:buNone/>
            </a:pPr>
            <a:r>
              <a:rPr lang="da-DK" sz="2400">
                <a:latin typeface="Arial" pitchFamily="34" charset="0"/>
                <a:cs typeface="Arial" pitchFamily="34" charset="0"/>
              </a:rPr>
              <a:t>a) Tác dụng : Nghiên cứu trường hợp điển hình là phương pháp quan trọng trong giáo dục pháp luật. Thông qua việc sử dụng một câu chuyện có thật hoặc chuyện được viết </a:t>
            </a:r>
            <a:r>
              <a:rPr lang="pl-PL" sz="2400">
                <a:latin typeface="Arial" pitchFamily="34" charset="0"/>
                <a:cs typeface="Arial" pitchFamily="34" charset="0"/>
              </a:rPr>
              <a:t>dựa trên những trường hợp thường xảy ra trong cuộc sống giao thông thực tiễn , dùng </a:t>
            </a:r>
            <a:r>
              <a:rPr lang="da-DK" sz="2400">
                <a:latin typeface="Arial" pitchFamily="34" charset="0"/>
                <a:cs typeface="Arial" pitchFamily="34" charset="0"/>
              </a:rPr>
              <a:t>để minh chứng cho một vấn đề hay một số vấn đề, hoặc để đi đến một nhận thức mới, hay củng cố kiến thức đã học. </a:t>
            </a:r>
            <a:endParaRPr lang="vi-VN" sz="2400">
              <a:latin typeface="Arial" pitchFamily="34" charset="0"/>
              <a:cs typeface="Arial" pitchFamily="34" charset="0"/>
            </a:endParaRPr>
          </a:p>
          <a:p>
            <a:pPr marL="0" indent="0">
              <a:buNone/>
            </a:pPr>
            <a:endParaRPr lang="vi-VN" sz="2400">
              <a:latin typeface="Arial" pitchFamily="34" charset="0"/>
              <a:cs typeface="Arial" pitchFamily="34" charset="0"/>
            </a:endParaRPr>
          </a:p>
        </p:txBody>
      </p:sp>
    </p:spTree>
    <p:extLst>
      <p:ext uri="{BB962C8B-B14F-4D97-AF65-F5344CB8AC3E}">
        <p14:creationId xmlns:p14="http://schemas.microsoft.com/office/powerpoint/2010/main" val="331176735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r>
              <a:rPr lang="en-US" smtClean="0"/>
              <a:t>.</a:t>
            </a:r>
            <a:endParaRPr lang="vi-VN"/>
          </a:p>
        </p:txBody>
      </p:sp>
      <p:sp>
        <p:nvSpPr>
          <p:cNvPr id="3" name="Content Placeholder 2"/>
          <p:cNvSpPr>
            <a:spLocks noGrp="1"/>
          </p:cNvSpPr>
          <p:nvPr>
            <p:ph idx="1"/>
          </p:nvPr>
        </p:nvSpPr>
        <p:spPr>
          <a:xfrm>
            <a:off x="457200" y="762000"/>
            <a:ext cx="8229600" cy="5364163"/>
          </a:xfrm>
        </p:spPr>
        <p:txBody>
          <a:bodyPr>
            <a:normAutofit fontScale="55000" lnSpcReduction="20000"/>
          </a:bodyPr>
          <a:lstStyle/>
          <a:p>
            <a:pPr marL="0" indent="0">
              <a:buNone/>
            </a:pPr>
            <a:r>
              <a:rPr lang="da-DK" sz="3800" b="1" i="1" u="sng">
                <a:latin typeface="Arial" pitchFamily="34" charset="0"/>
                <a:cs typeface="Arial" pitchFamily="34" charset="0"/>
              </a:rPr>
              <a:t>Ví dụ</a:t>
            </a:r>
            <a:r>
              <a:rPr lang="da-DK" sz="3800">
                <a:latin typeface="Arial" pitchFamily="34" charset="0"/>
                <a:cs typeface="Arial" pitchFamily="34" charset="0"/>
              </a:rPr>
              <a:t> : Khi dạy bài </a:t>
            </a:r>
            <a:r>
              <a:rPr lang="da-DK" sz="3800" smtClean="0">
                <a:latin typeface="Arial" pitchFamily="34" charset="0"/>
                <a:cs typeface="Arial" pitchFamily="34" charset="0"/>
              </a:rPr>
              <a:t>4. </a:t>
            </a:r>
            <a:r>
              <a:rPr lang="vi-VN" sz="4400" b="1" i="1"/>
              <a:t>Ứng xử có văn hóa khi tham gia giao </a:t>
            </a:r>
            <a:r>
              <a:rPr lang="vi-VN" sz="4400" b="1" i="1" smtClean="0"/>
              <a:t>thông</a:t>
            </a:r>
            <a:r>
              <a:rPr lang="en-US" sz="4400" smtClean="0"/>
              <a:t> (Lớp 8)</a:t>
            </a:r>
            <a:r>
              <a:rPr lang="da-DK" sz="4400" smtClean="0">
                <a:latin typeface="Arial" pitchFamily="34" charset="0"/>
                <a:cs typeface="Arial" pitchFamily="34" charset="0"/>
              </a:rPr>
              <a:t>, </a:t>
            </a:r>
            <a:r>
              <a:rPr lang="da-DK" sz="3800">
                <a:latin typeface="Arial" pitchFamily="34" charset="0"/>
                <a:cs typeface="Arial" pitchFamily="34" charset="0"/>
              </a:rPr>
              <a:t>GV có thể cho HS nghiên cứu trường hợp sau:</a:t>
            </a:r>
            <a:endParaRPr lang="vi-VN" sz="3800">
              <a:latin typeface="Arial" pitchFamily="34" charset="0"/>
              <a:cs typeface="Arial" pitchFamily="34" charset="0"/>
            </a:endParaRPr>
          </a:p>
          <a:p>
            <a:pPr marL="0" indent="0" fontAlgn="base">
              <a:buNone/>
            </a:pPr>
            <a:r>
              <a:rPr lang="vi-VN" sz="3800" smtClean="0">
                <a:latin typeface="Arial" pitchFamily="34" charset="0"/>
                <a:cs typeface="Arial" pitchFamily="34" charset="0"/>
              </a:rPr>
              <a:t>Ở một </a:t>
            </a:r>
            <a:r>
              <a:rPr lang="vi-VN" sz="3800">
                <a:latin typeface="Arial" pitchFamily="34" charset="0"/>
                <a:cs typeface="Arial" pitchFamily="34" charset="0"/>
              </a:rPr>
              <a:t>ngã tư, </a:t>
            </a:r>
            <a:r>
              <a:rPr lang="vi-VN" sz="3800" smtClean="0">
                <a:latin typeface="Arial" pitchFamily="34" charset="0"/>
                <a:cs typeface="Arial" pitchFamily="34" charset="0"/>
              </a:rPr>
              <a:t>An và Hòa </a:t>
            </a:r>
            <a:r>
              <a:rPr lang="vi-VN" sz="3800">
                <a:latin typeface="Arial" pitchFamily="34" charset="0"/>
                <a:cs typeface="Arial" pitchFamily="34" charset="0"/>
              </a:rPr>
              <a:t>(</a:t>
            </a:r>
            <a:r>
              <a:rPr lang="vi-VN" sz="3800" smtClean="0">
                <a:latin typeface="Arial" pitchFamily="34" charset="0"/>
                <a:cs typeface="Arial" pitchFamily="34" charset="0"/>
              </a:rPr>
              <a:t>HS lớp 7) đang đứng nói chuyện bên vỉa hè, gần nơi </a:t>
            </a:r>
            <a:r>
              <a:rPr lang="en-US" sz="3800" smtClean="0">
                <a:latin typeface="Arial" pitchFamily="34" charset="0"/>
                <a:cs typeface="Arial" pitchFamily="34" charset="0"/>
              </a:rPr>
              <a:t>không </a:t>
            </a:r>
            <a:r>
              <a:rPr lang="en-US" sz="3800">
                <a:latin typeface="Arial" pitchFamily="34" charset="0"/>
                <a:cs typeface="Arial" pitchFamily="34" charset="0"/>
              </a:rPr>
              <a:t>có </a:t>
            </a:r>
            <a:r>
              <a:rPr lang="vi-VN" sz="3800">
                <a:latin typeface="Arial" pitchFamily="34" charset="0"/>
                <a:cs typeface="Arial" pitchFamily="34" charset="0"/>
              </a:rPr>
              <a:t>phần đường dành cho người đi bộ. </a:t>
            </a:r>
            <a:r>
              <a:rPr lang="vi-VN" sz="3800" smtClean="0">
                <a:latin typeface="Arial" pitchFamily="34" charset="0"/>
                <a:cs typeface="Arial" pitchFamily="34" charset="0"/>
              </a:rPr>
              <a:t>Có một </a:t>
            </a:r>
            <a:r>
              <a:rPr lang="vi-VN" sz="3800">
                <a:latin typeface="Arial" pitchFamily="34" charset="0"/>
                <a:cs typeface="Arial" pitchFamily="34" charset="0"/>
              </a:rPr>
              <a:t>bà cụ </a:t>
            </a:r>
            <a:r>
              <a:rPr lang="en-US" sz="3800" smtClean="0">
                <a:latin typeface="Arial" pitchFamily="34" charset="0"/>
                <a:cs typeface="Arial" pitchFamily="34" charset="0"/>
              </a:rPr>
              <a:t>tay chống gậy, run run</a:t>
            </a:r>
            <a:r>
              <a:rPr lang="vi-VN" sz="3800" smtClean="0">
                <a:latin typeface="Arial" pitchFamily="34" charset="0"/>
                <a:cs typeface="Arial" pitchFamily="34" charset="0"/>
              </a:rPr>
              <a:t> mấy lần </a:t>
            </a:r>
            <a:r>
              <a:rPr lang="vi-VN" sz="3800">
                <a:latin typeface="Arial" pitchFamily="34" charset="0"/>
                <a:cs typeface="Arial" pitchFamily="34" charset="0"/>
              </a:rPr>
              <a:t>định bước xuống lòng </a:t>
            </a:r>
            <a:r>
              <a:rPr lang="vi-VN" sz="3800" smtClean="0">
                <a:latin typeface="Arial" pitchFamily="34" charset="0"/>
                <a:cs typeface="Arial" pitchFamily="34" charset="0"/>
              </a:rPr>
              <a:t>đường nhưng chưa dám qua, dòng </a:t>
            </a:r>
            <a:r>
              <a:rPr lang="vi-VN" sz="3800">
                <a:latin typeface="Arial" pitchFamily="34" charset="0"/>
                <a:cs typeface="Arial" pitchFamily="34" charset="0"/>
              </a:rPr>
              <a:t>xe cộ vẫn ào ào lướt tới. </a:t>
            </a:r>
            <a:r>
              <a:rPr lang="vi-VN" sz="3800" smtClean="0">
                <a:latin typeface="Arial" pitchFamily="34" charset="0"/>
                <a:cs typeface="Arial" pitchFamily="34" charset="0"/>
              </a:rPr>
              <a:t>Một bạn định dắt bà cụ sang đường nhưng bạn khác ngăn: </a:t>
            </a:r>
          </a:p>
          <a:p>
            <a:pPr marL="0" indent="0" fontAlgn="base">
              <a:buNone/>
            </a:pPr>
            <a:r>
              <a:rPr lang="vi-VN" sz="3800" smtClean="0">
                <a:latin typeface="Arial" pitchFamily="34" charset="0"/>
                <a:cs typeface="Arial" pitchFamily="34" charset="0"/>
              </a:rPr>
              <a:t>- Thôi cậu đừng ra vẻ anh hùng, đường đang đông, bà lại già sang đường để mà gặp tai nạn cả hai à. </a:t>
            </a:r>
          </a:p>
          <a:p>
            <a:pPr marL="0" indent="0" fontAlgn="base">
              <a:buNone/>
            </a:pPr>
            <a:r>
              <a:rPr lang="vi-VN" sz="3800" smtClean="0">
                <a:latin typeface="Arial" pitchFamily="34" charset="0"/>
                <a:cs typeface="Arial" pitchFamily="34" charset="0"/>
              </a:rPr>
              <a:t>Đúng lúc đó có tiếng vang lên: </a:t>
            </a:r>
            <a:endParaRPr lang="vi-VN" sz="3800">
              <a:latin typeface="Arial" pitchFamily="34" charset="0"/>
              <a:cs typeface="Arial" pitchFamily="34" charset="0"/>
            </a:endParaRPr>
          </a:p>
          <a:p>
            <a:pPr marL="0" indent="0" fontAlgn="base">
              <a:buNone/>
            </a:pPr>
            <a:r>
              <a:rPr lang="en-US" sz="3800">
                <a:latin typeface="Arial" pitchFamily="34" charset="0"/>
                <a:cs typeface="Arial" pitchFamily="34" charset="0"/>
              </a:rPr>
              <a:t>- </a:t>
            </a:r>
            <a:r>
              <a:rPr lang="vi-VN" sz="3800">
                <a:latin typeface="Arial" pitchFamily="34" charset="0"/>
                <a:cs typeface="Arial" pitchFamily="34" charset="0"/>
              </a:rPr>
              <a:t>Bà ơi, khoan đã</a:t>
            </a:r>
            <a:r>
              <a:rPr lang="en-US" sz="3800">
                <a:latin typeface="Arial" pitchFamily="34" charset="0"/>
                <a:cs typeface="Arial" pitchFamily="34" charset="0"/>
              </a:rPr>
              <a:t>. Bà chờ chút, cháu đưa bà sang</a:t>
            </a:r>
            <a:r>
              <a:rPr lang="vi-VN" sz="3800">
                <a:latin typeface="Arial" pitchFamily="34" charset="0"/>
                <a:cs typeface="Arial" pitchFamily="34" charset="0"/>
              </a:rPr>
              <a:t>! </a:t>
            </a:r>
          </a:p>
          <a:p>
            <a:pPr marL="0" indent="0">
              <a:buNone/>
            </a:pPr>
            <a:r>
              <a:rPr lang="vi-VN" sz="3800" smtClean="0">
                <a:latin typeface="Arial" pitchFamily="34" charset="0"/>
                <a:cs typeface="Arial" pitchFamily="34" charset="0"/>
              </a:rPr>
              <a:t> </a:t>
            </a:r>
            <a:r>
              <a:rPr lang="en-US" sz="3800">
                <a:latin typeface="Arial" pitchFamily="34" charset="0"/>
                <a:cs typeface="Arial" pitchFamily="34" charset="0"/>
              </a:rPr>
              <a:t>M</a:t>
            </a:r>
            <a:r>
              <a:rPr lang="vi-VN" sz="3800">
                <a:latin typeface="Arial" pitchFamily="34" charset="0"/>
                <a:cs typeface="Arial" pitchFamily="34" charset="0"/>
              </a:rPr>
              <a:t>ột bạn thiếu niên </a:t>
            </a:r>
            <a:r>
              <a:rPr lang="en-US" sz="3800" smtClean="0">
                <a:latin typeface="Arial" pitchFamily="34" charset="0"/>
                <a:cs typeface="Arial" pitchFamily="34" charset="0"/>
              </a:rPr>
              <a:t>cách đó 20 m chạy lại, thận </a:t>
            </a:r>
            <a:r>
              <a:rPr lang="en-US" sz="3800">
                <a:latin typeface="Arial" pitchFamily="34" charset="0"/>
                <a:cs typeface="Arial" pitchFamily="34" charset="0"/>
              </a:rPr>
              <a:t>trọng quan </a:t>
            </a:r>
            <a:r>
              <a:rPr lang="en-US" sz="3800" smtClean="0">
                <a:latin typeface="Arial" pitchFamily="34" charset="0"/>
                <a:cs typeface="Arial" pitchFamily="34" charset="0"/>
              </a:rPr>
              <a:t>sát </a:t>
            </a:r>
            <a:r>
              <a:rPr lang="en-US" sz="3800">
                <a:latin typeface="Arial" pitchFamily="34" charset="0"/>
                <a:cs typeface="Arial" pitchFamily="34" charset="0"/>
              </a:rPr>
              <a:t>rồi </a:t>
            </a:r>
            <a:r>
              <a:rPr lang="vi-VN" sz="3800" smtClean="0">
                <a:latin typeface="Arial" pitchFamily="34" charset="0"/>
                <a:cs typeface="Arial" pitchFamily="34" charset="0"/>
              </a:rPr>
              <a:t>dắt </a:t>
            </a:r>
            <a:r>
              <a:rPr lang="vi-VN" sz="3800">
                <a:latin typeface="Arial" pitchFamily="34" charset="0"/>
                <a:cs typeface="Arial" pitchFamily="34" charset="0"/>
              </a:rPr>
              <a:t>bà cụ</a:t>
            </a:r>
            <a:r>
              <a:rPr lang="en-US" sz="3800">
                <a:latin typeface="Arial" pitchFamily="34" charset="0"/>
                <a:cs typeface="Arial" pitchFamily="34" charset="0"/>
              </a:rPr>
              <a:t> </a:t>
            </a:r>
            <a:r>
              <a:rPr lang="vi-VN" sz="3800" smtClean="0">
                <a:latin typeface="Arial" pitchFamily="34" charset="0"/>
                <a:cs typeface="Arial" pitchFamily="34" charset="0"/>
              </a:rPr>
              <a:t>qua đường. </a:t>
            </a:r>
            <a:r>
              <a:rPr lang="vi-VN" sz="3800">
                <a:latin typeface="Arial" pitchFamily="34" charset="0"/>
                <a:cs typeface="Arial" pitchFamily="34" charset="0"/>
              </a:rPr>
              <a:t>Sang đến nơi, bạn ấy chỉ đường cho bà cụ đi xuôi </a:t>
            </a:r>
            <a:r>
              <a:rPr lang="en-US" sz="3800">
                <a:latin typeface="Arial" pitchFamily="34" charset="0"/>
                <a:cs typeface="Arial" pitchFamily="34" charset="0"/>
              </a:rPr>
              <a:t>trên vỉa hè </a:t>
            </a:r>
            <a:r>
              <a:rPr lang="vi-VN" sz="3800">
                <a:latin typeface="Arial" pitchFamily="34" charset="0"/>
                <a:cs typeface="Arial" pitchFamily="34" charset="0"/>
              </a:rPr>
              <a:t>xuống cuối phố. </a:t>
            </a:r>
            <a:r>
              <a:rPr lang="en-US" sz="3800">
                <a:latin typeface="Arial" pitchFamily="34" charset="0"/>
                <a:cs typeface="Arial" pitchFamily="34" charset="0"/>
              </a:rPr>
              <a:t>Còn bạn </a:t>
            </a:r>
            <a:r>
              <a:rPr lang="en-US" sz="3800" smtClean="0">
                <a:latin typeface="Arial" pitchFamily="34" charset="0"/>
                <a:cs typeface="Arial" pitchFamily="34" charset="0"/>
              </a:rPr>
              <a:t>đó đi </a:t>
            </a:r>
            <a:r>
              <a:rPr lang="en-US" sz="3800">
                <a:latin typeface="Arial" pitchFamily="34" charset="0"/>
                <a:cs typeface="Arial" pitchFamily="34" charset="0"/>
              </a:rPr>
              <a:t>ngược chiều, nhanh chóng </a:t>
            </a:r>
            <a:r>
              <a:rPr lang="vi-VN" sz="3800" smtClean="0">
                <a:latin typeface="Arial" pitchFamily="34" charset="0"/>
                <a:cs typeface="Arial" pitchFamily="34" charset="0"/>
              </a:rPr>
              <a:t>hòa vào </a:t>
            </a:r>
            <a:r>
              <a:rPr lang="vi-VN" sz="3800">
                <a:latin typeface="Arial" pitchFamily="34" charset="0"/>
                <a:cs typeface="Arial" pitchFamily="34" charset="0"/>
              </a:rPr>
              <a:t>dòng người đông đúc</a:t>
            </a:r>
            <a:r>
              <a:rPr lang="vi-VN" sz="3800" smtClean="0">
                <a:latin typeface="Arial" pitchFamily="34" charset="0"/>
                <a:cs typeface="Arial" pitchFamily="34" charset="0"/>
              </a:rPr>
              <a:t>.</a:t>
            </a:r>
          </a:p>
          <a:p>
            <a:pPr marL="0" indent="0" fontAlgn="base">
              <a:buNone/>
            </a:pPr>
            <a:r>
              <a:rPr lang="en-US" sz="3800" i="1">
                <a:latin typeface="Arial" pitchFamily="34" charset="0"/>
                <a:cs typeface="Arial" pitchFamily="34" charset="0"/>
              </a:rPr>
              <a:t>Hỏi: </a:t>
            </a:r>
            <a:r>
              <a:rPr lang="en-US" sz="3800" i="1" smtClean="0">
                <a:latin typeface="Arial" pitchFamily="34" charset="0"/>
                <a:cs typeface="Arial" pitchFamily="34" charset="0"/>
              </a:rPr>
              <a:t>a</a:t>
            </a:r>
            <a:r>
              <a:rPr lang="en-US" sz="3800" i="1">
                <a:latin typeface="Arial" pitchFamily="34" charset="0"/>
                <a:cs typeface="Arial" pitchFamily="34" charset="0"/>
              </a:rPr>
              <a:t>) Em có nhận xét gì về </a:t>
            </a:r>
            <a:r>
              <a:rPr lang="en-US" sz="3800" i="1" smtClean="0">
                <a:latin typeface="Arial" pitchFamily="34" charset="0"/>
                <a:cs typeface="Arial" pitchFamily="34" charset="0"/>
              </a:rPr>
              <a:t>3 bạn trong </a:t>
            </a:r>
            <a:r>
              <a:rPr lang="en-US" sz="3800" i="1">
                <a:latin typeface="Arial" pitchFamily="34" charset="0"/>
                <a:cs typeface="Arial" pitchFamily="34" charset="0"/>
              </a:rPr>
              <a:t>trường hợp này.</a:t>
            </a:r>
            <a:endParaRPr lang="vi-VN" sz="3800">
              <a:latin typeface="Arial" pitchFamily="34" charset="0"/>
              <a:cs typeface="Arial" pitchFamily="34" charset="0"/>
            </a:endParaRPr>
          </a:p>
          <a:p>
            <a:pPr marL="0" indent="0">
              <a:buNone/>
            </a:pPr>
            <a:r>
              <a:rPr lang="da-DK" sz="3800" i="1">
                <a:latin typeface="Arial" pitchFamily="34" charset="0"/>
                <a:cs typeface="Arial" pitchFamily="34" charset="0"/>
              </a:rPr>
              <a:t> </a:t>
            </a:r>
            <a:r>
              <a:rPr lang="da-DK" sz="3800" i="1" smtClean="0">
                <a:latin typeface="Arial" pitchFamily="34" charset="0"/>
                <a:cs typeface="Arial" pitchFamily="34" charset="0"/>
              </a:rPr>
              <a:t>      b</a:t>
            </a:r>
            <a:r>
              <a:rPr lang="da-DK" sz="3800" i="1">
                <a:latin typeface="Arial" pitchFamily="34" charset="0"/>
                <a:cs typeface="Arial" pitchFamily="34" charset="0"/>
              </a:rPr>
              <a:t>) </a:t>
            </a:r>
            <a:r>
              <a:rPr lang="da-DK" sz="3800" i="1" smtClean="0">
                <a:latin typeface="Arial" pitchFamily="34" charset="0"/>
                <a:cs typeface="Arial" pitchFamily="34" charset="0"/>
              </a:rPr>
              <a:t>Nếu là bạn của An và Hòa, cùng đứng ở nơi đó em sẽ làm gì? </a:t>
            </a:r>
            <a:endParaRPr lang="vi-VN" sz="2800" smtClean="0"/>
          </a:p>
          <a:p>
            <a:pPr marL="0" indent="0">
              <a:buNone/>
            </a:pPr>
            <a:endParaRPr lang="vi-VN" sz="2800"/>
          </a:p>
          <a:p>
            <a:pPr marL="0" indent="0">
              <a:buNone/>
            </a:pPr>
            <a:endParaRPr lang="vi-VN"/>
          </a:p>
        </p:txBody>
      </p:sp>
    </p:spTree>
    <p:extLst>
      <p:ext uri="{BB962C8B-B14F-4D97-AF65-F5344CB8AC3E}">
        <p14:creationId xmlns:p14="http://schemas.microsoft.com/office/powerpoint/2010/main" val="94540623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3200" b="1" i="1"/>
              <a:t>PP</a:t>
            </a:r>
            <a:r>
              <a:rPr lang="da-DK" sz="3200" b="1" i="1"/>
              <a:t> nghiên cứu trường hợp điển </a:t>
            </a:r>
            <a:r>
              <a:rPr lang="da-DK" sz="3200" b="1" i="1" smtClean="0"/>
              <a:t>hình</a:t>
            </a:r>
            <a:r>
              <a:rPr lang="vi-VN" sz="3200" b="1" i="1" smtClean="0"/>
              <a:t> (Tiếp)</a:t>
            </a:r>
            <a:endParaRPr lang="vi-VN" sz="3200"/>
          </a:p>
        </p:txBody>
      </p:sp>
      <p:sp>
        <p:nvSpPr>
          <p:cNvPr id="3" name="Content Placeholder 2"/>
          <p:cNvSpPr>
            <a:spLocks noGrp="1"/>
          </p:cNvSpPr>
          <p:nvPr>
            <p:ph idx="1"/>
          </p:nvPr>
        </p:nvSpPr>
        <p:spPr/>
        <p:txBody>
          <a:bodyPr>
            <a:normAutofit/>
          </a:bodyPr>
          <a:lstStyle/>
          <a:p>
            <a:pPr marL="0" indent="0">
              <a:buNone/>
            </a:pPr>
            <a:r>
              <a:rPr lang="da-DK" sz="2400">
                <a:latin typeface="Arial" pitchFamily="34" charset="0"/>
                <a:cs typeface="Arial" pitchFamily="34" charset="0"/>
              </a:rPr>
              <a:t>b) Cách thực hiện</a:t>
            </a:r>
            <a:r>
              <a:rPr lang="da-DK" sz="2400" b="1">
                <a:latin typeface="Arial" pitchFamily="34" charset="0"/>
                <a:cs typeface="Arial" pitchFamily="34" charset="0"/>
              </a:rPr>
              <a:t> </a:t>
            </a:r>
            <a:endParaRPr lang="vi-VN" sz="2400">
              <a:latin typeface="Arial" pitchFamily="34" charset="0"/>
              <a:cs typeface="Arial" pitchFamily="34" charset="0"/>
            </a:endParaRPr>
          </a:p>
          <a:p>
            <a:pPr marL="0" indent="0">
              <a:buNone/>
            </a:pPr>
            <a:r>
              <a:rPr lang="da-DK" sz="2400">
                <a:latin typeface="Arial" pitchFamily="34" charset="0"/>
                <a:cs typeface="Arial" pitchFamily="34" charset="0"/>
              </a:rPr>
              <a:t>Các bước nghiên cứu trường hợp điển hình có thể là:</a:t>
            </a:r>
            <a:endParaRPr lang="vi-VN" sz="2400">
              <a:latin typeface="Arial" pitchFamily="34" charset="0"/>
              <a:cs typeface="Arial" pitchFamily="34" charset="0"/>
            </a:endParaRPr>
          </a:p>
          <a:p>
            <a:pPr>
              <a:buFontTx/>
              <a:buChar char="-"/>
            </a:pPr>
            <a:r>
              <a:rPr lang="da-DK" sz="2400" smtClean="0">
                <a:latin typeface="Arial" pitchFamily="34" charset="0"/>
                <a:cs typeface="Arial" pitchFamily="34" charset="0"/>
              </a:rPr>
              <a:t>HS </a:t>
            </a:r>
            <a:r>
              <a:rPr lang="da-DK" sz="2400">
                <a:latin typeface="Arial" pitchFamily="34" charset="0"/>
                <a:cs typeface="Arial" pitchFamily="34" charset="0"/>
              </a:rPr>
              <a:t>đọc (hoặc xem, hoặc nghe) về trường hợp điển </a:t>
            </a:r>
            <a:r>
              <a:rPr lang="da-DK" sz="2400" smtClean="0">
                <a:latin typeface="Arial" pitchFamily="34" charset="0"/>
                <a:cs typeface="Arial" pitchFamily="34" charset="0"/>
              </a:rPr>
              <a:t>hình</a:t>
            </a:r>
            <a:endParaRPr lang="vi-VN" sz="2400" smtClean="0">
              <a:latin typeface="Arial" pitchFamily="34" charset="0"/>
              <a:cs typeface="Arial" pitchFamily="34" charset="0"/>
            </a:endParaRPr>
          </a:p>
          <a:p>
            <a:pPr marL="0" indent="0">
              <a:buNone/>
            </a:pPr>
            <a:r>
              <a:rPr lang="da-DK" sz="2400" smtClean="0">
                <a:latin typeface="Arial" pitchFamily="34" charset="0"/>
                <a:cs typeface="Arial" pitchFamily="34" charset="0"/>
              </a:rPr>
              <a:t>- </a:t>
            </a:r>
            <a:r>
              <a:rPr lang="da-DK" sz="2400">
                <a:latin typeface="Arial" pitchFamily="34" charset="0"/>
                <a:cs typeface="Arial" pitchFamily="34" charset="0"/>
              </a:rPr>
              <a:t>Suy nghĩ về nó (có thể viết một vài suy nghĩ trước khi thảo luận điều đó với người khác).</a:t>
            </a:r>
            <a:endParaRPr lang="vi-VN" sz="2400">
              <a:latin typeface="Arial" pitchFamily="34" charset="0"/>
              <a:cs typeface="Arial" pitchFamily="34" charset="0"/>
            </a:endParaRPr>
          </a:p>
          <a:p>
            <a:pPr marL="0" indent="0">
              <a:buNone/>
            </a:pPr>
            <a:r>
              <a:rPr lang="da-DK" sz="2400">
                <a:latin typeface="Arial" pitchFamily="34" charset="0"/>
                <a:cs typeface="Arial" pitchFamily="34" charset="0"/>
              </a:rPr>
              <a:t>- Thảo luận về trường hợp điển hình theo các câu hỏi hướng dẫn của GV. </a:t>
            </a:r>
            <a:endParaRPr lang="vi-VN" sz="2400">
              <a:latin typeface="Arial" pitchFamily="34" charset="0"/>
              <a:cs typeface="Arial" pitchFamily="34" charset="0"/>
            </a:endParaRPr>
          </a:p>
          <a:p>
            <a:pPr marL="0" indent="0">
              <a:buNone/>
            </a:pPr>
            <a:endParaRPr lang="vi-VN"/>
          </a:p>
        </p:txBody>
      </p:sp>
    </p:spTree>
    <p:extLst>
      <p:ext uri="{BB962C8B-B14F-4D97-AF65-F5344CB8AC3E}">
        <p14:creationId xmlns:p14="http://schemas.microsoft.com/office/powerpoint/2010/main" val="232899431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3200" b="1" smtClean="0">
                <a:latin typeface="+mn-lt"/>
              </a:rPr>
              <a:t>3. PP</a:t>
            </a:r>
            <a:r>
              <a:rPr lang="da-DK" sz="3200" b="1" smtClean="0">
                <a:latin typeface="+mn-lt"/>
              </a:rPr>
              <a:t> </a:t>
            </a:r>
            <a:r>
              <a:rPr lang="da-DK" sz="3200" b="1">
                <a:latin typeface="+mn-lt"/>
              </a:rPr>
              <a:t>giải quyết vấn đề (xử lí tình huống)</a:t>
            </a:r>
            <a:endParaRPr lang="vi-VN" sz="3200">
              <a:latin typeface="+mn-lt"/>
            </a:endParaRPr>
          </a:p>
        </p:txBody>
      </p:sp>
      <p:sp>
        <p:nvSpPr>
          <p:cNvPr id="3" name="Content Placeholder 2"/>
          <p:cNvSpPr>
            <a:spLocks noGrp="1"/>
          </p:cNvSpPr>
          <p:nvPr>
            <p:ph idx="1"/>
          </p:nvPr>
        </p:nvSpPr>
        <p:spPr/>
        <p:txBody>
          <a:bodyPr>
            <a:normAutofit/>
          </a:bodyPr>
          <a:lstStyle/>
          <a:p>
            <a:pPr marL="0" indent="0">
              <a:buNone/>
            </a:pPr>
            <a:r>
              <a:rPr lang="da-DK" sz="2400">
                <a:latin typeface="Arial" pitchFamily="34" charset="0"/>
                <a:cs typeface="Arial" pitchFamily="34" charset="0"/>
              </a:rPr>
              <a:t>a)</a:t>
            </a:r>
            <a:r>
              <a:rPr lang="da-DK" sz="2400" b="1" i="1">
                <a:latin typeface="Arial" pitchFamily="34" charset="0"/>
                <a:cs typeface="Arial" pitchFamily="34" charset="0"/>
              </a:rPr>
              <a:t> </a:t>
            </a:r>
            <a:r>
              <a:rPr lang="da-DK" sz="2400">
                <a:latin typeface="Arial" pitchFamily="34" charset="0"/>
                <a:cs typeface="Arial" pitchFamily="34" charset="0"/>
              </a:rPr>
              <a:t>Tác dụng:  Đây là cũng là phương pháp đặc trưng  của giáo dục pháp luật. Thông qua việc xem xét, phân tích những vấn đề/tình huống giao thông cụ thể, thường gặp phải trong đời sống hàng ngày và xác định cách giải quyết, xử lí vấn đề/tình huống đó một cách có hiệu quả để giúp học sinh biết cách giải quyết cách tình huống tương tự trong cuộc sống để tham gia giao thông an toàn và gắn kết nội dung bài học với thực tế cuộc sống của học sinh.</a:t>
            </a:r>
            <a:endParaRPr lang="vi-VN" sz="2400">
              <a:latin typeface="Arial" pitchFamily="34" charset="0"/>
              <a:cs typeface="Arial" pitchFamily="34" charset="0"/>
            </a:endParaRPr>
          </a:p>
          <a:p>
            <a:pPr marL="0" indent="0">
              <a:buNone/>
            </a:pPr>
            <a:endParaRPr lang="vi-VN"/>
          </a:p>
        </p:txBody>
      </p:sp>
    </p:spTree>
    <p:extLst>
      <p:ext uri="{BB962C8B-B14F-4D97-AF65-F5344CB8AC3E}">
        <p14:creationId xmlns:p14="http://schemas.microsoft.com/office/powerpoint/2010/main" val="30231726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3600" b="1" i="1"/>
              <a:t>P</a:t>
            </a:r>
            <a:r>
              <a:rPr lang="vi-VN" sz="3600" b="1" i="1" smtClean="0"/>
              <a:t>P</a:t>
            </a:r>
            <a:r>
              <a:rPr lang="da-DK" sz="3600" b="1" i="1" smtClean="0"/>
              <a:t> </a:t>
            </a:r>
            <a:r>
              <a:rPr lang="da-DK" sz="3600" b="1" i="1"/>
              <a:t>giải quyết vấn đề </a:t>
            </a:r>
            <a:r>
              <a:rPr lang="da-DK" sz="3600" b="1" i="1" smtClean="0"/>
              <a:t>(xử </a:t>
            </a:r>
            <a:r>
              <a:rPr lang="da-DK" sz="3600" b="1" i="1"/>
              <a:t>lí tình huống)</a:t>
            </a:r>
            <a:endParaRPr lang="vi-VN" sz="3600"/>
          </a:p>
        </p:txBody>
      </p:sp>
      <p:sp>
        <p:nvSpPr>
          <p:cNvPr id="3" name="Content Placeholder 2"/>
          <p:cNvSpPr>
            <a:spLocks noGrp="1"/>
          </p:cNvSpPr>
          <p:nvPr>
            <p:ph idx="1"/>
          </p:nvPr>
        </p:nvSpPr>
        <p:spPr/>
        <p:txBody>
          <a:bodyPr>
            <a:noAutofit/>
          </a:bodyPr>
          <a:lstStyle/>
          <a:p>
            <a:pPr marL="0" indent="0">
              <a:buNone/>
            </a:pPr>
            <a:r>
              <a:rPr lang="da-DK" sz="2200">
                <a:latin typeface="Arial" pitchFamily="34" charset="0"/>
                <a:cs typeface="Arial" pitchFamily="34" charset="0"/>
              </a:rPr>
              <a:t>b) Cách thực hiện</a:t>
            </a:r>
            <a:endParaRPr lang="vi-VN" sz="2200">
              <a:latin typeface="Arial" pitchFamily="34" charset="0"/>
              <a:cs typeface="Arial" pitchFamily="34" charset="0"/>
            </a:endParaRPr>
          </a:p>
          <a:p>
            <a:pPr marL="0" indent="0">
              <a:buNone/>
            </a:pPr>
            <a:r>
              <a:rPr lang="da-DK" sz="2200">
                <a:latin typeface="Arial" pitchFamily="34" charset="0"/>
                <a:cs typeface="Arial" pitchFamily="34" charset="0"/>
              </a:rPr>
              <a:t>- Xác định, nhận dạng vấn đề/tình huống;</a:t>
            </a:r>
            <a:endParaRPr lang="vi-VN" sz="2200">
              <a:latin typeface="Arial" pitchFamily="34" charset="0"/>
              <a:cs typeface="Arial" pitchFamily="34" charset="0"/>
            </a:endParaRPr>
          </a:p>
          <a:p>
            <a:pPr marL="0" indent="0">
              <a:buNone/>
            </a:pPr>
            <a:r>
              <a:rPr lang="da-DK" sz="2200">
                <a:latin typeface="Arial" pitchFamily="34" charset="0"/>
                <a:cs typeface="Arial" pitchFamily="34" charset="0"/>
              </a:rPr>
              <a:t>-  Thu thập thông tin có liên quan đến vấn </a:t>
            </a:r>
            <a:r>
              <a:rPr lang="da-DK" sz="2200" smtClean="0">
                <a:latin typeface="Arial" pitchFamily="34" charset="0"/>
                <a:cs typeface="Arial" pitchFamily="34" charset="0"/>
              </a:rPr>
              <a:t>đề/</a:t>
            </a:r>
            <a:r>
              <a:rPr lang="vi-VN" sz="2200" smtClean="0">
                <a:latin typeface="Arial" pitchFamily="34" charset="0"/>
                <a:cs typeface="Arial" pitchFamily="34" charset="0"/>
              </a:rPr>
              <a:t>TH</a:t>
            </a:r>
            <a:r>
              <a:rPr lang="da-DK" sz="2200" smtClean="0">
                <a:latin typeface="Arial" pitchFamily="34" charset="0"/>
                <a:cs typeface="Arial" pitchFamily="34" charset="0"/>
              </a:rPr>
              <a:t> </a:t>
            </a:r>
            <a:r>
              <a:rPr lang="da-DK" sz="2200">
                <a:latin typeface="Arial" pitchFamily="34" charset="0"/>
                <a:cs typeface="Arial" pitchFamily="34" charset="0"/>
              </a:rPr>
              <a:t>đặt ra;</a:t>
            </a:r>
            <a:endParaRPr lang="vi-VN" sz="2200">
              <a:latin typeface="Arial" pitchFamily="34" charset="0"/>
              <a:cs typeface="Arial" pitchFamily="34" charset="0"/>
            </a:endParaRPr>
          </a:p>
          <a:p>
            <a:pPr marL="0" indent="0">
              <a:buNone/>
            </a:pPr>
            <a:r>
              <a:rPr lang="da-DK" sz="2200">
                <a:latin typeface="Arial" pitchFamily="34" charset="0"/>
                <a:cs typeface="Arial" pitchFamily="34" charset="0"/>
              </a:rPr>
              <a:t>-</a:t>
            </a:r>
            <a:r>
              <a:rPr lang="pl-PL" sz="2200">
                <a:latin typeface="Arial" pitchFamily="34" charset="0"/>
                <a:cs typeface="Arial" pitchFamily="34" charset="0"/>
              </a:rPr>
              <a:t> Liệt kê các cách giải quyết có thể có ;</a:t>
            </a:r>
            <a:endParaRPr lang="vi-VN" sz="2200">
              <a:latin typeface="Arial" pitchFamily="34" charset="0"/>
              <a:cs typeface="Arial" pitchFamily="34" charset="0"/>
            </a:endParaRPr>
          </a:p>
          <a:p>
            <a:pPr marL="0" indent="0">
              <a:buNone/>
            </a:pPr>
            <a:r>
              <a:rPr lang="pl-PL" sz="2200">
                <a:latin typeface="Arial" pitchFamily="34" charset="0"/>
                <a:cs typeface="Arial" pitchFamily="34" charset="0"/>
              </a:rPr>
              <a:t>- Phân tích, đánh giá kết quả mỗi cách giải quyết ( tích cực, hạn chế, cảm xúc, giá trị) ;</a:t>
            </a:r>
            <a:endParaRPr lang="vi-VN" sz="2200">
              <a:latin typeface="Arial" pitchFamily="34" charset="0"/>
              <a:cs typeface="Arial" pitchFamily="34" charset="0"/>
            </a:endParaRPr>
          </a:p>
          <a:p>
            <a:pPr marL="0" indent="0">
              <a:buNone/>
            </a:pPr>
            <a:r>
              <a:rPr lang="pl-PL" sz="2200">
                <a:latin typeface="Arial" pitchFamily="34" charset="0"/>
                <a:cs typeface="Arial" pitchFamily="34" charset="0"/>
              </a:rPr>
              <a:t>- So sánh kết quả các cách giải quyết ;</a:t>
            </a:r>
            <a:endParaRPr lang="vi-VN" sz="2200">
              <a:latin typeface="Arial" pitchFamily="34" charset="0"/>
              <a:cs typeface="Arial" pitchFamily="34" charset="0"/>
            </a:endParaRPr>
          </a:p>
          <a:p>
            <a:pPr marL="0" indent="0">
              <a:buNone/>
            </a:pPr>
            <a:r>
              <a:rPr lang="pl-PL" sz="2200">
                <a:latin typeface="Arial" pitchFamily="34" charset="0"/>
                <a:cs typeface="Arial" pitchFamily="34" charset="0"/>
              </a:rPr>
              <a:t>- Lựa chọn cách giải quyết tối ưu nhất;</a:t>
            </a:r>
            <a:endParaRPr lang="vi-VN" sz="2200">
              <a:latin typeface="Arial" pitchFamily="34" charset="0"/>
              <a:cs typeface="Arial" pitchFamily="34" charset="0"/>
            </a:endParaRPr>
          </a:p>
          <a:p>
            <a:pPr marL="0" indent="0">
              <a:buNone/>
            </a:pPr>
            <a:r>
              <a:rPr lang="pl-PL" sz="2200">
                <a:latin typeface="Arial" pitchFamily="34" charset="0"/>
                <a:cs typeface="Arial" pitchFamily="34" charset="0"/>
              </a:rPr>
              <a:t>- Thực hiện theo cách giải quyết đã lựa chọn;</a:t>
            </a:r>
            <a:endParaRPr lang="vi-VN" sz="2200">
              <a:latin typeface="Arial" pitchFamily="34" charset="0"/>
              <a:cs typeface="Arial" pitchFamily="34" charset="0"/>
            </a:endParaRPr>
          </a:p>
          <a:p>
            <a:pPr marL="0" indent="0">
              <a:buNone/>
            </a:pPr>
            <a:r>
              <a:rPr lang="pl-PL" sz="2200">
                <a:latin typeface="Arial" pitchFamily="34" charset="0"/>
                <a:cs typeface="Arial" pitchFamily="34" charset="0"/>
              </a:rPr>
              <a:t>- Rút kinh nghiệm cho việc </a:t>
            </a:r>
            <a:r>
              <a:rPr lang="vi-VN" sz="2200" smtClean="0">
                <a:latin typeface="Arial" pitchFamily="34" charset="0"/>
                <a:cs typeface="Arial" pitchFamily="34" charset="0"/>
              </a:rPr>
              <a:t>GQ </a:t>
            </a:r>
            <a:r>
              <a:rPr lang="pl-PL" sz="2200" smtClean="0">
                <a:latin typeface="Arial" pitchFamily="34" charset="0"/>
                <a:cs typeface="Arial" pitchFamily="34" charset="0"/>
              </a:rPr>
              <a:t>những </a:t>
            </a:r>
            <a:r>
              <a:rPr lang="vi-VN" sz="2200" smtClean="0">
                <a:latin typeface="Arial" pitchFamily="34" charset="0"/>
                <a:cs typeface="Arial" pitchFamily="34" charset="0"/>
              </a:rPr>
              <a:t>VĐ</a:t>
            </a:r>
            <a:r>
              <a:rPr lang="pl-PL" sz="2200" smtClean="0">
                <a:latin typeface="Arial" pitchFamily="34" charset="0"/>
                <a:cs typeface="Arial" pitchFamily="34" charset="0"/>
              </a:rPr>
              <a:t>, </a:t>
            </a:r>
            <a:r>
              <a:rPr lang="pl-PL" sz="2200">
                <a:latin typeface="Arial" pitchFamily="34" charset="0"/>
                <a:cs typeface="Arial" pitchFamily="34" charset="0"/>
              </a:rPr>
              <a:t>tình huống khác.</a:t>
            </a:r>
            <a:endParaRPr lang="vi-VN" sz="2200">
              <a:latin typeface="Arial" pitchFamily="34" charset="0"/>
              <a:cs typeface="Arial" pitchFamily="34" charset="0"/>
            </a:endParaRPr>
          </a:p>
          <a:p>
            <a:pPr marL="0" indent="0">
              <a:buNone/>
            </a:pPr>
            <a:r>
              <a:rPr lang="vi-VN" sz="2200" smtClean="0">
                <a:latin typeface="Arial" pitchFamily="34" charset="0"/>
                <a:cs typeface="Arial" pitchFamily="34" charset="0"/>
              </a:rPr>
              <a:t>Ví dụ:</a:t>
            </a:r>
            <a:endParaRPr lang="vi-VN" sz="2200">
              <a:latin typeface="Arial" pitchFamily="34" charset="0"/>
              <a:cs typeface="Arial" pitchFamily="34" charset="0"/>
            </a:endParaRPr>
          </a:p>
        </p:txBody>
      </p:sp>
    </p:spTree>
    <p:extLst>
      <p:ext uri="{BB962C8B-B14F-4D97-AF65-F5344CB8AC3E}">
        <p14:creationId xmlns:p14="http://schemas.microsoft.com/office/powerpoint/2010/main" val="74950419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vi-VN" sz="3200" b="1" smtClean="0"/>
              <a:t>Ví dụ 1</a:t>
            </a:r>
            <a:endParaRPr lang="vi-VN" sz="3200" b="1"/>
          </a:p>
        </p:txBody>
      </p:sp>
      <p:sp>
        <p:nvSpPr>
          <p:cNvPr id="3" name="Content Placeholder 2"/>
          <p:cNvSpPr>
            <a:spLocks noGrp="1"/>
          </p:cNvSpPr>
          <p:nvPr>
            <p:ph idx="1"/>
          </p:nvPr>
        </p:nvSpPr>
        <p:spPr>
          <a:xfrm>
            <a:off x="457200" y="1219200"/>
            <a:ext cx="8229600" cy="4906963"/>
          </a:xfrm>
        </p:spPr>
        <p:txBody>
          <a:bodyPr>
            <a:normAutofit/>
          </a:bodyPr>
          <a:lstStyle/>
          <a:p>
            <a:pPr marL="0" indent="0">
              <a:buNone/>
            </a:pPr>
            <a:r>
              <a:rPr lang="vi-VN" sz="2400" b="1" smtClean="0"/>
              <a:t>Bài 2</a:t>
            </a:r>
            <a:r>
              <a:rPr lang="vi-VN" sz="2400" b="1"/>
              <a:t>. </a:t>
            </a:r>
            <a:r>
              <a:rPr lang="vi-VN" sz="2400" b="1" i="1"/>
              <a:t>Một số hành vi</a:t>
            </a:r>
            <a:r>
              <a:rPr lang="en-US" sz="2400" b="1" i="1"/>
              <a:t> bị</a:t>
            </a:r>
            <a:r>
              <a:rPr lang="vi-VN" sz="2400" b="1" i="1"/>
              <a:t> nghiêm cấm trong giao thông đường </a:t>
            </a:r>
            <a:r>
              <a:rPr lang="vi-VN" sz="2400" b="1" i="1" smtClean="0"/>
              <a:t>bộ </a:t>
            </a:r>
            <a:r>
              <a:rPr lang="vi-VN" sz="2400" smtClean="0"/>
              <a:t>(Lớp 8), </a:t>
            </a:r>
            <a:r>
              <a:rPr lang="vi-VN" sz="2400"/>
              <a:t>c</a:t>
            </a:r>
            <a:r>
              <a:rPr lang="vi-VN" sz="2400" smtClean="0"/>
              <a:t>ó thể sử dụng </a:t>
            </a:r>
            <a:r>
              <a:rPr lang="vi-VN" sz="2400"/>
              <a:t>t</a:t>
            </a:r>
            <a:r>
              <a:rPr lang="it-IT" sz="2400" smtClean="0"/>
              <a:t>ình huống</a:t>
            </a:r>
            <a:r>
              <a:rPr lang="vi-VN" sz="2400" smtClean="0"/>
              <a:t>:</a:t>
            </a:r>
          </a:p>
          <a:p>
            <a:pPr marL="0" indent="0">
              <a:buNone/>
            </a:pPr>
            <a:r>
              <a:rPr lang="it-IT" sz="2400" smtClean="0"/>
              <a:t> </a:t>
            </a:r>
            <a:r>
              <a:rPr lang="en-US" sz="2400">
                <a:latin typeface="Arial" pitchFamily="34" charset="0"/>
                <a:cs typeface="Arial" pitchFamily="34" charset="0"/>
              </a:rPr>
              <a:t>Bố của Tuấn vừa từ đám cưới cháu gái về. Trong lễ cưới, bố và các chú có uống </a:t>
            </a:r>
            <a:r>
              <a:rPr lang="en-US" sz="2400" smtClean="0">
                <a:latin typeface="Arial" pitchFamily="34" charset="0"/>
                <a:cs typeface="Arial" pitchFamily="34" charset="0"/>
              </a:rPr>
              <a:t>rượu</a:t>
            </a:r>
            <a:r>
              <a:rPr lang="en-US" sz="2400">
                <a:latin typeface="Arial" pitchFamily="34" charset="0"/>
                <a:cs typeface="Arial" pitchFamily="34" charset="0"/>
              </a:rPr>
              <a:t>. Tuấn đã chuẩn bị đồ dùng để đi tập bóng rổ ở nhà văn hoá mà chờ mãi chị Na chưa về đưa Tuấn đi. Thấy vậy, bố liền bảo Tuấn: Thôi con ạ, đừng chờ chị nữa, để bố lấy xe </a:t>
            </a:r>
            <a:r>
              <a:rPr lang="en-US" sz="2400" smtClean="0">
                <a:latin typeface="Arial" pitchFamily="34" charset="0"/>
                <a:cs typeface="Arial" pitchFamily="34" charset="0"/>
              </a:rPr>
              <a:t>máy phóng ù </a:t>
            </a:r>
            <a:r>
              <a:rPr lang="en-US" sz="2400">
                <a:latin typeface="Arial" pitchFamily="34" charset="0"/>
                <a:cs typeface="Arial" pitchFamily="34" charset="0"/>
              </a:rPr>
              <a:t>một cái là đưa con tới nơi.</a:t>
            </a:r>
            <a:endParaRPr lang="vi-VN" sz="2400">
              <a:latin typeface="Arial" pitchFamily="34" charset="0"/>
              <a:cs typeface="Arial" pitchFamily="34" charset="0"/>
            </a:endParaRPr>
          </a:p>
          <a:p>
            <a:pPr marL="0" indent="0">
              <a:buNone/>
            </a:pPr>
            <a:r>
              <a:rPr lang="en-US" sz="2400" i="1" smtClean="0">
                <a:latin typeface="Arial" pitchFamily="34" charset="0"/>
                <a:cs typeface="Arial" pitchFamily="34" charset="0"/>
              </a:rPr>
              <a:t>	Hỏi</a:t>
            </a:r>
            <a:r>
              <a:rPr lang="en-US" sz="2400" i="1">
                <a:latin typeface="Arial" pitchFamily="34" charset="0"/>
                <a:cs typeface="Arial" pitchFamily="34" charset="0"/>
              </a:rPr>
              <a:t>: </a:t>
            </a:r>
            <a:endParaRPr lang="en-US" sz="2400" i="1" smtClean="0">
              <a:latin typeface="Arial" pitchFamily="34" charset="0"/>
              <a:cs typeface="Arial" pitchFamily="34" charset="0"/>
            </a:endParaRPr>
          </a:p>
          <a:p>
            <a:pPr marL="0" indent="0">
              <a:buNone/>
            </a:pPr>
            <a:r>
              <a:rPr lang="en-US" sz="2400" i="1" smtClean="0">
                <a:latin typeface="Arial" pitchFamily="34" charset="0"/>
                <a:cs typeface="Arial" pitchFamily="34" charset="0"/>
              </a:rPr>
              <a:t>1) Tuấn có thể có những cách ứng xử nào? Hãy cho biết mặt lợi, mặt hại của từng phương án đó?</a:t>
            </a:r>
          </a:p>
          <a:p>
            <a:pPr marL="0" indent="0">
              <a:buNone/>
            </a:pPr>
            <a:r>
              <a:rPr lang="en-US" sz="2400" i="1" smtClean="0">
                <a:latin typeface="Arial" pitchFamily="34" charset="0"/>
                <a:cs typeface="Arial" pitchFamily="34" charset="0"/>
              </a:rPr>
              <a:t>2) Nếu </a:t>
            </a:r>
            <a:r>
              <a:rPr lang="en-US" sz="2400" i="1">
                <a:latin typeface="Arial" pitchFamily="34" charset="0"/>
                <a:cs typeface="Arial" pitchFamily="34" charset="0"/>
              </a:rPr>
              <a:t>là Tuấn, em </a:t>
            </a:r>
            <a:r>
              <a:rPr lang="en-US" sz="2400" i="1" smtClean="0">
                <a:latin typeface="Arial" pitchFamily="34" charset="0"/>
                <a:cs typeface="Arial" pitchFamily="34" charset="0"/>
              </a:rPr>
              <a:t>chọn phương án nào</a:t>
            </a:r>
            <a:r>
              <a:rPr lang="en-US" sz="2400" i="1">
                <a:latin typeface="Arial" pitchFamily="34" charset="0"/>
                <a:cs typeface="Arial" pitchFamily="34" charset="0"/>
              </a:rPr>
              <a:t>? Vì sao?</a:t>
            </a:r>
            <a:endParaRPr lang="vi-VN" sz="2400">
              <a:latin typeface="Arial" pitchFamily="34" charset="0"/>
              <a:cs typeface="Arial" pitchFamily="34" charset="0"/>
            </a:endParaRPr>
          </a:p>
          <a:p>
            <a:pPr marL="0" indent="0">
              <a:buNone/>
            </a:pPr>
            <a:endParaRPr lang="vi-VN"/>
          </a:p>
        </p:txBody>
      </p:sp>
    </p:spTree>
    <p:extLst>
      <p:ext uri="{BB962C8B-B14F-4D97-AF65-F5344CB8AC3E}">
        <p14:creationId xmlns:p14="http://schemas.microsoft.com/office/powerpoint/2010/main" val="18838186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3200" b="1" smtClean="0"/>
              <a:t>Ví dụ 2</a:t>
            </a:r>
            <a:endParaRPr lang="vi-VN" sz="3200" b="1"/>
          </a:p>
        </p:txBody>
      </p:sp>
      <p:sp>
        <p:nvSpPr>
          <p:cNvPr id="3" name="Content Placeholder 2"/>
          <p:cNvSpPr>
            <a:spLocks noGrp="1"/>
          </p:cNvSpPr>
          <p:nvPr>
            <p:ph idx="1"/>
          </p:nvPr>
        </p:nvSpPr>
        <p:spPr/>
        <p:txBody>
          <a:bodyPr>
            <a:normAutofit fontScale="92500" lnSpcReduction="10000"/>
          </a:bodyPr>
          <a:lstStyle/>
          <a:p>
            <a:pPr marL="0" indent="0">
              <a:buNone/>
            </a:pPr>
            <a:r>
              <a:rPr lang="pl-PL" sz="2800" b="1" i="1" u="sng">
                <a:latin typeface="Arial" pitchFamily="34" charset="0"/>
                <a:cs typeface="Arial" pitchFamily="34" charset="0"/>
              </a:rPr>
              <a:t>Ví dụ</a:t>
            </a:r>
            <a:r>
              <a:rPr lang="pl-PL" sz="2800">
                <a:latin typeface="Arial" pitchFamily="34" charset="0"/>
                <a:cs typeface="Arial" pitchFamily="34" charset="0"/>
              </a:rPr>
              <a:t>  ở bài 5.</a:t>
            </a:r>
            <a:r>
              <a:rPr lang="pl-PL" sz="2800" b="1">
                <a:latin typeface="Arial" pitchFamily="34" charset="0"/>
                <a:cs typeface="Arial" pitchFamily="34" charset="0"/>
              </a:rPr>
              <a:t>Tham gia bảo vệ công trình giao thông (Lớp 9)</a:t>
            </a:r>
            <a:r>
              <a:rPr lang="pl-PL" sz="2800">
                <a:latin typeface="Arial" pitchFamily="34" charset="0"/>
                <a:cs typeface="Arial" pitchFamily="34" charset="0"/>
              </a:rPr>
              <a:t>, GV có thể tổ chức cho HS giải quyết tình huống sau:</a:t>
            </a:r>
            <a:endParaRPr lang="vi-VN" sz="2800">
              <a:latin typeface="Arial" pitchFamily="34" charset="0"/>
              <a:cs typeface="Arial" pitchFamily="34" charset="0"/>
            </a:endParaRPr>
          </a:p>
          <a:p>
            <a:pPr marL="0" indent="0">
              <a:buNone/>
            </a:pPr>
            <a:r>
              <a:rPr lang="pl-PL" sz="2800">
                <a:latin typeface="Arial" pitchFamily="34" charset="0"/>
                <a:cs typeface="Arial" pitchFamily="34" charset="0"/>
              </a:rPr>
              <a:t> </a:t>
            </a:r>
            <a:r>
              <a:rPr lang="vi-VN" sz="2800" i="1">
                <a:latin typeface="Arial" pitchFamily="34" charset="0"/>
                <a:cs typeface="Arial" pitchFamily="34" charset="0"/>
              </a:rPr>
              <a:t>Nhà Vinh ở đầu ngõ, cách mặt đường lớn khoảng vài chục mét. Để có thêm thu nhập, trang trải cuộc sống, bố mẹ Vinh quyết định căng bạt che mưa,  che nắng ở đầu ngõ để bán hàng trà đá, thuốc lá phục vụ bà con trong ngõ. </a:t>
            </a:r>
            <a:endParaRPr lang="vi-VN" sz="2800">
              <a:latin typeface="Arial" pitchFamily="34" charset="0"/>
              <a:cs typeface="Arial" pitchFamily="34" charset="0"/>
            </a:endParaRPr>
          </a:p>
          <a:p>
            <a:pPr marL="0" indent="0">
              <a:buNone/>
            </a:pPr>
            <a:r>
              <a:rPr lang="vi-VN" sz="2800" i="1">
                <a:latin typeface="Arial" pitchFamily="34" charset="0"/>
                <a:cs typeface="Arial" pitchFamily="34" charset="0"/>
              </a:rPr>
              <a:t>Câu hỏi:</a:t>
            </a:r>
            <a:endParaRPr lang="vi-VN" sz="2800">
              <a:latin typeface="Arial" pitchFamily="34" charset="0"/>
              <a:cs typeface="Arial" pitchFamily="34" charset="0"/>
            </a:endParaRPr>
          </a:p>
          <a:p>
            <a:pPr marL="0" indent="0">
              <a:buNone/>
            </a:pPr>
            <a:r>
              <a:rPr lang="vi-VN" sz="2800" i="1" smtClean="0">
                <a:latin typeface="Arial" pitchFamily="34" charset="0"/>
                <a:cs typeface="Arial" pitchFamily="34" charset="0"/>
              </a:rPr>
              <a:t>a)  </a:t>
            </a:r>
            <a:r>
              <a:rPr lang="vi-VN" sz="2800" i="1">
                <a:latin typeface="Arial" pitchFamily="34" charset="0"/>
                <a:cs typeface="Arial" pitchFamily="34" charset="0"/>
              </a:rPr>
              <a:t>Em có nhận xét gì về việc làm của bố mẹ Vinh?</a:t>
            </a:r>
            <a:endParaRPr lang="vi-VN" sz="2800">
              <a:latin typeface="Arial" pitchFamily="34" charset="0"/>
              <a:cs typeface="Arial" pitchFamily="34" charset="0"/>
            </a:endParaRPr>
          </a:p>
          <a:p>
            <a:pPr marL="0" indent="0">
              <a:buNone/>
            </a:pPr>
            <a:r>
              <a:rPr lang="vi-VN" sz="2800" i="1" smtClean="0">
                <a:latin typeface="Arial" pitchFamily="34" charset="0"/>
                <a:cs typeface="Arial" pitchFamily="34" charset="0"/>
              </a:rPr>
              <a:t>b) </a:t>
            </a:r>
            <a:r>
              <a:rPr lang="vi-VN" sz="2800" i="1">
                <a:latin typeface="Arial" pitchFamily="34" charset="0"/>
                <a:cs typeface="Arial" pitchFamily="34" charset="0"/>
              </a:rPr>
              <a:t>Nếu là Vinh, em sẽ nói gì với bố mẹ?</a:t>
            </a:r>
            <a:endParaRPr lang="vi-VN" sz="2800">
              <a:latin typeface="Arial" pitchFamily="34" charset="0"/>
              <a:cs typeface="Arial" pitchFamily="34" charset="0"/>
            </a:endParaRPr>
          </a:p>
          <a:p>
            <a:pPr marL="0" indent="0">
              <a:buNone/>
            </a:pPr>
            <a:endParaRPr lang="vi-VN"/>
          </a:p>
        </p:txBody>
      </p:sp>
    </p:spTree>
    <p:extLst>
      <p:ext uri="{BB962C8B-B14F-4D97-AF65-F5344CB8AC3E}">
        <p14:creationId xmlns:p14="http://schemas.microsoft.com/office/powerpoint/2010/main" val="32521631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3200" b="1" smtClean="0"/>
              <a:t>4. Phương pháp đóng vai</a:t>
            </a:r>
            <a:endParaRPr lang="vi-VN" sz="3200" b="1"/>
          </a:p>
        </p:txBody>
      </p:sp>
      <p:sp>
        <p:nvSpPr>
          <p:cNvPr id="3" name="Content Placeholder 2"/>
          <p:cNvSpPr>
            <a:spLocks noGrp="1"/>
          </p:cNvSpPr>
          <p:nvPr>
            <p:ph idx="1"/>
          </p:nvPr>
        </p:nvSpPr>
        <p:spPr/>
        <p:txBody>
          <a:bodyPr>
            <a:normAutofit fontScale="92500" lnSpcReduction="10000"/>
          </a:bodyPr>
          <a:lstStyle/>
          <a:p>
            <a:r>
              <a:rPr lang="da-DK"/>
              <a:t>a) Tác dụng :</a:t>
            </a:r>
            <a:r>
              <a:rPr lang="da-DK" b="1" i="1"/>
              <a:t> </a:t>
            </a:r>
            <a:r>
              <a:rPr lang="pl-PL"/>
              <a:t>Thông qua phương pháp</a:t>
            </a:r>
            <a:r>
              <a:rPr lang="pl-PL" b="1" i="1"/>
              <a:t> </a:t>
            </a:r>
            <a:r>
              <a:rPr lang="pl-PL"/>
              <a:t>đóng vai để tổ chức cho học sinh thực hành, “ làm thử” một số cách ứng xử nào đó trong một tình huống giao thông giả định. Đây là phương pháp nhằm giúp HS suy nghĩ sâu sắc về một vấn đề trong thực tế tham gia giao thông bằng cách tập trung vào một sự việc cụ thể mà các em vừa thực hiện hoặc quan sát được. Việc “diễn” không phải là phần chính của phương pháp này mà điều quan trọng là sự thảo luận sau phần diễn ấy.</a:t>
            </a:r>
            <a:endParaRPr lang="vi-VN"/>
          </a:p>
        </p:txBody>
      </p:sp>
    </p:spTree>
    <p:extLst>
      <p:ext uri="{BB962C8B-B14F-4D97-AF65-F5344CB8AC3E}">
        <p14:creationId xmlns:p14="http://schemas.microsoft.com/office/powerpoint/2010/main" val="9336506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3200" b="1">
                <a:latin typeface="+mn-lt"/>
              </a:rPr>
              <a:t>Phương pháp đóng </a:t>
            </a:r>
            <a:r>
              <a:rPr lang="vi-VN" sz="3200" b="1" smtClean="0">
                <a:latin typeface="+mn-lt"/>
              </a:rPr>
              <a:t>vai (Tiếp)</a:t>
            </a:r>
            <a:endParaRPr lang="vi-VN" sz="3200" b="1">
              <a:latin typeface="+mn-lt"/>
            </a:endParaRPr>
          </a:p>
        </p:txBody>
      </p:sp>
      <p:sp>
        <p:nvSpPr>
          <p:cNvPr id="3" name="Content Placeholder 2"/>
          <p:cNvSpPr>
            <a:spLocks noGrp="1"/>
          </p:cNvSpPr>
          <p:nvPr>
            <p:ph idx="1"/>
          </p:nvPr>
        </p:nvSpPr>
        <p:spPr/>
        <p:txBody>
          <a:bodyPr>
            <a:normAutofit fontScale="85000" lnSpcReduction="20000"/>
          </a:bodyPr>
          <a:lstStyle/>
          <a:p>
            <a:pPr marL="0" indent="0">
              <a:buNone/>
            </a:pPr>
            <a:r>
              <a:rPr lang="da-DK"/>
              <a:t>b) Cách thực hiện</a:t>
            </a:r>
            <a:r>
              <a:rPr lang="da-DK" b="1" i="1"/>
              <a:t>  </a:t>
            </a:r>
            <a:endParaRPr lang="vi-VN"/>
          </a:p>
          <a:p>
            <a:pPr marL="0" indent="0">
              <a:buNone/>
            </a:pPr>
            <a:r>
              <a:rPr lang="pl-PL"/>
              <a:t>Có thể tiến hành đóng vai theo các bước sau :</a:t>
            </a:r>
            <a:endParaRPr lang="vi-VN"/>
          </a:p>
          <a:p>
            <a:pPr marL="0" indent="0">
              <a:buNone/>
            </a:pPr>
            <a:r>
              <a:rPr lang="pl-PL"/>
              <a:t>- Giáo viên nêu chủ đề, chia nhóm và giao tình huống, yêu cầu đóng vai cho từng nhóm. Trong đó có quy định rõ thời gian chuẩn bị, thời gian đóng vai của mỗi nhóm.</a:t>
            </a:r>
            <a:endParaRPr lang="vi-VN"/>
          </a:p>
          <a:p>
            <a:pPr marL="0" indent="0">
              <a:buNone/>
            </a:pPr>
            <a:r>
              <a:rPr lang="pl-PL"/>
              <a:t>- Các nhóm thảo luận chuẩn bị đóng vai.</a:t>
            </a:r>
            <a:endParaRPr lang="vi-VN"/>
          </a:p>
          <a:p>
            <a:pPr marL="0" indent="0">
              <a:buNone/>
            </a:pPr>
            <a:r>
              <a:rPr lang="pt-BR"/>
              <a:t>- Các nhóm lên đóng vai.</a:t>
            </a:r>
            <a:endParaRPr lang="vi-VN"/>
          </a:p>
          <a:p>
            <a:pPr marL="0" indent="0">
              <a:buNone/>
            </a:pPr>
            <a:r>
              <a:rPr lang="pt-BR"/>
              <a:t>- Lớp thảo luận, nhận xét về cách ứng xử và cảm xúc của các vai diễn; về ý nghĩa của các cách ứng xử.</a:t>
            </a:r>
            <a:endParaRPr lang="vi-VN"/>
          </a:p>
          <a:p>
            <a:pPr marL="0" indent="0">
              <a:buNone/>
            </a:pPr>
            <a:r>
              <a:rPr lang="pt-BR"/>
              <a:t>- GV kết luận, định hướng cho HS về cách ứng xử tích cực trong tình huống đã cho.</a:t>
            </a:r>
            <a:endParaRPr lang="vi-VN"/>
          </a:p>
          <a:p>
            <a:pPr marL="0" indent="0">
              <a:buNone/>
            </a:pPr>
            <a:endParaRPr lang="vi-VN"/>
          </a:p>
        </p:txBody>
      </p:sp>
    </p:spTree>
    <p:extLst>
      <p:ext uri="{BB962C8B-B14F-4D97-AF65-F5344CB8AC3E}">
        <p14:creationId xmlns:p14="http://schemas.microsoft.com/office/powerpoint/2010/main" val="2642339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t>
            </a:r>
            <a:endParaRPr lang="en-US" dirty="0"/>
          </a:p>
        </p:txBody>
      </p:sp>
      <p:sp>
        <p:nvSpPr>
          <p:cNvPr id="3" name="Content Placeholder 2"/>
          <p:cNvSpPr>
            <a:spLocks noGrp="1"/>
          </p:cNvSpPr>
          <p:nvPr>
            <p:ph idx="1"/>
          </p:nvPr>
        </p:nvSpPr>
        <p:spPr/>
        <p:txBody>
          <a:bodyPr>
            <a:normAutofit/>
          </a:bodyPr>
          <a:lstStyle/>
          <a:p>
            <a:pPr marL="0" indent="0">
              <a:buNone/>
            </a:pPr>
            <a:r>
              <a:rPr lang="nl-NL" b="1"/>
              <a:t>2</a:t>
            </a:r>
            <a:r>
              <a:rPr lang="nl-NL" b="1" smtClean="0"/>
              <a:t>. </a:t>
            </a:r>
            <a:r>
              <a:rPr lang="nl-NL" b="1"/>
              <a:t>Giới thiệu một số nội dung trong chương trình giáo dục </a:t>
            </a:r>
            <a:r>
              <a:rPr lang="nl-NL" b="1" smtClean="0"/>
              <a:t>ATGT cho </a:t>
            </a:r>
            <a:r>
              <a:rPr lang="nl-NL" b="1"/>
              <a:t>HS </a:t>
            </a:r>
            <a:r>
              <a:rPr lang="nl-NL" b="1" smtClean="0"/>
              <a:t>THCS Hà Nội</a:t>
            </a:r>
            <a:endParaRPr lang="vi-VN"/>
          </a:p>
          <a:p>
            <a:pPr marL="0" indent="0">
              <a:buNone/>
            </a:pPr>
            <a:r>
              <a:rPr lang="en-US" sz="2400" smtClean="0">
                <a:latin typeface="Arial" pitchFamily="34" charset="0"/>
                <a:cs typeface="Arial" pitchFamily="34" charset="0"/>
              </a:rPr>
              <a:t>2.1 Quan điểm XD chương trình</a:t>
            </a:r>
          </a:p>
          <a:p>
            <a:pPr marL="0" indent="0">
              <a:buNone/>
            </a:pPr>
            <a:r>
              <a:rPr lang="en-US" sz="2400">
                <a:latin typeface="Arial" pitchFamily="34" charset="0"/>
                <a:cs typeface="Arial" pitchFamily="34" charset="0"/>
              </a:rPr>
              <a:t>2</a:t>
            </a:r>
            <a:r>
              <a:rPr lang="en-US" sz="2400" smtClean="0">
                <a:latin typeface="Arial" pitchFamily="34" charset="0"/>
                <a:cs typeface="Arial" pitchFamily="34" charset="0"/>
              </a:rPr>
              <a:t>.2. </a:t>
            </a:r>
            <a:r>
              <a:rPr lang="en-US" sz="2400">
                <a:latin typeface="Arial" pitchFamily="34" charset="0"/>
                <a:cs typeface="Arial" pitchFamily="34" charset="0"/>
              </a:rPr>
              <a:t>Chuẩn đầu ra giáo dục ATGT cấp THCS. </a:t>
            </a:r>
            <a:endParaRPr lang="en-US" sz="2400" smtClean="0">
              <a:latin typeface="Arial" pitchFamily="34" charset="0"/>
              <a:cs typeface="Arial" pitchFamily="34" charset="0"/>
            </a:endParaRPr>
          </a:p>
          <a:p>
            <a:pPr marL="0" indent="0">
              <a:buNone/>
            </a:pPr>
            <a:r>
              <a:rPr lang="vi-VN" sz="2400">
                <a:latin typeface="Arial" pitchFamily="34" charset="0"/>
                <a:cs typeface="Arial" pitchFamily="34" charset="0"/>
              </a:rPr>
              <a:t>2</a:t>
            </a:r>
            <a:r>
              <a:rPr lang="vi-VN" sz="2400" smtClean="0">
                <a:latin typeface="Arial" pitchFamily="34" charset="0"/>
                <a:cs typeface="Arial" pitchFamily="34" charset="0"/>
              </a:rPr>
              <a:t>.</a:t>
            </a:r>
            <a:r>
              <a:rPr lang="en-US" sz="2400">
                <a:latin typeface="Arial" pitchFamily="34" charset="0"/>
                <a:cs typeface="Arial" pitchFamily="34" charset="0"/>
              </a:rPr>
              <a:t>3</a:t>
            </a:r>
            <a:r>
              <a:rPr lang="vi-VN" sz="2400">
                <a:latin typeface="Arial" pitchFamily="34" charset="0"/>
                <a:cs typeface="Arial" pitchFamily="34" charset="0"/>
              </a:rPr>
              <a:t>. </a:t>
            </a:r>
            <a:r>
              <a:rPr lang="en-US" sz="2400">
                <a:latin typeface="Arial" pitchFamily="34" charset="0"/>
                <a:cs typeface="Arial" pitchFamily="34" charset="0"/>
              </a:rPr>
              <a:t>Khung nội dung giáo dục ATGT ở</a:t>
            </a:r>
            <a:r>
              <a:rPr lang="vi-VN" sz="2400">
                <a:latin typeface="Arial" pitchFamily="34" charset="0"/>
                <a:cs typeface="Arial" pitchFamily="34" charset="0"/>
              </a:rPr>
              <a:t> THCS</a:t>
            </a:r>
          </a:p>
          <a:p>
            <a:pPr marL="0" indent="0">
              <a:buNone/>
            </a:pPr>
            <a:endParaRPr lang="vi-VN"/>
          </a:p>
          <a:p>
            <a:pPr marL="0" indent="0">
              <a:buNone/>
            </a:pPr>
            <a:endParaRPr lang="en-US" dirty="0"/>
          </a:p>
        </p:txBody>
      </p:sp>
    </p:spTree>
    <p:extLst>
      <p:ext uri="{BB962C8B-B14F-4D97-AF65-F5344CB8AC3E}">
        <p14:creationId xmlns:p14="http://schemas.microsoft.com/office/powerpoint/2010/main" val="320494538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vi-VN" sz="3200" smtClean="0"/>
              <a:t>Một số lưu ý khi sử dụng pp đóng vai</a:t>
            </a:r>
            <a:endParaRPr lang="vi-VN" sz="3200"/>
          </a:p>
        </p:txBody>
      </p:sp>
      <p:sp>
        <p:nvSpPr>
          <p:cNvPr id="3" name="Content Placeholder 2"/>
          <p:cNvSpPr>
            <a:spLocks noGrp="1"/>
          </p:cNvSpPr>
          <p:nvPr>
            <p:ph idx="1"/>
          </p:nvPr>
        </p:nvSpPr>
        <p:spPr>
          <a:xfrm>
            <a:off x="457200" y="990600"/>
            <a:ext cx="8229600" cy="5135563"/>
          </a:xfrm>
        </p:spPr>
        <p:txBody>
          <a:bodyPr>
            <a:normAutofit fontScale="47500" lnSpcReduction="20000"/>
          </a:bodyPr>
          <a:lstStyle/>
          <a:p>
            <a:pPr marL="0" indent="0">
              <a:buNone/>
            </a:pPr>
            <a:r>
              <a:rPr lang="pt-BR" sz="4200" smtClean="0">
                <a:latin typeface="Arial" pitchFamily="34" charset="0"/>
                <a:cs typeface="Arial" pitchFamily="34" charset="0"/>
              </a:rPr>
              <a:t>- </a:t>
            </a:r>
            <a:r>
              <a:rPr lang="pt-BR" sz="4200">
                <a:latin typeface="Arial" pitchFamily="34" charset="0"/>
                <a:cs typeface="Arial" pitchFamily="34" charset="0"/>
              </a:rPr>
              <a:t>Tình huống đóng vai phải phù hợp với chủ đề bài học, phù hợp với lứa tuổi, trình độ học sinh và điều kiện, hoàn cảnh lớp học.</a:t>
            </a:r>
            <a:endParaRPr lang="vi-VN" sz="4200">
              <a:latin typeface="Arial" pitchFamily="34" charset="0"/>
              <a:cs typeface="Arial" pitchFamily="34" charset="0"/>
            </a:endParaRPr>
          </a:p>
          <a:p>
            <a:pPr marL="0" indent="0">
              <a:buNone/>
            </a:pPr>
            <a:r>
              <a:rPr lang="pt-BR" sz="4200">
                <a:latin typeface="Arial" pitchFamily="34" charset="0"/>
                <a:cs typeface="Arial" pitchFamily="34" charset="0"/>
              </a:rPr>
              <a:t>- Tình huống không nên quá dài và phức tạp, vượt quá thời gian cho phép</a:t>
            </a:r>
            <a:endParaRPr lang="vi-VN" sz="4200">
              <a:latin typeface="Arial" pitchFamily="34" charset="0"/>
              <a:cs typeface="Arial" pitchFamily="34" charset="0"/>
            </a:endParaRPr>
          </a:p>
          <a:p>
            <a:pPr marL="0" indent="0">
              <a:buNone/>
            </a:pPr>
            <a:r>
              <a:rPr lang="pt-BR" sz="4200">
                <a:latin typeface="Arial" pitchFamily="34" charset="0"/>
                <a:cs typeface="Arial" pitchFamily="34" charset="0"/>
              </a:rPr>
              <a:t>- Tình huống phải có nhiều cách giải quyết</a:t>
            </a:r>
            <a:endParaRPr lang="vi-VN" sz="4200">
              <a:latin typeface="Arial" pitchFamily="34" charset="0"/>
              <a:cs typeface="Arial" pitchFamily="34" charset="0"/>
            </a:endParaRPr>
          </a:p>
          <a:p>
            <a:pPr marL="0" indent="0">
              <a:buNone/>
            </a:pPr>
            <a:r>
              <a:rPr lang="pt-BR" sz="4200">
                <a:latin typeface="Arial" pitchFamily="34" charset="0"/>
                <a:cs typeface="Arial" pitchFamily="34" charset="0"/>
              </a:rPr>
              <a:t>- Tình huống cần để mở để HS tự tìm cách giải quyết, cách ứng xử phù hợp; không cho trước “ kịch bản”, lời thoại.</a:t>
            </a:r>
            <a:endParaRPr lang="vi-VN" sz="4200">
              <a:latin typeface="Arial" pitchFamily="34" charset="0"/>
              <a:cs typeface="Arial" pitchFamily="34" charset="0"/>
            </a:endParaRPr>
          </a:p>
          <a:p>
            <a:pPr marL="0" indent="0">
              <a:buNone/>
            </a:pPr>
            <a:r>
              <a:rPr lang="pt-BR" sz="4200">
                <a:latin typeface="Arial" pitchFamily="34" charset="0"/>
                <a:cs typeface="Arial" pitchFamily="34" charset="0"/>
              </a:rPr>
              <a:t>- Mỗi tình huống có thể phân công một hoặc nhiều nhóm cùng đóng vai</a:t>
            </a:r>
            <a:endParaRPr lang="vi-VN" sz="4200">
              <a:latin typeface="Arial" pitchFamily="34" charset="0"/>
              <a:cs typeface="Arial" pitchFamily="34" charset="0"/>
            </a:endParaRPr>
          </a:p>
          <a:p>
            <a:pPr marL="0" indent="0">
              <a:buNone/>
            </a:pPr>
            <a:r>
              <a:rPr lang="pt-BR" sz="4200">
                <a:latin typeface="Arial" pitchFamily="34" charset="0"/>
                <a:cs typeface="Arial" pitchFamily="34" charset="0"/>
              </a:rPr>
              <a:t>- Phải dành thời gian phù hợp cho HS thảo luận xây dựng kịch bản và chuẩn bị đóng vai </a:t>
            </a:r>
            <a:endParaRPr lang="vi-VN" sz="4200">
              <a:latin typeface="Arial" pitchFamily="34" charset="0"/>
              <a:cs typeface="Arial" pitchFamily="34" charset="0"/>
            </a:endParaRPr>
          </a:p>
          <a:p>
            <a:pPr marL="0" indent="0">
              <a:buNone/>
            </a:pPr>
            <a:r>
              <a:rPr lang="pt-BR" sz="4200">
                <a:latin typeface="Arial" pitchFamily="34" charset="0"/>
                <a:cs typeface="Arial" pitchFamily="34" charset="0"/>
              </a:rPr>
              <a:t>- Cần quy định rõ thời gian thảo luận và đóng vai của các nhóm</a:t>
            </a:r>
            <a:endParaRPr lang="vi-VN" sz="4200">
              <a:latin typeface="Arial" pitchFamily="34" charset="0"/>
              <a:cs typeface="Arial" pitchFamily="34" charset="0"/>
            </a:endParaRPr>
          </a:p>
          <a:p>
            <a:pPr marL="0" indent="0">
              <a:buNone/>
            </a:pPr>
            <a:r>
              <a:rPr lang="pt-BR" sz="4200">
                <a:latin typeface="Arial" pitchFamily="34" charset="0"/>
                <a:cs typeface="Arial" pitchFamily="34" charset="0"/>
              </a:rPr>
              <a:t>- Trong khi HS thảo luận và chuẩn bị đóng vai, GV nên đi đến từng nhóm lắng nghe và gợi ý, giúp đỡ HS khi cần thiết</a:t>
            </a:r>
            <a:endParaRPr lang="vi-VN" sz="4200">
              <a:latin typeface="Arial" pitchFamily="34" charset="0"/>
              <a:cs typeface="Arial" pitchFamily="34" charset="0"/>
            </a:endParaRPr>
          </a:p>
          <a:p>
            <a:pPr marL="0" indent="0">
              <a:buNone/>
            </a:pPr>
            <a:r>
              <a:rPr lang="pt-BR" sz="4200">
                <a:latin typeface="Arial" pitchFamily="34" charset="0"/>
                <a:cs typeface="Arial" pitchFamily="34" charset="0"/>
              </a:rPr>
              <a:t>- Các vai diễn nên để HS xung phong hoặc tự phân công nhau đảm nhận</a:t>
            </a:r>
            <a:endParaRPr lang="vi-VN" sz="4200">
              <a:latin typeface="Arial" pitchFamily="34" charset="0"/>
              <a:cs typeface="Arial" pitchFamily="34" charset="0"/>
            </a:endParaRPr>
          </a:p>
          <a:p>
            <a:pPr marL="0" indent="0">
              <a:buNone/>
            </a:pPr>
            <a:r>
              <a:rPr lang="pt-BR" sz="4200">
                <a:latin typeface="Arial" pitchFamily="34" charset="0"/>
                <a:cs typeface="Arial" pitchFamily="34" charset="0"/>
              </a:rPr>
              <a:t>- Nên khích lệ cả những học sinh nhút nhát cùng tham gia.</a:t>
            </a:r>
            <a:endParaRPr lang="vi-VN" sz="4200">
              <a:latin typeface="Arial" pitchFamily="34" charset="0"/>
              <a:cs typeface="Arial" pitchFamily="34" charset="0"/>
            </a:endParaRPr>
          </a:p>
          <a:p>
            <a:pPr marL="0" indent="0">
              <a:buNone/>
            </a:pPr>
            <a:r>
              <a:rPr lang="pt-BR" sz="4200">
                <a:latin typeface="Arial" pitchFamily="34" charset="0"/>
                <a:cs typeface="Arial" pitchFamily="34" charset="0"/>
              </a:rPr>
              <a:t>- Nên có hoá trang và đạo cụ đơn giản để tăng tính hấp dẫn của tiểu phẩm đóng vai.</a:t>
            </a:r>
            <a:endParaRPr lang="vi-VN" sz="4200">
              <a:latin typeface="Arial" pitchFamily="34" charset="0"/>
              <a:cs typeface="Arial" pitchFamily="34" charset="0"/>
            </a:endParaRPr>
          </a:p>
          <a:p>
            <a:pPr marL="0" indent="0">
              <a:buNone/>
            </a:pPr>
            <a:endParaRPr lang="vi-VN"/>
          </a:p>
        </p:txBody>
      </p:sp>
    </p:spTree>
    <p:extLst>
      <p:ext uri="{BB962C8B-B14F-4D97-AF65-F5344CB8AC3E}">
        <p14:creationId xmlns:p14="http://schemas.microsoft.com/office/powerpoint/2010/main" val="36643275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3200" b="1" smtClean="0"/>
              <a:t>Ví dụ tình huống dùng để đóng vai</a:t>
            </a:r>
            <a:endParaRPr lang="vi-VN" sz="3200" b="1"/>
          </a:p>
        </p:txBody>
      </p:sp>
      <p:sp>
        <p:nvSpPr>
          <p:cNvPr id="3" name="Content Placeholder 2"/>
          <p:cNvSpPr>
            <a:spLocks noGrp="1"/>
          </p:cNvSpPr>
          <p:nvPr>
            <p:ph idx="1"/>
          </p:nvPr>
        </p:nvSpPr>
        <p:spPr/>
        <p:txBody>
          <a:bodyPr/>
          <a:lstStyle/>
          <a:p>
            <a:pPr marL="0" indent="0">
              <a:buNone/>
            </a:pPr>
            <a:r>
              <a:rPr lang="vi-VN" sz="2400"/>
              <a:t>Nhà Vinh </a:t>
            </a:r>
            <a:r>
              <a:rPr lang="vi-VN" sz="2400" smtClean="0"/>
              <a:t>năm trên con ngõ khá rộng, </a:t>
            </a:r>
            <a:r>
              <a:rPr lang="vi-VN" sz="2400"/>
              <a:t>cách mặt đường lớn khoảng vài chục mét. Để có thêm thu nhập, trang trải cuộc sống, bố mẹ Vinh </a:t>
            </a:r>
            <a:r>
              <a:rPr lang="vi-VN" sz="2400" smtClean="0"/>
              <a:t>định </a:t>
            </a:r>
            <a:r>
              <a:rPr lang="vi-VN" sz="2400"/>
              <a:t>căng bạt che mưa</a:t>
            </a:r>
            <a:r>
              <a:rPr lang="vi-VN" sz="2400" smtClean="0"/>
              <a:t>, </a:t>
            </a:r>
            <a:r>
              <a:rPr lang="vi-VN" sz="2400"/>
              <a:t>nắng ở đầu ngõ để bán hàng trà đá, </a:t>
            </a:r>
            <a:r>
              <a:rPr lang="vi-VN" sz="2400" smtClean="0"/>
              <a:t>nước giải khát.</a:t>
            </a:r>
            <a:endParaRPr lang="vi-VN" sz="2400"/>
          </a:p>
          <a:p>
            <a:pPr marL="0" indent="0">
              <a:buNone/>
            </a:pPr>
            <a:r>
              <a:rPr lang="vi-VN" smtClean="0"/>
              <a:t> </a:t>
            </a:r>
            <a:r>
              <a:rPr lang="vi-VN" sz="2400" smtClean="0"/>
              <a:t>Nhiệm vụ: </a:t>
            </a:r>
            <a:r>
              <a:rPr lang="vi-VN" sz="2400" i="1" smtClean="0"/>
              <a:t>Em hãy cùng bạn đóng vai các nhân vật trong tình huống trên để góp phần thực hiện trật tự, an toàn giao thông mà gia đình vẫn có thu nhập từ việc kinh doanh</a:t>
            </a:r>
            <a:r>
              <a:rPr lang="vi-VN" sz="2400" smtClean="0"/>
              <a:t>.</a:t>
            </a:r>
            <a:endParaRPr lang="vi-VN" sz="2400"/>
          </a:p>
        </p:txBody>
      </p:sp>
    </p:spTree>
    <p:extLst>
      <p:ext uri="{BB962C8B-B14F-4D97-AF65-F5344CB8AC3E}">
        <p14:creationId xmlns:p14="http://schemas.microsoft.com/office/powerpoint/2010/main" val="169644831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vi-VN" sz="3100" b="1" smtClean="0">
                <a:latin typeface="Arial" pitchFamily="34" charset="0"/>
                <a:cs typeface="Arial" pitchFamily="34" charset="0"/>
              </a:rPr>
              <a:t>5. </a:t>
            </a:r>
            <a:r>
              <a:rPr lang="pt-BR" sz="3100" b="1" smtClean="0">
                <a:latin typeface="Arial" pitchFamily="34" charset="0"/>
                <a:cs typeface="Arial" pitchFamily="34" charset="0"/>
              </a:rPr>
              <a:t>Phương </a:t>
            </a:r>
            <a:r>
              <a:rPr lang="pt-BR" sz="3100" b="1">
                <a:latin typeface="Arial" pitchFamily="34" charset="0"/>
                <a:cs typeface="Arial" pitchFamily="34" charset="0"/>
              </a:rPr>
              <a:t>pháp trò chơi</a:t>
            </a:r>
            <a:r>
              <a:rPr lang="vi-VN"/>
              <a:t/>
            </a:r>
            <a:br>
              <a:rPr lang="vi-VN"/>
            </a:br>
            <a:endParaRPr lang="vi-VN"/>
          </a:p>
        </p:txBody>
      </p:sp>
      <p:sp>
        <p:nvSpPr>
          <p:cNvPr id="3" name="Content Placeholder 2"/>
          <p:cNvSpPr>
            <a:spLocks noGrp="1"/>
          </p:cNvSpPr>
          <p:nvPr>
            <p:ph idx="1"/>
          </p:nvPr>
        </p:nvSpPr>
        <p:spPr>
          <a:xfrm>
            <a:off x="457200" y="838200"/>
            <a:ext cx="8229600" cy="5287963"/>
          </a:xfrm>
        </p:spPr>
        <p:txBody>
          <a:bodyPr>
            <a:noAutofit/>
          </a:bodyPr>
          <a:lstStyle/>
          <a:p>
            <a:pPr>
              <a:spcBef>
                <a:spcPts val="0"/>
              </a:spcBef>
            </a:pPr>
            <a:r>
              <a:rPr lang="pt-BR" sz="2400" b="1">
                <a:latin typeface="Arial" pitchFamily="34" charset="0"/>
                <a:cs typeface="Arial" pitchFamily="34" charset="0"/>
              </a:rPr>
              <a:t>Cách thực hiện</a:t>
            </a:r>
            <a:r>
              <a:rPr lang="pt-BR" sz="2400" b="1" i="1">
                <a:latin typeface="Arial" pitchFamily="34" charset="0"/>
                <a:cs typeface="Arial" pitchFamily="34" charset="0"/>
              </a:rPr>
              <a:t> </a:t>
            </a:r>
            <a:r>
              <a:rPr lang="pt-BR" sz="2000">
                <a:latin typeface="Arial" pitchFamily="34" charset="0"/>
                <a:cs typeface="Arial" pitchFamily="34" charset="0"/>
              </a:rPr>
              <a:t>:</a:t>
            </a:r>
            <a:endParaRPr lang="vi-VN" sz="2000">
              <a:latin typeface="Arial" pitchFamily="34" charset="0"/>
              <a:cs typeface="Arial" pitchFamily="34" charset="0"/>
            </a:endParaRPr>
          </a:p>
          <a:p>
            <a:pPr marL="0" indent="0">
              <a:spcBef>
                <a:spcPts val="0"/>
              </a:spcBef>
              <a:buNone/>
            </a:pPr>
            <a:r>
              <a:rPr lang="pt-BR" sz="2000">
                <a:latin typeface="Arial" pitchFamily="34" charset="0"/>
                <a:cs typeface="Arial" pitchFamily="34" charset="0"/>
              </a:rPr>
              <a:t>- GV phổ biến tên trò chơi, nội dung và luật chơi cho HS</a:t>
            </a:r>
            <a:endParaRPr lang="vi-VN" sz="2000">
              <a:latin typeface="Arial" pitchFamily="34" charset="0"/>
              <a:cs typeface="Arial" pitchFamily="34" charset="0"/>
            </a:endParaRPr>
          </a:p>
          <a:p>
            <a:pPr marL="0" indent="0">
              <a:spcBef>
                <a:spcPts val="0"/>
              </a:spcBef>
              <a:buNone/>
            </a:pPr>
            <a:r>
              <a:rPr lang="pt-BR" sz="2000">
                <a:latin typeface="Arial" pitchFamily="34" charset="0"/>
                <a:cs typeface="Arial" pitchFamily="34" charset="0"/>
              </a:rPr>
              <a:t>- Chơi thử ( nếu cần thiết)</a:t>
            </a:r>
            <a:endParaRPr lang="vi-VN" sz="2000">
              <a:latin typeface="Arial" pitchFamily="34" charset="0"/>
              <a:cs typeface="Arial" pitchFamily="34" charset="0"/>
            </a:endParaRPr>
          </a:p>
          <a:p>
            <a:pPr marL="0" indent="0">
              <a:spcBef>
                <a:spcPts val="0"/>
              </a:spcBef>
              <a:buNone/>
            </a:pPr>
            <a:r>
              <a:rPr lang="pt-BR" sz="2000">
                <a:latin typeface="Arial" pitchFamily="34" charset="0"/>
                <a:cs typeface="Arial" pitchFamily="34" charset="0"/>
              </a:rPr>
              <a:t>- HS tiến hành chơi</a:t>
            </a:r>
            <a:endParaRPr lang="vi-VN" sz="2000">
              <a:latin typeface="Arial" pitchFamily="34" charset="0"/>
              <a:cs typeface="Arial" pitchFamily="34" charset="0"/>
            </a:endParaRPr>
          </a:p>
          <a:p>
            <a:pPr marL="0" indent="0">
              <a:spcBef>
                <a:spcPts val="0"/>
              </a:spcBef>
              <a:buNone/>
            </a:pPr>
            <a:r>
              <a:rPr lang="pt-BR" sz="2000">
                <a:latin typeface="Arial" pitchFamily="34" charset="0"/>
                <a:cs typeface="Arial" pitchFamily="34" charset="0"/>
              </a:rPr>
              <a:t>- Đánh giá sau trò chơi</a:t>
            </a:r>
            <a:endParaRPr lang="vi-VN" sz="2000">
              <a:latin typeface="Arial" pitchFamily="34" charset="0"/>
              <a:cs typeface="Arial" pitchFamily="34" charset="0"/>
            </a:endParaRPr>
          </a:p>
          <a:p>
            <a:pPr marL="0" indent="0">
              <a:spcBef>
                <a:spcPts val="0"/>
              </a:spcBef>
              <a:buNone/>
            </a:pPr>
            <a:r>
              <a:rPr lang="pt-BR" sz="2000">
                <a:latin typeface="Arial" pitchFamily="34" charset="0"/>
                <a:cs typeface="Arial" pitchFamily="34" charset="0"/>
              </a:rPr>
              <a:t>- Thảo luận về ý nghĩa giáo dục của trò chơi</a:t>
            </a:r>
            <a:endParaRPr lang="vi-VN" sz="2000">
              <a:latin typeface="Arial" pitchFamily="34" charset="0"/>
              <a:cs typeface="Arial" pitchFamily="34" charset="0"/>
            </a:endParaRPr>
          </a:p>
          <a:p>
            <a:pPr marL="0" indent="0">
              <a:spcBef>
                <a:spcPts val="0"/>
              </a:spcBef>
              <a:buNone/>
            </a:pPr>
            <a:r>
              <a:rPr lang="vi-VN" sz="2000" b="1" kern="100" spc="-30" smtClean="0"/>
              <a:t>Ví dụ trò </a:t>
            </a:r>
            <a:r>
              <a:rPr lang="vi-VN" sz="2000" b="1" kern="100" spc="-30"/>
              <a:t>chơi: Nhanh mắt, nhanh </a:t>
            </a:r>
            <a:r>
              <a:rPr lang="vi-VN" sz="2000" b="1" kern="100" spc="-30" smtClean="0"/>
              <a:t>tay ở bài 3. Đi xe đạp điện (Lớp 8)</a:t>
            </a:r>
            <a:endParaRPr lang="vi-VN" sz="2000" kern="100" spc="-30"/>
          </a:p>
          <a:p>
            <a:pPr marL="0" indent="0">
              <a:spcBef>
                <a:spcPts val="0"/>
              </a:spcBef>
              <a:buNone/>
            </a:pPr>
            <a:r>
              <a:rPr lang="vi-VN" sz="2000" i="1" smtClean="0"/>
              <a:t>Nội dung và luật chơi</a:t>
            </a:r>
            <a:r>
              <a:rPr lang="da-DK" sz="2000" i="1" smtClean="0"/>
              <a:t>: </a:t>
            </a:r>
            <a:r>
              <a:rPr lang="da-DK" sz="2000" i="1" smtClean="0">
                <a:cs typeface="Arial" pitchFamily="34" charset="0"/>
              </a:rPr>
              <a:t>Có </a:t>
            </a:r>
            <a:r>
              <a:rPr lang="vi-VN" sz="2000" i="1">
                <a:cs typeface="Arial" pitchFamily="34" charset="0"/>
              </a:rPr>
              <a:t>6</a:t>
            </a:r>
            <a:r>
              <a:rPr lang="da-DK" sz="2000" i="1">
                <a:cs typeface="Arial" pitchFamily="34" charset="0"/>
              </a:rPr>
              <a:t> ô </a:t>
            </a:r>
            <a:r>
              <a:rPr lang="da-DK" sz="2000" i="1" smtClean="0">
                <a:cs typeface="Arial" pitchFamily="34" charset="0"/>
              </a:rPr>
              <a:t>cửa</a:t>
            </a:r>
            <a:r>
              <a:rPr lang="vi-VN" sz="2000" i="1" smtClean="0">
                <a:cs typeface="Arial" pitchFamily="34" charset="0"/>
              </a:rPr>
              <a:t> </a:t>
            </a:r>
            <a:r>
              <a:rPr lang="vi-VN" sz="2000" i="1" smtClean="0"/>
              <a:t>(Mỗi ô cửa có 1 tranh/ảnh),</a:t>
            </a:r>
            <a:r>
              <a:rPr lang="da-DK" sz="2000" i="1" smtClean="0"/>
              <a:t> </a:t>
            </a:r>
            <a:r>
              <a:rPr lang="vi-VN" sz="2000" i="1" smtClean="0"/>
              <a:t>HS </a:t>
            </a:r>
            <a:r>
              <a:rPr lang="da-DK" sz="2000" i="1" smtClean="0">
                <a:latin typeface="Arial" pitchFamily="34" charset="0"/>
                <a:cs typeface="Arial" pitchFamily="34" charset="0"/>
              </a:rPr>
              <a:t>vừa </a:t>
            </a:r>
            <a:r>
              <a:rPr lang="da-DK" sz="2000" i="1">
                <a:latin typeface="Arial" pitchFamily="34" charset="0"/>
                <a:cs typeface="Arial" pitchFamily="34" charset="0"/>
              </a:rPr>
              <a:t>chuyền tay một quả bóng nhỏ, vừa hát bài Chúng em với an toàn giao thông. Bài hát hết, quả bóng dừng lại ở tay ai người đó </a:t>
            </a:r>
            <a:r>
              <a:rPr lang="vi-VN" sz="2000" i="1" smtClean="0">
                <a:latin typeface="Arial" pitchFamily="34" charset="0"/>
                <a:cs typeface="Arial" pitchFamily="34" charset="0"/>
              </a:rPr>
              <a:t>sẽ </a:t>
            </a:r>
            <a:r>
              <a:rPr lang="da-DK" sz="2000" i="1" smtClean="0">
                <a:latin typeface="Arial" pitchFamily="34" charset="0"/>
                <a:cs typeface="Arial" pitchFamily="34" charset="0"/>
              </a:rPr>
              <a:t>chọn </a:t>
            </a:r>
            <a:r>
              <a:rPr lang="da-DK" sz="2000" i="1">
                <a:latin typeface="Arial" pitchFamily="34" charset="0"/>
                <a:cs typeface="Arial" pitchFamily="34" charset="0"/>
              </a:rPr>
              <a:t>1 ô cửa, mở ra một </a:t>
            </a:r>
            <a:r>
              <a:rPr lang="vi-VN" sz="2000" i="1">
                <a:latin typeface="Arial" pitchFamily="34" charset="0"/>
                <a:cs typeface="Arial" pitchFamily="34" charset="0"/>
              </a:rPr>
              <a:t>hình </a:t>
            </a:r>
            <a:r>
              <a:rPr lang="vi-VN" sz="2000" i="1" smtClean="0">
                <a:latin typeface="Arial" pitchFamily="34" charset="0"/>
                <a:cs typeface="Arial" pitchFamily="34" charset="0"/>
              </a:rPr>
              <a:t>ảnh</a:t>
            </a:r>
            <a:r>
              <a:rPr lang="da-DK" sz="2000" i="1" smtClean="0">
                <a:latin typeface="Arial" pitchFamily="34" charset="0"/>
                <a:cs typeface="Arial" pitchFamily="34" charset="0"/>
              </a:rPr>
              <a:t>. </a:t>
            </a:r>
            <a:r>
              <a:rPr lang="da-DK" sz="2000" i="1">
                <a:latin typeface="Arial" pitchFamily="34" charset="0"/>
                <a:cs typeface="Arial" pitchFamily="34" charset="0"/>
              </a:rPr>
              <a:t>Người đó phải xác định được </a:t>
            </a:r>
            <a:r>
              <a:rPr lang="vi-VN" sz="2000" i="1" smtClean="0">
                <a:latin typeface="Arial" pitchFamily="34" charset="0"/>
                <a:cs typeface="Arial" pitchFamily="34" charset="0"/>
              </a:rPr>
              <a:t>những hành vi là an toàn hoặc không an toàn </a:t>
            </a:r>
            <a:r>
              <a:rPr lang="vi-VN" sz="2000" i="1">
                <a:latin typeface="Arial" pitchFamily="34" charset="0"/>
                <a:cs typeface="Arial" pitchFamily="34" charset="0"/>
              </a:rPr>
              <a:t>khi tham gia </a:t>
            </a:r>
            <a:r>
              <a:rPr lang="vi-VN" sz="2000" i="1" smtClean="0">
                <a:latin typeface="Arial" pitchFamily="34" charset="0"/>
                <a:cs typeface="Arial" pitchFamily="34" charset="0"/>
              </a:rPr>
              <a:t>GT </a:t>
            </a:r>
            <a:r>
              <a:rPr lang="vi-VN" sz="2000" i="1">
                <a:latin typeface="Arial" pitchFamily="34" charset="0"/>
                <a:cs typeface="Arial" pitchFamily="34" charset="0"/>
              </a:rPr>
              <a:t>bằng xe đạp điện và phải giải thích </a:t>
            </a:r>
            <a:r>
              <a:rPr lang="vi-VN" sz="2000" i="1" smtClean="0">
                <a:latin typeface="Arial" pitchFamily="34" charset="0"/>
                <a:cs typeface="Arial" pitchFamily="34" charset="0"/>
              </a:rPr>
              <a:t>được: Vì sao </a:t>
            </a:r>
            <a:r>
              <a:rPr lang="vi-VN" sz="2000" i="1">
                <a:latin typeface="Arial" pitchFamily="34" charset="0"/>
                <a:cs typeface="Arial" pitchFamily="34" charset="0"/>
              </a:rPr>
              <a:t>những hành vi là an toàn hoặc không an </a:t>
            </a:r>
            <a:r>
              <a:rPr lang="vi-VN" sz="2000" i="1" smtClean="0">
                <a:latin typeface="Arial" pitchFamily="34" charset="0"/>
                <a:cs typeface="Arial" pitchFamily="34" charset="0"/>
              </a:rPr>
              <a:t>toàn? </a:t>
            </a:r>
            <a:r>
              <a:rPr lang="vi-VN" sz="2000" i="1">
                <a:latin typeface="Arial" pitchFamily="34" charset="0"/>
                <a:cs typeface="Arial" pitchFamily="34" charset="0"/>
              </a:rPr>
              <a:t>Nếu hs đó</a:t>
            </a:r>
            <a:r>
              <a:rPr lang="da-DK" sz="2000" i="1">
                <a:latin typeface="Arial" pitchFamily="34" charset="0"/>
                <a:cs typeface="Arial" pitchFamily="34" charset="0"/>
              </a:rPr>
              <a:t> không trả lời được sẽ thua cuộc phải nhảy lò cò. Sau tiếng hô 1, 2,...3 của </a:t>
            </a:r>
            <a:r>
              <a:rPr lang="vi-VN" sz="2000" i="1" smtClean="0">
                <a:latin typeface="Arial" pitchFamily="34" charset="0"/>
                <a:cs typeface="Arial" pitchFamily="34" charset="0"/>
              </a:rPr>
              <a:t>GV</a:t>
            </a:r>
            <a:r>
              <a:rPr lang="da-DK" sz="2000" i="1" smtClean="0">
                <a:latin typeface="Arial" pitchFamily="34" charset="0"/>
                <a:cs typeface="Arial" pitchFamily="34" charset="0"/>
              </a:rPr>
              <a:t>, </a:t>
            </a:r>
            <a:r>
              <a:rPr lang="da-DK" sz="2000" i="1">
                <a:latin typeface="Arial" pitchFamily="34" charset="0"/>
                <a:cs typeface="Arial" pitchFamily="34" charset="0"/>
              </a:rPr>
              <a:t>ai giơ tay nhanh nhất được quyền trả lời thay; Cứ như vậy cho đến khi </a:t>
            </a:r>
            <a:r>
              <a:rPr lang="vi-VN" sz="2000" i="1">
                <a:latin typeface="Arial" pitchFamily="34" charset="0"/>
                <a:cs typeface="Arial" pitchFamily="34" charset="0"/>
              </a:rPr>
              <a:t>6</a:t>
            </a:r>
            <a:r>
              <a:rPr lang="da-DK" sz="2000" i="1">
                <a:latin typeface="Arial" pitchFamily="34" charset="0"/>
                <a:cs typeface="Arial" pitchFamily="34" charset="0"/>
              </a:rPr>
              <a:t> ô cửa được mở ra hết.</a:t>
            </a:r>
            <a:endParaRPr lang="vi-VN" sz="2000" i="1">
              <a:latin typeface="Arial" pitchFamily="34" charset="0"/>
              <a:cs typeface="Arial" pitchFamily="34" charset="0"/>
            </a:endParaRPr>
          </a:p>
          <a:p>
            <a:pPr>
              <a:spcBef>
                <a:spcPts val="0"/>
              </a:spcBef>
            </a:pPr>
            <a:endParaRPr lang="vi-VN" sz="2000"/>
          </a:p>
        </p:txBody>
      </p:sp>
    </p:spTree>
    <p:extLst>
      <p:ext uri="{BB962C8B-B14F-4D97-AF65-F5344CB8AC3E}">
        <p14:creationId xmlns:p14="http://schemas.microsoft.com/office/powerpoint/2010/main" val="6470476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vi-VN" sz="3200" b="1" smtClean="0">
                <a:latin typeface="Arial" pitchFamily="34" charset="0"/>
                <a:cs typeface="Arial" pitchFamily="34" charset="0"/>
              </a:rPr>
              <a:t>6. </a:t>
            </a:r>
            <a:r>
              <a:rPr lang="pt-BR" sz="3200" b="1" smtClean="0">
                <a:latin typeface="Arial" pitchFamily="34" charset="0"/>
                <a:cs typeface="Arial" pitchFamily="34" charset="0"/>
              </a:rPr>
              <a:t>Dạy </a:t>
            </a:r>
            <a:r>
              <a:rPr lang="pt-BR" sz="3200" b="1">
                <a:latin typeface="Arial" pitchFamily="34" charset="0"/>
                <a:cs typeface="Arial" pitchFamily="34" charset="0"/>
              </a:rPr>
              <a:t>học theo dự án ( </a:t>
            </a:r>
            <a:r>
              <a:rPr lang="pt-BR" sz="3200" b="1" smtClean="0">
                <a:latin typeface="Arial" pitchFamily="34" charset="0"/>
                <a:cs typeface="Arial" pitchFamily="34" charset="0"/>
              </a:rPr>
              <a:t>P</a:t>
            </a:r>
            <a:r>
              <a:rPr lang="vi-VN" sz="3200" b="1" smtClean="0">
                <a:latin typeface="Arial" pitchFamily="34" charset="0"/>
                <a:cs typeface="Arial" pitchFamily="34" charset="0"/>
              </a:rPr>
              <a:t>P</a:t>
            </a:r>
            <a:r>
              <a:rPr lang="pt-BR" sz="3200" b="1" smtClean="0">
                <a:latin typeface="Arial" pitchFamily="34" charset="0"/>
                <a:cs typeface="Arial" pitchFamily="34" charset="0"/>
              </a:rPr>
              <a:t> </a:t>
            </a:r>
            <a:r>
              <a:rPr lang="pt-BR" sz="3200" b="1">
                <a:latin typeface="Arial" pitchFamily="34" charset="0"/>
                <a:cs typeface="Arial" pitchFamily="34" charset="0"/>
              </a:rPr>
              <a:t>dự án)</a:t>
            </a:r>
            <a:r>
              <a:rPr lang="vi-VN" sz="3200">
                <a:latin typeface="Arial" pitchFamily="34" charset="0"/>
                <a:cs typeface="Arial" pitchFamily="34" charset="0"/>
              </a:rPr>
              <a:t/>
            </a:r>
            <a:br>
              <a:rPr lang="vi-VN" sz="3200">
                <a:latin typeface="Arial" pitchFamily="34" charset="0"/>
                <a:cs typeface="Arial" pitchFamily="34" charset="0"/>
              </a:rPr>
            </a:br>
            <a:endParaRPr lang="vi-VN" sz="3200">
              <a:latin typeface="Arial" pitchFamily="34" charset="0"/>
              <a:cs typeface="Arial" pitchFamily="34" charset="0"/>
            </a:endParaRPr>
          </a:p>
        </p:txBody>
      </p:sp>
      <p:sp>
        <p:nvSpPr>
          <p:cNvPr id="3" name="Content Placeholder 2"/>
          <p:cNvSpPr>
            <a:spLocks noGrp="1"/>
          </p:cNvSpPr>
          <p:nvPr>
            <p:ph idx="1"/>
          </p:nvPr>
        </p:nvSpPr>
        <p:spPr>
          <a:xfrm>
            <a:off x="457200" y="914400"/>
            <a:ext cx="8229600" cy="5211763"/>
          </a:xfrm>
        </p:spPr>
        <p:txBody>
          <a:bodyPr>
            <a:normAutofit fontScale="85000" lnSpcReduction="10000"/>
          </a:bodyPr>
          <a:lstStyle/>
          <a:p>
            <a:pPr marL="0" indent="0">
              <a:buNone/>
            </a:pPr>
            <a:r>
              <a:rPr lang="da-DK"/>
              <a:t>a) Tác dụng :</a:t>
            </a:r>
            <a:r>
              <a:rPr lang="da-DK" b="1" i="1"/>
              <a:t> </a:t>
            </a:r>
            <a:r>
              <a:rPr lang="nl-NL"/>
              <a:t>Phương pháp dự án giúp học sinh thực hiện một nhiệm vụ học tập phức hợp, gắn với thực tiễn tham gia giao thông, kết hợp lí thuyết với thực hành. Nhiệm vụ này tạo cơ hội cho học sinh thực hiện với tính tự lực cao, từ việc lập kế hoạch đến việc thực hiện và đánh giá kết quả thực hiện dự án. Hình thức làm việc chủ yếu là theo nhóm nên sẽ tăng cường khả năng hợp tác của học sinh. </a:t>
            </a:r>
            <a:endParaRPr lang="vi-VN"/>
          </a:p>
          <a:p>
            <a:pPr marL="0" indent="0">
              <a:buNone/>
            </a:pPr>
            <a:r>
              <a:rPr lang="da-DK"/>
              <a:t>b) Cách thực hiện</a:t>
            </a:r>
            <a:r>
              <a:rPr lang="da-DK" b="1" i="1"/>
              <a:t> </a:t>
            </a:r>
            <a:r>
              <a:rPr lang="nl-NL" b="1" i="1"/>
              <a:t>	</a:t>
            </a:r>
            <a:endParaRPr lang="vi-VN"/>
          </a:p>
          <a:p>
            <a:pPr marL="0" indent="0">
              <a:buNone/>
            </a:pPr>
            <a:r>
              <a:rPr lang="nl-NL" smtClean="0"/>
              <a:t>-  </a:t>
            </a:r>
            <a:r>
              <a:rPr lang="nl-NL" i="1"/>
              <a:t>Bước 1</a:t>
            </a:r>
            <a:r>
              <a:rPr lang="nl-NL"/>
              <a:t>: Lập kế hoạch</a:t>
            </a:r>
            <a:endParaRPr lang="vi-VN"/>
          </a:p>
          <a:p>
            <a:pPr marL="0" indent="0">
              <a:buNone/>
            </a:pPr>
            <a:r>
              <a:rPr lang="nl-NL"/>
              <a:t>+ Lựa chọn chủ đề</a:t>
            </a:r>
            <a:endParaRPr lang="vi-VN"/>
          </a:p>
          <a:p>
            <a:pPr marL="0" indent="0">
              <a:buNone/>
            </a:pPr>
            <a:r>
              <a:rPr lang="nl-NL"/>
              <a:t>+ Xây dựng tiểu chủ đề</a:t>
            </a:r>
            <a:endParaRPr lang="vi-VN"/>
          </a:p>
          <a:p>
            <a:pPr marL="0" indent="0">
              <a:buNone/>
            </a:pPr>
            <a:r>
              <a:rPr lang="nl-NL"/>
              <a:t>+ Lập kế hoạch các nhiệm vụ học tập</a:t>
            </a:r>
            <a:endParaRPr lang="vi-VN"/>
          </a:p>
          <a:p>
            <a:pPr marL="0" indent="0">
              <a:buNone/>
            </a:pPr>
            <a:endParaRPr lang="vi-VN"/>
          </a:p>
        </p:txBody>
      </p:sp>
    </p:spTree>
    <p:extLst>
      <p:ext uri="{BB962C8B-B14F-4D97-AF65-F5344CB8AC3E}">
        <p14:creationId xmlns:p14="http://schemas.microsoft.com/office/powerpoint/2010/main" val="32973574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3200" b="1">
                <a:latin typeface="Arial" pitchFamily="34" charset="0"/>
                <a:cs typeface="Arial" pitchFamily="34" charset="0"/>
              </a:rPr>
              <a:t>Dạy học theo dự án ( P</a:t>
            </a:r>
            <a:r>
              <a:rPr lang="vi-VN" sz="3200" b="1">
                <a:latin typeface="Arial" pitchFamily="34" charset="0"/>
                <a:cs typeface="Arial" pitchFamily="34" charset="0"/>
              </a:rPr>
              <a:t>P</a:t>
            </a:r>
            <a:r>
              <a:rPr lang="pt-BR" sz="3200" b="1">
                <a:latin typeface="Arial" pitchFamily="34" charset="0"/>
                <a:cs typeface="Arial" pitchFamily="34" charset="0"/>
              </a:rPr>
              <a:t> dự án)</a:t>
            </a:r>
            <a:endParaRPr lang="vi-VN" sz="3200"/>
          </a:p>
        </p:txBody>
      </p:sp>
      <p:sp>
        <p:nvSpPr>
          <p:cNvPr id="3" name="Content Placeholder 2"/>
          <p:cNvSpPr>
            <a:spLocks noGrp="1"/>
          </p:cNvSpPr>
          <p:nvPr>
            <p:ph idx="1"/>
          </p:nvPr>
        </p:nvSpPr>
        <p:spPr/>
        <p:txBody>
          <a:bodyPr>
            <a:normAutofit fontScale="77500" lnSpcReduction="20000"/>
          </a:bodyPr>
          <a:lstStyle/>
          <a:p>
            <a:pPr marL="0" indent="0">
              <a:buNone/>
            </a:pPr>
            <a:r>
              <a:rPr lang="nl-NL" i="1"/>
              <a:t> - Bước 2</a:t>
            </a:r>
            <a:r>
              <a:rPr lang="nl-NL"/>
              <a:t>: Thực hiện dự án</a:t>
            </a:r>
            <a:endParaRPr lang="vi-VN"/>
          </a:p>
          <a:p>
            <a:pPr marL="0" indent="0">
              <a:buNone/>
            </a:pPr>
            <a:r>
              <a:rPr lang="nl-NL"/>
              <a:t>+ Thu thập thông tin</a:t>
            </a:r>
            <a:endParaRPr lang="vi-VN"/>
          </a:p>
          <a:p>
            <a:pPr marL="0" indent="0">
              <a:buNone/>
            </a:pPr>
            <a:r>
              <a:rPr lang="nl-NL"/>
              <a:t>+ Thực hiện điều tra</a:t>
            </a:r>
            <a:endParaRPr lang="vi-VN"/>
          </a:p>
          <a:p>
            <a:pPr marL="0" indent="0">
              <a:buNone/>
            </a:pPr>
            <a:r>
              <a:rPr lang="nl-NL"/>
              <a:t>+ Thảo luận với các thành viên khác</a:t>
            </a:r>
            <a:endParaRPr lang="vi-VN"/>
          </a:p>
          <a:p>
            <a:pPr marL="0" indent="0">
              <a:buNone/>
            </a:pPr>
            <a:r>
              <a:rPr lang="nl-NL"/>
              <a:t>+ Tham vấn giáo viên hướng dẫn.</a:t>
            </a:r>
            <a:endParaRPr lang="vi-VN"/>
          </a:p>
          <a:p>
            <a:pPr marL="0" indent="0">
              <a:buNone/>
            </a:pPr>
            <a:r>
              <a:rPr lang="nl-NL" i="1"/>
              <a:t>- Bước 3</a:t>
            </a:r>
            <a:r>
              <a:rPr lang="nl-NL"/>
              <a:t>: Tổng hợp kết quả</a:t>
            </a:r>
            <a:endParaRPr lang="vi-VN"/>
          </a:p>
          <a:p>
            <a:pPr marL="0" indent="0">
              <a:buNone/>
            </a:pPr>
            <a:r>
              <a:rPr lang="nl-NL"/>
              <a:t>+ Tổng hợp các kết quả</a:t>
            </a:r>
            <a:endParaRPr lang="vi-VN"/>
          </a:p>
          <a:p>
            <a:pPr marL="0" indent="0">
              <a:buNone/>
            </a:pPr>
            <a:r>
              <a:rPr lang="nl-NL"/>
              <a:t>+ Xây dựng sản phẩm</a:t>
            </a:r>
            <a:endParaRPr lang="vi-VN"/>
          </a:p>
          <a:p>
            <a:pPr marL="0" indent="0">
              <a:buNone/>
            </a:pPr>
            <a:r>
              <a:rPr lang="nl-NL"/>
              <a:t>+ Trình bày kết quả</a:t>
            </a:r>
            <a:endParaRPr lang="vi-VN"/>
          </a:p>
          <a:p>
            <a:pPr marL="0" indent="0">
              <a:buNone/>
            </a:pPr>
            <a:r>
              <a:rPr lang="nl-NL"/>
              <a:t>+ Phản ánh lại quá trình học tập.</a:t>
            </a:r>
            <a:endParaRPr lang="vi-VN"/>
          </a:p>
          <a:p>
            <a:pPr marL="0" indent="0">
              <a:buNone/>
            </a:pPr>
            <a:r>
              <a:rPr lang="nl-NL" i="1"/>
              <a:t>- Bước 4 </a:t>
            </a:r>
            <a:r>
              <a:rPr lang="nl-NL"/>
              <a:t>: Báo cáo kết quả thực hiện dự án.</a:t>
            </a:r>
            <a:endParaRPr lang="vi-VN"/>
          </a:p>
          <a:p>
            <a:pPr marL="0" indent="0">
              <a:buNone/>
            </a:pPr>
            <a:endParaRPr lang="vi-VN"/>
          </a:p>
        </p:txBody>
      </p:sp>
    </p:spTree>
    <p:extLst>
      <p:ext uri="{BB962C8B-B14F-4D97-AF65-F5344CB8AC3E}">
        <p14:creationId xmlns:p14="http://schemas.microsoft.com/office/powerpoint/2010/main" val="279401521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vi-VN" sz="3200" smtClean="0"/>
              <a:t>Ví dụ về </a:t>
            </a:r>
            <a:r>
              <a:rPr lang="pt-BR" sz="3200" b="1">
                <a:latin typeface="Arial" pitchFamily="34" charset="0"/>
                <a:cs typeface="Arial" pitchFamily="34" charset="0"/>
              </a:rPr>
              <a:t>P</a:t>
            </a:r>
            <a:r>
              <a:rPr lang="vi-VN" sz="3200" b="1">
                <a:latin typeface="Arial" pitchFamily="34" charset="0"/>
                <a:cs typeface="Arial" pitchFamily="34" charset="0"/>
              </a:rPr>
              <a:t>P</a:t>
            </a:r>
            <a:r>
              <a:rPr lang="pt-BR" sz="3200" b="1">
                <a:latin typeface="Arial" pitchFamily="34" charset="0"/>
                <a:cs typeface="Arial" pitchFamily="34" charset="0"/>
              </a:rPr>
              <a:t> dự án</a:t>
            </a:r>
            <a:endParaRPr lang="vi-VN" sz="3200"/>
          </a:p>
        </p:txBody>
      </p:sp>
      <p:sp>
        <p:nvSpPr>
          <p:cNvPr id="3" name="Content Placeholder 2"/>
          <p:cNvSpPr>
            <a:spLocks noGrp="1"/>
          </p:cNvSpPr>
          <p:nvPr>
            <p:ph idx="1"/>
          </p:nvPr>
        </p:nvSpPr>
        <p:spPr>
          <a:xfrm>
            <a:off x="457200" y="762000"/>
            <a:ext cx="8229600" cy="5364163"/>
          </a:xfrm>
        </p:spPr>
        <p:txBody>
          <a:bodyPr>
            <a:normAutofit fontScale="62500" lnSpcReduction="20000"/>
          </a:bodyPr>
          <a:lstStyle/>
          <a:p>
            <a:pPr marL="0" indent="0">
              <a:buNone/>
            </a:pPr>
            <a:r>
              <a:rPr lang="en-US" sz="3600" smtClean="0">
                <a:latin typeface="Arial" pitchFamily="34" charset="0"/>
                <a:cs typeface="Arial" pitchFamily="34" charset="0"/>
              </a:rPr>
              <a:t>Sau </a:t>
            </a:r>
            <a:r>
              <a:rPr lang="en-US" sz="3600">
                <a:latin typeface="Arial" pitchFamily="34" charset="0"/>
                <a:cs typeface="Arial" pitchFamily="34" charset="0"/>
              </a:rPr>
              <a:t>khi HS học xong bài 4</a:t>
            </a:r>
            <a:r>
              <a:rPr lang="vi-VN" sz="3600">
                <a:latin typeface="Arial" pitchFamily="34" charset="0"/>
                <a:cs typeface="Arial" pitchFamily="34" charset="0"/>
              </a:rPr>
              <a:t>. </a:t>
            </a:r>
            <a:r>
              <a:rPr lang="en-US" sz="3600">
                <a:latin typeface="Arial" pitchFamily="34" charset="0"/>
                <a:cs typeface="Arial" pitchFamily="34" charset="0"/>
              </a:rPr>
              <a:t>Ứng xử có văn hóa khi tham gia giao thông (Lớp 7), GV giao cho HS chuẩn bị và thực hiện</a:t>
            </a:r>
            <a:r>
              <a:rPr lang="vi-VN" sz="3600">
                <a:latin typeface="Arial" pitchFamily="34" charset="0"/>
                <a:cs typeface="Arial" pitchFamily="34" charset="0"/>
              </a:rPr>
              <a:t> dự án tuyên truyền về giao thông</a:t>
            </a:r>
            <a:r>
              <a:rPr lang="en-US" sz="3600">
                <a:latin typeface="Arial" pitchFamily="34" charset="0"/>
                <a:cs typeface="Arial" pitchFamily="34" charset="0"/>
              </a:rPr>
              <a:t>:</a:t>
            </a:r>
            <a:endParaRPr lang="vi-VN" sz="3600">
              <a:latin typeface="Arial" pitchFamily="34" charset="0"/>
              <a:cs typeface="Arial" pitchFamily="34" charset="0"/>
            </a:endParaRPr>
          </a:p>
          <a:p>
            <a:pPr marL="0" indent="0">
              <a:buNone/>
            </a:pPr>
            <a:r>
              <a:rPr lang="vi-VN" sz="3600" i="1">
                <a:latin typeface="Arial" pitchFamily="34" charset="0"/>
                <a:cs typeface="Arial" pitchFamily="34" charset="0"/>
              </a:rPr>
              <a:t>Hãy tập hợp một nhóm bạn cùng suy nghĩ và hành động để thực hiện một dự án tuyên truyền hình ảnh về các hình vi ứng xử có văn hóa và chưa có văn hóa của dân cư hoặc học sinh khi tham gia giao thông. Tổ chức triển lãm ảnh tại trường học của em.</a:t>
            </a:r>
            <a:endParaRPr lang="vi-VN" sz="3600">
              <a:latin typeface="Arial" pitchFamily="34" charset="0"/>
              <a:cs typeface="Arial" pitchFamily="34" charset="0"/>
            </a:endParaRPr>
          </a:p>
          <a:p>
            <a:pPr marL="0" indent="0">
              <a:buNone/>
            </a:pPr>
            <a:r>
              <a:rPr lang="vi-VN" sz="3600" i="1">
                <a:latin typeface="Arial" pitchFamily="34" charset="0"/>
                <a:cs typeface="Arial" pitchFamily="34" charset="0"/>
              </a:rPr>
              <a:t>Gợi ý cách thực hiện:</a:t>
            </a:r>
            <a:endParaRPr lang="vi-VN" sz="3600">
              <a:latin typeface="Arial" pitchFamily="34" charset="0"/>
              <a:cs typeface="Arial" pitchFamily="34" charset="0"/>
            </a:endParaRPr>
          </a:p>
          <a:p>
            <a:pPr marL="0" indent="0">
              <a:buNone/>
            </a:pPr>
            <a:r>
              <a:rPr lang="vi-VN" sz="3600">
                <a:latin typeface="Arial" pitchFamily="34" charset="0"/>
                <a:cs typeface="Arial" pitchFamily="34" charset="0"/>
              </a:rPr>
              <a:t>- Thành lập nhóm bạn cùng thực hiện</a:t>
            </a:r>
          </a:p>
          <a:p>
            <a:pPr marL="0" indent="0">
              <a:buNone/>
            </a:pPr>
            <a:r>
              <a:rPr lang="vi-VN" sz="3600">
                <a:latin typeface="Arial" pitchFamily="34" charset="0"/>
                <a:cs typeface="Arial" pitchFamily="34" charset="0"/>
              </a:rPr>
              <a:t>- Xây dựng kế hoạch thực hiện</a:t>
            </a:r>
          </a:p>
          <a:p>
            <a:pPr marL="0" indent="0">
              <a:buNone/>
            </a:pPr>
            <a:r>
              <a:rPr lang="vi-VN" sz="3600">
                <a:latin typeface="Arial" pitchFamily="34" charset="0"/>
                <a:cs typeface="Arial" pitchFamily="34" charset="0"/>
              </a:rPr>
              <a:t>- Suy nghĩ và đặt ra các câu hỏi và cùng nhau xây dựng đề cương.</a:t>
            </a:r>
          </a:p>
          <a:p>
            <a:pPr marL="0" indent="0">
              <a:buNone/>
            </a:pPr>
            <a:r>
              <a:rPr lang="vi-VN" sz="3600">
                <a:latin typeface="Arial" pitchFamily="34" charset="0"/>
                <a:cs typeface="Arial" pitchFamily="34" charset="0"/>
              </a:rPr>
              <a:t>- Phân công cho các thành viên trong nhóm cùng làm việc, đặt ra lịch làm việc cụ thể (chụp ảnh thực tế, sắp xếp ảnh theo chủ đề, viết lời bình cho ảnh,.....). </a:t>
            </a:r>
          </a:p>
          <a:p>
            <a:pPr marL="0" indent="0">
              <a:buNone/>
            </a:pPr>
            <a:r>
              <a:rPr lang="vi-VN" sz="3600">
                <a:latin typeface="Arial" pitchFamily="34" charset="0"/>
                <a:cs typeface="Arial" pitchFamily="34" charset="0"/>
              </a:rPr>
              <a:t>- Tổ chức truyên truyền, báo cáo kết quả và triển lãm.</a:t>
            </a:r>
          </a:p>
          <a:p>
            <a:pPr marL="0" indent="0">
              <a:buNone/>
            </a:pPr>
            <a:endParaRPr lang="vi-VN"/>
          </a:p>
        </p:txBody>
      </p:sp>
    </p:spTree>
    <p:extLst>
      <p:ext uri="{BB962C8B-B14F-4D97-AF65-F5344CB8AC3E}">
        <p14:creationId xmlns:p14="http://schemas.microsoft.com/office/powerpoint/2010/main" val="384095536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Autofit/>
          </a:bodyPr>
          <a:lstStyle/>
          <a:p>
            <a:r>
              <a:rPr lang="en-US" sz="2800" b="1">
                <a:latin typeface="Arial" pitchFamily="34" charset="0"/>
                <a:cs typeface="Arial" pitchFamily="34" charset="0"/>
              </a:rPr>
              <a:t>3.3. Một số </a:t>
            </a:r>
            <a:r>
              <a:rPr lang="en-US" sz="2800" b="1" smtClean="0">
                <a:latin typeface="Arial" pitchFamily="34" charset="0"/>
                <a:cs typeface="Arial" pitchFamily="34" charset="0"/>
              </a:rPr>
              <a:t>PP giáo </a:t>
            </a:r>
            <a:r>
              <a:rPr lang="en-US" sz="2800" b="1">
                <a:latin typeface="Arial" pitchFamily="34" charset="0"/>
                <a:cs typeface="Arial" pitchFamily="34" charset="0"/>
              </a:rPr>
              <a:t>dục ATGT cho HS</a:t>
            </a:r>
            <a:r>
              <a:rPr lang="vi-VN" sz="2800">
                <a:latin typeface="Arial" pitchFamily="34" charset="0"/>
                <a:cs typeface="Arial" pitchFamily="34" charset="0"/>
              </a:rPr>
              <a:t/>
            </a:r>
            <a:br>
              <a:rPr lang="vi-VN" sz="2800">
                <a:latin typeface="Arial" pitchFamily="34" charset="0"/>
                <a:cs typeface="Arial" pitchFamily="34" charset="0"/>
              </a:rPr>
            </a:br>
            <a:endParaRPr lang="en-US" sz="2800"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a:buFont typeface="Arial" charset="0"/>
              <a:buChar char="•"/>
            </a:pPr>
            <a:r>
              <a:rPr lang="vi-VN" sz="2800" b="1" smtClean="0"/>
              <a:t>Phương </a:t>
            </a:r>
            <a:r>
              <a:rPr lang="vi-VN" sz="2800" b="1"/>
              <a:t>pháp tập thói quen</a:t>
            </a:r>
            <a:r>
              <a:rPr lang="en-US" sz="2800" b="1"/>
              <a:t> </a:t>
            </a:r>
            <a:r>
              <a:rPr lang="en-US" sz="2800" b="1">
                <a:latin typeface="Arial" pitchFamily="34" charset="0"/>
                <a:cs typeface="Arial" pitchFamily="34" charset="0"/>
              </a:rPr>
              <a:t>thực hiện các quy tắc tham gia giao thông an </a:t>
            </a:r>
            <a:r>
              <a:rPr lang="en-US" sz="2800" b="1" smtClean="0">
                <a:latin typeface="Arial" pitchFamily="34" charset="0"/>
                <a:cs typeface="Arial" pitchFamily="34" charset="0"/>
              </a:rPr>
              <a:t>toàn</a:t>
            </a:r>
          </a:p>
          <a:p>
            <a:pPr>
              <a:buFont typeface="Arial" charset="0"/>
              <a:buChar char="•"/>
            </a:pPr>
            <a:r>
              <a:rPr lang="vi-VN" sz="2800" b="1" smtClean="0"/>
              <a:t> </a:t>
            </a:r>
            <a:r>
              <a:rPr lang="vi-VN" sz="2800" b="1"/>
              <a:t>Phương pháp rèn luyện</a:t>
            </a:r>
            <a:r>
              <a:rPr lang="en-US" sz="2800" b="1"/>
              <a:t> </a:t>
            </a:r>
            <a:r>
              <a:rPr lang="en-US" sz="2800" b="1">
                <a:latin typeface="Arial" pitchFamily="34" charset="0"/>
                <a:cs typeface="Arial" pitchFamily="34" charset="0"/>
              </a:rPr>
              <a:t>kĩ năng tham gia giao thông an </a:t>
            </a:r>
            <a:r>
              <a:rPr lang="en-US" sz="2800" b="1" smtClean="0">
                <a:latin typeface="Arial" pitchFamily="34" charset="0"/>
                <a:cs typeface="Arial" pitchFamily="34" charset="0"/>
              </a:rPr>
              <a:t>toàn</a:t>
            </a:r>
          </a:p>
          <a:p>
            <a:pPr>
              <a:buFont typeface="Arial" charset="0"/>
              <a:buChar char="•"/>
            </a:pPr>
            <a:r>
              <a:rPr lang="vi-VN" sz="2800" b="1" smtClean="0"/>
              <a:t>Phương </a:t>
            </a:r>
            <a:r>
              <a:rPr lang="vi-VN" sz="2800" b="1"/>
              <a:t>pháp giao công </a:t>
            </a:r>
            <a:r>
              <a:rPr lang="vi-VN" sz="2800" b="1" smtClean="0"/>
              <a:t>việc</a:t>
            </a:r>
          </a:p>
          <a:p>
            <a:pPr>
              <a:buFont typeface="Arial" charset="0"/>
              <a:buChar char="•"/>
            </a:pPr>
            <a:r>
              <a:rPr lang="vi-VN" sz="2800" b="1"/>
              <a:t>Phương pháp nêu gương</a:t>
            </a:r>
            <a:endParaRPr lang="en-US" sz="2800" b="1" dirty="0"/>
          </a:p>
        </p:txBody>
      </p:sp>
    </p:spTree>
    <p:extLst>
      <p:ext uri="{BB962C8B-B14F-4D97-AF65-F5344CB8AC3E}">
        <p14:creationId xmlns:p14="http://schemas.microsoft.com/office/powerpoint/2010/main" val="65977081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smtClean="0"/>
              <a:t>.</a:t>
            </a:r>
            <a:endParaRPr lang="en-US" sz="3600" b="1" dirty="0"/>
          </a:p>
        </p:txBody>
      </p:sp>
      <p:sp>
        <p:nvSpPr>
          <p:cNvPr id="3" name="Content Placeholder 2"/>
          <p:cNvSpPr>
            <a:spLocks noGrp="1"/>
          </p:cNvSpPr>
          <p:nvPr>
            <p:ph idx="1"/>
          </p:nvPr>
        </p:nvSpPr>
        <p:spPr/>
        <p:txBody>
          <a:bodyPr>
            <a:noAutofit/>
          </a:bodyPr>
          <a:lstStyle/>
          <a:p>
            <a:pPr marL="0" indent="0">
              <a:buNone/>
            </a:pPr>
            <a:r>
              <a:rPr lang="en-US" sz="2400" b="1">
                <a:latin typeface="Arial" pitchFamily="34" charset="0"/>
                <a:cs typeface="Arial" pitchFamily="34" charset="0"/>
              </a:rPr>
              <a:t>3.4. Một số hình thức tổ chức giáo dục ATGT cho học sinh lớp </a:t>
            </a:r>
            <a:r>
              <a:rPr lang="en-US" sz="2400" b="1" smtClean="0">
                <a:latin typeface="Arial" pitchFamily="34" charset="0"/>
                <a:cs typeface="Arial" pitchFamily="34" charset="0"/>
              </a:rPr>
              <a:t>THCS</a:t>
            </a:r>
            <a:endParaRPr lang="vi-VN" sz="2400">
              <a:latin typeface="Arial" pitchFamily="34" charset="0"/>
              <a:cs typeface="Arial" pitchFamily="34" charset="0"/>
            </a:endParaRPr>
          </a:p>
          <a:p>
            <a:pPr marL="0" indent="0">
              <a:buNone/>
            </a:pPr>
            <a:r>
              <a:rPr lang="en-US" sz="2400">
                <a:latin typeface="Arial" pitchFamily="34" charset="0"/>
                <a:cs typeface="Arial" pitchFamily="34" charset="0"/>
              </a:rPr>
              <a:t>Hình thức giáo dục ATGT cho học sinh Hà Nội rất phong phú. GV có thể tổ chức dạy học ở trên lớp, ngoài sân trường học ngoài thực địa hoặc có thể phối hợp các hình thức đó, ví dụ: Khi dạy học bài 3</a:t>
            </a:r>
            <a:r>
              <a:rPr lang="en-US" sz="2400" smtClean="0">
                <a:latin typeface="Arial" pitchFamily="34" charset="0"/>
                <a:cs typeface="Arial" pitchFamily="34" charset="0"/>
              </a:rPr>
              <a:t>. </a:t>
            </a:r>
            <a:r>
              <a:rPr lang="en-US" sz="2400" b="1">
                <a:latin typeface="Arial" pitchFamily="34" charset="0"/>
                <a:cs typeface="Arial" pitchFamily="34" charset="0"/>
              </a:rPr>
              <a:t>Đi xe đạp </a:t>
            </a:r>
            <a:r>
              <a:rPr lang="en-US" sz="2400" b="1" smtClean="0">
                <a:latin typeface="Arial" pitchFamily="34" charset="0"/>
                <a:cs typeface="Arial" pitchFamily="34" charset="0"/>
              </a:rPr>
              <a:t>điện an toàn (Lớp 8)</a:t>
            </a:r>
            <a:r>
              <a:rPr lang="en-US" sz="2400" smtClean="0">
                <a:latin typeface="Arial" pitchFamily="34" charset="0"/>
                <a:cs typeface="Arial" pitchFamily="34" charset="0"/>
              </a:rPr>
              <a:t>, </a:t>
            </a:r>
            <a:r>
              <a:rPr lang="en-US" sz="2400">
                <a:latin typeface="Arial" pitchFamily="34" charset="0"/>
                <a:cs typeface="Arial" pitchFamily="34" charset="0"/>
              </a:rPr>
              <a:t>GV tổ chức dạy nội dung bài học trên lớp 1 tiết. Tiết thứ 2, GV tổ chức cho HS thực hành đi xe </a:t>
            </a:r>
            <a:r>
              <a:rPr lang="en-US" sz="2400" smtClean="0">
                <a:latin typeface="Arial" pitchFamily="34" charset="0"/>
                <a:cs typeface="Arial" pitchFamily="34" charset="0"/>
              </a:rPr>
              <a:t>đạp điện </a:t>
            </a:r>
            <a:r>
              <a:rPr lang="en-US" sz="2400">
                <a:latin typeface="Arial" pitchFamily="34" charset="0"/>
                <a:cs typeface="Arial" pitchFamily="34" charset="0"/>
              </a:rPr>
              <a:t>theo sa hình kẻ trên sân trường.</a:t>
            </a:r>
            <a:endParaRPr lang="vi-VN" sz="2400">
              <a:latin typeface="Arial" pitchFamily="34" charset="0"/>
              <a:cs typeface="Arial" pitchFamily="34" charset="0"/>
            </a:endParaRPr>
          </a:p>
          <a:p>
            <a:pPr lvl="0">
              <a:buNone/>
            </a:pPr>
            <a:endParaRPr lang="en-US" sz="2000" dirty="0" smtClean="0">
              <a:solidFill>
                <a:srgbClr val="FF0000"/>
              </a:solidFill>
              <a:latin typeface="Arial" pitchFamily="34" charset="0"/>
              <a:cs typeface="Arial" pitchFamily="34" charset="0"/>
            </a:endParaRPr>
          </a:p>
          <a:p>
            <a:endParaRPr lang="en-US" sz="2000" dirty="0">
              <a:latin typeface="Arial" pitchFamily="34" charset="0"/>
              <a:cs typeface="Arial" pitchFamily="34" charset="0"/>
            </a:endParaRPr>
          </a:p>
        </p:txBody>
      </p:sp>
    </p:spTree>
    <p:extLst>
      <p:ext uri="{BB962C8B-B14F-4D97-AF65-F5344CB8AC3E}">
        <p14:creationId xmlns:p14="http://schemas.microsoft.com/office/powerpoint/2010/main" val="166896757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a:latin typeface="Arial" pitchFamily="34" charset="0"/>
                <a:cs typeface="Arial" pitchFamily="34" charset="0"/>
              </a:rPr>
              <a:t>T</a:t>
            </a:r>
            <a:r>
              <a:rPr lang="en-US" sz="3600" b="1" smtClean="0">
                <a:latin typeface="Arial" pitchFamily="34" charset="0"/>
                <a:cs typeface="Arial" pitchFamily="34" charset="0"/>
              </a:rPr>
              <a:t>hực hành</a:t>
            </a:r>
            <a:endParaRPr lang="vi-VN" sz="3600"/>
          </a:p>
        </p:txBody>
      </p:sp>
      <p:sp>
        <p:nvSpPr>
          <p:cNvPr id="3" name="Content Placeholder 2"/>
          <p:cNvSpPr>
            <a:spLocks noGrp="1"/>
          </p:cNvSpPr>
          <p:nvPr>
            <p:ph idx="1"/>
          </p:nvPr>
        </p:nvSpPr>
        <p:spPr/>
        <p:txBody>
          <a:bodyPr/>
          <a:lstStyle/>
          <a:p>
            <a:pPr marL="0" indent="0">
              <a:buNone/>
            </a:pPr>
            <a:r>
              <a:rPr lang="en-US" b="1" u="sng" smtClean="0">
                <a:latin typeface="Arial" pitchFamily="34" charset="0"/>
                <a:cs typeface="Arial" pitchFamily="34" charset="0"/>
              </a:rPr>
              <a:t>Nhiệm vụ </a:t>
            </a:r>
            <a:r>
              <a:rPr lang="en-US" b="1" u="sng">
                <a:latin typeface="Arial" pitchFamily="34" charset="0"/>
                <a:cs typeface="Arial" pitchFamily="34" charset="0"/>
              </a:rPr>
              <a:t>1</a:t>
            </a:r>
            <a:r>
              <a:rPr lang="en-US" b="1" smtClean="0">
                <a:latin typeface="Arial" pitchFamily="34" charset="0"/>
                <a:cs typeface="Arial" pitchFamily="34" charset="0"/>
              </a:rPr>
              <a:t>: Mỗi nhóm thảo luận soạn 1 giáo án để </a:t>
            </a:r>
            <a:r>
              <a:rPr lang="en-US" b="1">
                <a:latin typeface="Arial" pitchFamily="34" charset="0"/>
                <a:cs typeface="Arial" pitchFamily="34" charset="0"/>
              </a:rPr>
              <a:t>dạy </a:t>
            </a:r>
            <a:r>
              <a:rPr lang="en-US" b="1" smtClean="0">
                <a:latin typeface="Arial" pitchFamily="34" charset="0"/>
                <a:cs typeface="Arial" pitchFamily="34" charset="0"/>
              </a:rPr>
              <a:t>1 bài đã được giao.</a:t>
            </a:r>
            <a:endParaRPr lang="en-US" b="1">
              <a:latin typeface="Arial" pitchFamily="34" charset="0"/>
              <a:cs typeface="Arial" pitchFamily="34" charset="0"/>
            </a:endParaRPr>
          </a:p>
          <a:p>
            <a:pPr marL="0" indent="0">
              <a:buNone/>
            </a:pPr>
            <a:r>
              <a:rPr lang="en-US" b="1" u="sng" smtClean="0">
                <a:latin typeface="Arial" pitchFamily="34" charset="0"/>
                <a:cs typeface="Arial" pitchFamily="34" charset="0"/>
              </a:rPr>
              <a:t>Nhiệm vụ </a:t>
            </a:r>
            <a:r>
              <a:rPr lang="en-US" b="1" u="sng">
                <a:latin typeface="Arial" pitchFamily="34" charset="0"/>
                <a:cs typeface="Arial" pitchFamily="34" charset="0"/>
              </a:rPr>
              <a:t>2</a:t>
            </a:r>
            <a:r>
              <a:rPr lang="en-US" b="1" smtClean="0">
                <a:latin typeface="Arial" pitchFamily="34" charset="0"/>
                <a:cs typeface="Arial" pitchFamily="34" charset="0"/>
              </a:rPr>
              <a:t>. </a:t>
            </a:r>
            <a:r>
              <a:rPr lang="en-US" b="1">
                <a:latin typeface="Arial" pitchFamily="34" charset="0"/>
                <a:cs typeface="Arial" pitchFamily="34" charset="0"/>
              </a:rPr>
              <a:t>Báo cáo kết quả thảo luận trước lớp.</a:t>
            </a:r>
            <a:endParaRPr lang="vi-VN" b="1">
              <a:latin typeface="Arial" pitchFamily="34" charset="0"/>
              <a:cs typeface="Arial" pitchFamily="34" charset="0"/>
            </a:endParaRPr>
          </a:p>
          <a:p>
            <a:pPr marL="0" indent="0">
              <a:buNone/>
            </a:pPr>
            <a:endParaRPr lang="vi-VN"/>
          </a:p>
        </p:txBody>
      </p:sp>
    </p:spTree>
    <p:extLst>
      <p:ext uri="{BB962C8B-B14F-4D97-AF65-F5344CB8AC3E}">
        <p14:creationId xmlns:p14="http://schemas.microsoft.com/office/powerpoint/2010/main" val="309218301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smtClean="0">
                <a:solidFill>
                  <a:srgbClr val="FF0000"/>
                </a:solidFill>
                <a:latin typeface="Arial" pitchFamily="34" charset="0"/>
                <a:cs typeface="Arial" pitchFamily="34" charset="0"/>
              </a:rPr>
              <a:t>.</a:t>
            </a:r>
            <a:endParaRPr lang="en-US" sz="3200" b="1" dirty="0">
              <a:solidFill>
                <a:srgbClr val="FF0000"/>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algn="ctr">
              <a:buNone/>
            </a:pPr>
            <a:r>
              <a:rPr lang="en-US" sz="2400" b="1" smtClean="0">
                <a:latin typeface="Arial" pitchFamily="34" charset="0"/>
                <a:cs typeface="Arial" pitchFamily="34" charset="0"/>
              </a:rPr>
              <a:t>THẢO LUẬN CHUNG</a:t>
            </a:r>
          </a:p>
          <a:p>
            <a:pPr algn="ctr">
              <a:buNone/>
            </a:pPr>
            <a:endParaRPr lang="en-US" sz="2400" b="1">
              <a:latin typeface="Arial" pitchFamily="34" charset="0"/>
              <a:cs typeface="Arial" pitchFamily="34" charset="0"/>
            </a:endParaRPr>
          </a:p>
          <a:p>
            <a:pPr algn="ctr">
              <a:buNone/>
            </a:pPr>
            <a:r>
              <a:rPr lang="en-US" sz="2400" b="1" smtClean="0">
                <a:latin typeface="Arial" pitchFamily="34" charset="0"/>
                <a:cs typeface="Arial" pitchFamily="34" charset="0"/>
              </a:rPr>
              <a:t>THỰC HIỆN GIÁO DỤC ATGT CHO HS THCS </a:t>
            </a:r>
          </a:p>
          <a:p>
            <a:pPr algn="ctr">
              <a:buNone/>
            </a:pPr>
            <a:r>
              <a:rPr lang="en-US" sz="2400" b="1" smtClean="0">
                <a:latin typeface="Arial" pitchFamily="34" charset="0"/>
                <a:cs typeface="Arial" pitchFamily="34" charset="0"/>
              </a:rPr>
              <a:t>TẠI NHÀ TRƯỜNG</a:t>
            </a:r>
            <a:endParaRPr lang="en-US" sz="2400" b="1" dirty="0">
              <a:latin typeface="Arial" pitchFamily="34" charset="0"/>
              <a:cs typeface="Arial" pitchFamily="34" charset="0"/>
            </a:endParaRPr>
          </a:p>
        </p:txBody>
      </p:sp>
    </p:spTree>
    <p:extLst>
      <p:ext uri="{BB962C8B-B14F-4D97-AF65-F5344CB8AC3E}">
        <p14:creationId xmlns:p14="http://schemas.microsoft.com/office/powerpoint/2010/main" val="32701201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a:latin typeface="Arial" pitchFamily="34" charset="0"/>
                <a:cs typeface="Arial" pitchFamily="34" charset="0"/>
              </a:rPr>
              <a:t>2</a:t>
            </a:r>
            <a:r>
              <a:rPr lang="en-US" sz="2400" smtClean="0">
                <a:latin typeface="Arial" pitchFamily="34" charset="0"/>
                <a:cs typeface="Arial" pitchFamily="34" charset="0"/>
              </a:rPr>
              <a:t>.1. QUAN ĐIỂM XÂY DỰNG CHƯƠNG TRÌNH </a:t>
            </a:r>
            <a:endParaRPr lang="vi-VN" sz="2400">
              <a:latin typeface="Arial" pitchFamily="34" charset="0"/>
              <a:cs typeface="Arial" pitchFamily="34" charset="0"/>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sz="2800" smtClean="0">
                <a:latin typeface="Arial" pitchFamily="34" charset="0"/>
                <a:cs typeface="Arial" pitchFamily="34" charset="0"/>
              </a:rPr>
              <a:t>- </a:t>
            </a:r>
            <a:r>
              <a:rPr lang="vi-VN" sz="2800" smtClean="0">
                <a:latin typeface="Arial" pitchFamily="34" charset="0"/>
                <a:cs typeface="Arial" pitchFamily="34" charset="0"/>
              </a:rPr>
              <a:t>Chương </a:t>
            </a:r>
            <a:r>
              <a:rPr lang="vi-VN" sz="2800">
                <a:latin typeface="Arial" pitchFamily="34" charset="0"/>
                <a:cs typeface="Arial" pitchFamily="34" charset="0"/>
              </a:rPr>
              <a:t>trình </a:t>
            </a:r>
            <a:r>
              <a:rPr lang="vi-VN" sz="2800" smtClean="0">
                <a:latin typeface="Arial" pitchFamily="34" charset="0"/>
                <a:cs typeface="Arial" pitchFamily="34" charset="0"/>
              </a:rPr>
              <a:t>GDATGT cho </a:t>
            </a:r>
            <a:r>
              <a:rPr lang="vi-VN" sz="2800">
                <a:latin typeface="Arial" pitchFamily="34" charset="0"/>
                <a:cs typeface="Arial" pitchFamily="34" charset="0"/>
              </a:rPr>
              <a:t>học sinh Hà Nội được xây dựng trên cơ sở các văn bản chỉ đạo của Chính phủ, </a:t>
            </a:r>
            <a:r>
              <a:rPr lang="vi-VN" sz="2800" smtClean="0">
                <a:latin typeface="Arial" pitchFamily="34" charset="0"/>
                <a:cs typeface="Arial" pitchFamily="34" charset="0"/>
              </a:rPr>
              <a:t>UBATGT quốc </a:t>
            </a:r>
            <a:r>
              <a:rPr lang="vi-VN" sz="2800">
                <a:latin typeface="Arial" pitchFamily="34" charset="0"/>
                <a:cs typeface="Arial" pitchFamily="34" charset="0"/>
              </a:rPr>
              <a:t>gia và </a:t>
            </a:r>
            <a:r>
              <a:rPr lang="vi-VN" sz="2800" smtClean="0">
                <a:latin typeface="Arial" pitchFamily="34" charset="0"/>
                <a:cs typeface="Arial" pitchFamily="34" charset="0"/>
              </a:rPr>
              <a:t>Bộ GD&amp;ĐT về </a:t>
            </a:r>
            <a:r>
              <a:rPr lang="vi-VN" sz="2800">
                <a:latin typeface="Arial" pitchFamily="34" charset="0"/>
                <a:cs typeface="Arial" pitchFamily="34" charset="0"/>
              </a:rPr>
              <a:t>tăng cường công tác </a:t>
            </a:r>
            <a:r>
              <a:rPr lang="vi-VN" sz="2800" smtClean="0">
                <a:latin typeface="Arial" pitchFamily="34" charset="0"/>
                <a:cs typeface="Arial" pitchFamily="34" charset="0"/>
              </a:rPr>
              <a:t>GDATGT trong </a:t>
            </a:r>
            <a:r>
              <a:rPr lang="vi-VN" sz="2800">
                <a:latin typeface="Arial" pitchFamily="34" charset="0"/>
                <a:cs typeface="Arial" pitchFamily="34" charset="0"/>
              </a:rPr>
              <a:t>trường học; các văn bản quy phạm </a:t>
            </a:r>
            <a:r>
              <a:rPr lang="vi-VN" sz="2800" smtClean="0">
                <a:latin typeface="Arial" pitchFamily="34" charset="0"/>
                <a:cs typeface="Arial" pitchFamily="34" charset="0"/>
              </a:rPr>
              <a:t>PL liên </a:t>
            </a:r>
            <a:r>
              <a:rPr lang="vi-VN" sz="2800">
                <a:latin typeface="Arial" pitchFamily="34" charset="0"/>
                <a:cs typeface="Arial" pitchFamily="34" charset="0"/>
              </a:rPr>
              <a:t>quan như Luật Giao thông đường bộ, Luật Giao thông đường thủy nội địa, Luật Đường sắt, Luật Giao thông đường hàng không dân </a:t>
            </a:r>
            <a:r>
              <a:rPr lang="vi-VN" sz="2800" smtClean="0">
                <a:latin typeface="Arial" pitchFamily="34" charset="0"/>
                <a:cs typeface="Arial" pitchFamily="34" charset="0"/>
              </a:rPr>
              <a:t>dụng v.v</a:t>
            </a:r>
            <a:r>
              <a:rPr lang="vi-VN" sz="2800">
                <a:latin typeface="Arial" pitchFamily="34" charset="0"/>
                <a:cs typeface="Arial" pitchFamily="34" charset="0"/>
              </a:rPr>
              <a:t>… </a:t>
            </a:r>
            <a:endParaRPr lang="vi-VN" sz="2800" smtClean="0">
              <a:latin typeface="Arial" pitchFamily="34" charset="0"/>
              <a:cs typeface="Arial" pitchFamily="34" charset="0"/>
            </a:endParaRPr>
          </a:p>
          <a:p>
            <a:pPr marL="0" indent="0">
              <a:buNone/>
            </a:pPr>
            <a:r>
              <a:rPr lang="en-US" sz="2800"/>
              <a:t>- </a:t>
            </a:r>
            <a:r>
              <a:rPr lang="vi-VN" sz="2800"/>
              <a:t>Chương trình giáo dục an toàn giao thông cho học sinh Hà Nội đảm bảo kết hợp hài hòa giữa yêu cầu nâng cao nhận thức về quy định của pháp luật với việc rèn luyện kĩ năng, hành vi cho HS; tổ chức cho các em vận dụng những nội dung đã học vào thực tiễn cuộc sống khi tham gia giao thông.</a:t>
            </a:r>
          </a:p>
          <a:p>
            <a:pPr marL="0" indent="0">
              <a:buNone/>
            </a:pPr>
            <a:endParaRPr lang="vi-VN" sz="2800">
              <a:latin typeface="Arial" pitchFamily="34" charset="0"/>
              <a:cs typeface="Arial" pitchFamily="34" charset="0"/>
            </a:endParaRPr>
          </a:p>
          <a:p>
            <a:pPr marL="0" indent="0">
              <a:buNone/>
            </a:pPr>
            <a:endParaRPr lang="vi-VN"/>
          </a:p>
        </p:txBody>
      </p:sp>
    </p:spTree>
    <p:extLst>
      <p:ext uri="{BB962C8B-B14F-4D97-AF65-F5344CB8AC3E}">
        <p14:creationId xmlns:p14="http://schemas.microsoft.com/office/powerpoint/2010/main" val="217409592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062" y="0"/>
            <a:ext cx="9210062" cy="6858000"/>
          </a:xfrm>
        </p:spPr>
      </p:pic>
    </p:spTree>
    <p:extLst>
      <p:ext uri="{BB962C8B-B14F-4D97-AF65-F5344CB8AC3E}">
        <p14:creationId xmlns:p14="http://schemas.microsoft.com/office/powerpoint/2010/main" val="710982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smtClean="0">
                <a:latin typeface="Arial" pitchFamily="34" charset="0"/>
                <a:cs typeface="Arial" pitchFamily="34" charset="0"/>
              </a:rPr>
              <a:t>2.1</a:t>
            </a:r>
            <a:r>
              <a:rPr lang="en-US" sz="2400">
                <a:latin typeface="Arial" pitchFamily="34" charset="0"/>
                <a:cs typeface="Arial" pitchFamily="34" charset="0"/>
              </a:rPr>
              <a:t>. QUAN ĐIỂM XÂY DỰNG CHƯƠNG TRÌNH </a:t>
            </a:r>
            <a:r>
              <a:rPr lang="en-US" sz="2400" smtClean="0">
                <a:latin typeface="Arial" pitchFamily="34" charset="0"/>
                <a:cs typeface="Arial" pitchFamily="34" charset="0"/>
              </a:rPr>
              <a:t>(Tiếp)</a:t>
            </a:r>
            <a:endParaRPr lang="vi-VN" sz="2400"/>
          </a:p>
        </p:txBody>
      </p:sp>
      <p:sp>
        <p:nvSpPr>
          <p:cNvPr id="3" name="Content Placeholder 2"/>
          <p:cNvSpPr>
            <a:spLocks noGrp="1"/>
          </p:cNvSpPr>
          <p:nvPr>
            <p:ph idx="1"/>
          </p:nvPr>
        </p:nvSpPr>
        <p:spPr/>
        <p:txBody>
          <a:bodyPr>
            <a:normAutofit fontScale="85000" lnSpcReduction="20000"/>
          </a:bodyPr>
          <a:lstStyle/>
          <a:p>
            <a:pPr marL="0" indent="0">
              <a:buNone/>
            </a:pPr>
            <a:r>
              <a:rPr lang="en-US" sz="2800">
                <a:latin typeface="Arial" pitchFamily="34" charset="0"/>
                <a:cs typeface="Arial" pitchFamily="34" charset="0"/>
              </a:rPr>
              <a:t>-</a:t>
            </a:r>
            <a:r>
              <a:rPr lang="vi-VN" sz="2800">
                <a:latin typeface="Arial" pitchFamily="34" charset="0"/>
                <a:cs typeface="Arial" pitchFamily="34" charset="0"/>
              </a:rPr>
              <a:t> Nội dung giáo dục an toàn giao thông cho học sinh phải phù hợp với đặc điểm tâm sinh lí lứa tuổi HS ở mỗi cấp học, lớp học, gần gũi với thực tiễn cuộc sống của các em.</a:t>
            </a:r>
          </a:p>
          <a:p>
            <a:pPr marL="0" indent="0">
              <a:buNone/>
            </a:pPr>
            <a:r>
              <a:rPr lang="en-US" sz="2800">
                <a:latin typeface="Arial" pitchFamily="34" charset="0"/>
                <a:cs typeface="Arial" pitchFamily="34" charset="0"/>
              </a:rPr>
              <a:t>-</a:t>
            </a:r>
            <a:r>
              <a:rPr lang="vi-VN" sz="2800">
                <a:latin typeface="Arial" pitchFamily="34" charset="0"/>
                <a:cs typeface="Arial" pitchFamily="34" charset="0"/>
              </a:rPr>
              <a:t> Nội dung giáo dục an toàn giao thông được cấu trúc theo nguyên tắc đồng tâm và phát triển, thể hiện ở:</a:t>
            </a:r>
          </a:p>
          <a:p>
            <a:pPr marL="0" indent="0">
              <a:buNone/>
            </a:pPr>
            <a:r>
              <a:rPr lang="en-US" sz="3000">
                <a:latin typeface="Arial" pitchFamily="34" charset="0"/>
                <a:cs typeface="Arial" pitchFamily="34" charset="0"/>
              </a:rPr>
              <a:t>+</a:t>
            </a:r>
            <a:r>
              <a:rPr lang="vi-VN" sz="3000">
                <a:latin typeface="Arial" pitchFamily="34" charset="0"/>
                <a:cs typeface="Arial" pitchFamily="34" charset="0"/>
              </a:rPr>
              <a:t> Nội dung giáo dục an toàn giao thông của mỗi lớp, mỗi cấp học đều bao gồm ba mạch chủ đề: </a:t>
            </a:r>
            <a:r>
              <a:rPr lang="it-IT" sz="3000" b="1">
                <a:latin typeface="Arial" pitchFamily="34" charset="0"/>
                <a:cs typeface="Arial" pitchFamily="34" charset="0"/>
              </a:rPr>
              <a:t>Em tìm hiểu về trật tự, an toàn giao thông, Em tham gia giao thông an toàn, Em với văn hóa giao thông</a:t>
            </a:r>
            <a:r>
              <a:rPr lang="it-IT" sz="3000" b="1" smtClean="0">
                <a:latin typeface="Arial" pitchFamily="34" charset="0"/>
                <a:cs typeface="Arial" pitchFamily="34" charset="0"/>
              </a:rPr>
              <a:t>.</a:t>
            </a:r>
          </a:p>
          <a:p>
            <a:pPr marL="0" indent="0">
              <a:buNone/>
            </a:pPr>
            <a:r>
              <a:rPr lang="en-US" sz="2800"/>
              <a:t>+</a:t>
            </a:r>
            <a:r>
              <a:rPr lang="vi-VN" sz="2800"/>
              <a:t> Từ bậc tiểu học lên THPT, từ lớp dưới lên lớp trên, nội dung dạy học trong từng chủ đề được sắp xếp theo nguyên tắc nhận thức từ thấp đến cao, từ đơn giản đến phức tạp cũng như yêu cầu tu dưỡng, rèn luyện, phù hợp với sự phát triển lứa tuổi của HS.</a:t>
            </a:r>
          </a:p>
          <a:p>
            <a:pPr marL="0" indent="0">
              <a:buNone/>
            </a:pPr>
            <a:endParaRPr lang="vi-VN" sz="3000">
              <a:latin typeface="Arial" pitchFamily="34" charset="0"/>
              <a:cs typeface="Arial" pitchFamily="34" charset="0"/>
            </a:endParaRPr>
          </a:p>
          <a:p>
            <a:pPr marL="0" indent="0">
              <a:buNone/>
            </a:pPr>
            <a:endParaRPr lang="vi-VN"/>
          </a:p>
        </p:txBody>
      </p:sp>
    </p:spTree>
    <p:extLst>
      <p:ext uri="{BB962C8B-B14F-4D97-AF65-F5344CB8AC3E}">
        <p14:creationId xmlns:p14="http://schemas.microsoft.com/office/powerpoint/2010/main" val="31806899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smtClean="0">
                <a:latin typeface="Arial" pitchFamily="34" charset="0"/>
                <a:cs typeface="Arial" pitchFamily="34" charset="0"/>
              </a:rPr>
              <a:t>2.1</a:t>
            </a:r>
            <a:r>
              <a:rPr lang="en-US" sz="2400">
                <a:latin typeface="Arial" pitchFamily="34" charset="0"/>
                <a:cs typeface="Arial" pitchFamily="34" charset="0"/>
              </a:rPr>
              <a:t>. QUAN ĐIỂM XÂY DỰNG CHƯƠNG TRÌNH (Tiếp)</a:t>
            </a:r>
            <a:endParaRPr lang="vi-VN" sz="2400"/>
          </a:p>
        </p:txBody>
      </p:sp>
      <p:sp>
        <p:nvSpPr>
          <p:cNvPr id="3" name="Content Placeholder 2"/>
          <p:cNvSpPr>
            <a:spLocks noGrp="1"/>
          </p:cNvSpPr>
          <p:nvPr>
            <p:ph idx="1"/>
          </p:nvPr>
        </p:nvSpPr>
        <p:spPr/>
        <p:txBody>
          <a:bodyPr/>
          <a:lstStyle/>
          <a:p>
            <a:pPr marL="0" indent="0">
              <a:buNone/>
            </a:pPr>
            <a:r>
              <a:rPr lang="en-US" sz="2400">
                <a:latin typeface="Arial" pitchFamily="34" charset="0"/>
                <a:cs typeface="Arial" pitchFamily="34" charset="0"/>
              </a:rPr>
              <a:t>-</a:t>
            </a:r>
            <a:r>
              <a:rPr lang="vi-VN" sz="2400">
                <a:latin typeface="Arial" pitchFamily="34" charset="0"/>
                <a:cs typeface="Arial" pitchFamily="34" charset="0"/>
              </a:rPr>
              <a:t> Nội dung giáo dục an toàn giao thông cho học sinh Hà Nội được xây dựng trên cơ sở tích hợp giáo dục những quy định của pháp luật về trật tự, an toàn giao thông kết hợp với kĩ năng sống và tích hợp ngay trong chính </a:t>
            </a:r>
            <a:r>
              <a:rPr lang="vi-VN" sz="2400" u="sng">
                <a:latin typeface="Arial" pitchFamily="34" charset="0"/>
                <a:cs typeface="Arial" pitchFamily="34" charset="0"/>
              </a:rPr>
              <a:t>các mạch chủ đề</a:t>
            </a:r>
            <a:r>
              <a:rPr lang="vi-VN" sz="2400">
                <a:latin typeface="Arial" pitchFamily="34" charset="0"/>
                <a:cs typeface="Arial" pitchFamily="34" charset="0"/>
              </a:rPr>
              <a:t>. </a:t>
            </a:r>
          </a:p>
          <a:p>
            <a:pPr marL="0" indent="0">
              <a:buNone/>
            </a:pPr>
            <a:r>
              <a:rPr lang="en-US" smtClean="0"/>
              <a:t>Ví dụ: Mạch chủ đề 1. </a:t>
            </a:r>
            <a:r>
              <a:rPr lang="it-IT" b="1">
                <a:latin typeface="Times New Roman"/>
                <a:ea typeface="Calibri"/>
                <a:cs typeface="Times New Roman"/>
              </a:rPr>
              <a:t>Em tìm hiểu về trật tự, an toàn giao thông</a:t>
            </a:r>
            <a:endParaRPr lang="vi-VN"/>
          </a:p>
        </p:txBody>
      </p:sp>
    </p:spTree>
    <p:extLst>
      <p:ext uri="{BB962C8B-B14F-4D97-AF65-F5344CB8AC3E}">
        <p14:creationId xmlns:p14="http://schemas.microsoft.com/office/powerpoint/2010/main" val="28278194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t>
            </a:r>
            <a:endParaRPr lang="vi-VN"/>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29021789"/>
              </p:ext>
            </p:extLst>
          </p:nvPr>
        </p:nvGraphicFramePr>
        <p:xfrm>
          <a:off x="457200" y="762000"/>
          <a:ext cx="8265160" cy="5626608"/>
        </p:xfrm>
        <a:graphic>
          <a:graphicData uri="http://schemas.openxmlformats.org/drawingml/2006/table">
            <a:tbl>
              <a:tblPr firstRow="1" bandRow="1">
                <a:tableStyleId>{5C22544A-7EE6-4342-B048-85BDC9FD1C3A}</a:tableStyleId>
              </a:tblPr>
              <a:tblGrid>
                <a:gridCol w="1447800"/>
                <a:gridCol w="1922780"/>
                <a:gridCol w="2286000"/>
                <a:gridCol w="2608580"/>
              </a:tblGrid>
              <a:tr h="370840">
                <a:tc>
                  <a:txBody>
                    <a:bodyPr/>
                    <a:lstStyle/>
                    <a:p>
                      <a:pPr algn="ctr">
                        <a:lnSpc>
                          <a:spcPct val="130000"/>
                        </a:lnSpc>
                        <a:spcAft>
                          <a:spcPts val="1000"/>
                        </a:spcAft>
                        <a:tabLst>
                          <a:tab pos="8821420" algn="l"/>
                        </a:tabLst>
                      </a:pPr>
                      <a:r>
                        <a:rPr lang="it-IT" sz="2000" b="1" dirty="0">
                          <a:effectLst/>
                          <a:latin typeface="Times New Roman"/>
                          <a:ea typeface="Calibri"/>
                          <a:cs typeface="Times New Roman"/>
                        </a:rPr>
                        <a:t>LỚP 6</a:t>
                      </a:r>
                      <a:endParaRPr lang="vi-VN" sz="2000" dirty="0">
                        <a:effectLst/>
                        <a:latin typeface="Calibri"/>
                        <a:ea typeface="Calibri"/>
                        <a:cs typeface="Times New Roman"/>
                      </a:endParaRPr>
                    </a:p>
                  </a:txBody>
                  <a:tcPr marL="68580" marR="68580" marT="0" marB="0"/>
                </a:tc>
                <a:tc>
                  <a:txBody>
                    <a:bodyPr/>
                    <a:lstStyle/>
                    <a:p>
                      <a:pPr algn="ctr">
                        <a:lnSpc>
                          <a:spcPct val="130000"/>
                        </a:lnSpc>
                        <a:spcAft>
                          <a:spcPts val="1000"/>
                        </a:spcAft>
                        <a:tabLst>
                          <a:tab pos="8821420" algn="l"/>
                        </a:tabLst>
                      </a:pPr>
                      <a:r>
                        <a:rPr lang="it-IT" sz="2000" b="1">
                          <a:effectLst/>
                          <a:latin typeface="Times New Roman"/>
                          <a:ea typeface="Calibri"/>
                          <a:cs typeface="Times New Roman"/>
                        </a:rPr>
                        <a:t>LỚP 7</a:t>
                      </a:r>
                      <a:endParaRPr lang="vi-VN" sz="2000">
                        <a:effectLst/>
                        <a:latin typeface="Calibri"/>
                        <a:ea typeface="Calibri"/>
                        <a:cs typeface="Times New Roman"/>
                      </a:endParaRPr>
                    </a:p>
                  </a:txBody>
                  <a:tcPr marL="68580" marR="68580" marT="0" marB="0"/>
                </a:tc>
                <a:tc>
                  <a:txBody>
                    <a:bodyPr/>
                    <a:lstStyle/>
                    <a:p>
                      <a:pPr algn="ctr">
                        <a:lnSpc>
                          <a:spcPct val="130000"/>
                        </a:lnSpc>
                        <a:spcAft>
                          <a:spcPts val="1000"/>
                        </a:spcAft>
                        <a:tabLst>
                          <a:tab pos="8821420" algn="l"/>
                        </a:tabLst>
                      </a:pPr>
                      <a:r>
                        <a:rPr lang="it-IT" sz="2000" b="1">
                          <a:effectLst/>
                          <a:latin typeface="Times New Roman"/>
                          <a:ea typeface="Calibri"/>
                          <a:cs typeface="Times New Roman"/>
                        </a:rPr>
                        <a:t>LỚP 8</a:t>
                      </a:r>
                      <a:endParaRPr lang="vi-VN" sz="2000">
                        <a:effectLst/>
                        <a:latin typeface="Calibri"/>
                        <a:ea typeface="Calibri"/>
                        <a:cs typeface="Times New Roman"/>
                      </a:endParaRPr>
                    </a:p>
                  </a:txBody>
                  <a:tcPr marL="68580" marR="68580" marT="0" marB="0"/>
                </a:tc>
                <a:tc>
                  <a:txBody>
                    <a:bodyPr/>
                    <a:lstStyle/>
                    <a:p>
                      <a:pPr algn="ctr">
                        <a:lnSpc>
                          <a:spcPct val="130000"/>
                        </a:lnSpc>
                        <a:spcAft>
                          <a:spcPts val="1000"/>
                        </a:spcAft>
                        <a:tabLst>
                          <a:tab pos="8821420" algn="l"/>
                        </a:tabLst>
                      </a:pPr>
                      <a:r>
                        <a:rPr lang="it-IT" sz="2000" b="1">
                          <a:effectLst/>
                          <a:latin typeface="Times New Roman"/>
                          <a:ea typeface="Calibri"/>
                          <a:cs typeface="Times New Roman"/>
                        </a:rPr>
                        <a:t>LỚP 9</a:t>
                      </a:r>
                      <a:endParaRPr lang="vi-VN" sz="2000">
                        <a:effectLst/>
                        <a:latin typeface="Calibri"/>
                        <a:ea typeface="Calibri"/>
                        <a:cs typeface="Times New Roman"/>
                      </a:endParaRPr>
                    </a:p>
                  </a:txBody>
                  <a:tcPr marL="68580" marR="68580" marT="0" marB="0"/>
                </a:tc>
              </a:tr>
              <a:tr h="370840">
                <a:tc gridSpan="4">
                  <a:txBody>
                    <a:bodyPr/>
                    <a:lstStyle/>
                    <a:p>
                      <a:pPr>
                        <a:lnSpc>
                          <a:spcPct val="130000"/>
                        </a:lnSpc>
                        <a:spcAft>
                          <a:spcPts val="1000"/>
                        </a:spcAft>
                        <a:tabLst>
                          <a:tab pos="8821420" algn="l"/>
                        </a:tabLst>
                      </a:pPr>
                      <a:r>
                        <a:rPr lang="vi-VN" sz="2200" b="1" smtClean="0">
                          <a:effectLst/>
                          <a:latin typeface="Times New Roman"/>
                          <a:ea typeface="Calibri"/>
                          <a:cs typeface="Times New Roman"/>
                        </a:rPr>
                        <a:t>1</a:t>
                      </a:r>
                      <a:r>
                        <a:rPr lang="it-IT" sz="2200" b="1" smtClean="0">
                          <a:effectLst/>
                          <a:latin typeface="Times New Roman"/>
                          <a:ea typeface="Calibri"/>
                          <a:cs typeface="Times New Roman"/>
                        </a:rPr>
                        <a:t>. </a:t>
                      </a:r>
                      <a:r>
                        <a:rPr lang="it-IT" sz="2200" b="1">
                          <a:effectLst/>
                          <a:latin typeface="Times New Roman"/>
                          <a:ea typeface="Calibri"/>
                          <a:cs typeface="Times New Roman"/>
                        </a:rPr>
                        <a:t>Em tìm hiểu về trật tự, an toàn giao thông</a:t>
                      </a:r>
                      <a:endParaRPr lang="vi-VN" sz="2200">
                        <a:effectLst/>
                        <a:latin typeface="Calibri"/>
                        <a:ea typeface="Calibri"/>
                        <a:cs typeface="Times New Roman"/>
                      </a:endParaRPr>
                    </a:p>
                  </a:txBody>
                  <a:tcPr marL="68580" marR="68580" marT="0" marB="0"/>
                </a:tc>
                <a:tc hMerge="1">
                  <a:txBody>
                    <a:bodyPr/>
                    <a:lstStyle/>
                    <a:p>
                      <a:endParaRPr lang="vi-VN"/>
                    </a:p>
                  </a:txBody>
                  <a:tcPr/>
                </a:tc>
                <a:tc hMerge="1">
                  <a:txBody>
                    <a:bodyPr/>
                    <a:lstStyle/>
                    <a:p>
                      <a:endParaRPr lang="vi-VN"/>
                    </a:p>
                  </a:txBody>
                  <a:tcPr/>
                </a:tc>
                <a:tc hMerge="1">
                  <a:txBody>
                    <a:bodyPr/>
                    <a:lstStyle/>
                    <a:p>
                      <a:endParaRPr lang="vi-VN"/>
                    </a:p>
                  </a:txBody>
                  <a:tcPr/>
                </a:tc>
              </a:tr>
              <a:tr h="370840">
                <a:tc>
                  <a:txBody>
                    <a:bodyPr/>
                    <a:lstStyle/>
                    <a:p>
                      <a:pPr algn="just">
                        <a:lnSpc>
                          <a:spcPct val="130000"/>
                        </a:lnSpc>
                        <a:spcAft>
                          <a:spcPts val="1000"/>
                        </a:spcAft>
                        <a:tabLst>
                          <a:tab pos="8821420" algn="l"/>
                        </a:tabLst>
                      </a:pPr>
                      <a:r>
                        <a:rPr lang="en-US" sz="2200" b="1" dirty="0" smtClean="0">
                          <a:effectLst/>
                          <a:latin typeface="Times New Roman"/>
                          <a:ea typeface="Calibri"/>
                          <a:cs typeface="Times New Roman"/>
                        </a:rPr>
                        <a:t>1.1. </a:t>
                      </a:r>
                      <a:r>
                        <a:rPr lang="en-US" sz="2200" dirty="0" err="1">
                          <a:effectLst/>
                          <a:latin typeface="Times New Roman"/>
                          <a:ea typeface="Calibri"/>
                          <a:cs typeface="Times New Roman"/>
                        </a:rPr>
                        <a:t>Tìm</a:t>
                      </a:r>
                      <a:r>
                        <a:rPr lang="en-US" sz="2200" dirty="0">
                          <a:effectLst/>
                          <a:latin typeface="Times New Roman"/>
                          <a:ea typeface="Calibri"/>
                          <a:cs typeface="Times New Roman"/>
                        </a:rPr>
                        <a:t> </a:t>
                      </a:r>
                      <a:r>
                        <a:rPr lang="en-US" sz="2200" dirty="0" err="1">
                          <a:effectLst/>
                          <a:latin typeface="Times New Roman"/>
                          <a:ea typeface="Calibri"/>
                          <a:cs typeface="Times New Roman"/>
                        </a:rPr>
                        <a:t>hiểu</a:t>
                      </a:r>
                      <a:r>
                        <a:rPr lang="en-US" sz="2200" dirty="0">
                          <a:effectLst/>
                          <a:latin typeface="Times New Roman"/>
                          <a:ea typeface="Calibri"/>
                          <a:cs typeface="Times New Roman"/>
                        </a:rPr>
                        <a:t> </a:t>
                      </a:r>
                      <a:r>
                        <a:rPr lang="en-US" sz="2200" dirty="0" err="1">
                          <a:effectLst/>
                          <a:latin typeface="Times New Roman"/>
                          <a:ea typeface="Calibri"/>
                          <a:cs typeface="Times New Roman"/>
                        </a:rPr>
                        <a:t>tình</a:t>
                      </a:r>
                      <a:r>
                        <a:rPr lang="en-US" sz="2200" dirty="0">
                          <a:effectLst/>
                          <a:latin typeface="Times New Roman"/>
                          <a:ea typeface="Calibri"/>
                          <a:cs typeface="Times New Roman"/>
                        </a:rPr>
                        <a:t> </a:t>
                      </a:r>
                      <a:r>
                        <a:rPr lang="en-US" sz="2200" dirty="0" err="1">
                          <a:effectLst/>
                          <a:latin typeface="Times New Roman"/>
                          <a:ea typeface="Calibri"/>
                          <a:cs typeface="Times New Roman"/>
                        </a:rPr>
                        <a:t>hình</a:t>
                      </a:r>
                      <a:r>
                        <a:rPr lang="en-US" sz="2200" dirty="0">
                          <a:effectLst/>
                          <a:latin typeface="Times New Roman"/>
                          <a:ea typeface="Calibri"/>
                          <a:cs typeface="Times New Roman"/>
                        </a:rPr>
                        <a:t> </a:t>
                      </a:r>
                      <a:r>
                        <a:rPr lang="en-US" sz="2200" dirty="0" err="1">
                          <a:effectLst/>
                          <a:latin typeface="Times New Roman"/>
                          <a:ea typeface="Calibri"/>
                          <a:cs typeface="Times New Roman"/>
                        </a:rPr>
                        <a:t>trật</a:t>
                      </a:r>
                      <a:r>
                        <a:rPr lang="en-US" sz="2200" dirty="0">
                          <a:effectLst/>
                          <a:latin typeface="Times New Roman"/>
                          <a:ea typeface="Calibri"/>
                          <a:cs typeface="Times New Roman"/>
                        </a:rPr>
                        <a:t> </a:t>
                      </a:r>
                      <a:r>
                        <a:rPr lang="en-US" sz="2200" dirty="0" err="1">
                          <a:effectLst/>
                          <a:latin typeface="Times New Roman"/>
                          <a:ea typeface="Calibri"/>
                          <a:cs typeface="Times New Roman"/>
                        </a:rPr>
                        <a:t>tự</a:t>
                      </a:r>
                      <a:r>
                        <a:rPr lang="en-US" sz="2200" dirty="0">
                          <a:effectLst/>
                          <a:latin typeface="Times New Roman"/>
                          <a:ea typeface="Calibri"/>
                          <a:cs typeface="Times New Roman"/>
                        </a:rPr>
                        <a:t>, an </a:t>
                      </a:r>
                      <a:r>
                        <a:rPr lang="en-US" sz="2200" dirty="0" err="1">
                          <a:effectLst/>
                          <a:latin typeface="Times New Roman"/>
                          <a:ea typeface="Calibri"/>
                          <a:cs typeface="Times New Roman"/>
                        </a:rPr>
                        <a:t>toàn</a:t>
                      </a:r>
                      <a:r>
                        <a:rPr lang="en-US" sz="2200" dirty="0">
                          <a:effectLst/>
                          <a:latin typeface="Times New Roman"/>
                          <a:ea typeface="Calibri"/>
                          <a:cs typeface="Times New Roman"/>
                        </a:rPr>
                        <a:t> </a:t>
                      </a:r>
                      <a:r>
                        <a:rPr lang="en-US" sz="2200" dirty="0" err="1">
                          <a:effectLst/>
                          <a:latin typeface="Times New Roman"/>
                          <a:ea typeface="Calibri"/>
                          <a:cs typeface="Times New Roman"/>
                        </a:rPr>
                        <a:t>giao</a:t>
                      </a:r>
                      <a:r>
                        <a:rPr lang="en-US" sz="2200" dirty="0">
                          <a:effectLst/>
                          <a:latin typeface="Times New Roman"/>
                          <a:ea typeface="Calibri"/>
                          <a:cs typeface="Times New Roman"/>
                        </a:rPr>
                        <a:t> </a:t>
                      </a:r>
                      <a:r>
                        <a:rPr lang="en-US" sz="2200" dirty="0" err="1">
                          <a:effectLst/>
                          <a:latin typeface="Times New Roman"/>
                          <a:ea typeface="Calibri"/>
                          <a:cs typeface="Times New Roman"/>
                        </a:rPr>
                        <a:t>thông</a:t>
                      </a:r>
                      <a:r>
                        <a:rPr lang="en-US" sz="2200" dirty="0">
                          <a:effectLst/>
                          <a:latin typeface="Times New Roman"/>
                          <a:ea typeface="Calibri"/>
                          <a:cs typeface="Times New Roman"/>
                        </a:rPr>
                        <a:t> </a:t>
                      </a:r>
                      <a:r>
                        <a:rPr lang="en-US" sz="2200" dirty="0" err="1">
                          <a:effectLst/>
                          <a:latin typeface="Times New Roman"/>
                          <a:ea typeface="Calibri"/>
                          <a:cs typeface="Times New Roman"/>
                        </a:rPr>
                        <a:t>Hà</a:t>
                      </a:r>
                      <a:r>
                        <a:rPr lang="en-US" sz="2200" dirty="0">
                          <a:effectLst/>
                          <a:latin typeface="Times New Roman"/>
                          <a:ea typeface="Calibri"/>
                          <a:cs typeface="Times New Roman"/>
                        </a:rPr>
                        <a:t> </a:t>
                      </a:r>
                      <a:r>
                        <a:rPr lang="en-US" sz="2200" dirty="0" err="1" smtClean="0">
                          <a:effectLst/>
                          <a:latin typeface="Times New Roman"/>
                          <a:ea typeface="Calibri"/>
                          <a:cs typeface="Times New Roman"/>
                        </a:rPr>
                        <a:t>Nội</a:t>
                      </a:r>
                      <a:r>
                        <a:rPr lang="en-US" sz="2200" dirty="0" smtClean="0">
                          <a:effectLst/>
                          <a:latin typeface="Times New Roman"/>
                          <a:ea typeface="Calibri"/>
                          <a:cs typeface="Times New Roman"/>
                        </a:rPr>
                        <a:t>.</a:t>
                      </a:r>
                      <a:r>
                        <a:rPr lang="en-US" sz="2200" dirty="0">
                          <a:effectLst/>
                          <a:latin typeface="Times New Roman"/>
                          <a:ea typeface="Calibri"/>
                          <a:cs typeface="Times New Roman"/>
                        </a:rPr>
                        <a:t> </a:t>
                      </a:r>
                      <a:endParaRPr lang="vi-VN" sz="2200" dirty="0">
                        <a:effectLst/>
                        <a:latin typeface="Calibri"/>
                        <a:ea typeface="Calibri"/>
                        <a:cs typeface="Times New Roman"/>
                      </a:endParaRPr>
                    </a:p>
                  </a:txBody>
                  <a:tcPr marL="68580" marR="68580" marT="0" marB="0">
                    <a:solidFill>
                      <a:srgbClr val="00B050"/>
                    </a:solidFill>
                  </a:tcPr>
                </a:tc>
                <a:tc>
                  <a:txBody>
                    <a:bodyPr/>
                    <a:lstStyle/>
                    <a:p>
                      <a:pPr algn="just">
                        <a:lnSpc>
                          <a:spcPct val="130000"/>
                        </a:lnSpc>
                        <a:spcAft>
                          <a:spcPts val="1000"/>
                        </a:spcAft>
                        <a:tabLst>
                          <a:tab pos="8821420" algn="l"/>
                        </a:tabLst>
                      </a:pPr>
                      <a:r>
                        <a:rPr lang="en-US" sz="2200" b="1" smtClean="0">
                          <a:effectLst/>
                          <a:latin typeface="Times New Roman"/>
                          <a:ea typeface="Calibri"/>
                          <a:cs typeface="Times New Roman"/>
                        </a:rPr>
                        <a:t>1.1. </a:t>
                      </a:r>
                      <a:r>
                        <a:rPr lang="en-US" sz="2200">
                          <a:effectLst/>
                          <a:latin typeface="Times New Roman"/>
                          <a:ea typeface="Calibri"/>
                          <a:cs typeface="Times New Roman"/>
                        </a:rPr>
                        <a:t>Hiệu lệnh của người điều khiển giao thông, đèn tín hiệu,  và biển báo  giao thông đường </a:t>
                      </a:r>
                      <a:r>
                        <a:rPr lang="en-US" sz="2200" smtClean="0">
                          <a:effectLst/>
                          <a:latin typeface="Times New Roman"/>
                          <a:ea typeface="Calibri"/>
                          <a:cs typeface="Times New Roman"/>
                        </a:rPr>
                        <a:t>bộ.</a:t>
                      </a:r>
                      <a:r>
                        <a:rPr lang="en-US" sz="2200">
                          <a:effectLst/>
                          <a:latin typeface="Times New Roman"/>
                          <a:ea typeface="Calibri"/>
                          <a:cs typeface="Times New Roman"/>
                        </a:rPr>
                        <a:t> </a:t>
                      </a:r>
                      <a:endParaRPr lang="vi-VN" sz="2200">
                        <a:effectLst/>
                        <a:latin typeface="Calibri"/>
                        <a:ea typeface="Calibri"/>
                        <a:cs typeface="Times New Roman"/>
                      </a:endParaRPr>
                    </a:p>
                  </a:txBody>
                  <a:tcPr marL="68580" marR="68580" marT="0" marB="0"/>
                </a:tc>
                <a:tc>
                  <a:txBody>
                    <a:bodyPr/>
                    <a:lstStyle/>
                    <a:p>
                      <a:pPr algn="just">
                        <a:lnSpc>
                          <a:spcPct val="130000"/>
                        </a:lnSpc>
                        <a:spcAft>
                          <a:spcPts val="1000"/>
                        </a:spcAft>
                        <a:tabLst>
                          <a:tab pos="8821420" algn="l"/>
                        </a:tabLst>
                      </a:pPr>
                      <a:r>
                        <a:rPr lang="en-US" sz="2200" b="1" dirty="0" smtClean="0">
                          <a:effectLst/>
                          <a:latin typeface="Times New Roman"/>
                          <a:ea typeface="Calibri"/>
                          <a:cs typeface="Times New Roman"/>
                        </a:rPr>
                        <a:t>1.1.</a:t>
                      </a:r>
                      <a:r>
                        <a:rPr lang="en-US" sz="2200" dirty="0" smtClean="0">
                          <a:effectLst/>
                          <a:latin typeface="Times New Roman"/>
                          <a:ea typeface="Calibri"/>
                          <a:cs typeface="Times New Roman"/>
                        </a:rPr>
                        <a:t> </a:t>
                      </a:r>
                      <a:r>
                        <a:rPr lang="en-US" sz="2200" dirty="0" err="1">
                          <a:effectLst/>
                          <a:latin typeface="Times New Roman"/>
                          <a:ea typeface="Calibri"/>
                          <a:cs typeface="Times New Roman"/>
                        </a:rPr>
                        <a:t>Vạch</a:t>
                      </a:r>
                      <a:r>
                        <a:rPr lang="en-US" sz="2200" dirty="0">
                          <a:effectLst/>
                          <a:latin typeface="Times New Roman"/>
                          <a:ea typeface="Calibri"/>
                          <a:cs typeface="Times New Roman"/>
                        </a:rPr>
                        <a:t> </a:t>
                      </a:r>
                      <a:r>
                        <a:rPr lang="en-US" sz="2200" dirty="0" err="1">
                          <a:effectLst/>
                          <a:latin typeface="Times New Roman"/>
                          <a:ea typeface="Calibri"/>
                          <a:cs typeface="Times New Roman"/>
                        </a:rPr>
                        <a:t>kẻ</a:t>
                      </a:r>
                      <a:r>
                        <a:rPr lang="en-US" sz="2200" dirty="0">
                          <a:effectLst/>
                          <a:latin typeface="Times New Roman"/>
                          <a:ea typeface="Calibri"/>
                          <a:cs typeface="Times New Roman"/>
                        </a:rPr>
                        <a:t> </a:t>
                      </a:r>
                      <a:r>
                        <a:rPr lang="en-US" sz="2200" dirty="0" err="1">
                          <a:effectLst/>
                          <a:latin typeface="Times New Roman"/>
                          <a:ea typeface="Calibri"/>
                          <a:cs typeface="Times New Roman"/>
                        </a:rPr>
                        <a:t>đường</a:t>
                      </a:r>
                      <a:r>
                        <a:rPr lang="en-US" sz="2200" dirty="0">
                          <a:effectLst/>
                          <a:latin typeface="Times New Roman"/>
                          <a:ea typeface="Calibri"/>
                          <a:cs typeface="Times New Roman"/>
                        </a:rPr>
                        <a:t>, </a:t>
                      </a:r>
                      <a:r>
                        <a:rPr lang="en-US" sz="2200" dirty="0" err="1">
                          <a:effectLst/>
                          <a:latin typeface="Times New Roman"/>
                          <a:ea typeface="Calibri"/>
                          <a:cs typeface="Times New Roman"/>
                        </a:rPr>
                        <a:t>cọc</a:t>
                      </a:r>
                      <a:r>
                        <a:rPr lang="en-US" sz="2200" dirty="0">
                          <a:effectLst/>
                          <a:latin typeface="Times New Roman"/>
                          <a:ea typeface="Calibri"/>
                          <a:cs typeface="Times New Roman"/>
                        </a:rPr>
                        <a:t> </a:t>
                      </a:r>
                      <a:r>
                        <a:rPr lang="en-US" sz="2200" dirty="0" err="1">
                          <a:effectLst/>
                          <a:latin typeface="Times New Roman"/>
                          <a:ea typeface="Calibri"/>
                          <a:cs typeface="Times New Roman"/>
                        </a:rPr>
                        <a:t>tiêu</a:t>
                      </a:r>
                      <a:r>
                        <a:rPr lang="en-US" sz="2200" dirty="0">
                          <a:effectLst/>
                          <a:latin typeface="Times New Roman"/>
                          <a:ea typeface="Calibri"/>
                          <a:cs typeface="Times New Roman"/>
                        </a:rPr>
                        <a:t> </a:t>
                      </a:r>
                      <a:r>
                        <a:rPr lang="en-US" sz="2200" dirty="0" err="1">
                          <a:effectLst/>
                          <a:latin typeface="Times New Roman"/>
                          <a:ea typeface="Calibri"/>
                          <a:cs typeface="Times New Roman"/>
                        </a:rPr>
                        <a:t>hoặc</a:t>
                      </a:r>
                      <a:r>
                        <a:rPr lang="en-US" sz="2200" dirty="0">
                          <a:effectLst/>
                          <a:latin typeface="Times New Roman"/>
                          <a:ea typeface="Calibri"/>
                          <a:cs typeface="Times New Roman"/>
                        </a:rPr>
                        <a:t> </a:t>
                      </a:r>
                      <a:r>
                        <a:rPr lang="en-US" sz="2200" dirty="0" err="1">
                          <a:effectLst/>
                          <a:latin typeface="Times New Roman"/>
                          <a:ea typeface="Calibri"/>
                          <a:cs typeface="Times New Roman"/>
                        </a:rPr>
                        <a:t>tường</a:t>
                      </a:r>
                      <a:r>
                        <a:rPr lang="en-US" sz="2200" dirty="0">
                          <a:effectLst/>
                          <a:latin typeface="Times New Roman"/>
                          <a:ea typeface="Calibri"/>
                          <a:cs typeface="Times New Roman"/>
                        </a:rPr>
                        <a:t> </a:t>
                      </a:r>
                      <a:r>
                        <a:rPr lang="en-US" sz="2200" dirty="0" err="1">
                          <a:effectLst/>
                          <a:latin typeface="Times New Roman"/>
                          <a:ea typeface="Calibri"/>
                          <a:cs typeface="Times New Roman"/>
                        </a:rPr>
                        <a:t>bảo</a:t>
                      </a:r>
                      <a:r>
                        <a:rPr lang="en-US" sz="2200" dirty="0">
                          <a:effectLst/>
                          <a:latin typeface="Times New Roman"/>
                          <a:ea typeface="Calibri"/>
                          <a:cs typeface="Times New Roman"/>
                        </a:rPr>
                        <a:t> </a:t>
                      </a:r>
                      <a:r>
                        <a:rPr lang="en-US" sz="2200" dirty="0" err="1">
                          <a:effectLst/>
                          <a:latin typeface="Times New Roman"/>
                          <a:ea typeface="Calibri"/>
                          <a:cs typeface="Times New Roman"/>
                        </a:rPr>
                        <a:t>vệ</a:t>
                      </a:r>
                      <a:r>
                        <a:rPr lang="en-US" sz="2200" dirty="0">
                          <a:effectLst/>
                          <a:latin typeface="Times New Roman"/>
                          <a:ea typeface="Calibri"/>
                          <a:cs typeface="Times New Roman"/>
                        </a:rPr>
                        <a:t>, </a:t>
                      </a:r>
                      <a:r>
                        <a:rPr lang="en-US" sz="2200" dirty="0" err="1">
                          <a:effectLst/>
                          <a:latin typeface="Times New Roman"/>
                          <a:ea typeface="Calibri"/>
                          <a:cs typeface="Times New Roman"/>
                        </a:rPr>
                        <a:t>rào</a:t>
                      </a:r>
                      <a:r>
                        <a:rPr lang="en-US" sz="2200" dirty="0">
                          <a:effectLst/>
                          <a:latin typeface="Times New Roman"/>
                          <a:ea typeface="Calibri"/>
                          <a:cs typeface="Times New Roman"/>
                        </a:rPr>
                        <a:t> </a:t>
                      </a:r>
                      <a:r>
                        <a:rPr lang="en-US" sz="2200" dirty="0" err="1">
                          <a:effectLst/>
                          <a:latin typeface="Times New Roman"/>
                          <a:ea typeface="Calibri"/>
                          <a:cs typeface="Times New Roman"/>
                        </a:rPr>
                        <a:t>chắn</a:t>
                      </a:r>
                      <a:r>
                        <a:rPr lang="en-US" sz="2200" dirty="0">
                          <a:effectLst/>
                          <a:latin typeface="Times New Roman"/>
                          <a:ea typeface="Calibri"/>
                          <a:cs typeface="Times New Roman"/>
                        </a:rPr>
                        <a:t> </a:t>
                      </a:r>
                      <a:r>
                        <a:rPr lang="en-US" sz="2200" spc="-30" dirty="0" err="1">
                          <a:effectLst/>
                          <a:latin typeface="Times New Roman"/>
                          <a:ea typeface="Calibri"/>
                          <a:cs typeface="Times New Roman"/>
                        </a:rPr>
                        <a:t>trên</a:t>
                      </a:r>
                      <a:r>
                        <a:rPr lang="en-US" sz="2200" spc="-30" dirty="0">
                          <a:effectLst/>
                          <a:latin typeface="Times New Roman"/>
                          <a:ea typeface="Calibri"/>
                          <a:cs typeface="Times New Roman"/>
                        </a:rPr>
                        <a:t> </a:t>
                      </a:r>
                      <a:r>
                        <a:rPr lang="en-US" sz="2200" spc="-30" dirty="0" err="1">
                          <a:effectLst/>
                          <a:latin typeface="Times New Roman"/>
                          <a:ea typeface="Calibri"/>
                          <a:cs typeface="Times New Roman"/>
                        </a:rPr>
                        <a:t>đường</a:t>
                      </a:r>
                      <a:r>
                        <a:rPr lang="en-US" sz="2200" spc="-30" dirty="0">
                          <a:effectLst/>
                          <a:latin typeface="Times New Roman"/>
                          <a:ea typeface="Calibri"/>
                          <a:cs typeface="Times New Roman"/>
                        </a:rPr>
                        <a:t> </a:t>
                      </a:r>
                      <a:r>
                        <a:rPr lang="en-US" sz="2200" spc="-30" dirty="0" err="1">
                          <a:effectLst/>
                          <a:latin typeface="Times New Roman"/>
                          <a:ea typeface="Calibri"/>
                          <a:cs typeface="Times New Roman"/>
                        </a:rPr>
                        <a:t>bộ</a:t>
                      </a:r>
                      <a:r>
                        <a:rPr lang="en-US" sz="2200" spc="-30" dirty="0">
                          <a:effectLst/>
                          <a:latin typeface="Times New Roman"/>
                          <a:ea typeface="Calibri"/>
                          <a:cs typeface="Times New Roman"/>
                        </a:rPr>
                        <a:t>, </a:t>
                      </a:r>
                      <a:r>
                        <a:rPr lang="en-US" sz="2200" spc="-30" dirty="0" err="1">
                          <a:effectLst/>
                          <a:latin typeface="Times New Roman"/>
                          <a:ea typeface="Calibri"/>
                          <a:cs typeface="Times New Roman"/>
                        </a:rPr>
                        <a:t>đường</a:t>
                      </a:r>
                      <a:r>
                        <a:rPr lang="en-US" sz="2200" spc="-30" dirty="0">
                          <a:effectLst/>
                          <a:latin typeface="Times New Roman"/>
                          <a:ea typeface="Calibri"/>
                          <a:cs typeface="Times New Roman"/>
                        </a:rPr>
                        <a:t> </a:t>
                      </a:r>
                      <a:r>
                        <a:rPr lang="en-US" sz="2200" spc="-30" dirty="0" err="1" smtClean="0">
                          <a:effectLst/>
                          <a:latin typeface="Times New Roman"/>
                          <a:ea typeface="Calibri"/>
                          <a:cs typeface="Times New Roman"/>
                        </a:rPr>
                        <a:t>sắt</a:t>
                      </a:r>
                      <a:r>
                        <a:rPr lang="en-US" sz="2200" spc="-30" dirty="0" smtClean="0">
                          <a:effectLst/>
                          <a:latin typeface="Times New Roman"/>
                          <a:ea typeface="Calibri"/>
                          <a:cs typeface="Times New Roman"/>
                        </a:rPr>
                        <a:t>.</a:t>
                      </a:r>
                      <a:endParaRPr lang="vi-VN" sz="2200" dirty="0">
                        <a:effectLst/>
                        <a:latin typeface="Calibri"/>
                        <a:ea typeface="Calibri"/>
                        <a:cs typeface="Times New Roman"/>
                      </a:endParaRPr>
                    </a:p>
                  </a:txBody>
                  <a:tcPr marL="68580" marR="68580" marT="0" marB="0">
                    <a:solidFill>
                      <a:srgbClr val="00B050"/>
                    </a:solidFill>
                  </a:tcPr>
                </a:tc>
                <a:tc>
                  <a:txBody>
                    <a:bodyPr/>
                    <a:lstStyle/>
                    <a:p>
                      <a:pPr algn="just">
                        <a:lnSpc>
                          <a:spcPct val="130000"/>
                        </a:lnSpc>
                        <a:spcAft>
                          <a:spcPts val="1000"/>
                        </a:spcAft>
                        <a:tabLst>
                          <a:tab pos="8821420" algn="l"/>
                        </a:tabLst>
                      </a:pPr>
                      <a:r>
                        <a:rPr lang="en-US" sz="2200" b="1" smtClean="0">
                          <a:effectLst/>
                          <a:latin typeface="Times New Roman"/>
                          <a:ea typeface="Calibri"/>
                          <a:cs typeface="Times New Roman"/>
                        </a:rPr>
                        <a:t>1</a:t>
                      </a:r>
                      <a:r>
                        <a:rPr lang="en-US" sz="2200" smtClean="0">
                          <a:effectLst/>
                          <a:latin typeface="Times New Roman"/>
                          <a:ea typeface="Calibri"/>
                          <a:cs typeface="Times New Roman"/>
                        </a:rPr>
                        <a:t>.1. </a:t>
                      </a:r>
                      <a:r>
                        <a:rPr lang="en-US" sz="2200">
                          <a:effectLst/>
                          <a:latin typeface="Times New Roman"/>
                          <a:ea typeface="Calibri"/>
                          <a:cs typeface="Times New Roman"/>
                        </a:rPr>
                        <a:t>Một số quy định của pháp luật về nhường đường, vượt xe, chuyển hướng xe trên đường bộ (đối với người đi xe đạp, xe đạp điện</a:t>
                      </a:r>
                      <a:r>
                        <a:rPr lang="en-US" sz="2200" smtClean="0">
                          <a:effectLst/>
                          <a:latin typeface="Times New Roman"/>
                          <a:ea typeface="Calibri"/>
                          <a:cs typeface="Times New Roman"/>
                        </a:rPr>
                        <a:t>)</a:t>
                      </a:r>
                      <a:endParaRPr lang="vi-VN" sz="2200">
                        <a:effectLst/>
                        <a:latin typeface="Calibri"/>
                        <a:ea typeface="Calibri"/>
                        <a:cs typeface="Times New Roman"/>
                      </a:endParaRPr>
                    </a:p>
                  </a:txBody>
                  <a:tcPr marL="68580" marR="68580" marT="0" marB="0"/>
                </a:tc>
              </a:tr>
              <a:tr h="370840">
                <a:tc>
                  <a:txBody>
                    <a:bodyPr/>
                    <a:lstStyle/>
                    <a:p>
                      <a:pPr algn="just">
                        <a:lnSpc>
                          <a:spcPct val="130000"/>
                        </a:lnSpc>
                        <a:spcAft>
                          <a:spcPts val="1000"/>
                        </a:spcAft>
                        <a:tabLst>
                          <a:tab pos="8821420" algn="l"/>
                        </a:tabLst>
                      </a:pPr>
                      <a:r>
                        <a:rPr lang="en-US" sz="2200" dirty="0">
                          <a:effectLst/>
                          <a:latin typeface="Times New Roman"/>
                          <a:ea typeface="Calibri"/>
                          <a:cs typeface="Times New Roman"/>
                        </a:rPr>
                        <a:t> </a:t>
                      </a:r>
                      <a:endParaRPr lang="vi-VN" sz="2200" dirty="0">
                        <a:effectLst/>
                        <a:latin typeface="Calibri"/>
                        <a:ea typeface="Calibri"/>
                        <a:cs typeface="Times New Roman"/>
                      </a:endParaRPr>
                    </a:p>
                  </a:txBody>
                  <a:tcPr marL="68580" marR="68580" marT="0" marB="0">
                    <a:solidFill>
                      <a:srgbClr val="00B050"/>
                    </a:solidFill>
                  </a:tcPr>
                </a:tc>
                <a:tc>
                  <a:txBody>
                    <a:bodyPr/>
                    <a:lstStyle/>
                    <a:p>
                      <a:pPr algn="just">
                        <a:lnSpc>
                          <a:spcPct val="130000"/>
                        </a:lnSpc>
                        <a:spcAft>
                          <a:spcPts val="1000"/>
                        </a:spcAft>
                        <a:tabLst>
                          <a:tab pos="8821420" algn="l"/>
                        </a:tabLst>
                      </a:pPr>
                      <a:r>
                        <a:rPr lang="en-US" sz="2200">
                          <a:effectLst/>
                          <a:latin typeface="Times New Roman"/>
                          <a:ea typeface="Calibri"/>
                          <a:cs typeface="Times New Roman"/>
                        </a:rPr>
                        <a:t> </a:t>
                      </a:r>
                      <a:endParaRPr lang="vi-VN" sz="2200">
                        <a:effectLst/>
                        <a:latin typeface="Calibri"/>
                        <a:ea typeface="Calibri"/>
                        <a:cs typeface="Times New Roman"/>
                      </a:endParaRPr>
                    </a:p>
                  </a:txBody>
                  <a:tcPr marL="68580" marR="68580" marT="0" marB="0"/>
                </a:tc>
                <a:tc>
                  <a:txBody>
                    <a:bodyPr/>
                    <a:lstStyle/>
                    <a:p>
                      <a:pPr algn="just">
                        <a:lnSpc>
                          <a:spcPct val="130000"/>
                        </a:lnSpc>
                        <a:spcAft>
                          <a:spcPts val="1000"/>
                        </a:spcAft>
                        <a:tabLst>
                          <a:tab pos="8821420" algn="l"/>
                        </a:tabLst>
                      </a:pPr>
                      <a:r>
                        <a:rPr lang="en-US" sz="2200" b="1" dirty="0" smtClean="0">
                          <a:effectLst/>
                          <a:latin typeface="Times New Roman"/>
                          <a:ea typeface="Calibri"/>
                          <a:cs typeface="Times New Roman"/>
                        </a:rPr>
                        <a:t>1.2</a:t>
                      </a:r>
                      <a:r>
                        <a:rPr lang="en-US" sz="2200" b="1" dirty="0">
                          <a:effectLst/>
                          <a:latin typeface="Times New Roman"/>
                          <a:ea typeface="Calibri"/>
                          <a:cs typeface="Times New Roman"/>
                        </a:rPr>
                        <a:t>. </a:t>
                      </a:r>
                      <a:r>
                        <a:rPr lang="en-US" sz="2200" dirty="0" err="1">
                          <a:effectLst/>
                          <a:latin typeface="Times New Roman"/>
                          <a:ea typeface="Calibri"/>
                          <a:cs typeface="Times New Roman"/>
                        </a:rPr>
                        <a:t>Một</a:t>
                      </a:r>
                      <a:r>
                        <a:rPr lang="en-US" sz="2200" dirty="0">
                          <a:effectLst/>
                          <a:latin typeface="Times New Roman"/>
                          <a:ea typeface="Calibri"/>
                          <a:cs typeface="Times New Roman"/>
                        </a:rPr>
                        <a:t> </a:t>
                      </a:r>
                      <a:r>
                        <a:rPr lang="en-US" sz="2200" dirty="0" err="1">
                          <a:effectLst/>
                          <a:latin typeface="Times New Roman"/>
                          <a:ea typeface="Calibri"/>
                          <a:cs typeface="Times New Roman"/>
                        </a:rPr>
                        <a:t>số</a:t>
                      </a:r>
                      <a:r>
                        <a:rPr lang="en-US" sz="2200" dirty="0">
                          <a:effectLst/>
                          <a:latin typeface="Times New Roman"/>
                          <a:ea typeface="Calibri"/>
                          <a:cs typeface="Times New Roman"/>
                        </a:rPr>
                        <a:t> </a:t>
                      </a:r>
                      <a:r>
                        <a:rPr lang="en-US" sz="2200" dirty="0" err="1">
                          <a:effectLst/>
                          <a:latin typeface="Times New Roman"/>
                          <a:ea typeface="Calibri"/>
                          <a:cs typeface="Times New Roman"/>
                        </a:rPr>
                        <a:t>hành</a:t>
                      </a:r>
                      <a:r>
                        <a:rPr lang="en-US" sz="2200" dirty="0">
                          <a:effectLst/>
                          <a:latin typeface="Times New Roman"/>
                          <a:ea typeface="Calibri"/>
                          <a:cs typeface="Times New Roman"/>
                        </a:rPr>
                        <a:t> vi </a:t>
                      </a:r>
                      <a:r>
                        <a:rPr lang="en-US" sz="2200" dirty="0" err="1">
                          <a:effectLst/>
                          <a:latin typeface="Times New Roman"/>
                          <a:ea typeface="Calibri"/>
                          <a:cs typeface="Times New Roman"/>
                        </a:rPr>
                        <a:t>nghiêm</a:t>
                      </a:r>
                      <a:r>
                        <a:rPr lang="en-US" sz="2200" dirty="0">
                          <a:effectLst/>
                          <a:latin typeface="Times New Roman"/>
                          <a:ea typeface="Calibri"/>
                          <a:cs typeface="Times New Roman"/>
                        </a:rPr>
                        <a:t> </a:t>
                      </a:r>
                      <a:r>
                        <a:rPr lang="en-US" sz="2200" dirty="0" err="1">
                          <a:effectLst/>
                          <a:latin typeface="Times New Roman"/>
                          <a:ea typeface="Calibri"/>
                          <a:cs typeface="Times New Roman"/>
                        </a:rPr>
                        <a:t>cấm</a:t>
                      </a:r>
                      <a:r>
                        <a:rPr lang="en-US" sz="2200" dirty="0">
                          <a:effectLst/>
                          <a:latin typeface="Times New Roman"/>
                          <a:ea typeface="Calibri"/>
                          <a:cs typeface="Times New Roman"/>
                        </a:rPr>
                        <a:t> </a:t>
                      </a:r>
                      <a:r>
                        <a:rPr lang="en-US" sz="2200" dirty="0" err="1">
                          <a:effectLst/>
                          <a:latin typeface="Times New Roman"/>
                          <a:ea typeface="Calibri"/>
                          <a:cs typeface="Times New Roman"/>
                        </a:rPr>
                        <a:t>trong</a:t>
                      </a:r>
                      <a:r>
                        <a:rPr lang="en-US" sz="2200" dirty="0">
                          <a:effectLst/>
                          <a:latin typeface="Times New Roman"/>
                          <a:ea typeface="Calibri"/>
                          <a:cs typeface="Times New Roman"/>
                        </a:rPr>
                        <a:t> </a:t>
                      </a:r>
                      <a:r>
                        <a:rPr lang="en-US" sz="2200" dirty="0" smtClean="0">
                          <a:effectLst/>
                          <a:latin typeface="Times New Roman"/>
                          <a:ea typeface="Calibri"/>
                          <a:cs typeface="Times New Roman"/>
                        </a:rPr>
                        <a:t>GT</a:t>
                      </a:r>
                      <a:r>
                        <a:rPr lang="en-US" sz="2200" baseline="0" dirty="0" smtClean="0">
                          <a:effectLst/>
                          <a:latin typeface="Times New Roman"/>
                          <a:ea typeface="Calibri"/>
                          <a:cs typeface="Times New Roman"/>
                        </a:rPr>
                        <a:t> </a:t>
                      </a:r>
                      <a:r>
                        <a:rPr lang="en-US" sz="2200" dirty="0" err="1" smtClean="0">
                          <a:effectLst/>
                          <a:latin typeface="Times New Roman"/>
                          <a:ea typeface="Calibri"/>
                          <a:cs typeface="Times New Roman"/>
                        </a:rPr>
                        <a:t>đường</a:t>
                      </a:r>
                      <a:r>
                        <a:rPr lang="en-US" sz="2200" dirty="0" smtClean="0">
                          <a:effectLst/>
                          <a:latin typeface="Times New Roman"/>
                          <a:ea typeface="Calibri"/>
                          <a:cs typeface="Times New Roman"/>
                        </a:rPr>
                        <a:t> </a:t>
                      </a:r>
                      <a:r>
                        <a:rPr lang="en-US" sz="2200" dirty="0" err="1" smtClean="0">
                          <a:effectLst/>
                          <a:latin typeface="Times New Roman"/>
                          <a:ea typeface="Calibri"/>
                          <a:cs typeface="Times New Roman"/>
                        </a:rPr>
                        <a:t>bộ</a:t>
                      </a:r>
                      <a:r>
                        <a:rPr lang="en-US" sz="2200" dirty="0" smtClean="0">
                          <a:effectLst/>
                          <a:latin typeface="Times New Roman"/>
                          <a:ea typeface="Calibri"/>
                          <a:cs typeface="Times New Roman"/>
                        </a:rPr>
                        <a:t>.</a:t>
                      </a:r>
                      <a:endParaRPr lang="vi-VN" sz="2200" dirty="0">
                        <a:effectLst/>
                        <a:latin typeface="Calibri"/>
                        <a:ea typeface="Calibri"/>
                        <a:cs typeface="Times New Roman"/>
                      </a:endParaRPr>
                    </a:p>
                  </a:txBody>
                  <a:tcPr marL="68580" marR="68580" marT="0" marB="0">
                    <a:solidFill>
                      <a:srgbClr val="00B050"/>
                    </a:solidFill>
                  </a:tcPr>
                </a:tc>
                <a:tc>
                  <a:txBody>
                    <a:bodyPr/>
                    <a:lstStyle/>
                    <a:p>
                      <a:pPr algn="just">
                        <a:lnSpc>
                          <a:spcPct val="130000"/>
                        </a:lnSpc>
                        <a:spcAft>
                          <a:spcPts val="1000"/>
                        </a:spcAft>
                        <a:tabLst>
                          <a:tab pos="8821420" algn="l"/>
                        </a:tabLst>
                      </a:pPr>
                      <a:r>
                        <a:rPr lang="en-US" sz="2200" b="1" smtClean="0">
                          <a:effectLst/>
                          <a:latin typeface="Times New Roman"/>
                          <a:ea typeface="Calibri"/>
                          <a:cs typeface="Times New Roman"/>
                        </a:rPr>
                        <a:t>1.2</a:t>
                      </a:r>
                      <a:r>
                        <a:rPr lang="en-US" sz="2200" b="1">
                          <a:effectLst/>
                          <a:latin typeface="Times New Roman"/>
                          <a:ea typeface="Calibri"/>
                          <a:cs typeface="Times New Roman"/>
                        </a:rPr>
                        <a:t>.</a:t>
                      </a:r>
                      <a:r>
                        <a:rPr lang="en-US" sz="2200">
                          <a:effectLst/>
                          <a:latin typeface="Times New Roman"/>
                          <a:ea typeface="Calibri"/>
                          <a:cs typeface="Times New Roman"/>
                        </a:rPr>
                        <a:t> Một số quy định </a:t>
                      </a:r>
                      <a:r>
                        <a:rPr lang="en-US" sz="2200" smtClean="0">
                          <a:effectLst/>
                          <a:latin typeface="Times New Roman"/>
                          <a:ea typeface="Calibri"/>
                          <a:cs typeface="Times New Roman"/>
                        </a:rPr>
                        <a:t>của</a:t>
                      </a:r>
                      <a:r>
                        <a:rPr lang="en-US" sz="2200" baseline="0" smtClean="0">
                          <a:effectLst/>
                          <a:latin typeface="Times New Roman"/>
                          <a:ea typeface="Calibri"/>
                          <a:cs typeface="Times New Roman"/>
                        </a:rPr>
                        <a:t> PL </a:t>
                      </a:r>
                      <a:r>
                        <a:rPr lang="en-US" sz="2200" smtClean="0">
                          <a:effectLst/>
                          <a:latin typeface="Times New Roman"/>
                          <a:ea typeface="Calibri"/>
                          <a:cs typeface="Times New Roman"/>
                        </a:rPr>
                        <a:t>về GT</a:t>
                      </a:r>
                      <a:r>
                        <a:rPr lang="en-US" sz="2200" baseline="0" smtClean="0">
                          <a:effectLst/>
                          <a:latin typeface="Times New Roman"/>
                          <a:ea typeface="Calibri"/>
                          <a:cs typeface="Times New Roman"/>
                        </a:rPr>
                        <a:t> </a:t>
                      </a:r>
                      <a:r>
                        <a:rPr lang="en-US" sz="2200" smtClean="0">
                          <a:effectLst/>
                          <a:latin typeface="Times New Roman"/>
                          <a:ea typeface="Calibri"/>
                          <a:cs typeface="Times New Roman"/>
                        </a:rPr>
                        <a:t>đô </a:t>
                      </a:r>
                      <a:r>
                        <a:rPr lang="en-US" sz="2200">
                          <a:effectLst/>
                          <a:latin typeface="Times New Roman"/>
                          <a:ea typeface="Calibri"/>
                          <a:cs typeface="Times New Roman"/>
                        </a:rPr>
                        <a:t>thị và nơi đông dân </a:t>
                      </a:r>
                      <a:r>
                        <a:rPr lang="en-US" sz="2200" smtClean="0">
                          <a:effectLst/>
                          <a:latin typeface="Times New Roman"/>
                          <a:ea typeface="Calibri"/>
                          <a:cs typeface="Times New Roman"/>
                        </a:rPr>
                        <a:t>cư</a:t>
                      </a:r>
                      <a:endParaRPr lang="vi-VN" sz="220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6795796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1347</TotalTime>
  <Words>6246</Words>
  <Application>Microsoft Office PowerPoint</Application>
  <PresentationFormat>On-screen Show (4:3)</PresentationFormat>
  <Paragraphs>358</Paragraphs>
  <Slides>60</Slides>
  <Notes>0</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Office Theme</vt:lpstr>
      <vt:lpstr>SỞ GIÁO DỤC VÀ ĐÀO TẠO HÀ NỘI</vt:lpstr>
      <vt:lpstr>MONG ĐỢI VỀ KHÓA TẬP HUẤN</vt:lpstr>
      <vt:lpstr>.</vt:lpstr>
      <vt:lpstr>   1. Giáo dục an toàn giao thông cho học sinh  </vt:lpstr>
      <vt:lpstr>.</vt:lpstr>
      <vt:lpstr>2.1. QUAN ĐIỂM XÂY DỰNG CHƯƠNG TRÌNH </vt:lpstr>
      <vt:lpstr>2.1. QUAN ĐIỂM XÂY DỰNG CHƯƠNG TRÌNH (Tiếp)</vt:lpstr>
      <vt:lpstr>2.1. QUAN ĐIỂM XÂY DỰNG CHƯƠNG TRÌNH (Tiếp)</vt:lpstr>
      <vt:lpstr>.</vt:lpstr>
      <vt:lpstr>3.1. QUAN ĐIỂM XÂY DỰNG CHƯƠNG TRÌNH (Tiếp)</vt:lpstr>
      <vt:lpstr>2.2. CHUẨN ĐẦU RA CẤP THCS </vt:lpstr>
      <vt:lpstr>2.2. CHUẨN ĐẦU RA CẤP THCS (Tiếp)</vt:lpstr>
      <vt:lpstr>2.2. CHUẨN ĐẦU RA CẤP THCS (Tiếp)</vt:lpstr>
      <vt:lpstr>2.3. CHƯƠNG TRÌNH GDATGT cấp THCS </vt:lpstr>
      <vt:lpstr>2.3. CHƯƠNG TRÌNH GDATGT cấp THCS (Tiếp)</vt:lpstr>
      <vt:lpstr>2.3. CHƯƠNG TRÌNH GDATGT cấp THCS (Tiếp)</vt:lpstr>
      <vt:lpstr>.</vt:lpstr>
      <vt:lpstr> 2.1. Giới thiệu chung về cuốn tài liệu </vt:lpstr>
      <vt:lpstr>CẤU TRÚC MỖI BÀI (Tiếp) </vt:lpstr>
      <vt:lpstr> CẤU TRÚC MỖI BÀI (Tiếp)</vt:lpstr>
      <vt:lpstr>2.2. Nội dung giáo dục ATGT ở từng lớp</vt:lpstr>
      <vt:lpstr>.</vt:lpstr>
      <vt:lpstr>  </vt:lpstr>
      <vt:lpstr> Bài 2. Một số nguy cơ gây mất an toàn khi tham gia giao thông và cách phòng tránh  </vt:lpstr>
      <vt:lpstr>a)Tham gia GT trong thời tiết xấu </vt:lpstr>
      <vt:lpstr> LỚP 8 </vt:lpstr>
      <vt:lpstr>.</vt:lpstr>
      <vt:lpstr> Bài 3. ĐI XE ĐẠP ĐIỆN AN TOÀN </vt:lpstr>
      <vt:lpstr>LỚP 9</vt:lpstr>
      <vt:lpstr>.</vt:lpstr>
      <vt:lpstr> 3.1. Một số lưu ý khi GD ATGT cho HS THCS </vt:lpstr>
      <vt:lpstr>3.1. Một số lưu ý khi GD ATGT cho HS THCS (Tiếp)</vt:lpstr>
      <vt:lpstr>3.1. Một số lưu ý khi GD ATGT cho HS THCS (Tiếp)</vt:lpstr>
      <vt:lpstr>3.1. Một số lưu ý khi GD ATGT cho HS THCS (Tiếp)</vt:lpstr>
      <vt:lpstr>3.1. Một số lưu ý khi GD ATGT cho HS THCS (Tiếp)</vt:lpstr>
      <vt:lpstr>3.1. Một số quan điểm GD ATGT… (tiếp)</vt:lpstr>
      <vt:lpstr>Lưu ý: Với mỗi HĐ dạy học cần: </vt:lpstr>
      <vt:lpstr>Lưu ý</vt:lpstr>
      <vt:lpstr> 3.2. Một số PP giáo dục ATGT cho HS THCS </vt:lpstr>
      <vt:lpstr> 1. Phương pháp thảo luận nhóm </vt:lpstr>
      <vt:lpstr> 2. PP nghiên cứu trường hợp điển hình </vt:lpstr>
      <vt:lpstr>.</vt:lpstr>
      <vt:lpstr>PP nghiên cứu trường hợp điển hình (Tiếp)</vt:lpstr>
      <vt:lpstr>3. PP giải quyết vấn đề (xử lí tình huống)</vt:lpstr>
      <vt:lpstr>PP giải quyết vấn đề (xử lí tình huống)</vt:lpstr>
      <vt:lpstr>Ví dụ 1</vt:lpstr>
      <vt:lpstr>Ví dụ 2</vt:lpstr>
      <vt:lpstr>4. Phương pháp đóng vai</vt:lpstr>
      <vt:lpstr>Phương pháp đóng vai (Tiếp)</vt:lpstr>
      <vt:lpstr>Một số lưu ý khi sử dụng pp đóng vai</vt:lpstr>
      <vt:lpstr>Ví dụ tình huống dùng để đóng vai</vt:lpstr>
      <vt:lpstr>5. Phương pháp trò chơi </vt:lpstr>
      <vt:lpstr>6. Dạy học theo dự án ( PP dự án) </vt:lpstr>
      <vt:lpstr>Dạy học theo dự án ( PP dự án)</vt:lpstr>
      <vt:lpstr>Ví dụ về PP dự án</vt:lpstr>
      <vt:lpstr>3.3. Một số PP giáo dục ATGT cho HS </vt:lpstr>
      <vt:lpstr>.</vt:lpstr>
      <vt:lpstr>Thực hành</vt:lpstr>
      <vt:lpstr>.</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세훈아 사랑해!!</dc:creator>
  <cp:lastModifiedBy>Tien Ich May Tinh</cp:lastModifiedBy>
  <cp:revision>111</cp:revision>
  <dcterms:created xsi:type="dcterms:W3CDTF">2018-08-12T11:06:01Z</dcterms:created>
  <dcterms:modified xsi:type="dcterms:W3CDTF">2020-10-30T03:37:41Z</dcterms:modified>
</cp:coreProperties>
</file>