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8" r:id="rId2"/>
    <p:sldId id="307" r:id="rId3"/>
    <p:sldId id="308" r:id="rId4"/>
    <p:sldId id="309" r:id="rId5"/>
    <p:sldId id="310" r:id="rId6"/>
    <p:sldId id="311" r:id="rId7"/>
    <p:sldId id="312" r:id="rId8"/>
    <p:sldId id="314" r:id="rId9"/>
    <p:sldId id="313" r:id="rId10"/>
    <p:sldId id="296" r:id="rId11"/>
    <p:sldId id="297" r:id="rId12"/>
    <p:sldId id="259" r:id="rId13"/>
    <p:sldId id="261" r:id="rId14"/>
    <p:sldId id="264" r:id="rId15"/>
    <p:sldId id="277" r:id="rId16"/>
    <p:sldId id="265" r:id="rId17"/>
    <p:sldId id="266" r:id="rId18"/>
    <p:sldId id="267" r:id="rId19"/>
    <p:sldId id="268" r:id="rId20"/>
    <p:sldId id="298" r:id="rId21"/>
    <p:sldId id="299" r:id="rId22"/>
    <p:sldId id="300" r:id="rId23"/>
    <p:sldId id="301" r:id="rId24"/>
    <p:sldId id="302" r:id="rId25"/>
    <p:sldId id="270" r:id="rId26"/>
    <p:sldId id="271" r:id="rId27"/>
    <p:sldId id="272" r:id="rId28"/>
    <p:sldId id="273" r:id="rId29"/>
    <p:sldId id="274" r:id="rId30"/>
    <p:sldId id="304" r:id="rId31"/>
    <p:sldId id="305" r:id="rId32"/>
    <p:sldId id="306" r:id="rId33"/>
    <p:sldId id="279" r:id="rId34"/>
    <p:sldId id="280" r:id="rId35"/>
    <p:sldId id="282" r:id="rId36"/>
    <p:sldId id="283" r:id="rId37"/>
    <p:sldId id="284" r:id="rId38"/>
    <p:sldId id="285" r:id="rId39"/>
    <p:sldId id="286" r:id="rId40"/>
    <p:sldId id="287" r:id="rId41"/>
    <p:sldId id="303" r:id="rId42"/>
    <p:sldId id="288" r:id="rId43"/>
    <p:sldId id="289" r:id="rId44"/>
    <p:sldId id="290" r:id="rId45"/>
    <p:sldId id="291" r:id="rId46"/>
    <p:sldId id="29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2" d="100"/>
          <a:sy n="102" d="100"/>
        </p:scale>
        <p:origin x="264" y="108"/>
      </p:cViewPr>
      <p:guideLst>
        <p:guide orient="horz" pos="2160"/>
        <p:guide pos="2880"/>
      </p:guideLst>
    </p:cSldViewPr>
  </p:slideViewPr>
  <p:notesTextViewPr>
    <p:cViewPr>
      <p:scale>
        <a:sx n="1" d="1"/>
        <a:sy n="1" d="1"/>
      </p:scale>
      <p:origin x="0" y="0"/>
    </p:cViewPr>
  </p:notesTextViewPr>
  <p:notesViewPr>
    <p:cSldViewPr>
      <p:cViewPr varScale="1">
        <p:scale>
          <a:sx n="56" d="100"/>
          <a:sy n="56" d="100"/>
        </p:scale>
        <p:origin x="-282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50EA24-3997-4894-9369-B095304137C6}" type="datetimeFigureOut">
              <a:rPr lang="en-US" smtClean="0"/>
              <a:t>1/14/2020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A6ADC6-97CE-4329-A731-F5F0CA789BA5}" type="slidenum">
              <a:rPr lang="en-US" smtClean="0"/>
              <a:t>‹#›</a:t>
            </a:fld>
            <a:endParaRPr lang="en-US"/>
          </a:p>
        </p:txBody>
      </p:sp>
    </p:spTree>
    <p:extLst>
      <p:ext uri="{BB962C8B-B14F-4D97-AF65-F5344CB8AC3E}">
        <p14:creationId xmlns:p14="http://schemas.microsoft.com/office/powerpoint/2010/main" val="14771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7CE1D3-E134-4E1B-8F21-22DBD06F2AF6}"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Tree>
    <p:extLst>
      <p:ext uri="{BB962C8B-B14F-4D97-AF65-F5344CB8AC3E}">
        <p14:creationId xmlns:p14="http://schemas.microsoft.com/office/powerpoint/2010/main" val="176491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6ADC6-97CE-4329-A731-F5F0CA789BA5}" type="slidenum">
              <a:rPr lang="en-US" smtClean="0"/>
              <a:t>37</a:t>
            </a:fld>
            <a:endParaRPr lang="en-US"/>
          </a:p>
        </p:txBody>
      </p:sp>
    </p:spTree>
    <p:extLst>
      <p:ext uri="{BB962C8B-B14F-4D97-AF65-F5344CB8AC3E}">
        <p14:creationId xmlns:p14="http://schemas.microsoft.com/office/powerpoint/2010/main" val="424525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CB3D0A-60ED-4DC7-BDF8-53B37758555F}"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4299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B3D0A-60ED-4DC7-BDF8-53B37758555F}"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96519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B3D0A-60ED-4DC7-BDF8-53B37758555F}"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331519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B3D0A-60ED-4DC7-BDF8-53B37758555F}"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475866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CB3D0A-60ED-4DC7-BDF8-53B37758555F}" type="datetimeFigureOut">
              <a:rPr lang="en-US" smtClean="0"/>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56671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CB3D0A-60ED-4DC7-BDF8-53B37758555F}"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125705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CB3D0A-60ED-4DC7-BDF8-53B37758555F}" type="datetimeFigureOut">
              <a:rPr lang="en-US" smtClean="0"/>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757445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CB3D0A-60ED-4DC7-BDF8-53B37758555F}" type="datetimeFigureOut">
              <a:rPr lang="en-US" smtClean="0"/>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34381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B3D0A-60ED-4DC7-BDF8-53B37758555F}" type="datetimeFigureOut">
              <a:rPr lang="en-US" smtClean="0"/>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3231920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B3D0A-60ED-4DC7-BDF8-53B37758555F}"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2680632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B3D0A-60ED-4DC7-BDF8-53B37758555F}" type="datetimeFigureOut">
              <a:rPr lang="en-US" smtClean="0"/>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5C029F-CD5B-48B3-8D6D-73C4F5ED350C}" type="slidenum">
              <a:rPr lang="en-US" smtClean="0"/>
              <a:t>‹#›</a:t>
            </a:fld>
            <a:endParaRPr lang="en-US"/>
          </a:p>
        </p:txBody>
      </p:sp>
    </p:spTree>
    <p:extLst>
      <p:ext uri="{BB962C8B-B14F-4D97-AF65-F5344CB8AC3E}">
        <p14:creationId xmlns:p14="http://schemas.microsoft.com/office/powerpoint/2010/main" val="16262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CB3D0A-60ED-4DC7-BDF8-53B37758555F}" type="datetimeFigureOut">
              <a:rPr lang="en-US" smtClean="0"/>
              <a:t>1/14/2020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C029F-CD5B-48B3-8D6D-73C4F5ED350C}" type="slidenum">
              <a:rPr lang="en-US" smtClean="0"/>
              <a:t>‹#›</a:t>
            </a:fld>
            <a:endParaRPr lang="en-US"/>
          </a:p>
        </p:txBody>
      </p:sp>
    </p:spTree>
    <p:extLst>
      <p:ext uri="{BB962C8B-B14F-4D97-AF65-F5344CB8AC3E}">
        <p14:creationId xmlns:p14="http://schemas.microsoft.com/office/powerpoint/2010/main" val="759465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0.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image" Target="../media/image15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5.png"/><Relationship Id="rId4" Type="http://schemas.openxmlformats.org/officeDocument/2006/relationships/image" Target="../media/image22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7.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4.xml"/><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0.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04923"/>
          </a:xfrm>
        </p:spPr>
        <p:txBody>
          <a:bodyPr>
            <a:noAutofit/>
          </a:bodyPr>
          <a:lstStyle/>
          <a:p>
            <a:pPr algn="l"/>
            <a:r>
              <a:rPr lang="en-US" sz="3600" b="1" dirty="0" smtClean="0">
                <a:solidFill>
                  <a:schemeClr val="accent6">
                    <a:lumMod val="75000"/>
                  </a:schemeClr>
                </a:solidFill>
                <a:latin typeface="Times New Roman" pitchFamily="18" charset="0"/>
                <a:cs typeface="Times New Roman" pitchFamily="18" charset="0"/>
              </a:rPr>
              <a:t>I. TÍNH CHẤT VẬT LÝ - ỨNG DỤNG </a:t>
            </a:r>
            <a:endParaRPr lang="en-US" sz="3600" b="1" dirty="0">
              <a:solidFill>
                <a:schemeClr val="accent6">
                  <a:lumMod val="75000"/>
                </a:schemeClr>
              </a:solidFill>
              <a:latin typeface="Times New Roman" pitchFamily="18" charset="0"/>
              <a:cs typeface="Times New Roman" pitchFamily="18" charset="0"/>
            </a:endParaRPr>
          </a:p>
        </p:txBody>
      </p:sp>
      <p:sp>
        <p:nvSpPr>
          <p:cNvPr id="5" name="TextBox 4"/>
          <p:cNvSpPr txBox="1"/>
          <p:nvPr/>
        </p:nvSpPr>
        <p:spPr>
          <a:xfrm>
            <a:off x="533401" y="1129253"/>
            <a:ext cx="5334000"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lý</a:t>
            </a:r>
            <a:endParaRPr lang="en-US" sz="3200" b="1" dirty="0">
              <a:latin typeface="Times New Roman" pitchFamily="18" charset="0"/>
              <a:cs typeface="Times New Roman" pitchFamily="18" charset="0"/>
            </a:endParaRPr>
          </a:p>
        </p:txBody>
      </p:sp>
      <p:pic>
        <p:nvPicPr>
          <p:cNvPr id="6" name="Picture 65" descr="Kết quả hình ảnh cho LÁ NH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552" y="2722465"/>
            <a:ext cx="3479257" cy="236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21" y="2722465"/>
            <a:ext cx="3147904" cy="2360927"/>
          </a:xfrm>
          <a:prstGeom prst="rect">
            <a:avLst/>
          </a:prstGeom>
        </p:spPr>
      </p:pic>
      <p:sp>
        <p:nvSpPr>
          <p:cNvPr id="12" name="TextBox 11"/>
          <p:cNvSpPr txBox="1"/>
          <p:nvPr/>
        </p:nvSpPr>
        <p:spPr>
          <a:xfrm>
            <a:off x="533399" y="1765053"/>
            <a:ext cx="7239000" cy="830997"/>
          </a:xfrm>
          <a:prstGeom prst="rect">
            <a:avLst/>
          </a:prstGeom>
          <a:noFill/>
        </p:spPr>
        <p:txBody>
          <a:bodyPr wrap="square" rtlCol="0">
            <a:spAutoFit/>
          </a:bodyPr>
          <a:lstStyle/>
          <a:p>
            <a:r>
              <a:rPr lang="en-US" altLang="en-US" sz="2400" dirty="0" err="1">
                <a:latin typeface="Times New Roman" pitchFamily="18" charset="0"/>
                <a:cs typeface="Times New Roman" pitchFamily="18" charset="0"/>
              </a:rPr>
              <a:t>Quan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mẫu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dụng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cụ</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bằng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rút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luận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lý</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smtClean="0">
                <a:latin typeface="Times New Roman" pitchFamily="18" charset="0"/>
                <a:cs typeface="Times New Roman" pitchFamily="18" charset="0"/>
              </a:rPr>
              <a:t>?</a:t>
            </a:r>
            <a:endParaRPr lang="en-US" altLang="en-US" sz="2400" dirty="0">
              <a:latin typeface="Times New Roman" pitchFamily="18" charset="0"/>
              <a:cs typeface="Times New Roman" pitchFamily="18" charset="0"/>
            </a:endParaRPr>
          </a:p>
        </p:txBody>
      </p:sp>
      <p:sp>
        <p:nvSpPr>
          <p:cNvPr id="13" name="Text Box 59"/>
          <p:cNvSpPr txBox="1">
            <a:spLocks noChangeArrowheads="1"/>
          </p:cNvSpPr>
          <p:nvPr/>
        </p:nvSpPr>
        <p:spPr bwMode="auto">
          <a:xfrm>
            <a:off x="526575" y="5083392"/>
            <a:ext cx="3158321" cy="830997"/>
          </a:xfrm>
          <a:prstGeom prst="rect">
            <a:avLst/>
          </a:prstGeom>
          <a:solidFill>
            <a:schemeClr val="bg1"/>
          </a:solidFill>
          <a:ln w="28575">
            <a:solidFill>
              <a:schemeClr val="accent6">
                <a:lumMod val="75000"/>
              </a:schemeClr>
            </a:solid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dirty="0">
                <a:latin typeface="Times New Roman" pitchFamily="18" charset="0"/>
                <a:cs typeface="Times New Roman" pitchFamily="18" charset="0"/>
              </a:rPr>
              <a:t>Kim </a:t>
            </a:r>
            <a:r>
              <a:rPr lang="en-US" altLang="en-US" sz="2400" dirty="0" err="1">
                <a:latin typeface="Times New Roman" pitchFamily="18" charset="0"/>
                <a:cs typeface="Times New Roman" pitchFamily="18" charset="0"/>
              </a:rPr>
              <a:t>loại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màu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ánh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kim</a:t>
            </a:r>
            <a:r>
              <a:rPr lang="en-US" altLang="en-US" sz="2400" dirty="0">
                <a:latin typeface="Times New Roman" pitchFamily="18" charset="0"/>
                <a:cs typeface="Times New Roman" pitchFamily="18" charset="0"/>
              </a:rPr>
              <a:t>.</a:t>
            </a:r>
          </a:p>
        </p:txBody>
      </p:sp>
      <p:sp>
        <p:nvSpPr>
          <p:cNvPr id="14" name="Text Box 63"/>
          <p:cNvSpPr txBox="1">
            <a:spLocks noChangeArrowheads="1"/>
          </p:cNvSpPr>
          <p:nvPr/>
        </p:nvSpPr>
        <p:spPr bwMode="auto">
          <a:xfrm>
            <a:off x="4157552" y="5083392"/>
            <a:ext cx="3479258" cy="461665"/>
          </a:xfrm>
          <a:prstGeom prst="rect">
            <a:avLst/>
          </a:prstGeom>
          <a:solidFill>
            <a:schemeClr val="bg1"/>
          </a:solidFill>
          <a:ln w="28575">
            <a:solidFill>
              <a:schemeClr val="accent6">
                <a:lumMod val="75000"/>
              </a:schemeClr>
            </a:solid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dirty="0" err="1">
                <a:latin typeface="Times New Roman" pitchFamily="18" charset="0"/>
                <a:cs typeface="Times New Roman" pitchFamily="18" charset="0"/>
              </a:rPr>
              <a:t>Dẻo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dễ</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mỏng</a:t>
            </a:r>
            <a:endParaRPr lang="en-US"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874403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75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750" fill="hold"/>
                                        <p:tgtEl>
                                          <p:spTgt spid="3"/>
                                        </p:tgtEl>
                                        <p:attrNameLst>
                                          <p:attrName>ppt_w</p:attrName>
                                        </p:attrNameLst>
                                      </p:cBhvr>
                                      <p:tavLst>
                                        <p:tav tm="0">
                                          <p:val>
                                            <p:fltVal val="0"/>
                                          </p:val>
                                        </p:tav>
                                        <p:tav tm="100000">
                                          <p:val>
                                            <p:strVal val="#ppt_w"/>
                                          </p:val>
                                        </p:tav>
                                      </p:tavLst>
                                    </p:anim>
                                    <p:anim calcmode="lin" valueType="num">
                                      <p:cBhvr>
                                        <p:cTn id="27" dur="750" fill="hold"/>
                                        <p:tgtEl>
                                          <p:spTgt spid="3"/>
                                        </p:tgtEl>
                                        <p:attrNameLst>
                                          <p:attrName>ppt_h</p:attrName>
                                        </p:attrNameLst>
                                      </p:cBhvr>
                                      <p:tavLst>
                                        <p:tav tm="0">
                                          <p:val>
                                            <p:fltVal val="0"/>
                                          </p:val>
                                        </p:tav>
                                        <p:tav tm="100000">
                                          <p:val>
                                            <p:strVal val="#ppt_h"/>
                                          </p:val>
                                        </p:tav>
                                      </p:tavLst>
                                    </p:anim>
                                    <p:animEffect transition="in" filter="fade">
                                      <p:cBhvr>
                                        <p:cTn id="28" dur="75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435">
                                          <p:stCondLst>
                                            <p:cond delay="0"/>
                                          </p:stCondLst>
                                        </p:cTn>
                                        <p:tgtEl>
                                          <p:spTgt spid="13"/>
                                        </p:tgtEl>
                                      </p:cBhvr>
                                    </p:animEffect>
                                    <p:anim calcmode="lin" valueType="num">
                                      <p:cBhvr>
                                        <p:cTn id="3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3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9" dur="20">
                                          <p:stCondLst>
                                            <p:cond delay="487"/>
                                          </p:stCondLst>
                                        </p:cTn>
                                        <p:tgtEl>
                                          <p:spTgt spid="13"/>
                                        </p:tgtEl>
                                      </p:cBhvr>
                                      <p:to x="100000" y="60000"/>
                                    </p:animScale>
                                    <p:animScale>
                                      <p:cBhvr>
                                        <p:cTn id="40" dur="124" decel="50000">
                                          <p:stCondLst>
                                            <p:cond delay="507"/>
                                          </p:stCondLst>
                                        </p:cTn>
                                        <p:tgtEl>
                                          <p:spTgt spid="13"/>
                                        </p:tgtEl>
                                      </p:cBhvr>
                                      <p:to x="100000" y="100000"/>
                                    </p:animScale>
                                    <p:animScale>
                                      <p:cBhvr>
                                        <p:cTn id="41" dur="20">
                                          <p:stCondLst>
                                            <p:cond delay="984"/>
                                          </p:stCondLst>
                                        </p:cTn>
                                        <p:tgtEl>
                                          <p:spTgt spid="13"/>
                                        </p:tgtEl>
                                      </p:cBhvr>
                                      <p:to x="100000" y="80000"/>
                                    </p:animScale>
                                    <p:animScale>
                                      <p:cBhvr>
                                        <p:cTn id="42" dur="124" decel="50000">
                                          <p:stCondLst>
                                            <p:cond delay="1004"/>
                                          </p:stCondLst>
                                        </p:cTn>
                                        <p:tgtEl>
                                          <p:spTgt spid="13"/>
                                        </p:tgtEl>
                                      </p:cBhvr>
                                      <p:to x="100000" y="100000"/>
                                    </p:animScale>
                                    <p:animScale>
                                      <p:cBhvr>
                                        <p:cTn id="43" dur="20">
                                          <p:stCondLst>
                                            <p:cond delay="1231"/>
                                          </p:stCondLst>
                                        </p:cTn>
                                        <p:tgtEl>
                                          <p:spTgt spid="13"/>
                                        </p:tgtEl>
                                      </p:cBhvr>
                                      <p:to x="100000" y="90000"/>
                                    </p:animScale>
                                    <p:animScale>
                                      <p:cBhvr>
                                        <p:cTn id="44" dur="124" decel="50000">
                                          <p:stCondLst>
                                            <p:cond delay="1251"/>
                                          </p:stCondLst>
                                        </p:cTn>
                                        <p:tgtEl>
                                          <p:spTgt spid="13"/>
                                        </p:tgtEl>
                                      </p:cBhvr>
                                      <p:to x="100000" y="100000"/>
                                    </p:animScale>
                                    <p:animScale>
                                      <p:cBhvr>
                                        <p:cTn id="45" dur="20">
                                          <p:stCondLst>
                                            <p:cond delay="1356"/>
                                          </p:stCondLst>
                                        </p:cTn>
                                        <p:tgtEl>
                                          <p:spTgt spid="13"/>
                                        </p:tgtEl>
                                      </p:cBhvr>
                                      <p:to x="100000" y="95000"/>
                                    </p:animScale>
                                    <p:animScale>
                                      <p:cBhvr>
                                        <p:cTn id="46" dur="124" decel="50000">
                                          <p:stCondLst>
                                            <p:cond delay="1376"/>
                                          </p:stCondLst>
                                        </p:cTn>
                                        <p:tgtEl>
                                          <p:spTgt spid="13"/>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750" fill="hold"/>
                                        <p:tgtEl>
                                          <p:spTgt spid="6"/>
                                        </p:tgtEl>
                                        <p:attrNameLst>
                                          <p:attrName>ppt_w</p:attrName>
                                        </p:attrNameLst>
                                      </p:cBhvr>
                                      <p:tavLst>
                                        <p:tav tm="0">
                                          <p:val>
                                            <p:fltVal val="0"/>
                                          </p:val>
                                        </p:tav>
                                        <p:tav tm="100000">
                                          <p:val>
                                            <p:strVal val="#ppt_w"/>
                                          </p:val>
                                        </p:tav>
                                      </p:tavLst>
                                    </p:anim>
                                    <p:anim calcmode="lin" valueType="num">
                                      <p:cBhvr>
                                        <p:cTn id="52" dur="750" fill="hold"/>
                                        <p:tgtEl>
                                          <p:spTgt spid="6"/>
                                        </p:tgtEl>
                                        <p:attrNameLst>
                                          <p:attrName>ppt_h</p:attrName>
                                        </p:attrNameLst>
                                      </p:cBhvr>
                                      <p:tavLst>
                                        <p:tav tm="0">
                                          <p:val>
                                            <p:fltVal val="0"/>
                                          </p:val>
                                        </p:tav>
                                        <p:tav tm="100000">
                                          <p:val>
                                            <p:strVal val="#ppt_h"/>
                                          </p:val>
                                        </p:tav>
                                      </p:tavLst>
                                    </p:anim>
                                    <p:animEffect transition="in" filter="fade">
                                      <p:cBhvr>
                                        <p:cTn id="53" dur="75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435">
                                          <p:stCondLst>
                                            <p:cond delay="0"/>
                                          </p:stCondLst>
                                        </p:cTn>
                                        <p:tgtEl>
                                          <p:spTgt spid="14"/>
                                        </p:tgtEl>
                                      </p:cBhvr>
                                    </p:animEffect>
                                    <p:anim calcmode="lin" valueType="num">
                                      <p:cBhvr>
                                        <p:cTn id="59"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62"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63"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64" dur="20">
                                          <p:stCondLst>
                                            <p:cond delay="487"/>
                                          </p:stCondLst>
                                        </p:cTn>
                                        <p:tgtEl>
                                          <p:spTgt spid="14"/>
                                        </p:tgtEl>
                                      </p:cBhvr>
                                      <p:to x="100000" y="60000"/>
                                    </p:animScale>
                                    <p:animScale>
                                      <p:cBhvr>
                                        <p:cTn id="65" dur="124" decel="50000">
                                          <p:stCondLst>
                                            <p:cond delay="507"/>
                                          </p:stCondLst>
                                        </p:cTn>
                                        <p:tgtEl>
                                          <p:spTgt spid="14"/>
                                        </p:tgtEl>
                                      </p:cBhvr>
                                      <p:to x="100000" y="100000"/>
                                    </p:animScale>
                                    <p:animScale>
                                      <p:cBhvr>
                                        <p:cTn id="66" dur="20">
                                          <p:stCondLst>
                                            <p:cond delay="984"/>
                                          </p:stCondLst>
                                        </p:cTn>
                                        <p:tgtEl>
                                          <p:spTgt spid="14"/>
                                        </p:tgtEl>
                                      </p:cBhvr>
                                      <p:to x="100000" y="80000"/>
                                    </p:animScale>
                                    <p:animScale>
                                      <p:cBhvr>
                                        <p:cTn id="67" dur="124" decel="50000">
                                          <p:stCondLst>
                                            <p:cond delay="1004"/>
                                          </p:stCondLst>
                                        </p:cTn>
                                        <p:tgtEl>
                                          <p:spTgt spid="14"/>
                                        </p:tgtEl>
                                      </p:cBhvr>
                                      <p:to x="100000" y="100000"/>
                                    </p:animScale>
                                    <p:animScale>
                                      <p:cBhvr>
                                        <p:cTn id="68" dur="20">
                                          <p:stCondLst>
                                            <p:cond delay="1231"/>
                                          </p:stCondLst>
                                        </p:cTn>
                                        <p:tgtEl>
                                          <p:spTgt spid="14"/>
                                        </p:tgtEl>
                                      </p:cBhvr>
                                      <p:to x="100000" y="90000"/>
                                    </p:animScale>
                                    <p:animScale>
                                      <p:cBhvr>
                                        <p:cTn id="69" dur="124" decel="50000">
                                          <p:stCondLst>
                                            <p:cond delay="1251"/>
                                          </p:stCondLst>
                                        </p:cTn>
                                        <p:tgtEl>
                                          <p:spTgt spid="14"/>
                                        </p:tgtEl>
                                      </p:cBhvr>
                                      <p:to x="100000" y="100000"/>
                                    </p:animScale>
                                    <p:animScale>
                                      <p:cBhvr>
                                        <p:cTn id="70" dur="20">
                                          <p:stCondLst>
                                            <p:cond delay="1356"/>
                                          </p:stCondLst>
                                        </p:cTn>
                                        <p:tgtEl>
                                          <p:spTgt spid="14"/>
                                        </p:tgtEl>
                                      </p:cBhvr>
                                      <p:to x="100000" y="95000"/>
                                    </p:animScale>
                                    <p:animScale>
                                      <p:cBhvr>
                                        <p:cTn id="71" dur="124" decel="50000">
                                          <p:stCondLst>
                                            <p:cond delay="1376"/>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P spid="13"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lý</a:t>
            </a:r>
            <a:endParaRPr lang="en-US" sz="3200" b="1" dirty="0">
              <a:latin typeface="Times New Roman" pitchFamily="18" charset="0"/>
              <a:cs typeface="Times New Roman" pitchFamily="18" charset="0"/>
            </a:endParaRPr>
          </a:p>
        </p:txBody>
      </p:sp>
      <p:grpSp>
        <p:nvGrpSpPr>
          <p:cNvPr id="5" name="Group 4"/>
          <p:cNvGrpSpPr/>
          <p:nvPr/>
        </p:nvGrpSpPr>
        <p:grpSpPr>
          <a:xfrm>
            <a:off x="641444" y="2155018"/>
            <a:ext cx="3701955" cy="1794491"/>
            <a:chOff x="3276600" y="2362200"/>
            <a:chExt cx="3352800" cy="1371600"/>
          </a:xfrm>
        </p:grpSpPr>
        <p:pic>
          <p:nvPicPr>
            <p:cNvPr id="6" name="Picture 35" descr="xung-hap-3-tang_44f684c33d0a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100" y="2374900"/>
              <a:ext cx="16383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6" descr="Am-reo_44f68818be6f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362200"/>
              <a:ext cx="12588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533399" y="1143000"/>
            <a:ext cx="7239000" cy="830997"/>
          </a:xfrm>
          <a:prstGeom prst="rect">
            <a:avLst/>
          </a:prstGeom>
          <a:noFill/>
        </p:spPr>
        <p:txBody>
          <a:bodyPr wrap="square" rtlCol="0">
            <a:spAutoFit/>
          </a:bodyPr>
          <a:lstStyle/>
          <a:p>
            <a:r>
              <a:rPr lang="en-US" altLang="en-US" sz="2400" dirty="0" err="1">
                <a:latin typeface="Times New Roman" pitchFamily="18" charset="0"/>
                <a:cs typeface="Times New Roman" pitchFamily="18" charset="0"/>
              </a:rPr>
              <a:t>Quan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mẫu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dụng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cụ</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thiết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bằng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đó</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rút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kết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luận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về</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chất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vật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lý</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nhôm</a:t>
            </a:r>
            <a:r>
              <a:rPr lang="en-US" altLang="en-US" sz="2400" dirty="0" smtClean="0">
                <a:latin typeface="Times New Roman" pitchFamily="18" charset="0"/>
                <a:cs typeface="Times New Roman" pitchFamily="18" charset="0"/>
              </a:rPr>
              <a:t>?</a:t>
            </a:r>
            <a:endParaRPr lang="en-US" altLang="en-US" sz="2400" dirty="0">
              <a:latin typeface="Times New Roman" pitchFamily="18" charset="0"/>
              <a:cs typeface="Times New Roman" pitchFamily="18" charset="0"/>
            </a:endParaRPr>
          </a:p>
        </p:txBody>
      </p:sp>
      <p:sp>
        <p:nvSpPr>
          <p:cNvPr id="9" name="Text Box 62"/>
          <p:cNvSpPr txBox="1">
            <a:spLocks noChangeArrowheads="1"/>
          </p:cNvSpPr>
          <p:nvPr/>
        </p:nvSpPr>
        <p:spPr bwMode="auto">
          <a:xfrm>
            <a:off x="641443" y="3903729"/>
            <a:ext cx="3701955" cy="457200"/>
          </a:xfrm>
          <a:prstGeom prst="rect">
            <a:avLst/>
          </a:prstGeom>
          <a:solidFill>
            <a:schemeClr val="bg1"/>
          </a:solidFill>
          <a:ln w="28575">
            <a:solidFill>
              <a:schemeClr val="accent6">
                <a:lumMod val="75000"/>
              </a:schemeClr>
            </a:solid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dirty="0" err="1">
                <a:latin typeface="Times New Roman" pitchFamily="18" charset="0"/>
                <a:cs typeface="Times New Roman" pitchFamily="18" charset="0"/>
              </a:rPr>
              <a:t>Dẫn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nhiệt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tốt</a:t>
            </a:r>
            <a:endParaRPr lang="en-US" altLang="en-US" sz="2400" dirty="0">
              <a:latin typeface="Times New Roman" pitchFamily="18" charset="0"/>
              <a:cs typeface="Times New Roman"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2059250"/>
            <a:ext cx="3048000" cy="1986026"/>
          </a:xfrm>
          <a:prstGeom prst="rect">
            <a:avLst/>
          </a:prstGeom>
        </p:spPr>
      </p:pic>
      <p:sp>
        <p:nvSpPr>
          <p:cNvPr id="11" name="Text Box 61"/>
          <p:cNvSpPr txBox="1">
            <a:spLocks noChangeArrowheads="1"/>
          </p:cNvSpPr>
          <p:nvPr/>
        </p:nvSpPr>
        <p:spPr bwMode="auto">
          <a:xfrm>
            <a:off x="5486400" y="3949509"/>
            <a:ext cx="3048000" cy="457200"/>
          </a:xfrm>
          <a:prstGeom prst="rect">
            <a:avLst/>
          </a:prstGeom>
          <a:solidFill>
            <a:schemeClr val="bg1"/>
          </a:solidFill>
          <a:ln w="28575">
            <a:solidFill>
              <a:schemeClr val="accent6">
                <a:lumMod val="75000"/>
              </a:schemeClr>
            </a:solidFill>
          </a:ln>
          <a:effectLst/>
        </p:spPr>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50000"/>
              </a:spcBef>
            </a:pPr>
            <a:r>
              <a:rPr lang="en-US" altLang="en-US" sz="2400" dirty="0" err="1">
                <a:latin typeface="Times New Roman" pitchFamily="18" charset="0"/>
                <a:cs typeface="Times New Roman" pitchFamily="18" charset="0"/>
              </a:rPr>
              <a:t>Dẫn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điện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tốt</a:t>
            </a:r>
            <a:endParaRPr lang="en-US" altLang="en-US" sz="2400" dirty="0">
              <a:latin typeface="Times New Roman" pitchFamily="18" charset="0"/>
              <a:cs typeface="Times New Roman" pitchFamily="18" charset="0"/>
            </a:endParaRPr>
          </a:p>
        </p:txBody>
      </p:sp>
      <p:pic>
        <p:nvPicPr>
          <p:cNvPr id="12" name="Picture 6" descr="D:\DU LIEU PHUC HOI\D\GIAO AN HOA 9\hinh anh\may ba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503" y="4558364"/>
            <a:ext cx="4872145" cy="199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0"/>
          <p:cNvSpPr txBox="1">
            <a:spLocks noChangeArrowheads="1"/>
          </p:cNvSpPr>
          <p:nvPr/>
        </p:nvSpPr>
        <p:spPr bwMode="auto">
          <a:xfrm>
            <a:off x="5530648" y="5327181"/>
            <a:ext cx="1542197" cy="457200"/>
          </a:xfrm>
          <a:prstGeom prst="rect">
            <a:avLst/>
          </a:pr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defRPr sz="3200">
                <a:solidFill>
                  <a:schemeClr val="tx1"/>
                </a:solidFill>
                <a:latin typeface="Arial" charset="0"/>
                <a:cs typeface="Arial" charset="0"/>
              </a:defRPr>
            </a:lvl1pPr>
            <a:lvl2pPr>
              <a:defRPr sz="2800">
                <a:solidFill>
                  <a:schemeClr val="tx1"/>
                </a:solidFill>
                <a:latin typeface="Arial" charset="0"/>
                <a:cs typeface="Arial" charset="0"/>
              </a:defRPr>
            </a:lvl2pPr>
            <a:lvl3pPr>
              <a:defRPr sz="2400">
                <a:solidFill>
                  <a:schemeClr val="tx1"/>
                </a:solidFill>
                <a:latin typeface="Arial" charset="0"/>
                <a:cs typeface="Arial" charset="0"/>
              </a:defRPr>
            </a:lvl3pPr>
            <a:lvl4pPr>
              <a:defRPr sz="2000">
                <a:solidFill>
                  <a:schemeClr val="tx1"/>
                </a:solidFill>
                <a:latin typeface="Arial" charset="0"/>
                <a:cs typeface="Arial" charset="0"/>
              </a:defRPr>
            </a:lvl4pPr>
            <a:lvl5pPr>
              <a:defRPr sz="2000">
                <a:solidFill>
                  <a:schemeClr val="tx1"/>
                </a:solidFill>
                <a:latin typeface="Arial" charset="0"/>
                <a:cs typeface="Arial" charset="0"/>
              </a:defRPr>
            </a:lvl5pPr>
            <a:lvl6pPr eaLnBrk="0" fontAlgn="base" hangingPunct="0">
              <a:spcBef>
                <a:spcPct val="20000"/>
              </a:spcBef>
              <a:spcAft>
                <a:spcPct val="0"/>
              </a:spcAft>
              <a:buChar char="»"/>
              <a:defRPr sz="2000">
                <a:solidFill>
                  <a:schemeClr val="tx1"/>
                </a:solidFill>
                <a:latin typeface="Arial" charset="0"/>
                <a:cs typeface="Arial" charset="0"/>
              </a:defRPr>
            </a:lvl6pPr>
            <a:lvl7pPr eaLnBrk="0" fontAlgn="base" hangingPunct="0">
              <a:spcBef>
                <a:spcPct val="20000"/>
              </a:spcBef>
              <a:spcAft>
                <a:spcPct val="0"/>
              </a:spcAft>
              <a:buChar char="»"/>
              <a:defRPr sz="2000">
                <a:solidFill>
                  <a:schemeClr val="tx1"/>
                </a:solidFill>
                <a:latin typeface="Arial" charset="0"/>
                <a:cs typeface="Arial" charset="0"/>
              </a:defRPr>
            </a:lvl7pPr>
            <a:lvl8pPr eaLnBrk="0" fontAlgn="base" hangingPunct="0">
              <a:spcBef>
                <a:spcPct val="20000"/>
              </a:spcBef>
              <a:spcAft>
                <a:spcPct val="0"/>
              </a:spcAft>
              <a:buChar char="»"/>
              <a:defRPr sz="2000">
                <a:solidFill>
                  <a:schemeClr val="tx1"/>
                </a:solidFill>
                <a:latin typeface="Arial" charset="0"/>
                <a:cs typeface="Arial" charset="0"/>
              </a:defRPr>
            </a:lvl8pPr>
            <a:lvl9pPr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50000"/>
              </a:spcBef>
            </a:pPr>
            <a:r>
              <a:rPr lang="en-US" altLang="en-US" sz="2400" dirty="0" err="1">
                <a:latin typeface="Times New Roman" pitchFamily="18" charset="0"/>
                <a:cs typeface="Times New Roman" pitchFamily="18" charset="0"/>
              </a:rPr>
              <a:t>Nhẹ</a:t>
            </a:r>
            <a:endParaRPr lang="en-US" alt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587407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435">
                                          <p:stCondLst>
                                            <p:cond delay="0"/>
                                          </p:stCondLst>
                                        </p:cTn>
                                        <p:tgtEl>
                                          <p:spTgt spid="9"/>
                                        </p:tgtEl>
                                      </p:cBhvr>
                                    </p:animEffect>
                                    <p:anim calcmode="lin" valueType="num">
                                      <p:cBhvr>
                                        <p:cTn id="14" dur="136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4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498" tmFilter="0, 0; 0.125,0.2665; 0.25,0.4; 0.375,0.465; 0.5,0.5;  0.625,0.535; 0.75,0.6; 0.875,0.7335; 1,1">
                                          <p:stCondLst>
                                            <p:cond delay="498"/>
                                          </p:stCondLst>
                                        </p:cTn>
                                        <p:tgtEl>
                                          <p:spTgt spid="9"/>
                                        </p:tgtEl>
                                        <p:attrNameLst>
                                          <p:attrName>ppt_y</p:attrName>
                                        </p:attrNameLst>
                                      </p:cBhvr>
                                      <p:tavLst>
                                        <p:tav tm="0" fmla="#ppt_y-sin(pi*$)/9">
                                          <p:val>
                                            <p:fltVal val="0"/>
                                          </p:val>
                                        </p:tav>
                                        <p:tav tm="100000">
                                          <p:val>
                                            <p:fltVal val="1"/>
                                          </p:val>
                                        </p:tav>
                                      </p:tavLst>
                                    </p:anim>
                                    <p:anim calcmode="lin" valueType="num">
                                      <p:cBhvr>
                                        <p:cTn id="17" dur="249" tmFilter="0, 0; 0.125,0.2665; 0.25,0.4; 0.375,0.465; 0.5,0.5;  0.625,0.535; 0.75,0.6; 0.875,0.7335; 1,1">
                                          <p:stCondLst>
                                            <p:cond delay="993"/>
                                          </p:stCondLst>
                                        </p:cTn>
                                        <p:tgtEl>
                                          <p:spTgt spid="9"/>
                                        </p:tgtEl>
                                        <p:attrNameLst>
                                          <p:attrName>ppt_y</p:attrName>
                                        </p:attrNameLst>
                                      </p:cBhvr>
                                      <p:tavLst>
                                        <p:tav tm="0" fmla="#ppt_y-sin(pi*$)/27">
                                          <p:val>
                                            <p:fltVal val="0"/>
                                          </p:val>
                                        </p:tav>
                                        <p:tav tm="100000">
                                          <p:val>
                                            <p:fltVal val="1"/>
                                          </p:val>
                                        </p:tav>
                                      </p:tavLst>
                                    </p:anim>
                                    <p:anim calcmode="lin" valueType="num">
                                      <p:cBhvr>
                                        <p:cTn id="18" dur="123" tmFilter="0, 0; 0.125,0.2665; 0.25,0.4; 0.375,0.465; 0.5,0.5;  0.625,0.535; 0.75,0.6; 0.875,0.7335; 1,1">
                                          <p:stCondLst>
                                            <p:cond delay="1242"/>
                                          </p:stCondLst>
                                        </p:cTn>
                                        <p:tgtEl>
                                          <p:spTgt spid="9"/>
                                        </p:tgtEl>
                                        <p:attrNameLst>
                                          <p:attrName>ppt_y</p:attrName>
                                        </p:attrNameLst>
                                      </p:cBhvr>
                                      <p:tavLst>
                                        <p:tav tm="0" fmla="#ppt_y-sin(pi*$)/81">
                                          <p:val>
                                            <p:fltVal val="0"/>
                                          </p:val>
                                        </p:tav>
                                        <p:tav tm="100000">
                                          <p:val>
                                            <p:fltVal val="1"/>
                                          </p:val>
                                        </p:tav>
                                      </p:tavLst>
                                    </p:anim>
                                    <p:animScale>
                                      <p:cBhvr>
                                        <p:cTn id="19" dur="20">
                                          <p:stCondLst>
                                            <p:cond delay="487"/>
                                          </p:stCondLst>
                                        </p:cTn>
                                        <p:tgtEl>
                                          <p:spTgt spid="9"/>
                                        </p:tgtEl>
                                      </p:cBhvr>
                                      <p:to x="100000" y="60000"/>
                                    </p:animScale>
                                    <p:animScale>
                                      <p:cBhvr>
                                        <p:cTn id="20" dur="124" decel="50000">
                                          <p:stCondLst>
                                            <p:cond delay="507"/>
                                          </p:stCondLst>
                                        </p:cTn>
                                        <p:tgtEl>
                                          <p:spTgt spid="9"/>
                                        </p:tgtEl>
                                      </p:cBhvr>
                                      <p:to x="100000" y="100000"/>
                                    </p:animScale>
                                    <p:animScale>
                                      <p:cBhvr>
                                        <p:cTn id="21" dur="20">
                                          <p:stCondLst>
                                            <p:cond delay="984"/>
                                          </p:stCondLst>
                                        </p:cTn>
                                        <p:tgtEl>
                                          <p:spTgt spid="9"/>
                                        </p:tgtEl>
                                      </p:cBhvr>
                                      <p:to x="100000" y="80000"/>
                                    </p:animScale>
                                    <p:animScale>
                                      <p:cBhvr>
                                        <p:cTn id="22" dur="124" decel="50000">
                                          <p:stCondLst>
                                            <p:cond delay="1004"/>
                                          </p:stCondLst>
                                        </p:cTn>
                                        <p:tgtEl>
                                          <p:spTgt spid="9"/>
                                        </p:tgtEl>
                                      </p:cBhvr>
                                      <p:to x="100000" y="100000"/>
                                    </p:animScale>
                                    <p:animScale>
                                      <p:cBhvr>
                                        <p:cTn id="23" dur="20">
                                          <p:stCondLst>
                                            <p:cond delay="1231"/>
                                          </p:stCondLst>
                                        </p:cTn>
                                        <p:tgtEl>
                                          <p:spTgt spid="9"/>
                                        </p:tgtEl>
                                      </p:cBhvr>
                                      <p:to x="100000" y="90000"/>
                                    </p:animScale>
                                    <p:animScale>
                                      <p:cBhvr>
                                        <p:cTn id="24" dur="124" decel="50000">
                                          <p:stCondLst>
                                            <p:cond delay="1251"/>
                                          </p:stCondLst>
                                        </p:cTn>
                                        <p:tgtEl>
                                          <p:spTgt spid="9"/>
                                        </p:tgtEl>
                                      </p:cBhvr>
                                      <p:to x="100000" y="100000"/>
                                    </p:animScale>
                                    <p:animScale>
                                      <p:cBhvr>
                                        <p:cTn id="25" dur="20">
                                          <p:stCondLst>
                                            <p:cond delay="1356"/>
                                          </p:stCondLst>
                                        </p:cTn>
                                        <p:tgtEl>
                                          <p:spTgt spid="9"/>
                                        </p:tgtEl>
                                      </p:cBhvr>
                                      <p:to x="100000" y="95000"/>
                                    </p:animScale>
                                    <p:animScale>
                                      <p:cBhvr>
                                        <p:cTn id="26" dur="124" decel="50000">
                                          <p:stCondLst>
                                            <p:cond delay="1376"/>
                                          </p:stCondLst>
                                        </p:cTn>
                                        <p:tgtEl>
                                          <p:spTgt spid="9"/>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750" fill="hold"/>
                                        <p:tgtEl>
                                          <p:spTgt spid="10"/>
                                        </p:tgtEl>
                                        <p:attrNameLst>
                                          <p:attrName>ppt_x</p:attrName>
                                        </p:attrNameLst>
                                      </p:cBhvr>
                                      <p:tavLst>
                                        <p:tav tm="0">
                                          <p:val>
                                            <p:strVal val="1+#ppt_w/2"/>
                                          </p:val>
                                        </p:tav>
                                        <p:tav tm="100000">
                                          <p:val>
                                            <p:strVal val="#ppt_x"/>
                                          </p:val>
                                        </p:tav>
                                      </p:tavLst>
                                    </p:anim>
                                    <p:anim calcmode="lin" valueType="num">
                                      <p:cBhvr additive="base">
                                        <p:cTn id="32"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435">
                                          <p:stCondLst>
                                            <p:cond delay="0"/>
                                          </p:stCondLst>
                                        </p:cTn>
                                        <p:tgtEl>
                                          <p:spTgt spid="11"/>
                                        </p:tgtEl>
                                      </p:cBhvr>
                                    </p:animEffect>
                                    <p:anim calcmode="lin" valueType="num">
                                      <p:cBhvr>
                                        <p:cTn id="38"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9"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0"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41"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42"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43" dur="20">
                                          <p:stCondLst>
                                            <p:cond delay="487"/>
                                          </p:stCondLst>
                                        </p:cTn>
                                        <p:tgtEl>
                                          <p:spTgt spid="11"/>
                                        </p:tgtEl>
                                      </p:cBhvr>
                                      <p:to x="100000" y="60000"/>
                                    </p:animScale>
                                    <p:animScale>
                                      <p:cBhvr>
                                        <p:cTn id="44" dur="124" decel="50000">
                                          <p:stCondLst>
                                            <p:cond delay="507"/>
                                          </p:stCondLst>
                                        </p:cTn>
                                        <p:tgtEl>
                                          <p:spTgt spid="11"/>
                                        </p:tgtEl>
                                      </p:cBhvr>
                                      <p:to x="100000" y="100000"/>
                                    </p:animScale>
                                    <p:animScale>
                                      <p:cBhvr>
                                        <p:cTn id="45" dur="20">
                                          <p:stCondLst>
                                            <p:cond delay="984"/>
                                          </p:stCondLst>
                                        </p:cTn>
                                        <p:tgtEl>
                                          <p:spTgt spid="11"/>
                                        </p:tgtEl>
                                      </p:cBhvr>
                                      <p:to x="100000" y="80000"/>
                                    </p:animScale>
                                    <p:animScale>
                                      <p:cBhvr>
                                        <p:cTn id="46" dur="124" decel="50000">
                                          <p:stCondLst>
                                            <p:cond delay="1004"/>
                                          </p:stCondLst>
                                        </p:cTn>
                                        <p:tgtEl>
                                          <p:spTgt spid="11"/>
                                        </p:tgtEl>
                                      </p:cBhvr>
                                      <p:to x="100000" y="100000"/>
                                    </p:animScale>
                                    <p:animScale>
                                      <p:cBhvr>
                                        <p:cTn id="47" dur="20">
                                          <p:stCondLst>
                                            <p:cond delay="1231"/>
                                          </p:stCondLst>
                                        </p:cTn>
                                        <p:tgtEl>
                                          <p:spTgt spid="11"/>
                                        </p:tgtEl>
                                      </p:cBhvr>
                                      <p:to x="100000" y="90000"/>
                                    </p:animScale>
                                    <p:animScale>
                                      <p:cBhvr>
                                        <p:cTn id="48" dur="124" decel="50000">
                                          <p:stCondLst>
                                            <p:cond delay="1251"/>
                                          </p:stCondLst>
                                        </p:cTn>
                                        <p:tgtEl>
                                          <p:spTgt spid="11"/>
                                        </p:tgtEl>
                                      </p:cBhvr>
                                      <p:to x="100000" y="100000"/>
                                    </p:animScale>
                                    <p:animScale>
                                      <p:cBhvr>
                                        <p:cTn id="49" dur="20">
                                          <p:stCondLst>
                                            <p:cond delay="1356"/>
                                          </p:stCondLst>
                                        </p:cTn>
                                        <p:tgtEl>
                                          <p:spTgt spid="11"/>
                                        </p:tgtEl>
                                      </p:cBhvr>
                                      <p:to x="100000" y="95000"/>
                                    </p:animScale>
                                    <p:animScale>
                                      <p:cBhvr>
                                        <p:cTn id="50" dur="124" decel="50000">
                                          <p:stCondLst>
                                            <p:cond delay="1376"/>
                                          </p:stCondLst>
                                        </p:cTn>
                                        <p:tgtEl>
                                          <p:spTgt spid="1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750" fill="hold"/>
                                        <p:tgtEl>
                                          <p:spTgt spid="12"/>
                                        </p:tgtEl>
                                        <p:attrNameLst>
                                          <p:attrName>ppt_x</p:attrName>
                                        </p:attrNameLst>
                                      </p:cBhvr>
                                      <p:tavLst>
                                        <p:tav tm="0">
                                          <p:val>
                                            <p:strVal val="0-#ppt_w/2"/>
                                          </p:val>
                                        </p:tav>
                                        <p:tav tm="100000">
                                          <p:val>
                                            <p:strVal val="#ppt_x"/>
                                          </p:val>
                                        </p:tav>
                                      </p:tavLst>
                                    </p:anim>
                                    <p:anim calcmode="lin" valueType="num">
                                      <p:cBhvr additive="base">
                                        <p:cTn id="56"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435">
                                          <p:stCondLst>
                                            <p:cond delay="0"/>
                                          </p:stCondLst>
                                        </p:cTn>
                                        <p:tgtEl>
                                          <p:spTgt spid="13"/>
                                        </p:tgtEl>
                                      </p:cBhvr>
                                    </p:animEffect>
                                    <p:anim calcmode="lin" valueType="num">
                                      <p:cBhvr>
                                        <p:cTn id="62"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65"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66"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67" dur="20">
                                          <p:stCondLst>
                                            <p:cond delay="487"/>
                                          </p:stCondLst>
                                        </p:cTn>
                                        <p:tgtEl>
                                          <p:spTgt spid="13"/>
                                        </p:tgtEl>
                                      </p:cBhvr>
                                      <p:to x="100000" y="60000"/>
                                    </p:animScale>
                                    <p:animScale>
                                      <p:cBhvr>
                                        <p:cTn id="68" dur="124" decel="50000">
                                          <p:stCondLst>
                                            <p:cond delay="507"/>
                                          </p:stCondLst>
                                        </p:cTn>
                                        <p:tgtEl>
                                          <p:spTgt spid="13"/>
                                        </p:tgtEl>
                                      </p:cBhvr>
                                      <p:to x="100000" y="100000"/>
                                    </p:animScale>
                                    <p:animScale>
                                      <p:cBhvr>
                                        <p:cTn id="69" dur="20">
                                          <p:stCondLst>
                                            <p:cond delay="984"/>
                                          </p:stCondLst>
                                        </p:cTn>
                                        <p:tgtEl>
                                          <p:spTgt spid="13"/>
                                        </p:tgtEl>
                                      </p:cBhvr>
                                      <p:to x="100000" y="80000"/>
                                    </p:animScale>
                                    <p:animScale>
                                      <p:cBhvr>
                                        <p:cTn id="70" dur="124" decel="50000">
                                          <p:stCondLst>
                                            <p:cond delay="1004"/>
                                          </p:stCondLst>
                                        </p:cTn>
                                        <p:tgtEl>
                                          <p:spTgt spid="13"/>
                                        </p:tgtEl>
                                      </p:cBhvr>
                                      <p:to x="100000" y="100000"/>
                                    </p:animScale>
                                    <p:animScale>
                                      <p:cBhvr>
                                        <p:cTn id="71" dur="20">
                                          <p:stCondLst>
                                            <p:cond delay="1231"/>
                                          </p:stCondLst>
                                        </p:cTn>
                                        <p:tgtEl>
                                          <p:spTgt spid="13"/>
                                        </p:tgtEl>
                                      </p:cBhvr>
                                      <p:to x="100000" y="90000"/>
                                    </p:animScale>
                                    <p:animScale>
                                      <p:cBhvr>
                                        <p:cTn id="72" dur="124" decel="50000">
                                          <p:stCondLst>
                                            <p:cond delay="1251"/>
                                          </p:stCondLst>
                                        </p:cTn>
                                        <p:tgtEl>
                                          <p:spTgt spid="13"/>
                                        </p:tgtEl>
                                      </p:cBhvr>
                                      <p:to x="100000" y="100000"/>
                                    </p:animScale>
                                    <p:animScale>
                                      <p:cBhvr>
                                        <p:cTn id="73" dur="20">
                                          <p:stCondLst>
                                            <p:cond delay="1356"/>
                                          </p:stCondLst>
                                        </p:cTn>
                                        <p:tgtEl>
                                          <p:spTgt spid="13"/>
                                        </p:tgtEl>
                                      </p:cBhvr>
                                      <p:to x="100000" y="95000"/>
                                    </p:animScale>
                                    <p:animScale>
                                      <p:cBhvr>
                                        <p:cTn id="74" dur="124" decel="50000">
                                          <p:stCondLst>
                                            <p:cond delay="1376"/>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lý</a:t>
            </a:r>
            <a:endParaRPr lang="en-US" sz="3200" b="1" dirty="0">
              <a:latin typeface="Times New Roman" pitchFamily="18" charset="0"/>
              <a:cs typeface="Times New Roman" pitchFamily="18" charset="0"/>
            </a:endParaRPr>
          </a:p>
        </p:txBody>
      </p:sp>
      <p:sp>
        <p:nvSpPr>
          <p:cNvPr id="11" name="TextBox 10"/>
          <p:cNvSpPr txBox="1"/>
          <p:nvPr/>
        </p:nvSpPr>
        <p:spPr>
          <a:xfrm>
            <a:off x="609600" y="1219200"/>
            <a:ext cx="8001000" cy="2246769"/>
          </a:xfrm>
          <a:prstGeom prst="rect">
            <a:avLst/>
          </a:prstGeom>
          <a:noFill/>
        </p:spPr>
        <p:txBody>
          <a:bodyPr wrap="square" rtlCol="0">
            <a:spAutoFit/>
          </a:bodyPr>
          <a:lstStyle/>
          <a:p>
            <a:r>
              <a:rPr lang="en-US" altLang="en-US" sz="2800" dirty="0" err="1">
                <a:latin typeface="Times New Roman" pitchFamily="18" charset="0"/>
                <a:cs typeface="Times New Roman" pitchFamily="18" charset="0"/>
              </a:rPr>
              <a:t>Nhôm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kim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loại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màu</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trắng</a:t>
            </a:r>
            <a:r>
              <a:rPr lang="en-US" altLang="en-US" sz="2800" dirty="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bạc</a:t>
            </a:r>
            <a:endParaRPr lang="en-US" altLang="en-US" sz="2800" dirty="0" smtClean="0">
              <a:latin typeface="Times New Roman" pitchFamily="18" charset="0"/>
              <a:cs typeface="Times New Roman" pitchFamily="18" charset="0"/>
            </a:endParaRPr>
          </a:p>
          <a:p>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ánh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kim</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dẫn</a:t>
            </a:r>
            <a:r>
              <a:rPr lang="en-US" altLang="en-US" sz="2800" dirty="0">
                <a:latin typeface="Times New Roman" pitchFamily="18" charset="0"/>
                <a:cs typeface="Times New Roman" pitchFamily="18" charset="0"/>
              </a:rPr>
              <a:t> </a:t>
            </a:r>
            <a:r>
              <a:rPr lang="en-US" altLang="en-US" sz="2800" dirty="0" err="1" smtClean="0">
                <a:latin typeface="Times New Roman" pitchFamily="18" charset="0"/>
                <a:cs typeface="Times New Roman" pitchFamily="18" charset="0"/>
              </a:rPr>
              <a:t>điện</a:t>
            </a:r>
            <a:r>
              <a:rPr lang="en-US" altLang="en-US" sz="2800" dirty="0" smtClean="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dẫn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nhiệt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tốt</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có</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tính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dẻo</a:t>
            </a:r>
            <a:endParaRPr lang="en-US" altLang="en-US" sz="2800" dirty="0">
              <a:latin typeface="Times New Roman" pitchFamily="18" charset="0"/>
              <a:cs typeface="Times New Roman" pitchFamily="18" charset="0"/>
            </a:endParaRPr>
          </a:p>
          <a:p>
            <a:r>
              <a:rPr lang="en-US" altLang="en-US" sz="2800" dirty="0" err="1">
                <a:latin typeface="Times New Roman" pitchFamily="18" charset="0"/>
                <a:cs typeface="Times New Roman" pitchFamily="18" charset="0"/>
              </a:rPr>
              <a:t>Nhẹ</a:t>
            </a:r>
            <a:r>
              <a:rPr lang="en-US" altLang="en-US" sz="2800" dirty="0">
                <a:latin typeface="Times New Roman" pitchFamily="18" charset="0"/>
                <a:cs typeface="Times New Roman" pitchFamily="18" charset="0"/>
              </a:rPr>
              <a:t> (D=2,7g/cm</a:t>
            </a:r>
            <a:r>
              <a:rPr lang="en-US" altLang="en-US" sz="2800" baseline="30000" dirty="0">
                <a:latin typeface="Times New Roman" pitchFamily="18" charset="0"/>
                <a:cs typeface="Times New Roman" pitchFamily="18" charset="0"/>
              </a:rPr>
              <a:t>3</a:t>
            </a:r>
            <a:r>
              <a:rPr lang="en-US" altLang="en-US" sz="2800" dirty="0">
                <a:latin typeface="Times New Roman" pitchFamily="18" charset="0"/>
                <a:cs typeface="Times New Roman" pitchFamily="18" charset="0"/>
              </a:rPr>
              <a:t>)</a:t>
            </a:r>
          </a:p>
          <a:p>
            <a:r>
              <a:rPr lang="en-US" altLang="en-US" sz="2800" dirty="0" err="1">
                <a:latin typeface="Times New Roman" pitchFamily="18" charset="0"/>
                <a:cs typeface="Times New Roman" pitchFamily="18" charset="0"/>
              </a:rPr>
              <a:t>Nóng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chảy</a:t>
            </a:r>
            <a:r>
              <a:rPr lang="en-US" altLang="en-US" sz="2800" dirty="0">
                <a:latin typeface="Times New Roman" pitchFamily="18" charset="0"/>
                <a:cs typeface="Times New Roman" pitchFamily="18" charset="0"/>
              </a:rPr>
              <a:t> ở 660</a:t>
            </a:r>
            <a:r>
              <a:rPr lang="en-US" altLang="en-US" sz="2800" baseline="30000" dirty="0">
                <a:latin typeface="Times New Roman" pitchFamily="18" charset="0"/>
                <a:cs typeface="Times New Roman" pitchFamily="18" charset="0"/>
              </a:rPr>
              <a:t>o</a:t>
            </a:r>
            <a:r>
              <a:rPr lang="en-US" altLang="en-US" sz="2800" dirty="0">
                <a:latin typeface="Times New Roman" pitchFamily="18" charset="0"/>
                <a:cs typeface="Times New Roman" pitchFamily="18" charset="0"/>
              </a:rPr>
              <a:t>C</a:t>
            </a:r>
          </a:p>
          <a:p>
            <a:endParaRPr lang="en-US" sz="2800" dirty="0">
              <a:latin typeface="Times New Roman" pitchFamily="18" charset="0"/>
              <a:cs typeface="Times New Roman"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465969"/>
            <a:ext cx="5196185" cy="3117711"/>
          </a:xfrm>
          <a:prstGeom prst="rect">
            <a:avLst/>
          </a:prstGeom>
        </p:spPr>
      </p:pic>
    </p:spTree>
    <p:extLst>
      <p:ext uri="{BB962C8B-B14F-4D97-AF65-F5344CB8AC3E}">
        <p14:creationId xmlns:p14="http://schemas.microsoft.com/office/powerpoint/2010/main" val="113453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624" y="5181600"/>
            <a:ext cx="2577503" cy="16002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9376" y="2907643"/>
            <a:ext cx="2038272" cy="1361566"/>
          </a:xfrm>
          <a:prstGeom prst="rect">
            <a:avLst/>
          </a:prstGeom>
        </p:spPr>
      </p:pic>
      <p:sp>
        <p:nvSpPr>
          <p:cNvPr id="6" name="Rectangle 5"/>
          <p:cNvSpPr/>
          <p:nvPr/>
        </p:nvSpPr>
        <p:spPr>
          <a:xfrm>
            <a:off x="543791" y="1275132"/>
            <a:ext cx="7388631" cy="4832092"/>
          </a:xfrm>
          <a:prstGeom prst="rect">
            <a:avLst/>
          </a:prstGeom>
        </p:spPr>
        <p:txBody>
          <a:bodyPr wrap="square">
            <a:spAutoFit/>
          </a:bodyPr>
          <a:lstStyle/>
          <a:p>
            <a:r>
              <a:rPr lang="vi-VN" sz="2800" dirty="0" smtClean="0">
                <a:latin typeface="Times New Roman" pitchFamily="18" charset="0"/>
                <a:cs typeface="Times New Roman" pitchFamily="18" charset="0"/>
              </a:rPr>
              <a:t>Một </a:t>
            </a:r>
            <a:r>
              <a:rPr lang="vi-VN" sz="2800" dirty="0">
                <a:latin typeface="Times New Roman" pitchFamily="18" charset="0"/>
                <a:cs typeface="Times New Roman" pitchFamily="18" charset="0"/>
              </a:rPr>
              <a:t>số hợp kim của </a:t>
            </a:r>
            <a:r>
              <a:rPr lang="vi-VN" sz="2800" dirty="0" smtClean="0">
                <a:latin typeface="Times New Roman" pitchFamily="18" charset="0"/>
                <a:cs typeface="Times New Roman" pitchFamily="18" charset="0"/>
              </a:rPr>
              <a:t>nhôm: </a:t>
            </a:r>
            <a:endParaRPr lang="en-US" sz="2800" dirty="0">
              <a:latin typeface="Times New Roman" pitchFamily="18" charset="0"/>
              <a:cs typeface="Times New Roman" pitchFamily="18" charset="0"/>
            </a:endParaRPr>
          </a:p>
          <a:p>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Đuyra (95% Al; 4% Cu; 1% Mg, Mn, Si): nhẹ bằng 1/3 thép, cứng gần bằng thép.</a:t>
            </a:r>
            <a:endParaRPr lang="en-US" sz="2800" dirty="0">
              <a:latin typeface="Times New Roman" pitchFamily="18" charset="0"/>
              <a:cs typeface="Times New Roman" pitchFamily="18" charset="0"/>
            </a:endParaRPr>
          </a:p>
          <a:p>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Silumin (gần 90% Al; 10% Si): nhẹ, bền.</a:t>
            </a:r>
            <a:endParaRPr lang="en-US" sz="2800" dirty="0">
              <a:latin typeface="Times New Roman" pitchFamily="18" charset="0"/>
              <a:cs typeface="Times New Roman" pitchFamily="18" charset="0"/>
            </a:endParaRPr>
          </a:p>
          <a:p>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Almelec (98,5% Al; còn lại là </a:t>
            </a:r>
            <a:r>
              <a:rPr lang="vi-VN" sz="2800" dirty="0" smtClean="0">
                <a:latin typeface="Times New Roman" pitchFamily="18" charset="0"/>
                <a:cs typeface="Times New Roman" pitchFamily="18" charset="0"/>
              </a:rPr>
              <a:t>Mg,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Si </a:t>
            </a:r>
            <a:r>
              <a:rPr lang="vi-VN" sz="2800" dirty="0">
                <a:latin typeface="Times New Roman" pitchFamily="18" charset="0"/>
                <a:cs typeface="Times New Roman" pitchFamily="18" charset="0"/>
              </a:rPr>
              <a:t>và Fe) </a:t>
            </a:r>
            <a:r>
              <a:rPr lang="vi-VN" sz="2800" b="1" dirty="0">
                <a:solidFill>
                  <a:srgbClr val="FF0000"/>
                </a:solidFill>
                <a:latin typeface="Times New Roman" pitchFamily="18" charset="0"/>
                <a:cs typeface="Times New Roman" pitchFamily="18" charset="0"/>
              </a:rPr>
              <a:t>dùng làm dây cáp.</a:t>
            </a:r>
            <a:endParaRPr lang="en-US"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 Hợp kim electron (10,5% Al; 83,3% Mg còn lại là Zn, Mn...): chỉ nặng bằng 65% </a:t>
            </a:r>
            <a:r>
              <a:rPr lang="en-US" sz="2800" dirty="0" err="1">
                <a:latin typeface="Times New Roman" pitchFamily="18" charset="0"/>
                <a:cs typeface="Times New Roman" pitchFamily="18" charset="0"/>
              </a:rPr>
              <a:t>nhôm</a:t>
            </a:r>
            <a:r>
              <a:rPr lang="vi-VN" sz="2800" dirty="0">
                <a:latin typeface="Times New Roman" pitchFamily="18" charset="0"/>
                <a:cs typeface="Times New Roman" pitchFamily="18" charset="0"/>
              </a:rPr>
              <a:t> lại bền hơn thép, chịu được sự thay đổi đột ngột của nhiệt độ trong một giới hạn lớn nên </a:t>
            </a:r>
            <a:r>
              <a:rPr lang="vi-VN" sz="2800" b="1" dirty="0">
                <a:solidFill>
                  <a:srgbClr val="FF0000"/>
                </a:solidFill>
                <a:latin typeface="Times New Roman" pitchFamily="18" charset="0"/>
                <a:cs typeface="Times New Roman" pitchFamily="18" charset="0"/>
              </a:rPr>
              <a:t>được dùng làm vỏ tên lửa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xe</a:t>
            </a:r>
            <a:r>
              <a:rPr lang="en-US" sz="2800" b="1" dirty="0">
                <a:solidFill>
                  <a:srgbClr val="FF0000"/>
                </a:solidFill>
                <a:latin typeface="Times New Roman" pitchFamily="18" charset="0"/>
                <a:cs typeface="Times New Roman" pitchFamily="18" charset="0"/>
              </a:rPr>
              <a:t> ô </a:t>
            </a:r>
            <a:r>
              <a:rPr lang="en-US" sz="2800" b="1" dirty="0" err="1">
                <a:solidFill>
                  <a:srgbClr val="FF0000"/>
                </a:solidFill>
                <a:latin typeface="Times New Roman" pitchFamily="18" charset="0"/>
                <a:cs typeface="Times New Roman" pitchFamily="18" charset="0"/>
              </a:rPr>
              <a:t>tô</a:t>
            </a:r>
            <a:r>
              <a:rPr lang="vi-VN"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8" name="Title 7"/>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lý</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948621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75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75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75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75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750" fill="hold"/>
                                        <p:tgtEl>
                                          <p:spTgt spid="2"/>
                                        </p:tgtEl>
                                        <p:attrNameLst>
                                          <p:attrName>ppt_x</p:attrName>
                                        </p:attrNameLst>
                                      </p:cBhvr>
                                      <p:tavLst>
                                        <p:tav tm="0">
                                          <p:val>
                                            <p:strVal val="1+#ppt_w/2"/>
                                          </p:val>
                                        </p:tav>
                                        <p:tav tm="100000">
                                          <p:val>
                                            <p:strVal val="#ppt_x"/>
                                          </p:val>
                                        </p:tav>
                                      </p:tavLst>
                                    </p:anim>
                                    <p:anim calcmode="lin" valueType="num">
                                      <p:cBhvr additive="base">
                                        <p:cTn id="2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left)">
                                      <p:cBhvr>
                                        <p:cTn id="33" dur="75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750" fill="hold"/>
                                        <p:tgtEl>
                                          <p:spTgt spid="5"/>
                                        </p:tgtEl>
                                        <p:attrNameLst>
                                          <p:attrName>ppt_x</p:attrName>
                                        </p:attrNameLst>
                                      </p:cBhvr>
                                      <p:tavLst>
                                        <p:tav tm="0">
                                          <p:val>
                                            <p:strVal val="#ppt_x"/>
                                          </p:val>
                                        </p:tav>
                                        <p:tav tm="100000">
                                          <p:val>
                                            <p:strVal val="#ppt_x"/>
                                          </p:val>
                                        </p:tav>
                                      </p:tavLst>
                                    </p:anim>
                                    <p:anim calcmode="lin" valueType="num">
                                      <p:cBhvr additive="base">
                                        <p:cTn id="39"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3790" y="1271411"/>
            <a:ext cx="8066809" cy="3108543"/>
          </a:xfrm>
          <a:prstGeom prst="rect">
            <a:avLst/>
          </a:prstGeom>
        </p:spPr>
        <p:txBody>
          <a:bodyPr wrap="square">
            <a:spAutoFit/>
          </a:bodyPr>
          <a:lstStyle/>
          <a:p>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tốt</a:t>
            </a:r>
            <a:r>
              <a:rPr lang="en-US"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sym typeface="Symbol"/>
              </a:rPr>
              <a:t></a:t>
            </a:r>
            <a:r>
              <a:rPr lang="en-US" sz="2800"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được</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vỏ</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phủ</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vệ</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hay </a:t>
            </a: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nhầm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nhiệt</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a:t>
            </a:r>
            <a:r>
              <a:rPr lang="en-US" sz="2800" b="1" dirty="0" smtClean="0">
                <a:solidFill>
                  <a:srgbClr val="FF0000"/>
                </a:solidFill>
                <a:latin typeface="Times New Roman" pitchFamily="18" charset="0"/>
                <a:cs typeface="Times New Roman" pitchFamily="18" charset="0"/>
              </a:rPr>
              <a:t>.</a:t>
            </a:r>
          </a:p>
          <a:p>
            <a:r>
              <a:rPr lang="en-US" sz="2800" dirty="0" err="1">
                <a:latin typeface="Times New Roman" pitchFamily="18" charset="0"/>
                <a:cs typeface="Times New Roman" pitchFamily="18" charset="0"/>
              </a:rPr>
              <a:t>Nhẹ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bền</a:t>
            </a:r>
            <a:r>
              <a:rPr lang="en-US" sz="2800" dirty="0">
                <a:latin typeface="Times New Roman" pitchFamily="18" charset="0"/>
                <a:cs typeface="Times New Roman" pitchFamily="18" charset="0"/>
              </a:rPr>
              <a:t> </a:t>
            </a:r>
            <a:r>
              <a:rPr lang="en-US" sz="2800" dirty="0">
                <a:latin typeface="Times New Roman" pitchFamily="18" charset="0"/>
                <a:cs typeface="Times New Roman" pitchFamily="18" charset="0"/>
                <a:sym typeface="Symbol"/>
              </a:rPr>
              <a:t></a:t>
            </a:r>
            <a:r>
              <a:rPr lang="en-US" sz="2800"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kim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nhôm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được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nghiệp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(chi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xe</a:t>
            </a:r>
            <a:r>
              <a:rPr lang="en-US" sz="2800" b="1" dirty="0">
                <a:solidFill>
                  <a:srgbClr val="FF0000"/>
                </a:solidFill>
                <a:latin typeface="Times New Roman" pitchFamily="18" charset="0"/>
                <a:cs typeface="Times New Roman" pitchFamily="18" charset="0"/>
              </a:rPr>
              <a:t> ô </a:t>
            </a:r>
            <a:r>
              <a:rPr lang="en-US" sz="2800" b="1" dirty="0" err="1">
                <a:solidFill>
                  <a:srgbClr val="FF0000"/>
                </a:solidFill>
                <a:latin typeface="Times New Roman" pitchFamily="18" charset="0"/>
                <a:cs typeface="Times New Roman" pitchFamily="18" charset="0"/>
              </a:rPr>
              <a:t>tô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xe</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tàu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tàu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máy</a:t>
            </a:r>
            <a:r>
              <a:rPr lang="en-US" sz="2800" b="1" dirty="0">
                <a:solidFill>
                  <a:srgbClr val="FF0000"/>
                </a:solidFill>
                <a:latin typeface="Times New Roman" pitchFamily="18" charset="0"/>
                <a:cs typeface="Times New Roman" pitchFamily="18" charset="0"/>
              </a:rPr>
              <a:t> bay)</a:t>
            </a:r>
          </a:p>
          <a:p>
            <a:endParaRPr lang="en-US" sz="2800" b="1" dirty="0" smtClean="0">
              <a:solidFill>
                <a:srgbClr val="FF0000"/>
              </a:solidFill>
              <a:latin typeface="Times New Roman" pitchFamily="18" charset="0"/>
              <a:cs typeface="Times New Roman" pitchFamily="18" charset="0"/>
            </a:endParaRPr>
          </a:p>
        </p:txBody>
      </p:sp>
      <p:sp>
        <p:nvSpPr>
          <p:cNvPr id="8" name="Title 7"/>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Ứng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dụng</a:t>
            </a:r>
            <a:endParaRPr lang="en-US" sz="3200" b="1" dirty="0">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90" y="4052463"/>
            <a:ext cx="4033404" cy="22709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4634" y="4052463"/>
            <a:ext cx="4028240" cy="2257334"/>
          </a:xfrm>
          <a:prstGeom prst="rect">
            <a:avLst/>
          </a:prstGeom>
        </p:spPr>
      </p:pic>
    </p:spTree>
    <p:extLst>
      <p:ext uri="{BB962C8B-B14F-4D97-AF65-F5344CB8AC3E}">
        <p14:creationId xmlns:p14="http://schemas.microsoft.com/office/powerpoint/2010/main" val="835179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75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1+#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75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1+#ppt_w/2"/>
                                          </p:val>
                                        </p:tav>
                                        <p:tav tm="100000">
                                          <p:val>
                                            <p:strVal val="#ppt_x"/>
                                          </p:val>
                                        </p:tav>
                                      </p:tavLst>
                                    </p:anim>
                                    <p:anim calcmode="lin" valueType="num">
                                      <p:cBhvr additive="base">
                                        <p:cTn id="31"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3789" y="1295400"/>
            <a:ext cx="8143009" cy="1815882"/>
          </a:xfrm>
          <a:prstGeom prst="rect">
            <a:avLst/>
          </a:prstGeom>
        </p:spPr>
        <p:txBody>
          <a:bodyPr wrap="square">
            <a:spAutoFit/>
          </a:bodyPr>
          <a:lstStyle/>
          <a:p>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nhôm</a:t>
            </a:r>
            <a:r>
              <a:rPr lang="en-US" sz="2800" dirty="0">
                <a:latin typeface="Times New Roman" pitchFamily="18" charset="0"/>
                <a:cs typeface="Times New Roman" pitchFamily="18" charset="0"/>
              </a:rPr>
              <a:t>…</a:t>
            </a:r>
          </a:p>
          <a:p>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lõi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dẫn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762" y="3631448"/>
            <a:ext cx="4287981" cy="2731489"/>
          </a:xfrm>
          <a:prstGeom prst="rect">
            <a:avLst/>
          </a:prstGeom>
        </p:spPr>
      </p:pic>
      <p:sp>
        <p:nvSpPr>
          <p:cNvPr id="9" name="Title 8"/>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Ứng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dụng</a:t>
            </a:r>
            <a:endParaRPr lang="en-US" sz="3200" b="1" dirty="0">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11" y="3554232"/>
            <a:ext cx="4495800" cy="2929389"/>
          </a:xfrm>
          <a:prstGeom prst="rect">
            <a:avLst/>
          </a:prstGeom>
        </p:spPr>
      </p:pic>
    </p:spTree>
    <p:extLst>
      <p:ext uri="{BB962C8B-B14F-4D97-AF65-F5344CB8AC3E}">
        <p14:creationId xmlns:p14="http://schemas.microsoft.com/office/powerpoint/2010/main" val="371964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1+#ppt_w/2"/>
                                          </p:val>
                                        </p:tav>
                                        <p:tav tm="100000">
                                          <p:val>
                                            <p:strVal val="#ppt_x"/>
                                          </p:val>
                                        </p:tav>
                                      </p:tavLst>
                                    </p:anim>
                                    <p:anim calcmode="lin" valueType="num">
                                      <p:cBhvr additive="base">
                                        <p:cTn id="13"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75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Ứng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dụng</a:t>
            </a:r>
            <a:endParaRPr lang="en-US" sz="3200" b="1" dirty="0">
              <a:latin typeface="Times New Roman" pitchFamily="18" charset="0"/>
              <a:cs typeface="Times New Roman" pitchFamily="18" charset="0"/>
            </a:endParaRPr>
          </a:p>
        </p:txBody>
      </p:sp>
      <p:sp>
        <p:nvSpPr>
          <p:cNvPr id="6" name="Rectangle 5"/>
          <p:cNvSpPr/>
          <p:nvPr/>
        </p:nvSpPr>
        <p:spPr>
          <a:xfrm>
            <a:off x="498764" y="1219200"/>
            <a:ext cx="8001000" cy="2246769"/>
          </a:xfrm>
          <a:prstGeom prst="rect">
            <a:avLst/>
          </a:prstGeom>
        </p:spPr>
        <p:txBody>
          <a:bodyPr wrap="square">
            <a:spAutoFit/>
          </a:bodyPr>
          <a:lstStyle/>
          <a:p>
            <a:r>
              <a:rPr lang="vi-VN" sz="2800" dirty="0" smtClean="0">
                <a:latin typeface="+mj-lt"/>
              </a:rPr>
              <a:t>Đặc </a:t>
            </a:r>
            <a:r>
              <a:rPr lang="vi-VN" sz="2800" dirty="0">
                <a:latin typeface="+mj-lt"/>
              </a:rPr>
              <a:t>biệt với nhôm siêu tinh khiết (SPA) có chứa 99,980%-99,999999% được sử dụng trong công nghiệp điện từ , sản xuất đĩa CD… </a:t>
            </a:r>
            <a:endParaRPr lang="en-US" sz="2800" dirty="0">
              <a:latin typeface="+mj-lt"/>
            </a:endParaRPr>
          </a:p>
          <a:p>
            <a:r>
              <a:rPr lang="vi-VN" sz="2800" dirty="0" smtClean="0">
                <a:latin typeface="+mj-lt"/>
              </a:rPr>
              <a:t>Các </a:t>
            </a:r>
            <a:r>
              <a:rPr lang="vi-VN" sz="2800" dirty="0">
                <a:latin typeface="+mj-lt"/>
              </a:rPr>
              <a:t>bộ tản nhiệt CPU trong máy tính và trong laptop thường được làm từ nhôm…</a:t>
            </a:r>
            <a:endParaRPr lang="en-US" sz="2800" dirty="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4" y="3733800"/>
            <a:ext cx="4032250" cy="2355850"/>
          </a:xfrm>
          <a:prstGeom prst="rect">
            <a:avLst/>
          </a:prstGeom>
        </p:spPr>
      </p:pic>
    </p:spTree>
    <p:extLst>
      <p:ext uri="{BB962C8B-B14F-4D97-AF65-F5344CB8AC3E}">
        <p14:creationId xmlns:p14="http://schemas.microsoft.com/office/powerpoint/2010/main" val="232031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l"/>
            <a:r>
              <a:rPr lang="en-US" sz="3600" b="1" dirty="0" smtClean="0">
                <a:solidFill>
                  <a:schemeClr val="accent6">
                    <a:lumMod val="75000"/>
                  </a:schemeClr>
                </a:solidFill>
                <a:latin typeface="Times New Roman" pitchFamily="18" charset="0"/>
                <a:cs typeface="Times New Roman" pitchFamily="18" charset="0"/>
              </a:rPr>
              <a:t>II. TÍNH CHẤT HÓA HỌC</a:t>
            </a:r>
            <a:endParaRPr lang="en-US" sz="3600" b="1" dirty="0">
              <a:solidFill>
                <a:schemeClr val="accent6">
                  <a:lumMod val="75000"/>
                </a:schemeClr>
              </a:solidFill>
              <a:latin typeface="Times New Roman" pitchFamily="18" charset="0"/>
              <a:cs typeface="Times New Roman" pitchFamily="18" charset="0"/>
            </a:endParaRPr>
          </a:p>
        </p:txBody>
      </p:sp>
      <p:sp>
        <p:nvSpPr>
          <p:cNvPr id="5" name="TextBox 4"/>
          <p:cNvSpPr txBox="1"/>
          <p:nvPr/>
        </p:nvSpPr>
        <p:spPr>
          <a:xfrm>
            <a:off x="457199" y="1143000"/>
            <a:ext cx="8219209" cy="1077218"/>
          </a:xfrm>
          <a:prstGeom prst="rect">
            <a:avLst/>
          </a:prstGeom>
          <a:noFill/>
        </p:spPr>
        <p:txBody>
          <a:bodyPr wrap="square" rtlCol="0">
            <a:spAutoFit/>
          </a:bodyPr>
          <a:lstStyle/>
          <a:p>
            <a:r>
              <a:rPr lang="en-US" sz="3200" b="1" dirty="0">
                <a:latin typeface="Times New Roman" pitchFamily="18" charset="0"/>
                <a:cs typeface="Times New Roman" pitchFamily="18" charset="0"/>
              </a:rPr>
              <a:t>1</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Nhôm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hóa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kim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loại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không</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6" name="TextBox 5"/>
          <p:cNvSpPr txBox="1"/>
          <p:nvPr/>
        </p:nvSpPr>
        <p:spPr>
          <a:xfrm>
            <a:off x="464127" y="2246700"/>
            <a:ext cx="8219209" cy="584775"/>
          </a:xfrm>
          <a:prstGeom prst="rect">
            <a:avLst/>
          </a:prstGeom>
          <a:noFill/>
        </p:spPr>
        <p:txBody>
          <a:bodyPr wrap="square" rtlCol="0">
            <a:spAutoFit/>
          </a:bodyPr>
          <a:lstStyle/>
          <a:p>
            <a:r>
              <a:rPr lang="en-US" sz="3200" b="1" dirty="0" smtClean="0">
                <a:solidFill>
                  <a:srgbClr val="7030A0"/>
                </a:solidFill>
                <a:latin typeface="Times New Roman" pitchFamily="18" charset="0"/>
                <a:cs typeface="Times New Roman" pitchFamily="18" charset="0"/>
              </a:rPr>
              <a:t>a)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phi </a:t>
            </a:r>
            <a:r>
              <a:rPr lang="en-US" sz="3200" b="1" dirty="0" err="1" smtClean="0">
                <a:solidFill>
                  <a:srgbClr val="7030A0"/>
                </a:solidFill>
                <a:latin typeface="Times New Roman" pitchFamily="18" charset="0"/>
                <a:cs typeface="Times New Roman" pitchFamily="18" charset="0"/>
              </a:rPr>
              <a:t>kim</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9" name="TextBox 8"/>
          <p:cNvSpPr txBox="1"/>
          <p:nvPr/>
        </p:nvSpPr>
        <p:spPr>
          <a:xfrm>
            <a:off x="609600" y="2971800"/>
            <a:ext cx="74676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Phản</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ứng</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của</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nhôm</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với</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oxi</a:t>
            </a:r>
            <a:r>
              <a:rPr lang="en-US" sz="2800" dirty="0" smtClean="0">
                <a:latin typeface="Times New Roman" pitchFamily="18" charset="0"/>
                <a:cs typeface="Times New Roman" pitchFamily="18" charset="0"/>
                <a:sym typeface="Symbol"/>
              </a:rPr>
              <a:t> </a:t>
            </a:r>
            <a:endParaRPr lang="en-US" sz="2800" dirty="0">
              <a:latin typeface="Times New Roman" pitchFamily="18" charset="0"/>
              <a:cs typeface="Times New Roman" pitchFamily="18" charset="0"/>
            </a:endParaRPr>
          </a:p>
        </p:txBody>
      </p:sp>
      <p:grpSp>
        <p:nvGrpSpPr>
          <p:cNvPr id="12" name="Group 11"/>
          <p:cNvGrpSpPr/>
          <p:nvPr/>
        </p:nvGrpSpPr>
        <p:grpSpPr>
          <a:xfrm>
            <a:off x="514566" y="3792093"/>
            <a:ext cx="8252023" cy="2303907"/>
            <a:chOff x="438366" y="4430337"/>
            <a:chExt cx="8252023" cy="2303907"/>
          </a:xfrm>
        </p:grpSpPr>
        <p:sp>
          <p:nvSpPr>
            <p:cNvPr id="7" name="TextBox 6"/>
            <p:cNvSpPr txBox="1"/>
            <p:nvPr/>
          </p:nvSpPr>
          <p:spPr>
            <a:xfrm>
              <a:off x="438366" y="4797460"/>
              <a:ext cx="4109604" cy="1384995"/>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oxi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rút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579" y="4430337"/>
              <a:ext cx="4120810" cy="2303907"/>
            </a:xfrm>
            <a:prstGeom prst="rect">
              <a:avLst/>
            </a:prstGeom>
          </p:spPr>
        </p:pic>
      </p:grpSp>
    </p:spTree>
    <p:extLst>
      <p:ext uri="{BB962C8B-B14F-4D97-AF65-F5344CB8AC3E}">
        <p14:creationId xmlns:p14="http://schemas.microsoft.com/office/powerpoint/2010/main" val="301708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7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outVertical)">
                                      <p:cBhvr>
                                        <p:cTn id="33"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solidFill>
                  <a:schemeClr val="accent5">
                    <a:lumMod val="75000"/>
                  </a:schemeClr>
                </a:solidFill>
                <a:latin typeface="Times New Roman" pitchFamily="18" charset="0"/>
                <a:cs typeface="Times New Roman" pitchFamily="18" charset="0"/>
              </a:rPr>
              <a:t>Thí</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nghiệm</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rắc</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bột</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nhôm</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lên</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ngọn</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lửa</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đèn</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cồn</a:t>
            </a:r>
            <a:r>
              <a:rPr lang="en-US" b="1" dirty="0" smtClean="0">
                <a:solidFill>
                  <a:schemeClr val="accent5">
                    <a:lumMod val="75000"/>
                  </a:schemeClr>
                </a:solidFill>
                <a:latin typeface="Times New Roman" pitchFamily="18" charset="0"/>
                <a:cs typeface="Times New Roman" pitchFamily="18" charset="0"/>
              </a:rPr>
              <a:t> </a:t>
            </a:r>
            <a:endParaRPr lang="en-US" b="1" dirty="0">
              <a:solidFill>
                <a:schemeClr val="accent5">
                  <a:lumMod val="75000"/>
                </a:schemeClr>
              </a:solidFill>
              <a:latin typeface="Times New Roman" pitchFamily="18" charset="0"/>
              <a:cs typeface="Times New Roman" pitchFamily="18" charset="0"/>
            </a:endParaRPr>
          </a:p>
        </p:txBody>
      </p:sp>
      <p:pic>
        <p:nvPicPr>
          <p:cNvPr id="4" name="y2mate.com - dot_chay_nhom_bot_trong_khong_khi_al_o2_0-PP8VoqS4U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0" y="1600200"/>
            <a:ext cx="6826250" cy="5120137"/>
          </a:xfrm>
        </p:spPr>
      </p:pic>
    </p:spTree>
    <p:extLst>
      <p:ext uri="{BB962C8B-B14F-4D97-AF65-F5344CB8AC3E}">
        <p14:creationId xmlns:p14="http://schemas.microsoft.com/office/powerpoint/2010/main" val="360714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solidFill>
                  <a:srgbClr val="7030A0"/>
                </a:solidFill>
                <a:latin typeface="Times New Roman" pitchFamily="18" charset="0"/>
                <a:cs typeface="Times New Roman" pitchFamily="18" charset="0"/>
              </a:rPr>
              <a:t>a)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phi </a:t>
            </a:r>
            <a:r>
              <a:rPr lang="en-US" sz="3200" b="1" dirty="0" err="1" smtClean="0">
                <a:solidFill>
                  <a:srgbClr val="7030A0"/>
                </a:solidFill>
                <a:latin typeface="Times New Roman" pitchFamily="18" charset="0"/>
                <a:cs typeface="Times New Roman" pitchFamily="18" charset="0"/>
              </a:rPr>
              <a:t>kim</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6" name="TextBox 5"/>
          <p:cNvSpPr txBox="1"/>
          <p:nvPr/>
        </p:nvSpPr>
        <p:spPr>
          <a:xfrm>
            <a:off x="595953" y="1186218"/>
            <a:ext cx="7543800" cy="954107"/>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Hiện</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tượng</a:t>
            </a:r>
            <a:r>
              <a:rPr lang="en-US" sz="2800" b="1" i="1" dirty="0" smtClean="0">
                <a:solidFill>
                  <a:schemeClr val="accent6">
                    <a:lumMod val="75000"/>
                  </a:schemeClr>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rắn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trắng</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7" name="TextBox 6"/>
          <p:cNvSpPr txBox="1"/>
          <p:nvPr/>
        </p:nvSpPr>
        <p:spPr>
          <a:xfrm>
            <a:off x="609600" y="2225343"/>
            <a:ext cx="1676400" cy="523220"/>
          </a:xfrm>
          <a:prstGeom prst="rect">
            <a:avLst/>
          </a:prstGeom>
          <a:noFill/>
        </p:spPr>
        <p:txBody>
          <a:bodyPr wrap="square" rtlCol="0">
            <a:spAutoFit/>
          </a:bodyPr>
          <a:lstStyle/>
          <a:p>
            <a:r>
              <a:rPr lang="en-US" sz="2800" b="1" dirty="0" smtClean="0">
                <a:solidFill>
                  <a:schemeClr val="accent6">
                    <a:lumMod val="75000"/>
                  </a:schemeClr>
                </a:solidFill>
                <a:latin typeface="Times New Roman" pitchFamily="18" charset="0"/>
                <a:cs typeface="Times New Roman" pitchFamily="18" charset="0"/>
              </a:rPr>
              <a:t>PTHH:</a:t>
            </a:r>
            <a:r>
              <a:rPr lang="en-US" sz="2800" dirty="0" smtClean="0"/>
              <a:t> </a:t>
            </a:r>
            <a:endParaRPr lang="en-US" sz="2800" dirty="0"/>
          </a:p>
        </p:txBody>
      </p:sp>
      <p:grpSp>
        <p:nvGrpSpPr>
          <p:cNvPr id="13" name="Group 12"/>
          <p:cNvGrpSpPr/>
          <p:nvPr/>
        </p:nvGrpSpPr>
        <p:grpSpPr>
          <a:xfrm>
            <a:off x="595952" y="2550961"/>
            <a:ext cx="7620000" cy="759477"/>
            <a:chOff x="609600" y="2905803"/>
            <a:chExt cx="7620000" cy="759477"/>
          </a:xfrm>
        </p:grpSpPr>
        <mc:AlternateContent xmlns:mc="http://schemas.openxmlformats.org/markup-compatibility/2006" xmlns:a14="http://schemas.microsoft.com/office/drawing/2010/main">
          <mc:Choice Requires="a14">
            <p:sp>
              <p:nvSpPr>
                <p:cNvPr id="8" name="TextBox 7"/>
                <p:cNvSpPr txBox="1"/>
                <p:nvPr/>
              </p:nvSpPr>
              <p:spPr>
                <a:xfrm>
                  <a:off x="609600" y="3142060"/>
                  <a:ext cx="76200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a:rPr>
                          <m:t>4</m:t>
                        </m:r>
                        <m:r>
                          <a:rPr lang="en-US" sz="2800" b="0" i="1" smtClean="0">
                            <a:latin typeface="Cambria Math"/>
                          </a:rPr>
                          <m:t>𝐴𝑙</m:t>
                        </m:r>
                        <m:r>
                          <a:rPr lang="en-US" sz="2800" b="0" i="1" smtClean="0">
                            <a:latin typeface="Cambria Math"/>
                          </a:rPr>
                          <m:t>+3</m:t>
                        </m:r>
                        <m:sSub>
                          <m:sSubPr>
                            <m:ctrlPr>
                              <a:rPr lang="en-US" sz="2800" b="0" i="1" smtClean="0">
                                <a:latin typeface="Cambria Math" panose="02040503050406030204" pitchFamily="18" charset="0"/>
                              </a:rPr>
                            </m:ctrlPr>
                          </m:sSubPr>
                          <m:e>
                            <m:r>
                              <a:rPr lang="en-US" sz="2800" b="0" i="1" smtClean="0">
                                <a:latin typeface="Cambria Math"/>
                              </a:rPr>
                              <m:t>𝑂</m:t>
                            </m:r>
                          </m:e>
                          <m:sub>
                            <m:r>
                              <a:rPr lang="en-US" sz="2800" b="0" i="1" smtClean="0">
                                <a:latin typeface="Cambria Math"/>
                              </a:rPr>
                              <m:t>2</m:t>
                            </m:r>
                          </m:sub>
                        </m:sSub>
                        <m:r>
                          <a:rPr lang="en-US" sz="2800" b="0" i="1" smtClean="0">
                            <a:latin typeface="Cambria Math"/>
                          </a:rPr>
                          <m:t> </m:t>
                        </m:r>
                        <m:r>
                          <a:rPr lang="en-US" sz="2800" b="0" i="1" smtClean="0">
                            <a:latin typeface="Cambria Math"/>
                            <a:ea typeface="Cambria Math"/>
                          </a:rPr>
                          <m:t>→2</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𝐴𝑙</m:t>
                            </m:r>
                          </m:e>
                          <m:sub>
                            <m:r>
                              <a:rPr lang="en-US" sz="2800" b="0" i="1" smtClean="0">
                                <a:latin typeface="Cambria Math"/>
                                <a:ea typeface="Cambria Math"/>
                              </a:rPr>
                              <m:t>2</m:t>
                            </m:r>
                          </m:sub>
                        </m:sSub>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𝑂</m:t>
                            </m:r>
                          </m:e>
                          <m:sub>
                            <m:r>
                              <a:rPr lang="en-US" sz="2800" b="0" i="1" smtClean="0">
                                <a:latin typeface="Cambria Math"/>
                                <a:ea typeface="Cambria Math"/>
                              </a:rPr>
                              <m:t>3</m:t>
                            </m:r>
                          </m:sub>
                        </m:sSub>
                      </m:oMath>
                    </m:oMathPara>
                  </a14:m>
                  <a:endParaRPr lang="en-US" sz="2800"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09600" y="3142060"/>
                  <a:ext cx="7620000" cy="646331"/>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419600" y="2905803"/>
                  <a:ext cx="6858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0" i="1" smtClean="0">
                                <a:latin typeface="Cambria Math"/>
                              </a:rPr>
                              <m:t>𝑡</m:t>
                            </m:r>
                          </m:e>
                          <m:sup>
                            <m:r>
                              <a:rPr lang="en-US" sz="2800" b="0" i="1" smtClean="0">
                                <a:latin typeface="Cambria Math"/>
                              </a:rPr>
                              <m:t>𝑜</m:t>
                            </m:r>
                          </m:sup>
                        </m:sSup>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4419600" y="2905803"/>
                  <a:ext cx="685800" cy="523220"/>
                </a:xfrm>
                <a:prstGeom prst="rect">
                  <a:avLst/>
                </a:prstGeom>
                <a:blipFill rotWithShape="1">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TextBox 13"/>
              <p:cNvSpPr txBox="1"/>
              <p:nvPr/>
            </p:nvSpPr>
            <p:spPr>
              <a:xfrm>
                <a:off x="615287" y="3505200"/>
                <a:ext cx="80010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Ở </a:t>
                </a:r>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oxi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14:m>
                  <m:oMath xmlns:m="http://schemas.openxmlformats.org/officeDocument/2006/math">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𝐴𝑙</m:t>
                        </m:r>
                      </m:e>
                      <m:sub>
                        <m:r>
                          <a:rPr lang="en-US" sz="2800" b="0" i="1" smtClean="0">
                            <a:latin typeface="Cambria Math"/>
                            <a:ea typeface="Cambria Math"/>
                          </a:rPr>
                          <m:t>2</m:t>
                        </m:r>
                      </m:sub>
                    </m:sSub>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𝑂</m:t>
                        </m:r>
                      </m:e>
                      <m:sub>
                        <m:r>
                          <a:rPr lang="en-US" sz="2800" b="0" i="1" smtClean="0">
                            <a:latin typeface="Cambria Math"/>
                            <a:ea typeface="Cambria Math"/>
                          </a:rPr>
                          <m:t>3</m:t>
                        </m:r>
                      </m:sub>
                    </m:sSub>
                  </m:oMath>
                </a14:m>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mỏng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vững</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15287" y="3505200"/>
                <a:ext cx="8001000" cy="954107"/>
              </a:xfrm>
              <a:prstGeom prst="rect">
                <a:avLst/>
              </a:prstGeom>
              <a:blipFill rotWithShape="1">
                <a:blip r:embed="rId4"/>
                <a:stretch>
                  <a:fillRect l="-1601" t="-6369" b="-16561"/>
                </a:stretch>
              </a:blipFill>
            </p:spPr>
            <p:txBody>
              <a:bodyPr/>
              <a:lstStyle/>
              <a:p>
                <a:r>
                  <a:rPr lang="en-US">
                    <a:noFill/>
                  </a:rPr>
                  <a:t> </a:t>
                </a:r>
              </a:p>
            </p:txBody>
          </p:sp>
        </mc:Fallback>
      </mc:AlternateContent>
    </p:spTree>
    <p:extLst>
      <p:ext uri="{BB962C8B-B14F-4D97-AF65-F5344CB8AC3E}">
        <p14:creationId xmlns:p14="http://schemas.microsoft.com/office/powerpoint/2010/main" val="3014223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435">
                                          <p:stCondLst>
                                            <p:cond delay="0"/>
                                          </p:stCondLst>
                                        </p:cTn>
                                        <p:tgtEl>
                                          <p:spTgt spid="13"/>
                                        </p:tgtEl>
                                      </p:cBhvr>
                                    </p:animEffect>
                                    <p:anim calcmode="lin" valueType="num">
                                      <p:cBhvr>
                                        <p:cTn id="18"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3" dur="20">
                                          <p:stCondLst>
                                            <p:cond delay="487"/>
                                          </p:stCondLst>
                                        </p:cTn>
                                        <p:tgtEl>
                                          <p:spTgt spid="13"/>
                                        </p:tgtEl>
                                      </p:cBhvr>
                                      <p:to x="100000" y="60000"/>
                                    </p:animScale>
                                    <p:animScale>
                                      <p:cBhvr>
                                        <p:cTn id="24" dur="124" decel="50000">
                                          <p:stCondLst>
                                            <p:cond delay="507"/>
                                          </p:stCondLst>
                                        </p:cTn>
                                        <p:tgtEl>
                                          <p:spTgt spid="13"/>
                                        </p:tgtEl>
                                      </p:cBhvr>
                                      <p:to x="100000" y="100000"/>
                                    </p:animScale>
                                    <p:animScale>
                                      <p:cBhvr>
                                        <p:cTn id="25" dur="20">
                                          <p:stCondLst>
                                            <p:cond delay="984"/>
                                          </p:stCondLst>
                                        </p:cTn>
                                        <p:tgtEl>
                                          <p:spTgt spid="13"/>
                                        </p:tgtEl>
                                      </p:cBhvr>
                                      <p:to x="100000" y="80000"/>
                                    </p:animScale>
                                    <p:animScale>
                                      <p:cBhvr>
                                        <p:cTn id="26" dur="124" decel="50000">
                                          <p:stCondLst>
                                            <p:cond delay="1004"/>
                                          </p:stCondLst>
                                        </p:cTn>
                                        <p:tgtEl>
                                          <p:spTgt spid="13"/>
                                        </p:tgtEl>
                                      </p:cBhvr>
                                      <p:to x="100000" y="100000"/>
                                    </p:animScale>
                                    <p:animScale>
                                      <p:cBhvr>
                                        <p:cTn id="27" dur="20">
                                          <p:stCondLst>
                                            <p:cond delay="1231"/>
                                          </p:stCondLst>
                                        </p:cTn>
                                        <p:tgtEl>
                                          <p:spTgt spid="13"/>
                                        </p:tgtEl>
                                      </p:cBhvr>
                                      <p:to x="100000" y="90000"/>
                                    </p:animScale>
                                    <p:animScale>
                                      <p:cBhvr>
                                        <p:cTn id="28" dur="124" decel="50000">
                                          <p:stCondLst>
                                            <p:cond delay="1251"/>
                                          </p:stCondLst>
                                        </p:cTn>
                                        <p:tgtEl>
                                          <p:spTgt spid="13"/>
                                        </p:tgtEl>
                                      </p:cBhvr>
                                      <p:to x="100000" y="100000"/>
                                    </p:animScale>
                                    <p:animScale>
                                      <p:cBhvr>
                                        <p:cTn id="29" dur="20">
                                          <p:stCondLst>
                                            <p:cond delay="1356"/>
                                          </p:stCondLst>
                                        </p:cTn>
                                        <p:tgtEl>
                                          <p:spTgt spid="13"/>
                                        </p:tgtEl>
                                      </p:cBhvr>
                                      <p:to x="100000" y="95000"/>
                                    </p:animScale>
                                    <p:animScale>
                                      <p:cBhvr>
                                        <p:cTn id="30" dur="124" decel="50000">
                                          <p:stCondLst>
                                            <p:cond delay="1376"/>
                                          </p:stCondLst>
                                        </p:cTn>
                                        <p:tgtEl>
                                          <p:spTgt spid="13"/>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964" y="1219200"/>
            <a:ext cx="74676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Phản</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ứng</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của</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nhôm</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với</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các</a:t>
            </a:r>
            <a:r>
              <a:rPr lang="en-US" sz="2800" dirty="0" smtClean="0">
                <a:latin typeface="Times New Roman" pitchFamily="18" charset="0"/>
                <a:cs typeface="Times New Roman" pitchFamily="18" charset="0"/>
                <a:sym typeface="Symbol"/>
              </a:rPr>
              <a:t> phi </a:t>
            </a:r>
            <a:r>
              <a:rPr lang="en-US" sz="2800" dirty="0" err="1" smtClean="0">
                <a:latin typeface="Times New Roman" pitchFamily="18" charset="0"/>
                <a:cs typeface="Times New Roman" pitchFamily="18" charset="0"/>
                <a:sym typeface="Symbol"/>
              </a:rPr>
              <a:t>kim</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khác</a:t>
            </a:r>
            <a:r>
              <a:rPr lang="en-US" sz="2800" dirty="0" smtClean="0">
                <a:latin typeface="Times New Roman" pitchFamily="18" charset="0"/>
                <a:cs typeface="Times New Roman" pitchFamily="18" charset="0"/>
                <a:sym typeface="Symbol"/>
              </a:rPr>
              <a:t>  </a:t>
            </a:r>
            <a:endParaRPr lang="en-US" sz="2800" dirty="0">
              <a:latin typeface="Times New Roman" pitchFamily="18" charset="0"/>
              <a:cs typeface="Times New Roman" pitchFamily="18" charset="0"/>
            </a:endParaRPr>
          </a:p>
        </p:txBody>
      </p:sp>
      <p:sp>
        <p:nvSpPr>
          <p:cNvPr id="5"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solidFill>
                  <a:srgbClr val="7030A0"/>
                </a:solidFill>
                <a:latin typeface="Times New Roman" pitchFamily="18" charset="0"/>
                <a:cs typeface="Times New Roman" pitchFamily="18" charset="0"/>
              </a:rPr>
              <a:t>a)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phi </a:t>
            </a:r>
            <a:r>
              <a:rPr lang="en-US" sz="3200" b="1" dirty="0" err="1" smtClean="0">
                <a:solidFill>
                  <a:srgbClr val="7030A0"/>
                </a:solidFill>
                <a:latin typeface="Times New Roman" pitchFamily="18" charset="0"/>
                <a:cs typeface="Times New Roman" pitchFamily="18" charset="0"/>
              </a:rPr>
              <a:t>kim</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grpSp>
        <p:nvGrpSpPr>
          <p:cNvPr id="3" name="Group 2"/>
          <p:cNvGrpSpPr/>
          <p:nvPr/>
        </p:nvGrpSpPr>
        <p:grpSpPr>
          <a:xfrm>
            <a:off x="540845" y="1895763"/>
            <a:ext cx="7841155" cy="2067201"/>
            <a:chOff x="540845" y="1895763"/>
            <a:chExt cx="7841155" cy="2067201"/>
          </a:xfrm>
        </p:grpSpPr>
        <p:sp>
          <p:nvSpPr>
            <p:cNvPr id="16" name="TextBox 15"/>
            <p:cNvSpPr txBox="1"/>
            <p:nvPr/>
          </p:nvSpPr>
          <p:spPr>
            <a:xfrm>
              <a:off x="540845" y="2236865"/>
              <a:ext cx="4109604" cy="1384995"/>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clo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rút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68" y="1895763"/>
              <a:ext cx="3697432" cy="2067201"/>
            </a:xfrm>
            <a:prstGeom prst="rect">
              <a:avLst/>
            </a:prstGeom>
          </p:spPr>
        </p:pic>
      </p:grpSp>
    </p:spTree>
    <p:extLst>
      <p:ext uri="{BB962C8B-B14F-4D97-AF65-F5344CB8AC3E}">
        <p14:creationId xmlns:p14="http://schemas.microsoft.com/office/powerpoint/2010/main" val="22355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l="10797" t="5516" r="5814" b="3343"/>
          <a:stretch>
            <a:fillRect/>
          </a:stretch>
        </p:blipFill>
        <p:spPr>
          <a:xfrm>
            <a:off x="0" y="0"/>
            <a:ext cx="9144000" cy="69342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WordArt 4"/>
          <p:cNvSpPr>
            <a:spLocks noChangeArrowheads="1" noChangeShapeType="1" noTextEdit="1"/>
          </p:cNvSpPr>
          <p:nvPr/>
        </p:nvSpPr>
        <p:spPr bwMode="auto">
          <a:xfrm>
            <a:off x="1600200" y="1587500"/>
            <a:ext cx="6705600" cy="2286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dirty="0">
                <a:solidFill>
                  <a:srgbClr val="FF0000"/>
                </a:solidFill>
                <a:effectLst>
                  <a:outerShdw dist="45791" dir="2021404" algn="ctr" rotWithShape="0">
                    <a:srgbClr val="B2B2B2">
                      <a:alpha val="79999"/>
                    </a:srgbClr>
                  </a:outerShdw>
                </a:effectLst>
              </a:rPr>
              <a:t>CHÀO MỪNG QUÝ THẦY CÔ GIÁO </a:t>
            </a:r>
          </a:p>
          <a:p>
            <a:pPr algn="ctr"/>
            <a:r>
              <a:rPr lang="en-US" kern="10" dirty="0">
                <a:solidFill>
                  <a:srgbClr val="FF0000"/>
                </a:solidFill>
                <a:effectLst>
                  <a:outerShdw dist="45791" dir="2021404" algn="ctr" rotWithShape="0">
                    <a:srgbClr val="B2B2B2">
                      <a:alpha val="79999"/>
                    </a:srgbClr>
                  </a:outerShdw>
                </a:effectLst>
              </a:rPr>
              <a:t>VÀ CÁC EM HỌC SINH!</a:t>
            </a:r>
          </a:p>
        </p:txBody>
      </p:sp>
      <p:sp>
        <p:nvSpPr>
          <p:cNvPr id="3076" name="Text Box 6"/>
          <p:cNvSpPr txBox="1">
            <a:spLocks noChangeArrowheads="1"/>
          </p:cNvSpPr>
          <p:nvPr/>
        </p:nvSpPr>
        <p:spPr bwMode="auto">
          <a:xfrm>
            <a:off x="1219200" y="4800600"/>
            <a:ext cx="6400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i="1" dirty="0" err="1">
                <a:latin typeface="Times New Roman" panose="02020603050405020304" pitchFamily="18" charset="0"/>
                <a:cs typeface="Arial" panose="020B0604020202020204" pitchFamily="34" charset="0"/>
              </a:rPr>
              <a:t>Giáo</a:t>
            </a:r>
            <a:r>
              <a:rPr lang="en-US" altLang="en-US" sz="2400" i="1" dirty="0">
                <a:latin typeface="Times New Roman" panose="02020603050405020304" pitchFamily="18" charset="0"/>
                <a:cs typeface="Arial" panose="020B0604020202020204" pitchFamily="34" charset="0"/>
              </a:rPr>
              <a:t> </a:t>
            </a:r>
            <a:r>
              <a:rPr lang="en-US" altLang="en-US" sz="2400" i="1" dirty="0" err="1">
                <a:latin typeface="Times New Roman" panose="02020603050405020304" pitchFamily="18" charset="0"/>
                <a:cs typeface="Arial" panose="020B0604020202020204" pitchFamily="34" charset="0"/>
              </a:rPr>
              <a:t>viên</a:t>
            </a:r>
            <a:r>
              <a:rPr lang="en-US" altLang="en-US" sz="2400" i="1" dirty="0">
                <a:latin typeface="Times New Roman" panose="02020603050405020304" pitchFamily="18" charset="0"/>
                <a:cs typeface="Arial" panose="020B0604020202020204" pitchFamily="34" charset="0"/>
              </a:rPr>
              <a:t> </a:t>
            </a:r>
            <a:r>
              <a:rPr lang="en-US" altLang="en-US" sz="2400" i="1" dirty="0" err="1">
                <a:latin typeface="Times New Roman" panose="02020603050405020304" pitchFamily="18" charset="0"/>
                <a:cs typeface="Arial" panose="020B0604020202020204" pitchFamily="34" charset="0"/>
              </a:rPr>
              <a:t>thực</a:t>
            </a:r>
            <a:r>
              <a:rPr lang="en-US" altLang="en-US" sz="2400" i="1" dirty="0">
                <a:latin typeface="Times New Roman" panose="02020603050405020304" pitchFamily="18" charset="0"/>
                <a:cs typeface="Arial" panose="020B0604020202020204" pitchFamily="34" charset="0"/>
              </a:rPr>
              <a:t> </a:t>
            </a:r>
            <a:r>
              <a:rPr lang="en-US" altLang="en-US" sz="2400" i="1" dirty="0" err="1">
                <a:latin typeface="Times New Roman" panose="02020603050405020304" pitchFamily="18" charset="0"/>
                <a:cs typeface="Arial" panose="020B0604020202020204" pitchFamily="34" charset="0"/>
              </a:rPr>
              <a:t>hiện</a:t>
            </a:r>
            <a:r>
              <a:rPr lang="en-US" altLang="en-US" sz="2400" i="1" dirty="0">
                <a:latin typeface="Times New Roman" panose="02020603050405020304" pitchFamily="18" charset="0"/>
                <a:cs typeface="Arial" panose="020B0604020202020204" pitchFamily="34" charset="0"/>
              </a:rPr>
              <a:t>: </a:t>
            </a:r>
            <a:r>
              <a:rPr lang="en-US" altLang="en-US" sz="2400" i="1" dirty="0" err="1" smtClean="0">
                <a:latin typeface="Times New Roman" panose="02020603050405020304" pitchFamily="18" charset="0"/>
                <a:cs typeface="Arial" panose="020B0604020202020204" pitchFamily="34" charset="0"/>
              </a:rPr>
              <a:t>Đỗ</a:t>
            </a:r>
            <a:r>
              <a:rPr lang="en-US" altLang="en-US" sz="2400" i="1" dirty="0" smtClean="0">
                <a:latin typeface="Times New Roman" panose="02020603050405020304" pitchFamily="18" charset="0"/>
                <a:cs typeface="Arial" panose="020B0604020202020204" pitchFamily="34" charset="0"/>
              </a:rPr>
              <a:t> </a:t>
            </a:r>
            <a:r>
              <a:rPr lang="en-US" altLang="en-US" sz="2400" i="1" dirty="0" err="1" smtClean="0">
                <a:latin typeface="Times New Roman" panose="02020603050405020304" pitchFamily="18" charset="0"/>
                <a:cs typeface="Arial" panose="020B0604020202020204" pitchFamily="34" charset="0"/>
              </a:rPr>
              <a:t>Thị</a:t>
            </a:r>
            <a:r>
              <a:rPr lang="en-US" altLang="en-US" sz="2400" i="1" dirty="0" smtClean="0">
                <a:latin typeface="Times New Roman" panose="02020603050405020304" pitchFamily="18" charset="0"/>
                <a:cs typeface="Arial" panose="020B0604020202020204" pitchFamily="34" charset="0"/>
              </a:rPr>
              <a:t> </a:t>
            </a:r>
            <a:r>
              <a:rPr lang="en-US" altLang="en-US" sz="2400" i="1" dirty="0" err="1" smtClean="0">
                <a:latin typeface="Times New Roman" panose="02020603050405020304" pitchFamily="18" charset="0"/>
                <a:cs typeface="Arial" panose="020B0604020202020204" pitchFamily="34" charset="0"/>
              </a:rPr>
              <a:t>Hồng</a:t>
            </a:r>
            <a:r>
              <a:rPr lang="en-US" altLang="en-US" sz="2400" i="1" dirty="0" smtClean="0">
                <a:latin typeface="Times New Roman" panose="02020603050405020304" pitchFamily="18" charset="0"/>
                <a:cs typeface="Arial" panose="020B0604020202020204" pitchFamily="34" charset="0"/>
              </a:rPr>
              <a:t> </a:t>
            </a:r>
            <a:r>
              <a:rPr lang="en-US" altLang="en-US" sz="2400" i="1" dirty="0" err="1" smtClean="0">
                <a:latin typeface="Times New Roman" panose="02020603050405020304" pitchFamily="18" charset="0"/>
                <a:cs typeface="Arial" panose="020B0604020202020204" pitchFamily="34" charset="0"/>
              </a:rPr>
              <a:t>Nhung</a:t>
            </a:r>
            <a:endParaRPr lang="en-US" altLang="en-US" sz="2400" i="1" dirty="0">
              <a:latin typeface="Times New Roman" panose="02020603050405020304" pitchFamily="18" charset="0"/>
              <a:cs typeface="Arial" panose="020B0604020202020204" pitchFamily="34" charset="0"/>
            </a:endParaRPr>
          </a:p>
        </p:txBody>
      </p:sp>
      <p:sp>
        <p:nvSpPr>
          <p:cNvPr id="3077" name="Rectangle 9"/>
          <p:cNvSpPr>
            <a:spLocks noChangeArrowheads="1"/>
          </p:cNvSpPr>
          <p:nvPr/>
        </p:nvSpPr>
        <p:spPr bwMode="auto">
          <a:xfrm>
            <a:off x="0" y="5791200"/>
            <a:ext cx="9144000" cy="1066800"/>
          </a:xfrm>
          <a:prstGeom prst="rect">
            <a:avLst/>
          </a:prstGeom>
          <a:gradFill rotWithShape="1">
            <a:gsLst>
              <a:gs pos="0">
                <a:srgbClr val="FFFFFF">
                  <a:alpha val="0"/>
                </a:srgbClr>
              </a:gs>
              <a:gs pos="100000">
                <a:srgbClr val="0099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uk-UA" altLang="en-US" sz="1800">
              <a:latin typeface=".VnTime" panose="020B7200000000000000" pitchFamily="34" charset="0"/>
            </a:endParaRPr>
          </a:p>
        </p:txBody>
      </p:sp>
      <p:sp>
        <p:nvSpPr>
          <p:cNvPr id="6" name="Text Box 6"/>
          <p:cNvSpPr txBox="1">
            <a:spLocks noChangeArrowheads="1"/>
          </p:cNvSpPr>
          <p:nvPr/>
        </p:nvSpPr>
        <p:spPr bwMode="auto">
          <a:xfrm>
            <a:off x="1219200" y="596900"/>
            <a:ext cx="6400800" cy="461963"/>
          </a:xfrm>
          <a:prstGeom prst="rect">
            <a:avLst/>
          </a:prstGeom>
          <a:solidFill>
            <a:schemeClr val="accent3"/>
          </a:solidFill>
          <a:ln>
            <a:noFill/>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altLang="en-US" sz="2400" i="1" dirty="0" err="1" smtClean="0">
                <a:solidFill>
                  <a:srgbClr val="0033CC"/>
                </a:solidFill>
                <a:latin typeface="Times New Roman" panose="02020603050405020304" pitchFamily="18" charset="0"/>
                <a:cs typeface="Arial" panose="020B0604020202020204" pitchFamily="34" charset="0"/>
              </a:rPr>
              <a:t>Trường</a:t>
            </a:r>
            <a:r>
              <a:rPr lang="en-US" altLang="en-US" sz="2400" i="1" dirty="0" smtClean="0">
                <a:solidFill>
                  <a:srgbClr val="0033CC"/>
                </a:solidFill>
                <a:latin typeface="Times New Roman" panose="02020603050405020304" pitchFamily="18" charset="0"/>
                <a:cs typeface="Arial" panose="020B0604020202020204" pitchFamily="34" charset="0"/>
              </a:rPr>
              <a:t> THCS </a:t>
            </a:r>
            <a:r>
              <a:rPr lang="en-US" altLang="en-US" sz="2400" i="1" dirty="0" smtClean="0">
                <a:solidFill>
                  <a:srgbClr val="0033CC"/>
                </a:solidFill>
                <a:latin typeface="Times New Roman" panose="02020603050405020304" pitchFamily="18" charset="0"/>
                <a:cs typeface="Arial" panose="020B0604020202020204" pitchFamily="34" charset="0"/>
              </a:rPr>
              <a:t>GIA THỤY</a:t>
            </a:r>
            <a:endParaRPr lang="en-US" altLang="en-US" sz="2400" i="1" dirty="0" smtClean="0">
              <a:solidFill>
                <a:srgbClr val="0033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37987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2mate.com - phan_ung_nhom_chay_trong_khi_clo_thi_nghiem_al_tac_dung_voi_cl2_youtube_UEynozMDrj4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Title 1"/>
          <p:cNvSpPr>
            <a:spLocks noGrp="1"/>
          </p:cNvSpPr>
          <p:nvPr>
            <p:ph type="title"/>
          </p:nvPr>
        </p:nvSpPr>
        <p:spPr/>
        <p:txBody>
          <a:bodyPr>
            <a:normAutofit fontScale="90000"/>
          </a:bodyPr>
          <a:lstStyle/>
          <a:p>
            <a:r>
              <a:rPr lang="en-US" b="1" dirty="0" err="1" smtClean="0">
                <a:solidFill>
                  <a:schemeClr val="accent5">
                    <a:lumMod val="75000"/>
                  </a:schemeClr>
                </a:solidFill>
                <a:latin typeface="Times New Roman" pitchFamily="18" charset="0"/>
                <a:cs typeface="Times New Roman" pitchFamily="18" charset="0"/>
              </a:rPr>
              <a:t>Thí</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nghiệm</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nhôm</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cháy</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trong</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khí</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clo</a:t>
            </a:r>
            <a:endParaRPr lang="en-US" b="1" dirty="0">
              <a:solidFill>
                <a:schemeClr val="accent5">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10829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smtClean="0">
                <a:solidFill>
                  <a:srgbClr val="7030A0"/>
                </a:solidFill>
                <a:latin typeface="Times New Roman" pitchFamily="18" charset="0"/>
                <a:cs typeface="Times New Roman" pitchFamily="18" charset="0"/>
              </a:rPr>
              <a:t>a)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phi </a:t>
            </a:r>
            <a:r>
              <a:rPr lang="en-US" sz="3200" b="1" dirty="0" err="1" smtClean="0">
                <a:solidFill>
                  <a:srgbClr val="7030A0"/>
                </a:solidFill>
                <a:latin typeface="Times New Roman" pitchFamily="18" charset="0"/>
                <a:cs typeface="Times New Roman" pitchFamily="18" charset="0"/>
              </a:rPr>
              <a:t>kim</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5" name="TextBox 4"/>
          <p:cNvSpPr txBox="1"/>
          <p:nvPr/>
        </p:nvSpPr>
        <p:spPr>
          <a:xfrm>
            <a:off x="574964" y="1219200"/>
            <a:ext cx="74676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Phản</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ứng</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của</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nhôm</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với</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các</a:t>
            </a:r>
            <a:r>
              <a:rPr lang="en-US" sz="2800" dirty="0" smtClean="0">
                <a:latin typeface="Times New Roman" pitchFamily="18" charset="0"/>
                <a:cs typeface="Times New Roman" pitchFamily="18" charset="0"/>
                <a:sym typeface="Symbol"/>
              </a:rPr>
              <a:t> phi </a:t>
            </a:r>
            <a:r>
              <a:rPr lang="en-US" sz="2800" dirty="0" err="1" smtClean="0">
                <a:latin typeface="Times New Roman" pitchFamily="18" charset="0"/>
                <a:cs typeface="Times New Roman" pitchFamily="18" charset="0"/>
                <a:sym typeface="Symbol"/>
              </a:rPr>
              <a:t>kim</a:t>
            </a:r>
            <a:r>
              <a:rPr lang="en-US" sz="2800" dirty="0" smtClean="0">
                <a:latin typeface="Times New Roman" pitchFamily="18" charset="0"/>
                <a:cs typeface="Times New Roman" pitchFamily="18" charset="0"/>
                <a:sym typeface="Symbol"/>
              </a:rPr>
              <a:t> </a:t>
            </a:r>
            <a:r>
              <a:rPr lang="en-US" sz="2800" dirty="0" err="1" smtClean="0">
                <a:latin typeface="Times New Roman" pitchFamily="18" charset="0"/>
                <a:cs typeface="Times New Roman" pitchFamily="18" charset="0"/>
                <a:sym typeface="Symbol"/>
              </a:rPr>
              <a:t>khác</a:t>
            </a:r>
            <a:r>
              <a:rPr lang="en-US" sz="2800" dirty="0" smtClean="0">
                <a:latin typeface="Times New Roman" pitchFamily="18" charset="0"/>
                <a:cs typeface="Times New Roman" pitchFamily="18" charset="0"/>
                <a:sym typeface="Symbol"/>
              </a:rPr>
              <a:t>  </a:t>
            </a:r>
            <a:endParaRPr lang="en-US" sz="2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586337" y="1828800"/>
                <a:ext cx="7924800"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nhiều</a:t>
                </a:r>
                <a:r>
                  <a:rPr lang="en-US" sz="2800" dirty="0" smtClean="0">
                    <a:latin typeface="Times New Roman" pitchFamily="18" charset="0"/>
                    <a:cs typeface="Times New Roman" pitchFamily="18" charset="0"/>
                  </a:rPr>
                  <a:t> phi </a:t>
                </a:r>
                <a:r>
                  <a:rPr lang="en-US" sz="2800" dirty="0" err="1" smtClean="0">
                    <a:latin typeface="Times New Roman" pitchFamily="18" charset="0"/>
                    <a:cs typeface="Times New Roman" pitchFamily="18" charset="0"/>
                  </a:rPr>
                  <a:t>kim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14:m>
                  <m:oMath xmlns:m="http://schemas.openxmlformats.org/officeDocument/2006/math">
                    <m:r>
                      <a:rPr lang="en-US" sz="2800" b="0" i="1" smtClean="0">
                        <a:latin typeface="Cambria Math"/>
                      </a:rPr>
                      <m:t>𝑆</m:t>
                    </m:r>
                    <m:r>
                      <a:rPr lang="en-US" sz="2800" b="0" i="1" smtClean="0">
                        <a:latin typeface="Cambria Math"/>
                      </a:rPr>
                      <m:t>, </m:t>
                    </m:r>
                    <m:sSub>
                      <m:sSubPr>
                        <m:ctrlPr>
                          <a:rPr lang="en-US" sz="2800" b="0" i="1" smtClean="0">
                            <a:latin typeface="Cambria Math" panose="02040503050406030204" pitchFamily="18" charset="0"/>
                          </a:rPr>
                        </m:ctrlPr>
                      </m:sSubPr>
                      <m:e>
                        <m:r>
                          <a:rPr lang="en-US" sz="2800" b="0" i="1" smtClean="0">
                            <a:latin typeface="Cambria Math"/>
                          </a:rPr>
                          <m:t>𝐶𝑙</m:t>
                        </m:r>
                      </m:e>
                      <m:sub>
                        <m:r>
                          <a:rPr lang="en-US" sz="2800" b="0" i="1" smtClean="0">
                            <a:latin typeface="Cambria Math"/>
                          </a:rPr>
                          <m:t>2</m:t>
                        </m:r>
                      </m:sub>
                    </m:sSub>
                    <m:r>
                      <a:rPr lang="en-US" sz="2800" b="0" i="0" smtClean="0">
                        <a:latin typeface="Cambria Math"/>
                      </a:rPr>
                      <m:t>…</m:t>
                    </m:r>
                  </m:oMath>
                </a14:m>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muối</a:t>
                </a:r>
                <a:r>
                  <a:rPr lang="en-US" sz="2800" dirty="0" smtClean="0">
                    <a:latin typeface="Times New Roman" pitchFamily="18" charset="0"/>
                    <a:cs typeface="Times New Roman" pitchFamily="18" charset="0"/>
                  </a:rPr>
                  <a:t>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a:rPr>
                          <m:t>𝐴𝑙</m:t>
                        </m:r>
                      </m:e>
                      <m:sub>
                        <m:r>
                          <a:rPr lang="en-US" sz="2800" b="0" i="1" smtClean="0">
                            <a:latin typeface="Cambria Math"/>
                          </a:rPr>
                          <m:t>2</m:t>
                        </m:r>
                      </m:sub>
                    </m:sSub>
                    <m:sSub>
                      <m:sSubPr>
                        <m:ctrlPr>
                          <a:rPr lang="en-US" sz="2800" i="1" smtClean="0">
                            <a:latin typeface="Cambria Math" panose="02040503050406030204" pitchFamily="18" charset="0"/>
                          </a:rPr>
                        </m:ctrlPr>
                      </m:sSubPr>
                      <m:e>
                        <m:r>
                          <a:rPr lang="en-US" sz="2800" b="0" i="1" smtClean="0">
                            <a:latin typeface="Cambria Math"/>
                          </a:rPr>
                          <m:t>𝑆</m:t>
                        </m:r>
                      </m:e>
                      <m:sub>
                        <m:r>
                          <a:rPr lang="en-US" sz="2800" b="0" i="1" smtClean="0">
                            <a:latin typeface="Cambria Math"/>
                          </a:rPr>
                          <m:t>3</m:t>
                        </m:r>
                      </m:sub>
                    </m:sSub>
                    <m:r>
                      <a:rPr lang="en-US" sz="2800" b="0" i="0" smtClean="0">
                        <a:latin typeface="Cambria Math"/>
                      </a:rPr>
                      <m:t>, </m:t>
                    </m:r>
                    <m:r>
                      <a:rPr lang="en-US" sz="2800" b="0" i="1" smtClean="0">
                        <a:latin typeface="Cambria Math"/>
                      </a:rPr>
                      <m:t>𝐴𝑙</m:t>
                    </m:r>
                    <m:sSub>
                      <m:sSubPr>
                        <m:ctrlPr>
                          <a:rPr lang="en-US" sz="2800" b="0" i="1" smtClean="0">
                            <a:latin typeface="Cambria Math" panose="02040503050406030204" pitchFamily="18" charset="0"/>
                          </a:rPr>
                        </m:ctrlPr>
                      </m:sSubPr>
                      <m:e>
                        <m:r>
                          <a:rPr lang="en-US" sz="2800" b="0" i="1" smtClean="0">
                            <a:latin typeface="Cambria Math"/>
                          </a:rPr>
                          <m:t>𝐶𝑙</m:t>
                        </m:r>
                      </m:e>
                      <m:sub>
                        <m:r>
                          <a:rPr lang="en-US" sz="2800" b="0" i="1" smtClean="0">
                            <a:latin typeface="Cambria Math"/>
                          </a:rPr>
                          <m:t>3</m:t>
                        </m:r>
                      </m:sub>
                    </m:sSub>
                    <m:r>
                      <a:rPr lang="en-US" sz="2800" b="0" i="1" smtClean="0">
                        <a:latin typeface="Cambria Math"/>
                      </a:rPr>
                      <m:t>…</m:t>
                    </m:r>
                  </m:oMath>
                </a14:m>
                <a:endParaRPr lang="en-US" sz="2800" dirty="0">
                  <a:latin typeface="Times New Roman" pitchFamily="18" charset="0"/>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86337" y="1828800"/>
                <a:ext cx="7924800" cy="954107"/>
              </a:xfrm>
              <a:prstGeom prst="rect">
                <a:avLst/>
              </a:prstGeom>
              <a:blipFill rotWithShape="1">
                <a:blip r:embed="rId2"/>
                <a:stretch>
                  <a:fillRect l="-1538" t="-6369" b="-16561"/>
                </a:stretch>
              </a:blipFill>
            </p:spPr>
            <p:txBody>
              <a:bodyPr/>
              <a:lstStyle/>
              <a:p>
                <a:r>
                  <a:rPr lang="en-US">
                    <a:noFill/>
                  </a:rPr>
                  <a:t> </a:t>
                </a:r>
              </a:p>
            </p:txBody>
          </p:sp>
        </mc:Fallback>
      </mc:AlternateContent>
      <p:grpSp>
        <p:nvGrpSpPr>
          <p:cNvPr id="7" name="Group 6"/>
          <p:cNvGrpSpPr/>
          <p:nvPr/>
        </p:nvGrpSpPr>
        <p:grpSpPr>
          <a:xfrm>
            <a:off x="2337042" y="3016810"/>
            <a:ext cx="4423390" cy="1046441"/>
            <a:chOff x="2097069" y="4194636"/>
            <a:chExt cx="4423390" cy="1046441"/>
          </a:xfrm>
        </p:grpSpPr>
        <mc:AlternateContent xmlns:mc="http://schemas.openxmlformats.org/markup-compatibility/2006" xmlns:a14="http://schemas.microsoft.com/office/drawing/2010/main">
          <mc:Choice Requires="a14">
            <p:sp>
              <p:nvSpPr>
                <p:cNvPr id="8" name="TextBox 7"/>
                <p:cNvSpPr txBox="1"/>
                <p:nvPr/>
              </p:nvSpPr>
              <p:spPr>
                <a:xfrm>
                  <a:off x="2097069" y="4194636"/>
                  <a:ext cx="4423390" cy="646331"/>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r>
                          <a:rPr lang="en-US" sz="3600" b="0" i="1" smtClean="0">
                            <a:latin typeface="Cambria Math"/>
                          </a:rPr>
                          <m:t>2</m:t>
                        </m:r>
                        <m:r>
                          <a:rPr lang="en-US" sz="3600" b="0" i="1" smtClean="0">
                            <a:latin typeface="Cambria Math"/>
                          </a:rPr>
                          <m:t>𝐴𝑙</m:t>
                        </m:r>
                        <m:r>
                          <a:rPr lang="en-US" sz="3600" b="0" i="1" smtClean="0">
                            <a:latin typeface="Cambria Math"/>
                          </a:rPr>
                          <m:t>+3</m:t>
                        </m:r>
                        <m:sSub>
                          <m:sSubPr>
                            <m:ctrlPr>
                              <a:rPr lang="en-US" sz="3600" b="0" i="1" smtClean="0">
                                <a:latin typeface="Cambria Math" panose="02040503050406030204" pitchFamily="18" charset="0"/>
                              </a:rPr>
                            </m:ctrlPr>
                          </m:sSubPr>
                          <m:e>
                            <m:r>
                              <a:rPr lang="en-US" sz="3600" b="0" i="1" smtClean="0">
                                <a:latin typeface="Cambria Math"/>
                              </a:rPr>
                              <m:t>𝐶𝑙</m:t>
                            </m:r>
                          </m:e>
                          <m:sub>
                            <m:r>
                              <a:rPr lang="en-US" sz="3600" b="0" i="1" smtClean="0">
                                <a:latin typeface="Cambria Math"/>
                              </a:rPr>
                              <m:t>2</m:t>
                            </m:r>
                          </m:sub>
                        </m:sSub>
                        <m:r>
                          <a:rPr lang="en-US" sz="3600" b="0" i="1" smtClean="0">
                            <a:latin typeface="Cambria Math"/>
                            <a:ea typeface="Cambria Math"/>
                          </a:rPr>
                          <m:t>→2</m:t>
                        </m:r>
                        <m:r>
                          <a:rPr lang="en-US" sz="3600" b="0" i="1" smtClean="0">
                            <a:latin typeface="Cambria Math"/>
                            <a:ea typeface="Cambria Math"/>
                          </a:rPr>
                          <m:t>𝐴𝑙</m:t>
                        </m:r>
                        <m:sSub>
                          <m:sSubPr>
                            <m:ctrlPr>
                              <a:rPr lang="en-US" sz="3600" b="0" i="1" smtClean="0">
                                <a:latin typeface="Cambria Math" panose="02040503050406030204" pitchFamily="18" charset="0"/>
                                <a:ea typeface="Cambria Math"/>
                              </a:rPr>
                            </m:ctrlPr>
                          </m:sSubPr>
                          <m:e>
                            <m:r>
                              <a:rPr lang="en-US" sz="3600" b="0" i="1" smtClean="0">
                                <a:latin typeface="Cambria Math"/>
                                <a:ea typeface="Cambria Math"/>
                              </a:rPr>
                              <m:t>𝐶𝑙</m:t>
                            </m:r>
                          </m:e>
                          <m:sub>
                            <m:r>
                              <a:rPr lang="en-US" sz="3600" b="0" i="1" smtClean="0">
                                <a:latin typeface="Cambria Math"/>
                                <a:ea typeface="Cambria Math"/>
                              </a:rPr>
                              <m:t>3</m:t>
                            </m:r>
                          </m:sub>
                        </m:sSub>
                      </m:oMath>
                    </m:oMathPara>
                  </a14:m>
                  <a:endParaRPr lang="en-US"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2097069" y="4194636"/>
                  <a:ext cx="4423390" cy="646331"/>
                </a:xfrm>
                <a:prstGeom prst="rect">
                  <a:avLst/>
                </a:prstGeom>
                <a:blipFill rotWithShape="1">
                  <a:blip r:embed="rId3"/>
                  <a:stretch>
                    <a:fillRect/>
                  </a:stretch>
                </a:blipFill>
              </p:spPr>
              <p:txBody>
                <a:bodyPr/>
                <a:lstStyle/>
                <a:p>
                  <a:r>
                    <a:rPr lang="en-US">
                      <a:noFill/>
                    </a:rPr>
                    <a:t> </a:t>
                  </a:r>
                </a:p>
              </p:txBody>
            </p:sp>
          </mc:Fallback>
        </mc:AlternateContent>
        <p:sp>
          <p:nvSpPr>
            <p:cNvPr id="9" name="TextBox 8"/>
            <p:cNvSpPr txBox="1"/>
            <p:nvPr/>
          </p:nvSpPr>
          <p:spPr>
            <a:xfrm>
              <a:off x="3470564" y="4840967"/>
              <a:ext cx="1406236" cy="40011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Vàng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lục</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0" name="TextBox 9"/>
            <p:cNvSpPr txBox="1"/>
            <p:nvPr/>
          </p:nvSpPr>
          <p:spPr>
            <a:xfrm>
              <a:off x="2209800" y="4840967"/>
              <a:ext cx="1028700" cy="40011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11" name="TextBox 10"/>
            <p:cNvSpPr txBox="1"/>
            <p:nvPr/>
          </p:nvSpPr>
          <p:spPr>
            <a:xfrm>
              <a:off x="5257800" y="4840967"/>
              <a:ext cx="1028700" cy="40011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Trắng</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12" name="Title 4"/>
              <p:cNvSpPr txBox="1">
                <a:spLocks/>
              </p:cNvSpPr>
              <p:nvPr/>
            </p:nvSpPr>
            <p:spPr>
              <a:xfrm>
                <a:off x="404109" y="4451531"/>
                <a:ext cx="8229600" cy="138499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i="1" dirty="0" smtClean="0">
                    <a:solidFill>
                      <a:srgbClr val="FF0000"/>
                    </a:solidFill>
                    <a:latin typeface="Times New Roman" pitchFamily="18" charset="0"/>
                    <a:cs typeface="Times New Roman" pitchFamily="18" charset="0"/>
                  </a:rPr>
                  <a:t>Kết </a:t>
                </a:r>
                <a:r>
                  <a:rPr lang="en-US" sz="2800" b="1" i="1" dirty="0" err="1">
                    <a:solidFill>
                      <a:srgbClr val="FF0000"/>
                    </a:solidFill>
                    <a:latin typeface="Times New Roman" pitchFamily="18" charset="0"/>
                    <a:cs typeface="Times New Roman" pitchFamily="18" charset="0"/>
                  </a:rPr>
                  <a:t>luận</a:t>
                </a:r>
                <a:r>
                  <a:rPr lang="en-US" sz="2800" b="1" i="1" dirty="0">
                    <a:solidFill>
                      <a:srgbClr val="FF0000"/>
                    </a:solidFill>
                    <a:latin typeface="Times New Roman" pitchFamily="18" charset="0"/>
                    <a:cs typeface="Times New Roman" pitchFamily="18" charset="0"/>
                  </a:rPr>
                  <a:t>: </a:t>
                </a:r>
                <a:r>
                  <a:rPr lang="en-US" sz="2800" dirty="0">
                    <a:latin typeface="Times New Roman" pitchFamily="18" charset="0"/>
                    <a:cs typeface="Times New Roman" pitchFamily="18" charset="0"/>
                  </a:rPr>
                  <a:t>Nhôm </a:t>
                </a:r>
                <a:r>
                  <a:rPr lang="en-US" sz="2800" dirty="0" err="1">
                    <a:latin typeface="Times New Roman" pitchFamily="18" charset="0"/>
                    <a:cs typeface="Times New Roman" pitchFamily="18" charset="0"/>
                  </a:rPr>
                  <a:t>phản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oxi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oxit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phi </a:t>
                </a:r>
                <a:r>
                  <a:rPr lang="en-US" sz="2800" dirty="0" err="1">
                    <a:latin typeface="Times New Roman" pitchFamily="18" charset="0"/>
                    <a:cs typeface="Times New Roman" pitchFamily="18" charset="0"/>
                  </a:rPr>
                  <a:t>kim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14:m>
                  <m:oMath xmlns:m="http://schemas.openxmlformats.org/officeDocument/2006/math">
                    <m:r>
                      <a:rPr lang="en-US" sz="2800" b="0" i="1">
                        <a:latin typeface="Cambria Math"/>
                      </a:rPr>
                      <m:t>𝑆</m:t>
                    </m:r>
                    <m:r>
                      <a:rPr lang="en-US" sz="2800" b="0" i="1">
                        <a:latin typeface="Cambria Math"/>
                      </a:rPr>
                      <m:t>, </m:t>
                    </m:r>
                    <m:sSub>
                      <m:sSubPr>
                        <m:ctrlPr>
                          <a:rPr lang="en-US" sz="2800" i="1">
                            <a:latin typeface="Cambria Math" panose="02040503050406030204" pitchFamily="18" charset="0"/>
                          </a:rPr>
                        </m:ctrlPr>
                      </m:sSubPr>
                      <m:e>
                        <m:r>
                          <a:rPr lang="en-US" sz="2800" b="0" i="1">
                            <a:latin typeface="Cambria Math"/>
                          </a:rPr>
                          <m:t>𝐶𝑙</m:t>
                        </m:r>
                      </m:e>
                      <m:sub>
                        <m:r>
                          <a:rPr lang="en-US" sz="2800" b="0" i="1">
                            <a:latin typeface="Cambria Math"/>
                          </a:rPr>
                          <m:t>2</m:t>
                        </m:r>
                      </m:sub>
                    </m:sSub>
                    <m:r>
                      <a:rPr lang="en-US" sz="2800" b="0">
                        <a:latin typeface="Cambria Math"/>
                      </a:rPr>
                      <m:t>…</m:t>
                    </m:r>
                  </m:oMath>
                </a14:m>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muối</a:t>
                </a:r>
                <a:r>
                  <a:rPr lang="en-US" sz="2800" dirty="0">
                    <a:latin typeface="Times New Roman" pitchFamily="18" charset="0"/>
                    <a:cs typeface="Times New Roman" pitchFamily="18" charset="0"/>
                  </a:rPr>
                  <a:t>. </a:t>
                </a:r>
              </a:p>
            </p:txBody>
          </p:sp>
        </mc:Choice>
        <mc:Fallback xmlns="">
          <p:sp>
            <p:nvSpPr>
              <p:cNvPr id="12" name="Title 4"/>
              <p:cNvSpPr txBox="1">
                <a:spLocks noRot="1" noChangeAspect="1" noMove="1" noResize="1" noEditPoints="1" noAdjustHandles="1" noChangeArrowheads="1" noChangeShapeType="1" noTextEdit="1"/>
              </p:cNvSpPr>
              <p:nvPr/>
            </p:nvSpPr>
            <p:spPr>
              <a:xfrm>
                <a:off x="404109" y="4451531"/>
                <a:ext cx="8229600" cy="1384995"/>
              </a:xfrm>
              <a:prstGeom prst="rect">
                <a:avLst/>
              </a:prstGeom>
              <a:blipFill rotWithShape="1">
                <a:blip r:embed="rId4"/>
                <a:stretch>
                  <a:fillRect l="-1481" t="-3965" r="-370" b="-11894"/>
                </a:stretch>
              </a:blipFill>
            </p:spPr>
            <p:txBody>
              <a:bodyPr/>
              <a:lstStyle/>
              <a:p>
                <a:r>
                  <a:rPr lang="en-US">
                    <a:noFill/>
                  </a:rPr>
                  <a:t> </a:t>
                </a:r>
              </a:p>
            </p:txBody>
          </p:sp>
        </mc:Fallback>
      </mc:AlternateContent>
    </p:spTree>
    <p:extLst>
      <p:ext uri="{BB962C8B-B14F-4D97-AF65-F5344CB8AC3E}">
        <p14:creationId xmlns:p14="http://schemas.microsoft.com/office/powerpoint/2010/main" val="718461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435">
                                          <p:stCondLst>
                                            <p:cond delay="0"/>
                                          </p:stCondLst>
                                        </p:cTn>
                                        <p:tgtEl>
                                          <p:spTgt spid="7"/>
                                        </p:tgtEl>
                                      </p:cBhvr>
                                    </p:animEffect>
                                    <p:anim calcmode="lin" valueType="num">
                                      <p:cBhvr>
                                        <p:cTn id="13"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8" dur="20">
                                          <p:stCondLst>
                                            <p:cond delay="487"/>
                                          </p:stCondLst>
                                        </p:cTn>
                                        <p:tgtEl>
                                          <p:spTgt spid="7"/>
                                        </p:tgtEl>
                                      </p:cBhvr>
                                      <p:to x="100000" y="60000"/>
                                    </p:animScale>
                                    <p:animScale>
                                      <p:cBhvr>
                                        <p:cTn id="19" dur="124" decel="50000">
                                          <p:stCondLst>
                                            <p:cond delay="507"/>
                                          </p:stCondLst>
                                        </p:cTn>
                                        <p:tgtEl>
                                          <p:spTgt spid="7"/>
                                        </p:tgtEl>
                                      </p:cBhvr>
                                      <p:to x="100000" y="100000"/>
                                    </p:animScale>
                                    <p:animScale>
                                      <p:cBhvr>
                                        <p:cTn id="20" dur="20">
                                          <p:stCondLst>
                                            <p:cond delay="984"/>
                                          </p:stCondLst>
                                        </p:cTn>
                                        <p:tgtEl>
                                          <p:spTgt spid="7"/>
                                        </p:tgtEl>
                                      </p:cBhvr>
                                      <p:to x="100000" y="80000"/>
                                    </p:animScale>
                                    <p:animScale>
                                      <p:cBhvr>
                                        <p:cTn id="21" dur="124" decel="50000">
                                          <p:stCondLst>
                                            <p:cond delay="1004"/>
                                          </p:stCondLst>
                                        </p:cTn>
                                        <p:tgtEl>
                                          <p:spTgt spid="7"/>
                                        </p:tgtEl>
                                      </p:cBhvr>
                                      <p:to x="100000" y="100000"/>
                                    </p:animScale>
                                    <p:animScale>
                                      <p:cBhvr>
                                        <p:cTn id="22" dur="20">
                                          <p:stCondLst>
                                            <p:cond delay="1231"/>
                                          </p:stCondLst>
                                        </p:cTn>
                                        <p:tgtEl>
                                          <p:spTgt spid="7"/>
                                        </p:tgtEl>
                                      </p:cBhvr>
                                      <p:to x="100000" y="90000"/>
                                    </p:animScale>
                                    <p:animScale>
                                      <p:cBhvr>
                                        <p:cTn id="23" dur="124" decel="50000">
                                          <p:stCondLst>
                                            <p:cond delay="1251"/>
                                          </p:stCondLst>
                                        </p:cTn>
                                        <p:tgtEl>
                                          <p:spTgt spid="7"/>
                                        </p:tgtEl>
                                      </p:cBhvr>
                                      <p:to x="100000" y="100000"/>
                                    </p:animScale>
                                    <p:animScale>
                                      <p:cBhvr>
                                        <p:cTn id="24" dur="20">
                                          <p:stCondLst>
                                            <p:cond delay="1356"/>
                                          </p:stCondLst>
                                        </p:cTn>
                                        <p:tgtEl>
                                          <p:spTgt spid="7"/>
                                        </p:tgtEl>
                                      </p:cBhvr>
                                      <p:to x="100000" y="95000"/>
                                    </p:animScale>
                                    <p:animScale>
                                      <p:cBhvr>
                                        <p:cTn id="25" dur="124" decel="50000">
                                          <p:stCondLst>
                                            <p:cond delay="1376"/>
                                          </p:stCondLst>
                                        </p:cTn>
                                        <p:tgtEl>
                                          <p:spTgt spid="7"/>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b</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axit</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5" name="TextBox 4"/>
          <p:cNvSpPr txBox="1"/>
          <p:nvPr/>
        </p:nvSpPr>
        <p:spPr>
          <a:xfrm>
            <a:off x="586337" y="1143000"/>
            <a:ext cx="7924800" cy="2677656"/>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Thí</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nghiệm</a:t>
            </a:r>
            <a:r>
              <a:rPr lang="en-US" sz="2800" b="1" i="1" dirty="0" smtClean="0">
                <a:solidFill>
                  <a:schemeClr val="accent6">
                    <a:lumMod val="75000"/>
                  </a:schemeClr>
                </a:solidFill>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liệu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axit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giấm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chanh</a:t>
            </a:r>
            <a:endParaRPr lang="en-US" sz="2800"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Cho </a:t>
            </a:r>
            <a:r>
              <a:rPr lang="en-US" sz="2800" dirty="0" err="1" smtClean="0">
                <a:latin typeface="Times New Roman" pitchFamily="18" charset="0"/>
                <a:cs typeface="Times New Roman" pitchFamily="18" charset="0"/>
              </a:rPr>
              <a:t>giấm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3-4 </a:t>
            </a:r>
            <a:r>
              <a:rPr lang="en-US" sz="2800" dirty="0" err="1" smtClean="0">
                <a:latin typeface="Times New Roman" pitchFamily="18" charset="0"/>
                <a:cs typeface="Times New Roman" pitchFamily="18" charset="0"/>
              </a:rPr>
              <a:t>tuần</a:t>
            </a:r>
            <a:endParaRPr lang="en-US" sz="2800"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endParaRPr lang="en-US"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87226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7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7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7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75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b</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axit</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5" name="TextBox 4"/>
          <p:cNvSpPr txBox="1"/>
          <p:nvPr/>
        </p:nvSpPr>
        <p:spPr>
          <a:xfrm>
            <a:off x="586337" y="1143000"/>
            <a:ext cx="3962400" cy="523220"/>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Tiến</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hành</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thí</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nghiệm</a:t>
            </a:r>
            <a:r>
              <a:rPr lang="en-US" sz="2800" b="1" i="1" dirty="0" smtClean="0">
                <a:solidFill>
                  <a:schemeClr val="accent6">
                    <a:lumMod val="75000"/>
                  </a:schemeClr>
                </a:solidFill>
                <a:latin typeface="Times New Roman" pitchFamily="18" charset="0"/>
                <a:cs typeface="Times New Roman" pitchFamily="18" charset="0"/>
              </a:rPr>
              <a:t> </a:t>
            </a:r>
          </a:p>
        </p:txBody>
      </p:sp>
      <p:sp>
        <p:nvSpPr>
          <p:cNvPr id="6" name="TextBox 5"/>
          <p:cNvSpPr txBox="1"/>
          <p:nvPr/>
        </p:nvSpPr>
        <p:spPr>
          <a:xfrm>
            <a:off x="586337" y="1676456"/>
            <a:ext cx="19812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liệu</a:t>
            </a:r>
            <a:endParaRPr lang="en-US" sz="2800" dirty="0" smtClean="0">
              <a:latin typeface="Times New Roman" pitchFamily="18" charset="0"/>
              <a:cs typeface="Times New Roman" pitchFamily="18" charset="0"/>
            </a:endParaRPr>
          </a:p>
        </p:txBody>
      </p:sp>
      <p:grpSp>
        <p:nvGrpSpPr>
          <p:cNvPr id="9" name="Group 8"/>
          <p:cNvGrpSpPr/>
          <p:nvPr/>
        </p:nvGrpSpPr>
        <p:grpSpPr>
          <a:xfrm>
            <a:off x="586337" y="2230383"/>
            <a:ext cx="3875342" cy="2000250"/>
            <a:chOff x="586337" y="2230383"/>
            <a:chExt cx="3875342" cy="200025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37" y="2230383"/>
              <a:ext cx="2000250" cy="20002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587" y="2258958"/>
              <a:ext cx="1875092" cy="1943100"/>
            </a:xfrm>
            <a:prstGeom prst="rect">
              <a:avLst/>
            </a:prstGeom>
          </p:spPr>
        </p:pic>
      </p:grpSp>
      <p:grpSp>
        <p:nvGrpSpPr>
          <p:cNvPr id="2" name="Group 1"/>
          <p:cNvGrpSpPr/>
          <p:nvPr/>
        </p:nvGrpSpPr>
        <p:grpSpPr>
          <a:xfrm>
            <a:off x="586336" y="3947342"/>
            <a:ext cx="7662313" cy="2697786"/>
            <a:chOff x="586336" y="3947342"/>
            <a:chExt cx="7662313" cy="2697786"/>
          </a:xfrm>
        </p:grpSpPr>
        <p:grpSp>
          <p:nvGrpSpPr>
            <p:cNvPr id="13" name="Group 12"/>
            <p:cNvGrpSpPr/>
            <p:nvPr/>
          </p:nvGrpSpPr>
          <p:grpSpPr>
            <a:xfrm>
              <a:off x="4114800" y="3947342"/>
              <a:ext cx="4133849" cy="2697786"/>
              <a:chOff x="4114800" y="3947342"/>
              <a:chExt cx="4133849" cy="2697786"/>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969224"/>
                <a:ext cx="1781175" cy="265402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5821" y="3947342"/>
                <a:ext cx="1822828" cy="2697786"/>
              </a:xfrm>
              <a:prstGeom prst="rect">
                <a:avLst/>
              </a:prstGeom>
            </p:spPr>
          </p:pic>
        </p:grpSp>
        <p:sp>
          <p:nvSpPr>
            <p:cNvPr id="14" name="TextBox 13"/>
            <p:cNvSpPr txBox="1"/>
            <p:nvPr/>
          </p:nvSpPr>
          <p:spPr>
            <a:xfrm>
              <a:off x="586336" y="4230460"/>
              <a:ext cx="3376064" cy="1815882"/>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Kết</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quả</a:t>
              </a:r>
              <a:r>
                <a:rPr lang="en-US" sz="2800" b="1" i="1" dirty="0" smtClean="0">
                  <a:solidFill>
                    <a:schemeClr val="accent6">
                      <a:lumMod val="75000"/>
                    </a:schemeClr>
                  </a:solidFill>
                  <a:latin typeface="Times New Roman" pitchFamily="18" charset="0"/>
                  <a:cs typeface="Times New Roman" pitchFamily="18" charset="0"/>
                </a:rPr>
                <a:t>:</a:t>
              </a:r>
            </a:p>
            <a:p>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mòn</a:t>
              </a:r>
              <a:endParaRPr lang="en-US" sz="2800" dirty="0" smtClean="0">
                <a:latin typeface="Times New Roman" pitchFamily="18" charset="0"/>
                <a:cs typeface="Times New Roman" pitchFamily="18" charset="0"/>
              </a:endParaRPr>
            </a:p>
          </p:txBody>
        </p:sp>
      </p:grpSp>
    </p:spTree>
    <p:extLst>
      <p:ext uri="{BB962C8B-B14F-4D97-AF65-F5344CB8AC3E}">
        <p14:creationId xmlns:p14="http://schemas.microsoft.com/office/powerpoint/2010/main" val="4285917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6337" y="1143000"/>
            <a:ext cx="7924800" cy="954107"/>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Kết</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luận</a:t>
            </a:r>
            <a:r>
              <a:rPr lang="en-US" sz="2800" b="1" i="1" dirty="0" smtClean="0">
                <a:solidFill>
                  <a:schemeClr val="accent6">
                    <a:lumMod val="75000"/>
                  </a:schemeClr>
                </a:solidFill>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nhôm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có</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thể</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dụng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axit</a:t>
            </a:r>
            <a:r>
              <a:rPr lang="en-US" sz="2800" b="1" dirty="0" smtClean="0">
                <a:solidFill>
                  <a:srgbClr val="FF0000"/>
                </a:solidFill>
                <a:latin typeface="Times New Roman" pitchFamily="18" charset="0"/>
                <a:cs typeface="Times New Roman" pitchFamily="18" charset="0"/>
              </a:rPr>
              <a:t> </a:t>
            </a:r>
          </a:p>
        </p:txBody>
      </p:sp>
      <p:sp>
        <p:nvSpPr>
          <p:cNvPr id="5" name="Title 4"/>
          <p:cNvSpPr txBox="1">
            <a:spLocks noGrp="1"/>
          </p:cNvSpPr>
          <p:nvPr>
            <p:ph type="title"/>
          </p:nvPr>
        </p:nvSpPr>
        <p:spPr>
          <a:xfrm>
            <a:off x="457200" y="553750"/>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b</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axit</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546531" y="2209800"/>
                <a:ext cx="80772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Nhôm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axit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a:latin typeface="Times New Roman" pitchFamily="18" charset="0"/>
                    <a:cs typeface="Times New Roman" pitchFamily="18" charset="0"/>
                  </a:rPr>
                  <a:t> </a:t>
                </a:r>
                <a14:m>
                  <m:oMath xmlns:m="http://schemas.openxmlformats.org/officeDocument/2006/math">
                    <m:r>
                      <a:rPr lang="en-US" sz="2800" b="0" i="1" smtClean="0">
                        <a:latin typeface="Cambria Math"/>
                      </a:rPr>
                      <m:t>𝐻𝐶𝑙</m:t>
                    </m:r>
                    <m:r>
                      <a:rPr lang="en-US" sz="2800" b="0" i="1" smtClean="0">
                        <a:latin typeface="Cambria Math"/>
                      </a:rPr>
                      <m:t>, </m:t>
                    </m:r>
                    <m:sSub>
                      <m:sSubPr>
                        <m:ctrlPr>
                          <a:rPr lang="en-US" sz="2800" b="0" i="1" smtClean="0">
                            <a:latin typeface="Cambria Math" panose="02040503050406030204" pitchFamily="18" charset="0"/>
                          </a:rPr>
                        </m:ctrlPr>
                      </m:sSubPr>
                      <m:e>
                        <m:r>
                          <a:rPr lang="en-US" sz="2800" b="0" i="1" smtClean="0">
                            <a:latin typeface="Cambria Math"/>
                          </a:rPr>
                          <m:t>𝐻</m:t>
                        </m:r>
                      </m:e>
                      <m:sub>
                        <m:r>
                          <a:rPr lang="en-US" sz="2800" b="0" i="1" smtClean="0">
                            <a:latin typeface="Cambria Math"/>
                          </a:rPr>
                          <m:t>2</m:t>
                        </m:r>
                      </m:sub>
                    </m:sSub>
                    <m:sSub>
                      <m:sSubPr>
                        <m:ctrlPr>
                          <a:rPr lang="en-US" sz="2800" b="0" i="1" smtClean="0">
                            <a:latin typeface="Cambria Math" panose="02040503050406030204" pitchFamily="18" charset="0"/>
                          </a:rPr>
                        </m:ctrlPr>
                      </m:sSubPr>
                      <m:e>
                        <m:r>
                          <a:rPr lang="en-US" sz="2800" b="0" i="1" smtClean="0">
                            <a:latin typeface="Cambria Math"/>
                          </a:rPr>
                          <m:t>𝑆𝑂</m:t>
                        </m:r>
                      </m:e>
                      <m:sub>
                        <m:r>
                          <a:rPr lang="en-US" sz="2800" b="0" i="1" smtClean="0">
                            <a:latin typeface="Cambria Math"/>
                          </a:rPr>
                          <m:t>4</m:t>
                        </m:r>
                      </m:sub>
                    </m:sSub>
                  </m:oMath>
                </a14:m>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loãng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khí</a:t>
                </a:r>
                <a:r>
                  <a:rPr lang="en-US" sz="2800" dirty="0" smtClean="0">
                    <a:latin typeface="Times New Roman" pitchFamily="18" charset="0"/>
                    <a:cs typeface="Times New Roman" pitchFamily="18" charset="0"/>
                  </a:rPr>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𝐻</m:t>
                        </m:r>
                      </m:e>
                      <m:sub>
                        <m:r>
                          <a:rPr lang="en-US" sz="2800" b="0" i="1" smtClean="0">
                            <a:latin typeface="Cambria Math"/>
                          </a:rPr>
                          <m:t>2</m:t>
                        </m:r>
                      </m:sub>
                    </m:sSub>
                  </m:oMath>
                </a14:m>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46531" y="2209800"/>
                <a:ext cx="8077200" cy="954107"/>
              </a:xfrm>
              <a:prstGeom prst="rect">
                <a:avLst/>
              </a:prstGeom>
              <a:blipFill rotWithShape="1">
                <a:blip r:embed="rId2"/>
                <a:stretch>
                  <a:fillRect l="-1585" t="-6410" b="-16667"/>
                </a:stretch>
              </a:blipFill>
            </p:spPr>
            <p:txBody>
              <a:bodyPr/>
              <a:lstStyle/>
              <a:p>
                <a:r>
                  <a:rPr lang="en-US">
                    <a:noFill/>
                  </a:rPr>
                  <a:t> </a:t>
                </a:r>
              </a:p>
            </p:txBody>
          </p:sp>
        </mc:Fallback>
      </mc:AlternateContent>
      <p:grpSp>
        <p:nvGrpSpPr>
          <p:cNvPr id="7" name="Group 6"/>
          <p:cNvGrpSpPr/>
          <p:nvPr/>
        </p:nvGrpSpPr>
        <p:grpSpPr>
          <a:xfrm>
            <a:off x="475527" y="3429000"/>
            <a:ext cx="7948657" cy="2660072"/>
            <a:chOff x="475527" y="3611353"/>
            <a:chExt cx="7948657" cy="2660072"/>
          </a:xfrm>
        </p:grpSpPr>
        <mc:AlternateContent xmlns:mc="http://schemas.openxmlformats.org/markup-compatibility/2006" xmlns:a14="http://schemas.microsoft.com/office/drawing/2010/main">
          <mc:Choice Requires="a14">
            <p:sp>
              <p:nvSpPr>
                <p:cNvPr id="8" name="TextBox 7"/>
                <p:cNvSpPr txBox="1"/>
                <p:nvPr/>
              </p:nvSpPr>
              <p:spPr>
                <a:xfrm>
                  <a:off x="475527" y="4248891"/>
                  <a:ext cx="4109604" cy="1384995"/>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14:m>
                    <m:oMath xmlns:m="http://schemas.openxmlformats.org/officeDocument/2006/math">
                      <m:r>
                        <a:rPr lang="en-US" sz="2800" b="0" i="1" smtClean="0">
                          <a:latin typeface="Cambria Math"/>
                        </a:rPr>
                        <m:t>𝐻𝐶𝑙</m:t>
                      </m:r>
                    </m:oMath>
                  </a14:m>
                  <a:endParaRPr lang="en-US" sz="2800"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75527" y="4248891"/>
                  <a:ext cx="4109604" cy="1384995"/>
                </a:xfrm>
                <a:prstGeom prst="rect">
                  <a:avLst/>
                </a:prstGeom>
                <a:blipFill rotWithShape="1">
                  <a:blip r:embed="rId3"/>
                  <a:stretch>
                    <a:fillRect l="-2967" t="-4405"/>
                  </a:stretch>
                </a:blipFill>
              </p:spPr>
              <p:txBody>
                <a:bodyPr/>
                <a:lstStyle/>
                <a:p>
                  <a:r>
                    <a:rPr lang="en-US">
                      <a:noFill/>
                    </a:rPr>
                    <a:t> </a:t>
                  </a:r>
                </a:p>
              </p:txBody>
            </p:sp>
          </mc:Fallback>
        </mc:AlternateContent>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584" y="3611353"/>
              <a:ext cx="3657600" cy="2660072"/>
            </a:xfrm>
            <a:prstGeom prst="rect">
              <a:avLst/>
            </a:prstGeom>
          </p:spPr>
        </p:pic>
      </p:grpSp>
    </p:spTree>
    <p:extLst>
      <p:ext uri="{BB962C8B-B14F-4D97-AF65-F5344CB8AC3E}">
        <p14:creationId xmlns:p14="http://schemas.microsoft.com/office/powerpoint/2010/main" val="8837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Autofit/>
              </a:bodyPr>
              <a:lstStyle/>
              <a:p>
                <a:r>
                  <a:rPr lang="en-US" sz="4000" b="1" dirty="0" smtClean="0">
                    <a:solidFill>
                      <a:schemeClr val="accent5">
                        <a:lumMod val="75000"/>
                      </a:schemeClr>
                    </a:solidFill>
                    <a:latin typeface="Times New Roman" pitchFamily="18" charset="0"/>
                    <a:cs typeface="Times New Roman" pitchFamily="18" charset="0"/>
                  </a:rPr>
                  <a:t>Nhôm </a:t>
                </a:r>
                <a:r>
                  <a:rPr lang="en-US" sz="4000" b="1" dirty="0" err="1" smtClean="0">
                    <a:solidFill>
                      <a:schemeClr val="accent5">
                        <a:lumMod val="75000"/>
                      </a:schemeClr>
                    </a:solidFill>
                    <a:latin typeface="Times New Roman" pitchFamily="18" charset="0"/>
                    <a:cs typeface="Times New Roman" pitchFamily="18" charset="0"/>
                  </a:rPr>
                  <a:t>lá</a:t>
                </a:r>
                <a:r>
                  <a:rPr lang="en-US" sz="4000" b="1" dirty="0" smtClean="0">
                    <a:solidFill>
                      <a:schemeClr val="accent5">
                        <a:lumMod val="75000"/>
                      </a:schemeClr>
                    </a:solidFill>
                    <a:latin typeface="Times New Roman" pitchFamily="18" charset="0"/>
                    <a:cs typeface="Times New Roman" pitchFamily="18" charset="0"/>
                  </a:rPr>
                  <a:t> </a:t>
                </a:r>
                <a:r>
                  <a:rPr lang="en-US" sz="4000" b="1" dirty="0" err="1" smtClean="0">
                    <a:solidFill>
                      <a:schemeClr val="accent5">
                        <a:lumMod val="75000"/>
                      </a:schemeClr>
                    </a:solidFill>
                    <a:latin typeface="Times New Roman" pitchFamily="18" charset="0"/>
                    <a:cs typeface="Times New Roman" pitchFamily="18" charset="0"/>
                  </a:rPr>
                  <a:t>tác</a:t>
                </a:r>
                <a:r>
                  <a:rPr lang="en-US" sz="4000" b="1" dirty="0" smtClean="0">
                    <a:solidFill>
                      <a:schemeClr val="accent5">
                        <a:lumMod val="75000"/>
                      </a:schemeClr>
                    </a:solidFill>
                    <a:latin typeface="Times New Roman" pitchFamily="18" charset="0"/>
                    <a:cs typeface="Times New Roman" pitchFamily="18" charset="0"/>
                  </a:rPr>
                  <a:t> </a:t>
                </a:r>
                <a:r>
                  <a:rPr lang="en-US" sz="4000" b="1" dirty="0" err="1" smtClean="0">
                    <a:solidFill>
                      <a:schemeClr val="accent5">
                        <a:lumMod val="75000"/>
                      </a:schemeClr>
                    </a:solidFill>
                    <a:latin typeface="Times New Roman" pitchFamily="18" charset="0"/>
                    <a:cs typeface="Times New Roman" pitchFamily="18" charset="0"/>
                  </a:rPr>
                  <a:t>dụng</a:t>
                </a:r>
                <a:r>
                  <a:rPr lang="en-US" sz="4000" b="1" dirty="0" smtClean="0">
                    <a:solidFill>
                      <a:schemeClr val="accent5">
                        <a:lumMod val="75000"/>
                      </a:schemeClr>
                    </a:solidFill>
                    <a:latin typeface="Times New Roman" pitchFamily="18" charset="0"/>
                    <a:cs typeface="Times New Roman" pitchFamily="18" charset="0"/>
                  </a:rPr>
                  <a:t> </a:t>
                </a:r>
                <a:r>
                  <a:rPr lang="en-US" sz="4000" b="1" dirty="0" err="1" smtClean="0">
                    <a:solidFill>
                      <a:schemeClr val="accent5">
                        <a:lumMod val="75000"/>
                      </a:schemeClr>
                    </a:solidFill>
                    <a:latin typeface="Times New Roman" pitchFamily="18" charset="0"/>
                    <a:cs typeface="Times New Roman" pitchFamily="18" charset="0"/>
                  </a:rPr>
                  <a:t>với</a:t>
                </a:r>
                <a:r>
                  <a:rPr lang="en-US" sz="4000" b="1" dirty="0" smtClean="0">
                    <a:solidFill>
                      <a:schemeClr val="accent5">
                        <a:lumMod val="75000"/>
                      </a:schemeClr>
                    </a:solidFill>
                    <a:latin typeface="Times New Roman" pitchFamily="18" charset="0"/>
                    <a:cs typeface="Times New Roman" pitchFamily="18" charset="0"/>
                  </a:rPr>
                  <a:t> dung </a:t>
                </a:r>
                <a:r>
                  <a:rPr lang="en-US" sz="4000" b="1" dirty="0" err="1" smtClean="0">
                    <a:solidFill>
                      <a:schemeClr val="accent5">
                        <a:lumMod val="75000"/>
                      </a:schemeClr>
                    </a:solidFill>
                    <a:latin typeface="Times New Roman" pitchFamily="18" charset="0"/>
                    <a:cs typeface="Times New Roman" pitchFamily="18" charset="0"/>
                  </a:rPr>
                  <a:t>dịch</a:t>
                </a:r>
                <a:r>
                  <a:rPr lang="en-US" sz="4000" b="1" dirty="0" smtClean="0">
                    <a:solidFill>
                      <a:schemeClr val="accent5">
                        <a:lumMod val="75000"/>
                      </a:schemeClr>
                    </a:solidFill>
                    <a:latin typeface="Times New Roman" pitchFamily="18" charset="0"/>
                    <a:cs typeface="Times New Roman" pitchFamily="18" charset="0"/>
                  </a:rPr>
                  <a:t> </a:t>
                </a:r>
                <a14:m>
                  <m:oMath xmlns:m="http://schemas.openxmlformats.org/officeDocument/2006/math">
                    <m:r>
                      <a:rPr lang="en-US" sz="4000" b="1" i="1" smtClean="0">
                        <a:solidFill>
                          <a:schemeClr val="accent5">
                            <a:lumMod val="75000"/>
                          </a:schemeClr>
                        </a:solidFill>
                        <a:latin typeface="Cambria Math"/>
                      </a:rPr>
                      <m:t>𝑯𝑪𝒍</m:t>
                    </m:r>
                  </m:oMath>
                </a14:m>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l="-2222" b="-5319"/>
                </a:stretch>
              </a:blipFill>
            </p:spPr>
            <p:txBody>
              <a:bodyPr/>
              <a:lstStyle/>
              <a:p>
                <a:r>
                  <a:rPr lang="en-US">
                    <a:noFill/>
                  </a:rPr>
                  <a:t> </a:t>
                </a:r>
              </a:p>
            </p:txBody>
          </p:sp>
        </mc:Fallback>
      </mc:AlternateContent>
      <p:pic>
        <p:nvPicPr>
          <p:cNvPr id="4" name="y2mate.com - thi_nghiem_al_dd_hcl_hZ5LoLNXeFI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37753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1"/>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b</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axit</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sp>
        <p:nvSpPr>
          <p:cNvPr id="5" name="TextBox 4"/>
          <p:cNvSpPr txBox="1"/>
          <p:nvPr/>
        </p:nvSpPr>
        <p:spPr>
          <a:xfrm>
            <a:off x="457200" y="1371600"/>
            <a:ext cx="7848600" cy="1384995"/>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Hiện</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tượng</a:t>
            </a:r>
            <a:r>
              <a:rPr lang="en-US" sz="2800" b="1" i="1" dirty="0" smtClean="0">
                <a:solidFill>
                  <a:schemeClr val="accent6">
                    <a:lumMod val="75000"/>
                  </a:schemeClr>
                </a:solidFill>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rắn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màu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nhôm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tan </a:t>
            </a:r>
            <a:r>
              <a:rPr lang="en-US" sz="2800" dirty="0" err="1">
                <a:latin typeface="Times New Roman" pitchFamily="18" charset="0"/>
                <a:cs typeface="Times New Roman" pitchFamily="18" charset="0"/>
              </a:rPr>
              <a:t>dần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dịch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hidro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sủi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bọt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dịch</a:t>
            </a:r>
            <a:r>
              <a:rPr lang="en-US" sz="2800" dirty="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p:txBody>
      </p:sp>
      <p:sp>
        <p:nvSpPr>
          <p:cNvPr id="6" name="TextBox 5"/>
          <p:cNvSpPr txBox="1"/>
          <p:nvPr/>
        </p:nvSpPr>
        <p:spPr>
          <a:xfrm>
            <a:off x="443345" y="2758870"/>
            <a:ext cx="1676400" cy="523220"/>
          </a:xfrm>
          <a:prstGeom prst="rect">
            <a:avLst/>
          </a:prstGeom>
          <a:noFill/>
        </p:spPr>
        <p:txBody>
          <a:bodyPr wrap="square" rtlCol="0">
            <a:spAutoFit/>
          </a:bodyPr>
          <a:lstStyle/>
          <a:p>
            <a:r>
              <a:rPr lang="en-US" sz="2800" b="1" dirty="0" smtClean="0">
                <a:solidFill>
                  <a:schemeClr val="accent6">
                    <a:lumMod val="75000"/>
                  </a:schemeClr>
                </a:solidFill>
                <a:latin typeface="Times New Roman" pitchFamily="18" charset="0"/>
                <a:cs typeface="Times New Roman" pitchFamily="18" charset="0"/>
              </a:rPr>
              <a:t>PTHH:</a:t>
            </a:r>
            <a:r>
              <a:rPr lang="en-US" sz="2800" dirty="0" smtClean="0"/>
              <a:t> </a:t>
            </a:r>
            <a:endParaRPr lang="en-US" sz="2800" dirty="0"/>
          </a:p>
        </p:txBody>
      </p:sp>
      <mc:AlternateContent xmlns:mc="http://schemas.openxmlformats.org/markup-compatibility/2006" xmlns:a14="http://schemas.microsoft.com/office/drawing/2010/main">
        <mc:Choice Requires="a14">
          <p:sp>
            <p:nvSpPr>
              <p:cNvPr id="8" name="TextBox 7"/>
              <p:cNvSpPr txBox="1"/>
              <p:nvPr/>
            </p:nvSpPr>
            <p:spPr>
              <a:xfrm>
                <a:off x="443553" y="3248082"/>
                <a:ext cx="76200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rPr>
                        <m:t>2</m:t>
                      </m:r>
                      <m:r>
                        <a:rPr lang="en-US" sz="2800" b="0" i="1" smtClean="0">
                          <a:latin typeface="Cambria Math"/>
                        </a:rPr>
                        <m:t>𝐴𝑙</m:t>
                      </m:r>
                      <m:r>
                        <a:rPr lang="en-US" sz="2800" b="0" i="1" smtClean="0">
                          <a:latin typeface="Cambria Math"/>
                        </a:rPr>
                        <m:t>+6</m:t>
                      </m:r>
                      <m:r>
                        <a:rPr lang="en-US" sz="2800" b="0" i="1" smtClean="0">
                          <a:latin typeface="Cambria Math"/>
                        </a:rPr>
                        <m:t>𝐻𝐶𝑙</m:t>
                      </m:r>
                      <m:r>
                        <a:rPr lang="en-US" sz="2800" b="0" i="1" smtClean="0">
                          <a:latin typeface="Cambria Math"/>
                        </a:rPr>
                        <m:t> →2</m:t>
                      </m:r>
                      <m:r>
                        <a:rPr lang="en-US" sz="2800" b="0" i="1" smtClean="0">
                          <a:latin typeface="Cambria Math"/>
                        </a:rPr>
                        <m:t>𝐴𝑙</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𝐶𝑙</m:t>
                          </m:r>
                        </m:e>
                        <m:sub>
                          <m:r>
                            <a:rPr lang="en-US" sz="2800" b="0" i="1" smtClean="0">
                              <a:latin typeface="Cambria Math"/>
                              <a:ea typeface="Cambria Math"/>
                            </a:rPr>
                            <m:t>3</m:t>
                          </m:r>
                        </m:sub>
                      </m:sSub>
                      <m:r>
                        <a:rPr lang="en-US" sz="2800" b="0" i="1" smtClean="0">
                          <a:latin typeface="Cambria Math"/>
                          <a:ea typeface="Cambria Math"/>
                        </a:rPr>
                        <m:t>+3</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𝐻</m:t>
                          </m:r>
                        </m:e>
                        <m:sub>
                          <m:r>
                            <a:rPr lang="en-US" sz="2800" b="0" i="1" smtClean="0">
                              <a:latin typeface="Cambria Math"/>
                              <a:ea typeface="Cambria Math"/>
                            </a:rPr>
                            <m:t>2</m:t>
                          </m:r>
                        </m:sub>
                      </m:sSub>
                    </m:oMath>
                  </m:oMathPara>
                </a14:m>
                <a:endParaRPr lang="en-US" sz="2800"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3553" y="3248082"/>
                <a:ext cx="7620000" cy="523220"/>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230473" y="4058142"/>
                <a:ext cx="5075327" cy="954107"/>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𝐻</m:t>
                        </m:r>
                      </m:e>
                      <m:sub>
                        <m:r>
                          <a:rPr lang="en-US" sz="2800" b="0" i="1" smtClean="0">
                            <a:latin typeface="Cambria Math"/>
                          </a:rPr>
                          <m:t>2</m:t>
                        </m:r>
                      </m:sub>
                    </m:sSub>
                    <m:sSub>
                      <m:sSubPr>
                        <m:ctrlPr>
                          <a:rPr lang="en-US" sz="2800" b="0" i="1" smtClean="0">
                            <a:latin typeface="Cambria Math" panose="02040503050406030204" pitchFamily="18" charset="0"/>
                          </a:rPr>
                        </m:ctrlPr>
                      </m:sSubPr>
                      <m:e>
                        <m:r>
                          <a:rPr lang="en-US" sz="2800" b="0" i="1" smtClean="0">
                            <a:latin typeface="Cambria Math"/>
                          </a:rPr>
                          <m:t>𝑆𝑂</m:t>
                        </m:r>
                      </m:e>
                      <m:sub>
                        <m:r>
                          <a:rPr lang="en-US" sz="2800" b="0" i="1" smtClean="0">
                            <a:latin typeface="Cambria Math"/>
                          </a:rPr>
                          <m:t>4</m:t>
                        </m:r>
                      </m:sub>
                    </m:sSub>
                  </m:oMath>
                </a14:m>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H</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a:rPr>
                          <m:t>𝑁𝑂</m:t>
                        </m:r>
                      </m:e>
                      <m:sub>
                        <m:r>
                          <a:rPr lang="en-US" sz="2800" b="0" i="1" smtClean="0">
                            <a:latin typeface="Cambria Math"/>
                          </a:rPr>
                          <m:t>3</m:t>
                        </m:r>
                      </m:sub>
                    </m:sSub>
                  </m:oMath>
                </a14:m>
                <a:r>
                  <a:rPr lang="en-US" sz="2800" dirty="0" smtClean="0">
                    <a:latin typeface="Times New Roman" pitchFamily="18" charset="0"/>
                    <a:cs typeface="Times New Roman" pitchFamily="18" charset="0"/>
                  </a:rPr>
                  <a:t> đặc nguội </a:t>
                </a:r>
              </a:p>
            </p:txBody>
          </p:sp>
        </mc:Choice>
        <mc:Fallback xmlns="">
          <p:sp>
            <p:nvSpPr>
              <p:cNvPr id="10" name="TextBox 9"/>
              <p:cNvSpPr txBox="1">
                <a:spLocks noRot="1" noChangeAspect="1" noMove="1" noResize="1" noEditPoints="1" noAdjustHandles="1" noChangeArrowheads="1" noChangeShapeType="1" noTextEdit="1"/>
              </p:cNvSpPr>
              <p:nvPr/>
            </p:nvSpPr>
            <p:spPr>
              <a:xfrm>
                <a:off x="3230473" y="4058142"/>
                <a:ext cx="5075327" cy="954107"/>
              </a:xfrm>
              <a:prstGeom prst="rect">
                <a:avLst/>
              </a:prstGeom>
              <a:blipFill rotWithShape="1">
                <a:blip r:embed="rId3"/>
                <a:stretch>
                  <a:fillRect l="-2521" t="-6410" b="-17308"/>
                </a:stretch>
              </a:blipFill>
            </p:spPr>
            <p:txBody>
              <a:bodyPr/>
              <a:lstStyle/>
              <a:p>
                <a:r>
                  <a:rPr lang="en-US">
                    <a:noFill/>
                  </a:rPr>
                  <a:t> </a:t>
                </a:r>
              </a:p>
            </p:txBody>
          </p:sp>
        </mc:Fallback>
      </mc:AlternateContent>
      <p:grpSp>
        <p:nvGrpSpPr>
          <p:cNvPr id="7" name="Group 6"/>
          <p:cNvGrpSpPr/>
          <p:nvPr/>
        </p:nvGrpSpPr>
        <p:grpSpPr>
          <a:xfrm>
            <a:off x="479739" y="4058142"/>
            <a:ext cx="2787129" cy="1790411"/>
            <a:chOff x="443345" y="4971390"/>
            <a:chExt cx="2787129" cy="179041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5294555"/>
              <a:ext cx="1630274" cy="1467246"/>
            </a:xfrm>
            <a:prstGeom prst="rect">
              <a:avLst/>
            </a:prstGeom>
          </p:spPr>
        </p:pic>
        <p:sp>
          <p:nvSpPr>
            <p:cNvPr id="2" name="Rectangle 1"/>
            <p:cNvSpPr/>
            <p:nvPr/>
          </p:nvSpPr>
          <p:spPr>
            <a:xfrm>
              <a:off x="443345" y="4971390"/>
              <a:ext cx="1346844" cy="584775"/>
            </a:xfrm>
            <a:prstGeom prst="rect">
              <a:avLst/>
            </a:prstGeom>
          </p:spPr>
          <p:txBody>
            <a:bodyPr wrap="none">
              <a:spAutoFit/>
            </a:bodyPr>
            <a:lstStyle/>
            <a:p>
              <a:r>
                <a:rPr lang="en-US" sz="3200" b="1" dirty="0" err="1">
                  <a:solidFill>
                    <a:srgbClr val="FF0000"/>
                  </a:solidFill>
                  <a:latin typeface="Times New Roman" pitchFamily="18" charset="0"/>
                  <a:cs typeface="Times New Roman" pitchFamily="18" charset="0"/>
                </a:rPr>
                <a:t>Chú</a:t>
              </a:r>
              <a:r>
                <a:rPr lang="en-US" sz="3200" b="1" dirty="0">
                  <a:solidFill>
                    <a:srgbClr val="FF0000"/>
                  </a:solidFill>
                  <a:latin typeface="Times New Roman" pitchFamily="18" charset="0"/>
                  <a:cs typeface="Times New Roman" pitchFamily="18" charset="0"/>
                </a:rPr>
                <a:t> ý</a:t>
              </a:r>
              <a:r>
                <a:rPr lang="en-US" sz="3200" dirty="0">
                  <a:latin typeface="Times New Roman" pitchFamily="18" charset="0"/>
                  <a:cs typeface="Times New Roman" pitchFamily="18" charset="0"/>
                </a:rPr>
                <a:t> </a:t>
              </a:r>
              <a:endParaRPr lang="en-US" sz="3200" dirty="0"/>
            </a:p>
          </p:txBody>
        </p:sp>
      </p:grpSp>
    </p:spTree>
    <p:extLst>
      <p:ext uri="{BB962C8B-B14F-4D97-AF65-F5344CB8AC3E}">
        <p14:creationId xmlns:p14="http://schemas.microsoft.com/office/powerpoint/2010/main" val="18452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435">
                                          <p:stCondLst>
                                            <p:cond delay="0"/>
                                          </p:stCondLst>
                                        </p:cTn>
                                        <p:tgtEl>
                                          <p:spTgt spid="8"/>
                                        </p:tgtEl>
                                      </p:cBhvr>
                                    </p:animEffect>
                                    <p:anim calcmode="lin" valueType="num">
                                      <p:cBhvr>
                                        <p:cTn id="18"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1"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2"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3" dur="20">
                                          <p:stCondLst>
                                            <p:cond delay="487"/>
                                          </p:stCondLst>
                                        </p:cTn>
                                        <p:tgtEl>
                                          <p:spTgt spid="8"/>
                                        </p:tgtEl>
                                      </p:cBhvr>
                                      <p:to x="100000" y="60000"/>
                                    </p:animScale>
                                    <p:animScale>
                                      <p:cBhvr>
                                        <p:cTn id="24" dur="124" decel="50000">
                                          <p:stCondLst>
                                            <p:cond delay="507"/>
                                          </p:stCondLst>
                                        </p:cTn>
                                        <p:tgtEl>
                                          <p:spTgt spid="8"/>
                                        </p:tgtEl>
                                      </p:cBhvr>
                                      <p:to x="100000" y="100000"/>
                                    </p:animScale>
                                    <p:animScale>
                                      <p:cBhvr>
                                        <p:cTn id="25" dur="20">
                                          <p:stCondLst>
                                            <p:cond delay="984"/>
                                          </p:stCondLst>
                                        </p:cTn>
                                        <p:tgtEl>
                                          <p:spTgt spid="8"/>
                                        </p:tgtEl>
                                      </p:cBhvr>
                                      <p:to x="100000" y="80000"/>
                                    </p:animScale>
                                    <p:animScale>
                                      <p:cBhvr>
                                        <p:cTn id="26" dur="124" decel="50000">
                                          <p:stCondLst>
                                            <p:cond delay="1004"/>
                                          </p:stCondLst>
                                        </p:cTn>
                                        <p:tgtEl>
                                          <p:spTgt spid="8"/>
                                        </p:tgtEl>
                                      </p:cBhvr>
                                      <p:to x="100000" y="100000"/>
                                    </p:animScale>
                                    <p:animScale>
                                      <p:cBhvr>
                                        <p:cTn id="27" dur="20">
                                          <p:stCondLst>
                                            <p:cond delay="1231"/>
                                          </p:stCondLst>
                                        </p:cTn>
                                        <p:tgtEl>
                                          <p:spTgt spid="8"/>
                                        </p:tgtEl>
                                      </p:cBhvr>
                                      <p:to x="100000" y="90000"/>
                                    </p:animScale>
                                    <p:animScale>
                                      <p:cBhvr>
                                        <p:cTn id="28" dur="124" decel="50000">
                                          <p:stCondLst>
                                            <p:cond delay="1251"/>
                                          </p:stCondLst>
                                        </p:cTn>
                                        <p:tgtEl>
                                          <p:spTgt spid="8"/>
                                        </p:tgtEl>
                                      </p:cBhvr>
                                      <p:to x="100000" y="100000"/>
                                    </p:animScale>
                                    <p:animScale>
                                      <p:cBhvr>
                                        <p:cTn id="29" dur="20">
                                          <p:stCondLst>
                                            <p:cond delay="1356"/>
                                          </p:stCondLst>
                                        </p:cTn>
                                        <p:tgtEl>
                                          <p:spTgt spid="8"/>
                                        </p:tgtEl>
                                      </p:cBhvr>
                                      <p:to x="100000" y="95000"/>
                                    </p:animScale>
                                    <p:animScale>
                                      <p:cBhvr>
                                        <p:cTn id="30" dur="124" decel="50000">
                                          <p:stCondLst>
                                            <p:cond delay="1376"/>
                                          </p:stCondLst>
                                        </p:cTn>
                                        <p:tgtEl>
                                          <p:spTgt spid="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outVertical)">
                                      <p:cBhvr>
                                        <p:cTn id="35" dur="75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1"/>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c</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muối</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p:grpSp>
        <p:nvGrpSpPr>
          <p:cNvPr id="2" name="Group 1"/>
          <p:cNvGrpSpPr/>
          <p:nvPr/>
        </p:nvGrpSpPr>
        <p:grpSpPr>
          <a:xfrm>
            <a:off x="568657" y="1261899"/>
            <a:ext cx="7924800" cy="4529301"/>
            <a:chOff x="609600" y="1565562"/>
            <a:chExt cx="7924800" cy="4529301"/>
          </a:xfrm>
        </p:grpSpPr>
        <mc:AlternateContent xmlns:mc="http://schemas.openxmlformats.org/markup-compatibility/2006" xmlns:a14="http://schemas.microsoft.com/office/drawing/2010/main">
          <mc:Choice Requires="a14">
            <p:sp>
              <p:nvSpPr>
                <p:cNvPr id="5" name="TextBox 4"/>
                <p:cNvSpPr txBox="1"/>
                <p:nvPr/>
              </p:nvSpPr>
              <p:spPr>
                <a:xfrm>
                  <a:off x="609600" y="1565562"/>
                  <a:ext cx="7924800"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Quan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𝐶𝑢</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𝐶𝑙</m:t>
                          </m:r>
                        </m:e>
                        <m:sub>
                          <m:r>
                            <a:rPr lang="en-US" sz="2800" b="0" i="1" smtClean="0">
                              <a:latin typeface="Cambria Math"/>
                              <a:cs typeface="Times New Roman" pitchFamily="18" charset="0"/>
                            </a:rPr>
                            <m:t>2</m:t>
                          </m:r>
                        </m:sub>
                      </m:sSub>
                    </m:oMath>
                  </a14:m>
                  <a:endParaRPr lang="en-US" sz="2800" dirty="0">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9600" y="1565562"/>
                  <a:ext cx="7924800" cy="954107"/>
                </a:xfrm>
                <a:prstGeom prst="rect">
                  <a:avLst/>
                </a:prstGeom>
                <a:blipFill rotWithShape="1">
                  <a:blip r:embed="rId2"/>
                  <a:stretch>
                    <a:fillRect l="-1538" t="-6369"/>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198" y="2742063"/>
              <a:ext cx="5927603" cy="3352800"/>
            </a:xfrm>
            <a:prstGeom prst="rect">
              <a:avLst/>
            </a:prstGeom>
          </p:spPr>
        </p:pic>
      </p:grpSp>
    </p:spTree>
    <p:extLst>
      <p:ext uri="{BB962C8B-B14F-4D97-AF65-F5344CB8AC3E}">
        <p14:creationId xmlns:p14="http://schemas.microsoft.com/office/powerpoint/2010/main" val="70959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outVertical)">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b="1" dirty="0" smtClean="0">
                    <a:solidFill>
                      <a:schemeClr val="accent5">
                        <a:lumMod val="75000"/>
                      </a:schemeClr>
                    </a:solidFill>
                    <a:latin typeface="Times New Roman" pitchFamily="18" charset="0"/>
                    <a:cs typeface="Times New Roman" pitchFamily="18" charset="0"/>
                  </a:rPr>
                  <a:t>N</a:t>
                </a:r>
                <a:r>
                  <a:rPr lang="en-US" b="1" dirty="0" err="1" smtClean="0">
                    <a:solidFill>
                      <a:schemeClr val="accent5">
                        <a:lumMod val="75000"/>
                      </a:schemeClr>
                    </a:solidFill>
                    <a:latin typeface="Times New Roman" pitchFamily="18" charset="0"/>
                    <a:cs typeface="Times New Roman" pitchFamily="18" charset="0"/>
                  </a:rPr>
                  <a:t>hôm</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tác</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dụng</a:t>
                </a:r>
                <a:r>
                  <a:rPr lang="en-US" b="1" dirty="0" smtClean="0">
                    <a:solidFill>
                      <a:schemeClr val="accent5">
                        <a:lumMod val="75000"/>
                      </a:schemeClr>
                    </a:solidFill>
                    <a:latin typeface="Times New Roman" pitchFamily="18" charset="0"/>
                    <a:cs typeface="Times New Roman" pitchFamily="18" charset="0"/>
                  </a:rPr>
                  <a:t> </a:t>
                </a:r>
                <a:r>
                  <a:rPr lang="en-US" b="1" dirty="0" err="1" smtClean="0">
                    <a:solidFill>
                      <a:schemeClr val="accent5">
                        <a:lumMod val="75000"/>
                      </a:schemeClr>
                    </a:solidFill>
                    <a:latin typeface="Times New Roman" pitchFamily="18" charset="0"/>
                    <a:cs typeface="Times New Roman" pitchFamily="18" charset="0"/>
                  </a:rPr>
                  <a:t>với</a:t>
                </a:r>
                <a:r>
                  <a:rPr lang="en-US" b="1" dirty="0" smtClean="0">
                    <a:solidFill>
                      <a:schemeClr val="accent5">
                        <a:lumMod val="75000"/>
                      </a:schemeClr>
                    </a:solidFill>
                    <a:latin typeface="Times New Roman" pitchFamily="18" charset="0"/>
                    <a:cs typeface="Times New Roman" pitchFamily="18" charset="0"/>
                  </a:rPr>
                  <a:t> dung </a:t>
                </a:r>
                <a:r>
                  <a:rPr lang="en-US" b="1" dirty="0" err="1" smtClean="0">
                    <a:solidFill>
                      <a:schemeClr val="accent5">
                        <a:lumMod val="75000"/>
                      </a:schemeClr>
                    </a:solidFill>
                    <a:latin typeface="Times New Roman" pitchFamily="18" charset="0"/>
                    <a:cs typeface="Times New Roman" pitchFamily="18" charset="0"/>
                  </a:rPr>
                  <a:t>dịch</a:t>
                </a:r>
                <a:r>
                  <a:rPr lang="en-US" b="1" dirty="0" smtClean="0">
                    <a:solidFill>
                      <a:schemeClr val="accent5">
                        <a:lumMod val="75000"/>
                      </a:schemeClr>
                    </a:solidFill>
                    <a:latin typeface="Times New Roman" pitchFamily="18" charset="0"/>
                    <a:cs typeface="Times New Roman" pitchFamily="18" charset="0"/>
                  </a:rPr>
                  <a:t> </a:t>
                </a:r>
                <a14:m>
                  <m:oMath xmlns:m="http://schemas.openxmlformats.org/officeDocument/2006/math">
                    <m:r>
                      <a:rPr lang="en-US" b="1" i="1" smtClean="0">
                        <a:solidFill>
                          <a:schemeClr val="accent5">
                            <a:lumMod val="75000"/>
                          </a:schemeClr>
                        </a:solidFill>
                        <a:latin typeface="Cambria Math"/>
                        <a:cs typeface="Times New Roman" pitchFamily="18" charset="0"/>
                      </a:rPr>
                      <m:t>𝑪𝒖</m:t>
                    </m:r>
                    <m:sSub>
                      <m:sSubPr>
                        <m:ctrlPr>
                          <a:rPr lang="en-US" b="1" i="1" smtClean="0">
                            <a:solidFill>
                              <a:schemeClr val="accent5">
                                <a:lumMod val="75000"/>
                              </a:schemeClr>
                            </a:solidFill>
                            <a:latin typeface="Cambria Math" panose="02040503050406030204" pitchFamily="18" charset="0"/>
                            <a:cs typeface="Times New Roman" pitchFamily="18" charset="0"/>
                          </a:rPr>
                        </m:ctrlPr>
                      </m:sSubPr>
                      <m:e>
                        <m:r>
                          <a:rPr lang="en-US" b="1" i="1" smtClean="0">
                            <a:solidFill>
                              <a:schemeClr val="accent5">
                                <a:lumMod val="75000"/>
                              </a:schemeClr>
                            </a:solidFill>
                            <a:latin typeface="Cambria Math"/>
                            <a:cs typeface="Times New Roman" pitchFamily="18" charset="0"/>
                          </a:rPr>
                          <m:t>𝑪𝒍</m:t>
                        </m:r>
                      </m:e>
                      <m:sub>
                        <m:r>
                          <a:rPr lang="en-US" b="1" i="1" smtClean="0">
                            <a:solidFill>
                              <a:schemeClr val="accent5">
                                <a:lumMod val="75000"/>
                              </a:schemeClr>
                            </a:solidFill>
                            <a:latin typeface="Cambria Math"/>
                            <a:cs typeface="Times New Roman" pitchFamily="18" charset="0"/>
                          </a:rPr>
                          <m:t>𝟐</m:t>
                        </m:r>
                      </m:sub>
                    </m:sSub>
                  </m:oMath>
                </a14:m>
                <a:endParaRPr lang="en-US" b="1" dirty="0">
                  <a:solidFill>
                    <a:schemeClr val="accent5">
                      <a:lumMod val="75000"/>
                    </a:schemeClr>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4"/>
                <a:stretch>
                  <a:fillRect l="-2000" b="-2660"/>
                </a:stretch>
              </a:blipFill>
            </p:spPr>
            <p:txBody>
              <a:bodyPr/>
              <a:lstStyle/>
              <a:p>
                <a:r>
                  <a:rPr lang="en-US">
                    <a:noFill/>
                  </a:rPr>
                  <a:t> </a:t>
                </a:r>
              </a:p>
            </p:txBody>
          </p:sp>
        </mc:Fallback>
      </mc:AlternateContent>
      <p:pic>
        <p:nvPicPr>
          <p:cNvPr id="4" name="y2mate.com - al_cucl2_lab_-dlsTbFcugA_1080p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269207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457200" y="553751"/>
            <a:ext cx="8229600" cy="584775"/>
          </a:xfrm>
          <a:prstGeom prst="rect">
            <a:avLst/>
          </a:prstGeom>
          <a:noFill/>
        </p:spPr>
        <p:txBody>
          <a:bodyPr wrap="square" rtlCol="0">
            <a:spAutoFit/>
          </a:bodyPr>
          <a:lstStyle/>
          <a:p>
            <a:pPr algn="l"/>
            <a:r>
              <a:rPr lang="en-US" sz="3200" b="1" dirty="0">
                <a:solidFill>
                  <a:srgbClr val="7030A0"/>
                </a:solidFill>
                <a:latin typeface="Times New Roman" pitchFamily="18" charset="0"/>
                <a:cs typeface="Times New Roman" pitchFamily="18" charset="0"/>
              </a:rPr>
              <a:t>c</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Phản</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ứng</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của</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nhôm</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với</a:t>
            </a:r>
            <a:r>
              <a:rPr lang="en-US" sz="3200" b="1" dirty="0" smtClean="0">
                <a:solidFill>
                  <a:srgbClr val="7030A0"/>
                </a:solidFill>
                <a:latin typeface="Times New Roman" pitchFamily="18" charset="0"/>
                <a:cs typeface="Times New Roman" pitchFamily="18" charset="0"/>
              </a:rPr>
              <a:t> dung </a:t>
            </a:r>
            <a:r>
              <a:rPr lang="en-US" sz="3200" b="1" dirty="0" err="1" smtClean="0">
                <a:solidFill>
                  <a:srgbClr val="7030A0"/>
                </a:solidFill>
                <a:latin typeface="Times New Roman" pitchFamily="18" charset="0"/>
                <a:cs typeface="Times New Roman" pitchFamily="18" charset="0"/>
              </a:rPr>
              <a:t>dịch</a:t>
            </a:r>
            <a:r>
              <a:rPr lang="en-US" sz="3200" b="1" dirty="0" smtClean="0">
                <a:solidFill>
                  <a:srgbClr val="7030A0"/>
                </a:solidFill>
                <a:latin typeface="Times New Roman" pitchFamily="18" charset="0"/>
                <a:cs typeface="Times New Roman" pitchFamily="18" charset="0"/>
              </a:rPr>
              <a:t> </a:t>
            </a:r>
            <a:r>
              <a:rPr lang="en-US" sz="3200" b="1" dirty="0" err="1" smtClean="0">
                <a:solidFill>
                  <a:srgbClr val="7030A0"/>
                </a:solidFill>
                <a:latin typeface="Times New Roman" pitchFamily="18" charset="0"/>
                <a:cs typeface="Times New Roman" pitchFamily="18" charset="0"/>
              </a:rPr>
              <a:t>muối</a:t>
            </a:r>
            <a:r>
              <a:rPr lang="en-US" sz="3200" b="1" dirty="0" smtClean="0">
                <a:solidFill>
                  <a:srgbClr val="7030A0"/>
                </a:solidFill>
                <a:latin typeface="Times New Roman" pitchFamily="18" charset="0"/>
                <a:cs typeface="Times New Roman" pitchFamily="18" charset="0"/>
              </a:rPr>
              <a:t>  </a:t>
            </a:r>
            <a:endParaRPr lang="en-US" sz="3200" b="1" dirty="0">
              <a:solidFill>
                <a:srgbClr val="7030A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457200" y="1219200"/>
                <a:ext cx="8077200" cy="1384995"/>
              </a:xfrm>
              <a:prstGeom prst="rect">
                <a:avLst/>
              </a:prstGeom>
              <a:noFill/>
            </p:spPr>
            <p:txBody>
              <a:bodyPr wrap="square" rtlCol="0">
                <a:spAutoFit/>
              </a:bodyPr>
              <a:lstStyle/>
              <a:p>
                <a:r>
                  <a:rPr lang="en-US" sz="2800" b="1" i="1" dirty="0" smtClean="0">
                    <a:solidFill>
                      <a:schemeClr val="accent6">
                        <a:lumMod val="75000"/>
                      </a:schemeClr>
                    </a:solidFill>
                    <a:latin typeface="Times New Roman" pitchFamily="18" charset="0"/>
                    <a:cs typeface="Times New Roman" pitchFamily="18" charset="0"/>
                  </a:rPr>
                  <a:t>Hiện </a:t>
                </a:r>
                <a:r>
                  <a:rPr lang="en-US" sz="2800" b="1" i="1" dirty="0" err="1" smtClean="0">
                    <a:solidFill>
                      <a:schemeClr val="accent6">
                        <a:lumMod val="75000"/>
                      </a:schemeClr>
                    </a:solidFill>
                    <a:latin typeface="Times New Roman" pitchFamily="18" charset="0"/>
                    <a:cs typeface="Times New Roman" pitchFamily="18" charset="0"/>
                  </a:rPr>
                  <a:t>tượng</a:t>
                </a:r>
                <a:r>
                  <a:rPr lang="en-US" sz="2800" b="1" i="1" dirty="0" smtClean="0">
                    <a:solidFill>
                      <a:schemeClr val="accent6">
                        <a:lumMod val="75000"/>
                      </a:schemeClr>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Có </a:t>
                </a:r>
                <a:r>
                  <a:rPr lang="en-US" sz="2800" dirty="0" err="1" smtClean="0">
                    <a:solidFill>
                      <a:schemeClr val="tx1"/>
                    </a:solidFill>
                    <a:latin typeface="Times New Roman" pitchFamily="18" charset="0"/>
                    <a:cs typeface="Times New Roman" pitchFamily="18" charset="0"/>
                  </a:rPr>
                  <a:t>chất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rắn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màu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đỏ</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bám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ngoài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nhôm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Nhôm</a:t>
                </a:r>
                <a:r>
                  <a:rPr lang="en-US" sz="2800" dirty="0" smtClean="0">
                    <a:solidFill>
                      <a:schemeClr val="tx1"/>
                    </a:solidFill>
                    <a:latin typeface="Times New Roman" pitchFamily="18" charset="0"/>
                    <a:cs typeface="Times New Roman" pitchFamily="18" charset="0"/>
                  </a:rPr>
                  <a:t> tan </a:t>
                </a:r>
                <a:r>
                  <a:rPr lang="en-US" sz="2800" dirty="0" err="1" smtClean="0">
                    <a:solidFill>
                      <a:schemeClr val="tx1"/>
                    </a:solidFill>
                    <a:latin typeface="Times New Roman" pitchFamily="18" charset="0"/>
                    <a:cs typeface="Times New Roman" pitchFamily="18" charset="0"/>
                  </a:rPr>
                  <a:t>dần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Màu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xanh</a:t>
                </a:r>
                <a:r>
                  <a:rPr lang="en-US" sz="2800" dirty="0" smtClean="0">
                    <a:solidFill>
                      <a:schemeClr val="tx1"/>
                    </a:solidFill>
                    <a:latin typeface="Times New Roman" pitchFamily="18" charset="0"/>
                    <a:cs typeface="Times New Roman" pitchFamily="18" charset="0"/>
                  </a:rPr>
                  <a:t> lam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dung </a:t>
                </a:r>
                <a:r>
                  <a:rPr lang="en-US" sz="2800" dirty="0" err="1" smtClean="0">
                    <a:solidFill>
                      <a:schemeClr val="tx1"/>
                    </a:solidFill>
                    <a:latin typeface="Times New Roman" pitchFamily="18" charset="0"/>
                    <a:cs typeface="Times New Roman" pitchFamily="18" charset="0"/>
                  </a:rPr>
                  <a:t>dịch</a:t>
                </a:r>
                <a:r>
                  <a:rPr lang="en-US" sz="2800" dirty="0" smtClean="0">
                    <a:solidFill>
                      <a:schemeClr val="tx1"/>
                    </a:solidFill>
                    <a:latin typeface="Times New Roman" pitchFamily="18" charset="0"/>
                    <a:cs typeface="Times New Roman" pitchFamily="18" charset="0"/>
                  </a:rPr>
                  <a:t> </a:t>
                </a:r>
                <a14:m>
                  <m:oMath xmlns:m="http://schemas.openxmlformats.org/officeDocument/2006/math">
                    <m:r>
                      <m:rPr>
                        <m:sty m:val="p"/>
                      </m:rPr>
                      <a:rPr lang="en-US" sz="2800" b="0" i="0" smtClean="0">
                        <a:solidFill>
                          <a:schemeClr val="tx1"/>
                        </a:solidFill>
                        <a:latin typeface="Cambria Math"/>
                        <a:cs typeface="Times New Roman" pitchFamily="18" charset="0"/>
                      </a:rPr>
                      <m:t>Cu</m:t>
                    </m:r>
                    <m:sSub>
                      <m:sSubPr>
                        <m:ctrlPr>
                          <a:rPr lang="en-US" sz="2800" i="1" smtClean="0">
                            <a:solidFill>
                              <a:schemeClr val="tx1"/>
                            </a:solidFill>
                            <a:latin typeface="Cambria Math" panose="02040503050406030204" pitchFamily="18" charset="0"/>
                            <a:cs typeface="Times New Roman" pitchFamily="18" charset="0"/>
                          </a:rPr>
                        </m:ctrlPr>
                      </m:sSubPr>
                      <m:e>
                        <m:r>
                          <m:rPr>
                            <m:sty m:val="p"/>
                          </m:rPr>
                          <a:rPr lang="en-US" sz="2800" b="0" i="0" smtClean="0">
                            <a:solidFill>
                              <a:schemeClr val="tx1"/>
                            </a:solidFill>
                            <a:latin typeface="Cambria Math"/>
                            <a:cs typeface="Times New Roman" pitchFamily="18" charset="0"/>
                          </a:rPr>
                          <m:t>Cl</m:t>
                        </m:r>
                      </m:e>
                      <m:sub>
                        <m:r>
                          <a:rPr lang="en-US" sz="2800" b="0" i="0" smtClean="0">
                            <a:solidFill>
                              <a:schemeClr val="tx1"/>
                            </a:solidFill>
                            <a:latin typeface="Cambria Math"/>
                            <a:cs typeface="Times New Roman" pitchFamily="18" charset="0"/>
                          </a:rPr>
                          <m:t>2</m:t>
                        </m:r>
                      </m:sub>
                    </m:sSub>
                  </m:oMath>
                </a14:m>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nhạt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dần</a:t>
                </a:r>
                <a:r>
                  <a:rPr lang="en-US" sz="2800" dirty="0" smtClean="0">
                    <a:solidFill>
                      <a:schemeClr val="tx1"/>
                    </a:solidFill>
                    <a:latin typeface="Times New Roman" pitchFamily="18" charset="0"/>
                    <a:cs typeface="Times New Roman" pitchFamily="18"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457200" y="1219200"/>
                <a:ext cx="8077200" cy="1384995"/>
              </a:xfrm>
              <a:prstGeom prst="rect">
                <a:avLst/>
              </a:prstGeom>
              <a:blipFill rotWithShape="1">
                <a:blip r:embed="rId2"/>
                <a:stretch>
                  <a:fillRect l="-1509" t="-4405" r="-2113" b="-114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57200" y="2624219"/>
                <a:ext cx="8077200" cy="523220"/>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Nhận</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xét</a:t>
                </a:r>
                <a:r>
                  <a:rPr lang="en-US" sz="2800" b="1" i="1" dirty="0" smtClean="0">
                    <a:solidFill>
                      <a:schemeClr val="accent6">
                        <a:lumMod val="75000"/>
                      </a:schemeClr>
                    </a:solidFill>
                    <a:latin typeface="Times New Roman" pitchFamily="18" charset="0"/>
                    <a:cs typeface="Times New Roman" pitchFamily="18" charset="0"/>
                  </a:rPr>
                  <a:t>: </a:t>
                </a:r>
                <a:r>
                  <a:rPr lang="en-US" sz="2800" dirty="0" smtClean="0">
                    <a:solidFill>
                      <a:schemeClr val="tx1"/>
                    </a:solidFill>
                    <a:latin typeface="Times New Roman" pitchFamily="18" charset="0"/>
                    <a:cs typeface="Times New Roman" pitchFamily="18" charset="0"/>
                  </a:rPr>
                  <a:t>Nhôm </a:t>
                </a:r>
                <a:r>
                  <a:rPr lang="en-US" sz="2800" dirty="0" err="1" smtClean="0">
                    <a:solidFill>
                      <a:schemeClr val="tx1"/>
                    </a:solidFill>
                    <a:latin typeface="Times New Roman" pitchFamily="18" charset="0"/>
                    <a:cs typeface="Times New Roman" pitchFamily="18" charset="0"/>
                  </a:rPr>
                  <a:t>đẩy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đồng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khỏi</a:t>
                </a:r>
                <a:r>
                  <a:rPr lang="en-US" sz="2800" dirty="0" smtClean="0">
                    <a:solidFill>
                      <a:schemeClr val="tx1"/>
                    </a:solidFill>
                    <a:latin typeface="Times New Roman" pitchFamily="18" charset="0"/>
                    <a:cs typeface="Times New Roman" pitchFamily="18" charset="0"/>
                  </a:rPr>
                  <a:t> dung </a:t>
                </a:r>
                <a:r>
                  <a:rPr lang="en-US" sz="2800" dirty="0" err="1" smtClean="0">
                    <a:solidFill>
                      <a:schemeClr val="tx1"/>
                    </a:solidFill>
                    <a:latin typeface="Times New Roman" pitchFamily="18" charset="0"/>
                    <a:cs typeface="Times New Roman" pitchFamily="18" charset="0"/>
                  </a:rPr>
                  <a:t>dịch</a:t>
                </a:r>
                <a:r>
                  <a:rPr lang="en-US" sz="2800" dirty="0" smtClean="0">
                    <a:solidFill>
                      <a:schemeClr val="tx1"/>
                    </a:solidFill>
                    <a:latin typeface="Times New Roman" pitchFamily="18" charset="0"/>
                    <a:cs typeface="Times New Roman" pitchFamily="18" charset="0"/>
                  </a:rPr>
                  <a:t> </a:t>
                </a:r>
                <a14:m>
                  <m:oMath xmlns:m="http://schemas.openxmlformats.org/officeDocument/2006/math">
                    <m:r>
                      <m:rPr>
                        <m:sty m:val="p"/>
                      </m:rPr>
                      <a:rPr lang="en-US" sz="2800" b="0" i="0" smtClean="0">
                        <a:solidFill>
                          <a:schemeClr val="tx1"/>
                        </a:solidFill>
                        <a:latin typeface="Cambria Math"/>
                        <a:cs typeface="Times New Roman" pitchFamily="18" charset="0"/>
                      </a:rPr>
                      <m:t>Cu</m:t>
                    </m:r>
                    <m:sSub>
                      <m:sSubPr>
                        <m:ctrlPr>
                          <a:rPr lang="en-US" sz="2800" i="1" smtClean="0">
                            <a:solidFill>
                              <a:schemeClr val="tx1"/>
                            </a:solidFill>
                            <a:latin typeface="Cambria Math" panose="02040503050406030204" pitchFamily="18" charset="0"/>
                            <a:cs typeface="Times New Roman" pitchFamily="18" charset="0"/>
                          </a:rPr>
                        </m:ctrlPr>
                      </m:sSubPr>
                      <m:e>
                        <m:r>
                          <m:rPr>
                            <m:sty m:val="p"/>
                          </m:rPr>
                          <a:rPr lang="en-US" sz="2800" b="0" i="0" smtClean="0">
                            <a:solidFill>
                              <a:schemeClr val="tx1"/>
                            </a:solidFill>
                            <a:latin typeface="Cambria Math"/>
                            <a:cs typeface="Times New Roman" pitchFamily="18" charset="0"/>
                          </a:rPr>
                          <m:t>Cl</m:t>
                        </m:r>
                      </m:e>
                      <m:sub>
                        <m:r>
                          <a:rPr lang="en-US" sz="2800" b="0" i="0" smtClean="0">
                            <a:solidFill>
                              <a:schemeClr val="tx1"/>
                            </a:solidFill>
                            <a:latin typeface="Cambria Math"/>
                            <a:cs typeface="Times New Roman" pitchFamily="18" charset="0"/>
                          </a:rPr>
                          <m:t>2</m:t>
                        </m:r>
                      </m:sub>
                    </m:sSub>
                  </m:oMath>
                </a14:m>
                <a:endParaRPr lang="en-US" sz="2800" dirty="0" smtClean="0">
                  <a:solidFill>
                    <a:schemeClr val="tx1"/>
                  </a:solidFill>
                  <a:latin typeface="Times New Roman" pitchFamily="18" charset="0"/>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7200" y="2624219"/>
                <a:ext cx="8077200" cy="523220"/>
              </a:xfrm>
              <a:prstGeom prst="rect">
                <a:avLst/>
              </a:prstGeom>
              <a:blipFill rotWithShape="1">
                <a:blip r:embed="rId3"/>
                <a:stretch>
                  <a:fillRect l="-1509" t="-11628" b="-31395"/>
                </a:stretch>
              </a:blipFill>
            </p:spPr>
            <p:txBody>
              <a:bodyPr/>
              <a:lstStyle/>
              <a:p>
                <a:r>
                  <a:rPr lang="en-US">
                    <a:noFill/>
                  </a:rPr>
                  <a:t> </a:t>
                </a:r>
              </a:p>
            </p:txBody>
          </p:sp>
        </mc:Fallback>
      </mc:AlternateContent>
      <p:sp>
        <p:nvSpPr>
          <p:cNvPr id="7" name="TextBox 6"/>
          <p:cNvSpPr txBox="1"/>
          <p:nvPr/>
        </p:nvSpPr>
        <p:spPr>
          <a:xfrm>
            <a:off x="457200" y="3147439"/>
            <a:ext cx="1676400" cy="523220"/>
          </a:xfrm>
          <a:prstGeom prst="rect">
            <a:avLst/>
          </a:prstGeom>
          <a:noFill/>
        </p:spPr>
        <p:txBody>
          <a:bodyPr wrap="square" rtlCol="0">
            <a:spAutoFit/>
          </a:bodyPr>
          <a:lstStyle/>
          <a:p>
            <a:r>
              <a:rPr lang="en-US" sz="2800" b="1" dirty="0" smtClean="0">
                <a:solidFill>
                  <a:schemeClr val="accent6">
                    <a:lumMod val="75000"/>
                  </a:schemeClr>
                </a:solidFill>
                <a:latin typeface="Times New Roman" pitchFamily="18" charset="0"/>
                <a:cs typeface="Times New Roman" pitchFamily="18" charset="0"/>
              </a:rPr>
              <a:t>PTHH:</a:t>
            </a:r>
            <a:r>
              <a:rPr lang="en-US" sz="2800" dirty="0" smtClean="0"/>
              <a:t> </a:t>
            </a:r>
            <a:endParaRPr lang="en-US" sz="2800" dirty="0"/>
          </a:p>
        </p:txBody>
      </p:sp>
      <p:grpSp>
        <p:nvGrpSpPr>
          <p:cNvPr id="2" name="Group 1"/>
          <p:cNvGrpSpPr/>
          <p:nvPr/>
        </p:nvGrpSpPr>
        <p:grpSpPr>
          <a:xfrm>
            <a:off x="525284" y="3670659"/>
            <a:ext cx="7620000" cy="892552"/>
            <a:chOff x="525284" y="3670659"/>
            <a:chExt cx="7620000" cy="892552"/>
          </a:xfrm>
        </p:grpSpPr>
        <p:grpSp>
          <p:nvGrpSpPr>
            <p:cNvPr id="18" name="Group 17"/>
            <p:cNvGrpSpPr/>
            <p:nvPr/>
          </p:nvGrpSpPr>
          <p:grpSpPr>
            <a:xfrm>
              <a:off x="525284" y="3670659"/>
              <a:ext cx="7620000" cy="892552"/>
              <a:chOff x="523009" y="5548313"/>
              <a:chExt cx="7620000" cy="892552"/>
            </a:xfrm>
          </p:grpSpPr>
          <mc:AlternateContent xmlns:mc="http://schemas.openxmlformats.org/markup-compatibility/2006" xmlns:a14="http://schemas.microsoft.com/office/drawing/2010/main">
            <mc:Choice Requires="a14">
              <p:sp>
                <p:nvSpPr>
                  <p:cNvPr id="8" name="TextBox 7"/>
                  <p:cNvSpPr txBox="1"/>
                  <p:nvPr/>
                </p:nvSpPr>
                <p:spPr>
                  <a:xfrm>
                    <a:off x="523009" y="5548313"/>
                    <a:ext cx="76200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a:rPr>
                            <m:t>2</m:t>
                          </m:r>
                          <m:r>
                            <a:rPr lang="en-US" sz="2800" b="0" i="1" smtClean="0">
                              <a:latin typeface="Cambria Math"/>
                            </a:rPr>
                            <m:t>𝐴𝑙</m:t>
                          </m:r>
                          <m:r>
                            <a:rPr lang="en-US" sz="2800" b="0" i="1" smtClean="0">
                              <a:latin typeface="Cambria Math"/>
                            </a:rPr>
                            <m:t>+</m:t>
                          </m:r>
                          <m:r>
                            <m:rPr>
                              <m:sty m:val="p"/>
                            </m:rPr>
                            <a:rPr lang="en-US" sz="2800" b="0" i="0" smtClean="0">
                              <a:solidFill>
                                <a:schemeClr val="tx1"/>
                              </a:solidFill>
                              <a:latin typeface="Cambria Math"/>
                              <a:cs typeface="Times New Roman" pitchFamily="18" charset="0"/>
                            </a:rPr>
                            <m:t>Cu</m:t>
                          </m:r>
                          <m:sSub>
                            <m:sSubPr>
                              <m:ctrlPr>
                                <a:rPr lang="en-US" sz="2800" i="1" smtClean="0">
                                  <a:solidFill>
                                    <a:schemeClr val="tx1"/>
                                  </a:solidFill>
                                  <a:latin typeface="Cambria Math" panose="02040503050406030204" pitchFamily="18" charset="0"/>
                                  <a:cs typeface="Times New Roman" pitchFamily="18" charset="0"/>
                                </a:rPr>
                              </m:ctrlPr>
                            </m:sSubPr>
                            <m:e>
                              <m:r>
                                <m:rPr>
                                  <m:sty m:val="p"/>
                                </m:rPr>
                                <a:rPr lang="en-US" sz="2800" b="0" i="0" smtClean="0">
                                  <a:solidFill>
                                    <a:schemeClr val="tx1"/>
                                  </a:solidFill>
                                  <a:latin typeface="Cambria Math"/>
                                  <a:cs typeface="Times New Roman" pitchFamily="18" charset="0"/>
                                </a:rPr>
                                <m:t>Cl</m:t>
                              </m:r>
                            </m:e>
                            <m:sub>
                              <m:r>
                                <a:rPr lang="en-US" sz="2800" b="0" i="0" smtClean="0">
                                  <a:solidFill>
                                    <a:schemeClr val="tx1"/>
                                  </a:solidFill>
                                  <a:latin typeface="Cambria Math"/>
                                  <a:cs typeface="Times New Roman" pitchFamily="18" charset="0"/>
                                </a:rPr>
                                <m:t>2</m:t>
                              </m:r>
                            </m:sub>
                          </m:sSub>
                          <m:r>
                            <a:rPr lang="en-US" sz="2800" b="0" i="1" smtClean="0">
                              <a:latin typeface="Cambria Math"/>
                              <a:ea typeface="Cambria Math"/>
                            </a:rPr>
                            <m:t>→2</m:t>
                          </m:r>
                          <m:r>
                            <a:rPr lang="en-US" sz="2800" b="0" i="1" smtClean="0">
                              <a:latin typeface="Cambria Math"/>
                              <a:ea typeface="Cambria Math"/>
                            </a:rPr>
                            <m:t>𝐴𝑙</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𝐶𝑙</m:t>
                              </m:r>
                            </m:e>
                            <m:sub>
                              <m:r>
                                <a:rPr lang="en-US" sz="2800" b="0" i="1" smtClean="0">
                                  <a:latin typeface="Cambria Math"/>
                                  <a:ea typeface="Cambria Math"/>
                                </a:rPr>
                                <m:t>3</m:t>
                              </m:r>
                            </m:sub>
                          </m:sSub>
                          <m:r>
                            <a:rPr lang="en-US" sz="2800" b="0" i="1" smtClean="0">
                              <a:latin typeface="Cambria Math"/>
                              <a:ea typeface="Cambria Math"/>
                            </a:rPr>
                            <m:t>+3</m:t>
                          </m:r>
                          <m:r>
                            <a:rPr lang="en-US" sz="2800" b="0" i="1" smtClean="0">
                              <a:latin typeface="Cambria Math"/>
                              <a:ea typeface="Cambria Math"/>
                            </a:rPr>
                            <m:t>𝐶𝑢</m:t>
                          </m:r>
                        </m:oMath>
                      </m:oMathPara>
                    </a14:m>
                    <a:endParaRPr lang="en-US" sz="2800"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3009" y="5548313"/>
                    <a:ext cx="7620000" cy="523220"/>
                  </a:xfrm>
                  <a:prstGeom prst="rect">
                    <a:avLst/>
                  </a:prstGeom>
                  <a:blipFill rotWithShape="1">
                    <a:blip r:embed="rId4"/>
                    <a:stretch>
                      <a:fillRect/>
                    </a:stretch>
                  </a:blipFill>
                </p:spPr>
                <p:txBody>
                  <a:bodyPr/>
                  <a:lstStyle/>
                  <a:p>
                    <a:r>
                      <a:rPr lang="en-US">
                        <a:noFill/>
                      </a:rPr>
                      <a:t> </a:t>
                    </a:r>
                  </a:p>
                </p:txBody>
              </p:sp>
            </mc:Fallback>
          </mc:AlternateContent>
          <p:sp>
            <p:nvSpPr>
              <p:cNvPr id="9" name="TextBox 8"/>
              <p:cNvSpPr txBox="1"/>
              <p:nvPr/>
            </p:nvSpPr>
            <p:spPr>
              <a:xfrm>
                <a:off x="2012373" y="6071533"/>
                <a:ext cx="1025236"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Trắng</a:t>
                </a:r>
                <a:endParaRPr lang="en-US" dirty="0">
                  <a:latin typeface="Times New Roman" pitchFamily="18" charset="0"/>
                  <a:cs typeface="Times New Roman" pitchFamily="18" charset="0"/>
                </a:endParaRPr>
              </a:p>
            </p:txBody>
          </p:sp>
          <p:sp>
            <p:nvSpPr>
              <p:cNvPr id="11" name="TextBox 10"/>
              <p:cNvSpPr txBox="1"/>
              <p:nvPr/>
            </p:nvSpPr>
            <p:spPr>
              <a:xfrm>
                <a:off x="3037609" y="6071533"/>
                <a:ext cx="12954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Xanh</a:t>
                </a:r>
                <a:r>
                  <a:rPr lang="en-US" dirty="0" smtClean="0">
                    <a:latin typeface="Times New Roman" pitchFamily="18" charset="0"/>
                    <a:cs typeface="Times New Roman" pitchFamily="18" charset="0"/>
                  </a:rPr>
                  <a:t> lam</a:t>
                </a:r>
                <a:endParaRPr lang="en-US" dirty="0">
                  <a:latin typeface="Times New Roman" pitchFamily="18" charset="0"/>
                  <a:cs typeface="Times New Roman" pitchFamily="18" charset="0"/>
                </a:endParaRPr>
              </a:p>
            </p:txBody>
          </p:sp>
          <p:sp>
            <p:nvSpPr>
              <p:cNvPr id="12" name="TextBox 11"/>
              <p:cNvSpPr txBox="1"/>
              <p:nvPr/>
            </p:nvSpPr>
            <p:spPr>
              <a:xfrm>
                <a:off x="4333009" y="6071533"/>
                <a:ext cx="1371600"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màu</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grpSp>
        <p:sp>
          <p:nvSpPr>
            <p:cNvPr id="13" name="TextBox 12"/>
            <p:cNvSpPr txBox="1"/>
            <p:nvPr/>
          </p:nvSpPr>
          <p:spPr>
            <a:xfrm>
              <a:off x="5791200" y="4160173"/>
              <a:ext cx="1025236"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Đỏ</a:t>
              </a:r>
              <a:endParaRPr lang="en-US" dirty="0">
                <a:latin typeface="Times New Roman" pitchFamily="18" charset="0"/>
                <a:cs typeface="Times New Roman" pitchFamily="18" charset="0"/>
              </a:endParaRPr>
            </a:p>
          </p:txBody>
        </p:sp>
      </p:grpSp>
      <p:sp>
        <p:nvSpPr>
          <p:cNvPr id="15" name="Rectangle 14"/>
          <p:cNvSpPr/>
          <p:nvPr/>
        </p:nvSpPr>
        <p:spPr>
          <a:xfrm>
            <a:off x="348639" y="5462769"/>
            <a:ext cx="7796645" cy="1384995"/>
          </a:xfrm>
          <a:prstGeom prst="rect">
            <a:avLst/>
          </a:prstGeom>
        </p:spPr>
        <p:txBody>
          <a:bodyPr wrap="square">
            <a:spAutoFit/>
          </a:bodyPr>
          <a:lstStyle/>
          <a:p>
            <a:r>
              <a:rPr lang="en-US" sz="2800" dirty="0" err="1" smtClean="0">
                <a:solidFill>
                  <a:schemeClr val="tx1"/>
                </a:solidFill>
                <a:latin typeface="Times New Roman" pitchFamily="18" charset="0"/>
                <a:cs typeface="Times New Roman" pitchFamily="18" charset="0"/>
              </a:rPr>
              <a:t>Nhôm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phản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ứng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được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nhiều</a:t>
            </a:r>
            <a:r>
              <a:rPr lang="en-US" sz="2800" dirty="0" smtClean="0">
                <a:solidFill>
                  <a:schemeClr val="tx1"/>
                </a:solidFill>
                <a:latin typeface="Times New Roman" pitchFamily="18" charset="0"/>
                <a:cs typeface="Times New Roman" pitchFamily="18" charset="0"/>
              </a:rPr>
              <a:t> dung </a:t>
            </a:r>
            <a:r>
              <a:rPr lang="en-US" sz="2800" dirty="0" err="1" smtClean="0">
                <a:solidFill>
                  <a:schemeClr val="tx1"/>
                </a:solidFill>
                <a:latin typeface="Times New Roman" pitchFamily="18" charset="0"/>
                <a:cs typeface="Times New Roman" pitchFamily="18" charset="0"/>
              </a:rPr>
              <a:t>dịch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muối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những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kim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loại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hóa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yếu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hơn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tạo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muối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kim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loại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mới</a:t>
            </a:r>
            <a:r>
              <a:rPr lang="en-US" sz="2800" dirty="0" smtClean="0">
                <a:solidFill>
                  <a:schemeClr val="tx1"/>
                </a:solidFill>
                <a:latin typeface="Times New Roman" pitchFamily="18" charset="0"/>
                <a:cs typeface="Times New Roman" pitchFamily="18" charset="0"/>
              </a:rPr>
              <a:t>. </a:t>
            </a:r>
          </a:p>
        </p:txBody>
      </p:sp>
      <p:grpSp>
        <p:nvGrpSpPr>
          <p:cNvPr id="3" name="Group 2"/>
          <p:cNvGrpSpPr/>
          <p:nvPr/>
        </p:nvGrpSpPr>
        <p:grpSpPr>
          <a:xfrm>
            <a:off x="525284" y="4284261"/>
            <a:ext cx="8009116" cy="1233057"/>
            <a:chOff x="525284" y="4284261"/>
            <a:chExt cx="8009116" cy="1233057"/>
          </a:xfrm>
        </p:grpSpPr>
        <mc:AlternateContent xmlns:mc="http://schemas.openxmlformats.org/markup-compatibility/2006" xmlns:a14="http://schemas.microsoft.com/office/drawing/2010/main">
          <mc:Choice Requires="a14">
            <p:sp>
              <p:nvSpPr>
                <p:cNvPr id="14" name="TextBox 13"/>
                <p:cNvSpPr txBox="1"/>
                <p:nvPr/>
              </p:nvSpPr>
              <p:spPr>
                <a:xfrm>
                  <a:off x="2133600" y="4563211"/>
                  <a:ext cx="6400800" cy="954107"/>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Ngoài</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ra</a:t>
                  </a:r>
                  <a:r>
                    <a:rPr lang="en-US" sz="2800" b="1" i="1" dirty="0" smtClean="0">
                      <a:solidFill>
                        <a:schemeClr val="accent6">
                          <a:lumMod val="75000"/>
                        </a:schemeClr>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Nhôm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còn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tác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dụng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tự</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dung </a:t>
                  </a:r>
                  <a:r>
                    <a:rPr lang="en-US" sz="2800" dirty="0" err="1" smtClean="0">
                      <a:solidFill>
                        <a:schemeClr val="tx1"/>
                      </a:solidFill>
                      <a:latin typeface="Times New Roman" pitchFamily="18" charset="0"/>
                      <a:cs typeface="Times New Roman" pitchFamily="18" charset="0"/>
                    </a:rPr>
                    <a:t>dịch</a:t>
                  </a:r>
                  <a:r>
                    <a:rPr lang="en-US" sz="2800" dirty="0" smtClean="0">
                      <a:solidFill>
                        <a:schemeClr val="tx1"/>
                      </a:solidFill>
                      <a:latin typeface="Times New Roman" pitchFamily="18" charset="0"/>
                      <a:cs typeface="Times New Roman" pitchFamily="18" charset="0"/>
                    </a:rPr>
                    <a:t> </a:t>
                  </a:r>
                  <a14:m>
                    <m:oMath xmlns:m="http://schemas.openxmlformats.org/officeDocument/2006/math">
                      <m:r>
                        <a:rPr lang="en-US" sz="2800" b="0" i="1" smtClean="0">
                          <a:solidFill>
                            <a:schemeClr val="tx1"/>
                          </a:solidFill>
                          <a:latin typeface="Cambria Math"/>
                          <a:cs typeface="Times New Roman" pitchFamily="18" charset="0"/>
                        </a:rPr>
                        <m:t>𝐴𝑔</m:t>
                      </m:r>
                      <m:sSub>
                        <m:sSubPr>
                          <m:ctrlPr>
                            <a:rPr lang="en-US" sz="2800" b="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𝑁𝑂</m:t>
                          </m:r>
                        </m:e>
                        <m:sub>
                          <m:r>
                            <a:rPr lang="en-US" sz="2800" b="0" i="1" smtClean="0">
                              <a:solidFill>
                                <a:schemeClr val="tx1"/>
                              </a:solidFill>
                              <a:latin typeface="Cambria Math"/>
                              <a:cs typeface="Times New Roman" pitchFamily="18" charset="0"/>
                            </a:rPr>
                            <m:t>3</m:t>
                          </m:r>
                        </m:sub>
                      </m:sSub>
                    </m:oMath>
                  </a14:m>
                  <a:r>
                    <a:rPr lang="en-US" sz="2800" dirty="0" smtClean="0">
                      <a:solidFill>
                        <a:schemeClr val="tx1"/>
                      </a:solidFill>
                      <a:latin typeface="Times New Roman" pitchFamily="18" charset="0"/>
                      <a:cs typeface="Times New Roman" pitchFamily="18" charset="0"/>
                    </a:rPr>
                    <a:t>…</a:t>
                  </a:r>
                </a:p>
              </p:txBody>
            </p:sp>
          </mc:Choice>
          <mc:Fallback xmlns="">
            <p:sp>
              <p:nvSpPr>
                <p:cNvPr id="14" name="TextBox 13"/>
                <p:cNvSpPr txBox="1">
                  <a:spLocks noRot="1" noChangeAspect="1" noMove="1" noResize="1" noEditPoints="1" noAdjustHandles="1" noChangeArrowheads="1" noChangeShapeType="1" noTextEdit="1"/>
                </p:cNvSpPr>
                <p:nvPr/>
              </p:nvSpPr>
              <p:spPr>
                <a:xfrm>
                  <a:off x="2133600" y="4563211"/>
                  <a:ext cx="6400800" cy="954107"/>
                </a:xfrm>
                <a:prstGeom prst="rect">
                  <a:avLst/>
                </a:prstGeom>
                <a:blipFill rotWithShape="1">
                  <a:blip r:embed="rId5"/>
                  <a:stretch>
                    <a:fillRect l="-1905" t="-6410" r="-667" b="-17308"/>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284" y="4284261"/>
              <a:ext cx="1524000" cy="1233055"/>
            </a:xfrm>
            <a:prstGeom prst="rect">
              <a:avLst/>
            </a:prstGeom>
          </p:spPr>
        </p:pic>
      </p:grpSp>
    </p:spTree>
    <p:extLst>
      <p:ext uri="{BB962C8B-B14F-4D97-AF65-F5344CB8AC3E}">
        <p14:creationId xmlns:p14="http://schemas.microsoft.com/office/powerpoint/2010/main" val="32584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435">
                                          <p:stCondLst>
                                            <p:cond delay="0"/>
                                          </p:stCondLst>
                                        </p:cTn>
                                        <p:tgtEl>
                                          <p:spTgt spid="2"/>
                                        </p:tgtEl>
                                      </p:cBhvr>
                                    </p:animEffect>
                                    <p:anim calcmode="lin" valueType="num">
                                      <p:cBhvr>
                                        <p:cTn id="23"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28" dur="20">
                                          <p:stCondLst>
                                            <p:cond delay="487"/>
                                          </p:stCondLst>
                                        </p:cTn>
                                        <p:tgtEl>
                                          <p:spTgt spid="2"/>
                                        </p:tgtEl>
                                      </p:cBhvr>
                                      <p:to x="100000" y="60000"/>
                                    </p:animScale>
                                    <p:animScale>
                                      <p:cBhvr>
                                        <p:cTn id="29" dur="124" decel="50000">
                                          <p:stCondLst>
                                            <p:cond delay="507"/>
                                          </p:stCondLst>
                                        </p:cTn>
                                        <p:tgtEl>
                                          <p:spTgt spid="2"/>
                                        </p:tgtEl>
                                      </p:cBhvr>
                                      <p:to x="100000" y="100000"/>
                                    </p:animScale>
                                    <p:animScale>
                                      <p:cBhvr>
                                        <p:cTn id="30" dur="20">
                                          <p:stCondLst>
                                            <p:cond delay="984"/>
                                          </p:stCondLst>
                                        </p:cTn>
                                        <p:tgtEl>
                                          <p:spTgt spid="2"/>
                                        </p:tgtEl>
                                      </p:cBhvr>
                                      <p:to x="100000" y="80000"/>
                                    </p:animScale>
                                    <p:animScale>
                                      <p:cBhvr>
                                        <p:cTn id="31" dur="124" decel="50000">
                                          <p:stCondLst>
                                            <p:cond delay="1004"/>
                                          </p:stCondLst>
                                        </p:cTn>
                                        <p:tgtEl>
                                          <p:spTgt spid="2"/>
                                        </p:tgtEl>
                                      </p:cBhvr>
                                      <p:to x="100000" y="100000"/>
                                    </p:animScale>
                                    <p:animScale>
                                      <p:cBhvr>
                                        <p:cTn id="32" dur="20">
                                          <p:stCondLst>
                                            <p:cond delay="1231"/>
                                          </p:stCondLst>
                                        </p:cTn>
                                        <p:tgtEl>
                                          <p:spTgt spid="2"/>
                                        </p:tgtEl>
                                      </p:cBhvr>
                                      <p:to x="100000" y="90000"/>
                                    </p:animScale>
                                    <p:animScale>
                                      <p:cBhvr>
                                        <p:cTn id="33" dur="124" decel="50000">
                                          <p:stCondLst>
                                            <p:cond delay="1251"/>
                                          </p:stCondLst>
                                        </p:cTn>
                                        <p:tgtEl>
                                          <p:spTgt spid="2"/>
                                        </p:tgtEl>
                                      </p:cBhvr>
                                      <p:to x="100000" y="100000"/>
                                    </p:animScale>
                                    <p:animScale>
                                      <p:cBhvr>
                                        <p:cTn id="34" dur="20">
                                          <p:stCondLst>
                                            <p:cond delay="1356"/>
                                          </p:stCondLst>
                                        </p:cTn>
                                        <p:tgtEl>
                                          <p:spTgt spid="2"/>
                                        </p:tgtEl>
                                      </p:cBhvr>
                                      <p:to x="100000" y="95000"/>
                                    </p:animScale>
                                    <p:animScale>
                                      <p:cBhvr>
                                        <p:cTn id="35" dur="124" decel="50000">
                                          <p:stCondLst>
                                            <p:cond delay="1376"/>
                                          </p:stCondLst>
                                        </p:cTn>
                                        <p:tgtEl>
                                          <p:spTgt spid="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75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safe_imag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9" name="Rectangle 23">
            <a:hlinkClick r:id="rId3" action="ppaction://hlinksldjump"/>
          </p:cNvPr>
          <p:cNvSpPr>
            <a:spLocks noChangeArrowheads="1"/>
          </p:cNvSpPr>
          <p:nvPr/>
        </p:nvSpPr>
        <p:spPr bwMode="auto">
          <a:xfrm>
            <a:off x="0" y="3429000"/>
            <a:ext cx="4572000" cy="3429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a:solidFill>
                  <a:srgbClr val="0000CC"/>
                </a:solidFill>
              </a:rPr>
              <a:t>3</a:t>
            </a:r>
          </a:p>
        </p:txBody>
      </p:sp>
      <p:sp>
        <p:nvSpPr>
          <p:cNvPr id="34841" name="Rectangle 25">
            <a:hlinkClick r:id="rId4" action="ppaction://hlinksldjump"/>
          </p:cNvPr>
          <p:cNvSpPr>
            <a:spLocks noChangeArrowheads="1"/>
          </p:cNvSpPr>
          <p:nvPr/>
        </p:nvSpPr>
        <p:spPr bwMode="auto">
          <a:xfrm>
            <a:off x="4572000" y="3429000"/>
            <a:ext cx="4572000" cy="3429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a:solidFill>
                  <a:srgbClr val="0000CC"/>
                </a:solidFill>
              </a:rPr>
              <a:t>4</a:t>
            </a:r>
          </a:p>
        </p:txBody>
      </p:sp>
      <p:sp>
        <p:nvSpPr>
          <p:cNvPr id="34840" name="Rectangle 24">
            <a:hlinkClick r:id="rId5" action="ppaction://hlinksldjump"/>
          </p:cNvPr>
          <p:cNvSpPr>
            <a:spLocks noChangeArrowheads="1"/>
          </p:cNvSpPr>
          <p:nvPr/>
        </p:nvSpPr>
        <p:spPr bwMode="auto">
          <a:xfrm>
            <a:off x="4572000" y="0"/>
            <a:ext cx="4572000" cy="3429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a:solidFill>
                  <a:srgbClr val="0000CC"/>
                </a:solidFill>
              </a:rPr>
              <a:t>2</a:t>
            </a:r>
          </a:p>
        </p:txBody>
      </p:sp>
      <p:sp>
        <p:nvSpPr>
          <p:cNvPr id="34834" name="Rectangle 18">
            <a:hlinkClick r:id="rId6" action="ppaction://hlinksldjump"/>
          </p:cNvPr>
          <p:cNvSpPr>
            <a:spLocks noChangeArrowheads="1"/>
          </p:cNvSpPr>
          <p:nvPr/>
        </p:nvSpPr>
        <p:spPr bwMode="auto">
          <a:xfrm>
            <a:off x="0" y="0"/>
            <a:ext cx="4572000" cy="34290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9600">
                <a:solidFill>
                  <a:srgbClr val="0000CC"/>
                </a:solidFill>
              </a:rPr>
              <a:t>1</a:t>
            </a:r>
          </a:p>
        </p:txBody>
      </p:sp>
      <p:sp>
        <p:nvSpPr>
          <p:cNvPr id="4103" name="AutoShape 7" descr="amadeo-avogadro-1.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04" name="AutoShape 9" descr="amadeo-avogadro-1.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05" name="AutoShape 11" descr="amadeo-avogadro-1.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06" name="AutoShape 13" descr="amadeo-avogadro-1.jpg"/>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p>
        </p:txBody>
      </p:sp>
      <p:sp>
        <p:nvSpPr>
          <p:cNvPr id="4107" name="AutoShape 30">
            <a:hlinkClick r:id="rId7" action="ppaction://hlinksldjump" highlightClick="1"/>
          </p:cNvPr>
          <p:cNvSpPr>
            <a:spLocks noChangeArrowheads="1"/>
          </p:cNvSpPr>
          <p:nvPr/>
        </p:nvSpPr>
        <p:spPr bwMode="auto">
          <a:xfrm>
            <a:off x="7467600" y="6096000"/>
            <a:ext cx="609600" cy="4572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3211585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8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withEffect">
                                  <p:stCondLst>
                                    <p:cond delay="0"/>
                                  </p:stCondLst>
                                  <p:childTnLst>
                                    <p:animEffect transition="out" filter="box(in)">
                                      <p:cBhvr>
                                        <p:cTn id="6" dur="500"/>
                                        <p:tgtEl>
                                          <p:spTgt spid="34840"/>
                                        </p:tgtEl>
                                      </p:cBhvr>
                                    </p:animEffect>
                                    <p:set>
                                      <p:cBhvr>
                                        <p:cTn id="7" dur="1" fill="hold">
                                          <p:stCondLst>
                                            <p:cond delay="499"/>
                                          </p:stCondLst>
                                        </p:cTn>
                                        <p:tgtEl>
                                          <p:spTgt spid="34840"/>
                                        </p:tgtEl>
                                        <p:attrNameLst>
                                          <p:attrName>style.visibility</p:attrName>
                                        </p:attrNameLst>
                                      </p:cBhvr>
                                      <p:to>
                                        <p:strVal val="hidden"/>
                                      </p:to>
                                    </p:set>
                                  </p:childTnLst>
                                </p:cTn>
                              </p:par>
                            </p:childTnLst>
                          </p:cTn>
                        </p:par>
                      </p:childTnLst>
                    </p:cTn>
                  </p:par>
                </p:childTnLst>
              </p:cTn>
              <p:nextCondLst>
                <p:cond evt="onClick" delay="0">
                  <p:tgtEl>
                    <p:spTgt spid="34840"/>
                  </p:tgtEl>
                </p:cond>
              </p:nextCondLst>
            </p:seq>
            <p:seq concurrent="1" nextAc="seek">
              <p:cTn id="8" restart="whenNotActive" fill="hold" evtFilter="cancelBubble" nodeType="interactiveSeq">
                <p:stCondLst>
                  <p:cond evt="onClick" delay="0">
                    <p:tgtEl>
                      <p:spTgt spid="348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withEffect">
                                  <p:stCondLst>
                                    <p:cond delay="0"/>
                                  </p:stCondLst>
                                  <p:childTnLst>
                                    <p:animEffect transition="out" filter="box(in)">
                                      <p:cBhvr>
                                        <p:cTn id="12" dur="500"/>
                                        <p:tgtEl>
                                          <p:spTgt spid="34841"/>
                                        </p:tgtEl>
                                      </p:cBhvr>
                                    </p:animEffect>
                                    <p:set>
                                      <p:cBhvr>
                                        <p:cTn id="13" dur="1" fill="hold">
                                          <p:stCondLst>
                                            <p:cond delay="499"/>
                                          </p:stCondLst>
                                        </p:cTn>
                                        <p:tgtEl>
                                          <p:spTgt spid="34841"/>
                                        </p:tgtEl>
                                        <p:attrNameLst>
                                          <p:attrName>style.visibility</p:attrName>
                                        </p:attrNameLst>
                                      </p:cBhvr>
                                      <p:to>
                                        <p:strVal val="hidden"/>
                                      </p:to>
                                    </p:set>
                                  </p:childTnLst>
                                </p:cTn>
                              </p:par>
                            </p:childTnLst>
                          </p:cTn>
                        </p:par>
                      </p:childTnLst>
                    </p:cTn>
                  </p:par>
                </p:childTnLst>
              </p:cTn>
              <p:nextCondLst>
                <p:cond evt="onClick" delay="0">
                  <p:tgtEl>
                    <p:spTgt spid="34841"/>
                  </p:tgtEl>
                </p:cond>
              </p:nextCondLst>
            </p:seq>
            <p:seq concurrent="1" nextAc="seek">
              <p:cTn id="14" restart="whenNotActive" fill="hold" evtFilter="cancelBubble" nodeType="interactiveSeq">
                <p:stCondLst>
                  <p:cond evt="onClick" delay="0">
                    <p:tgtEl>
                      <p:spTgt spid="3483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withEffect">
                                  <p:stCondLst>
                                    <p:cond delay="0"/>
                                  </p:stCondLst>
                                  <p:childTnLst>
                                    <p:animEffect transition="out" filter="box(in)">
                                      <p:cBhvr>
                                        <p:cTn id="18" dur="500"/>
                                        <p:tgtEl>
                                          <p:spTgt spid="34839"/>
                                        </p:tgtEl>
                                      </p:cBhvr>
                                    </p:animEffect>
                                    <p:set>
                                      <p:cBhvr>
                                        <p:cTn id="19" dur="1" fill="hold">
                                          <p:stCondLst>
                                            <p:cond delay="499"/>
                                          </p:stCondLst>
                                        </p:cTn>
                                        <p:tgtEl>
                                          <p:spTgt spid="34839"/>
                                        </p:tgtEl>
                                        <p:attrNameLst>
                                          <p:attrName>style.visibility</p:attrName>
                                        </p:attrNameLst>
                                      </p:cBhvr>
                                      <p:to>
                                        <p:strVal val="hidden"/>
                                      </p:to>
                                    </p:set>
                                  </p:childTnLst>
                                </p:cTn>
                              </p:par>
                            </p:childTnLst>
                          </p:cTn>
                        </p:par>
                      </p:childTnLst>
                    </p:cTn>
                  </p:par>
                </p:childTnLst>
              </p:cTn>
              <p:nextCondLst>
                <p:cond evt="onClick" delay="0">
                  <p:tgtEl>
                    <p:spTgt spid="34839"/>
                  </p:tgtEl>
                </p:cond>
              </p:nextCondLst>
            </p:seq>
            <p:seq concurrent="1" nextAc="seek">
              <p:cTn id="20" restart="whenNotActive" fill="hold" evtFilter="cancelBubble" nodeType="interactiveSeq">
                <p:stCondLst>
                  <p:cond evt="onClick" delay="0">
                    <p:tgtEl>
                      <p:spTgt spid="3483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withEffect">
                                  <p:stCondLst>
                                    <p:cond delay="0"/>
                                  </p:stCondLst>
                                  <p:childTnLst>
                                    <p:animEffect transition="out" filter="box(in)">
                                      <p:cBhvr>
                                        <p:cTn id="24" dur="500"/>
                                        <p:tgtEl>
                                          <p:spTgt spid="34834"/>
                                        </p:tgtEl>
                                      </p:cBhvr>
                                    </p:animEffect>
                                    <p:set>
                                      <p:cBhvr>
                                        <p:cTn id="25" dur="1" fill="hold">
                                          <p:stCondLst>
                                            <p:cond delay="499"/>
                                          </p:stCondLst>
                                        </p:cTn>
                                        <p:tgtEl>
                                          <p:spTgt spid="34834"/>
                                        </p:tgtEl>
                                        <p:attrNameLst>
                                          <p:attrName>style.visibility</p:attrName>
                                        </p:attrNameLst>
                                      </p:cBhvr>
                                      <p:to>
                                        <p:strVal val="hidden"/>
                                      </p:to>
                                    </p:set>
                                  </p:childTnLst>
                                </p:cTn>
                              </p:par>
                            </p:childTnLst>
                          </p:cTn>
                        </p:par>
                      </p:childTnLst>
                    </p:cTn>
                  </p:par>
                </p:childTnLst>
              </p:cTn>
              <p:nextCondLst>
                <p:cond evt="onClick" delay="0">
                  <p:tgtEl>
                    <p:spTgt spid="34834"/>
                  </p:tgtEl>
                </p:cond>
              </p:nextCondLst>
            </p:seq>
          </p:childTnLst>
        </p:cTn>
      </p:par>
    </p:tnLst>
    <p:bldLst>
      <p:bldP spid="34839" grpId="0" animBg="1"/>
      <p:bldP spid="34841" grpId="0" animBg="1"/>
      <p:bldP spid="34840" grpId="0" animBg="1"/>
      <p:bldP spid="348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307529"/>
            <a:ext cx="8229600" cy="1077218"/>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Nhôm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hóa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TextBox 4"/>
          <p:cNvSpPr txBox="1"/>
          <p:nvPr/>
        </p:nvSpPr>
        <p:spPr>
          <a:xfrm>
            <a:off x="586337" y="1447800"/>
            <a:ext cx="7924800" cy="2246769"/>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Thí</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nghiệm</a:t>
            </a:r>
            <a:r>
              <a:rPr lang="en-US" sz="2800" b="1" i="1" dirty="0" smtClean="0">
                <a:solidFill>
                  <a:schemeClr val="accent6">
                    <a:lumMod val="75000"/>
                  </a:schemeClr>
                </a:solidFill>
                <a:latin typeface="Times New Roman" pitchFamily="18" charset="0"/>
                <a:cs typeface="Times New Roman" pitchFamily="18" charset="0"/>
              </a:rPr>
              <a:t>: </a:t>
            </a:r>
          </a:p>
          <a:p>
            <a:r>
              <a:rPr lang="vi-VN" sz="2800" dirty="0">
                <a:latin typeface="+mj-lt"/>
              </a:rPr>
              <a:t>Chọn các sản phẩm, nguyên </a:t>
            </a:r>
            <a:r>
              <a:rPr lang="vi-VN" sz="2800">
                <a:latin typeface="+mj-lt"/>
              </a:rPr>
              <a:t>liệu </a:t>
            </a:r>
            <a:r>
              <a:rPr lang="vi-VN" sz="2800" smtClean="0">
                <a:latin typeface="+mj-lt"/>
              </a:rPr>
              <a:t>như </a:t>
            </a:r>
            <a:r>
              <a:rPr lang="vi-VN" sz="2800" dirty="0">
                <a:latin typeface="+mj-lt"/>
              </a:rPr>
              <a:t>bột giặt</a:t>
            </a:r>
          </a:p>
          <a:p>
            <a:r>
              <a:rPr lang="vi-VN" sz="2800" dirty="0" smtClean="0">
                <a:latin typeface="+mj-lt"/>
              </a:rPr>
              <a:t>Quan sát ca </a:t>
            </a:r>
            <a:r>
              <a:rPr lang="vi-VN" sz="2800" dirty="0">
                <a:latin typeface="+mj-lt"/>
              </a:rPr>
              <a:t>nhôm ban đầu</a:t>
            </a:r>
          </a:p>
          <a:p>
            <a:r>
              <a:rPr lang="vi-VN" sz="2800" dirty="0" smtClean="0">
                <a:latin typeface="+mj-lt"/>
              </a:rPr>
              <a:t>Cho </a:t>
            </a:r>
            <a:r>
              <a:rPr lang="vi-VN" sz="2800" dirty="0">
                <a:latin typeface="+mj-lt"/>
              </a:rPr>
              <a:t>bột giặt vào ca nhôm, để từ 3-4 tuần</a:t>
            </a:r>
          </a:p>
          <a:p>
            <a:r>
              <a:rPr lang="vi-VN" sz="2800" dirty="0" smtClean="0">
                <a:latin typeface="+mj-lt"/>
              </a:rPr>
              <a:t>Sau </a:t>
            </a:r>
            <a:r>
              <a:rPr lang="vi-VN" sz="2800" dirty="0">
                <a:latin typeface="+mj-lt"/>
              </a:rPr>
              <a:t>thời gian, quan </a:t>
            </a:r>
            <a:r>
              <a:rPr lang="vi-VN" sz="2800" dirty="0" smtClean="0">
                <a:latin typeface="+mj-lt"/>
              </a:rPr>
              <a:t>sát </a:t>
            </a:r>
            <a:r>
              <a:rPr lang="vi-VN" sz="2800" dirty="0">
                <a:latin typeface="+mj-lt"/>
              </a:rPr>
              <a:t>ca nhôm </a:t>
            </a:r>
            <a:endParaRPr lang="en-US" sz="2800" b="1" i="1" dirty="0" smtClean="0">
              <a:solidFill>
                <a:schemeClr val="accent6">
                  <a:lumMod val="75000"/>
                </a:schemeClr>
              </a:solidFill>
              <a:latin typeface="+mj-lt"/>
              <a:cs typeface="Times New Roman" pitchFamily="18" charset="0"/>
            </a:endParaRPr>
          </a:p>
        </p:txBody>
      </p:sp>
    </p:spTree>
    <p:extLst>
      <p:ext uri="{BB962C8B-B14F-4D97-AF65-F5344CB8AC3E}">
        <p14:creationId xmlns:p14="http://schemas.microsoft.com/office/powerpoint/2010/main" val="26211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75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75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75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left)">
                                      <p:cBhvr>
                                        <p:cTn id="29" dur="75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left)">
                                      <p:cBhvr>
                                        <p:cTn id="34" dur="7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2453" y="1428494"/>
            <a:ext cx="3962400" cy="523220"/>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Tiến</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hành</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thí</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nghiệm</a:t>
            </a:r>
            <a:r>
              <a:rPr lang="en-US" sz="2800" b="1" i="1" dirty="0" smtClean="0">
                <a:solidFill>
                  <a:schemeClr val="accent6">
                    <a:lumMod val="75000"/>
                  </a:schemeClr>
                </a:solidFill>
                <a:latin typeface="Times New Roman" pitchFamily="18" charset="0"/>
                <a:cs typeface="Times New Roman" pitchFamily="18" charset="0"/>
              </a:rPr>
              <a:t> </a:t>
            </a:r>
          </a:p>
        </p:txBody>
      </p:sp>
      <p:sp>
        <p:nvSpPr>
          <p:cNvPr id="5" name="Title 3"/>
          <p:cNvSpPr txBox="1">
            <a:spLocks noGrp="1"/>
          </p:cNvSpPr>
          <p:nvPr>
            <p:ph type="title"/>
          </p:nvPr>
        </p:nvSpPr>
        <p:spPr>
          <a:xfrm>
            <a:off x="457200" y="307529"/>
            <a:ext cx="8229600" cy="1077218"/>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Nhôm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hóa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6" name="TextBox 5"/>
          <p:cNvSpPr txBox="1"/>
          <p:nvPr/>
        </p:nvSpPr>
        <p:spPr>
          <a:xfrm>
            <a:off x="562453" y="1938066"/>
            <a:ext cx="1981200"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liệu</a:t>
            </a:r>
            <a:endParaRPr lang="en-US" sz="2800" dirty="0" smtClean="0">
              <a:latin typeface="Times New Roman" pitchFamily="18" charset="0"/>
              <a:cs typeface="Times New Roman" pitchFamily="18" charset="0"/>
            </a:endParaRPr>
          </a:p>
        </p:txBody>
      </p:sp>
      <p:grpSp>
        <p:nvGrpSpPr>
          <p:cNvPr id="9" name="Group 8"/>
          <p:cNvGrpSpPr/>
          <p:nvPr/>
        </p:nvGrpSpPr>
        <p:grpSpPr>
          <a:xfrm>
            <a:off x="562453" y="2357929"/>
            <a:ext cx="5665708" cy="1646453"/>
            <a:chOff x="562453" y="2357929"/>
            <a:chExt cx="5665708" cy="1646453"/>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453" y="2534024"/>
              <a:ext cx="2940714" cy="14703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764" y="2357929"/>
              <a:ext cx="2428397" cy="1646453"/>
            </a:xfrm>
            <a:prstGeom prst="rect">
              <a:avLst/>
            </a:prstGeom>
          </p:spPr>
        </p:pic>
      </p:grpSp>
      <p:grpSp>
        <p:nvGrpSpPr>
          <p:cNvPr id="12" name="Group 11"/>
          <p:cNvGrpSpPr/>
          <p:nvPr/>
        </p:nvGrpSpPr>
        <p:grpSpPr>
          <a:xfrm>
            <a:off x="586336" y="4230460"/>
            <a:ext cx="6681950" cy="2677656"/>
            <a:chOff x="586336" y="4230460"/>
            <a:chExt cx="6681950" cy="2677656"/>
          </a:xfrm>
        </p:grpSpPr>
        <p:sp>
          <p:nvSpPr>
            <p:cNvPr id="10" name="TextBox 9"/>
            <p:cNvSpPr txBox="1"/>
            <p:nvPr/>
          </p:nvSpPr>
          <p:spPr>
            <a:xfrm>
              <a:off x="586336" y="4230460"/>
              <a:ext cx="3376064" cy="2677656"/>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Kết</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quả</a:t>
              </a:r>
              <a:r>
                <a:rPr lang="en-US" sz="2800" b="1" i="1" dirty="0" smtClean="0">
                  <a:solidFill>
                    <a:schemeClr val="accent6">
                      <a:lumMod val="75000"/>
                    </a:schemeClr>
                  </a:solidFill>
                  <a:latin typeface="Times New Roman" pitchFamily="18" charset="0"/>
                  <a:cs typeface="Times New Roman" pitchFamily="18" charset="0"/>
                </a:rPr>
                <a:t>:</a:t>
              </a:r>
            </a:p>
            <a:p>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quan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muỗng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đen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mỏng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hơn</a:t>
              </a:r>
              <a:r>
                <a:rPr lang="en-US" sz="2800" dirty="0" smtClean="0">
                  <a:latin typeface="Times New Roman" pitchFamily="18" charset="0"/>
                  <a:cs typeface="Times New Roman" pitchFamily="18" charset="0"/>
                </a:rPr>
                <a:t> ban </a:t>
              </a:r>
              <a:r>
                <a:rPr lang="en-US" sz="2800" dirty="0" err="1" smtClean="0">
                  <a:latin typeface="Times New Roman" pitchFamily="18" charset="0"/>
                  <a:cs typeface="Times New Roman" pitchFamily="18" charset="0"/>
                </a:rPr>
                <a:t>đầu</a:t>
              </a:r>
              <a:r>
                <a:rPr lang="en-US" sz="2800" dirty="0" smtClean="0">
                  <a:latin typeface="Times New Roman" pitchFamily="18" charset="0"/>
                  <a:cs typeface="Times New Roman" pitchFamily="18" charset="0"/>
                </a:rPr>
                <a:t> </a:t>
              </a:r>
              <a:endParaRPr lang="vi-VN" sz="2800" dirty="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4491945"/>
              <a:ext cx="3305886" cy="2053656"/>
            </a:xfrm>
            <a:prstGeom prst="rect">
              <a:avLst/>
            </a:prstGeom>
          </p:spPr>
        </p:pic>
      </p:grpSp>
    </p:spTree>
    <p:extLst>
      <p:ext uri="{BB962C8B-B14F-4D97-AF65-F5344CB8AC3E}">
        <p14:creationId xmlns:p14="http://schemas.microsoft.com/office/powerpoint/2010/main" val="423340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307529"/>
            <a:ext cx="8229600" cy="1077218"/>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Nhôm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hóa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TextBox 4"/>
          <p:cNvSpPr txBox="1"/>
          <p:nvPr/>
        </p:nvSpPr>
        <p:spPr>
          <a:xfrm>
            <a:off x="574962" y="1447800"/>
            <a:ext cx="7654637" cy="2246769"/>
          </a:xfrm>
          <a:prstGeom prst="rect">
            <a:avLst/>
          </a:prstGeom>
          <a:noFill/>
        </p:spPr>
        <p:txBody>
          <a:bodyPr wrap="square" rtlCol="0">
            <a:spAutoFit/>
          </a:bodyPr>
          <a:lstStyle/>
          <a:p>
            <a:r>
              <a:rPr lang="en-US" sz="2800" b="1" i="1" dirty="0" err="1" smtClean="0">
                <a:solidFill>
                  <a:schemeClr val="accent6">
                    <a:lumMod val="75000"/>
                  </a:schemeClr>
                </a:solidFill>
                <a:latin typeface="Times New Roman" pitchFamily="18" charset="0"/>
                <a:cs typeface="Times New Roman" pitchFamily="18" charset="0"/>
              </a:rPr>
              <a:t>Giải</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thích</a:t>
            </a:r>
            <a:r>
              <a:rPr lang="en-US" sz="2800" b="1" i="1" dirty="0" smtClean="0">
                <a:solidFill>
                  <a:schemeClr val="accent6">
                    <a:lumMod val="75000"/>
                  </a:schemeClr>
                </a:solidFill>
                <a:latin typeface="Times New Roman" pitchFamily="18" charset="0"/>
                <a:cs typeface="Times New Roman" pitchFamily="18" charset="0"/>
              </a:rPr>
              <a:t>: </a:t>
            </a:r>
            <a:r>
              <a:rPr lang="vi-VN" sz="2800" dirty="0">
                <a:latin typeface="Times New Roman" pitchFamily="18" charset="0"/>
                <a:cs typeface="Times New Roman" pitchFamily="18" charset="0"/>
              </a:rPr>
              <a:t>Vì trong bột giặt có khoảng 20-40% NaOH, phản ứng xảy ra chậm nên khoảng thời gian này giúp có thể thấy rõ phản ứng hoá học xảy ra giữa NaOH trong bột giặt ca nhôm cùng với hơi nước ngoài không khí.</a:t>
            </a:r>
            <a:endParaRPr lang="en-US" sz="2800" dirty="0" smtClean="0">
              <a:latin typeface="Times New Roman" pitchFamily="18" charset="0"/>
              <a:cs typeface="Times New Roman" pitchFamily="18" charset="0"/>
            </a:endParaRPr>
          </a:p>
        </p:txBody>
      </p:sp>
      <p:grpSp>
        <p:nvGrpSpPr>
          <p:cNvPr id="13" name="Group 12"/>
          <p:cNvGrpSpPr/>
          <p:nvPr/>
        </p:nvGrpSpPr>
        <p:grpSpPr>
          <a:xfrm>
            <a:off x="574962" y="3733270"/>
            <a:ext cx="7850256" cy="2501764"/>
            <a:chOff x="390099" y="4097410"/>
            <a:chExt cx="7850256" cy="2501764"/>
          </a:xfrm>
        </p:grpSpPr>
        <mc:AlternateContent xmlns:mc="http://schemas.openxmlformats.org/markup-compatibility/2006" xmlns:a14="http://schemas.microsoft.com/office/drawing/2010/main">
          <mc:Choice Requires="a14">
            <p:sp>
              <p:nvSpPr>
                <p:cNvPr id="14" name="TextBox 13"/>
                <p:cNvSpPr txBox="1"/>
                <p:nvPr/>
              </p:nvSpPr>
              <p:spPr>
                <a:xfrm>
                  <a:off x="390099" y="4440351"/>
                  <a:ext cx="3786117" cy="1815882"/>
                </a:xfrm>
                <a:prstGeom prst="rect">
                  <a:avLst/>
                </a:prstGeom>
                <a:noFill/>
              </p:spPr>
              <p:txBody>
                <a:bodyPr wrap="square" rtlCol="0">
                  <a:spAutoFit/>
                </a:bodyPr>
                <a:lstStyle/>
                <a:p>
                  <a:r>
                    <a:rPr lang="en-US" sz="2800" dirty="0" smtClean="0">
                      <a:latin typeface="Times New Roman" pitchFamily="18" charset="0"/>
                      <a:cs typeface="Times New Roman" pitchFamily="18" charset="0"/>
                    </a:rPr>
                    <a:t>Quan </a:t>
                  </a:r>
                  <a:r>
                    <a:rPr lang="en-US" sz="2800" dirty="0" err="1" smtClean="0">
                      <a:latin typeface="Times New Roman" pitchFamily="18" charset="0"/>
                      <a:cs typeface="Times New Roman" pitchFamily="18" charset="0"/>
                    </a:rPr>
                    <a:t>sát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14:m>
                    <m:oMath xmlns:m="http://schemas.openxmlformats.org/officeDocument/2006/math">
                      <m:r>
                        <a:rPr lang="en-US" sz="2800" b="0" i="1" smtClean="0">
                          <a:latin typeface="Cambria Math"/>
                          <a:cs typeface="Times New Roman" pitchFamily="18" charset="0"/>
                        </a:rPr>
                        <m:t>𝑁𝑎𝑂𝐻</m:t>
                      </m:r>
                    </m:oMath>
                  </a14:m>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rút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xét</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90099" y="4440351"/>
                  <a:ext cx="3786117" cy="1815882"/>
                </a:xfrm>
                <a:prstGeom prst="rect">
                  <a:avLst/>
                </a:prstGeom>
                <a:blipFill rotWithShape="1">
                  <a:blip r:embed="rId2"/>
                  <a:stretch>
                    <a:fillRect l="-3221" t="-3356" r="-2093" b="-8389"/>
                  </a:stretch>
                </a:blipFill>
              </p:spPr>
              <p:txBody>
                <a:bodyPr/>
                <a:lstStyle/>
                <a:p>
                  <a:r>
                    <a:rPr lang="en-US">
                      <a:noFill/>
                    </a:rPr>
                    <a:t> </a:t>
                  </a:r>
                </a:p>
              </p:txBody>
            </p:sp>
          </mc:Fallback>
        </mc:AlternateContent>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417" y="4097410"/>
              <a:ext cx="4022938" cy="2501764"/>
            </a:xfrm>
            <a:prstGeom prst="rect">
              <a:avLst/>
            </a:prstGeom>
          </p:spPr>
        </p:pic>
      </p:grpSp>
    </p:spTree>
    <p:extLst>
      <p:ext uri="{BB962C8B-B14F-4D97-AF65-F5344CB8AC3E}">
        <p14:creationId xmlns:p14="http://schemas.microsoft.com/office/powerpoint/2010/main" val="215067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om_tac_dung_voi_dung_dich_kiem_dnDuAtSxTTY_36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0600" y="1295400"/>
            <a:ext cx="7239000" cy="5429727"/>
          </a:xfrm>
        </p:spPr>
      </p:pic>
      <mc:AlternateContent xmlns:mc="http://schemas.openxmlformats.org/markup-compatibility/2006" xmlns:a14="http://schemas.microsoft.com/office/drawing/2010/main">
        <mc:Choice Requires="a14">
          <p:sp>
            <p:nvSpPr>
              <p:cNvPr id="4" name="Title 1"/>
              <p:cNvSpPr>
                <a:spLocks noGrp="1"/>
              </p:cNvSpPr>
              <p:nvPr>
                <p:ph type="title"/>
              </p:nvPr>
            </p:nvSpPr>
            <p:spPr/>
            <p:txBody>
              <a:bodyPr>
                <a:noAutofit/>
              </a:bodyPr>
              <a:lstStyle/>
              <a:p>
                <a:r>
                  <a:rPr lang="en-US" sz="4000" b="1" dirty="0" smtClean="0">
                    <a:solidFill>
                      <a:schemeClr val="accent5">
                        <a:lumMod val="75000"/>
                      </a:schemeClr>
                    </a:solidFill>
                    <a:latin typeface="Times New Roman" pitchFamily="18" charset="0"/>
                    <a:cs typeface="Times New Roman" pitchFamily="18" charset="0"/>
                  </a:rPr>
                  <a:t>Nhôm </a:t>
                </a:r>
                <a:r>
                  <a:rPr lang="en-US" sz="4000" b="1" dirty="0" err="1" smtClean="0">
                    <a:solidFill>
                      <a:schemeClr val="accent5">
                        <a:lumMod val="75000"/>
                      </a:schemeClr>
                    </a:solidFill>
                    <a:latin typeface="Times New Roman" pitchFamily="18" charset="0"/>
                    <a:cs typeface="Times New Roman" pitchFamily="18" charset="0"/>
                  </a:rPr>
                  <a:t>tác</a:t>
                </a:r>
                <a:r>
                  <a:rPr lang="en-US" sz="4000" b="1" dirty="0" smtClean="0">
                    <a:solidFill>
                      <a:schemeClr val="accent5">
                        <a:lumMod val="75000"/>
                      </a:schemeClr>
                    </a:solidFill>
                    <a:latin typeface="Times New Roman" pitchFamily="18" charset="0"/>
                    <a:cs typeface="Times New Roman" pitchFamily="18" charset="0"/>
                  </a:rPr>
                  <a:t> </a:t>
                </a:r>
                <a:r>
                  <a:rPr lang="en-US" sz="4000" b="1" dirty="0" err="1" smtClean="0">
                    <a:solidFill>
                      <a:schemeClr val="accent5">
                        <a:lumMod val="75000"/>
                      </a:schemeClr>
                    </a:solidFill>
                    <a:latin typeface="Times New Roman" pitchFamily="18" charset="0"/>
                    <a:cs typeface="Times New Roman" pitchFamily="18" charset="0"/>
                  </a:rPr>
                  <a:t>dụng</a:t>
                </a:r>
                <a:r>
                  <a:rPr lang="en-US" sz="4000" b="1" dirty="0" smtClean="0">
                    <a:solidFill>
                      <a:schemeClr val="accent5">
                        <a:lumMod val="75000"/>
                      </a:schemeClr>
                    </a:solidFill>
                    <a:latin typeface="Times New Roman" pitchFamily="18" charset="0"/>
                    <a:cs typeface="Times New Roman" pitchFamily="18" charset="0"/>
                  </a:rPr>
                  <a:t> </a:t>
                </a:r>
                <a:r>
                  <a:rPr lang="en-US" sz="4000" b="1" dirty="0" err="1" smtClean="0">
                    <a:solidFill>
                      <a:schemeClr val="accent5">
                        <a:lumMod val="75000"/>
                      </a:schemeClr>
                    </a:solidFill>
                    <a:latin typeface="Times New Roman" pitchFamily="18" charset="0"/>
                    <a:cs typeface="Times New Roman" pitchFamily="18" charset="0"/>
                  </a:rPr>
                  <a:t>với</a:t>
                </a:r>
                <a:r>
                  <a:rPr lang="en-US" sz="4000" b="1" dirty="0" smtClean="0">
                    <a:solidFill>
                      <a:schemeClr val="accent5">
                        <a:lumMod val="75000"/>
                      </a:schemeClr>
                    </a:solidFill>
                    <a:latin typeface="Times New Roman" pitchFamily="18" charset="0"/>
                    <a:cs typeface="Times New Roman" pitchFamily="18" charset="0"/>
                  </a:rPr>
                  <a:t> dung </a:t>
                </a:r>
                <a:r>
                  <a:rPr lang="en-US" sz="4000" b="1" dirty="0" err="1" smtClean="0">
                    <a:solidFill>
                      <a:schemeClr val="accent5">
                        <a:lumMod val="75000"/>
                      </a:schemeClr>
                    </a:solidFill>
                    <a:latin typeface="Times New Roman" pitchFamily="18" charset="0"/>
                    <a:cs typeface="Times New Roman" pitchFamily="18" charset="0"/>
                  </a:rPr>
                  <a:t>dịch</a:t>
                </a:r>
                <a:r>
                  <a:rPr lang="en-US" sz="4000" b="1" dirty="0" smtClean="0">
                    <a:solidFill>
                      <a:schemeClr val="accent5">
                        <a:lumMod val="75000"/>
                      </a:schemeClr>
                    </a:solidFill>
                    <a:latin typeface="Times New Roman" pitchFamily="18" charset="0"/>
                    <a:cs typeface="Times New Roman" pitchFamily="18" charset="0"/>
                  </a:rPr>
                  <a:t> </a:t>
                </a:r>
                <a14:m>
                  <m:oMath xmlns:m="http://schemas.openxmlformats.org/officeDocument/2006/math">
                    <m:r>
                      <a:rPr lang="en-US" sz="4000" b="1" i="1" smtClean="0">
                        <a:solidFill>
                          <a:schemeClr val="accent5">
                            <a:lumMod val="75000"/>
                          </a:schemeClr>
                        </a:solidFill>
                        <a:latin typeface="Cambria Math"/>
                        <a:cs typeface="Times New Roman" pitchFamily="18" charset="0"/>
                      </a:rPr>
                      <m:t>𝑵𝒂𝑶𝑯</m:t>
                    </m:r>
                  </m:oMath>
                </a14:m>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mc:Choice>
        <mc:Fallback xmlns="">
          <p:sp>
            <p:nvSpPr>
              <p:cNvPr id="4" name="Title 1"/>
              <p:cNvSpPr>
                <a:spLocks noGrp="1" noRot="1" noChangeAspect="1" noMove="1" noResize="1" noEditPoints="1" noAdjustHandles="1" noChangeArrowheads="1" noChangeShapeType="1" noTextEdit="1"/>
              </p:cNvSpPr>
              <p:nvPr>
                <p:ph type="title"/>
              </p:nvPr>
            </p:nvSpPr>
            <p:spPr>
              <a:blipFill rotWithShape="1">
                <a:blip r:embed="rId5"/>
                <a:stretch>
                  <a:fillRect l="-2444" b="-5319"/>
                </a:stretch>
              </a:blipFill>
            </p:spPr>
            <p:txBody>
              <a:bodyPr/>
              <a:lstStyle/>
              <a:p>
                <a:r>
                  <a:rPr lang="en-US">
                    <a:noFill/>
                  </a:rPr>
                  <a:t> </a:t>
                </a:r>
              </a:p>
            </p:txBody>
          </p:sp>
        </mc:Fallback>
      </mc:AlternateContent>
    </p:spTree>
    <p:extLst>
      <p:ext uri="{BB962C8B-B14F-4D97-AF65-F5344CB8AC3E}">
        <p14:creationId xmlns:p14="http://schemas.microsoft.com/office/powerpoint/2010/main" val="22802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307528"/>
            <a:ext cx="8229600" cy="1077218"/>
          </a:xfrm>
          <a:prstGeom prst="rect">
            <a:avLst/>
          </a:prstGeom>
          <a:noFill/>
        </p:spPr>
        <p:txBody>
          <a:bodyPr wrap="square" rtlCol="0">
            <a:spAutoFit/>
          </a:body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Nhôm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có</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những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chất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hóa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nào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khác</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TextBox 4"/>
          <p:cNvSpPr txBox="1"/>
          <p:nvPr/>
        </p:nvSpPr>
        <p:spPr>
          <a:xfrm>
            <a:off x="457200" y="1371600"/>
            <a:ext cx="7543800" cy="954107"/>
          </a:xfrm>
          <a:prstGeom prst="rect">
            <a:avLst/>
          </a:prstGeom>
          <a:noFill/>
        </p:spPr>
        <p:txBody>
          <a:bodyPr wrap="square" rtlCol="0">
            <a:spAutoFit/>
          </a:bodyPr>
          <a:lstStyle/>
          <a:p>
            <a:r>
              <a:rPr lang="en-US" sz="2800" b="1" i="1" dirty="0" smtClean="0">
                <a:solidFill>
                  <a:schemeClr val="accent6">
                    <a:lumMod val="75000"/>
                  </a:schemeClr>
                </a:solidFill>
                <a:latin typeface="Times New Roman" pitchFamily="18" charset="0"/>
                <a:cs typeface="Times New Roman" pitchFamily="18" charset="0"/>
              </a:rPr>
              <a:t>Hiện </a:t>
            </a:r>
            <a:r>
              <a:rPr lang="en-US" sz="2800" b="1" i="1" dirty="0" err="1" smtClean="0">
                <a:solidFill>
                  <a:schemeClr val="accent6">
                    <a:lumMod val="75000"/>
                  </a:schemeClr>
                </a:solidFill>
                <a:latin typeface="Times New Roman" pitchFamily="18" charset="0"/>
                <a:cs typeface="Times New Roman" pitchFamily="18" charset="0"/>
              </a:rPr>
              <a:t>tượng</a:t>
            </a:r>
            <a:r>
              <a:rPr lang="en-US" sz="2800" b="1" i="1" dirty="0" smtClean="0">
                <a:solidFill>
                  <a:schemeClr val="accent6">
                    <a:lumMod val="75000"/>
                  </a:schemeClr>
                </a:solidFill>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thoát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tan </a:t>
            </a:r>
            <a:r>
              <a:rPr lang="en-US" sz="2800" dirty="0" err="1" smtClean="0">
                <a:latin typeface="Times New Roman" pitchFamily="18" charset="0"/>
                <a:cs typeface="Times New Roman" pitchFamily="18" charset="0"/>
              </a:rPr>
              <a:t>dần</a:t>
            </a:r>
            <a:r>
              <a:rPr lang="en-US" sz="2800" dirty="0" smtClean="0">
                <a:latin typeface="Times New Roman" pitchFamily="18" charset="0"/>
                <a:cs typeface="Times New Roman" pitchFamily="18" charset="0"/>
              </a:rPr>
              <a:t>.</a:t>
            </a:r>
          </a:p>
        </p:txBody>
      </p:sp>
      <p:sp>
        <p:nvSpPr>
          <p:cNvPr id="15" name="Rectangle 14"/>
          <p:cNvSpPr/>
          <p:nvPr/>
        </p:nvSpPr>
        <p:spPr>
          <a:xfrm>
            <a:off x="457200" y="2343905"/>
            <a:ext cx="8001000" cy="523220"/>
          </a:xfrm>
          <a:prstGeom prst="rect">
            <a:avLst/>
          </a:prstGeom>
        </p:spPr>
        <p:txBody>
          <a:bodyPr wrap="square">
            <a:spAutoFit/>
          </a:bodyPr>
          <a:lstStyle/>
          <a:p>
            <a:r>
              <a:rPr lang="en-US" sz="2800" b="1" i="1" dirty="0" err="1" smtClean="0">
                <a:solidFill>
                  <a:schemeClr val="accent6">
                    <a:lumMod val="75000"/>
                  </a:schemeClr>
                </a:solidFill>
                <a:latin typeface="Times New Roman" pitchFamily="18" charset="0"/>
                <a:cs typeface="Times New Roman" pitchFamily="18" charset="0"/>
              </a:rPr>
              <a:t>Kết</a:t>
            </a:r>
            <a:r>
              <a:rPr lang="en-US" sz="2800" b="1" i="1" dirty="0" smtClean="0">
                <a:solidFill>
                  <a:schemeClr val="accent6">
                    <a:lumMod val="75000"/>
                  </a:schemeClr>
                </a:solidFill>
                <a:latin typeface="Times New Roman" pitchFamily="18" charset="0"/>
                <a:cs typeface="Times New Roman" pitchFamily="18" charset="0"/>
              </a:rPr>
              <a:t> </a:t>
            </a:r>
            <a:r>
              <a:rPr lang="en-US" sz="2800" b="1" i="1" dirty="0" err="1" smtClean="0">
                <a:solidFill>
                  <a:schemeClr val="accent6">
                    <a:lumMod val="75000"/>
                  </a:schemeClr>
                </a:solidFill>
                <a:latin typeface="Times New Roman" pitchFamily="18" charset="0"/>
                <a:cs typeface="Times New Roman" pitchFamily="18" charset="0"/>
              </a:rPr>
              <a:t>luận</a:t>
            </a:r>
            <a:r>
              <a:rPr lang="en-US" sz="2800" b="1" i="1" dirty="0" smtClean="0">
                <a:solidFill>
                  <a:schemeClr val="accent6">
                    <a:lumMod val="75000"/>
                  </a:schemeClr>
                </a:solidFill>
                <a:latin typeface="Times New Roman" pitchFamily="18" charset="0"/>
                <a:cs typeface="Times New Roman" pitchFamily="18" charset="0"/>
              </a:rPr>
              <a:t>: </a:t>
            </a:r>
            <a:r>
              <a:rPr lang="vi-VN" sz="2800" dirty="0" smtClean="0">
                <a:latin typeface="Times New Roman" pitchFamily="18" charset="0"/>
                <a:cs typeface="Times New Roman" pitchFamily="18" charset="0"/>
              </a:rPr>
              <a:t>Nhôm</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ứng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dung </a:t>
            </a:r>
            <a:r>
              <a:rPr lang="en-US" sz="2800" dirty="0" err="1" smtClean="0">
                <a:latin typeface="Times New Roman" pitchFamily="18" charset="0"/>
                <a:cs typeface="Times New Roman" pitchFamily="18" charset="0"/>
              </a:rPr>
              <a:t>dịch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kiềm</a:t>
            </a:r>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8456" y="3161234"/>
            <a:ext cx="3138487" cy="3138487"/>
          </a:xfrm>
          <a:prstGeom prst="rect">
            <a:avLst/>
          </a:prstGeom>
        </p:spPr>
      </p:pic>
    </p:spTree>
    <p:extLst>
      <p:ext uri="{BB962C8B-B14F-4D97-AF65-F5344CB8AC3E}">
        <p14:creationId xmlns:p14="http://schemas.microsoft.com/office/powerpoint/2010/main" val="20450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960694"/>
          </a:xfrm>
        </p:spPr>
        <p:txBody>
          <a:bodyPr>
            <a:noAutofit/>
          </a:bodyPr>
          <a:lstStyle/>
          <a:p>
            <a:pPr algn="l"/>
            <a:r>
              <a:rPr lang="en-US" sz="3600" b="1" dirty="0" smtClean="0">
                <a:solidFill>
                  <a:schemeClr val="accent6">
                    <a:lumMod val="75000"/>
                  </a:schemeClr>
                </a:solidFill>
                <a:latin typeface="Times New Roman" pitchFamily="18" charset="0"/>
                <a:cs typeface="Times New Roman" pitchFamily="18" charset="0"/>
              </a:rPr>
              <a:t>III. SẢN XUẤT NHÔM </a:t>
            </a:r>
            <a:endParaRPr lang="en-US" sz="3600" b="1" dirty="0">
              <a:solidFill>
                <a:schemeClr val="accent6">
                  <a:lumMod val="75000"/>
                </a:schemeClr>
              </a:solidFill>
              <a:latin typeface="Times New Roman" pitchFamily="18" charset="0"/>
              <a:cs typeface="Times New Roman" pitchFamily="18" charset="0"/>
            </a:endParaRPr>
          </a:p>
        </p:txBody>
      </p:sp>
      <p:sp>
        <p:nvSpPr>
          <p:cNvPr id="6" name="Title 3"/>
          <p:cNvSpPr txBox="1">
            <a:spLocks/>
          </p:cNvSpPr>
          <p:nvPr/>
        </p:nvSpPr>
        <p:spPr>
          <a:xfrm>
            <a:off x="609600" y="1066800"/>
            <a:ext cx="41148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Times New Roman" pitchFamily="18" charset="0"/>
                <a:cs typeface="Times New Roman" pitchFamily="18" charset="0"/>
              </a:rPr>
              <a:t>1</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Quặng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bô-xít</a:t>
            </a:r>
            <a:endParaRPr lang="en-US" sz="3200" b="1" dirty="0">
              <a:latin typeface="Times New Roman" pitchFamily="18" charset="0"/>
              <a:cs typeface="Times New Roman" pitchFamily="18" charset="0"/>
            </a:endParaRPr>
          </a:p>
        </p:txBody>
      </p:sp>
      <p:grpSp>
        <p:nvGrpSpPr>
          <p:cNvPr id="2" name="Group 1"/>
          <p:cNvGrpSpPr/>
          <p:nvPr/>
        </p:nvGrpSpPr>
        <p:grpSpPr>
          <a:xfrm>
            <a:off x="609600" y="1752600"/>
            <a:ext cx="7395900" cy="2325232"/>
            <a:chOff x="609600" y="2064840"/>
            <a:chExt cx="7395900" cy="2325232"/>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064841"/>
              <a:ext cx="3523078" cy="23252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598" y="2064840"/>
              <a:ext cx="3585902" cy="2325232"/>
            </a:xfrm>
            <a:prstGeom prst="rect">
              <a:avLst/>
            </a:prstGeom>
          </p:spPr>
        </p:pic>
      </p:grpSp>
      <mc:AlternateContent xmlns:mc="http://schemas.openxmlformats.org/markup-compatibility/2006" xmlns:a14="http://schemas.microsoft.com/office/drawing/2010/main">
        <mc:Choice Requires="a14">
          <p:sp>
            <p:nvSpPr>
              <p:cNvPr id="3" name="Rectangle 2"/>
              <p:cNvSpPr/>
              <p:nvPr/>
            </p:nvSpPr>
            <p:spPr>
              <a:xfrm>
                <a:off x="609600" y="4244600"/>
                <a:ext cx="8028709" cy="2446824"/>
              </a:xfrm>
              <a:prstGeom prst="rect">
                <a:avLst/>
              </a:prstGeom>
            </p:spPr>
            <p:txBody>
              <a:bodyPr wrap="square">
                <a:spAutoFit/>
              </a:bodyPr>
              <a:lstStyle/>
              <a:p>
                <a:r>
                  <a:rPr lang="vi-VN" sz="2550" dirty="0" smtClean="0">
                    <a:latin typeface="+mj-lt"/>
                  </a:rPr>
                  <a:t>Bô xít là </a:t>
                </a:r>
                <a:r>
                  <a:rPr lang="vi-VN" sz="2550" dirty="0">
                    <a:latin typeface="+mj-lt"/>
                  </a:rPr>
                  <a:t>một loại quặng nhôm nguồn gốc á núi lửa có màu hồng, nâu được hình thành từ quá trình phong hóa các đá giàu nhôm hoặc tích tụ từ các quặng có trước bởi quá trình xói mòn. Quặng bô xít phân bố chủ yếu ở vùng Tây Nguyên</a:t>
                </a:r>
              </a:p>
              <a:p>
                <a:r>
                  <a:rPr lang="vi-VN" sz="2550" dirty="0">
                    <a:latin typeface="+mj-lt"/>
                  </a:rPr>
                  <a:t>Thành phần chính của quặng bô xít đó chính là Nhôm Oxit (</a:t>
                </a:r>
                <a14:m>
                  <m:oMath xmlns:m="http://schemas.openxmlformats.org/officeDocument/2006/math">
                    <m:sSub>
                      <m:sSubPr>
                        <m:ctrlPr>
                          <a:rPr lang="vi-VN" sz="2550" i="1">
                            <a:latin typeface="Cambria Math" panose="02040503050406030204" pitchFamily="18" charset="0"/>
                          </a:rPr>
                        </m:ctrlPr>
                      </m:sSubPr>
                      <m:e>
                        <m:r>
                          <a:rPr lang="en-US" sz="2550" i="1">
                            <a:latin typeface="Cambria Math"/>
                          </a:rPr>
                          <m:t>𝐴𝑙</m:t>
                        </m:r>
                      </m:e>
                      <m:sub>
                        <m:r>
                          <a:rPr lang="en-US" sz="2550" i="1">
                            <a:latin typeface="Cambria Math"/>
                          </a:rPr>
                          <m:t>2</m:t>
                        </m:r>
                      </m:sub>
                    </m:sSub>
                    <m:sSub>
                      <m:sSubPr>
                        <m:ctrlPr>
                          <a:rPr lang="vi-VN" sz="2550" i="1">
                            <a:latin typeface="Cambria Math" panose="02040503050406030204" pitchFamily="18" charset="0"/>
                          </a:rPr>
                        </m:ctrlPr>
                      </m:sSubPr>
                      <m:e>
                        <m:r>
                          <a:rPr lang="en-US" sz="2550" i="1">
                            <a:latin typeface="Cambria Math"/>
                          </a:rPr>
                          <m:t>𝑂</m:t>
                        </m:r>
                      </m:e>
                      <m:sub>
                        <m:r>
                          <a:rPr lang="en-US" sz="2550" i="1">
                            <a:latin typeface="Cambria Math"/>
                          </a:rPr>
                          <m:t>3</m:t>
                        </m:r>
                      </m:sub>
                    </m:sSub>
                  </m:oMath>
                </a14:m>
                <a:r>
                  <a:rPr lang="vi-VN" sz="2550" dirty="0">
                    <a:latin typeface="+mj-lt"/>
                  </a:rPr>
                  <a:t>)</a:t>
                </a:r>
              </a:p>
            </p:txBody>
          </p:sp>
        </mc:Choice>
        <mc:Fallback xmlns="">
          <p:sp>
            <p:nvSpPr>
              <p:cNvPr id="3" name="Rectangle 2"/>
              <p:cNvSpPr>
                <a:spLocks noRot="1" noChangeAspect="1" noMove="1" noResize="1" noEditPoints="1" noAdjustHandles="1" noChangeArrowheads="1" noChangeShapeType="1" noTextEdit="1"/>
              </p:cNvSpPr>
              <p:nvPr/>
            </p:nvSpPr>
            <p:spPr>
              <a:xfrm>
                <a:off x="609600" y="4244600"/>
                <a:ext cx="8028709" cy="2446824"/>
              </a:xfrm>
              <a:prstGeom prst="rect">
                <a:avLst/>
              </a:prstGeom>
              <a:blipFill rotWithShape="1">
                <a:blip r:embed="rId4"/>
                <a:stretch>
                  <a:fillRect l="-1291" t="-2488" r="-759" b="-4975"/>
                </a:stretch>
              </a:blipFill>
            </p:spPr>
            <p:txBody>
              <a:bodyPr/>
              <a:lstStyle/>
              <a:p>
                <a:r>
                  <a:rPr lang="en-US">
                    <a:noFill/>
                  </a:rPr>
                  <a:t> </a:t>
                </a:r>
              </a:p>
            </p:txBody>
          </p:sp>
        </mc:Fallback>
      </mc:AlternateContent>
    </p:spTree>
    <p:extLst>
      <p:ext uri="{BB962C8B-B14F-4D97-AF65-F5344CB8AC3E}">
        <p14:creationId xmlns:p14="http://schemas.microsoft.com/office/powerpoint/2010/main" val="3791547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750"/>
                                        <p:tgtEl>
                                          <p:spTgt spid="6"/>
                                        </p:tgtEl>
                                      </p:cBhvr>
                                    </p:animEffect>
                                    <p:anim calcmode="lin" valueType="num">
                                      <p:cBhvr>
                                        <p:cTn id="15" dur="750" fill="hold"/>
                                        <p:tgtEl>
                                          <p:spTgt spid="6"/>
                                        </p:tgtEl>
                                        <p:attrNameLst>
                                          <p:attrName>ppt_x</p:attrName>
                                        </p:attrNameLst>
                                      </p:cBhvr>
                                      <p:tavLst>
                                        <p:tav tm="0">
                                          <p:val>
                                            <p:strVal val="#ppt_x"/>
                                          </p:val>
                                        </p:tav>
                                        <p:tav tm="100000">
                                          <p:val>
                                            <p:strVal val="#ppt_x"/>
                                          </p:val>
                                        </p:tav>
                                      </p:tavLst>
                                    </p:anim>
                                    <p:anim calcmode="lin" valueType="num">
                                      <p:cBhvr>
                                        <p:cTn id="16"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Vertical)">
                                      <p:cBhvr>
                                        <p:cTn id="21" dur="75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solidFill>
                  <a:schemeClr val="accent5">
                    <a:lumMod val="75000"/>
                  </a:schemeClr>
                </a:solidFill>
                <a:latin typeface="Times New Roman" pitchFamily="18" charset="0"/>
                <a:cs typeface="Times New Roman" pitchFamily="18" charset="0"/>
              </a:rPr>
              <a:t>Khai</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thác</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quặng</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bô-xít</a:t>
            </a:r>
            <a:endParaRPr lang="en-US" sz="4800" b="1" dirty="0">
              <a:solidFill>
                <a:schemeClr val="accent5">
                  <a:lumMod val="75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07" y="1447800"/>
            <a:ext cx="4580747" cy="3581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0"/>
            <a:ext cx="3593865" cy="3352800"/>
          </a:xfrm>
          <a:prstGeom prst="rect">
            <a:avLst/>
          </a:prstGeom>
        </p:spPr>
      </p:pic>
    </p:spTree>
    <p:extLst>
      <p:ext uri="{BB962C8B-B14F-4D97-AF65-F5344CB8AC3E}">
        <p14:creationId xmlns:p14="http://schemas.microsoft.com/office/powerpoint/2010/main" val="31292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solidFill>
                  <a:schemeClr val="accent5">
                    <a:lumMod val="75000"/>
                  </a:schemeClr>
                </a:solidFill>
                <a:latin typeface="Times New Roman" pitchFamily="18" charset="0"/>
                <a:cs typeface="Times New Roman" pitchFamily="18" charset="0"/>
              </a:rPr>
              <a:t>Nhà</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máy</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Alumin</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Nhân</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Cơ</a:t>
            </a:r>
            <a:endParaRPr lang="en-US" sz="4800" b="1" dirty="0">
              <a:solidFill>
                <a:schemeClr val="accent5">
                  <a:lumMod val="75000"/>
                </a:schemeClr>
              </a:solidFill>
              <a:latin typeface="Times New Roman" pitchFamily="18" charset="0"/>
              <a:cs typeface="Times New Roman" pitchFamily="18" charset="0"/>
            </a:endParaRPr>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328" y="1970811"/>
            <a:ext cx="4267200" cy="3158831"/>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164" y="1773382"/>
            <a:ext cx="4343404" cy="3553690"/>
          </a:xfrm>
          <a:prstGeom prst="rect">
            <a:avLst/>
          </a:prstGeom>
        </p:spPr>
      </p:pic>
    </p:spTree>
    <p:extLst>
      <p:ext uri="{BB962C8B-B14F-4D97-AF65-F5344CB8AC3E}">
        <p14:creationId xmlns:p14="http://schemas.microsoft.com/office/powerpoint/2010/main" val="291179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750" fill="hold"/>
                                        <p:tgtEl>
                                          <p:spTgt spid="8"/>
                                        </p:tgtEl>
                                        <p:attrNameLst>
                                          <p:attrName>ppt_x</p:attrName>
                                        </p:attrNameLst>
                                      </p:cBhvr>
                                      <p:tavLst>
                                        <p:tav tm="0">
                                          <p:val>
                                            <p:strVal val="1+#ppt_w/2"/>
                                          </p:val>
                                        </p:tav>
                                        <p:tav tm="100000">
                                          <p:val>
                                            <p:strVal val="#ppt_x"/>
                                          </p:val>
                                        </p:tav>
                                      </p:tavLst>
                                    </p:anim>
                                    <p:anim calcmode="lin" valueType="num">
                                      <p:cBhvr additive="base">
                                        <p:cTn id="20"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57200" y="553750"/>
            <a:ext cx="8229600" cy="584775"/>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smtClean="0">
                <a:latin typeface="Times New Roman" pitchFamily="18" charset="0"/>
                <a:cs typeface="Times New Roman" pitchFamily="18" charset="0"/>
              </a:rPr>
              <a:t>2.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chế</a:t>
            </a:r>
            <a:endParaRPr lang="en-US" sz="32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Content Placeholder 2"/>
              <p:cNvSpPr>
                <a:spLocks noGrp="1"/>
              </p:cNvSpPr>
              <p:nvPr>
                <p:ph idx="1"/>
              </p:nvPr>
            </p:nvSpPr>
            <p:spPr>
              <a:xfrm>
                <a:off x="685800" y="1222829"/>
                <a:ext cx="8229600" cy="605971"/>
              </a:xfrm>
            </p:spPr>
            <p:txBody>
              <a:bodyPr>
                <a:noAutofit/>
              </a:bodyPr>
              <a:lstStyle/>
              <a:p>
                <a:pPr marL="0" indent="0">
                  <a:buNone/>
                </a:pPr>
                <a:r>
                  <a:rPr lang="en-US" sz="2800" b="1" i="1" dirty="0" smtClean="0">
                    <a:solidFill>
                      <a:schemeClr val="accent6">
                        <a:lumMod val="75000"/>
                      </a:schemeClr>
                    </a:solidFill>
                    <a:latin typeface="Times New Roman" pitchFamily="18" charset="0"/>
                    <a:cs typeface="Times New Roman" pitchFamily="18" charset="0"/>
                  </a:rPr>
                  <a:t>Nguyên </a:t>
                </a:r>
                <a:r>
                  <a:rPr lang="en-US" sz="2800" b="1" i="1" dirty="0" err="1" smtClean="0">
                    <a:solidFill>
                      <a:schemeClr val="accent6">
                        <a:lumMod val="75000"/>
                      </a:schemeClr>
                    </a:solidFill>
                    <a:latin typeface="Times New Roman" pitchFamily="18" charset="0"/>
                    <a:cs typeface="Times New Roman" pitchFamily="18" charset="0"/>
                  </a:rPr>
                  <a:t>liệu</a:t>
                </a:r>
                <a:r>
                  <a:rPr lang="en-US" sz="2800" b="1" i="1" dirty="0" smtClean="0">
                    <a:solidFill>
                      <a:schemeClr val="accent6">
                        <a:lumMod val="75000"/>
                      </a:schemeClr>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Quặng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boxit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thành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phần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chính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14:m>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 </m:t>
                        </m:r>
                        <m:r>
                          <a:rPr lang="en-US" sz="2800" b="0" i="1" smtClean="0">
                            <a:solidFill>
                              <a:schemeClr val="tx1"/>
                            </a:solidFill>
                            <a:latin typeface="Cambria Math" panose="02040503050406030204" pitchFamily="18" charset="0"/>
                          </a:rPr>
                          <m:t>𝐴𝑙</m:t>
                        </m:r>
                      </m:e>
                      <m:sub>
                        <m:r>
                          <a:rPr lang="en-US" sz="2800" b="0" i="1" smtClean="0">
                            <a:solidFill>
                              <a:schemeClr val="tx1"/>
                            </a:solidFill>
                            <a:latin typeface="Cambria Math" panose="02040503050406030204" pitchFamily="18" charset="0"/>
                          </a:rPr>
                          <m:t>2</m:t>
                        </m:r>
                      </m:sub>
                    </m:sSub>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𝑂</m:t>
                        </m:r>
                      </m:e>
                      <m:sub>
                        <m:r>
                          <a:rPr lang="en-US" sz="2800" b="0" i="1" smtClean="0">
                            <a:solidFill>
                              <a:schemeClr val="tx1"/>
                            </a:solidFill>
                            <a:latin typeface="Cambria Math" panose="02040503050406030204" pitchFamily="18" charset="0"/>
                          </a:rPr>
                          <m:t>3</m:t>
                        </m:r>
                      </m:sub>
                    </m:sSub>
                  </m:oMath>
                </a14:m>
                <a:r>
                  <a:rPr lang="en-US" sz="2800" dirty="0" smtClean="0">
                    <a:solidFill>
                      <a:schemeClr val="tx1"/>
                    </a:solidFill>
                    <a:latin typeface="Times New Roman" pitchFamily="18" charset="0"/>
                    <a:cs typeface="Times New Roman" pitchFamily="18" charset="0"/>
                  </a:rPr>
                  <a:t>)</a:t>
                </a:r>
              </a:p>
            </p:txBody>
          </p:sp>
        </mc:Choice>
        <mc:Fallback xmlns="">
          <p:sp>
            <p:nvSpPr>
              <p:cNvPr id="5" name="Content Placeholder 2"/>
              <p:cNvSpPr>
                <a:spLocks noGrp="1" noRot="1" noChangeAspect="1" noMove="1" noResize="1" noEditPoints="1" noAdjustHandles="1" noChangeArrowheads="1" noChangeShapeType="1" noTextEdit="1"/>
              </p:cNvSpPr>
              <p:nvPr>
                <p:ph idx="1"/>
              </p:nvPr>
            </p:nvSpPr>
            <p:spPr>
              <a:xfrm>
                <a:off x="685800" y="1222829"/>
                <a:ext cx="8229600" cy="605971"/>
              </a:xfrm>
              <a:blipFill rotWithShape="1">
                <a:blip r:embed="rId2"/>
                <a:stretch>
                  <a:fillRect l="-1556" t="-10101" b="-141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03696" y="1828800"/>
                <a:ext cx="7860189" cy="523220"/>
              </a:xfrm>
              <a:prstGeom prst="rect">
                <a:avLst/>
              </a:prstGeom>
            </p:spPr>
            <p:txBody>
              <a:bodyPr wrap="square">
                <a:spAutoFit/>
              </a:bodyPr>
              <a:lstStyle/>
              <a:p>
                <a:r>
                  <a:rPr lang="en-US" sz="2800" b="1" i="1" dirty="0">
                    <a:solidFill>
                      <a:schemeClr val="accent6">
                        <a:lumMod val="75000"/>
                      </a:schemeClr>
                    </a:solidFill>
                    <a:latin typeface="Times New Roman" pitchFamily="18" charset="0"/>
                    <a:cs typeface="Times New Roman" pitchFamily="18" charset="0"/>
                  </a:rPr>
                  <a:t>Phương </a:t>
                </a:r>
                <a:r>
                  <a:rPr lang="en-US" sz="2800" b="1" i="1" dirty="0" err="1">
                    <a:solidFill>
                      <a:schemeClr val="accent6">
                        <a:lumMod val="75000"/>
                      </a:schemeClr>
                    </a:solidFill>
                    <a:latin typeface="Times New Roman" pitchFamily="18" charset="0"/>
                    <a:cs typeface="Times New Roman" pitchFamily="18" charset="0"/>
                  </a:rPr>
                  <a:t>pháp</a:t>
                </a:r>
                <a:r>
                  <a:rPr lang="en-US" sz="2800" b="1" i="1" dirty="0">
                    <a:solidFill>
                      <a:schemeClr val="accent6">
                        <a:lumMod val="75000"/>
                      </a:schemeClr>
                    </a:solidFill>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hỗn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𝐴𝑙</m:t>
                        </m:r>
                      </m:e>
                      <m:sub>
                        <m:r>
                          <a:rPr lang="en-US" sz="2800" i="1">
                            <a:latin typeface="Cambria Math" panose="02040503050406030204" pitchFamily="18" charset="0"/>
                          </a:rPr>
                          <m:t>2</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𝑂</m:t>
                        </m:r>
                      </m:e>
                      <m:sub>
                        <m:r>
                          <a:rPr lang="en-US" sz="2800" i="1">
                            <a:latin typeface="Cambria Math" panose="02040503050406030204" pitchFamily="18" charset="0"/>
                          </a:rPr>
                          <m:t>3</m:t>
                        </m:r>
                      </m:sub>
                    </m:sSub>
                  </m:oMath>
                </a14:m>
                <a:endParaRPr lang="en-US" sz="2800" dirty="0">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03696" y="1828800"/>
                <a:ext cx="7860189" cy="523220"/>
              </a:xfrm>
              <a:prstGeom prst="rect">
                <a:avLst/>
              </a:prstGeom>
              <a:blipFill rotWithShape="1">
                <a:blip r:embed="rId3"/>
                <a:stretch>
                  <a:fillRect l="-1552" t="-11628" b="-31395"/>
                </a:stretch>
              </a:blipFill>
            </p:spPr>
            <p:txBody>
              <a:bodyPr/>
              <a:lstStyle/>
              <a:p>
                <a:r>
                  <a:rPr lang="en-US">
                    <a:noFill/>
                  </a:rPr>
                  <a:t> </a:t>
                </a:r>
              </a:p>
            </p:txBody>
          </p:sp>
        </mc:Fallback>
      </mc:AlternateContent>
      <p:sp>
        <p:nvSpPr>
          <p:cNvPr id="7" name="Rectangle 6"/>
          <p:cNvSpPr/>
          <p:nvPr/>
        </p:nvSpPr>
        <p:spPr>
          <a:xfrm>
            <a:off x="603696" y="2387920"/>
            <a:ext cx="1321196" cy="523220"/>
          </a:xfrm>
          <a:prstGeom prst="rect">
            <a:avLst/>
          </a:prstGeom>
        </p:spPr>
        <p:txBody>
          <a:bodyPr wrap="none">
            <a:spAutoFit/>
          </a:bodyPr>
          <a:lstStyle/>
          <a:p>
            <a:r>
              <a:rPr lang="en-US" sz="2800" b="1" i="1" dirty="0">
                <a:solidFill>
                  <a:schemeClr val="accent6">
                    <a:lumMod val="75000"/>
                  </a:schemeClr>
                </a:solidFill>
                <a:latin typeface="Times New Roman" pitchFamily="18" charset="0"/>
                <a:cs typeface="Times New Roman" pitchFamily="18" charset="0"/>
              </a:rPr>
              <a:t>PTHH:</a:t>
            </a:r>
          </a:p>
        </p:txBody>
      </p:sp>
      <p:grpSp>
        <p:nvGrpSpPr>
          <p:cNvPr id="14" name="Group 13"/>
          <p:cNvGrpSpPr/>
          <p:nvPr/>
        </p:nvGrpSpPr>
        <p:grpSpPr>
          <a:xfrm>
            <a:off x="2514600" y="2911140"/>
            <a:ext cx="4354763" cy="738664"/>
            <a:chOff x="2336991" y="4347197"/>
            <a:chExt cx="4354763" cy="738664"/>
          </a:xfrm>
        </p:grpSpPr>
        <p:grpSp>
          <p:nvGrpSpPr>
            <p:cNvPr id="3" name="Group 2"/>
            <p:cNvGrpSpPr/>
            <p:nvPr/>
          </p:nvGrpSpPr>
          <p:grpSpPr>
            <a:xfrm>
              <a:off x="2336991" y="4347197"/>
              <a:ext cx="4354763" cy="738664"/>
              <a:chOff x="2336991" y="4347197"/>
              <a:chExt cx="4354763" cy="738664"/>
            </a:xfrm>
          </p:grpSpPr>
          <p:grpSp>
            <p:nvGrpSpPr>
              <p:cNvPr id="11" name="Group 10"/>
              <p:cNvGrpSpPr/>
              <p:nvPr/>
            </p:nvGrpSpPr>
            <p:grpSpPr>
              <a:xfrm>
                <a:off x="2336991" y="4347197"/>
                <a:ext cx="2114911" cy="738664"/>
                <a:chOff x="2336991" y="4347197"/>
                <a:chExt cx="2114911" cy="738664"/>
              </a:xfrm>
            </p:grpSpPr>
            <mc:AlternateContent xmlns:mc="http://schemas.openxmlformats.org/markup-compatibility/2006" xmlns:a14="http://schemas.microsoft.com/office/drawing/2010/main">
              <mc:Choice Requires="a14">
                <p:sp>
                  <p:nvSpPr>
                    <p:cNvPr id="8" name="Rectangle 7"/>
                    <p:cNvSpPr/>
                    <p:nvPr/>
                  </p:nvSpPr>
                  <p:spPr>
                    <a:xfrm>
                      <a:off x="2336991" y="4471365"/>
                      <a:ext cx="139680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i="1">
                                <a:latin typeface="Cambria Math"/>
                                <a:cs typeface="Times New Roman" pitchFamily="18" charset="0"/>
                              </a:rPr>
                              <m:t>2</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𝐴𝑙</m:t>
                                </m:r>
                              </m:e>
                              <m:sub>
                                <m:r>
                                  <a:rPr lang="en-US" sz="2800" i="1">
                                    <a:latin typeface="Cambria Math"/>
                                    <a:cs typeface="Times New Roman" pitchFamily="18" charset="0"/>
                                  </a:rPr>
                                  <m:t>2</m:t>
                                </m:r>
                              </m:sub>
                            </m:sSub>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𝑂</m:t>
                                </m:r>
                              </m:e>
                              <m:sub>
                                <m:r>
                                  <a:rPr lang="en-US" sz="2800" i="1">
                                    <a:latin typeface="Cambria Math"/>
                                    <a:cs typeface="Times New Roman" pitchFamily="18" charset="0"/>
                                  </a:rPr>
                                  <m:t>3</m:t>
                                </m:r>
                              </m:sub>
                            </m:sSub>
                          </m:oMath>
                        </m:oMathPara>
                      </a14:m>
                      <a:endParaRPr lang="en-US" sz="2800" dirty="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336991" y="4471365"/>
                      <a:ext cx="1396809" cy="523220"/>
                    </a:xfrm>
                    <a:prstGeom prst="rect">
                      <a:avLst/>
                    </a:prstGeom>
                    <a:blipFill rotWithShape="1">
                      <a:blip r:embed="rId4"/>
                      <a:stretch>
                        <a:fillRect/>
                      </a:stretch>
                    </a:blipFill>
                  </p:spPr>
                  <p:txBody>
                    <a:bodyPr/>
                    <a:lstStyle/>
                    <a:p>
                      <a:r>
                        <a:rPr lang="en-US">
                          <a:noFill/>
                        </a:rPr>
                        <a:t> </a:t>
                      </a:r>
                    </a:p>
                  </p:txBody>
                </p:sp>
              </mc:Fallback>
            </mc:AlternateContent>
            <p:sp>
              <p:nvSpPr>
                <p:cNvPr id="9" name="TextBox 8"/>
                <p:cNvSpPr txBox="1"/>
                <p:nvPr/>
              </p:nvSpPr>
              <p:spPr>
                <a:xfrm>
                  <a:off x="3657600" y="4347197"/>
                  <a:ext cx="794302"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đpnc</a:t>
                  </a:r>
                  <a:endParaRPr lang="en-US" dirty="0">
                    <a:latin typeface="Times New Roman" pitchFamily="18" charset="0"/>
                    <a:cs typeface="Times New Roman" pitchFamily="18" charset="0"/>
                  </a:endParaRPr>
                </a:p>
              </p:txBody>
            </p:sp>
            <p:sp>
              <p:nvSpPr>
                <p:cNvPr id="10" name="TextBox 9"/>
                <p:cNvSpPr txBox="1"/>
                <p:nvPr/>
              </p:nvSpPr>
              <p:spPr>
                <a:xfrm>
                  <a:off x="3617793" y="4716529"/>
                  <a:ext cx="794303" cy="369332"/>
                </a:xfrm>
                <a:prstGeom prst="rect">
                  <a:avLst/>
                </a:prstGeom>
                <a:noFill/>
              </p:spPr>
              <p:txBody>
                <a:bodyPr wrap="square" rtlCol="0">
                  <a:spAutoFit/>
                </a:bodyPr>
                <a:lstStyle/>
                <a:p>
                  <a:r>
                    <a:rPr lang="en-US" dirty="0" err="1" smtClean="0">
                      <a:latin typeface="Times New Roman" pitchFamily="18" charset="0"/>
                      <a:cs typeface="Times New Roman" pitchFamily="18" charset="0"/>
                    </a:rPr>
                    <a:t>criolit</a:t>
                  </a:r>
                  <a:endParaRPr lang="en-US" dirty="0">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2" name="Rectangle 1"/>
                  <p:cNvSpPr/>
                  <p:nvPr/>
                </p:nvSpPr>
                <p:spPr>
                  <a:xfrm>
                    <a:off x="4507630" y="4471365"/>
                    <a:ext cx="218412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a:cs typeface="Times New Roman" pitchFamily="18" charset="0"/>
                            </a:rPr>
                            <m:t>4</m:t>
                          </m:r>
                          <m:r>
                            <a:rPr lang="en-US" sz="2800" i="1">
                              <a:latin typeface="Cambria Math"/>
                              <a:cs typeface="Times New Roman" pitchFamily="18" charset="0"/>
                            </a:rPr>
                            <m:t>𝐴𝑙</m:t>
                          </m:r>
                          <m:r>
                            <a:rPr lang="en-US" sz="2800" i="1">
                              <a:latin typeface="Cambria Math"/>
                              <a:cs typeface="Times New Roman" pitchFamily="18" charset="0"/>
                            </a:rPr>
                            <m:t>+3</m:t>
                          </m:r>
                          <m:sSub>
                            <m:sSubPr>
                              <m:ctrlPr>
                                <a:rPr lang="en-US" sz="2800" i="1">
                                  <a:latin typeface="Cambria Math" panose="02040503050406030204" pitchFamily="18" charset="0"/>
                                  <a:cs typeface="Times New Roman" pitchFamily="18" charset="0"/>
                                </a:rPr>
                              </m:ctrlPr>
                            </m:sSubPr>
                            <m:e>
                              <m:r>
                                <a:rPr lang="en-US" sz="2800" i="1">
                                  <a:latin typeface="Cambria Math"/>
                                  <a:cs typeface="Times New Roman" pitchFamily="18" charset="0"/>
                                </a:rPr>
                                <m:t>𝑂</m:t>
                              </m:r>
                            </m:e>
                            <m:sub>
                              <m:r>
                                <a:rPr lang="en-US" sz="2800" i="1">
                                  <a:latin typeface="Cambria Math"/>
                                  <a:cs typeface="Times New Roman" pitchFamily="18" charset="0"/>
                                </a:rPr>
                                <m:t>2</m:t>
                              </m:r>
                            </m:sub>
                          </m:sSub>
                          <m:r>
                            <a:rPr lang="en-US" sz="2800" i="1">
                              <a:latin typeface="Cambria Math"/>
                              <a:ea typeface="Cambria Math"/>
                              <a:cs typeface="Times New Roman" pitchFamily="18" charset="0"/>
                            </a:rPr>
                            <m:t>↑</m:t>
                          </m:r>
                          <m:r>
                            <a:rPr lang="en-US" sz="2800" i="1">
                              <a:latin typeface="Cambria Math"/>
                              <a:cs typeface="Times New Roman" pitchFamily="18" charset="0"/>
                            </a:rPr>
                            <m:t> </m:t>
                          </m:r>
                        </m:oMath>
                      </m:oMathPara>
                    </a14:m>
                    <a:endParaRPr lang="en-US" sz="2800" dirty="0"/>
                  </a:p>
                </p:txBody>
              </p:sp>
            </mc:Choice>
            <mc:Fallback xmlns="">
              <p:sp>
                <p:nvSpPr>
                  <p:cNvPr id="2" name="Rectangle 1"/>
                  <p:cNvSpPr>
                    <a:spLocks noRot="1" noChangeAspect="1" noMove="1" noResize="1" noEditPoints="1" noAdjustHandles="1" noChangeArrowheads="1" noChangeShapeType="1" noTextEdit="1"/>
                  </p:cNvSpPr>
                  <p:nvPr/>
                </p:nvSpPr>
                <p:spPr>
                  <a:xfrm>
                    <a:off x="4507630" y="4471365"/>
                    <a:ext cx="2184124" cy="523220"/>
                  </a:xfrm>
                  <a:prstGeom prst="rect">
                    <a:avLst/>
                  </a:prstGeom>
                  <a:blipFill rotWithShape="1">
                    <a:blip r:embed="rId5"/>
                    <a:stretch>
                      <a:fillRect/>
                    </a:stretch>
                  </a:blipFill>
                </p:spPr>
                <p:txBody>
                  <a:bodyPr/>
                  <a:lstStyle/>
                  <a:p>
                    <a:r>
                      <a:rPr lang="en-US">
                        <a:noFill/>
                      </a:rPr>
                      <a:t> </a:t>
                    </a:r>
                  </a:p>
                </p:txBody>
              </p:sp>
            </mc:Fallback>
          </mc:AlternateContent>
        </p:grpSp>
        <p:cxnSp>
          <p:nvCxnSpPr>
            <p:cNvPr id="13" name="Straight Arrow Connector 12"/>
            <p:cNvCxnSpPr/>
            <p:nvPr/>
          </p:nvCxnSpPr>
          <p:spPr>
            <a:xfrm>
              <a:off x="3581400" y="4732975"/>
              <a:ext cx="946703"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8034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75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435">
                                          <p:stCondLst>
                                            <p:cond delay="0"/>
                                          </p:stCondLst>
                                        </p:cTn>
                                        <p:tgtEl>
                                          <p:spTgt spid="14"/>
                                        </p:tgtEl>
                                      </p:cBhvr>
                                    </p:animEffect>
                                    <p:anim calcmode="lin" valueType="num">
                                      <p:cBhvr>
                                        <p:cTn id="30"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1"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2"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33"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34"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35" dur="20">
                                          <p:stCondLst>
                                            <p:cond delay="487"/>
                                          </p:stCondLst>
                                        </p:cTn>
                                        <p:tgtEl>
                                          <p:spTgt spid="14"/>
                                        </p:tgtEl>
                                      </p:cBhvr>
                                      <p:to x="100000" y="60000"/>
                                    </p:animScale>
                                    <p:animScale>
                                      <p:cBhvr>
                                        <p:cTn id="36" dur="124" decel="50000">
                                          <p:stCondLst>
                                            <p:cond delay="507"/>
                                          </p:stCondLst>
                                        </p:cTn>
                                        <p:tgtEl>
                                          <p:spTgt spid="14"/>
                                        </p:tgtEl>
                                      </p:cBhvr>
                                      <p:to x="100000" y="100000"/>
                                    </p:animScale>
                                    <p:animScale>
                                      <p:cBhvr>
                                        <p:cTn id="37" dur="20">
                                          <p:stCondLst>
                                            <p:cond delay="984"/>
                                          </p:stCondLst>
                                        </p:cTn>
                                        <p:tgtEl>
                                          <p:spTgt spid="14"/>
                                        </p:tgtEl>
                                      </p:cBhvr>
                                      <p:to x="100000" y="80000"/>
                                    </p:animScale>
                                    <p:animScale>
                                      <p:cBhvr>
                                        <p:cTn id="38" dur="124" decel="50000">
                                          <p:stCondLst>
                                            <p:cond delay="1004"/>
                                          </p:stCondLst>
                                        </p:cTn>
                                        <p:tgtEl>
                                          <p:spTgt spid="14"/>
                                        </p:tgtEl>
                                      </p:cBhvr>
                                      <p:to x="100000" y="100000"/>
                                    </p:animScale>
                                    <p:animScale>
                                      <p:cBhvr>
                                        <p:cTn id="39" dur="20">
                                          <p:stCondLst>
                                            <p:cond delay="1231"/>
                                          </p:stCondLst>
                                        </p:cTn>
                                        <p:tgtEl>
                                          <p:spTgt spid="14"/>
                                        </p:tgtEl>
                                      </p:cBhvr>
                                      <p:to x="100000" y="90000"/>
                                    </p:animScale>
                                    <p:animScale>
                                      <p:cBhvr>
                                        <p:cTn id="40" dur="124" decel="50000">
                                          <p:stCondLst>
                                            <p:cond delay="1251"/>
                                          </p:stCondLst>
                                        </p:cTn>
                                        <p:tgtEl>
                                          <p:spTgt spid="14"/>
                                        </p:tgtEl>
                                      </p:cBhvr>
                                      <p:to x="100000" y="100000"/>
                                    </p:animScale>
                                    <p:animScale>
                                      <p:cBhvr>
                                        <p:cTn id="41" dur="20">
                                          <p:stCondLst>
                                            <p:cond delay="1356"/>
                                          </p:stCondLst>
                                        </p:cTn>
                                        <p:tgtEl>
                                          <p:spTgt spid="14"/>
                                        </p:tgtEl>
                                      </p:cBhvr>
                                      <p:to x="100000" y="95000"/>
                                    </p:animScale>
                                    <p:animScale>
                                      <p:cBhvr>
                                        <p:cTn id="42" dur="124" decel="50000">
                                          <p:stCondLst>
                                            <p:cond delay="1376"/>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err="1" smtClean="0">
                <a:solidFill>
                  <a:schemeClr val="accent5">
                    <a:lumMod val="75000"/>
                  </a:schemeClr>
                </a:solidFill>
                <a:latin typeface="Times New Roman" pitchFamily="18" charset="0"/>
                <a:cs typeface="Times New Roman" pitchFamily="18" charset="0"/>
              </a:rPr>
              <a:t>Quá</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trình</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sản</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xuất</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nhôm</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từ</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quặng</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bô</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xít</a:t>
            </a:r>
            <a:endParaRPr lang="en-US" sz="4800" b="1" dirty="0">
              <a:solidFill>
                <a:schemeClr val="accent5">
                  <a:lumMod val="75000"/>
                </a:schemeClr>
              </a:solidFill>
              <a:latin typeface="Times New Roman" pitchFamily="18" charset="0"/>
              <a:cs typeface="Times New Roman" pitchFamily="18" charset="0"/>
            </a:endParaRPr>
          </a:p>
        </p:txBody>
      </p:sp>
      <p:pic>
        <p:nvPicPr>
          <p:cNvPr id="4"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6800" y="1570145"/>
            <a:ext cx="3615226" cy="2386049"/>
          </a:xfr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3226947" cy="23418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204874"/>
            <a:ext cx="3585882" cy="2689412"/>
          </a:xfrm>
          <a:prstGeom prst="rect">
            <a:avLst/>
          </a:prstGeom>
        </p:spPr>
      </p:pic>
      <p:sp>
        <p:nvSpPr>
          <p:cNvPr id="10" name="Left Arrow 9"/>
          <p:cNvSpPr/>
          <p:nvPr/>
        </p:nvSpPr>
        <p:spPr>
          <a:xfrm rot="19769804">
            <a:off x="2652323" y="1890514"/>
            <a:ext cx="2953379" cy="1705370"/>
          </a:xfrm>
          <a:prstGeom prst="leftArrow">
            <a:avLst/>
          </a:prstGeom>
          <a:solidFill>
            <a:schemeClr val="bg1"/>
          </a:solidFill>
          <a:ln w="762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accent6">
                    <a:lumMod val="75000"/>
                  </a:schemeClr>
                </a:solidFill>
                <a:latin typeface="Times New Roman" pitchFamily="18" charset="0"/>
                <a:cs typeface="Times New Roman" pitchFamily="18" charset="0"/>
              </a:rPr>
              <a:t>TINH CHẾ</a:t>
            </a:r>
            <a:endParaRPr lang="en-US" sz="2400" b="1" dirty="0">
              <a:solidFill>
                <a:schemeClr val="accent6">
                  <a:lumMod val="75000"/>
                </a:schemeClr>
              </a:solidFill>
              <a:latin typeface="Times New Roman" pitchFamily="18" charset="0"/>
              <a:cs typeface="Times New Roman" pitchFamily="18" charset="0"/>
            </a:endParaRPr>
          </a:p>
        </p:txBody>
      </p:sp>
      <p:sp>
        <p:nvSpPr>
          <p:cNvPr id="12" name="Left Arrow 11"/>
          <p:cNvSpPr/>
          <p:nvPr/>
        </p:nvSpPr>
        <p:spPr>
          <a:xfrm rot="1830196" flipH="1">
            <a:off x="2674095" y="4587732"/>
            <a:ext cx="2953379" cy="1705370"/>
          </a:xfrm>
          <a:prstGeom prst="leftArrow">
            <a:avLst/>
          </a:prstGeom>
          <a:solidFill>
            <a:schemeClr val="bg1"/>
          </a:solidFill>
          <a:ln w="76200">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smtClean="0">
                <a:solidFill>
                  <a:schemeClr val="accent6">
                    <a:lumMod val="75000"/>
                  </a:schemeClr>
                </a:solidFill>
                <a:latin typeface="Times New Roman" pitchFamily="18" charset="0"/>
                <a:cs typeface="Times New Roman" pitchFamily="18" charset="0"/>
              </a:rPr>
              <a:t>ĐIỆN PHÂN NÓNG CHẢY</a:t>
            </a:r>
            <a:endParaRPr lang="en-US" sz="2400" b="1" dirty="0">
              <a:solidFill>
                <a:schemeClr val="accent6">
                  <a:lumMod val="75000"/>
                </a:schemeClr>
              </a:solidFill>
              <a:latin typeface="Times New Roman" pitchFamily="18" charset="0"/>
              <a:cs typeface="Times New Roman" pitchFamily="18" charset="0"/>
            </a:endParaRPr>
          </a:p>
        </p:txBody>
      </p:sp>
      <p:sp>
        <p:nvSpPr>
          <p:cNvPr id="14" name="TextBox 13"/>
          <p:cNvSpPr txBox="1"/>
          <p:nvPr/>
        </p:nvSpPr>
        <p:spPr>
          <a:xfrm>
            <a:off x="5410200" y="3429000"/>
            <a:ext cx="3081511" cy="523220"/>
          </a:xfrm>
          <a:prstGeom prst="rect">
            <a:avLst/>
          </a:prstGeom>
          <a:noFill/>
        </p:spPr>
        <p:txBody>
          <a:bodyPr wrap="square" rtlCol="0">
            <a:spAutoFit/>
          </a:bodyPr>
          <a:lstStyle/>
          <a:p>
            <a:r>
              <a:rPr lang="en-US" sz="2800" b="1" dirty="0">
                <a:solidFill>
                  <a:schemeClr val="bg1"/>
                </a:solidFill>
                <a:latin typeface="Times New Roman" pitchFamily="18" charset="0"/>
                <a:cs typeface="Times New Roman" pitchFamily="18" charset="0"/>
              </a:rPr>
              <a:t>QUẶNG </a:t>
            </a:r>
            <a:r>
              <a:rPr lang="en-US" sz="2800" b="1" dirty="0" smtClean="0">
                <a:solidFill>
                  <a:schemeClr val="bg1"/>
                </a:solidFill>
                <a:latin typeface="Times New Roman" pitchFamily="18" charset="0"/>
                <a:cs typeface="Times New Roman" pitchFamily="18" charset="0"/>
              </a:rPr>
              <a:t>BÔ-XÍT</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631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1+#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0-#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1+#ppt_w/2"/>
                                          </p:val>
                                        </p:tav>
                                        <p:tav tm="100000">
                                          <p:val>
                                            <p:strVal val="#ppt_x"/>
                                          </p:val>
                                        </p:tav>
                                      </p:tavLst>
                                    </p:anim>
                                    <p:anim calcmode="lin" valueType="num">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133600"/>
            <a:ext cx="8229600" cy="1143000"/>
          </a:xfrm>
        </p:spPr>
        <p:txBody>
          <a:bodyPr/>
          <a:lstStyle/>
          <a:p>
            <a:pPr algn="l" eaLnBrk="1" hangingPunct="1"/>
            <a:r>
              <a:rPr lang="en-US" altLang="en-US" sz="3600" b="1" smtClean="0">
                <a:solidFill>
                  <a:srgbClr val="0000CC"/>
                </a:solidFill>
                <a:latin typeface="Times New Roman" panose="02020603050405020304" pitchFamily="18" charset="0"/>
                <a:cs typeface="Times New Roman" panose="02020603050405020304" pitchFamily="18" charset="0"/>
              </a:rPr>
              <a:t>Câu 1</a:t>
            </a:r>
            <a:r>
              <a:rPr lang="en-US" altLang="en-US" sz="4000" b="1" smtClean="0">
                <a:solidFill>
                  <a:srgbClr val="0000CC"/>
                </a:solidFill>
              </a:rPr>
              <a:t>. </a:t>
            </a:r>
            <a:r>
              <a:rPr lang="en-US" altLang="en-US" sz="2800" smtClean="0">
                <a:solidFill>
                  <a:schemeClr val="tx1"/>
                </a:solidFill>
              </a:rPr>
              <a:t>Mức độ hoạt động hóa học  của kim loại……..……… từ trái qua phải.</a:t>
            </a:r>
          </a:p>
        </p:txBody>
      </p:sp>
      <p:sp>
        <p:nvSpPr>
          <p:cNvPr id="7171" name="Text Box 14"/>
          <p:cNvSpPr txBox="1">
            <a:spLocks noChangeArrowheads="1"/>
          </p:cNvSpPr>
          <p:nvPr/>
        </p:nvSpPr>
        <p:spPr bwMode="auto">
          <a:xfrm>
            <a:off x="228600" y="365125"/>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defRPr/>
            </a:pPr>
            <a:r>
              <a:rPr lang="en-US" altLang="en-US" sz="3200" dirty="0" smtClean="0">
                <a:solidFill>
                  <a:schemeClr val="accent5">
                    <a:lumMod val="50000"/>
                  </a:schemeClr>
                </a:solidFill>
                <a:latin typeface="Times New Roman" panose="02020603050405020304" pitchFamily="18" charset="0"/>
              </a:rPr>
              <a:t>DÃY HOẠT ĐỘNG HÓA HỌC CỦA KIM LOẠI</a:t>
            </a:r>
          </a:p>
          <a:p>
            <a:pPr algn="ctr">
              <a:spcBef>
                <a:spcPct val="50000"/>
              </a:spcBef>
              <a:defRPr/>
            </a:pPr>
            <a:r>
              <a:rPr lang="en-US" altLang="en-US" sz="3200" dirty="0" smtClean="0">
                <a:solidFill>
                  <a:srgbClr val="CC0000"/>
                </a:solidFill>
                <a:latin typeface="Times New Roman" panose="02020603050405020304" pitchFamily="18" charset="0"/>
              </a:rPr>
              <a:t>K, Na, Ba, Ca, Mg, Al, Zn, Fe, </a:t>
            </a:r>
            <a:r>
              <a:rPr lang="en-US" altLang="en-US" sz="3200" dirty="0" err="1" smtClean="0">
                <a:solidFill>
                  <a:srgbClr val="CC0000"/>
                </a:solidFill>
                <a:latin typeface="Times New Roman" panose="02020603050405020304" pitchFamily="18" charset="0"/>
              </a:rPr>
              <a:t>Pb</a:t>
            </a:r>
            <a:r>
              <a:rPr lang="en-US" altLang="en-US" sz="3200" dirty="0" smtClean="0">
                <a:solidFill>
                  <a:srgbClr val="CC0000"/>
                </a:solidFill>
                <a:latin typeface="Times New Roman" panose="02020603050405020304" pitchFamily="18" charset="0"/>
              </a:rPr>
              <a:t>, H, Cu, Ag, Au</a:t>
            </a:r>
          </a:p>
        </p:txBody>
      </p:sp>
      <p:sp>
        <p:nvSpPr>
          <p:cNvPr id="5135" name="Text Box 15">
            <a:hlinkClick r:id="rId2" action="ppaction://hlinksldjump"/>
          </p:cNvPr>
          <p:cNvSpPr txBox="1">
            <a:spLocks noChangeArrowheads="1"/>
          </p:cNvSpPr>
          <p:nvPr/>
        </p:nvSpPr>
        <p:spPr bwMode="auto">
          <a:xfrm>
            <a:off x="1600200" y="3976688"/>
            <a:ext cx="259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A</a:t>
            </a:r>
            <a:r>
              <a:rPr lang="en-US" altLang="en-US" sz="2800"/>
              <a:t>. giảm dần.</a:t>
            </a:r>
          </a:p>
        </p:txBody>
      </p:sp>
      <p:sp>
        <p:nvSpPr>
          <p:cNvPr id="5136" name="Text Box 16"/>
          <p:cNvSpPr txBox="1">
            <a:spLocks noChangeArrowheads="1"/>
          </p:cNvSpPr>
          <p:nvPr/>
        </p:nvSpPr>
        <p:spPr bwMode="auto">
          <a:xfrm>
            <a:off x="5105400" y="3976688"/>
            <a:ext cx="2590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B</a:t>
            </a:r>
            <a:r>
              <a:rPr lang="en-US" altLang="en-US" sz="2800"/>
              <a:t>. tăng dần.</a:t>
            </a:r>
          </a:p>
        </p:txBody>
      </p:sp>
      <p:sp>
        <p:nvSpPr>
          <p:cNvPr id="6" name="Text Box 16"/>
          <p:cNvSpPr txBox="1">
            <a:spLocks noChangeArrowheads="1"/>
          </p:cNvSpPr>
          <p:nvPr/>
        </p:nvSpPr>
        <p:spPr bwMode="auto">
          <a:xfrm>
            <a:off x="1570038" y="5165725"/>
            <a:ext cx="30019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C</a:t>
            </a:r>
            <a:r>
              <a:rPr lang="en-US" altLang="en-US" sz="2800"/>
              <a:t>. bình thường.</a:t>
            </a:r>
          </a:p>
        </p:txBody>
      </p:sp>
      <p:sp>
        <p:nvSpPr>
          <p:cNvPr id="7" name="Text Box 16"/>
          <p:cNvSpPr txBox="1">
            <a:spLocks noChangeArrowheads="1"/>
          </p:cNvSpPr>
          <p:nvPr/>
        </p:nvSpPr>
        <p:spPr bwMode="auto">
          <a:xfrm>
            <a:off x="5257800" y="5165725"/>
            <a:ext cx="2590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D</a:t>
            </a:r>
            <a:r>
              <a:rPr lang="en-US" altLang="en-US" sz="2800"/>
              <a:t>. cố định.</a:t>
            </a:r>
          </a:p>
        </p:txBody>
      </p:sp>
    </p:spTree>
    <p:extLst>
      <p:ext uri="{BB962C8B-B14F-4D97-AF65-F5344CB8AC3E}">
        <p14:creationId xmlns:p14="http://schemas.microsoft.com/office/powerpoint/2010/main" val="340665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1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5135"/>
                                        </p:tgtEl>
                                      </p:cBhvr>
                                    </p:animEffect>
                                    <p:set>
                                      <p:cBhvr>
                                        <p:cTn id="7" dur="1" fill="hold">
                                          <p:stCondLst>
                                            <p:cond delay="499"/>
                                          </p:stCondLst>
                                        </p:cTn>
                                        <p:tgtEl>
                                          <p:spTgt spid="5135"/>
                                        </p:tgtEl>
                                        <p:attrNameLst>
                                          <p:attrName>style.visibility</p:attrName>
                                        </p:attrNameLst>
                                      </p:cBhvr>
                                      <p:to>
                                        <p:strVal val="hidden"/>
                                      </p:to>
                                    </p:set>
                                  </p:childTnLst>
                                </p:cTn>
                              </p:par>
                            </p:childTnLst>
                          </p:cTn>
                        </p:par>
                      </p:childTnLst>
                    </p:cTn>
                  </p:par>
                </p:childTnLst>
              </p:cTn>
              <p:nextCondLst>
                <p:cond evt="onClick" delay="0">
                  <p:tgtEl>
                    <p:spTgt spid="5135"/>
                  </p:tgtEl>
                </p:cond>
              </p:nextCondLst>
            </p:seq>
            <p:seq concurrent="1" nextAc="seek">
              <p:cTn id="8" restart="whenNotActive" fill="hold" evtFilter="cancelBubble" nodeType="interactiveSeq">
                <p:stCondLst>
                  <p:cond evt="onClick" delay="0">
                    <p:tgtEl>
                      <p:spTgt spid="513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mph" presetSubtype="0" fill="hold" grpId="0" nodeType="clickEffect">
                                  <p:stCondLst>
                                    <p:cond delay="0"/>
                                  </p:stCondLst>
                                  <p:childTnLst>
                                    <p:animRot by="21600000">
                                      <p:cBhvr>
                                        <p:cTn id="12" dur="2000" fill="hold"/>
                                        <p:tgtEl>
                                          <p:spTgt spid="5136"/>
                                        </p:tgtEl>
                                        <p:attrNameLst>
                                          <p:attrName>r</p:attrName>
                                        </p:attrNameLst>
                                      </p:cBhvr>
                                    </p:animRot>
                                  </p:childTnLst>
                                </p:cTn>
                              </p:par>
                            </p:childTnLst>
                          </p:cTn>
                        </p:par>
                      </p:childTnLst>
                    </p:cTn>
                  </p:par>
                </p:childTnLst>
              </p:cTn>
              <p:nextCondLst>
                <p:cond evt="onClick" delay="0">
                  <p:tgtEl>
                    <p:spTgt spid="5136"/>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8" presetClass="emph" presetSubtype="0" fill="hold" grpId="0" nodeType="clickEffect">
                                  <p:stCondLst>
                                    <p:cond delay="0"/>
                                  </p:stCondLst>
                                  <p:childTnLst>
                                    <p:animRot by="21600000">
                                      <p:cBhvr>
                                        <p:cTn id="17" dur="2000" fill="hold"/>
                                        <p:tgtEl>
                                          <p:spTgt spid="6"/>
                                        </p:tgtEl>
                                        <p:attrNameLst>
                                          <p:attrName>r</p:attrName>
                                        </p:attrNameLst>
                                      </p:cBhvr>
                                    </p:animRo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8" presetClass="emph" presetSubtype="0" fill="hold" grpId="0" nodeType="clickEffect">
                                  <p:stCondLst>
                                    <p:cond delay="0"/>
                                  </p:stCondLst>
                                  <p:childTnLst>
                                    <p:animRot by="21600000">
                                      <p:cBhvr>
                                        <p:cTn id="22" dur="2000" fill="hold"/>
                                        <p:tgtEl>
                                          <p:spTgt spid="7"/>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5135" grpId="0"/>
      <p:bldP spid="5136"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err="1" smtClean="0">
                <a:solidFill>
                  <a:schemeClr val="accent5">
                    <a:lumMod val="75000"/>
                  </a:schemeClr>
                </a:solidFill>
                <a:latin typeface="Times New Roman" pitchFamily="18" charset="0"/>
                <a:cs typeface="Times New Roman" pitchFamily="18" charset="0"/>
              </a:rPr>
              <a:t>Nhà</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máy</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sản</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xuất</a:t>
            </a:r>
            <a:r>
              <a:rPr lang="en-US" sz="4800" b="1" dirty="0" smtClean="0">
                <a:solidFill>
                  <a:schemeClr val="accent5">
                    <a:lumMod val="75000"/>
                  </a:schemeClr>
                </a:solidFill>
                <a:latin typeface="Times New Roman" pitchFamily="18" charset="0"/>
                <a:cs typeface="Times New Roman" pitchFamily="18" charset="0"/>
              </a:rPr>
              <a:t> </a:t>
            </a:r>
            <a:r>
              <a:rPr lang="en-US" sz="4800" b="1" dirty="0" err="1" smtClean="0">
                <a:solidFill>
                  <a:schemeClr val="accent5">
                    <a:lumMod val="75000"/>
                  </a:schemeClr>
                </a:solidFill>
                <a:latin typeface="Times New Roman" pitchFamily="18" charset="0"/>
                <a:cs typeface="Times New Roman" pitchFamily="18" charset="0"/>
              </a:rPr>
              <a:t>nhôm</a:t>
            </a:r>
            <a:endParaRPr lang="en-US" sz="4800" b="1" dirty="0">
              <a:solidFill>
                <a:schemeClr val="accent5">
                  <a:lumMod val="75000"/>
                </a:schemeClr>
              </a:solidFill>
              <a:latin typeface="Times New Roman" pitchFamily="18" charset="0"/>
              <a:cs typeface="Times New Roman" pitchFamily="18" charset="0"/>
            </a:endParaRPr>
          </a:p>
        </p:txBody>
      </p:sp>
      <p:pic>
        <p:nvPicPr>
          <p:cNvPr id="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9329" y="2088348"/>
            <a:ext cx="4242042" cy="31891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905000"/>
            <a:ext cx="4438966" cy="3406588"/>
          </a:xfrm>
          <a:prstGeom prst="rect">
            <a:avLst/>
          </a:prstGeom>
        </p:spPr>
      </p:pic>
    </p:spTree>
    <p:extLst>
      <p:ext uri="{BB962C8B-B14F-4D97-AF65-F5344CB8AC3E}">
        <p14:creationId xmlns:p14="http://schemas.microsoft.com/office/powerpoint/2010/main" val="221863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ppt_x"/>
                                          </p:val>
                                        </p:tav>
                                        <p:tav tm="100000">
                                          <p:val>
                                            <p:strVal val="#ppt_x"/>
                                          </p:val>
                                        </p:tav>
                                      </p:tavLst>
                                    </p:anim>
                                    <p:anim calcmode="lin" valueType="num">
                                      <p:cBhvr additive="base">
                                        <p:cTn id="14"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750" fill="hold"/>
                                        <p:tgtEl>
                                          <p:spTgt spid="5"/>
                                        </p:tgtEl>
                                        <p:attrNameLst>
                                          <p:attrName>ppt_x</p:attrName>
                                        </p:attrNameLst>
                                      </p:cBhvr>
                                      <p:tavLst>
                                        <p:tav tm="0">
                                          <p:val>
                                            <p:strVal val="#ppt_x"/>
                                          </p:val>
                                        </p:tav>
                                        <p:tav tm="100000">
                                          <p:val>
                                            <p:strVal val="#ppt_x"/>
                                          </p:val>
                                        </p:tav>
                                      </p:tavLst>
                                    </p:anim>
                                    <p:anim calcmode="lin" valueType="num">
                                      <p:cBhvr additive="base">
                                        <p:cTn id="20"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9144000" cy="6705600"/>
          </a:xfrm>
        </p:spPr>
      </p:pic>
    </p:spTree>
    <p:extLst>
      <p:ext uri="{BB962C8B-B14F-4D97-AF65-F5344CB8AC3E}">
        <p14:creationId xmlns:p14="http://schemas.microsoft.com/office/powerpoint/2010/main" val="30061728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chemeClr val="accent6">
                    <a:lumMod val="75000"/>
                  </a:schemeClr>
                </a:solidFill>
                <a:latin typeface="Times New Roman" pitchFamily="18" charset="0"/>
                <a:cs typeface="Times New Roman" pitchFamily="18" charset="0"/>
              </a:rPr>
              <a:t>BÀI TẬP</a:t>
            </a:r>
            <a:endParaRPr lang="en-US" sz="4800" b="1" dirty="0">
              <a:solidFill>
                <a:schemeClr val="accent6">
                  <a:lumMod val="75000"/>
                </a:schemeClr>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265830"/>
            <a:ext cx="7468776" cy="5329989"/>
          </a:xfrm>
          <a:prstGeom prst="rect">
            <a:avLst/>
          </a:prstGeom>
        </p:spPr>
      </p:pic>
    </p:spTree>
    <p:extLst>
      <p:ext uri="{BB962C8B-B14F-4D97-AF65-F5344CB8AC3E}">
        <p14:creationId xmlns:p14="http://schemas.microsoft.com/office/powerpoint/2010/main" val="2567461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err="1" smtClean="0">
                <a:solidFill>
                  <a:schemeClr val="accent2">
                    <a:lumMod val="75000"/>
                  </a:schemeClr>
                </a:solidFill>
                <a:latin typeface="Times New Roman" pitchFamily="18" charset="0"/>
                <a:cs typeface="Times New Roman" pitchFamily="18" charset="0"/>
              </a:rPr>
              <a:t>Câu</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hỏi</a:t>
            </a:r>
            <a:r>
              <a:rPr lang="en-US" sz="4000" b="1" dirty="0" smtClean="0">
                <a:solidFill>
                  <a:schemeClr val="accent2">
                    <a:lumMod val="75000"/>
                  </a:schemeClr>
                </a:solidFill>
                <a:latin typeface="Times New Roman" pitchFamily="18" charset="0"/>
                <a:cs typeface="Times New Roman" pitchFamily="18" charset="0"/>
              </a:rPr>
              <a:t> 1: </a:t>
            </a:r>
            <a:r>
              <a:rPr lang="en-US" sz="4000" b="1" dirty="0" err="1" smtClean="0">
                <a:solidFill>
                  <a:schemeClr val="accent2">
                    <a:lumMod val="75000"/>
                  </a:schemeClr>
                </a:solidFill>
                <a:latin typeface="Times New Roman" pitchFamily="18" charset="0"/>
                <a:cs typeface="Times New Roman" pitchFamily="18" charset="0"/>
              </a:rPr>
              <a:t>Sử</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dụng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đồ</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nhôm</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không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đúng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cách</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có</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ảnh</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hưởng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gì</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không</a:t>
            </a:r>
            <a:r>
              <a:rPr lang="en-US" sz="4000" b="1" dirty="0" smtClean="0">
                <a:solidFill>
                  <a:schemeClr val="accent2">
                    <a:lumMod val="75000"/>
                  </a:schemeClr>
                </a:solidFill>
                <a:latin typeface="Times New Roman" pitchFamily="18" charset="0"/>
                <a:cs typeface="Times New Roman" pitchFamily="18" charset="0"/>
              </a:rPr>
              <a:t>?</a:t>
            </a:r>
            <a:endParaRPr lang="en-US" sz="4000" b="1" dirty="0">
              <a:solidFill>
                <a:schemeClr val="accent2">
                  <a:lumMod val="75000"/>
                </a:schemeClr>
              </a:solidFill>
              <a:latin typeface="Times New Roman" pitchFamily="18" charset="0"/>
              <a:cs typeface="Times New Roman" pitchFamily="18" charset="0"/>
            </a:endParaRPr>
          </a:p>
        </p:txBody>
      </p:sp>
      <p:sp>
        <p:nvSpPr>
          <p:cNvPr id="4" name="TextBox 3"/>
          <p:cNvSpPr txBox="1"/>
          <p:nvPr/>
        </p:nvSpPr>
        <p:spPr>
          <a:xfrm>
            <a:off x="457200" y="1524000"/>
            <a:ext cx="8001000" cy="5001369"/>
          </a:xfrm>
          <a:prstGeom prst="rect">
            <a:avLst/>
          </a:prstGeom>
          <a:noFill/>
        </p:spPr>
        <p:txBody>
          <a:bodyPr wrap="square" rtlCol="0">
            <a:spAutoFit/>
          </a:bodyPr>
          <a:lstStyle/>
          <a:p>
            <a:r>
              <a:rPr lang="en-US" sz="2900" b="1" i="1" dirty="0" err="1" smtClean="0">
                <a:solidFill>
                  <a:schemeClr val="accent1">
                    <a:lumMod val="75000"/>
                  </a:schemeClr>
                </a:solidFill>
                <a:latin typeface="Times New Roman" pitchFamily="18" charset="0"/>
                <a:cs typeface="Times New Roman" pitchFamily="18" charset="0"/>
              </a:rPr>
              <a:t>Trả</a:t>
            </a:r>
            <a:r>
              <a:rPr lang="en-US" sz="2900" b="1" i="1" dirty="0" smtClean="0">
                <a:solidFill>
                  <a:schemeClr val="accent1">
                    <a:lumMod val="75000"/>
                  </a:schemeClr>
                </a:solidFill>
                <a:latin typeface="Times New Roman" pitchFamily="18" charset="0"/>
                <a:cs typeface="Times New Roman" pitchFamily="18" charset="0"/>
              </a:rPr>
              <a:t> </a:t>
            </a:r>
            <a:r>
              <a:rPr lang="en-US" sz="2900" b="1" i="1" dirty="0" err="1" smtClean="0">
                <a:solidFill>
                  <a:schemeClr val="accent1">
                    <a:lumMod val="75000"/>
                  </a:schemeClr>
                </a:solidFill>
                <a:latin typeface="Times New Roman" pitchFamily="18" charset="0"/>
                <a:cs typeface="Times New Roman" pitchFamily="18" charset="0"/>
              </a:rPr>
              <a:t>lời</a:t>
            </a:r>
            <a:r>
              <a:rPr lang="en-US" sz="2900" b="1" i="1" dirty="0" smtClean="0">
                <a:solidFill>
                  <a:schemeClr val="accent1">
                    <a:lumMod val="75000"/>
                  </a:schemeClr>
                </a:solidFill>
                <a:latin typeface="Times New Roman" pitchFamily="18" charset="0"/>
                <a:cs typeface="Times New Roman" pitchFamily="18" charset="0"/>
              </a:rPr>
              <a:t>: </a:t>
            </a:r>
          </a:p>
          <a:p>
            <a:r>
              <a:rPr lang="en-US" sz="2900" dirty="0" err="1" smtClean="0">
                <a:latin typeface="Times New Roman" pitchFamily="18" charset="0"/>
                <a:cs typeface="Times New Roman" pitchFamily="18" charset="0"/>
              </a:rPr>
              <a:t>Nếu</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sử</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dụng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đồ</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bằng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nhôm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không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đúng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cách</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một</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thời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gian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dài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sẽ</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làm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tăng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cơ</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hội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xâm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nhập</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của</a:t>
            </a:r>
            <a:r>
              <a:rPr lang="en-US" sz="2900" dirty="0" smtClean="0">
                <a:latin typeface="Times New Roman" pitchFamily="18" charset="0"/>
                <a:cs typeface="Times New Roman" pitchFamily="18" charset="0"/>
              </a:rPr>
              <a:t> ion </a:t>
            </a:r>
            <a:r>
              <a:rPr lang="en-US" sz="2900" dirty="0" err="1" smtClean="0">
                <a:latin typeface="Times New Roman" pitchFamily="18" charset="0"/>
                <a:cs typeface="Times New Roman" pitchFamily="18" charset="0"/>
              </a:rPr>
              <a:t>nhôm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vào</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cơ</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thể</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ảnh</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hưởng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xấu</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đến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hệ</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thần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kinh</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có</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thể</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dẫn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đến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lú</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lẫn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đặc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biệt</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đối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với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đối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tượng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lớn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tuổi</a:t>
            </a:r>
            <a:r>
              <a:rPr lang="en-US" sz="2900" dirty="0" smtClean="0">
                <a:latin typeface="Times New Roman" pitchFamily="18" charset="0"/>
                <a:cs typeface="Times New Roman" pitchFamily="18" charset="0"/>
              </a:rPr>
              <a:t>.</a:t>
            </a:r>
          </a:p>
          <a:p>
            <a:r>
              <a:rPr lang="en-US" sz="2900" dirty="0" err="1" smtClean="0">
                <a:latin typeface="Times New Roman" pitchFamily="18" charset="0"/>
                <a:cs typeface="Times New Roman" pitchFamily="18" charset="0"/>
              </a:rPr>
              <a:t>Sử</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dụng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đồ</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nhôm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phải</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biết</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cách</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bảo</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quản</a:t>
            </a:r>
            <a:r>
              <a:rPr lang="en-US" sz="2900" dirty="0" smtClean="0">
                <a:latin typeface="Times New Roman" pitchFamily="18" charset="0"/>
                <a:cs typeface="Times New Roman" pitchFamily="18" charset="0"/>
              </a:rPr>
              <a:t>:</a:t>
            </a:r>
          </a:p>
          <a:p>
            <a:pPr marL="285750" indent="-285750">
              <a:buFont typeface="Arial" pitchFamily="34" charset="0"/>
              <a:buChar char="•"/>
            </a:pPr>
            <a:r>
              <a:rPr lang="en-US" sz="2900" dirty="0" err="1" smtClean="0">
                <a:latin typeface="Times New Roman" pitchFamily="18" charset="0"/>
                <a:cs typeface="Times New Roman" pitchFamily="18" charset="0"/>
              </a:rPr>
              <a:t>Không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nên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đựng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thức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ăn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bằng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đồ</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nhôm</a:t>
            </a:r>
            <a:endParaRPr lang="en-US" sz="2900" dirty="0" smtClean="0">
              <a:latin typeface="Times New Roman" pitchFamily="18" charset="0"/>
              <a:cs typeface="Times New Roman" pitchFamily="18" charset="0"/>
            </a:endParaRPr>
          </a:p>
          <a:p>
            <a:pPr marL="285750" indent="-285750">
              <a:buFont typeface="Arial" pitchFamily="34" charset="0"/>
              <a:buChar char="•"/>
            </a:pPr>
            <a:r>
              <a:rPr lang="en-US" sz="2900" dirty="0" err="1" smtClean="0">
                <a:latin typeface="Times New Roman" pitchFamily="18" charset="0"/>
                <a:cs typeface="Times New Roman" pitchFamily="18" charset="0"/>
              </a:rPr>
              <a:t>Không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nên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ăn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thức</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ăn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để</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trong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đồ</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nhôm</a:t>
            </a:r>
            <a:r>
              <a:rPr lang="en-US" sz="2900" dirty="0" smtClean="0">
                <a:latin typeface="Times New Roman" pitchFamily="18" charset="0"/>
                <a:cs typeface="Times New Roman" pitchFamily="18" charset="0"/>
              </a:rPr>
              <a:t> qua </a:t>
            </a:r>
            <a:r>
              <a:rPr lang="en-US" sz="2900" dirty="0" err="1" smtClean="0">
                <a:latin typeface="Times New Roman" pitchFamily="18" charset="0"/>
                <a:cs typeface="Times New Roman" pitchFamily="18" charset="0"/>
              </a:rPr>
              <a:t>đêm</a:t>
            </a:r>
            <a:endParaRPr lang="en-US" sz="2900" dirty="0" smtClean="0">
              <a:latin typeface="Times New Roman" pitchFamily="18" charset="0"/>
              <a:cs typeface="Times New Roman" pitchFamily="18" charset="0"/>
            </a:endParaRPr>
          </a:p>
          <a:p>
            <a:pPr marL="285750" indent="-285750">
              <a:buFont typeface="Arial" pitchFamily="34" charset="0"/>
              <a:buChar char="•"/>
            </a:pPr>
            <a:r>
              <a:rPr lang="en-US" sz="2900" dirty="0" err="1" smtClean="0">
                <a:latin typeface="Times New Roman" pitchFamily="18" charset="0"/>
                <a:cs typeface="Times New Roman" pitchFamily="18" charset="0"/>
              </a:rPr>
              <a:t>Không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nên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dùng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đồ</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nhôm</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để</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đụng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rau</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trộn</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trứng</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gà</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và</a:t>
            </a:r>
            <a:r>
              <a:rPr lang="en-US" sz="2900" dirty="0" smtClean="0">
                <a:latin typeface="Times New Roman" pitchFamily="18" charset="0"/>
                <a:cs typeface="Times New Roman" pitchFamily="18" charset="0"/>
              </a:rPr>
              <a:t> </a:t>
            </a:r>
            <a:r>
              <a:rPr lang="en-US" sz="2900" dirty="0" err="1" smtClean="0">
                <a:latin typeface="Times New Roman" pitchFamily="18" charset="0"/>
                <a:cs typeface="Times New Roman" pitchFamily="18" charset="0"/>
              </a:rPr>
              <a:t>giấm</a:t>
            </a:r>
            <a:r>
              <a:rPr lang="en-US" sz="2900" dirty="0" smtClean="0">
                <a:latin typeface="Times New Roman" pitchFamily="18" charset="0"/>
                <a:cs typeface="Times New Roman" pitchFamily="18" charset="0"/>
              </a:rPr>
              <a:t>…</a:t>
            </a:r>
            <a:endParaRPr lang="en-US" sz="2900" dirty="0">
              <a:latin typeface="Times New Roman" pitchFamily="18" charset="0"/>
              <a:cs typeface="Times New Roman" pitchFamily="18" charset="0"/>
            </a:endParaRPr>
          </a:p>
        </p:txBody>
      </p:sp>
    </p:spTree>
    <p:extLst>
      <p:ext uri="{BB962C8B-B14F-4D97-AF65-F5344CB8AC3E}">
        <p14:creationId xmlns:p14="http://schemas.microsoft.com/office/powerpoint/2010/main" val="651390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75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75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75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75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75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75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706562"/>
          </a:xfrm>
        </p:spPr>
        <p:txBody>
          <a:bodyPr>
            <a:noAutofit/>
          </a:bodyPr>
          <a:lstStyle/>
          <a:p>
            <a:pPr algn="l"/>
            <a:r>
              <a:rPr lang="en-US" sz="4000" b="1" dirty="0" err="1" smtClean="0">
                <a:solidFill>
                  <a:schemeClr val="accent2">
                    <a:lumMod val="75000"/>
                  </a:schemeClr>
                </a:solidFill>
                <a:latin typeface="Times New Roman" pitchFamily="18" charset="0"/>
                <a:cs typeface="Times New Roman" pitchFamily="18" charset="0"/>
              </a:rPr>
              <a:t>Câu</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hỏi</a:t>
            </a:r>
            <a:r>
              <a:rPr lang="en-US" sz="4000" b="1" dirty="0" smtClean="0">
                <a:solidFill>
                  <a:schemeClr val="accent2">
                    <a:lumMod val="75000"/>
                  </a:schemeClr>
                </a:solidFill>
                <a:latin typeface="Times New Roman" pitchFamily="18" charset="0"/>
                <a:cs typeface="Times New Roman" pitchFamily="18" charset="0"/>
              </a:rPr>
              <a:t> 2: </a:t>
            </a:r>
            <a:r>
              <a:rPr lang="en-US" sz="4000" b="1" dirty="0" err="1" smtClean="0">
                <a:solidFill>
                  <a:schemeClr val="accent2">
                    <a:lumMod val="75000"/>
                  </a:schemeClr>
                </a:solidFill>
                <a:latin typeface="Times New Roman" pitchFamily="18" charset="0"/>
                <a:cs typeface="Times New Roman" pitchFamily="18" charset="0"/>
              </a:rPr>
              <a:t>Có</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thể</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dùng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nồi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nhôm</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để</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đựng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nước</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vôi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không</a:t>
            </a:r>
            <a:r>
              <a:rPr lang="en-US" sz="4000" b="1" dirty="0" smtClean="0">
                <a:solidFill>
                  <a:schemeClr val="accent2">
                    <a:lumMod val="75000"/>
                  </a:schemeClr>
                </a:solidFill>
                <a:latin typeface="Times New Roman" pitchFamily="18" charset="0"/>
                <a:cs typeface="Times New Roman" pitchFamily="18" charset="0"/>
              </a:rPr>
              <a:t>? Hay </a:t>
            </a:r>
            <a:r>
              <a:rPr lang="en-US" sz="4000" b="1" dirty="0" err="1" smtClean="0">
                <a:solidFill>
                  <a:schemeClr val="accent2">
                    <a:lumMod val="75000"/>
                  </a:schemeClr>
                </a:solidFill>
                <a:latin typeface="Times New Roman" pitchFamily="18" charset="0"/>
                <a:cs typeface="Times New Roman" pitchFamily="18" charset="0"/>
              </a:rPr>
              <a:t>để</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dựng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dưa</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muối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cà</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không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Giải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thích</a:t>
            </a:r>
            <a:endParaRPr lang="en-US" sz="4000" b="1"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436728" y="2046741"/>
                <a:ext cx="8001000" cy="3985706"/>
              </a:xfrm>
              <a:prstGeom prst="rect">
                <a:avLst/>
              </a:prstGeom>
              <a:noFill/>
            </p:spPr>
            <p:txBody>
              <a:bodyPr wrap="square" rtlCol="0">
                <a:spAutoFit/>
              </a:bodyPr>
              <a:lstStyle/>
              <a:p>
                <a:r>
                  <a:rPr lang="en-US" sz="2900" b="1" i="1" dirty="0" smtClean="0">
                    <a:solidFill>
                      <a:schemeClr val="accent1">
                        <a:lumMod val="75000"/>
                      </a:schemeClr>
                    </a:solidFill>
                    <a:latin typeface="Times New Roman" pitchFamily="18" charset="0"/>
                    <a:cs typeface="Times New Roman" pitchFamily="18" charset="0"/>
                  </a:rPr>
                  <a:t>Trả </a:t>
                </a:r>
                <a:r>
                  <a:rPr lang="en-US" sz="2900" b="1" i="1" dirty="0" err="1" smtClean="0">
                    <a:solidFill>
                      <a:schemeClr val="accent1">
                        <a:lumMod val="75000"/>
                      </a:schemeClr>
                    </a:solidFill>
                    <a:latin typeface="Times New Roman" pitchFamily="18" charset="0"/>
                    <a:cs typeface="Times New Roman" pitchFamily="18" charset="0"/>
                  </a:rPr>
                  <a:t>lời</a:t>
                </a:r>
                <a:r>
                  <a:rPr lang="en-US" sz="2900" b="1" i="1" dirty="0" smtClean="0">
                    <a:solidFill>
                      <a:schemeClr val="accent1">
                        <a:lumMod val="75000"/>
                      </a:schemeClr>
                    </a:solidFill>
                    <a:latin typeface="Times New Roman" pitchFamily="18" charset="0"/>
                    <a:cs typeface="Times New Roman" pitchFamily="18" charset="0"/>
                  </a:rPr>
                  <a:t>: </a:t>
                </a:r>
              </a:p>
              <a:p>
                <a:r>
                  <a:rPr lang="vi-VN" sz="2800" dirty="0">
                    <a:latin typeface="Times New Roman" pitchFamily="18" charset="0"/>
                    <a:cs typeface="Times New Roman" pitchFamily="18" charset="0"/>
                  </a:rPr>
                  <a:t>Không nên. Vì vôi, nước vôi hoặc vữa xây dựng đều có chứa </a:t>
                </a:r>
                <a14:m>
                  <m:oMath xmlns:m="http://schemas.openxmlformats.org/officeDocument/2006/math">
                    <m:r>
                      <a:rPr lang="en-US" sz="2800" b="0" i="1" smtClean="0">
                        <a:latin typeface="Cambria Math"/>
                        <a:cs typeface="Times New Roman" pitchFamily="18" charset="0"/>
                      </a:rPr>
                      <m:t>𝐶𝑎</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m:t>
                        </m:r>
                        <m:r>
                          <a:rPr lang="en-US" sz="2800" b="0" i="1" smtClean="0">
                            <a:latin typeface="Cambria Math"/>
                            <a:cs typeface="Times New Roman" pitchFamily="18" charset="0"/>
                          </a:rPr>
                          <m:t>𝑂𝐻</m:t>
                        </m:r>
                        <m:r>
                          <a:rPr lang="en-US" sz="2800" b="0" i="1" smtClean="0">
                            <a:latin typeface="Cambria Math"/>
                            <a:cs typeface="Times New Roman" pitchFamily="18" charset="0"/>
                          </a:rPr>
                          <m:t>)</m:t>
                        </m:r>
                      </m:e>
                      <m:sub>
                        <m:r>
                          <a:rPr lang="en-US" sz="2800" b="0" i="1" smtClean="0">
                            <a:latin typeface="Cambria Math"/>
                            <a:cs typeface="Times New Roman" pitchFamily="18" charset="0"/>
                          </a:rPr>
                          <m:t>2</m:t>
                        </m:r>
                      </m:sub>
                    </m:sSub>
                  </m:oMath>
                </a14:m>
                <a:r>
                  <a:rPr lang="vi-VN" sz="2800" dirty="0">
                    <a:latin typeface="Times New Roman" pitchFamily="18" charset="0"/>
                    <a:cs typeface="Times New Roman" pitchFamily="18" charset="0"/>
                  </a:rPr>
                  <a:t> là chất kiềm, chất này sẽ phá hủy dần các đồ vật bằng nhôm do có xảy ra các phản ứng</a:t>
                </a:r>
                <a:r>
                  <a:rPr lang="vi-VN" sz="2800" dirty="0" smtClean="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axit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nhôm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mòn</a:t>
                </a:r>
                <a:r>
                  <a:rPr lang="en-US"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Khi bị ăn mòn, phản ứng với các thành phần trong thực phẩm, nhôm sẽ theo đường ăn uống đi vào máu rồi tích lũy lại đến mức gây độc cho cơ thể.</a:t>
                </a:r>
                <a:endParaRPr lang="en-US" sz="2800" dirty="0" smtClean="0">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36728" y="2046741"/>
                <a:ext cx="8001000" cy="3985706"/>
              </a:xfrm>
              <a:prstGeom prst="rect">
                <a:avLst/>
              </a:prstGeom>
              <a:blipFill rotWithShape="1">
                <a:blip r:embed="rId2"/>
                <a:stretch>
                  <a:fillRect l="-1677" t="-1682" r="-1143" b="-3364"/>
                </a:stretch>
              </a:blipFill>
            </p:spPr>
            <p:txBody>
              <a:bodyPr/>
              <a:lstStyle/>
              <a:p>
                <a:r>
                  <a:rPr lang="en-US">
                    <a:noFill/>
                  </a:rPr>
                  <a:t> </a:t>
                </a:r>
              </a:p>
            </p:txBody>
          </p:sp>
        </mc:Fallback>
      </mc:AlternateContent>
    </p:spTree>
    <p:extLst>
      <p:ext uri="{BB962C8B-B14F-4D97-AF65-F5344CB8AC3E}">
        <p14:creationId xmlns:p14="http://schemas.microsoft.com/office/powerpoint/2010/main" val="24964239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75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75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7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630362"/>
          </a:xfrm>
        </p:spPr>
        <p:txBody>
          <a:bodyPr>
            <a:noAutofit/>
          </a:bodyPr>
          <a:lstStyle/>
          <a:p>
            <a:pPr algn="l"/>
            <a:r>
              <a:rPr lang="en-US" sz="4000" b="1" dirty="0" err="1" smtClean="0">
                <a:solidFill>
                  <a:schemeClr val="accent2">
                    <a:lumMod val="75000"/>
                  </a:schemeClr>
                </a:solidFill>
                <a:latin typeface="Times New Roman" pitchFamily="18" charset="0"/>
                <a:cs typeface="Times New Roman" pitchFamily="18" charset="0"/>
              </a:rPr>
              <a:t>Câu</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hỏi</a:t>
            </a:r>
            <a:r>
              <a:rPr lang="en-US" sz="4000" b="1" dirty="0" smtClean="0">
                <a:solidFill>
                  <a:schemeClr val="accent2">
                    <a:lumMod val="75000"/>
                  </a:schemeClr>
                </a:solidFill>
                <a:latin typeface="Times New Roman" pitchFamily="18" charset="0"/>
                <a:cs typeface="Times New Roman" pitchFamily="18" charset="0"/>
              </a:rPr>
              <a:t> 3: </a:t>
            </a:r>
            <a:r>
              <a:rPr lang="en-US" sz="4000" b="1" dirty="0" err="1" smtClean="0">
                <a:solidFill>
                  <a:schemeClr val="accent2">
                    <a:lumMod val="75000"/>
                  </a:schemeClr>
                </a:solidFill>
                <a:latin typeface="Times New Roman" pitchFamily="18" charset="0"/>
                <a:cs typeface="Times New Roman" pitchFamily="18" charset="0"/>
              </a:rPr>
              <a:t>Bằng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phương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pháp</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hóa</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học</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hãy</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nhận</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biết</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các</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bột</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kim</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loại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sau</a:t>
            </a:r>
            <a:r>
              <a:rPr lang="en-US" sz="4000" b="1" dirty="0" smtClean="0">
                <a:solidFill>
                  <a:schemeClr val="accent2">
                    <a:lumMod val="75000"/>
                  </a:schemeClr>
                </a:solidFill>
                <a:latin typeface="Times New Roman" pitchFamily="18" charset="0"/>
                <a:cs typeface="Times New Roman" pitchFamily="18" charset="0"/>
              </a:rPr>
              <a:t>: Al, Ag, Fe</a:t>
            </a:r>
            <a:endParaRPr lang="en-US" sz="4000" b="1" dirty="0">
              <a:solidFill>
                <a:schemeClr val="accent2">
                  <a:lumMod val="75000"/>
                </a:schemeClr>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TextBox 4"/>
              <p:cNvSpPr txBox="1"/>
              <p:nvPr/>
            </p:nvSpPr>
            <p:spPr>
              <a:xfrm>
                <a:off x="457200" y="2046741"/>
                <a:ext cx="8001000" cy="3985706"/>
              </a:xfrm>
              <a:prstGeom prst="rect">
                <a:avLst/>
              </a:prstGeom>
              <a:noFill/>
            </p:spPr>
            <p:txBody>
              <a:bodyPr wrap="square" rtlCol="0">
                <a:spAutoFit/>
              </a:bodyPr>
              <a:lstStyle/>
              <a:p>
                <a:r>
                  <a:rPr lang="en-US" sz="2900" b="1" i="1" dirty="0" smtClean="0">
                    <a:solidFill>
                      <a:schemeClr val="accent1">
                        <a:lumMod val="75000"/>
                      </a:schemeClr>
                    </a:solidFill>
                    <a:latin typeface="Times New Roman" pitchFamily="18" charset="0"/>
                    <a:cs typeface="Times New Roman" pitchFamily="18" charset="0"/>
                  </a:rPr>
                  <a:t>Trả </a:t>
                </a:r>
                <a:r>
                  <a:rPr lang="en-US" sz="2900" b="1" i="1" dirty="0" err="1" smtClean="0">
                    <a:solidFill>
                      <a:schemeClr val="accent1">
                        <a:lumMod val="75000"/>
                      </a:schemeClr>
                    </a:solidFill>
                    <a:latin typeface="Times New Roman" pitchFamily="18" charset="0"/>
                    <a:cs typeface="Times New Roman" pitchFamily="18" charset="0"/>
                  </a:rPr>
                  <a:t>lời</a:t>
                </a:r>
                <a:r>
                  <a:rPr lang="en-US" sz="2900" b="1" i="1" dirty="0" smtClean="0">
                    <a:solidFill>
                      <a:schemeClr val="accent1">
                        <a:lumMod val="75000"/>
                      </a:schemeClr>
                    </a:solidFill>
                    <a:latin typeface="Times New Roman" pitchFamily="18" charset="0"/>
                    <a:cs typeface="Times New Roman" pitchFamily="18" charset="0"/>
                  </a:rPr>
                  <a:t>: </a:t>
                </a:r>
              </a:p>
              <a:p>
                <a:r>
                  <a:rPr lang="vi-VN" sz="2800" dirty="0">
                    <a:latin typeface="Times New Roman" pitchFamily="18" charset="0"/>
                    <a:cs typeface="Times New Roman" pitchFamily="18" charset="0"/>
                  </a:rPr>
                  <a:t>Dùng </a:t>
                </a:r>
                <a:r>
                  <a:rPr lang="vi-VN" sz="2800" dirty="0" smtClean="0">
                    <a:latin typeface="Times New Roman" pitchFamily="18" charset="0"/>
                    <a:cs typeface="Times New Roman" pitchFamily="18" charset="0"/>
                  </a:rPr>
                  <a:t>d</a:t>
                </a:r>
                <a:r>
                  <a:rPr lang="en-US" sz="2800" dirty="0" err="1" smtClean="0">
                    <a:latin typeface="Times New Roman" pitchFamily="18" charset="0"/>
                    <a:cs typeface="Times New Roman" pitchFamily="18" charset="0"/>
                  </a:rPr>
                  <a:t>ung</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d</a:t>
                </a:r>
                <a:r>
                  <a:rPr lang="en-US" sz="2800" dirty="0" err="1" smtClean="0">
                    <a:latin typeface="Times New Roman" pitchFamily="18" charset="0"/>
                    <a:cs typeface="Times New Roman" pitchFamily="18" charset="0"/>
                  </a:rPr>
                  <a:t>ịch</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NaOH vào mẫu thử của </a:t>
                </a:r>
                <a:r>
                  <a:rPr lang="en-US" sz="2800" dirty="0" smtClean="0">
                    <a:latin typeface="Times New Roman" pitchFamily="18" charset="0"/>
                    <a:cs typeface="Times New Roman" pitchFamily="18" charset="0"/>
                  </a:rPr>
                  <a:t>3</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kim loại: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Mẫu </a:t>
                </a:r>
                <a:r>
                  <a:rPr lang="vi-VN" sz="2800" dirty="0">
                    <a:latin typeface="Times New Roman" pitchFamily="18" charset="0"/>
                    <a:cs typeface="Times New Roman" pitchFamily="18" charset="0"/>
                  </a:rPr>
                  <a:t>nào tan và có xuất hiện sủi bọt khí là Al. </a:t>
                </a:r>
                <a:endParaRPr lang="en-US" sz="28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800" i="1">
                          <a:latin typeface="Cambria Math"/>
                        </a:rPr>
                        <m:t>2</m:t>
                      </m:r>
                      <m:r>
                        <a:rPr lang="en-US" sz="2800" i="1">
                          <a:latin typeface="Cambria Math"/>
                        </a:rPr>
                        <m:t>𝐴𝑙</m:t>
                      </m:r>
                      <m:r>
                        <a:rPr lang="en-US" sz="2800" i="1">
                          <a:latin typeface="Cambria Math"/>
                        </a:rPr>
                        <m:t>+2</m:t>
                      </m:r>
                      <m:r>
                        <a:rPr lang="en-US" sz="2800" i="1">
                          <a:latin typeface="Cambria Math"/>
                        </a:rPr>
                        <m:t>𝑁𝑎𝑂𝐻</m:t>
                      </m:r>
                      <m:r>
                        <a:rPr lang="en-US" sz="2800" i="1">
                          <a:latin typeface="Cambria Math"/>
                        </a:rPr>
                        <m:t>+2</m:t>
                      </m:r>
                      <m:sSub>
                        <m:sSubPr>
                          <m:ctrlPr>
                            <a:rPr lang="en-US" sz="2800" i="1" dirty="0">
                              <a:latin typeface="Cambria Math" panose="02040503050406030204" pitchFamily="18" charset="0"/>
                              <a:cs typeface="Times New Roman" pitchFamily="18" charset="0"/>
                            </a:rPr>
                          </m:ctrlPr>
                        </m:sSubPr>
                        <m:e>
                          <m:r>
                            <a:rPr lang="en-US" sz="2800" i="1" dirty="0">
                              <a:latin typeface="Cambria Math"/>
                              <a:cs typeface="Times New Roman" pitchFamily="18" charset="0"/>
                            </a:rPr>
                            <m:t>𝐻</m:t>
                          </m:r>
                        </m:e>
                        <m:sub>
                          <m:r>
                            <a:rPr lang="en-US" sz="2800" i="1" dirty="0">
                              <a:latin typeface="Cambria Math"/>
                              <a:cs typeface="Times New Roman" pitchFamily="18" charset="0"/>
                            </a:rPr>
                            <m:t>2</m:t>
                          </m:r>
                        </m:sub>
                      </m:sSub>
                      <m:r>
                        <a:rPr lang="en-US" sz="2800" i="1" dirty="0">
                          <a:latin typeface="Cambria Math"/>
                          <a:cs typeface="Times New Roman" pitchFamily="18" charset="0"/>
                        </a:rPr>
                        <m:t>𝑂</m:t>
                      </m:r>
                      <m:r>
                        <a:rPr lang="en-US" sz="2800" i="1" dirty="0">
                          <a:latin typeface="Cambria Math"/>
                          <a:cs typeface="Times New Roman" pitchFamily="18" charset="0"/>
                        </a:rPr>
                        <m:t>→ 2</m:t>
                      </m:r>
                      <m:r>
                        <a:rPr lang="en-US" sz="2800" i="1">
                          <a:latin typeface="Cambria Math"/>
                          <a:ea typeface="Cambria Math"/>
                        </a:rPr>
                        <m:t>𝑁𝑎𝐴𝑙</m:t>
                      </m:r>
                      <m:sSub>
                        <m:sSubPr>
                          <m:ctrlPr>
                            <a:rPr lang="en-US" sz="2800" i="1">
                              <a:latin typeface="Cambria Math" panose="02040503050406030204" pitchFamily="18" charset="0"/>
                              <a:ea typeface="Cambria Math"/>
                            </a:rPr>
                          </m:ctrlPr>
                        </m:sSubPr>
                        <m:e>
                          <m:r>
                            <a:rPr lang="en-US" sz="2800" i="1">
                              <a:latin typeface="Cambria Math"/>
                              <a:ea typeface="Cambria Math"/>
                            </a:rPr>
                            <m:t>𝑂</m:t>
                          </m:r>
                        </m:e>
                        <m:sub>
                          <m:r>
                            <a:rPr lang="en-US" sz="2800" i="1">
                              <a:latin typeface="Cambria Math"/>
                              <a:ea typeface="Cambria Math"/>
                            </a:rPr>
                            <m:t>2</m:t>
                          </m:r>
                        </m:sub>
                      </m:sSub>
                      <m:r>
                        <a:rPr lang="en-US" sz="2800" i="1">
                          <a:latin typeface="Cambria Math"/>
                          <a:ea typeface="Cambria Math"/>
                        </a:rPr>
                        <m:t>+3</m:t>
                      </m:r>
                      <m:sSub>
                        <m:sSubPr>
                          <m:ctrlPr>
                            <a:rPr lang="en-US" sz="2800" i="1">
                              <a:latin typeface="Cambria Math" panose="02040503050406030204" pitchFamily="18" charset="0"/>
                              <a:ea typeface="Cambria Math"/>
                            </a:rPr>
                          </m:ctrlPr>
                        </m:sSubPr>
                        <m:e>
                          <m:r>
                            <a:rPr lang="en-US" sz="2800" i="1">
                              <a:latin typeface="Cambria Math"/>
                              <a:ea typeface="Cambria Math"/>
                            </a:rPr>
                            <m:t>𝐻</m:t>
                          </m:r>
                        </m:e>
                        <m:sub>
                          <m:r>
                            <a:rPr lang="en-US" sz="2800" i="1">
                              <a:latin typeface="Cambria Math"/>
                              <a:ea typeface="Cambria Math"/>
                            </a:rPr>
                            <m:t>2</m:t>
                          </m:r>
                        </m:sub>
                      </m:sSub>
                    </m:oMath>
                  </m:oMathPara>
                </a14:m>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Mẫu </a:t>
                </a:r>
                <a:r>
                  <a:rPr lang="vi-VN" sz="2800" dirty="0">
                    <a:latin typeface="Times New Roman" pitchFamily="18" charset="0"/>
                    <a:cs typeface="Times New Roman" pitchFamily="18" charset="0"/>
                  </a:rPr>
                  <a:t>nào không tan là Ag</a:t>
                </a:r>
                <a:r>
                  <a:rPr lang="vi-V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Fe.</a:t>
                </a:r>
                <a:r>
                  <a:rPr lang="vi-VN"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vi-VN" sz="2800" dirty="0" smtClean="0">
                    <a:latin typeface="Times New Roman" pitchFamily="18" charset="0"/>
                    <a:cs typeface="Times New Roman" pitchFamily="18" charset="0"/>
                  </a:rPr>
                  <a:t>Dùng </a:t>
                </a:r>
                <a:r>
                  <a:rPr lang="vi-VN" sz="2800" dirty="0">
                    <a:latin typeface="Times New Roman" pitchFamily="18" charset="0"/>
                    <a:cs typeface="Times New Roman" pitchFamily="18" charset="0"/>
                  </a:rPr>
                  <a:t>dd HCl để phân biệt mẫu thử của 3 kim loại: </a:t>
                </a:r>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Mẫu </a:t>
                </a:r>
                <a:r>
                  <a:rPr lang="vi-VN" sz="2800" dirty="0">
                    <a:latin typeface="Times New Roman" pitchFamily="18" charset="0"/>
                    <a:cs typeface="Times New Roman" pitchFamily="18" charset="0"/>
                  </a:rPr>
                  <a:t>nào tan và xuất hiện sủi bọt khí là </a:t>
                </a:r>
                <a:r>
                  <a:rPr lang="vi-VN" sz="2800" dirty="0" smtClean="0">
                    <a:latin typeface="Times New Roman" pitchFamily="18" charset="0"/>
                    <a:cs typeface="Times New Roman" pitchFamily="18" charset="0"/>
                  </a:rPr>
                  <a:t>Fe</a:t>
                </a:r>
                <a:endParaRPr lang="en-US" sz="28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a:cs typeface="Times New Roman" pitchFamily="18" charset="0"/>
                        </a:rPr>
                        <m:t>𝐹𝑒</m:t>
                      </m:r>
                      <m:r>
                        <a:rPr lang="en-US" sz="2800" b="0" i="1" smtClean="0">
                          <a:latin typeface="Cambria Math"/>
                          <a:cs typeface="Times New Roman" pitchFamily="18" charset="0"/>
                        </a:rPr>
                        <m:t>+2</m:t>
                      </m:r>
                      <m:r>
                        <a:rPr lang="en-US" sz="2800" b="0" i="1" smtClean="0">
                          <a:latin typeface="Cambria Math"/>
                          <a:cs typeface="Times New Roman" pitchFamily="18" charset="0"/>
                        </a:rPr>
                        <m:t>𝐻𝐶𝑙</m:t>
                      </m:r>
                      <m:r>
                        <a:rPr lang="en-US" sz="2800" b="0" i="1" smtClean="0">
                          <a:latin typeface="Cambria Math"/>
                          <a:cs typeface="Times New Roman" pitchFamily="18" charset="0"/>
                        </a:rPr>
                        <m:t> →</m:t>
                      </m:r>
                      <m:r>
                        <a:rPr lang="en-US" sz="2800" b="0" i="1" smtClean="0">
                          <a:latin typeface="Cambria Math"/>
                          <a:cs typeface="Times New Roman" pitchFamily="18" charset="0"/>
                        </a:rPr>
                        <m:t>𝐹𝑒</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𝐶𝑙</m:t>
                          </m:r>
                        </m:e>
                        <m:sub>
                          <m:r>
                            <a:rPr lang="en-US" sz="2800" b="0" i="1" smtClean="0">
                              <a:latin typeface="Cambria Math"/>
                              <a:cs typeface="Times New Roman" pitchFamily="18" charset="0"/>
                            </a:rPr>
                            <m:t>2</m:t>
                          </m:r>
                        </m:sub>
                      </m:sSub>
                      <m:r>
                        <a:rPr lang="en-US" sz="2800" b="0" i="1" smtClean="0">
                          <a:latin typeface="Cambria Math"/>
                          <a:cs typeface="Times New Roman" pitchFamily="18" charset="0"/>
                        </a:rPr>
                        <m:t>+</m:t>
                      </m:r>
                      <m:sSub>
                        <m:sSubPr>
                          <m:ctrlPr>
                            <a:rPr lang="en-US" sz="2800" b="0" i="1" smtClean="0">
                              <a:latin typeface="Cambria Math" panose="02040503050406030204" pitchFamily="18" charset="0"/>
                              <a:cs typeface="Times New Roman" pitchFamily="18" charset="0"/>
                            </a:rPr>
                          </m:ctrlPr>
                        </m:sSubPr>
                        <m:e>
                          <m:r>
                            <a:rPr lang="en-US" sz="2800" b="0" i="1" smtClean="0">
                              <a:latin typeface="Cambria Math"/>
                              <a:cs typeface="Times New Roman" pitchFamily="18" charset="0"/>
                            </a:rPr>
                            <m:t>𝐻</m:t>
                          </m:r>
                        </m:e>
                        <m:sub>
                          <m:r>
                            <a:rPr lang="en-US" sz="2800" b="0" i="1" smtClean="0">
                              <a:latin typeface="Cambria Math"/>
                              <a:cs typeface="Times New Roman" pitchFamily="18" charset="0"/>
                            </a:rPr>
                            <m:t>2</m:t>
                          </m:r>
                        </m:sub>
                      </m:sSub>
                    </m:oMath>
                  </m:oMathPara>
                </a14:m>
                <a:endParaRPr lang="en-US"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a:t>
                </a:r>
                <a:r>
                  <a:rPr lang="vi-VN" sz="2800" dirty="0" smtClean="0">
                    <a:latin typeface="Times New Roman" pitchFamily="18" charset="0"/>
                    <a:cs typeface="Times New Roman" pitchFamily="18" charset="0"/>
                  </a:rPr>
                  <a:t>Mẫu </a:t>
                </a:r>
                <a:r>
                  <a:rPr lang="vi-VN" sz="2800" dirty="0">
                    <a:latin typeface="Times New Roman" pitchFamily="18" charset="0"/>
                    <a:cs typeface="Times New Roman" pitchFamily="18" charset="0"/>
                  </a:rPr>
                  <a:t>thử không tan là Ag. </a:t>
                </a:r>
                <a:endParaRPr lang="en-US" sz="2800" b="1" i="1" dirty="0" smtClean="0">
                  <a:solidFill>
                    <a:schemeClr val="accent1">
                      <a:lumMod val="75000"/>
                    </a:schemeClr>
                  </a:solidFill>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7200" y="2046741"/>
                <a:ext cx="8001000" cy="3985706"/>
              </a:xfrm>
              <a:prstGeom prst="rect">
                <a:avLst/>
              </a:prstGeom>
              <a:blipFill rotWithShape="1">
                <a:blip r:embed="rId2"/>
                <a:stretch>
                  <a:fillRect l="-1599" t="-1682" b="-3364"/>
                </a:stretch>
              </a:blipFill>
            </p:spPr>
            <p:txBody>
              <a:bodyPr/>
              <a:lstStyle/>
              <a:p>
                <a:r>
                  <a:rPr lang="en-US">
                    <a:noFill/>
                  </a:rPr>
                  <a:t> </a:t>
                </a:r>
              </a:p>
            </p:txBody>
          </p:sp>
        </mc:Fallback>
      </mc:AlternateContent>
    </p:spTree>
    <p:extLst>
      <p:ext uri="{BB962C8B-B14F-4D97-AF65-F5344CB8AC3E}">
        <p14:creationId xmlns:p14="http://schemas.microsoft.com/office/powerpoint/2010/main" val="4294939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75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75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750"/>
                                        <p:tgtEl>
                                          <p:spTgt spid="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left)">
                                      <p:cBhvr>
                                        <p:cTn id="29" dur="75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left)">
                                      <p:cBhvr>
                                        <p:cTn id="34" dur="750"/>
                                        <p:tgtEl>
                                          <p:spTgt spid="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wipe(left)">
                                      <p:cBhvr>
                                        <p:cTn id="39" dur="750"/>
                                        <p:tgtEl>
                                          <p:spTgt spid="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left)">
                                      <p:cBhvr>
                                        <p:cTn id="44" dur="75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Effect transition="in" filter="wipe(left)">
                                      <p:cBhvr>
                                        <p:cTn id="49" dur="750"/>
                                        <p:tgtEl>
                                          <p:spTgt spid="5">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wipe(left)">
                                      <p:cBhvr>
                                        <p:cTn id="54" dur="75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2179" y="228600"/>
            <a:ext cx="8407021" cy="1477962"/>
          </a:xfrm>
        </p:spPr>
        <p:txBody>
          <a:bodyPr>
            <a:noAutofit/>
          </a:bodyPr>
          <a:lstStyle/>
          <a:p>
            <a:pPr algn="l"/>
            <a:r>
              <a:rPr lang="en-US" sz="4000" b="1" dirty="0" smtClean="0">
                <a:solidFill>
                  <a:schemeClr val="accent2">
                    <a:lumMod val="75000"/>
                  </a:schemeClr>
                </a:solidFill>
                <a:latin typeface="Times New Roman" pitchFamily="18" charset="0"/>
                <a:cs typeface="Times New Roman" pitchFamily="18" charset="0"/>
              </a:rPr>
              <a:t>Câu </a:t>
            </a:r>
            <a:r>
              <a:rPr lang="en-US" sz="4000" b="1" dirty="0" err="1" smtClean="0">
                <a:solidFill>
                  <a:schemeClr val="accent2">
                    <a:lumMod val="75000"/>
                  </a:schemeClr>
                </a:solidFill>
                <a:latin typeface="Times New Roman" pitchFamily="18" charset="0"/>
                <a:cs typeface="Times New Roman" pitchFamily="18" charset="0"/>
              </a:rPr>
              <a:t>hỏi</a:t>
            </a:r>
            <a:r>
              <a:rPr lang="en-US" sz="4000" b="1" dirty="0" smtClean="0">
                <a:solidFill>
                  <a:schemeClr val="accent2">
                    <a:lumMod val="75000"/>
                  </a:schemeClr>
                </a:solidFill>
                <a:latin typeface="Times New Roman" pitchFamily="18" charset="0"/>
                <a:cs typeface="Times New Roman" pitchFamily="18" charset="0"/>
              </a:rPr>
              <a:t> 4: </a:t>
            </a:r>
            <a:r>
              <a:rPr lang="en-US" sz="4000" b="1" dirty="0" err="1" smtClean="0">
                <a:solidFill>
                  <a:schemeClr val="accent2">
                    <a:lumMod val="75000"/>
                  </a:schemeClr>
                </a:solidFill>
                <a:latin typeface="Times New Roman" pitchFamily="18" charset="0"/>
                <a:cs typeface="Times New Roman" pitchFamily="18" charset="0"/>
              </a:rPr>
              <a:t>Hoàn</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thành</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chuỗi</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phản</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ứng</a:t>
            </a:r>
            <a:r>
              <a:rPr lang="en-US" sz="4000" b="1" dirty="0" smtClean="0">
                <a:solidFill>
                  <a:schemeClr val="accent2">
                    <a:lumMod val="75000"/>
                  </a:schemeClr>
                </a:solidFill>
                <a:latin typeface="Times New Roman" pitchFamily="18" charset="0"/>
                <a:cs typeface="Times New Roman" pitchFamily="18" charset="0"/>
              </a:rPr>
              <a:t> </a:t>
            </a:r>
            <a:r>
              <a:rPr lang="en-US" sz="4000" b="1" dirty="0" err="1" smtClean="0">
                <a:solidFill>
                  <a:schemeClr val="accent2">
                    <a:lumMod val="75000"/>
                  </a:schemeClr>
                </a:solidFill>
                <a:latin typeface="Times New Roman" pitchFamily="18" charset="0"/>
                <a:cs typeface="Times New Roman" pitchFamily="18" charset="0"/>
              </a:rPr>
              <a:t>sau</a:t>
            </a:r>
            <a:r>
              <a:rPr lang="en-US" sz="4000" b="1" dirty="0" smtClean="0">
                <a:solidFill>
                  <a:schemeClr val="accent2">
                    <a:lumMod val="75000"/>
                  </a:schemeClr>
                </a:solidFill>
                <a:latin typeface="Times New Roman" pitchFamily="18" charset="0"/>
                <a:cs typeface="Times New Roman" pitchFamily="18" charset="0"/>
              </a:rPr>
              <a:t>:</a:t>
            </a:r>
            <a:endParaRPr lang="en-US" sz="4000" b="1" dirty="0">
              <a:solidFill>
                <a:schemeClr val="accent2">
                  <a:lumMod val="75000"/>
                </a:schemeClr>
              </a:solidFill>
              <a:latin typeface="Times New Roman" pitchFamily="18" charset="0"/>
              <a:cs typeface="Times New Roman" pitchFamily="18" charset="0"/>
            </a:endParaRPr>
          </a:p>
        </p:txBody>
      </p:sp>
      <p:grpSp>
        <p:nvGrpSpPr>
          <p:cNvPr id="15" name="Group 14"/>
          <p:cNvGrpSpPr/>
          <p:nvPr/>
        </p:nvGrpSpPr>
        <p:grpSpPr>
          <a:xfrm>
            <a:off x="457200" y="1600354"/>
            <a:ext cx="8153400" cy="675466"/>
            <a:chOff x="457200" y="1600354"/>
            <a:chExt cx="8153400" cy="675466"/>
          </a:xfrm>
        </p:grpSpPr>
        <mc:AlternateContent xmlns:mc="http://schemas.openxmlformats.org/markup-compatibility/2006" xmlns:a14="http://schemas.microsoft.com/office/drawing/2010/main">
          <mc:Choice Requires="a14">
            <p:sp>
              <p:nvSpPr>
                <p:cNvPr id="5" name="Rectangle 4"/>
                <p:cNvSpPr/>
                <p:nvPr/>
              </p:nvSpPr>
              <p:spPr>
                <a:xfrm>
                  <a:off x="457200" y="1752600"/>
                  <a:ext cx="8153400"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b="1" i="1">
                            <a:solidFill>
                              <a:schemeClr val="accent2">
                                <a:lumMod val="75000"/>
                              </a:schemeClr>
                            </a:solidFill>
                            <a:latin typeface="Cambria Math"/>
                            <a:cs typeface="Times New Roman" pitchFamily="18" charset="0"/>
                          </a:rPr>
                          <m:t>𝑨𝒍</m:t>
                        </m:r>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m:t>
                            </m:r>
                            <m:r>
                              <a:rPr lang="en-US" sz="2800" b="1" i="1">
                                <a:solidFill>
                                  <a:schemeClr val="accent2">
                                    <a:lumMod val="75000"/>
                                  </a:schemeClr>
                                </a:solidFill>
                                <a:latin typeface="Cambria Math"/>
                                <a:cs typeface="Times New Roman" pitchFamily="18" charset="0"/>
                              </a:rPr>
                              <m:t>𝑶𝑯</m:t>
                            </m:r>
                            <m:r>
                              <a:rPr lang="en-US" sz="2800" b="1" i="1">
                                <a:solidFill>
                                  <a:schemeClr val="accent2">
                                    <a:lumMod val="75000"/>
                                  </a:schemeClr>
                                </a:solidFill>
                                <a:latin typeface="Cambria Math"/>
                                <a:cs typeface="Times New Roman" pitchFamily="18" charset="0"/>
                              </a:rPr>
                              <m:t>)</m:t>
                            </m:r>
                          </m:e>
                          <m:sub>
                            <m:r>
                              <a:rPr lang="en-US" sz="2800" b="1" i="1">
                                <a:solidFill>
                                  <a:schemeClr val="accent2">
                                    <a:lumMod val="75000"/>
                                  </a:schemeClr>
                                </a:solidFill>
                                <a:latin typeface="Cambria Math"/>
                                <a:cs typeface="Times New Roman" pitchFamily="18" charset="0"/>
                              </a:rPr>
                              <m:t>𝟑</m:t>
                            </m:r>
                          </m:sub>
                        </m:sSub>
                        <m:r>
                          <a:rPr lang="en-US" sz="2800" b="1" i="1">
                            <a:solidFill>
                              <a:schemeClr val="accent2">
                                <a:lumMod val="75000"/>
                              </a:schemeClr>
                            </a:solidFill>
                            <a:latin typeface="Cambria Math"/>
                            <a:cs typeface="Times New Roman" pitchFamily="18" charset="0"/>
                          </a:rPr>
                          <m:t>→</m:t>
                        </m:r>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𝑨𝒍</m:t>
                            </m:r>
                          </m:e>
                          <m:sub>
                            <m:r>
                              <a:rPr lang="en-US" sz="2800" b="1" i="1">
                                <a:solidFill>
                                  <a:schemeClr val="accent2">
                                    <a:lumMod val="75000"/>
                                  </a:schemeClr>
                                </a:solidFill>
                                <a:latin typeface="Cambria Math"/>
                                <a:cs typeface="Times New Roman" pitchFamily="18" charset="0"/>
                              </a:rPr>
                              <m:t>𝟐</m:t>
                            </m:r>
                          </m:sub>
                        </m:sSub>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𝑶</m:t>
                            </m:r>
                          </m:e>
                          <m:sub>
                            <m:r>
                              <a:rPr lang="en-US" sz="2800" b="1" i="1">
                                <a:solidFill>
                                  <a:schemeClr val="accent2">
                                    <a:lumMod val="75000"/>
                                  </a:schemeClr>
                                </a:solidFill>
                                <a:latin typeface="Cambria Math"/>
                                <a:cs typeface="Times New Roman" pitchFamily="18" charset="0"/>
                              </a:rPr>
                              <m:t>𝟑</m:t>
                            </m:r>
                          </m:sub>
                        </m:sSub>
                        <m:r>
                          <a:rPr lang="en-US" sz="2800" b="1" i="1">
                            <a:solidFill>
                              <a:schemeClr val="accent2">
                                <a:lumMod val="75000"/>
                              </a:schemeClr>
                            </a:solidFill>
                            <a:latin typeface="Cambria Math"/>
                            <a:cs typeface="Times New Roman" pitchFamily="18" charset="0"/>
                          </a:rPr>
                          <m:t>→</m:t>
                        </m:r>
                        <m:r>
                          <a:rPr lang="en-US" sz="2800" b="1" i="1">
                            <a:solidFill>
                              <a:schemeClr val="accent2">
                                <a:lumMod val="75000"/>
                              </a:schemeClr>
                            </a:solidFill>
                            <a:latin typeface="Cambria Math"/>
                            <a:cs typeface="Times New Roman" pitchFamily="18" charset="0"/>
                          </a:rPr>
                          <m:t>𝑨𝒍</m:t>
                        </m:r>
                        <m:r>
                          <a:rPr lang="en-US" sz="2800" b="1" i="1">
                            <a:solidFill>
                              <a:schemeClr val="accent2">
                                <a:lumMod val="75000"/>
                              </a:schemeClr>
                            </a:solidFill>
                            <a:latin typeface="Cambria Math"/>
                            <a:cs typeface="Times New Roman" pitchFamily="18" charset="0"/>
                          </a:rPr>
                          <m:t>→</m:t>
                        </m:r>
                        <m:r>
                          <a:rPr lang="en-US" sz="2800" b="1" i="1">
                            <a:solidFill>
                              <a:schemeClr val="accent2">
                                <a:lumMod val="75000"/>
                              </a:schemeClr>
                            </a:solidFill>
                            <a:latin typeface="Cambria Math"/>
                            <a:cs typeface="Times New Roman" pitchFamily="18" charset="0"/>
                          </a:rPr>
                          <m:t>𝑨𝒍</m:t>
                        </m:r>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𝑪𝒍</m:t>
                            </m:r>
                          </m:e>
                          <m:sub>
                            <m:r>
                              <a:rPr lang="en-US" sz="2800" b="1" i="1">
                                <a:solidFill>
                                  <a:schemeClr val="accent2">
                                    <a:lumMod val="75000"/>
                                  </a:schemeClr>
                                </a:solidFill>
                                <a:latin typeface="Cambria Math"/>
                                <a:cs typeface="Times New Roman" pitchFamily="18" charset="0"/>
                              </a:rPr>
                              <m:t>𝟑</m:t>
                            </m:r>
                          </m:sub>
                        </m:sSub>
                        <m:r>
                          <a:rPr lang="en-US" sz="2800" b="1" i="1">
                            <a:solidFill>
                              <a:schemeClr val="accent2">
                                <a:lumMod val="75000"/>
                              </a:schemeClr>
                            </a:solidFill>
                            <a:latin typeface="Cambria Math"/>
                            <a:cs typeface="Times New Roman" pitchFamily="18" charset="0"/>
                          </a:rPr>
                          <m:t>→</m:t>
                        </m:r>
                        <m:r>
                          <a:rPr lang="en-US" sz="2800" b="1" i="1">
                            <a:solidFill>
                              <a:schemeClr val="accent2">
                                <a:lumMod val="75000"/>
                              </a:schemeClr>
                            </a:solidFill>
                            <a:latin typeface="Cambria Math"/>
                            <a:cs typeface="Times New Roman" pitchFamily="18" charset="0"/>
                          </a:rPr>
                          <m:t>𝑨𝒍</m:t>
                        </m:r>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m:t>
                            </m:r>
                            <m:sSub>
                              <m:sSubPr>
                                <m:ctrlPr>
                                  <a:rPr lang="en-US" sz="2800" b="1" i="1">
                                    <a:solidFill>
                                      <a:schemeClr val="accent2">
                                        <a:lumMod val="75000"/>
                                      </a:schemeClr>
                                    </a:solidFill>
                                    <a:latin typeface="Cambria Math" panose="02040503050406030204" pitchFamily="18" charset="0"/>
                                    <a:cs typeface="Times New Roman" pitchFamily="18" charset="0"/>
                                  </a:rPr>
                                </m:ctrlPr>
                              </m:sSubPr>
                              <m:e>
                                <m:r>
                                  <a:rPr lang="en-US" sz="2800" b="1" i="1">
                                    <a:solidFill>
                                      <a:schemeClr val="accent2">
                                        <a:lumMod val="75000"/>
                                      </a:schemeClr>
                                    </a:solidFill>
                                    <a:latin typeface="Cambria Math"/>
                                    <a:cs typeface="Times New Roman" pitchFamily="18" charset="0"/>
                                  </a:rPr>
                                  <m:t>𝑵𝑶</m:t>
                                </m:r>
                              </m:e>
                              <m:sub>
                                <m:r>
                                  <a:rPr lang="en-US" sz="2800" b="1" i="1">
                                    <a:solidFill>
                                      <a:schemeClr val="accent2">
                                        <a:lumMod val="75000"/>
                                      </a:schemeClr>
                                    </a:solidFill>
                                    <a:latin typeface="Cambria Math"/>
                                    <a:cs typeface="Times New Roman" pitchFamily="18" charset="0"/>
                                  </a:rPr>
                                  <m:t>𝟑</m:t>
                                </m:r>
                              </m:sub>
                            </m:sSub>
                            <m:r>
                              <a:rPr lang="en-US" sz="2800" b="1" i="1">
                                <a:solidFill>
                                  <a:schemeClr val="accent2">
                                    <a:lumMod val="75000"/>
                                  </a:schemeClr>
                                </a:solidFill>
                                <a:latin typeface="Cambria Math"/>
                                <a:cs typeface="Times New Roman" pitchFamily="18" charset="0"/>
                              </a:rPr>
                              <m:t>)</m:t>
                            </m:r>
                          </m:e>
                          <m:sub>
                            <m:r>
                              <a:rPr lang="en-US" sz="2800" b="1" i="1">
                                <a:solidFill>
                                  <a:schemeClr val="accent2">
                                    <a:lumMod val="75000"/>
                                  </a:schemeClr>
                                </a:solidFill>
                                <a:latin typeface="Cambria Math"/>
                                <a:cs typeface="Times New Roman" pitchFamily="18" charset="0"/>
                              </a:rPr>
                              <m:t>𝟑</m:t>
                            </m:r>
                          </m:sub>
                        </m:sSub>
                      </m:oMath>
                    </m:oMathPara>
                  </a14:m>
                  <a:endParaRPr lang="en-US" sz="2800" dirty="0"/>
                </a:p>
              </p:txBody>
            </p:sp>
          </mc:Choice>
          <mc:Fallback xmlns="">
            <p:sp>
              <p:nvSpPr>
                <p:cNvPr id="5" name="Rectangle 4"/>
                <p:cNvSpPr>
                  <a:spLocks noRot="1" noChangeAspect="1" noMove="1" noResize="1" noEditPoints="1" noAdjustHandles="1" noChangeArrowheads="1" noChangeShapeType="1" noTextEdit="1"/>
                </p:cNvSpPr>
                <p:nvPr/>
              </p:nvSpPr>
              <p:spPr>
                <a:xfrm>
                  <a:off x="457200" y="1752600"/>
                  <a:ext cx="8153400" cy="523220"/>
                </a:xfrm>
                <a:prstGeom prst="rect">
                  <a:avLst/>
                </a:prstGeom>
                <a:blipFill rotWithShape="1">
                  <a:blip r:embed="rId2"/>
                  <a:stretch>
                    <a:fillRect/>
                  </a:stretch>
                </a:blipFill>
              </p:spPr>
              <p:txBody>
                <a:bodyPr/>
                <a:lstStyle/>
                <a:p>
                  <a:r>
                    <a:rPr lang="en-US">
                      <a:noFill/>
                    </a:rPr>
                    <a:t> </a:t>
                  </a:r>
                </a:p>
              </p:txBody>
            </p:sp>
          </mc:Fallback>
        </mc:AlternateContent>
        <p:sp>
          <p:nvSpPr>
            <p:cNvPr id="8" name="TextBox 7"/>
            <p:cNvSpPr txBox="1"/>
            <p:nvPr/>
          </p:nvSpPr>
          <p:spPr>
            <a:xfrm>
              <a:off x="4562333" y="1624616"/>
              <a:ext cx="609600" cy="461665"/>
            </a:xfrm>
            <a:prstGeom prst="rect">
              <a:avLst/>
            </a:prstGeom>
            <a:noFill/>
          </p:spPr>
          <p:txBody>
            <a:bodyPr wrap="square" rtlCol="0">
              <a:spAutoFit/>
            </a:bodyPr>
            <a:lstStyle/>
            <a:p>
              <a:r>
                <a:rPr lang="en-US" sz="2400" b="1" dirty="0" smtClean="0">
                  <a:solidFill>
                    <a:schemeClr val="accent2">
                      <a:lumMod val="75000"/>
                    </a:schemeClr>
                  </a:solidFill>
                  <a:latin typeface="Times New Roman" pitchFamily="18" charset="0"/>
                  <a:cs typeface="Times New Roman" pitchFamily="18" charset="0"/>
                </a:rPr>
                <a:t>(3)</a:t>
              </a:r>
              <a:endParaRPr lang="en-US" sz="2400" b="1" dirty="0">
                <a:solidFill>
                  <a:schemeClr val="accent2">
                    <a:lumMod val="75000"/>
                  </a:schemeClr>
                </a:solidFill>
                <a:latin typeface="Times New Roman" pitchFamily="18" charset="0"/>
                <a:cs typeface="Times New Roman" pitchFamily="18" charset="0"/>
              </a:endParaRPr>
            </a:p>
          </p:txBody>
        </p:sp>
        <p:sp>
          <p:nvSpPr>
            <p:cNvPr id="9" name="TextBox 8"/>
            <p:cNvSpPr txBox="1"/>
            <p:nvPr/>
          </p:nvSpPr>
          <p:spPr>
            <a:xfrm>
              <a:off x="5957247" y="1624616"/>
              <a:ext cx="587991" cy="461665"/>
            </a:xfrm>
            <a:prstGeom prst="rect">
              <a:avLst/>
            </a:prstGeom>
            <a:noFill/>
          </p:spPr>
          <p:txBody>
            <a:bodyPr wrap="square" rtlCol="0">
              <a:spAutoFit/>
            </a:bodyPr>
            <a:lstStyle/>
            <a:p>
              <a:r>
                <a:rPr lang="en-US" sz="2400" b="1" dirty="0" smtClean="0">
                  <a:solidFill>
                    <a:schemeClr val="accent2">
                      <a:lumMod val="75000"/>
                    </a:schemeClr>
                  </a:solidFill>
                  <a:latin typeface="Times New Roman" pitchFamily="18" charset="0"/>
                  <a:cs typeface="Times New Roman" pitchFamily="18" charset="0"/>
                </a:rPr>
                <a:t>(4)</a:t>
              </a:r>
              <a:endParaRPr lang="en-US" sz="2400" b="1" dirty="0">
                <a:solidFill>
                  <a:schemeClr val="accent2">
                    <a:lumMod val="75000"/>
                  </a:schemeClr>
                </a:solidFill>
                <a:latin typeface="Times New Roman" pitchFamily="18" charset="0"/>
                <a:cs typeface="Times New Roman" pitchFamily="18" charset="0"/>
              </a:endParaRPr>
            </a:p>
          </p:txBody>
        </p:sp>
        <p:sp>
          <p:nvSpPr>
            <p:cNvPr id="10" name="TextBox 9"/>
            <p:cNvSpPr txBox="1"/>
            <p:nvPr/>
          </p:nvSpPr>
          <p:spPr>
            <a:xfrm>
              <a:off x="3733800" y="1600354"/>
              <a:ext cx="609600" cy="461665"/>
            </a:xfrm>
            <a:prstGeom prst="rect">
              <a:avLst/>
            </a:prstGeom>
            <a:noFill/>
          </p:spPr>
          <p:txBody>
            <a:bodyPr wrap="square" rtlCol="0">
              <a:spAutoFit/>
            </a:bodyPr>
            <a:lstStyle/>
            <a:p>
              <a:r>
                <a:rPr lang="en-US" sz="2400" b="1" dirty="0" smtClean="0">
                  <a:solidFill>
                    <a:schemeClr val="accent2">
                      <a:lumMod val="75000"/>
                    </a:schemeClr>
                  </a:solidFill>
                  <a:latin typeface="Times New Roman" pitchFamily="18" charset="0"/>
                  <a:cs typeface="Times New Roman" pitchFamily="18" charset="0"/>
                </a:rPr>
                <a:t>(2)</a:t>
              </a:r>
              <a:endParaRPr lang="en-US" sz="2400" b="1" dirty="0">
                <a:solidFill>
                  <a:schemeClr val="accent2">
                    <a:lumMod val="75000"/>
                  </a:schemeClr>
                </a:solidFill>
                <a:latin typeface="Times New Roman" pitchFamily="18" charset="0"/>
                <a:cs typeface="Times New Roman" pitchFamily="18" charset="0"/>
              </a:endParaRPr>
            </a:p>
          </p:txBody>
        </p:sp>
        <p:sp>
          <p:nvSpPr>
            <p:cNvPr id="11" name="TextBox 10"/>
            <p:cNvSpPr txBox="1"/>
            <p:nvPr/>
          </p:nvSpPr>
          <p:spPr>
            <a:xfrm>
              <a:off x="2250743" y="1624350"/>
              <a:ext cx="609600" cy="461665"/>
            </a:xfrm>
            <a:prstGeom prst="rect">
              <a:avLst/>
            </a:prstGeom>
            <a:noFill/>
          </p:spPr>
          <p:txBody>
            <a:bodyPr wrap="square" rtlCol="0">
              <a:spAutoFit/>
            </a:bodyPr>
            <a:lstStyle/>
            <a:p>
              <a:r>
                <a:rPr lang="en-US" sz="2400" b="1" dirty="0" smtClean="0">
                  <a:solidFill>
                    <a:schemeClr val="accent2">
                      <a:lumMod val="75000"/>
                    </a:schemeClr>
                  </a:solidFill>
                  <a:latin typeface="Times New Roman" pitchFamily="18" charset="0"/>
                  <a:cs typeface="Times New Roman" pitchFamily="18" charset="0"/>
                </a:rPr>
                <a:t>(1)</a:t>
              </a:r>
              <a:endParaRPr lang="en-US" sz="2400" b="1" dirty="0">
                <a:solidFill>
                  <a:schemeClr val="accent2">
                    <a:lumMod val="75000"/>
                  </a:schemeClr>
                </a:solidFill>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12" name="TextBox 11"/>
              <p:cNvSpPr txBox="1"/>
              <p:nvPr/>
            </p:nvSpPr>
            <p:spPr>
              <a:xfrm>
                <a:off x="457200" y="2277027"/>
                <a:ext cx="8686800" cy="2262158"/>
              </a:xfrm>
              <a:prstGeom prst="rect">
                <a:avLst/>
              </a:prstGeom>
              <a:noFill/>
            </p:spPr>
            <p:txBody>
              <a:bodyPr wrap="square" rtlCol="0">
                <a:spAutoFit/>
              </a:bodyPr>
              <a:lstStyle/>
              <a:p>
                <a:r>
                  <a:rPr lang="en-US" sz="2900" b="1" i="1" dirty="0" smtClean="0">
                    <a:solidFill>
                      <a:schemeClr val="accent1">
                        <a:lumMod val="75000"/>
                      </a:schemeClr>
                    </a:solidFill>
                    <a:latin typeface="Times New Roman" pitchFamily="18" charset="0"/>
                    <a:cs typeface="Times New Roman" pitchFamily="18" charset="0"/>
                  </a:rPr>
                  <a:t>Trả </a:t>
                </a:r>
                <a:r>
                  <a:rPr lang="en-US" sz="2900" b="1" i="1" dirty="0" err="1" smtClean="0">
                    <a:solidFill>
                      <a:schemeClr val="accent1">
                        <a:lumMod val="75000"/>
                      </a:schemeClr>
                    </a:solidFill>
                    <a:latin typeface="Times New Roman" pitchFamily="18" charset="0"/>
                    <a:cs typeface="Times New Roman" pitchFamily="18" charset="0"/>
                  </a:rPr>
                  <a:t>lời</a:t>
                </a:r>
                <a:r>
                  <a:rPr lang="en-US" sz="2900" b="1" i="1" dirty="0" smtClean="0">
                    <a:solidFill>
                      <a:schemeClr val="accent1">
                        <a:lumMod val="75000"/>
                      </a:schemeClr>
                    </a:solidFill>
                    <a:latin typeface="Times New Roman" pitchFamily="18" charset="0"/>
                    <a:cs typeface="Times New Roman" pitchFamily="18" charset="0"/>
                  </a:rPr>
                  <a:t>: </a:t>
                </a:r>
              </a:p>
              <a:p>
                <a:pPr/>
                <a14:m>
                  <m:oMathPara xmlns:m="http://schemas.openxmlformats.org/officeDocument/2006/math">
                    <m:oMathParaPr>
                      <m:jc m:val="left"/>
                    </m:oMathParaPr>
                    <m:oMath xmlns:m="http://schemas.openxmlformats.org/officeDocument/2006/math">
                      <m:d>
                        <m:dPr>
                          <m:ctrlPr>
                            <a:rPr lang="en-US" sz="2800" i="1" smtClean="0">
                              <a:solidFill>
                                <a:schemeClr val="tx1"/>
                              </a:solidFill>
                              <a:latin typeface="Cambria Math" panose="02040503050406030204" pitchFamily="18" charset="0"/>
                              <a:cs typeface="Times New Roman" pitchFamily="18" charset="0"/>
                            </a:rPr>
                          </m:ctrlPr>
                        </m:dPr>
                        <m:e>
                          <m:r>
                            <a:rPr lang="en-US" sz="2800" b="0" i="1" smtClean="0">
                              <a:solidFill>
                                <a:schemeClr val="tx1"/>
                              </a:solidFill>
                              <a:latin typeface="Cambria Math"/>
                              <a:cs typeface="Times New Roman" pitchFamily="18" charset="0"/>
                            </a:rPr>
                            <m:t>1</m:t>
                          </m:r>
                        </m:e>
                      </m:d>
                      <m:r>
                        <a:rPr lang="en-US" sz="2800" b="0" i="1" smtClean="0">
                          <a:solidFill>
                            <a:schemeClr val="tx1"/>
                          </a:solidFill>
                          <a:latin typeface="Cambria Math"/>
                          <a:cs typeface="Times New Roman" pitchFamily="18" charset="0"/>
                        </a:rPr>
                        <m:t> 2</m:t>
                      </m:r>
                      <m:r>
                        <a:rPr lang="en-US" sz="2800" b="0" i="1">
                          <a:solidFill>
                            <a:schemeClr val="tx1"/>
                          </a:solidFill>
                          <a:latin typeface="Cambria Math"/>
                          <a:cs typeface="Times New Roman" pitchFamily="18" charset="0"/>
                        </a:rPr>
                        <m:t>𝐴𝑙</m:t>
                      </m:r>
                      <m:sSub>
                        <m:sSubPr>
                          <m:ctrlPr>
                            <a:rPr lang="en-US" sz="2800" i="1">
                              <a:solidFill>
                                <a:schemeClr val="tx1"/>
                              </a:solidFill>
                              <a:latin typeface="Cambria Math" panose="02040503050406030204" pitchFamily="18" charset="0"/>
                              <a:cs typeface="Times New Roman" pitchFamily="18" charset="0"/>
                            </a:rPr>
                          </m:ctrlPr>
                        </m:sSubPr>
                        <m:e>
                          <m:d>
                            <m:dPr>
                              <m:ctrlPr>
                                <a:rPr lang="en-US" sz="2800" i="1">
                                  <a:solidFill>
                                    <a:schemeClr val="tx1"/>
                                  </a:solidFill>
                                  <a:latin typeface="Cambria Math" panose="02040503050406030204" pitchFamily="18" charset="0"/>
                                  <a:cs typeface="Times New Roman" pitchFamily="18" charset="0"/>
                                </a:rPr>
                              </m:ctrlPr>
                            </m:dPr>
                            <m:e>
                              <m:r>
                                <a:rPr lang="en-US" sz="2800" b="0" i="1">
                                  <a:solidFill>
                                    <a:schemeClr val="tx1"/>
                                  </a:solidFill>
                                  <a:latin typeface="Cambria Math"/>
                                  <a:cs typeface="Times New Roman" pitchFamily="18" charset="0"/>
                                </a:rPr>
                                <m:t>𝑂𝐻</m:t>
                              </m:r>
                            </m:e>
                          </m:d>
                        </m:e>
                        <m:sub>
                          <m:r>
                            <a:rPr lang="en-US" sz="2800" b="0" i="1">
                              <a:solidFill>
                                <a:schemeClr val="tx1"/>
                              </a:solidFill>
                              <a:latin typeface="Cambria Math"/>
                              <a:cs typeface="Times New Roman" pitchFamily="18" charset="0"/>
                            </a:rPr>
                            <m:t>3</m:t>
                          </m:r>
                        </m:sub>
                      </m:sSub>
                      <m:r>
                        <a:rPr lang="en-US" sz="2800" b="0" i="1" smtClean="0">
                          <a:solidFill>
                            <a:schemeClr val="tx1"/>
                          </a:solidFill>
                          <a:latin typeface="Cambria Math"/>
                          <a:cs typeface="Times New Roman" pitchFamily="18" charset="0"/>
                        </a:rPr>
                        <m:t>→ </m:t>
                      </m:r>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𝐴𝑙</m:t>
                          </m:r>
                        </m:e>
                        <m:sub>
                          <m:r>
                            <a:rPr lang="en-US" sz="2800" b="0" i="1" smtClean="0">
                              <a:solidFill>
                                <a:schemeClr val="tx1"/>
                              </a:solidFill>
                              <a:latin typeface="Cambria Math"/>
                              <a:cs typeface="Times New Roman" pitchFamily="18" charset="0"/>
                            </a:rPr>
                            <m:t>2</m:t>
                          </m:r>
                        </m:sub>
                      </m:sSub>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𝑂</m:t>
                          </m:r>
                        </m:e>
                        <m:sub>
                          <m:r>
                            <a:rPr lang="en-US" sz="2800" b="0" i="1" smtClean="0">
                              <a:solidFill>
                                <a:schemeClr val="tx1"/>
                              </a:solidFill>
                              <a:latin typeface="Cambria Math"/>
                              <a:cs typeface="Times New Roman" pitchFamily="18" charset="0"/>
                            </a:rPr>
                            <m:t>3</m:t>
                          </m:r>
                        </m:sub>
                      </m:sSub>
                      <m:r>
                        <a:rPr lang="en-US" sz="2800" b="0" i="1" smtClean="0">
                          <a:solidFill>
                            <a:schemeClr val="tx1"/>
                          </a:solidFill>
                          <a:latin typeface="Cambria Math"/>
                          <a:cs typeface="Times New Roman" pitchFamily="18" charset="0"/>
                        </a:rPr>
                        <m:t>+</m:t>
                      </m:r>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3</m:t>
                          </m:r>
                          <m:r>
                            <a:rPr lang="en-US" sz="2800" b="0" i="1" smtClean="0">
                              <a:solidFill>
                                <a:schemeClr val="tx1"/>
                              </a:solidFill>
                              <a:latin typeface="Cambria Math"/>
                              <a:cs typeface="Times New Roman" pitchFamily="18" charset="0"/>
                            </a:rPr>
                            <m:t>𝐻</m:t>
                          </m:r>
                        </m:e>
                        <m:sub>
                          <m:r>
                            <a:rPr lang="en-US" sz="2800" b="0" i="1" smtClean="0">
                              <a:solidFill>
                                <a:schemeClr val="tx1"/>
                              </a:solidFill>
                              <a:latin typeface="Cambria Math"/>
                              <a:cs typeface="Times New Roman" pitchFamily="18" charset="0"/>
                            </a:rPr>
                            <m:t>2</m:t>
                          </m:r>
                        </m:sub>
                      </m:sSub>
                      <m:r>
                        <a:rPr lang="en-US" sz="2800" b="0" i="1" smtClean="0">
                          <a:solidFill>
                            <a:schemeClr val="tx1"/>
                          </a:solidFill>
                          <a:latin typeface="Cambria Math"/>
                          <a:cs typeface="Times New Roman" pitchFamily="18" charset="0"/>
                        </a:rPr>
                        <m:t>𝑂</m:t>
                      </m:r>
                    </m:oMath>
                  </m:oMathPara>
                </a14:m>
                <a:endParaRPr lang="en-US" sz="2800" i="1" dirty="0" smtClean="0">
                  <a:solidFill>
                    <a:schemeClr val="tx1"/>
                  </a:solidFill>
                  <a:latin typeface="Times New Roman" pitchFamily="18" charset="0"/>
                  <a:cs typeface="Times New Roman" pitchFamily="18" charset="0"/>
                </a:endParaRPr>
              </a:p>
              <a:p>
                <a:pPr/>
                <a14:m>
                  <m:oMathPara xmlns:m="http://schemas.openxmlformats.org/officeDocument/2006/math">
                    <m:oMathParaPr>
                      <m:jc m:val="left"/>
                    </m:oMathParaPr>
                    <m:oMath xmlns:m="http://schemas.openxmlformats.org/officeDocument/2006/math">
                      <m:d>
                        <m:dPr>
                          <m:ctrlPr>
                            <a:rPr lang="en-US" sz="2800" i="1" smtClean="0">
                              <a:solidFill>
                                <a:schemeClr val="tx1"/>
                              </a:solidFill>
                              <a:latin typeface="Cambria Math" panose="02040503050406030204" pitchFamily="18" charset="0"/>
                              <a:cs typeface="Times New Roman" pitchFamily="18" charset="0"/>
                            </a:rPr>
                          </m:ctrlPr>
                        </m:dPr>
                        <m:e>
                          <m:r>
                            <a:rPr lang="en-US" sz="2800" b="0" i="1" smtClean="0">
                              <a:solidFill>
                                <a:schemeClr val="tx1"/>
                              </a:solidFill>
                              <a:latin typeface="Cambria Math"/>
                              <a:cs typeface="Times New Roman" pitchFamily="18" charset="0"/>
                            </a:rPr>
                            <m:t>2</m:t>
                          </m:r>
                        </m:e>
                      </m:d>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 2</m:t>
                          </m:r>
                          <m:r>
                            <a:rPr lang="en-US" sz="2800" b="0" i="1" smtClean="0">
                              <a:solidFill>
                                <a:schemeClr val="tx1"/>
                              </a:solidFill>
                              <a:latin typeface="Cambria Math"/>
                              <a:cs typeface="Times New Roman" pitchFamily="18" charset="0"/>
                            </a:rPr>
                            <m:t>𝐴𝑙</m:t>
                          </m:r>
                        </m:e>
                        <m:sub>
                          <m:r>
                            <a:rPr lang="en-US" sz="2800" b="0" i="1" smtClean="0">
                              <a:solidFill>
                                <a:schemeClr val="tx1"/>
                              </a:solidFill>
                              <a:latin typeface="Cambria Math"/>
                              <a:cs typeface="Times New Roman" pitchFamily="18" charset="0"/>
                            </a:rPr>
                            <m:t>2</m:t>
                          </m:r>
                        </m:sub>
                      </m:sSub>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𝑂</m:t>
                          </m:r>
                        </m:e>
                        <m:sub>
                          <m:r>
                            <a:rPr lang="en-US" sz="2800" b="0" i="1" smtClean="0">
                              <a:solidFill>
                                <a:schemeClr val="tx1"/>
                              </a:solidFill>
                              <a:latin typeface="Cambria Math"/>
                              <a:cs typeface="Times New Roman" pitchFamily="18" charset="0"/>
                            </a:rPr>
                            <m:t>3</m:t>
                          </m:r>
                        </m:sub>
                      </m:sSub>
                      <m:r>
                        <a:rPr lang="en-US" sz="2800" b="0" i="1" smtClean="0">
                          <a:solidFill>
                            <a:schemeClr val="tx1"/>
                          </a:solidFill>
                          <a:latin typeface="Cambria Math"/>
                          <a:cs typeface="Times New Roman" pitchFamily="18" charset="0"/>
                        </a:rPr>
                        <m:t>→4</m:t>
                      </m:r>
                      <m:r>
                        <a:rPr lang="en-US" sz="2800" b="0" i="1" smtClean="0">
                          <a:solidFill>
                            <a:schemeClr val="tx1"/>
                          </a:solidFill>
                          <a:latin typeface="Cambria Math"/>
                          <a:cs typeface="Times New Roman" pitchFamily="18" charset="0"/>
                        </a:rPr>
                        <m:t>𝐴𝑙</m:t>
                      </m:r>
                      <m:r>
                        <a:rPr lang="en-US" sz="2800" b="0" i="1" smtClean="0">
                          <a:solidFill>
                            <a:schemeClr val="tx1"/>
                          </a:solidFill>
                          <a:latin typeface="Cambria Math"/>
                          <a:cs typeface="Times New Roman" pitchFamily="18" charset="0"/>
                        </a:rPr>
                        <m:t>+3</m:t>
                      </m:r>
                      <m:sSub>
                        <m:sSubPr>
                          <m:ctrlPr>
                            <a:rPr lang="en-US" sz="2800" i="1" smtClean="0">
                              <a:solidFill>
                                <a:schemeClr val="tx1"/>
                              </a:solidFill>
                              <a:latin typeface="Cambria Math" panose="02040503050406030204" pitchFamily="18" charset="0"/>
                              <a:cs typeface="Times New Roman" pitchFamily="18" charset="0"/>
                            </a:rPr>
                          </m:ctrlPr>
                        </m:sSubPr>
                        <m:e>
                          <m:r>
                            <a:rPr lang="en-US" sz="2800" b="0" i="1" smtClean="0">
                              <a:solidFill>
                                <a:schemeClr val="tx1"/>
                              </a:solidFill>
                              <a:latin typeface="Cambria Math"/>
                              <a:cs typeface="Times New Roman" pitchFamily="18" charset="0"/>
                            </a:rPr>
                            <m:t>𝑂</m:t>
                          </m:r>
                        </m:e>
                        <m:sub>
                          <m:r>
                            <a:rPr lang="en-US" sz="2800" b="0" i="1" smtClean="0">
                              <a:solidFill>
                                <a:schemeClr val="tx1"/>
                              </a:solidFill>
                              <a:latin typeface="Cambria Math"/>
                              <a:cs typeface="Times New Roman" pitchFamily="18" charset="0"/>
                            </a:rPr>
                            <m:t>2</m:t>
                          </m:r>
                        </m:sub>
                      </m:sSub>
                      <m:r>
                        <a:rPr lang="en-US" sz="2800" b="0" i="1" smtClean="0">
                          <a:solidFill>
                            <a:schemeClr val="tx1"/>
                          </a:solidFill>
                          <a:latin typeface="Cambria Math"/>
                          <a:ea typeface="Cambria Math"/>
                          <a:cs typeface="Times New Roman" pitchFamily="18" charset="0"/>
                        </a:rPr>
                        <m:t>↑</m:t>
                      </m:r>
                    </m:oMath>
                  </m:oMathPara>
                </a14:m>
                <a:endParaRPr lang="en-US" sz="2800" i="1" dirty="0" smtClean="0">
                  <a:solidFill>
                    <a:schemeClr val="tx1"/>
                  </a:solidFill>
                  <a:latin typeface="Times New Roman" pitchFamily="18" charset="0"/>
                  <a:cs typeface="Times New Roman" pitchFamily="18" charset="0"/>
                </a:endParaRPr>
              </a:p>
              <a:p>
                <a:pPr/>
                <a14:m>
                  <m:oMathPara xmlns:m="http://schemas.openxmlformats.org/officeDocument/2006/math">
                    <m:oMathParaPr>
                      <m:jc m:val="left"/>
                    </m:oMathParaPr>
                    <m:oMath xmlns:m="http://schemas.openxmlformats.org/officeDocument/2006/math">
                      <m:d>
                        <m:dPr>
                          <m:ctrlPr>
                            <a:rPr lang="en-US" sz="2800" i="1" smtClean="0">
                              <a:solidFill>
                                <a:schemeClr val="tx1"/>
                              </a:solidFill>
                              <a:latin typeface="Cambria Math" panose="02040503050406030204" pitchFamily="18" charset="0"/>
                              <a:cs typeface="Times New Roman" pitchFamily="18" charset="0"/>
                            </a:rPr>
                          </m:ctrlPr>
                        </m:dPr>
                        <m:e>
                          <m:r>
                            <a:rPr lang="en-US" sz="2800" b="0" i="1" smtClean="0">
                              <a:solidFill>
                                <a:schemeClr val="tx1"/>
                              </a:solidFill>
                              <a:latin typeface="Cambria Math"/>
                              <a:cs typeface="Times New Roman" pitchFamily="18" charset="0"/>
                            </a:rPr>
                            <m:t>3</m:t>
                          </m:r>
                        </m:e>
                      </m:d>
                      <m:r>
                        <a:rPr lang="en-US" sz="2800" b="0" i="1" smtClean="0">
                          <a:solidFill>
                            <a:schemeClr val="tx1"/>
                          </a:solidFill>
                          <a:latin typeface="Cambria Math"/>
                          <a:cs typeface="Times New Roman" pitchFamily="18" charset="0"/>
                        </a:rPr>
                        <m:t> </m:t>
                      </m:r>
                      <m:r>
                        <a:rPr lang="en-US" sz="2800" b="0" i="1">
                          <a:solidFill>
                            <a:schemeClr val="tx1"/>
                          </a:solidFill>
                          <a:latin typeface="Cambria Math"/>
                        </a:rPr>
                        <m:t>2</m:t>
                      </m:r>
                      <m:r>
                        <a:rPr lang="en-US" sz="2800" b="0" i="1">
                          <a:solidFill>
                            <a:schemeClr val="tx1"/>
                          </a:solidFill>
                          <a:latin typeface="Cambria Math"/>
                        </a:rPr>
                        <m:t>𝐴𝑙</m:t>
                      </m:r>
                      <m:r>
                        <a:rPr lang="en-US" sz="2800" b="0" i="1">
                          <a:solidFill>
                            <a:schemeClr val="tx1"/>
                          </a:solidFill>
                          <a:latin typeface="Cambria Math"/>
                        </a:rPr>
                        <m:t>+</m:t>
                      </m:r>
                      <m:r>
                        <m:rPr>
                          <m:sty m:val="p"/>
                        </m:rPr>
                        <a:rPr lang="en-US" sz="2800" b="0">
                          <a:solidFill>
                            <a:schemeClr val="tx1"/>
                          </a:solidFill>
                          <a:latin typeface="Cambria Math"/>
                          <a:cs typeface="Times New Roman" pitchFamily="18" charset="0"/>
                        </a:rPr>
                        <m:t>Cu</m:t>
                      </m:r>
                      <m:sSub>
                        <m:sSubPr>
                          <m:ctrlPr>
                            <a:rPr lang="en-US" sz="2800" i="1">
                              <a:solidFill>
                                <a:schemeClr val="tx1"/>
                              </a:solidFill>
                              <a:latin typeface="Cambria Math" panose="02040503050406030204" pitchFamily="18" charset="0"/>
                              <a:cs typeface="Times New Roman" pitchFamily="18" charset="0"/>
                            </a:rPr>
                          </m:ctrlPr>
                        </m:sSubPr>
                        <m:e>
                          <m:r>
                            <m:rPr>
                              <m:sty m:val="p"/>
                            </m:rPr>
                            <a:rPr lang="en-US" sz="2800" b="0">
                              <a:solidFill>
                                <a:schemeClr val="tx1"/>
                              </a:solidFill>
                              <a:latin typeface="Cambria Math"/>
                              <a:cs typeface="Times New Roman" pitchFamily="18" charset="0"/>
                            </a:rPr>
                            <m:t>Cl</m:t>
                          </m:r>
                        </m:e>
                        <m:sub>
                          <m:r>
                            <a:rPr lang="en-US" sz="2800" b="0">
                              <a:solidFill>
                                <a:schemeClr val="tx1"/>
                              </a:solidFill>
                              <a:latin typeface="Cambria Math"/>
                              <a:cs typeface="Times New Roman" pitchFamily="18" charset="0"/>
                            </a:rPr>
                            <m:t>2</m:t>
                          </m:r>
                        </m:sub>
                      </m:sSub>
                      <m:r>
                        <a:rPr lang="en-US" sz="2800" b="0" i="1">
                          <a:solidFill>
                            <a:schemeClr val="tx1"/>
                          </a:solidFill>
                          <a:latin typeface="Cambria Math"/>
                          <a:ea typeface="Cambria Math"/>
                        </a:rPr>
                        <m:t>→2</m:t>
                      </m:r>
                      <m:r>
                        <a:rPr lang="en-US" sz="2800" b="0" i="1">
                          <a:solidFill>
                            <a:schemeClr val="tx1"/>
                          </a:solidFill>
                          <a:latin typeface="Cambria Math"/>
                          <a:ea typeface="Cambria Math"/>
                        </a:rPr>
                        <m:t>𝐴𝑙</m:t>
                      </m:r>
                      <m:sSub>
                        <m:sSubPr>
                          <m:ctrlPr>
                            <a:rPr lang="en-US" sz="2800" i="1">
                              <a:solidFill>
                                <a:schemeClr val="tx1"/>
                              </a:solidFill>
                              <a:latin typeface="Cambria Math" panose="02040503050406030204" pitchFamily="18" charset="0"/>
                              <a:ea typeface="Cambria Math"/>
                            </a:rPr>
                          </m:ctrlPr>
                        </m:sSubPr>
                        <m:e>
                          <m:r>
                            <a:rPr lang="en-US" sz="2800" b="0" i="1">
                              <a:solidFill>
                                <a:schemeClr val="tx1"/>
                              </a:solidFill>
                              <a:latin typeface="Cambria Math"/>
                              <a:ea typeface="Cambria Math"/>
                            </a:rPr>
                            <m:t>𝐶𝑙</m:t>
                          </m:r>
                        </m:e>
                        <m:sub>
                          <m:r>
                            <a:rPr lang="en-US" sz="2800" b="0" i="1">
                              <a:solidFill>
                                <a:schemeClr val="tx1"/>
                              </a:solidFill>
                              <a:latin typeface="Cambria Math"/>
                              <a:ea typeface="Cambria Math"/>
                            </a:rPr>
                            <m:t>3</m:t>
                          </m:r>
                        </m:sub>
                      </m:sSub>
                      <m:r>
                        <a:rPr lang="en-US" sz="2800" b="0" i="1">
                          <a:solidFill>
                            <a:schemeClr val="tx1"/>
                          </a:solidFill>
                          <a:latin typeface="Cambria Math"/>
                          <a:ea typeface="Cambria Math"/>
                        </a:rPr>
                        <m:t>+3</m:t>
                      </m:r>
                      <m:r>
                        <a:rPr lang="en-US" sz="2800" b="0" i="1">
                          <a:solidFill>
                            <a:schemeClr val="tx1"/>
                          </a:solidFill>
                          <a:latin typeface="Cambria Math"/>
                          <a:ea typeface="Cambria Math"/>
                        </a:rPr>
                        <m:t>𝐶𝑢</m:t>
                      </m:r>
                    </m:oMath>
                  </m:oMathPara>
                </a14:m>
                <a:endParaRPr lang="en-US" sz="2800" dirty="0">
                  <a:solidFill>
                    <a:schemeClr val="tx1"/>
                  </a:solidFill>
                  <a:latin typeface="Times New Roman" pitchFamily="18" charset="0"/>
                  <a:cs typeface="Times New Roman" pitchFamily="18" charset="0"/>
                </a:endParaRPr>
              </a:p>
              <a:p>
                <a:pPr/>
                <a14:m>
                  <m:oMathPara xmlns:m="http://schemas.openxmlformats.org/officeDocument/2006/math">
                    <m:oMathParaPr>
                      <m:jc m:val="left"/>
                    </m:oMathParaPr>
                    <m:oMath xmlns:m="http://schemas.openxmlformats.org/officeDocument/2006/math">
                      <m:d>
                        <m:dPr>
                          <m:ctrlPr>
                            <a:rPr lang="en-US" sz="2800" i="1" smtClean="0">
                              <a:solidFill>
                                <a:schemeClr val="tx1"/>
                              </a:solidFill>
                              <a:latin typeface="Cambria Math" panose="02040503050406030204" pitchFamily="18" charset="0"/>
                              <a:cs typeface="Times New Roman" pitchFamily="18" charset="0"/>
                            </a:rPr>
                          </m:ctrlPr>
                        </m:dPr>
                        <m:e>
                          <m:r>
                            <a:rPr lang="en-US" sz="2800" b="0" i="1" smtClean="0">
                              <a:solidFill>
                                <a:schemeClr val="tx1"/>
                              </a:solidFill>
                              <a:latin typeface="Cambria Math"/>
                              <a:cs typeface="Times New Roman" pitchFamily="18" charset="0"/>
                            </a:rPr>
                            <m:t>4</m:t>
                          </m:r>
                        </m:e>
                      </m:d>
                      <m:r>
                        <a:rPr lang="en-US" sz="2800" b="0" i="1" smtClean="0">
                          <a:solidFill>
                            <a:schemeClr val="tx1"/>
                          </a:solidFill>
                          <a:latin typeface="Cambria Math"/>
                          <a:cs typeface="Times New Roman" pitchFamily="18" charset="0"/>
                        </a:rPr>
                        <m:t> </m:t>
                      </m:r>
                      <m:r>
                        <a:rPr lang="en-US" sz="2800" b="0" i="1">
                          <a:solidFill>
                            <a:schemeClr val="tx1"/>
                          </a:solidFill>
                          <a:latin typeface="Cambria Math"/>
                          <a:ea typeface="Cambria Math"/>
                        </a:rPr>
                        <m:t>𝐴𝑙</m:t>
                      </m:r>
                      <m:sSub>
                        <m:sSubPr>
                          <m:ctrlPr>
                            <a:rPr lang="en-US" sz="2800" i="1">
                              <a:solidFill>
                                <a:schemeClr val="tx1"/>
                              </a:solidFill>
                              <a:latin typeface="Cambria Math" panose="02040503050406030204" pitchFamily="18" charset="0"/>
                              <a:ea typeface="Cambria Math"/>
                            </a:rPr>
                          </m:ctrlPr>
                        </m:sSubPr>
                        <m:e>
                          <m:r>
                            <a:rPr lang="en-US" sz="2800" b="0" i="1">
                              <a:solidFill>
                                <a:schemeClr val="tx1"/>
                              </a:solidFill>
                              <a:latin typeface="Cambria Math"/>
                              <a:ea typeface="Cambria Math"/>
                            </a:rPr>
                            <m:t>𝐶𝑙</m:t>
                          </m:r>
                        </m:e>
                        <m:sub>
                          <m:r>
                            <a:rPr lang="en-US" sz="2800" b="0" i="1">
                              <a:solidFill>
                                <a:schemeClr val="tx1"/>
                              </a:solidFill>
                              <a:latin typeface="Cambria Math"/>
                              <a:ea typeface="Cambria Math"/>
                            </a:rPr>
                            <m:t>3</m:t>
                          </m:r>
                        </m:sub>
                      </m:sSub>
                      <m:r>
                        <a:rPr lang="en-US" sz="2800" b="0" i="1" smtClean="0">
                          <a:solidFill>
                            <a:schemeClr val="tx1"/>
                          </a:solidFill>
                          <a:latin typeface="Cambria Math"/>
                          <a:ea typeface="Cambria Math"/>
                        </a:rPr>
                        <m:t>+</m:t>
                      </m:r>
                      <m:r>
                        <a:rPr lang="en-US" sz="2800" b="0" i="1" smtClean="0">
                          <a:solidFill>
                            <a:schemeClr val="tx1"/>
                          </a:solidFill>
                          <a:latin typeface="Cambria Math"/>
                          <a:ea typeface="Cambria Math"/>
                        </a:rPr>
                        <m:t>𝐴𝑔</m:t>
                      </m:r>
                      <m:sSub>
                        <m:sSubPr>
                          <m:ctrlPr>
                            <a:rPr lang="en-US" sz="2800" i="1" smtClean="0">
                              <a:solidFill>
                                <a:schemeClr val="tx1"/>
                              </a:solidFill>
                              <a:latin typeface="Cambria Math" panose="02040503050406030204" pitchFamily="18" charset="0"/>
                              <a:ea typeface="Cambria Math"/>
                            </a:rPr>
                          </m:ctrlPr>
                        </m:sSubPr>
                        <m:e>
                          <m:r>
                            <a:rPr lang="en-US" sz="2800" b="0" i="1" smtClean="0">
                              <a:solidFill>
                                <a:schemeClr val="tx1"/>
                              </a:solidFill>
                              <a:latin typeface="Cambria Math"/>
                              <a:ea typeface="Cambria Math"/>
                            </a:rPr>
                            <m:t>𝑁𝑂</m:t>
                          </m:r>
                        </m:e>
                        <m:sub>
                          <m:r>
                            <a:rPr lang="en-US" sz="2800" b="0" i="1" smtClean="0">
                              <a:solidFill>
                                <a:schemeClr val="tx1"/>
                              </a:solidFill>
                              <a:latin typeface="Cambria Math"/>
                              <a:ea typeface="Cambria Math"/>
                            </a:rPr>
                            <m:t>3</m:t>
                          </m:r>
                        </m:sub>
                      </m:sSub>
                      <m:r>
                        <a:rPr lang="en-US" sz="2800" b="0" i="1" smtClean="0">
                          <a:solidFill>
                            <a:schemeClr val="tx1"/>
                          </a:solidFill>
                          <a:latin typeface="Cambria Math"/>
                          <a:ea typeface="Cambria Math"/>
                        </a:rPr>
                        <m:t>→</m:t>
                      </m:r>
                      <m:r>
                        <a:rPr lang="en-US" sz="2800" b="0" i="1" smtClean="0">
                          <a:solidFill>
                            <a:schemeClr val="tx1"/>
                          </a:solidFill>
                          <a:latin typeface="Cambria Math"/>
                          <a:ea typeface="Cambria Math"/>
                        </a:rPr>
                        <m:t>𝐴𝑔𝐶𝑙</m:t>
                      </m:r>
                      <m:r>
                        <a:rPr lang="en-US" sz="2800" b="0" i="1" smtClean="0">
                          <a:solidFill>
                            <a:schemeClr val="tx1"/>
                          </a:solidFill>
                          <a:latin typeface="Cambria Math"/>
                          <a:ea typeface="Cambria Math"/>
                        </a:rPr>
                        <m:t>↓+</m:t>
                      </m:r>
                      <m:r>
                        <a:rPr lang="en-US" sz="2800" b="0" i="1" smtClean="0">
                          <a:solidFill>
                            <a:schemeClr val="tx1"/>
                          </a:solidFill>
                          <a:latin typeface="Cambria Math"/>
                          <a:ea typeface="Cambria Math"/>
                        </a:rPr>
                        <m:t>𝐴𝑙</m:t>
                      </m:r>
                      <m:sSub>
                        <m:sSubPr>
                          <m:ctrlPr>
                            <a:rPr lang="en-US" sz="2800" i="1" smtClean="0">
                              <a:solidFill>
                                <a:schemeClr val="tx1"/>
                              </a:solidFill>
                              <a:latin typeface="Cambria Math" panose="02040503050406030204" pitchFamily="18" charset="0"/>
                              <a:ea typeface="Cambria Math"/>
                            </a:rPr>
                          </m:ctrlPr>
                        </m:sSubPr>
                        <m:e>
                          <m:r>
                            <a:rPr lang="en-US" sz="2800" b="0" i="1" smtClean="0">
                              <a:solidFill>
                                <a:schemeClr val="tx1"/>
                              </a:solidFill>
                              <a:latin typeface="Cambria Math"/>
                              <a:ea typeface="Cambria Math"/>
                            </a:rPr>
                            <m:t>(</m:t>
                          </m:r>
                          <m:sSub>
                            <m:sSubPr>
                              <m:ctrlPr>
                                <a:rPr lang="en-US" sz="2800" i="1" smtClean="0">
                                  <a:solidFill>
                                    <a:schemeClr val="tx1"/>
                                  </a:solidFill>
                                  <a:latin typeface="Cambria Math" panose="02040503050406030204" pitchFamily="18" charset="0"/>
                                  <a:ea typeface="Cambria Math"/>
                                </a:rPr>
                              </m:ctrlPr>
                            </m:sSubPr>
                            <m:e>
                              <m:r>
                                <a:rPr lang="en-US" sz="2800" b="0" i="1" smtClean="0">
                                  <a:solidFill>
                                    <a:schemeClr val="tx1"/>
                                  </a:solidFill>
                                  <a:latin typeface="Cambria Math"/>
                                  <a:ea typeface="Cambria Math"/>
                                </a:rPr>
                                <m:t>𝑁𝑂</m:t>
                              </m:r>
                            </m:e>
                            <m:sub>
                              <m:r>
                                <a:rPr lang="en-US" sz="2800" b="0" i="1" smtClean="0">
                                  <a:solidFill>
                                    <a:schemeClr val="tx1"/>
                                  </a:solidFill>
                                  <a:latin typeface="Cambria Math"/>
                                  <a:ea typeface="Cambria Math"/>
                                </a:rPr>
                                <m:t>3</m:t>
                              </m:r>
                            </m:sub>
                          </m:sSub>
                          <m:r>
                            <a:rPr lang="en-US" sz="2800" b="0" i="1" smtClean="0">
                              <a:solidFill>
                                <a:schemeClr val="tx1"/>
                              </a:solidFill>
                              <a:latin typeface="Cambria Math"/>
                              <a:ea typeface="Cambria Math"/>
                            </a:rPr>
                            <m:t>)</m:t>
                          </m:r>
                        </m:e>
                        <m:sub>
                          <m:r>
                            <a:rPr lang="en-US" sz="2800" b="0" i="1" smtClean="0">
                              <a:solidFill>
                                <a:schemeClr val="tx1"/>
                              </a:solidFill>
                              <a:latin typeface="Cambria Math"/>
                              <a:ea typeface="Cambria Math"/>
                            </a:rPr>
                            <m:t>3</m:t>
                          </m:r>
                        </m:sub>
                      </m:sSub>
                    </m:oMath>
                  </m:oMathPara>
                </a14:m>
                <a:endParaRPr lang="en-US" sz="2800" i="1" dirty="0" smtClean="0">
                  <a:solidFill>
                    <a:schemeClr val="accent1">
                      <a:lumMod val="75000"/>
                    </a:schemeClr>
                  </a:solidFill>
                  <a:latin typeface="Times New Roman" pitchFamily="18" charset="0"/>
                  <a:cs typeface="Times New Roman"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57200" y="2277027"/>
                <a:ext cx="8686800" cy="2262158"/>
              </a:xfrm>
              <a:prstGeom prst="rect">
                <a:avLst/>
              </a:prstGeom>
              <a:blipFill rotWithShape="1">
                <a:blip r:embed="rId3"/>
                <a:stretch>
                  <a:fillRect l="-1474" t="-2965"/>
                </a:stretch>
              </a:blipFill>
            </p:spPr>
            <p:txBody>
              <a:bodyPr/>
              <a:lstStyle/>
              <a:p>
                <a:r>
                  <a:rPr lang="en-US">
                    <a:noFill/>
                  </a:rPr>
                  <a:t> </a:t>
                </a:r>
              </a:p>
            </p:txBody>
          </p:sp>
        </mc:Fallback>
      </mc:AlternateContent>
    </p:spTree>
    <p:extLst>
      <p:ext uri="{BB962C8B-B14F-4D97-AF65-F5344CB8AC3E}">
        <p14:creationId xmlns:p14="http://schemas.microsoft.com/office/powerpoint/2010/main" val="4029619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435">
                                          <p:stCondLst>
                                            <p:cond delay="0"/>
                                          </p:stCondLst>
                                        </p:cTn>
                                        <p:tgtEl>
                                          <p:spTgt spid="15"/>
                                        </p:tgtEl>
                                      </p:cBhvr>
                                    </p:animEffect>
                                    <p:anim calcmode="lin" valueType="num">
                                      <p:cBhvr>
                                        <p:cTn id="15"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18"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19"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20" dur="20">
                                          <p:stCondLst>
                                            <p:cond delay="487"/>
                                          </p:stCondLst>
                                        </p:cTn>
                                        <p:tgtEl>
                                          <p:spTgt spid="15"/>
                                        </p:tgtEl>
                                      </p:cBhvr>
                                      <p:to x="100000" y="60000"/>
                                    </p:animScale>
                                    <p:animScale>
                                      <p:cBhvr>
                                        <p:cTn id="21" dur="124" decel="50000">
                                          <p:stCondLst>
                                            <p:cond delay="507"/>
                                          </p:stCondLst>
                                        </p:cTn>
                                        <p:tgtEl>
                                          <p:spTgt spid="15"/>
                                        </p:tgtEl>
                                      </p:cBhvr>
                                      <p:to x="100000" y="100000"/>
                                    </p:animScale>
                                    <p:animScale>
                                      <p:cBhvr>
                                        <p:cTn id="22" dur="20">
                                          <p:stCondLst>
                                            <p:cond delay="984"/>
                                          </p:stCondLst>
                                        </p:cTn>
                                        <p:tgtEl>
                                          <p:spTgt spid="15"/>
                                        </p:tgtEl>
                                      </p:cBhvr>
                                      <p:to x="100000" y="80000"/>
                                    </p:animScale>
                                    <p:animScale>
                                      <p:cBhvr>
                                        <p:cTn id="23" dur="124" decel="50000">
                                          <p:stCondLst>
                                            <p:cond delay="1004"/>
                                          </p:stCondLst>
                                        </p:cTn>
                                        <p:tgtEl>
                                          <p:spTgt spid="15"/>
                                        </p:tgtEl>
                                      </p:cBhvr>
                                      <p:to x="100000" y="100000"/>
                                    </p:animScale>
                                    <p:animScale>
                                      <p:cBhvr>
                                        <p:cTn id="24" dur="20">
                                          <p:stCondLst>
                                            <p:cond delay="1231"/>
                                          </p:stCondLst>
                                        </p:cTn>
                                        <p:tgtEl>
                                          <p:spTgt spid="15"/>
                                        </p:tgtEl>
                                      </p:cBhvr>
                                      <p:to x="100000" y="90000"/>
                                    </p:animScale>
                                    <p:animScale>
                                      <p:cBhvr>
                                        <p:cTn id="25" dur="124" decel="50000">
                                          <p:stCondLst>
                                            <p:cond delay="1251"/>
                                          </p:stCondLst>
                                        </p:cTn>
                                        <p:tgtEl>
                                          <p:spTgt spid="15"/>
                                        </p:tgtEl>
                                      </p:cBhvr>
                                      <p:to x="100000" y="100000"/>
                                    </p:animScale>
                                    <p:animScale>
                                      <p:cBhvr>
                                        <p:cTn id="26" dur="20">
                                          <p:stCondLst>
                                            <p:cond delay="1356"/>
                                          </p:stCondLst>
                                        </p:cTn>
                                        <p:tgtEl>
                                          <p:spTgt spid="15"/>
                                        </p:tgtEl>
                                      </p:cBhvr>
                                      <p:to x="100000" y="95000"/>
                                    </p:animScale>
                                    <p:animScale>
                                      <p:cBhvr>
                                        <p:cTn id="27" dur="124" decel="50000">
                                          <p:stCondLst>
                                            <p:cond delay="1376"/>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75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left)">
                                      <p:cBhvr>
                                        <p:cTn id="37" dur="75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wipe(left)">
                                      <p:cBhvr>
                                        <p:cTn id="42" dur="75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wipe(left)">
                                      <p:cBhvr>
                                        <p:cTn id="47" dur="750"/>
                                        <p:tgtEl>
                                          <p:spTgt spid="1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wipe(left)">
                                      <p:cBhvr>
                                        <p:cTn id="52" dur="75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152400" y="1905000"/>
            <a:ext cx="8915400" cy="2209800"/>
          </a:xfrm>
        </p:spPr>
        <p:txBody>
          <a:bodyPr/>
          <a:lstStyle/>
          <a:p>
            <a:pPr algn="l" eaLnBrk="1" hangingPunct="1"/>
            <a:r>
              <a:rPr lang="en-US" altLang="en-US" sz="3600" b="1" smtClean="0">
                <a:solidFill>
                  <a:srgbClr val="0000CC"/>
                </a:solidFill>
                <a:latin typeface="Times New Roman" panose="02020603050405020304" pitchFamily="18" charset="0"/>
                <a:cs typeface="Times New Roman" panose="02020603050405020304" pitchFamily="18" charset="0"/>
              </a:rPr>
              <a:t>Câu 2. </a:t>
            </a:r>
            <a:r>
              <a:rPr lang="en-US" altLang="en-US" sz="2800" smtClean="0">
                <a:solidFill>
                  <a:schemeClr val="tx1"/>
                </a:solidFill>
              </a:rPr>
              <a:t>Kim loại đứng trước …… phản ứng với nước ở điều kiện thường tạo kiềm và giải phóng khí H</a:t>
            </a:r>
            <a:r>
              <a:rPr lang="en-US" altLang="en-US" sz="2800" baseline="-25000" smtClean="0">
                <a:solidFill>
                  <a:schemeClr val="tx1"/>
                </a:solidFill>
              </a:rPr>
              <a:t>2</a:t>
            </a:r>
            <a:r>
              <a:rPr lang="en-US" altLang="en-US" sz="2800" smtClean="0">
                <a:solidFill>
                  <a:schemeClr val="tx1"/>
                </a:solidFill>
              </a:rPr>
              <a:t>.</a:t>
            </a:r>
            <a:endParaRPr lang="en-US" altLang="en-US" sz="2800" b="1" smtClean="0">
              <a:solidFill>
                <a:schemeClr val="tx1"/>
              </a:solidFill>
            </a:endParaRPr>
          </a:p>
        </p:txBody>
      </p:sp>
      <p:sp>
        <p:nvSpPr>
          <p:cNvPr id="8195" name="Text Box 3"/>
          <p:cNvSpPr txBox="1">
            <a:spLocks noChangeArrowheads="1"/>
          </p:cNvSpPr>
          <p:nvPr/>
        </p:nvSpPr>
        <p:spPr bwMode="auto">
          <a:xfrm>
            <a:off x="228600" y="365125"/>
            <a:ext cx="8763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defRPr/>
            </a:pPr>
            <a:r>
              <a:rPr lang="en-US" altLang="en-US" sz="2800" dirty="0" smtClean="0">
                <a:solidFill>
                  <a:schemeClr val="accent5">
                    <a:lumMod val="50000"/>
                  </a:schemeClr>
                </a:solidFill>
                <a:latin typeface="Times New Roman" panose="02020603050405020304" pitchFamily="18" charset="0"/>
              </a:rPr>
              <a:t>DÃY HOẠT ĐỘNG HÓA HỌC CỦA KIM LOẠI</a:t>
            </a:r>
          </a:p>
          <a:p>
            <a:pPr algn="ctr">
              <a:spcBef>
                <a:spcPct val="50000"/>
              </a:spcBef>
              <a:defRPr/>
            </a:pPr>
            <a:r>
              <a:rPr lang="en-US" altLang="en-US" sz="3200" dirty="0" smtClean="0">
                <a:solidFill>
                  <a:srgbClr val="CC0000"/>
                </a:solidFill>
                <a:latin typeface="Times New Roman" panose="02020603050405020304" pitchFamily="18" charset="0"/>
              </a:rPr>
              <a:t>K, Na, Ba, Ca, Mg, Al, Zn, Fe, </a:t>
            </a:r>
            <a:r>
              <a:rPr lang="en-US" altLang="en-US" sz="3200" dirty="0" err="1" smtClean="0">
                <a:solidFill>
                  <a:srgbClr val="CC0000"/>
                </a:solidFill>
                <a:latin typeface="Times New Roman" panose="02020603050405020304" pitchFamily="18" charset="0"/>
              </a:rPr>
              <a:t>Pb</a:t>
            </a:r>
            <a:r>
              <a:rPr lang="en-US" altLang="en-US" sz="3200" dirty="0" smtClean="0">
                <a:solidFill>
                  <a:srgbClr val="CC0000"/>
                </a:solidFill>
                <a:latin typeface="Times New Roman" panose="02020603050405020304" pitchFamily="18" charset="0"/>
              </a:rPr>
              <a:t>, H, Cu, Ag, Au</a:t>
            </a:r>
            <a:endParaRPr lang="en-US" altLang="en-US" sz="3200" dirty="0">
              <a:solidFill>
                <a:srgbClr val="CC0000"/>
              </a:solidFill>
              <a:latin typeface="Times New Roman" panose="02020603050405020304" pitchFamily="18" charset="0"/>
            </a:endParaRPr>
          </a:p>
        </p:txBody>
      </p:sp>
      <p:sp>
        <p:nvSpPr>
          <p:cNvPr id="41988" name="Text Box 4">
            <a:hlinkClick r:id="rId2" action="ppaction://hlinksldjump"/>
          </p:cNvPr>
          <p:cNvSpPr txBox="1">
            <a:spLocks noChangeArrowheads="1"/>
          </p:cNvSpPr>
          <p:nvPr/>
        </p:nvSpPr>
        <p:spPr bwMode="auto">
          <a:xfrm>
            <a:off x="6400800" y="4191000"/>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D</a:t>
            </a:r>
            <a:r>
              <a:rPr lang="en-US" altLang="en-US" sz="2800"/>
              <a:t>. Mg.</a:t>
            </a:r>
          </a:p>
        </p:txBody>
      </p:sp>
      <p:sp>
        <p:nvSpPr>
          <p:cNvPr id="41989" name="Text Box 5"/>
          <p:cNvSpPr txBox="1">
            <a:spLocks noChangeArrowheads="1"/>
          </p:cNvSpPr>
          <p:nvPr/>
        </p:nvSpPr>
        <p:spPr bwMode="auto">
          <a:xfrm>
            <a:off x="914400" y="4191000"/>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A</a:t>
            </a:r>
            <a:r>
              <a:rPr lang="en-US" altLang="en-US" sz="2800"/>
              <a:t>. Al.</a:t>
            </a:r>
          </a:p>
        </p:txBody>
      </p:sp>
      <p:sp>
        <p:nvSpPr>
          <p:cNvPr id="41990" name="Text Box 6"/>
          <p:cNvSpPr txBox="1">
            <a:spLocks noChangeArrowheads="1"/>
          </p:cNvSpPr>
          <p:nvPr/>
        </p:nvSpPr>
        <p:spPr bwMode="auto">
          <a:xfrm>
            <a:off x="2687638" y="4200525"/>
            <a:ext cx="11985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B</a:t>
            </a:r>
            <a:r>
              <a:rPr lang="en-US" altLang="en-US" sz="2800"/>
              <a:t>. Zn.</a:t>
            </a:r>
          </a:p>
        </p:txBody>
      </p:sp>
      <p:sp>
        <p:nvSpPr>
          <p:cNvPr id="41991" name="Text Box 7"/>
          <p:cNvSpPr txBox="1">
            <a:spLocks noChangeArrowheads="1"/>
          </p:cNvSpPr>
          <p:nvPr/>
        </p:nvSpPr>
        <p:spPr bwMode="auto">
          <a:xfrm>
            <a:off x="4495800" y="4191000"/>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C</a:t>
            </a:r>
            <a:r>
              <a:rPr lang="en-US" altLang="en-US" sz="2800"/>
              <a:t>. Fe.</a:t>
            </a:r>
          </a:p>
        </p:txBody>
      </p:sp>
    </p:spTree>
    <p:extLst>
      <p:ext uri="{BB962C8B-B14F-4D97-AF65-F5344CB8AC3E}">
        <p14:creationId xmlns:p14="http://schemas.microsoft.com/office/powerpoint/2010/main" val="2088466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198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41988"/>
                                        </p:tgtEl>
                                      </p:cBhvr>
                                    </p:animEffect>
                                    <p:set>
                                      <p:cBhvr>
                                        <p:cTn id="7" dur="1" fill="hold">
                                          <p:stCondLst>
                                            <p:cond delay="499"/>
                                          </p:stCondLst>
                                        </p:cTn>
                                        <p:tgtEl>
                                          <p:spTgt spid="41988"/>
                                        </p:tgtEl>
                                        <p:attrNameLst>
                                          <p:attrName>style.visibility</p:attrName>
                                        </p:attrNameLst>
                                      </p:cBhvr>
                                      <p:to>
                                        <p:strVal val="hidden"/>
                                      </p:to>
                                    </p:set>
                                  </p:childTnLst>
                                </p:cTn>
                              </p:par>
                            </p:childTnLst>
                          </p:cTn>
                        </p:par>
                      </p:childTnLst>
                    </p:cTn>
                  </p:par>
                </p:childTnLst>
              </p:cTn>
              <p:nextCondLst>
                <p:cond evt="onClick" delay="0">
                  <p:tgtEl>
                    <p:spTgt spid="41988"/>
                  </p:tgtEl>
                </p:cond>
              </p:nextCondLst>
            </p:seq>
            <p:seq concurrent="1" nextAc="seek">
              <p:cTn id="8" restart="whenNotActive" fill="hold" evtFilter="cancelBubble" nodeType="interactiveSeq">
                <p:stCondLst>
                  <p:cond evt="onClick" delay="0">
                    <p:tgtEl>
                      <p:spTgt spid="419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mph" presetSubtype="0" fill="hold" grpId="0" nodeType="clickEffect">
                                  <p:stCondLst>
                                    <p:cond delay="0"/>
                                  </p:stCondLst>
                                  <p:childTnLst>
                                    <p:animRot by="21600000">
                                      <p:cBhvr>
                                        <p:cTn id="12" dur="2000" fill="hold"/>
                                        <p:tgtEl>
                                          <p:spTgt spid="41989"/>
                                        </p:tgtEl>
                                        <p:attrNameLst>
                                          <p:attrName>r</p:attrName>
                                        </p:attrNameLst>
                                      </p:cBhvr>
                                    </p:animRot>
                                  </p:childTnLst>
                                </p:cTn>
                              </p:par>
                            </p:childTnLst>
                          </p:cTn>
                        </p:par>
                      </p:childTnLst>
                    </p:cTn>
                  </p:par>
                </p:childTnLst>
              </p:cTn>
              <p:nextCondLst>
                <p:cond evt="onClick" delay="0">
                  <p:tgtEl>
                    <p:spTgt spid="41989"/>
                  </p:tgtEl>
                </p:cond>
              </p:nextCondLst>
            </p:seq>
            <p:seq concurrent="1" nextAc="seek">
              <p:cTn id="13" restart="whenNotActive" fill="hold" evtFilter="cancelBubble" nodeType="interactiveSeq">
                <p:stCondLst>
                  <p:cond evt="onClick" delay="0">
                    <p:tgtEl>
                      <p:spTgt spid="41990"/>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8" presetClass="emph" presetSubtype="0" fill="hold" grpId="0" nodeType="clickEffect">
                                  <p:stCondLst>
                                    <p:cond delay="0"/>
                                  </p:stCondLst>
                                  <p:childTnLst>
                                    <p:animRot by="21600000">
                                      <p:cBhvr>
                                        <p:cTn id="17" dur="2000" fill="hold"/>
                                        <p:tgtEl>
                                          <p:spTgt spid="41990"/>
                                        </p:tgtEl>
                                        <p:attrNameLst>
                                          <p:attrName>r</p:attrName>
                                        </p:attrNameLst>
                                      </p:cBhvr>
                                    </p:animRot>
                                  </p:childTnLst>
                                </p:cTn>
                              </p:par>
                            </p:childTnLst>
                          </p:cTn>
                        </p:par>
                      </p:childTnLst>
                    </p:cTn>
                  </p:par>
                </p:childTnLst>
              </p:cTn>
              <p:nextCondLst>
                <p:cond evt="onClick" delay="0">
                  <p:tgtEl>
                    <p:spTgt spid="41990"/>
                  </p:tgtEl>
                </p:cond>
              </p:nextCondLst>
            </p:seq>
            <p:seq concurrent="1" nextAc="seek">
              <p:cTn id="18" restart="whenNotActive" fill="hold" evtFilter="cancelBubble" nodeType="interactiveSeq">
                <p:stCondLst>
                  <p:cond evt="onClick" delay="0">
                    <p:tgtEl>
                      <p:spTgt spid="4199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8" presetClass="emph" presetSubtype="0" fill="hold" grpId="0" nodeType="clickEffect">
                                  <p:stCondLst>
                                    <p:cond delay="0"/>
                                  </p:stCondLst>
                                  <p:childTnLst>
                                    <p:animRot by="21600000">
                                      <p:cBhvr>
                                        <p:cTn id="22" dur="2000" fill="hold"/>
                                        <p:tgtEl>
                                          <p:spTgt spid="41991"/>
                                        </p:tgtEl>
                                        <p:attrNameLst>
                                          <p:attrName>r</p:attrName>
                                        </p:attrNameLst>
                                      </p:cBhvr>
                                    </p:animRot>
                                  </p:childTnLst>
                                </p:cTn>
                              </p:par>
                            </p:childTnLst>
                          </p:cTn>
                        </p:par>
                      </p:childTnLst>
                    </p:cTn>
                  </p:par>
                </p:childTnLst>
              </p:cTn>
              <p:nextCondLst>
                <p:cond evt="onClick" delay="0">
                  <p:tgtEl>
                    <p:spTgt spid="41991"/>
                  </p:tgtEl>
                </p:cond>
              </p:nextCondLst>
            </p:seq>
          </p:childTnLst>
        </p:cTn>
      </p:par>
    </p:tnLst>
    <p:bldLst>
      <p:bldP spid="41988" grpId="0"/>
      <p:bldP spid="41989" grpId="0"/>
      <p:bldP spid="41990" grpId="0"/>
      <p:bldP spid="419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52400" y="1905000"/>
            <a:ext cx="8915400" cy="2209800"/>
          </a:xfrm>
        </p:spPr>
        <p:txBody>
          <a:bodyPr/>
          <a:lstStyle/>
          <a:p>
            <a:pPr algn="l" eaLnBrk="1" hangingPunct="1"/>
            <a:r>
              <a:rPr lang="en-US" altLang="en-US" sz="3600" b="1" smtClean="0">
                <a:solidFill>
                  <a:srgbClr val="0000CC"/>
                </a:solidFill>
                <a:latin typeface="Times New Roman" panose="02020603050405020304" pitchFamily="18" charset="0"/>
                <a:cs typeface="Times New Roman" panose="02020603050405020304" pitchFamily="18" charset="0"/>
              </a:rPr>
              <a:t>Câu 3. </a:t>
            </a:r>
            <a:r>
              <a:rPr lang="en-US" altLang="en-US" sz="3200" smtClean="0">
                <a:solidFill>
                  <a:schemeClr val="tx1"/>
                </a:solidFill>
              </a:rPr>
              <a:t>Kim loại đứng sau ……. không phản ứng với một số dung dịch axit (HCl, H</a:t>
            </a:r>
            <a:r>
              <a:rPr lang="en-US" altLang="en-US" sz="3200" baseline="-25000" smtClean="0">
                <a:solidFill>
                  <a:schemeClr val="tx1"/>
                </a:solidFill>
              </a:rPr>
              <a:t>2</a:t>
            </a:r>
            <a:r>
              <a:rPr lang="en-US" altLang="en-US" sz="3200" smtClean="0">
                <a:solidFill>
                  <a:schemeClr val="tx1"/>
                </a:solidFill>
              </a:rPr>
              <a:t>SO</a:t>
            </a:r>
            <a:r>
              <a:rPr lang="en-US" altLang="en-US" sz="3200" baseline="-25000" smtClean="0">
                <a:solidFill>
                  <a:schemeClr val="tx1"/>
                </a:solidFill>
              </a:rPr>
              <a:t>4 </a:t>
            </a:r>
            <a:r>
              <a:rPr lang="en-US" altLang="en-US" sz="3200" smtClean="0">
                <a:solidFill>
                  <a:schemeClr val="tx1"/>
                </a:solidFill>
              </a:rPr>
              <a:t> loãng …)</a:t>
            </a:r>
            <a:br>
              <a:rPr lang="en-US" altLang="en-US" sz="3200" smtClean="0">
                <a:solidFill>
                  <a:schemeClr val="tx1"/>
                </a:solidFill>
              </a:rPr>
            </a:br>
            <a:endParaRPr lang="en-US" altLang="en-US" sz="3200" smtClean="0">
              <a:solidFill>
                <a:schemeClr val="tx1"/>
              </a:solidFill>
            </a:endParaRPr>
          </a:p>
        </p:txBody>
      </p:sp>
      <p:sp>
        <p:nvSpPr>
          <p:cNvPr id="9219" name="Text Box 3"/>
          <p:cNvSpPr txBox="1">
            <a:spLocks noChangeArrowheads="1"/>
          </p:cNvSpPr>
          <p:nvPr/>
        </p:nvSpPr>
        <p:spPr bwMode="auto">
          <a:xfrm>
            <a:off x="228600" y="365125"/>
            <a:ext cx="8763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defRPr/>
            </a:pPr>
            <a:r>
              <a:rPr lang="en-US" altLang="en-US" sz="3200" dirty="0" smtClean="0">
                <a:solidFill>
                  <a:schemeClr val="accent5">
                    <a:lumMod val="50000"/>
                  </a:schemeClr>
                </a:solidFill>
                <a:latin typeface="Times New Roman" panose="02020603050405020304" pitchFamily="18" charset="0"/>
              </a:rPr>
              <a:t>DÃY HOẠT ĐỘNG HÓA HỌC CỦA KIM LOẠI</a:t>
            </a:r>
          </a:p>
          <a:p>
            <a:pPr algn="ctr">
              <a:spcBef>
                <a:spcPct val="50000"/>
              </a:spcBef>
              <a:defRPr/>
            </a:pPr>
            <a:r>
              <a:rPr lang="en-US" altLang="en-US" sz="3200" dirty="0" smtClean="0">
                <a:solidFill>
                  <a:srgbClr val="CC0000"/>
                </a:solidFill>
                <a:latin typeface="Times New Roman" panose="02020603050405020304" pitchFamily="18" charset="0"/>
              </a:rPr>
              <a:t>K, Na, Ba, Ca, Mg, Al, Zn, Fe, </a:t>
            </a:r>
            <a:r>
              <a:rPr lang="en-US" altLang="en-US" sz="3200" dirty="0" err="1" smtClean="0">
                <a:solidFill>
                  <a:srgbClr val="CC0000"/>
                </a:solidFill>
                <a:latin typeface="Times New Roman" panose="02020603050405020304" pitchFamily="18" charset="0"/>
              </a:rPr>
              <a:t>Pb</a:t>
            </a:r>
            <a:r>
              <a:rPr lang="en-US" altLang="en-US" sz="3200" dirty="0" smtClean="0">
                <a:solidFill>
                  <a:srgbClr val="CC0000"/>
                </a:solidFill>
                <a:latin typeface="Times New Roman" panose="02020603050405020304" pitchFamily="18" charset="0"/>
              </a:rPr>
              <a:t>, H, Cu, Ag, Au</a:t>
            </a:r>
            <a:endParaRPr lang="en-US" altLang="en-US" sz="3200" dirty="0">
              <a:solidFill>
                <a:srgbClr val="CC0000"/>
              </a:solidFill>
              <a:latin typeface="Times New Roman" panose="02020603050405020304" pitchFamily="18" charset="0"/>
            </a:endParaRPr>
          </a:p>
        </p:txBody>
      </p:sp>
      <p:sp>
        <p:nvSpPr>
          <p:cNvPr id="43012" name="Text Box 4">
            <a:hlinkClick r:id="rId2" action="ppaction://hlinksldjump"/>
          </p:cNvPr>
          <p:cNvSpPr txBox="1">
            <a:spLocks noChangeArrowheads="1"/>
          </p:cNvSpPr>
          <p:nvPr/>
        </p:nvSpPr>
        <p:spPr bwMode="auto">
          <a:xfrm>
            <a:off x="4572000" y="41195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C</a:t>
            </a:r>
            <a:r>
              <a:rPr lang="en-US" altLang="en-US" sz="2800"/>
              <a:t>. H.</a:t>
            </a:r>
          </a:p>
        </p:txBody>
      </p:sp>
      <p:sp>
        <p:nvSpPr>
          <p:cNvPr id="43013" name="Text Box 5"/>
          <p:cNvSpPr txBox="1">
            <a:spLocks noChangeArrowheads="1"/>
          </p:cNvSpPr>
          <p:nvPr/>
        </p:nvSpPr>
        <p:spPr bwMode="auto">
          <a:xfrm>
            <a:off x="914400" y="4119563"/>
            <a:ext cx="114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A</a:t>
            </a:r>
            <a:r>
              <a:rPr lang="en-US" altLang="en-US" sz="2800"/>
              <a:t>. Al.</a:t>
            </a:r>
          </a:p>
        </p:txBody>
      </p:sp>
      <p:sp>
        <p:nvSpPr>
          <p:cNvPr id="43014" name="Text Box 6"/>
          <p:cNvSpPr txBox="1">
            <a:spLocks noChangeArrowheads="1"/>
          </p:cNvSpPr>
          <p:nvPr/>
        </p:nvSpPr>
        <p:spPr bwMode="auto">
          <a:xfrm>
            <a:off x="2687638" y="4129088"/>
            <a:ext cx="11985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B</a:t>
            </a:r>
            <a:r>
              <a:rPr lang="en-US" altLang="en-US" sz="2800"/>
              <a:t>. Zn.</a:t>
            </a:r>
          </a:p>
        </p:txBody>
      </p:sp>
      <p:sp>
        <p:nvSpPr>
          <p:cNvPr id="43015" name="Text Box 7"/>
          <p:cNvSpPr txBox="1">
            <a:spLocks noChangeArrowheads="1"/>
          </p:cNvSpPr>
          <p:nvPr/>
        </p:nvSpPr>
        <p:spPr bwMode="auto">
          <a:xfrm>
            <a:off x="6858000" y="4119563"/>
            <a:ext cx="137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D</a:t>
            </a:r>
            <a:r>
              <a:rPr lang="en-US" altLang="en-US" sz="2800"/>
              <a:t>. Mg.</a:t>
            </a:r>
          </a:p>
        </p:txBody>
      </p:sp>
    </p:spTree>
    <p:extLst>
      <p:ext uri="{BB962C8B-B14F-4D97-AF65-F5344CB8AC3E}">
        <p14:creationId xmlns:p14="http://schemas.microsoft.com/office/powerpoint/2010/main" val="25103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30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43012"/>
                                        </p:tgtEl>
                                      </p:cBhvr>
                                    </p:animEffect>
                                    <p:set>
                                      <p:cBhvr>
                                        <p:cTn id="7" dur="1" fill="hold">
                                          <p:stCondLst>
                                            <p:cond delay="499"/>
                                          </p:stCondLst>
                                        </p:cTn>
                                        <p:tgtEl>
                                          <p:spTgt spid="43012"/>
                                        </p:tgtEl>
                                        <p:attrNameLst>
                                          <p:attrName>style.visibility</p:attrName>
                                        </p:attrNameLst>
                                      </p:cBhvr>
                                      <p:to>
                                        <p:strVal val="hidden"/>
                                      </p:to>
                                    </p:set>
                                  </p:childTnLst>
                                </p:cTn>
                              </p:par>
                            </p:childTnLst>
                          </p:cTn>
                        </p:par>
                      </p:childTnLst>
                    </p:cTn>
                  </p:par>
                </p:childTnLst>
              </p:cTn>
              <p:nextCondLst>
                <p:cond evt="onClick" delay="0">
                  <p:tgtEl>
                    <p:spTgt spid="43012"/>
                  </p:tgtEl>
                </p:cond>
              </p:nextCondLst>
            </p:seq>
            <p:seq concurrent="1" nextAc="seek">
              <p:cTn id="8" restart="whenNotActive" fill="hold" evtFilter="cancelBubble" nodeType="interactiveSeq">
                <p:stCondLst>
                  <p:cond evt="onClick" delay="0">
                    <p:tgtEl>
                      <p:spTgt spid="430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mph" presetSubtype="0" fill="hold" grpId="0" nodeType="clickEffect">
                                  <p:stCondLst>
                                    <p:cond delay="0"/>
                                  </p:stCondLst>
                                  <p:childTnLst>
                                    <p:animRot by="21600000">
                                      <p:cBhvr>
                                        <p:cTn id="12" dur="2000" fill="hold"/>
                                        <p:tgtEl>
                                          <p:spTgt spid="43013"/>
                                        </p:tgtEl>
                                        <p:attrNameLst>
                                          <p:attrName>r</p:attrName>
                                        </p:attrNameLst>
                                      </p:cBhvr>
                                    </p:animRot>
                                  </p:childTnLst>
                                </p:cTn>
                              </p:par>
                            </p:childTnLst>
                          </p:cTn>
                        </p:par>
                      </p:childTnLst>
                    </p:cTn>
                  </p:par>
                </p:childTnLst>
              </p:cTn>
              <p:nextCondLst>
                <p:cond evt="onClick" delay="0">
                  <p:tgtEl>
                    <p:spTgt spid="43013"/>
                  </p:tgtEl>
                </p:cond>
              </p:nextCondLst>
            </p:seq>
            <p:seq concurrent="1" nextAc="seek">
              <p:cTn id="13" restart="whenNotActive" fill="hold" evtFilter="cancelBubble" nodeType="interactiveSeq">
                <p:stCondLst>
                  <p:cond evt="onClick" delay="0">
                    <p:tgtEl>
                      <p:spTgt spid="4301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8" presetClass="emph" presetSubtype="0" fill="hold" grpId="0" nodeType="clickEffect">
                                  <p:stCondLst>
                                    <p:cond delay="0"/>
                                  </p:stCondLst>
                                  <p:childTnLst>
                                    <p:animRot by="21600000">
                                      <p:cBhvr>
                                        <p:cTn id="17" dur="2000" fill="hold"/>
                                        <p:tgtEl>
                                          <p:spTgt spid="43014"/>
                                        </p:tgtEl>
                                        <p:attrNameLst>
                                          <p:attrName>r</p:attrName>
                                        </p:attrNameLst>
                                      </p:cBhvr>
                                    </p:animRot>
                                  </p:childTnLst>
                                </p:cTn>
                              </p:par>
                            </p:childTnLst>
                          </p:cTn>
                        </p:par>
                      </p:childTnLst>
                    </p:cTn>
                  </p:par>
                </p:childTnLst>
              </p:cTn>
              <p:nextCondLst>
                <p:cond evt="onClick" delay="0">
                  <p:tgtEl>
                    <p:spTgt spid="43014"/>
                  </p:tgtEl>
                </p:cond>
              </p:nextCondLst>
            </p:seq>
            <p:seq concurrent="1" nextAc="seek">
              <p:cTn id="18" restart="whenNotActive" fill="hold" evtFilter="cancelBubble" nodeType="interactiveSeq">
                <p:stCondLst>
                  <p:cond evt="onClick" delay="0">
                    <p:tgtEl>
                      <p:spTgt spid="43015"/>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8" presetClass="emph" presetSubtype="0" fill="hold" grpId="0" nodeType="clickEffect">
                                  <p:stCondLst>
                                    <p:cond delay="0"/>
                                  </p:stCondLst>
                                  <p:childTnLst>
                                    <p:animRot by="21600000">
                                      <p:cBhvr>
                                        <p:cTn id="22" dur="2000" fill="hold"/>
                                        <p:tgtEl>
                                          <p:spTgt spid="43015"/>
                                        </p:tgtEl>
                                        <p:attrNameLst>
                                          <p:attrName>r</p:attrName>
                                        </p:attrNameLst>
                                      </p:cBhvr>
                                    </p:animRot>
                                  </p:childTnLst>
                                </p:cTn>
                              </p:par>
                            </p:childTnLst>
                          </p:cTn>
                        </p:par>
                      </p:childTnLst>
                    </p:cTn>
                  </p:par>
                </p:childTnLst>
              </p:cTn>
              <p:nextCondLst>
                <p:cond evt="onClick" delay="0">
                  <p:tgtEl>
                    <p:spTgt spid="43015"/>
                  </p:tgtEl>
                </p:cond>
              </p:nextCondLst>
            </p:seq>
          </p:childTnLst>
        </p:cTn>
      </p:par>
    </p:tnLst>
    <p:bldLst>
      <p:bldP spid="43012" grpId="0"/>
      <p:bldP spid="43013" grpId="0"/>
      <p:bldP spid="43014" grpId="0"/>
      <p:bldP spid="430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228600" y="2133600"/>
            <a:ext cx="8915400" cy="2209800"/>
          </a:xfrm>
        </p:spPr>
        <p:txBody>
          <a:bodyPr/>
          <a:lstStyle/>
          <a:p>
            <a:pPr algn="l" eaLnBrk="1" hangingPunct="1"/>
            <a:r>
              <a:rPr lang="en-US" altLang="en-US" sz="3600" b="1" smtClean="0">
                <a:solidFill>
                  <a:srgbClr val="0000CC"/>
                </a:solidFill>
                <a:latin typeface="Times New Roman" panose="02020603050405020304" pitchFamily="18" charset="0"/>
                <a:cs typeface="Times New Roman" panose="02020603050405020304" pitchFamily="18" charset="0"/>
              </a:rPr>
              <a:t>Câu 4. </a:t>
            </a:r>
            <a:r>
              <a:rPr lang="en-US" altLang="en-US" sz="2800" smtClean="0">
                <a:solidFill>
                  <a:schemeClr val="tx1"/>
                </a:solidFill>
              </a:rPr>
              <a:t>Kim loại đứng trước (trừ K, Na…) đẩy được kim loại đứng sau ra khỏi dung dịch …..</a:t>
            </a:r>
            <a:br>
              <a:rPr lang="en-US" altLang="en-US" sz="2800" smtClean="0">
                <a:solidFill>
                  <a:schemeClr val="tx1"/>
                </a:solidFill>
              </a:rPr>
            </a:br>
            <a:endParaRPr lang="en-US" altLang="en-US" sz="2800" smtClean="0">
              <a:solidFill>
                <a:schemeClr val="tx1"/>
              </a:solidFill>
            </a:endParaRPr>
          </a:p>
        </p:txBody>
      </p:sp>
      <p:sp>
        <p:nvSpPr>
          <p:cNvPr id="10243" name="Text Box 3"/>
          <p:cNvSpPr txBox="1">
            <a:spLocks noChangeArrowheads="1"/>
          </p:cNvSpPr>
          <p:nvPr/>
        </p:nvSpPr>
        <p:spPr bwMode="auto">
          <a:xfrm>
            <a:off x="228600" y="365125"/>
            <a:ext cx="876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defRPr/>
            </a:pPr>
            <a:r>
              <a:rPr lang="en-US" altLang="en-US" sz="3200" dirty="0" smtClean="0">
                <a:solidFill>
                  <a:schemeClr val="accent5">
                    <a:lumMod val="50000"/>
                  </a:schemeClr>
                </a:solidFill>
                <a:latin typeface="Times New Roman" panose="02020603050405020304" pitchFamily="18" charset="0"/>
              </a:rPr>
              <a:t>DÃY HOẠT ĐỘNG HÓA HỌC CỦA KIM LOẠI</a:t>
            </a:r>
          </a:p>
          <a:p>
            <a:pPr algn="ctr">
              <a:spcBef>
                <a:spcPct val="50000"/>
              </a:spcBef>
              <a:defRPr/>
            </a:pPr>
            <a:r>
              <a:rPr lang="en-US" altLang="en-US" sz="3200" dirty="0" smtClean="0">
                <a:solidFill>
                  <a:srgbClr val="CC0000"/>
                </a:solidFill>
                <a:latin typeface="Times New Roman" panose="02020603050405020304" pitchFamily="18" charset="0"/>
              </a:rPr>
              <a:t>K, Na, Ba, Ca, Mg, Al, Zn, Fe, </a:t>
            </a:r>
            <a:r>
              <a:rPr lang="en-US" altLang="en-US" sz="3200" dirty="0" err="1" smtClean="0">
                <a:solidFill>
                  <a:srgbClr val="CC0000"/>
                </a:solidFill>
                <a:latin typeface="Times New Roman" panose="02020603050405020304" pitchFamily="18" charset="0"/>
              </a:rPr>
              <a:t>Pb</a:t>
            </a:r>
            <a:r>
              <a:rPr lang="en-US" altLang="en-US" sz="3200" dirty="0" smtClean="0">
                <a:solidFill>
                  <a:srgbClr val="CC0000"/>
                </a:solidFill>
                <a:latin typeface="Times New Roman" panose="02020603050405020304" pitchFamily="18" charset="0"/>
              </a:rPr>
              <a:t>, H, Cu, Ag, Au</a:t>
            </a:r>
            <a:endParaRPr lang="en-US" altLang="en-US" sz="3200" dirty="0">
              <a:solidFill>
                <a:srgbClr val="CC0000"/>
              </a:solidFill>
              <a:latin typeface="Times New Roman" panose="02020603050405020304" pitchFamily="18" charset="0"/>
            </a:endParaRPr>
          </a:p>
        </p:txBody>
      </p:sp>
      <p:sp>
        <p:nvSpPr>
          <p:cNvPr id="44036" name="Text Box 4">
            <a:hlinkClick r:id="rId2" action="ppaction://hlinksldjump"/>
          </p:cNvPr>
          <p:cNvSpPr txBox="1">
            <a:spLocks noChangeArrowheads="1"/>
          </p:cNvSpPr>
          <p:nvPr/>
        </p:nvSpPr>
        <p:spPr bwMode="auto">
          <a:xfrm>
            <a:off x="2514600" y="4343400"/>
            <a:ext cx="1960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solidFill>
                  <a:srgbClr val="FF0000"/>
                </a:solidFill>
              </a:rPr>
              <a:t>B. </a:t>
            </a:r>
            <a:r>
              <a:rPr lang="en-US" altLang="en-US" sz="2800"/>
              <a:t>Muối.</a:t>
            </a:r>
          </a:p>
        </p:txBody>
      </p:sp>
      <p:sp>
        <p:nvSpPr>
          <p:cNvPr id="44037" name="Text Box 5"/>
          <p:cNvSpPr txBox="1">
            <a:spLocks noChangeArrowheads="1"/>
          </p:cNvSpPr>
          <p:nvPr/>
        </p:nvSpPr>
        <p:spPr bwMode="auto">
          <a:xfrm>
            <a:off x="914400" y="4343400"/>
            <a:ext cx="160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A</a:t>
            </a:r>
            <a:r>
              <a:rPr lang="en-US" altLang="en-US" sz="2800"/>
              <a:t>. Axit.</a:t>
            </a:r>
          </a:p>
        </p:txBody>
      </p:sp>
      <p:sp>
        <p:nvSpPr>
          <p:cNvPr id="44038" name="Text Box 6"/>
          <p:cNvSpPr txBox="1">
            <a:spLocks noChangeArrowheads="1"/>
          </p:cNvSpPr>
          <p:nvPr/>
        </p:nvSpPr>
        <p:spPr bwMode="auto">
          <a:xfrm>
            <a:off x="4724400" y="4343400"/>
            <a:ext cx="1884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C</a:t>
            </a:r>
            <a:r>
              <a:rPr lang="en-US" altLang="en-US" sz="2800"/>
              <a:t>. Bazơ.</a:t>
            </a:r>
          </a:p>
        </p:txBody>
      </p:sp>
      <p:sp>
        <p:nvSpPr>
          <p:cNvPr id="44039" name="Text Box 7"/>
          <p:cNvSpPr txBox="1">
            <a:spLocks noChangeArrowheads="1"/>
          </p:cNvSpPr>
          <p:nvPr/>
        </p:nvSpPr>
        <p:spPr bwMode="auto">
          <a:xfrm>
            <a:off x="6858000" y="4343400"/>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800">
                <a:solidFill>
                  <a:srgbClr val="FF0000"/>
                </a:solidFill>
              </a:rPr>
              <a:t>D</a:t>
            </a:r>
            <a:r>
              <a:rPr lang="en-US" altLang="en-US" sz="2800"/>
              <a:t>. Kiềm</a:t>
            </a:r>
            <a:r>
              <a:rPr lang="en-US" altLang="en-US" sz="2400"/>
              <a:t>.</a:t>
            </a:r>
          </a:p>
        </p:txBody>
      </p:sp>
    </p:spTree>
    <p:extLst>
      <p:ext uri="{BB962C8B-B14F-4D97-AF65-F5344CB8AC3E}">
        <p14:creationId xmlns:p14="http://schemas.microsoft.com/office/powerpoint/2010/main" val="3564610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0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44036"/>
                                        </p:tgtEl>
                                      </p:cBhvr>
                                    </p:animEffect>
                                    <p:set>
                                      <p:cBhvr>
                                        <p:cTn id="7" dur="1" fill="hold">
                                          <p:stCondLst>
                                            <p:cond delay="499"/>
                                          </p:stCondLst>
                                        </p:cTn>
                                        <p:tgtEl>
                                          <p:spTgt spid="44036"/>
                                        </p:tgtEl>
                                        <p:attrNameLst>
                                          <p:attrName>style.visibility</p:attrName>
                                        </p:attrNameLst>
                                      </p:cBhvr>
                                      <p:to>
                                        <p:strVal val="hidden"/>
                                      </p:to>
                                    </p:set>
                                  </p:childTnLst>
                                </p:cTn>
                              </p:par>
                            </p:childTnLst>
                          </p:cTn>
                        </p:par>
                      </p:childTnLst>
                    </p:cTn>
                  </p:par>
                </p:childTnLst>
              </p:cTn>
              <p:nextCondLst>
                <p:cond evt="onClick" delay="0">
                  <p:tgtEl>
                    <p:spTgt spid="44036"/>
                  </p:tgtEl>
                </p:cond>
              </p:nextCondLst>
            </p:seq>
            <p:seq concurrent="1" nextAc="seek">
              <p:cTn id="8" restart="whenNotActive" fill="hold" evtFilter="cancelBubble" nodeType="interactiveSeq">
                <p:stCondLst>
                  <p:cond evt="onClick" delay="0">
                    <p:tgtEl>
                      <p:spTgt spid="4403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8" presetClass="emph" presetSubtype="0" fill="hold" grpId="0" nodeType="clickEffect">
                                  <p:stCondLst>
                                    <p:cond delay="0"/>
                                  </p:stCondLst>
                                  <p:childTnLst>
                                    <p:animRot by="21600000">
                                      <p:cBhvr>
                                        <p:cTn id="12" dur="2000" fill="hold"/>
                                        <p:tgtEl>
                                          <p:spTgt spid="44037"/>
                                        </p:tgtEl>
                                        <p:attrNameLst>
                                          <p:attrName>r</p:attrName>
                                        </p:attrNameLst>
                                      </p:cBhvr>
                                    </p:animRot>
                                  </p:childTnLst>
                                </p:cTn>
                              </p:par>
                            </p:childTnLst>
                          </p:cTn>
                        </p:par>
                      </p:childTnLst>
                    </p:cTn>
                  </p:par>
                </p:childTnLst>
              </p:cTn>
              <p:nextCondLst>
                <p:cond evt="onClick" delay="0">
                  <p:tgtEl>
                    <p:spTgt spid="44037"/>
                  </p:tgtEl>
                </p:cond>
              </p:nextCondLst>
            </p:seq>
            <p:seq concurrent="1" nextAc="seek">
              <p:cTn id="13" restart="whenNotActive" fill="hold" evtFilter="cancelBubble" nodeType="interactiveSeq">
                <p:stCondLst>
                  <p:cond evt="onClick" delay="0">
                    <p:tgtEl>
                      <p:spTgt spid="4403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8" presetClass="emph" presetSubtype="0" fill="hold" grpId="0" nodeType="clickEffect">
                                  <p:stCondLst>
                                    <p:cond delay="0"/>
                                  </p:stCondLst>
                                  <p:childTnLst>
                                    <p:animRot by="21600000">
                                      <p:cBhvr>
                                        <p:cTn id="17" dur="2000" fill="hold"/>
                                        <p:tgtEl>
                                          <p:spTgt spid="44038"/>
                                        </p:tgtEl>
                                        <p:attrNameLst>
                                          <p:attrName>r</p:attrName>
                                        </p:attrNameLst>
                                      </p:cBhvr>
                                    </p:animRot>
                                  </p:childTnLst>
                                </p:cTn>
                              </p:par>
                            </p:childTnLst>
                          </p:cTn>
                        </p:par>
                      </p:childTnLst>
                    </p:cTn>
                  </p:par>
                </p:childTnLst>
              </p:cTn>
              <p:nextCondLst>
                <p:cond evt="onClick" delay="0">
                  <p:tgtEl>
                    <p:spTgt spid="44038"/>
                  </p:tgtEl>
                </p:cond>
              </p:nextCondLst>
            </p:seq>
            <p:seq concurrent="1" nextAc="seek">
              <p:cTn id="18" restart="whenNotActive" fill="hold" evtFilter="cancelBubble" nodeType="interactiveSeq">
                <p:stCondLst>
                  <p:cond evt="onClick" delay="0">
                    <p:tgtEl>
                      <p:spTgt spid="44039"/>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8" presetClass="emph" presetSubtype="0" fill="hold" grpId="0" nodeType="clickEffect">
                                  <p:stCondLst>
                                    <p:cond delay="0"/>
                                  </p:stCondLst>
                                  <p:childTnLst>
                                    <p:animRot by="21600000">
                                      <p:cBhvr>
                                        <p:cTn id="22" dur="2000" fill="hold"/>
                                        <p:tgtEl>
                                          <p:spTgt spid="44039"/>
                                        </p:tgtEl>
                                        <p:attrNameLst>
                                          <p:attrName>r</p:attrName>
                                        </p:attrNameLst>
                                      </p:cBhvr>
                                    </p:animRot>
                                  </p:childTnLst>
                                </p:cTn>
                              </p:par>
                            </p:childTnLst>
                          </p:cTn>
                        </p:par>
                      </p:childTnLst>
                    </p:cTn>
                  </p:par>
                </p:childTnLst>
              </p:cTn>
              <p:nextCondLst>
                <p:cond evt="onClick" delay="0">
                  <p:tgtEl>
                    <p:spTgt spid="44039"/>
                  </p:tgtEl>
                </p:cond>
              </p:nextCondLst>
            </p:seq>
          </p:childTnLst>
        </p:cTn>
      </p:par>
    </p:tnLst>
    <p:bldLst>
      <p:bldP spid="44036" grpId="0"/>
      <p:bldP spid="44037" grpId="0"/>
      <p:bldP spid="44038" grpId="0"/>
      <p:bldP spid="440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 Box 3"/>
          <p:cNvSpPr txBox="1">
            <a:spLocks noChangeArrowheads="1"/>
          </p:cNvSpPr>
          <p:nvPr/>
        </p:nvSpPr>
        <p:spPr bwMode="auto">
          <a:xfrm>
            <a:off x="2667000" y="76200"/>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altLang="en-US" sz="2800" dirty="0" err="1" smtClean="0">
                <a:solidFill>
                  <a:schemeClr val="accent2">
                    <a:lumMod val="50000"/>
                  </a:schemeClr>
                </a:solidFill>
                <a:latin typeface="Times New Roman" panose="02020603050405020304" pitchFamily="18" charset="0"/>
              </a:rPr>
              <a:t>Tiết</a:t>
            </a:r>
            <a:r>
              <a:rPr lang="en-US" altLang="en-US" sz="2800" dirty="0" smtClean="0">
                <a:solidFill>
                  <a:schemeClr val="accent2">
                    <a:lumMod val="50000"/>
                  </a:schemeClr>
                </a:solidFill>
                <a:latin typeface="Times New Roman" panose="02020603050405020304" pitchFamily="18" charset="0"/>
              </a:rPr>
              <a:t> 24 – </a:t>
            </a:r>
            <a:r>
              <a:rPr lang="en-US" altLang="en-US" sz="2800" dirty="0" err="1" smtClean="0">
                <a:solidFill>
                  <a:schemeClr val="accent2">
                    <a:lumMod val="50000"/>
                  </a:schemeClr>
                </a:solidFill>
                <a:latin typeface="Times New Roman" panose="02020603050405020304" pitchFamily="18" charset="0"/>
              </a:rPr>
              <a:t>Bài</a:t>
            </a:r>
            <a:r>
              <a:rPr lang="en-US" altLang="en-US" sz="2800" dirty="0" smtClean="0">
                <a:solidFill>
                  <a:schemeClr val="accent2">
                    <a:lumMod val="50000"/>
                  </a:schemeClr>
                </a:solidFill>
                <a:latin typeface="Times New Roman" panose="02020603050405020304" pitchFamily="18" charset="0"/>
              </a:rPr>
              <a:t> 18  </a:t>
            </a:r>
          </a:p>
        </p:txBody>
      </p:sp>
      <p:sp>
        <p:nvSpPr>
          <p:cNvPr id="128005" name="WordArt 5"/>
          <p:cNvSpPr>
            <a:spLocks noChangeArrowheads="1" noChangeShapeType="1" noTextEdit="1"/>
          </p:cNvSpPr>
          <p:nvPr/>
        </p:nvSpPr>
        <p:spPr bwMode="auto">
          <a:xfrm>
            <a:off x="533400" y="609600"/>
            <a:ext cx="8229600" cy="1828800"/>
          </a:xfrm>
          <a:prstGeom prst="rect">
            <a:avLst/>
          </a:prstGeom>
        </p:spPr>
        <p:txBody>
          <a:bodyPr wrap="none" fromWordArt="1">
            <a:prstTxWarp prst="textPlain">
              <a:avLst>
                <a:gd name="adj" fmla="val 50000"/>
              </a:avLst>
            </a:prstTxWarp>
          </a:bodyPr>
          <a:lstStyle/>
          <a:p>
            <a:pPr algn="ctr">
              <a:defRPr/>
            </a:pPr>
            <a:r>
              <a:rPr lang="en-US" sz="2000" b="0" u="sng"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NHÔM</a:t>
            </a:r>
          </a:p>
        </p:txBody>
      </p:sp>
      <p:sp>
        <p:nvSpPr>
          <p:cNvPr id="128008" name="Rectangle 8"/>
          <p:cNvSpPr>
            <a:spLocks noChangeArrowheads="1"/>
          </p:cNvSpPr>
          <p:nvPr/>
        </p:nvSpPr>
        <p:spPr bwMode="auto">
          <a:xfrm>
            <a:off x="838200" y="2667000"/>
            <a:ext cx="5029200" cy="2362200"/>
          </a:xfrm>
          <a:prstGeom prst="rect">
            <a:avLst/>
          </a:prstGeom>
          <a:noFill/>
          <a:ln w="9525">
            <a:noFill/>
            <a:miter lim="800000"/>
            <a:headEnd/>
            <a:tailEnd/>
          </a:ln>
          <a:effectLst/>
        </p:spPr>
        <p:txBody>
          <a:bodyPr/>
          <a:lstStyle/>
          <a:p>
            <a:pPr marL="342900" indent="-342900" eaLnBrk="1" hangingPunct="1">
              <a:lnSpc>
                <a:spcPct val="160000"/>
              </a:lnSpc>
              <a:spcBef>
                <a:spcPct val="20000"/>
              </a:spcBef>
              <a:buClr>
                <a:schemeClr val="hlink"/>
              </a:buClr>
              <a:buSzPct val="75000"/>
              <a:buFont typeface="Wingdings" pitchFamily="2" charset="2"/>
              <a:buNone/>
              <a:defRPr/>
            </a:pPr>
            <a:r>
              <a:rPr lang="en-US" sz="4000" dirty="0" err="1">
                <a:solidFill>
                  <a:srgbClr val="0000FF"/>
                </a:solidFill>
                <a:effectLst>
                  <a:outerShdw blurRad="38100" dist="38100" dir="2700000" algn="tl">
                    <a:srgbClr val="C0C0C0"/>
                  </a:outerShdw>
                </a:effectLst>
              </a:rPr>
              <a:t>Kí</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hiệu</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hóa</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học</a:t>
            </a:r>
            <a:r>
              <a:rPr lang="en-US" sz="4000" dirty="0">
                <a:solidFill>
                  <a:srgbClr val="0000FF"/>
                </a:solidFill>
                <a:effectLst>
                  <a:outerShdw blurRad="38100" dist="38100" dir="2700000" algn="tl">
                    <a:srgbClr val="C0C0C0"/>
                  </a:outerShdw>
                </a:effectLst>
              </a:rPr>
              <a:t>:</a:t>
            </a:r>
          </a:p>
          <a:p>
            <a:pPr marL="342900" indent="-342900" eaLnBrk="1" hangingPunct="1">
              <a:lnSpc>
                <a:spcPct val="160000"/>
              </a:lnSpc>
              <a:spcBef>
                <a:spcPct val="20000"/>
              </a:spcBef>
              <a:buClr>
                <a:schemeClr val="hlink"/>
              </a:buClr>
              <a:buSzPct val="75000"/>
              <a:buFont typeface="Wingdings" pitchFamily="2" charset="2"/>
              <a:buNone/>
              <a:defRPr/>
            </a:pPr>
            <a:r>
              <a:rPr lang="en-US" sz="4000" dirty="0" err="1">
                <a:solidFill>
                  <a:srgbClr val="0000FF"/>
                </a:solidFill>
                <a:effectLst>
                  <a:outerShdw blurRad="38100" dist="38100" dir="2700000" algn="tl">
                    <a:srgbClr val="C0C0C0"/>
                  </a:outerShdw>
                </a:effectLst>
              </a:rPr>
              <a:t>Nguyên</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tử</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khối</a:t>
            </a:r>
            <a:r>
              <a:rPr lang="en-US" sz="4000" dirty="0">
                <a:solidFill>
                  <a:srgbClr val="0000FF"/>
                </a:solidFill>
                <a:effectLst>
                  <a:outerShdw blurRad="38100" dist="38100" dir="2700000" algn="tl">
                    <a:srgbClr val="C0C0C0"/>
                  </a:outerShdw>
                </a:effectLst>
              </a:rPr>
              <a:t>:</a:t>
            </a:r>
          </a:p>
          <a:p>
            <a:pPr marL="342900" indent="-342900" eaLnBrk="1" hangingPunct="1">
              <a:lnSpc>
                <a:spcPct val="160000"/>
              </a:lnSpc>
              <a:spcBef>
                <a:spcPct val="20000"/>
              </a:spcBef>
              <a:buClr>
                <a:schemeClr val="hlink"/>
              </a:buClr>
              <a:buSzPct val="75000"/>
              <a:buFont typeface="Wingdings" pitchFamily="2" charset="2"/>
              <a:buNone/>
              <a:defRPr/>
            </a:pP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Hóa</a:t>
            </a:r>
            <a:r>
              <a:rPr lang="en-US" sz="4000" dirty="0">
                <a:solidFill>
                  <a:srgbClr val="0000FF"/>
                </a:solidFill>
                <a:effectLst>
                  <a:outerShdw blurRad="38100" dist="38100" dir="2700000" algn="tl">
                    <a:srgbClr val="C0C0C0"/>
                  </a:outerShdw>
                </a:effectLst>
              </a:rPr>
              <a:t> </a:t>
            </a:r>
            <a:r>
              <a:rPr lang="en-US" sz="4000" dirty="0" err="1">
                <a:solidFill>
                  <a:srgbClr val="0000FF"/>
                </a:solidFill>
                <a:effectLst>
                  <a:outerShdw blurRad="38100" dist="38100" dir="2700000" algn="tl">
                    <a:srgbClr val="C0C0C0"/>
                  </a:outerShdw>
                </a:effectLst>
              </a:rPr>
              <a:t>trị</a:t>
            </a:r>
            <a:r>
              <a:rPr lang="en-US" sz="4000" dirty="0">
                <a:solidFill>
                  <a:srgbClr val="0000FF"/>
                </a:solidFill>
                <a:effectLst>
                  <a:outerShdw blurRad="38100" dist="38100" dir="2700000" algn="tl">
                    <a:srgbClr val="C0C0C0"/>
                  </a:outerShdw>
                </a:effectLst>
              </a:rPr>
              <a:t>:</a:t>
            </a:r>
          </a:p>
          <a:p>
            <a:pPr marL="342900" indent="-342900" eaLnBrk="1" hangingPunct="1">
              <a:lnSpc>
                <a:spcPct val="160000"/>
              </a:lnSpc>
              <a:spcBef>
                <a:spcPct val="20000"/>
              </a:spcBef>
              <a:buClr>
                <a:schemeClr val="hlink"/>
              </a:buClr>
              <a:buSzPct val="75000"/>
              <a:buFont typeface="Wingdings" pitchFamily="2" charset="2"/>
              <a:buNone/>
              <a:defRPr/>
            </a:pPr>
            <a:endParaRPr lang="en-US" sz="2000" dirty="0">
              <a:solidFill>
                <a:srgbClr val="0000FF"/>
              </a:solidFill>
              <a:effectLst>
                <a:outerShdw blurRad="38100" dist="38100" dir="2700000" algn="tl">
                  <a:srgbClr val="C0C0C0"/>
                </a:outerShdw>
              </a:effectLst>
              <a:latin typeface="Arial" charset="0"/>
            </a:endParaRPr>
          </a:p>
        </p:txBody>
      </p:sp>
      <p:sp>
        <p:nvSpPr>
          <p:cNvPr id="128009" name="Rectangle 9"/>
          <p:cNvSpPr>
            <a:spLocks noChangeArrowheads="1"/>
          </p:cNvSpPr>
          <p:nvPr/>
        </p:nvSpPr>
        <p:spPr bwMode="auto">
          <a:xfrm>
            <a:off x="4648200" y="2833688"/>
            <a:ext cx="1084263" cy="900112"/>
          </a:xfrm>
          <a:prstGeom prst="rect">
            <a:avLst/>
          </a:prstGeom>
          <a:noFill/>
          <a:ln w="9525">
            <a:noFill/>
            <a:miter lim="800000"/>
            <a:headEnd/>
            <a:tailEnd/>
          </a:ln>
          <a:effectLst/>
        </p:spPr>
        <p:txBody>
          <a:bodyPr/>
          <a:lstStyle/>
          <a:p>
            <a:pPr marL="342900" indent="-342900" eaLnBrk="1" hangingPunct="1">
              <a:spcBef>
                <a:spcPct val="20000"/>
              </a:spcBef>
              <a:buClr>
                <a:schemeClr val="accent2"/>
              </a:buClr>
              <a:buSzPct val="75000"/>
              <a:buFont typeface="Wingdings" pitchFamily="2" charset="2"/>
              <a:buNone/>
              <a:defRPr/>
            </a:pPr>
            <a:r>
              <a:rPr lang="en-US" sz="4400" dirty="0">
                <a:solidFill>
                  <a:srgbClr val="FF0066"/>
                </a:solidFill>
                <a:effectLst>
                  <a:outerShdw blurRad="38100" dist="38100" dir="2700000" algn="tl">
                    <a:srgbClr val="FFFFFF"/>
                  </a:outerShdw>
                </a:effectLst>
              </a:rPr>
              <a:t>Al</a:t>
            </a:r>
          </a:p>
        </p:txBody>
      </p:sp>
      <p:sp>
        <p:nvSpPr>
          <p:cNvPr id="128010" name="Rectangle 10"/>
          <p:cNvSpPr>
            <a:spLocks noChangeArrowheads="1"/>
          </p:cNvSpPr>
          <p:nvPr/>
        </p:nvSpPr>
        <p:spPr bwMode="auto">
          <a:xfrm>
            <a:off x="4618038" y="3900488"/>
            <a:ext cx="1023937" cy="838200"/>
          </a:xfrm>
          <a:prstGeom prst="rect">
            <a:avLst/>
          </a:prstGeom>
          <a:noFill/>
          <a:ln w="9525">
            <a:noFill/>
            <a:miter lim="800000"/>
            <a:headEnd/>
            <a:tailEnd/>
          </a:ln>
          <a:effectLst/>
        </p:spPr>
        <p:txBody>
          <a:bodyPr/>
          <a:lstStyle/>
          <a:p>
            <a:pPr marL="342900" indent="-342900" eaLnBrk="1" hangingPunct="1">
              <a:spcBef>
                <a:spcPct val="20000"/>
              </a:spcBef>
              <a:buClr>
                <a:schemeClr val="accent2"/>
              </a:buClr>
              <a:buSzPct val="75000"/>
              <a:buFont typeface="Wingdings" pitchFamily="2" charset="2"/>
              <a:buNone/>
              <a:defRPr/>
            </a:pPr>
            <a:r>
              <a:rPr lang="en-US" sz="4800" dirty="0">
                <a:solidFill>
                  <a:srgbClr val="FF0066"/>
                </a:solidFill>
                <a:effectLst>
                  <a:outerShdw blurRad="38100" dist="38100" dir="2700000" algn="tl">
                    <a:srgbClr val="FFFFFF"/>
                  </a:outerShdw>
                </a:effectLst>
              </a:rPr>
              <a:t>27</a:t>
            </a:r>
          </a:p>
        </p:txBody>
      </p:sp>
      <p:sp>
        <p:nvSpPr>
          <p:cNvPr id="9223" name="Text Box 8"/>
          <p:cNvSpPr txBox="1">
            <a:spLocks noChangeArrowheads="1"/>
          </p:cNvSpPr>
          <p:nvPr/>
        </p:nvSpPr>
        <p:spPr bwMode="auto">
          <a:xfrm>
            <a:off x="3962400" y="5562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b="0"/>
          </a:p>
        </p:txBody>
      </p:sp>
      <p:sp>
        <p:nvSpPr>
          <p:cNvPr id="2" name="Rectangle 10"/>
          <p:cNvSpPr>
            <a:spLocks noChangeArrowheads="1"/>
          </p:cNvSpPr>
          <p:nvPr/>
        </p:nvSpPr>
        <p:spPr bwMode="auto">
          <a:xfrm>
            <a:off x="4419600" y="5029200"/>
            <a:ext cx="1023938" cy="838200"/>
          </a:xfrm>
          <a:prstGeom prst="rect">
            <a:avLst/>
          </a:prstGeom>
          <a:noFill/>
          <a:ln w="9525">
            <a:noFill/>
            <a:miter lim="800000"/>
            <a:headEnd/>
            <a:tailEnd/>
          </a:ln>
          <a:effectLst/>
        </p:spPr>
        <p:txBody>
          <a:bodyPr/>
          <a:lstStyle/>
          <a:p>
            <a:pPr marL="342900" indent="-342900" eaLnBrk="1" hangingPunct="1">
              <a:spcBef>
                <a:spcPct val="20000"/>
              </a:spcBef>
              <a:buClr>
                <a:schemeClr val="accent2"/>
              </a:buClr>
              <a:buSzPct val="75000"/>
              <a:buFont typeface="Wingdings" pitchFamily="2" charset="2"/>
              <a:buNone/>
              <a:defRPr/>
            </a:pPr>
            <a:r>
              <a:rPr lang="en-US" sz="4800" dirty="0">
                <a:solidFill>
                  <a:srgbClr val="FF0066"/>
                </a:solidFill>
                <a:effectLst>
                  <a:outerShdw blurRad="38100" dist="38100" dir="2700000" algn="tl">
                    <a:srgbClr val="C0C0C0"/>
                  </a:outerShdw>
                </a:effectLst>
              </a:rPr>
              <a:t>III</a:t>
            </a:r>
          </a:p>
        </p:txBody>
      </p:sp>
    </p:spTree>
    <p:extLst>
      <p:ext uri="{BB962C8B-B14F-4D97-AF65-F5344CB8AC3E}">
        <p14:creationId xmlns:p14="http://schemas.microsoft.com/office/powerpoint/2010/main" val="2390471182"/>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28005"/>
                                        </p:tgtEl>
                                        <p:attrNameLst>
                                          <p:attrName>style.visibility</p:attrName>
                                        </p:attrNameLst>
                                      </p:cBhvr>
                                      <p:to>
                                        <p:strVal val="visible"/>
                                      </p:to>
                                    </p:set>
                                    <p:anim calcmode="lin" valueType="num">
                                      <p:cBhvr>
                                        <p:cTn id="7" dur="1000" fill="hold"/>
                                        <p:tgtEl>
                                          <p:spTgt spid="128005"/>
                                        </p:tgtEl>
                                        <p:attrNameLst>
                                          <p:attrName>ppt_x</p:attrName>
                                        </p:attrNameLst>
                                      </p:cBhvr>
                                      <p:tavLst>
                                        <p:tav tm="0">
                                          <p:val>
                                            <p:strVal val="#ppt_x-.2"/>
                                          </p:val>
                                        </p:tav>
                                        <p:tav tm="100000">
                                          <p:val>
                                            <p:strVal val="#ppt_x"/>
                                          </p:val>
                                        </p:tav>
                                      </p:tavLst>
                                    </p:anim>
                                    <p:anim calcmode="lin" valueType="num">
                                      <p:cBhvr>
                                        <p:cTn id="8"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800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8003"/>
                                        </p:tgtEl>
                                        <p:attrNameLst>
                                          <p:attrName>style.visibility</p:attrName>
                                        </p:attrNameLst>
                                      </p:cBhvr>
                                      <p:to>
                                        <p:strVal val="visible"/>
                                      </p:to>
                                    </p:set>
                                    <p:anim calcmode="lin" valueType="num">
                                      <p:cBhvr>
                                        <p:cTn id="12" dur="1000" fill="hold"/>
                                        <p:tgtEl>
                                          <p:spTgt spid="128003"/>
                                        </p:tgtEl>
                                        <p:attrNameLst>
                                          <p:attrName>ppt_x</p:attrName>
                                        </p:attrNameLst>
                                      </p:cBhvr>
                                      <p:tavLst>
                                        <p:tav tm="0">
                                          <p:val>
                                            <p:strVal val="#ppt_x-.2"/>
                                          </p:val>
                                        </p:tav>
                                        <p:tav tm="100000">
                                          <p:val>
                                            <p:strVal val="#ppt_x"/>
                                          </p:val>
                                        </p:tav>
                                      </p:tavLst>
                                    </p:anim>
                                    <p:anim calcmode="lin" valueType="num">
                                      <p:cBhvr>
                                        <p:cTn id="13" dur="1000" fill="hold"/>
                                        <p:tgtEl>
                                          <p:spTgt spid="12800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800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28008"/>
                                        </p:tgtEl>
                                        <p:attrNameLst>
                                          <p:attrName>style.visibility</p:attrName>
                                        </p:attrNameLst>
                                      </p:cBhvr>
                                      <p:to>
                                        <p:strVal val="visible"/>
                                      </p:to>
                                    </p:set>
                                    <p:anim calcmode="lin" valueType="num">
                                      <p:cBhvr>
                                        <p:cTn id="19" dur="1000" fill="hold"/>
                                        <p:tgtEl>
                                          <p:spTgt spid="128008"/>
                                        </p:tgtEl>
                                        <p:attrNameLst>
                                          <p:attrName>ppt_x</p:attrName>
                                        </p:attrNameLst>
                                      </p:cBhvr>
                                      <p:tavLst>
                                        <p:tav tm="0">
                                          <p:val>
                                            <p:strVal val="#ppt_x-.2"/>
                                          </p:val>
                                        </p:tav>
                                        <p:tav tm="100000">
                                          <p:val>
                                            <p:strVal val="#ppt_x"/>
                                          </p:val>
                                        </p:tav>
                                      </p:tavLst>
                                    </p:anim>
                                    <p:anim calcmode="lin" valueType="num">
                                      <p:cBhvr>
                                        <p:cTn id="20" dur="1000" fill="hold"/>
                                        <p:tgtEl>
                                          <p:spTgt spid="12800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280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28009"/>
                                        </p:tgtEl>
                                        <p:attrNameLst>
                                          <p:attrName>style.visibility</p:attrName>
                                        </p:attrNameLst>
                                      </p:cBhvr>
                                      <p:to>
                                        <p:strVal val="visible"/>
                                      </p:to>
                                    </p:set>
                                    <p:anim calcmode="lin" valueType="num">
                                      <p:cBhvr>
                                        <p:cTn id="26" dur="1000" fill="hold"/>
                                        <p:tgtEl>
                                          <p:spTgt spid="128009"/>
                                        </p:tgtEl>
                                        <p:attrNameLst>
                                          <p:attrName>ppt_x</p:attrName>
                                        </p:attrNameLst>
                                      </p:cBhvr>
                                      <p:tavLst>
                                        <p:tav tm="0">
                                          <p:val>
                                            <p:strVal val="#ppt_x-.2"/>
                                          </p:val>
                                        </p:tav>
                                        <p:tav tm="100000">
                                          <p:val>
                                            <p:strVal val="#ppt_x"/>
                                          </p:val>
                                        </p:tav>
                                      </p:tavLst>
                                    </p:anim>
                                    <p:anim calcmode="lin" valueType="num">
                                      <p:cBhvr>
                                        <p:cTn id="27" dur="1000" fill="hold"/>
                                        <p:tgtEl>
                                          <p:spTgt spid="12800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2800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nodeType="clickEffect">
                                  <p:stCondLst>
                                    <p:cond delay="0"/>
                                  </p:stCondLst>
                                  <p:childTnLst>
                                    <p:set>
                                      <p:cBhvr>
                                        <p:cTn id="32" dur="1" fill="hold">
                                          <p:stCondLst>
                                            <p:cond delay="0"/>
                                          </p:stCondLst>
                                        </p:cTn>
                                        <p:tgtEl>
                                          <p:spTgt spid="128010">
                                            <p:txEl>
                                              <p:pRg st="0" end="0"/>
                                            </p:txEl>
                                          </p:spTgt>
                                        </p:tgtEl>
                                        <p:attrNameLst>
                                          <p:attrName>style.visibility</p:attrName>
                                        </p:attrNameLst>
                                      </p:cBhvr>
                                      <p:to>
                                        <p:strVal val="visible"/>
                                      </p:to>
                                    </p:set>
                                    <p:anim calcmode="lin" valueType="num">
                                      <p:cBhvr>
                                        <p:cTn id="33" dur="1000" fill="hold"/>
                                        <p:tgtEl>
                                          <p:spTgt spid="128010">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1280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28010">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p:cTn id="40" dur="1000" fill="hold"/>
                                        <p:tgtEl>
                                          <p:spTgt spid="2">
                                            <p:txEl>
                                              <p:pRg st="0" end="0"/>
                                            </p:txEl>
                                          </p:spTgt>
                                        </p:tgtEl>
                                        <p:attrNameLst>
                                          <p:attrName>ppt_x</p:attrName>
                                        </p:attrNameLst>
                                      </p:cBhvr>
                                      <p:tavLst>
                                        <p:tav tm="0">
                                          <p:val>
                                            <p:strVal val="#ppt_x-.2"/>
                                          </p:val>
                                        </p:tav>
                                        <p:tav tm="100000">
                                          <p:val>
                                            <p:strVal val="#ppt_x"/>
                                          </p:val>
                                        </p:tav>
                                      </p:tavLst>
                                    </p:anim>
                                    <p:anim calcmode="lin" valueType="num">
                                      <p:cBhvr>
                                        <p:cTn id="41" dur="1000" fill="hold"/>
                                        <p:tgtEl>
                                          <p:spTgt spid="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8" grpId="0"/>
      <p:bldP spid="1280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52388" y="42863"/>
            <a:ext cx="9042400" cy="6815137"/>
          </a:xfrm>
          <a:prstGeom prst="rect">
            <a:avLst/>
          </a:prstGeom>
          <a:noFill/>
          <a:ln w="57150" cmpd="thinThick">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b="0"/>
          </a:p>
        </p:txBody>
      </p:sp>
      <p:sp>
        <p:nvSpPr>
          <p:cNvPr id="11267" name="Rectangle 22"/>
          <p:cNvSpPr>
            <a:spLocks noChangeArrowheads="1"/>
          </p:cNvSpPr>
          <p:nvPr/>
        </p:nvSpPr>
        <p:spPr bwMode="auto">
          <a:xfrm>
            <a:off x="-30163" y="242888"/>
            <a:ext cx="6629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0">
                <a:solidFill>
                  <a:srgbClr val="0033CC"/>
                </a:solidFill>
                <a:latin typeface="Times New Roman" panose="02020603050405020304" pitchFamily="18" charset="0"/>
              </a:rPr>
              <a:t>I. TÍNH CHẤT VẬT LÝ VÀ ỨNG DỤNG</a:t>
            </a:r>
            <a:endParaRPr lang="vi-VN" altLang="en-US" sz="2800" b="0">
              <a:solidFill>
                <a:srgbClr val="0033CC"/>
              </a:solidFill>
              <a:latin typeface="Times New Roman" panose="02020603050405020304" pitchFamily="18" charset="0"/>
            </a:endParaRPr>
          </a:p>
        </p:txBody>
      </p:sp>
      <p:pic>
        <p:nvPicPr>
          <p:cNvPr id="25" name="Picture 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88" y="3886200"/>
            <a:ext cx="287813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3888" y="842963"/>
            <a:ext cx="2819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Kết quả hình ảnh cho vỏ máy bay làm bằng vật liệu gì"/>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3908425"/>
            <a:ext cx="303053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842963"/>
            <a:ext cx="29718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4016375"/>
            <a:ext cx="2944813"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0" descr="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50" y="842963"/>
            <a:ext cx="29003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942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49"/>
                                        </p:tgtEl>
                                        <p:attrNameLst>
                                          <p:attrName>style.visibility</p:attrName>
                                        </p:attrNameLst>
                                      </p:cBhvr>
                                      <p:to>
                                        <p:strVal val="visible"/>
                                      </p:to>
                                    </p:set>
                                    <p:animEffect transition="in" filter="fade">
                                      <p:cBhvr>
                                        <p:cTn id="17" dur="500"/>
                                        <p:tgtEl>
                                          <p:spTgt spid="102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1770</TotalTime>
  <Words>1886</Words>
  <Application>Microsoft Office PowerPoint</Application>
  <PresentationFormat>On-screen Show (4:3)</PresentationFormat>
  <Paragraphs>208</Paragraphs>
  <Slides>46</Slides>
  <Notes>2</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.VnTime</vt:lpstr>
      <vt:lpstr>Arial</vt:lpstr>
      <vt:lpstr>Calibri</vt:lpstr>
      <vt:lpstr>Cambria Math</vt:lpstr>
      <vt:lpstr>Symbol</vt:lpstr>
      <vt:lpstr>Times New Roman</vt:lpstr>
      <vt:lpstr>Wingdings</vt:lpstr>
      <vt:lpstr>Office Theme</vt:lpstr>
      <vt:lpstr>I. TÍNH CHẤT VẬT LÝ - ỨNG DỤNG </vt:lpstr>
      <vt:lpstr>PowerPoint Presentation</vt:lpstr>
      <vt:lpstr>PowerPoint Presentation</vt:lpstr>
      <vt:lpstr>Câu 1. Mức độ hoạt động hóa học  của kim loại……..……… từ trái qua phải.</vt:lpstr>
      <vt:lpstr>Câu 2. Kim loại đứng trước …… phản ứng với nước ở điều kiện thường tạo kiềm và giải phóng khí H2.</vt:lpstr>
      <vt:lpstr>Câu 3. Kim loại đứng sau ……. không phản ứng với một số dung dịch axit (HCl, H2SO4  loãng …) </vt:lpstr>
      <vt:lpstr>Câu 4. Kim loại đứng trước (trừ K, Na…) đẩy được kim loại đứng sau ra khỏi dung dịch ….. </vt:lpstr>
      <vt:lpstr>PowerPoint Presentation</vt:lpstr>
      <vt:lpstr>PowerPoint Presentation</vt:lpstr>
      <vt:lpstr>1. Tính chất vật lý</vt:lpstr>
      <vt:lpstr>1. Tính chất vật lý</vt:lpstr>
      <vt:lpstr>1. Tính chất vật lý</vt:lpstr>
      <vt:lpstr>2. Ứng dụng</vt:lpstr>
      <vt:lpstr>2. Ứng dụng</vt:lpstr>
      <vt:lpstr>2. Ứng dụng</vt:lpstr>
      <vt:lpstr>II. TÍNH CHẤT HÓA HỌC</vt:lpstr>
      <vt:lpstr>Thí nghiệm rắc bột nhôm lên ngọn lửa đèn cồn </vt:lpstr>
      <vt:lpstr>a) Phản ứng của nhôm với phi kim </vt:lpstr>
      <vt:lpstr>a) Phản ứng của nhôm với phi kim </vt:lpstr>
      <vt:lpstr>Thí nghiệm nhôm cháy trong khí clo</vt:lpstr>
      <vt:lpstr>a) Phản ứng của nhôm với phi kim </vt:lpstr>
      <vt:lpstr>b) Phản ứng của nhôm với dung dịch axit  </vt:lpstr>
      <vt:lpstr>b) Phản ứng của nhôm với dung dịch axit  </vt:lpstr>
      <vt:lpstr>b) Phản ứng của nhôm với dung dịch axit  </vt:lpstr>
      <vt:lpstr>Nhôm lá tác dụng với dung dịch HCl </vt:lpstr>
      <vt:lpstr>b) Phản ứng của nhôm với dung dịch axit  </vt:lpstr>
      <vt:lpstr>c) Phản ứng của nhôm với dung dịch muối  </vt:lpstr>
      <vt:lpstr>Nhôm tác dụng với dung dịch Cu〖Cl〗_2</vt:lpstr>
      <vt:lpstr>c) Phản ứng của nhôm với dung dịch muối  </vt:lpstr>
      <vt:lpstr>2. Nhôm có những tính chất hóa học nào khác?</vt:lpstr>
      <vt:lpstr>2. Nhôm có những tính chất hóa học nào khác?</vt:lpstr>
      <vt:lpstr>2. Nhôm có những tính chất hóa học nào khác?</vt:lpstr>
      <vt:lpstr>Nhôm tác dụng với dung dịch NaOH </vt:lpstr>
      <vt:lpstr>2. Nhôm có những tính chất hóa học nào khác?</vt:lpstr>
      <vt:lpstr>III. SẢN XUẤT NHÔM </vt:lpstr>
      <vt:lpstr>Khai thác quặng bô-xít</vt:lpstr>
      <vt:lpstr>Nhà máy Alumin Nhân Cơ</vt:lpstr>
      <vt:lpstr>2. Điều chế</vt:lpstr>
      <vt:lpstr>Quá trình sản xuất nhôm từ quặng bô- xít</vt:lpstr>
      <vt:lpstr>Nhà máy sản xuất nhôm</vt:lpstr>
      <vt:lpstr>PowerPoint Presentation</vt:lpstr>
      <vt:lpstr>BÀI TẬP</vt:lpstr>
      <vt:lpstr>Câu hỏi 1: Sử dụng đồ nhôm không đúng cách có ảnh hưởng gì không?</vt:lpstr>
      <vt:lpstr>Câu hỏi 2: Có thể dùng nồi nhôm để đựng nước vôi không? Hay để dựng dưa, muối cà không? Giải thích</vt:lpstr>
      <vt:lpstr>Câu hỏi 3: Bằng phương pháp hóa học, hãy nhận biết các bột kim loại sau: Al, Ag, Fe</vt:lpstr>
      <vt:lpstr>Câu hỏi 4: Hoàn thành chuỗi phản ứng sau:</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ĐÃ ĐẾN DỰ GIỜ LỚP CHÚNG EM</dc:title>
  <dc:creator>pc</dc:creator>
  <cp:lastModifiedBy>Admin</cp:lastModifiedBy>
  <cp:revision>94</cp:revision>
  <dcterms:created xsi:type="dcterms:W3CDTF">2018-11-12T08:51:36Z</dcterms:created>
  <dcterms:modified xsi:type="dcterms:W3CDTF">2020-01-14T01:52:19Z</dcterms:modified>
</cp:coreProperties>
</file>