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78" r:id="rId5"/>
    <p:sldId id="260" r:id="rId6"/>
    <p:sldId id="285" r:id="rId7"/>
    <p:sldId id="304" r:id="rId8"/>
    <p:sldId id="303" r:id="rId9"/>
    <p:sldId id="300" r:id="rId10"/>
    <p:sldId id="289" r:id="rId11"/>
    <p:sldId id="295" r:id="rId12"/>
    <p:sldId id="290" r:id="rId13"/>
    <p:sldId id="291" r:id="rId14"/>
    <p:sldId id="263" r:id="rId15"/>
    <p:sldId id="297" r:id="rId16"/>
    <p:sldId id="305" r:id="rId17"/>
    <p:sldId id="299" r:id="rId18"/>
    <p:sldId id="298" r:id="rId19"/>
    <p:sldId id="283" r:id="rId20"/>
    <p:sldId id="296" r:id="rId21"/>
    <p:sldId id="267" r:id="rId22"/>
    <p:sldId id="268" r:id="rId23"/>
    <p:sldId id="270" r:id="rId24"/>
    <p:sldId id="272" r:id="rId25"/>
    <p:sldId id="301" r:id="rId26"/>
    <p:sldId id="302" r:id="rId27"/>
    <p:sldId id="273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00863D"/>
    <a:srgbClr val="66FFCC"/>
    <a:srgbClr val="99FFCC"/>
    <a:srgbClr val="FFCCCC"/>
    <a:srgbClr val="481F67"/>
    <a:srgbClr val="FF3399"/>
    <a:srgbClr val="00682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242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3A4AB-7D72-46E0-ABDB-D54A991D4B2B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D779C4-02D9-4C16-9DBD-36C657A499D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NỀN KINH TẾ</a:t>
          </a:r>
          <a:endParaRPr lang="en-US" sz="4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036B0AC-2204-49EB-AC6A-7A4D53312956}" type="parTrans" cxnId="{D5BB91FF-92BF-41FD-85AC-64060CDB4CCD}">
      <dgm:prSet/>
      <dgm:spPr/>
      <dgm:t>
        <a:bodyPr/>
        <a:lstStyle/>
        <a:p>
          <a:endParaRPr lang="en-US"/>
        </a:p>
      </dgm:t>
    </dgm:pt>
    <dgm:pt modelId="{3065FF20-F995-470B-9311-1F541BDC5D4C}" type="sibTrans" cxnId="{D5BB91FF-92BF-41FD-85AC-64060CDB4CCD}">
      <dgm:prSet/>
      <dgm:spPr/>
      <dgm:t>
        <a:bodyPr/>
        <a:lstStyle/>
        <a:p>
          <a:endParaRPr lang="en-US"/>
        </a:p>
      </dgm:t>
    </dgm:pt>
    <dgm:pt modelId="{F1FF51BE-891D-453F-B517-0A31F9F9D4BC}">
      <dgm:prSet phldrT="[Text]" custT="1"/>
      <dgm:spPr>
        <a:solidFill>
          <a:srgbClr val="00863D"/>
        </a:solidFill>
      </dgm:spPr>
      <dgm:t>
        <a:bodyPr/>
        <a:lstStyle/>
        <a:p>
          <a:r>
            <a:rPr lang="en-US" sz="360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3600" smtClean="0">
              <a:latin typeface="Times New Roman" pitchFamily="18" charset="0"/>
              <a:cs typeface="Times New Roman" pitchFamily="18" charset="0"/>
            </a:rPr>
            <a:t> nghiệp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9494829A-E48C-49BF-9E88-7B91F84D84B0}" type="parTrans" cxnId="{15E1036E-E301-45DB-99B7-3B90AAEB4A48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82D29E8-9F05-43DE-8C40-FFC2B91268E0}" type="sibTrans" cxnId="{15E1036E-E301-45DB-99B7-3B90AAEB4A48}">
      <dgm:prSet/>
      <dgm:spPr/>
      <dgm:t>
        <a:bodyPr/>
        <a:lstStyle/>
        <a:p>
          <a:endParaRPr lang="en-US"/>
        </a:p>
      </dgm:t>
    </dgm:pt>
    <dgm:pt modelId="{6E1681C0-DEF2-4912-B3F9-BC5C7C2EE9C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3600" smtClean="0">
              <a:latin typeface="Times New Roman" pitchFamily="18" charset="0"/>
              <a:cs typeface="Times New Roman" pitchFamily="18" charset="0"/>
            </a:rPr>
            <a:t> nghiệp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D6362E3C-12D5-4701-A8A1-A0B9E078B2A1}" type="parTrans" cxnId="{5F0DECF3-36D2-4CC8-A938-9E47E069962A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AFFD892-A9D5-4433-A46F-CB74F6691CCE}" type="sibTrans" cxnId="{5F0DECF3-36D2-4CC8-A938-9E47E069962A}">
      <dgm:prSet/>
      <dgm:spPr/>
      <dgm:t>
        <a:bodyPr/>
        <a:lstStyle/>
        <a:p>
          <a:endParaRPr lang="en-US"/>
        </a:p>
      </dgm:t>
    </dgm:pt>
    <dgm:pt modelId="{9E1DE536-A06A-40D9-9B3A-142F1B6BEB11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3200" err="1" smtClean="0">
              <a:latin typeface="Times New Roman" pitchFamily="18" charset="0"/>
              <a:cs typeface="Times New Roman" pitchFamily="18" charset="0"/>
            </a:rPr>
            <a:t>Dịch</a:t>
          </a:r>
          <a:r>
            <a:rPr lang="en-US" sz="3200" smtClean="0">
              <a:latin typeface="Times New Roman" pitchFamily="18" charset="0"/>
              <a:cs typeface="Times New Roman" pitchFamily="18" charset="0"/>
            </a:rPr>
            <a:t> vụ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3BF145DC-B1AF-4FC8-9F5E-B7171AF6E869}" type="parTrans" cxnId="{836E7DE3-EC53-41B4-820A-0760E6E872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B5A047A-EFC1-418C-AAC2-23BCE6DDBB5A}" type="sibTrans" cxnId="{836E7DE3-EC53-41B4-820A-0760E6E872D9}">
      <dgm:prSet/>
      <dgm:spPr/>
      <dgm:t>
        <a:bodyPr/>
        <a:lstStyle/>
        <a:p>
          <a:endParaRPr lang="en-US"/>
        </a:p>
      </dgm:t>
    </dgm:pt>
    <dgm:pt modelId="{20AE6C49-7551-4D39-9A1B-00A8B9EA8F62}" type="pres">
      <dgm:prSet presAssocID="{94A3A4AB-7D72-46E0-ABDB-D54A991D4B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E8D82D-A79D-48A2-B873-DB2FE33CFA9F}" type="pres">
      <dgm:prSet presAssocID="{00D779C4-02D9-4C16-9DBD-36C657A499DE}" presName="root1" presStyleCnt="0"/>
      <dgm:spPr/>
    </dgm:pt>
    <dgm:pt modelId="{BD737A95-8D41-492E-B9B3-67B43583E376}" type="pres">
      <dgm:prSet presAssocID="{00D779C4-02D9-4C16-9DBD-36C657A499DE}" presName="LevelOneTextNode" presStyleLbl="node0" presStyleIdx="0" presStyleCnt="1" custAng="5400000" custLinFactX="78364" custLinFactNeighborX="100000" custLinFactNeighborY="-405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C687EE-C6E6-4FAA-BD7B-69F2D54821EF}" type="pres">
      <dgm:prSet presAssocID="{00D779C4-02D9-4C16-9DBD-36C657A499DE}" presName="level2hierChild" presStyleCnt="0"/>
      <dgm:spPr/>
    </dgm:pt>
    <dgm:pt modelId="{66645BD7-359C-4DCA-B199-31E0661A19E7}" type="pres">
      <dgm:prSet presAssocID="{9494829A-E48C-49BF-9E88-7B91F84D84B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940BC36-5814-4975-A523-0789A6890D1A}" type="pres">
      <dgm:prSet presAssocID="{9494829A-E48C-49BF-9E88-7B91F84D84B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B1EC4B6-2ED1-468B-90A9-806D38E324C8}" type="pres">
      <dgm:prSet presAssocID="{F1FF51BE-891D-453F-B517-0A31F9F9D4BC}" presName="root2" presStyleCnt="0"/>
      <dgm:spPr/>
    </dgm:pt>
    <dgm:pt modelId="{9F83C26C-7D1A-4625-B45A-653901FEB888}" type="pres">
      <dgm:prSet presAssocID="{F1FF51BE-891D-453F-B517-0A31F9F9D4BC}" presName="LevelTwoTextNode" presStyleLbl="node2" presStyleIdx="0" presStyleCnt="3" custScaleX="58545" custScaleY="113132" custLinFactY="11366" custLinFactNeighborX="-8710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94954E-F049-48D9-ADFF-21D9EBD8D39A}" type="pres">
      <dgm:prSet presAssocID="{F1FF51BE-891D-453F-B517-0A31F9F9D4BC}" presName="level3hierChild" presStyleCnt="0"/>
      <dgm:spPr/>
    </dgm:pt>
    <dgm:pt modelId="{2160CC24-B41D-48E7-8429-10CB97B95168}" type="pres">
      <dgm:prSet presAssocID="{D6362E3C-12D5-4701-A8A1-A0B9E078B2A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2567A896-5BBF-4035-AE33-0AB2D5162102}" type="pres">
      <dgm:prSet presAssocID="{D6362E3C-12D5-4701-A8A1-A0B9E078B2A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635B05A-D559-4A1A-9F46-451FBAB0B5E5}" type="pres">
      <dgm:prSet presAssocID="{6E1681C0-DEF2-4912-B3F9-BC5C7C2EE9CC}" presName="root2" presStyleCnt="0"/>
      <dgm:spPr/>
    </dgm:pt>
    <dgm:pt modelId="{FC66D559-9A4A-49F0-9074-2CBE138C13A8}" type="pres">
      <dgm:prSet presAssocID="{6E1681C0-DEF2-4912-B3F9-BC5C7C2EE9CC}" presName="LevelTwoTextNode" presStyleLbl="node2" presStyleIdx="1" presStyleCnt="3" custScaleX="54437" custScaleY="113353" custLinFactNeighborX="-12221" custLinFactNeighborY="-33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B468F-D6B1-4E8C-A502-F46E4B1B03F4}" type="pres">
      <dgm:prSet presAssocID="{6E1681C0-DEF2-4912-B3F9-BC5C7C2EE9CC}" presName="level3hierChild" presStyleCnt="0"/>
      <dgm:spPr/>
    </dgm:pt>
    <dgm:pt modelId="{728DD574-D433-4AF8-B59C-89EFA90D1C98}" type="pres">
      <dgm:prSet presAssocID="{3BF145DC-B1AF-4FC8-9F5E-B7171AF6E86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7A3599D-E3CC-4FC0-BBBB-2024747760C5}" type="pres">
      <dgm:prSet presAssocID="{3BF145DC-B1AF-4FC8-9F5E-B7171AF6E86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20B9FB6-93EB-46C3-A4E8-4ED01E40EAFC}" type="pres">
      <dgm:prSet presAssocID="{9E1DE536-A06A-40D9-9B3A-142F1B6BEB11}" presName="root2" presStyleCnt="0"/>
      <dgm:spPr/>
    </dgm:pt>
    <dgm:pt modelId="{59FE62F0-0C13-4377-A7AF-442D63D6811E}" type="pres">
      <dgm:prSet presAssocID="{9E1DE536-A06A-40D9-9B3A-142F1B6BEB11}" presName="LevelTwoTextNode" presStyleLbl="node2" presStyleIdx="2" presStyleCnt="3" custScaleX="59083" custScaleY="112803" custLinFactY="-64664" custLinFactNeighborX="5507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2DDBD8-FC5F-48E7-925D-A82F302B0EBB}" type="pres">
      <dgm:prSet presAssocID="{9E1DE536-A06A-40D9-9B3A-142F1B6BEB11}" presName="level3hierChild" presStyleCnt="0"/>
      <dgm:spPr/>
    </dgm:pt>
  </dgm:ptLst>
  <dgm:cxnLst>
    <dgm:cxn modelId="{C876F347-BCE4-4762-BD26-B61F848DC3F8}" type="presOf" srcId="{3BF145DC-B1AF-4FC8-9F5E-B7171AF6E869}" destId="{728DD574-D433-4AF8-B59C-89EFA90D1C98}" srcOrd="0" destOrd="0" presId="urn:microsoft.com/office/officeart/2008/layout/HorizontalMultiLevelHierarchy"/>
    <dgm:cxn modelId="{DAD8A765-6E2D-40A4-9A6B-E2B05C04117F}" type="presOf" srcId="{00D779C4-02D9-4C16-9DBD-36C657A499DE}" destId="{BD737A95-8D41-492E-B9B3-67B43583E376}" srcOrd="0" destOrd="0" presId="urn:microsoft.com/office/officeart/2008/layout/HorizontalMultiLevelHierarchy"/>
    <dgm:cxn modelId="{78568C80-0274-4E3C-BB53-8FD0810D1686}" type="presOf" srcId="{6E1681C0-DEF2-4912-B3F9-BC5C7C2EE9CC}" destId="{FC66D559-9A4A-49F0-9074-2CBE138C13A8}" srcOrd="0" destOrd="0" presId="urn:microsoft.com/office/officeart/2008/layout/HorizontalMultiLevelHierarchy"/>
    <dgm:cxn modelId="{5F0DECF3-36D2-4CC8-A938-9E47E069962A}" srcId="{00D779C4-02D9-4C16-9DBD-36C657A499DE}" destId="{6E1681C0-DEF2-4912-B3F9-BC5C7C2EE9CC}" srcOrd="1" destOrd="0" parTransId="{D6362E3C-12D5-4701-A8A1-A0B9E078B2A1}" sibTransId="{9AFFD892-A9D5-4433-A46F-CB74F6691CCE}"/>
    <dgm:cxn modelId="{836E7DE3-EC53-41B4-820A-0760E6E872D9}" srcId="{00D779C4-02D9-4C16-9DBD-36C657A499DE}" destId="{9E1DE536-A06A-40D9-9B3A-142F1B6BEB11}" srcOrd="2" destOrd="0" parTransId="{3BF145DC-B1AF-4FC8-9F5E-B7171AF6E869}" sibTransId="{AB5A047A-EFC1-418C-AAC2-23BCE6DDBB5A}"/>
    <dgm:cxn modelId="{D9ACFE43-4E34-4C97-A72D-4638C1987366}" type="presOf" srcId="{3BF145DC-B1AF-4FC8-9F5E-B7171AF6E869}" destId="{47A3599D-E3CC-4FC0-BBBB-2024747760C5}" srcOrd="1" destOrd="0" presId="urn:microsoft.com/office/officeart/2008/layout/HorizontalMultiLevelHierarchy"/>
    <dgm:cxn modelId="{15E1036E-E301-45DB-99B7-3B90AAEB4A48}" srcId="{00D779C4-02D9-4C16-9DBD-36C657A499DE}" destId="{F1FF51BE-891D-453F-B517-0A31F9F9D4BC}" srcOrd="0" destOrd="0" parTransId="{9494829A-E48C-49BF-9E88-7B91F84D84B0}" sibTransId="{D82D29E8-9F05-43DE-8C40-FFC2B91268E0}"/>
    <dgm:cxn modelId="{3E2AFA77-51CF-4C80-875C-5933CA4EA62F}" type="presOf" srcId="{94A3A4AB-7D72-46E0-ABDB-D54A991D4B2B}" destId="{20AE6C49-7551-4D39-9A1B-00A8B9EA8F62}" srcOrd="0" destOrd="0" presId="urn:microsoft.com/office/officeart/2008/layout/HorizontalMultiLevelHierarchy"/>
    <dgm:cxn modelId="{C4F4AFC2-4BC4-4CF9-82C3-5B7CEEBF4C26}" type="presOf" srcId="{D6362E3C-12D5-4701-A8A1-A0B9E078B2A1}" destId="{2567A896-5BBF-4035-AE33-0AB2D5162102}" srcOrd="1" destOrd="0" presId="urn:microsoft.com/office/officeart/2008/layout/HorizontalMultiLevelHierarchy"/>
    <dgm:cxn modelId="{087EB6FE-D201-40FC-913A-401801BD102B}" type="presOf" srcId="{F1FF51BE-891D-453F-B517-0A31F9F9D4BC}" destId="{9F83C26C-7D1A-4625-B45A-653901FEB888}" srcOrd="0" destOrd="0" presId="urn:microsoft.com/office/officeart/2008/layout/HorizontalMultiLevelHierarchy"/>
    <dgm:cxn modelId="{D9203BFA-1C05-4942-93E8-1FF864399729}" type="presOf" srcId="{9E1DE536-A06A-40D9-9B3A-142F1B6BEB11}" destId="{59FE62F0-0C13-4377-A7AF-442D63D6811E}" srcOrd="0" destOrd="0" presId="urn:microsoft.com/office/officeart/2008/layout/HorizontalMultiLevelHierarchy"/>
    <dgm:cxn modelId="{C25897FC-4D78-411C-9412-070693A92830}" type="presOf" srcId="{9494829A-E48C-49BF-9E88-7B91F84D84B0}" destId="{4940BC36-5814-4975-A523-0789A6890D1A}" srcOrd="1" destOrd="0" presId="urn:microsoft.com/office/officeart/2008/layout/HorizontalMultiLevelHierarchy"/>
    <dgm:cxn modelId="{B42644D9-E156-4783-A0AE-C8F08B748AE7}" type="presOf" srcId="{D6362E3C-12D5-4701-A8A1-A0B9E078B2A1}" destId="{2160CC24-B41D-48E7-8429-10CB97B95168}" srcOrd="0" destOrd="0" presId="urn:microsoft.com/office/officeart/2008/layout/HorizontalMultiLevelHierarchy"/>
    <dgm:cxn modelId="{D5BB91FF-92BF-41FD-85AC-64060CDB4CCD}" srcId="{94A3A4AB-7D72-46E0-ABDB-D54A991D4B2B}" destId="{00D779C4-02D9-4C16-9DBD-36C657A499DE}" srcOrd="0" destOrd="0" parTransId="{E036B0AC-2204-49EB-AC6A-7A4D53312956}" sibTransId="{3065FF20-F995-470B-9311-1F541BDC5D4C}"/>
    <dgm:cxn modelId="{E65BDB6A-2035-438E-B777-4C7F017C8A47}" type="presOf" srcId="{9494829A-E48C-49BF-9E88-7B91F84D84B0}" destId="{66645BD7-359C-4DCA-B199-31E0661A19E7}" srcOrd="0" destOrd="0" presId="urn:microsoft.com/office/officeart/2008/layout/HorizontalMultiLevelHierarchy"/>
    <dgm:cxn modelId="{89FEC10D-A49E-4724-B154-83FCCD830904}" type="presParOf" srcId="{20AE6C49-7551-4D39-9A1B-00A8B9EA8F62}" destId="{27E8D82D-A79D-48A2-B873-DB2FE33CFA9F}" srcOrd="0" destOrd="0" presId="urn:microsoft.com/office/officeart/2008/layout/HorizontalMultiLevelHierarchy"/>
    <dgm:cxn modelId="{ED7F7869-FB88-429C-8448-A18CE7620C43}" type="presParOf" srcId="{27E8D82D-A79D-48A2-B873-DB2FE33CFA9F}" destId="{BD737A95-8D41-492E-B9B3-67B43583E376}" srcOrd="0" destOrd="0" presId="urn:microsoft.com/office/officeart/2008/layout/HorizontalMultiLevelHierarchy"/>
    <dgm:cxn modelId="{1C22E20C-C72C-4A6E-9492-EAC94A21C0BD}" type="presParOf" srcId="{27E8D82D-A79D-48A2-B873-DB2FE33CFA9F}" destId="{EEC687EE-C6E6-4FAA-BD7B-69F2D54821EF}" srcOrd="1" destOrd="0" presId="urn:microsoft.com/office/officeart/2008/layout/HorizontalMultiLevelHierarchy"/>
    <dgm:cxn modelId="{7C0D5133-344E-418C-8B07-17BEEEA233A2}" type="presParOf" srcId="{EEC687EE-C6E6-4FAA-BD7B-69F2D54821EF}" destId="{66645BD7-359C-4DCA-B199-31E0661A19E7}" srcOrd="0" destOrd="0" presId="urn:microsoft.com/office/officeart/2008/layout/HorizontalMultiLevelHierarchy"/>
    <dgm:cxn modelId="{1B0854A8-C895-4AC9-9BF7-655860522ADC}" type="presParOf" srcId="{66645BD7-359C-4DCA-B199-31E0661A19E7}" destId="{4940BC36-5814-4975-A523-0789A6890D1A}" srcOrd="0" destOrd="0" presId="urn:microsoft.com/office/officeart/2008/layout/HorizontalMultiLevelHierarchy"/>
    <dgm:cxn modelId="{441C61FE-0FA0-449C-BCDB-30762FDBBAB8}" type="presParOf" srcId="{EEC687EE-C6E6-4FAA-BD7B-69F2D54821EF}" destId="{FB1EC4B6-2ED1-468B-90A9-806D38E324C8}" srcOrd="1" destOrd="0" presId="urn:microsoft.com/office/officeart/2008/layout/HorizontalMultiLevelHierarchy"/>
    <dgm:cxn modelId="{20C7B233-AF88-44F8-9401-ECA6052019EA}" type="presParOf" srcId="{FB1EC4B6-2ED1-468B-90A9-806D38E324C8}" destId="{9F83C26C-7D1A-4625-B45A-653901FEB888}" srcOrd="0" destOrd="0" presId="urn:microsoft.com/office/officeart/2008/layout/HorizontalMultiLevelHierarchy"/>
    <dgm:cxn modelId="{C98002F6-C377-4A27-ACB3-1EC8639E5C16}" type="presParOf" srcId="{FB1EC4B6-2ED1-468B-90A9-806D38E324C8}" destId="{7F94954E-F049-48D9-ADFF-21D9EBD8D39A}" srcOrd="1" destOrd="0" presId="urn:microsoft.com/office/officeart/2008/layout/HorizontalMultiLevelHierarchy"/>
    <dgm:cxn modelId="{CB227B3F-9C1B-4946-A2F6-ACA44DD30E8A}" type="presParOf" srcId="{EEC687EE-C6E6-4FAA-BD7B-69F2D54821EF}" destId="{2160CC24-B41D-48E7-8429-10CB97B95168}" srcOrd="2" destOrd="0" presId="urn:microsoft.com/office/officeart/2008/layout/HorizontalMultiLevelHierarchy"/>
    <dgm:cxn modelId="{3F9E7A24-78B9-4740-9F2F-436FD6B0EF62}" type="presParOf" srcId="{2160CC24-B41D-48E7-8429-10CB97B95168}" destId="{2567A896-5BBF-4035-AE33-0AB2D5162102}" srcOrd="0" destOrd="0" presId="urn:microsoft.com/office/officeart/2008/layout/HorizontalMultiLevelHierarchy"/>
    <dgm:cxn modelId="{C3E37630-5C43-4B77-902D-1B066B922EEC}" type="presParOf" srcId="{EEC687EE-C6E6-4FAA-BD7B-69F2D54821EF}" destId="{4635B05A-D559-4A1A-9F46-451FBAB0B5E5}" srcOrd="3" destOrd="0" presId="urn:microsoft.com/office/officeart/2008/layout/HorizontalMultiLevelHierarchy"/>
    <dgm:cxn modelId="{70D567E6-60DE-4C7B-9DF5-B11AB78D95F7}" type="presParOf" srcId="{4635B05A-D559-4A1A-9F46-451FBAB0B5E5}" destId="{FC66D559-9A4A-49F0-9074-2CBE138C13A8}" srcOrd="0" destOrd="0" presId="urn:microsoft.com/office/officeart/2008/layout/HorizontalMultiLevelHierarchy"/>
    <dgm:cxn modelId="{5238300F-8F2A-4E4A-A0BD-4397239328F1}" type="presParOf" srcId="{4635B05A-D559-4A1A-9F46-451FBAB0B5E5}" destId="{179B468F-D6B1-4E8C-A502-F46E4B1B03F4}" srcOrd="1" destOrd="0" presId="urn:microsoft.com/office/officeart/2008/layout/HorizontalMultiLevelHierarchy"/>
    <dgm:cxn modelId="{B69A5117-77AA-4A25-BE53-022F2BD37BD1}" type="presParOf" srcId="{EEC687EE-C6E6-4FAA-BD7B-69F2D54821EF}" destId="{728DD574-D433-4AF8-B59C-89EFA90D1C98}" srcOrd="4" destOrd="0" presId="urn:microsoft.com/office/officeart/2008/layout/HorizontalMultiLevelHierarchy"/>
    <dgm:cxn modelId="{5895AAF4-AD02-4280-8C1B-8B2543F154BC}" type="presParOf" srcId="{728DD574-D433-4AF8-B59C-89EFA90D1C98}" destId="{47A3599D-E3CC-4FC0-BBBB-2024747760C5}" srcOrd="0" destOrd="0" presId="urn:microsoft.com/office/officeart/2008/layout/HorizontalMultiLevelHierarchy"/>
    <dgm:cxn modelId="{7A258F3C-E7C9-4F3E-A7EF-6405FD55B6F4}" type="presParOf" srcId="{EEC687EE-C6E6-4FAA-BD7B-69F2D54821EF}" destId="{C20B9FB6-93EB-46C3-A4E8-4ED01E40EAFC}" srcOrd="5" destOrd="0" presId="urn:microsoft.com/office/officeart/2008/layout/HorizontalMultiLevelHierarchy"/>
    <dgm:cxn modelId="{C56626CA-3195-41EE-AC54-DEB6F8967E9F}" type="presParOf" srcId="{C20B9FB6-93EB-46C3-A4E8-4ED01E40EAFC}" destId="{59FE62F0-0C13-4377-A7AF-442D63D6811E}" srcOrd="0" destOrd="0" presId="urn:microsoft.com/office/officeart/2008/layout/HorizontalMultiLevelHierarchy"/>
    <dgm:cxn modelId="{939ACBFB-D446-451D-A410-0C7588C9F4E5}" type="presParOf" srcId="{C20B9FB6-93EB-46C3-A4E8-4ED01E40EAFC}" destId="{062DDBD8-FC5F-48E7-925D-A82F302B0E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DD574-D433-4AF8-B59C-89EFA90D1C98}">
      <dsp:nvSpPr>
        <dsp:cNvPr id="0" name=""/>
        <dsp:cNvSpPr/>
      </dsp:nvSpPr>
      <dsp:spPr>
        <a:xfrm>
          <a:off x="5395725" y="571881"/>
          <a:ext cx="776483" cy="2135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8241" y="0"/>
              </a:lnTo>
              <a:lnTo>
                <a:pt x="388241" y="2135819"/>
              </a:lnTo>
              <a:lnTo>
                <a:pt x="776483" y="213581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727152" y="1582976"/>
        <a:ext cx="113629" cy="113629"/>
      </dsp:txXfrm>
    </dsp:sp>
    <dsp:sp modelId="{2160CC24-B41D-48E7-8429-10CB97B95168}">
      <dsp:nvSpPr>
        <dsp:cNvPr id="0" name=""/>
        <dsp:cNvSpPr/>
      </dsp:nvSpPr>
      <dsp:spPr>
        <a:xfrm>
          <a:off x="3647498" y="571881"/>
          <a:ext cx="1748227" cy="2058604"/>
        </a:xfrm>
        <a:custGeom>
          <a:avLst/>
          <a:gdLst/>
          <a:ahLst/>
          <a:cxnLst/>
          <a:rect l="0" t="0" r="0" b="0"/>
          <a:pathLst>
            <a:path>
              <a:moveTo>
                <a:pt x="1748227" y="0"/>
              </a:moveTo>
              <a:lnTo>
                <a:pt x="0" y="205860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54092" y="1533664"/>
        <a:ext cx="135038" cy="135038"/>
      </dsp:txXfrm>
    </dsp:sp>
    <dsp:sp modelId="{66645BD7-359C-4DCA-B199-31E0661A19E7}">
      <dsp:nvSpPr>
        <dsp:cNvPr id="0" name=""/>
        <dsp:cNvSpPr/>
      </dsp:nvSpPr>
      <dsp:spPr>
        <a:xfrm>
          <a:off x="838195" y="571881"/>
          <a:ext cx="4557530" cy="2132497"/>
        </a:xfrm>
        <a:custGeom>
          <a:avLst/>
          <a:gdLst/>
          <a:ahLst/>
          <a:cxnLst/>
          <a:rect l="0" t="0" r="0" b="0"/>
          <a:pathLst>
            <a:path>
              <a:moveTo>
                <a:pt x="4557530" y="0"/>
              </a:moveTo>
              <a:lnTo>
                <a:pt x="0" y="213249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991166" y="1512335"/>
        <a:ext cx="251588" cy="251588"/>
      </dsp:txXfrm>
    </dsp:sp>
    <dsp:sp modelId="{BD737A95-8D41-492E-B9B3-67B43583E376}">
      <dsp:nvSpPr>
        <dsp:cNvPr id="0" name=""/>
        <dsp:cNvSpPr/>
      </dsp:nvSpPr>
      <dsp:spPr>
        <a:xfrm>
          <a:off x="1813944" y="0"/>
          <a:ext cx="6019800" cy="114376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NỀN KINH TẾ</a:t>
          </a:r>
          <a:endParaRPr lang="en-US" sz="4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3944" y="0"/>
        <a:ext cx="6019800" cy="1143762"/>
      </dsp:txXfrm>
    </dsp:sp>
    <dsp:sp modelId="{9F83C26C-7D1A-4625-B45A-653901FEB888}">
      <dsp:nvSpPr>
        <dsp:cNvPr id="0" name=""/>
        <dsp:cNvSpPr/>
      </dsp:nvSpPr>
      <dsp:spPr>
        <a:xfrm>
          <a:off x="838195" y="2057397"/>
          <a:ext cx="2196338" cy="1293960"/>
        </a:xfrm>
        <a:prstGeom prst="rect">
          <a:avLst/>
        </a:prstGeom>
        <a:solidFill>
          <a:srgbClr val="0086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err="1" smtClean="0">
              <a:latin typeface="Times New Roman" pitchFamily="18" charset="0"/>
              <a:cs typeface="Times New Roman" pitchFamily="18" charset="0"/>
            </a:rPr>
            <a:t>Nông</a:t>
          </a:r>
          <a:r>
            <a:rPr lang="en-US" sz="3600" kern="1200" smtClean="0">
              <a:latin typeface="Times New Roman" pitchFamily="18" charset="0"/>
              <a:cs typeface="Times New Roman" pitchFamily="18" charset="0"/>
            </a:rPr>
            <a:t> nghiệp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8195" y="2057397"/>
        <a:ext cx="2196338" cy="1293960"/>
      </dsp:txXfrm>
    </dsp:sp>
    <dsp:sp modelId="{FC66D559-9A4A-49F0-9074-2CBE138C13A8}">
      <dsp:nvSpPr>
        <dsp:cNvPr id="0" name=""/>
        <dsp:cNvSpPr/>
      </dsp:nvSpPr>
      <dsp:spPr>
        <a:xfrm>
          <a:off x="3647498" y="1982241"/>
          <a:ext cx="2042225" cy="1296488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3600" kern="1200" smtClean="0">
              <a:latin typeface="Times New Roman" pitchFamily="18" charset="0"/>
              <a:cs typeface="Times New Roman" pitchFamily="18" charset="0"/>
            </a:rPr>
            <a:t> nghiệp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7498" y="1982241"/>
        <a:ext cx="2042225" cy="1296488"/>
      </dsp:txXfrm>
    </dsp:sp>
    <dsp:sp modelId="{59FE62F0-0C13-4377-A7AF-442D63D6811E}">
      <dsp:nvSpPr>
        <dsp:cNvPr id="0" name=""/>
        <dsp:cNvSpPr/>
      </dsp:nvSpPr>
      <dsp:spPr>
        <a:xfrm>
          <a:off x="6172209" y="2062601"/>
          <a:ext cx="2216522" cy="1290197"/>
        </a:xfrm>
        <a:prstGeom prst="rect">
          <a:avLst/>
        </a:prstGeom>
        <a:solidFill>
          <a:srgbClr val="FF00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err="1" smtClean="0">
              <a:latin typeface="Times New Roman" pitchFamily="18" charset="0"/>
              <a:cs typeface="Times New Roman" pitchFamily="18" charset="0"/>
            </a:rPr>
            <a:t>Dịch</a:t>
          </a:r>
          <a:r>
            <a:rPr lang="en-US" sz="3200" kern="1200" smtClean="0">
              <a:latin typeface="Times New Roman" pitchFamily="18" charset="0"/>
              <a:cs typeface="Times New Roman" pitchFamily="18" charset="0"/>
            </a:rPr>
            <a:t> vụ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72209" y="2062601"/>
        <a:ext cx="2216522" cy="1290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74EA5-DDC5-43D0-9112-B85587534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F8C1-C120-4517-B0E9-ACE332BA7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4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E7D4-857D-4EAC-A059-664AE6F15279}" type="datetimeFigureOut">
              <a:rPr lang="en-US" smtClean="0"/>
              <a:pPr/>
              <a:t>04/12/2020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9346-7CD1-4B5D-B81B-5ECBCD616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file:///F:\thuy1\Ha%20long.flv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209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CHÀO MỪNG CÁC THẦY CÔ ĐẾN DỰ GIỜ - LỚP 7A1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ọ dầu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425"/>
            <a:ext cx="42751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images1064983_cotton-doh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3013075"/>
            <a:ext cx="436403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 7"/>
          <p:cNvSpPr>
            <a:spLocks noChangeArrowheads="1"/>
          </p:cNvSpPr>
          <p:nvPr/>
        </p:nvSpPr>
        <p:spPr bwMode="auto">
          <a:xfrm>
            <a:off x="427038" y="2601913"/>
            <a:ext cx="3810000" cy="4635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cọ dầu</a:t>
            </a:r>
          </a:p>
        </p:txBody>
      </p:sp>
      <p:pic>
        <p:nvPicPr>
          <p:cNvPr id="11269" name="Picture 6" descr="caph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3360738"/>
            <a:ext cx="431006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2"/>
          <a:stretch>
            <a:fillRect/>
          </a:stretch>
        </p:blipFill>
        <p:spPr bwMode="auto">
          <a:xfrm>
            <a:off x="4770438" y="141288"/>
            <a:ext cx="42878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Oval 9"/>
          <p:cNvSpPr>
            <a:spLocks noChangeArrowheads="1"/>
          </p:cNvSpPr>
          <p:nvPr/>
        </p:nvSpPr>
        <p:spPr bwMode="auto">
          <a:xfrm>
            <a:off x="5610225" y="6315075"/>
            <a:ext cx="2808288" cy="4841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Cà phê</a:t>
            </a:r>
          </a:p>
        </p:txBody>
      </p:sp>
      <p:pic>
        <p:nvPicPr>
          <p:cNvPr id="11272" name="Picture 13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55975"/>
            <a:ext cx="427513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Oval 8"/>
          <p:cNvSpPr>
            <a:spLocks noChangeArrowheads="1"/>
          </p:cNvSpPr>
          <p:nvPr/>
        </p:nvSpPr>
        <p:spPr bwMode="auto">
          <a:xfrm>
            <a:off x="835025" y="6299200"/>
            <a:ext cx="3011488" cy="4841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 cao</a:t>
            </a:r>
          </a:p>
        </p:txBody>
      </p:sp>
      <p:sp>
        <p:nvSpPr>
          <p:cNvPr id="11274" name="Oval 7"/>
          <p:cNvSpPr>
            <a:spLocks noChangeArrowheads="1"/>
          </p:cNvSpPr>
          <p:nvPr/>
        </p:nvSpPr>
        <p:spPr bwMode="auto">
          <a:xfrm>
            <a:off x="5008563" y="2628900"/>
            <a:ext cx="3810000" cy="4635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bông</a:t>
            </a:r>
          </a:p>
        </p:txBody>
      </p:sp>
    </p:spTree>
    <p:extLst>
      <p:ext uri="{BB962C8B-B14F-4D97-AF65-F5344CB8AC3E}">
        <p14:creationId xmlns:p14="http://schemas.microsoft.com/office/powerpoint/2010/main" val="3325454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qua%20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Soạn: HA 1025115 gửi đến 996 để nhận ảnh nà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2895600" cy="2289175"/>
          </a:xfrm>
          <a:prstGeom prst="rect">
            <a:avLst/>
          </a:prstGeom>
          <a:noFill/>
          <a:ln w="38100">
            <a:solidFill>
              <a:srgbClr val="99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17525" y="103188"/>
            <a:ext cx="1925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Cây ăn quả</a:t>
            </a:r>
          </a:p>
        </p:txBody>
      </p:sp>
    </p:spTree>
    <p:extLst>
      <p:ext uri="{BB962C8B-B14F-4D97-AF65-F5344CB8AC3E}">
        <p14:creationId xmlns:p14="http://schemas.microsoft.com/office/powerpoint/2010/main" val="42125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546475"/>
            <a:ext cx="4398962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Oval 5"/>
          <p:cNvSpPr>
            <a:spLocks noChangeArrowheads="1"/>
          </p:cNvSpPr>
          <p:nvPr/>
        </p:nvSpPr>
        <p:spPr bwMode="auto">
          <a:xfrm>
            <a:off x="749300" y="6243638"/>
            <a:ext cx="3216275" cy="550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hoạch ngô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75" y="3546475"/>
            <a:ext cx="3976688" cy="2754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5599113" y="6243638"/>
            <a:ext cx="2930525" cy="5349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hoạch sắn</a:t>
            </a:r>
          </a:p>
        </p:txBody>
      </p:sp>
      <p:pic>
        <p:nvPicPr>
          <p:cNvPr id="12294" name="Picture 1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57163"/>
            <a:ext cx="42164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Káº¿t quáº£ hÃ¬nh áº£nh cho cÃ¡nh Äá»ng lÃºa mÃ¬ á» chÃ¢u p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65100"/>
            <a:ext cx="436403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Oval 5"/>
          <p:cNvSpPr>
            <a:spLocks noChangeArrowheads="1"/>
          </p:cNvSpPr>
          <p:nvPr/>
        </p:nvSpPr>
        <p:spPr bwMode="auto">
          <a:xfrm>
            <a:off x="2930525" y="2798763"/>
            <a:ext cx="3611563" cy="550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 đồng lúa mì</a:t>
            </a:r>
          </a:p>
        </p:txBody>
      </p:sp>
    </p:spTree>
    <p:extLst>
      <p:ext uri="{BB962C8B-B14F-4D97-AF65-F5344CB8AC3E}">
        <p14:creationId xmlns:p14="http://schemas.microsoft.com/office/powerpoint/2010/main" val="3017474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 PC\Desktop\cay k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46075"/>
            <a:ext cx="449262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HP PC\Desktop\kê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61950"/>
            <a:ext cx="43973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94138" y="60325"/>
          <a:ext cx="1339850" cy="60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850"/>
              </a:tblGrid>
              <a:tr h="603250"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7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kê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2" marR="91392" marT="45764" marB="45764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2718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ors-ivory-on-smokey-backgrounds-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3000" y="2057400"/>
            <a:ext cx="6858000" cy="2971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?&gt;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thức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39" name="Picture 3" descr="E:\Thuy dia\du lieu\chau phi\A.Thuy HBT\23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160588"/>
            <a:ext cx="4383087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E:\Thuy dia\du lieu\chau phi\A.Thuy HBT\Lương thưc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160588"/>
            <a:ext cx="4237037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Callout 6"/>
          <p:cNvSpPr>
            <a:spLocks noChangeArrowheads="1"/>
          </p:cNvSpPr>
          <p:nvPr/>
        </p:nvSpPr>
        <p:spPr bwMode="auto">
          <a:xfrm>
            <a:off x="79375" y="127000"/>
            <a:ext cx="4752975" cy="1565275"/>
          </a:xfrm>
          <a:prstGeom prst="wedgeEllipseCallout">
            <a:avLst>
              <a:gd name="adj1" fmla="val -26449"/>
              <a:gd name="adj2" fmla="val 6685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500" b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 trạng thiếu l</a:t>
            </a:r>
            <a:r>
              <a:rPr lang="vi-VN" sz="2500" b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500" b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 thực xảy ra ở Ê-ti-ô-pi-a vào 23/7/2008</a:t>
            </a:r>
          </a:p>
        </p:txBody>
      </p:sp>
      <p:sp>
        <p:nvSpPr>
          <p:cNvPr id="14342" name="Cloud Callout 5"/>
          <p:cNvSpPr>
            <a:spLocks noChangeArrowheads="1"/>
          </p:cNvSpPr>
          <p:nvPr/>
        </p:nvSpPr>
        <p:spPr bwMode="auto">
          <a:xfrm>
            <a:off x="5013325" y="47625"/>
            <a:ext cx="4067175" cy="1565275"/>
          </a:xfrm>
          <a:prstGeom prst="cloudCallout">
            <a:avLst>
              <a:gd name="adj1" fmla="val -18204"/>
              <a:gd name="adj2" fmla="val 9046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500" b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Trẻ em Châu Phi </a:t>
            </a:r>
            <a:r>
              <a:rPr lang="vi-VN" sz="2500" b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b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ang nhận viện trợ l</a:t>
            </a:r>
            <a:r>
              <a:rPr lang="vi-VN" sz="2500" b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500" b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 thực.</a:t>
            </a:r>
          </a:p>
        </p:txBody>
      </p:sp>
    </p:spTree>
    <p:extLst>
      <p:ext uri="{BB962C8B-B14F-4D97-AF65-F5344CB8AC3E}">
        <p14:creationId xmlns:p14="http://schemas.microsoft.com/office/powerpoint/2010/main" val="2593058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ors-ivory-on-smokey-backgrounds-power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3000" y="2057400"/>
            <a:ext cx="6858000" cy="2971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?&gt;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16388" name="Picture 2" descr="i70_1743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3500" y="5480050"/>
            <a:ext cx="8997950" cy="1157288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84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vo-tong-xua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1375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38188" y="5476875"/>
            <a:ext cx="3586162" cy="11080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 giúp châu Phi về công nghệ sinh học</a:t>
            </a:r>
          </a:p>
          <a:p>
            <a:pPr eaLnBrk="1" hangingPunct="1"/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(GS Võ Tòng Xuân )</a:t>
            </a:r>
          </a:p>
        </p:txBody>
      </p:sp>
      <p:pic>
        <p:nvPicPr>
          <p:cNvPr id="13318" name="Picture 6" descr="Giong-lua-Viet-Nam-tren-dat-Tay-Chau-Phi-228027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0"/>
            <a:ext cx="44323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960938" y="5499100"/>
            <a:ext cx="3948112" cy="960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 lúa mới của Việt Nam </a:t>
            </a:r>
          </a:p>
          <a:p>
            <a:pPr algn="ctr"/>
            <a:r>
              <a:rPr lang="en-US" sz="2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 đất Tây Phi</a:t>
            </a:r>
          </a:p>
        </p:txBody>
      </p:sp>
    </p:spTree>
    <p:extLst>
      <p:ext uri="{BB962C8B-B14F-4D97-AF65-F5344CB8AC3E}">
        <p14:creationId xmlns:p14="http://schemas.microsoft.com/office/powerpoint/2010/main" val="30884454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3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2819400" cy="1477962"/>
          </a:xfrm>
        </p:spPr>
        <p:txBody>
          <a:bodyPr>
            <a:noAutofit/>
          </a:bodyPr>
          <a:lstStyle/>
          <a:p>
            <a:pPr algn="l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?&gt; Dựa vào </a:t>
            </a:r>
            <a:b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30.1 và SGK,  trình  bày :</a:t>
            </a:r>
            <a:b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phát triển.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phân bố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ngành ch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nuôi ở châu Phi?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L7B30H30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799" y="0"/>
            <a:ext cx="5830677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874516" cy="6248400"/>
          </a:xfrm>
        </p:spPr>
      </p:pic>
      <p:sp>
        <p:nvSpPr>
          <p:cNvPr id="5" name="TextBox 4"/>
          <p:cNvSpPr txBox="1"/>
          <p:nvPr/>
        </p:nvSpPr>
        <p:spPr>
          <a:xfrm>
            <a:off x="2105891" y="1676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329658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 BỆNH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6546" y="4876800"/>
            <a:ext cx="193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81F67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</a:p>
        </p:txBody>
      </p:sp>
      <p:sp>
        <p:nvSpPr>
          <p:cNvPr id="11" name="Arc 10"/>
          <p:cNvSpPr/>
          <p:nvPr/>
        </p:nvSpPr>
        <p:spPr>
          <a:xfrm rot="439839">
            <a:off x="3839062" y="1005502"/>
            <a:ext cx="1854167" cy="1311258"/>
          </a:xfrm>
          <a:prstGeom prst="arc">
            <a:avLst>
              <a:gd name="adj1" fmla="val 11528141"/>
              <a:gd name="adj2" fmla="val 20739979"/>
            </a:avLst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8343870">
            <a:off x="5155854" y="4016084"/>
            <a:ext cx="1854167" cy="1311258"/>
          </a:xfrm>
          <a:prstGeom prst="arc">
            <a:avLst>
              <a:gd name="adj1" fmla="val 11528141"/>
              <a:gd name="adj2" fmla="val 20739979"/>
            </a:avLst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4523098">
            <a:off x="1458180" y="3338874"/>
            <a:ext cx="1854167" cy="1311258"/>
          </a:xfrm>
          <a:prstGeom prst="arc">
            <a:avLst>
              <a:gd name="adj1" fmla="val 11528141"/>
              <a:gd name="adj2" fmla="val 20739979"/>
            </a:avLst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31763"/>
            <a:ext cx="41417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7826375" y="141288"/>
            <a:ext cx="1200150" cy="4175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Cừu</a:t>
            </a:r>
          </a:p>
        </p:txBody>
      </p:sp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713"/>
            <a:ext cx="45354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55575" y="125413"/>
            <a:ext cx="1428750" cy="433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Lạc đà</a:t>
            </a:r>
          </a:p>
        </p:txBody>
      </p:sp>
      <p:pic>
        <p:nvPicPr>
          <p:cNvPr id="17414" name="Picture 3" descr="t4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517900"/>
            <a:ext cx="422116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 descr="chan nuoi chau p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46475"/>
            <a:ext cx="449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2422525" y="3548063"/>
            <a:ext cx="2228850" cy="50958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Chăn nuôi bò</a:t>
            </a:r>
          </a:p>
        </p:txBody>
      </p:sp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6778625" y="3530600"/>
            <a:ext cx="2247900" cy="52228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Chăn nuôi dê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350044"/>
            <a:ext cx="6934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guốc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2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447800"/>
          </a:xfrm>
          <a:ln w="28575">
            <a:noFill/>
            <a:prstDash val="dash"/>
          </a:ln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?&gt;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752600"/>
            <a:ext cx="9144000" cy="0"/>
          </a:xfrm>
          <a:prstGeom prst="line">
            <a:avLst/>
          </a:prstGeom>
          <a:ln w="63500" cmpd="thickThin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69831"/>
            <a:ext cx="8305800" cy="46352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-4419600" y="-457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hai khoá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05155"/>
            <a:ext cx="5029200" cy="31752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91000"/>
            <a:ext cx="3429000" cy="2057400"/>
          </a:xfr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?&gt;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KhaithacvangoNamP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0967" y="3429000"/>
            <a:ext cx="5119688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2895600" cy="3886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?&gt;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H30.2,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SGK,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luoc do CN chau P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0"/>
            <a:ext cx="59436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429000"/>
            <a:ext cx="3048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?&gt; Theo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8534400" cy="1162050"/>
          </a:xfrm>
          <a:ln w="28575">
            <a:noFill/>
            <a:prstDash val="dash"/>
          </a:ln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?&gt; 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8153400" cy="9271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2800" y="2590800"/>
            <a:ext cx="5486400" cy="685800"/>
          </a:xfrm>
          <a:prstGeom prst="roundRect">
            <a:avLst/>
          </a:prstGeom>
          <a:solidFill>
            <a:srgbClr val="481F6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3429000"/>
            <a:ext cx="5486400" cy="762000"/>
          </a:xfrm>
          <a:prstGeom prst="roundRect">
            <a:avLst/>
          </a:prstGeom>
          <a:solidFill>
            <a:srgbClr val="481F6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62696" y="4710664"/>
            <a:ext cx="5486400" cy="457200"/>
          </a:xfrm>
          <a:prstGeom prst="roundRect">
            <a:avLst/>
          </a:prstGeom>
          <a:solidFill>
            <a:srgbClr val="00682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62696" y="5334001"/>
            <a:ext cx="5486400" cy="457200"/>
          </a:xfrm>
          <a:prstGeom prst="roundRect">
            <a:avLst/>
          </a:prstGeom>
          <a:solidFill>
            <a:srgbClr val="00682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62696" y="5927834"/>
            <a:ext cx="5486400" cy="457200"/>
          </a:xfrm>
          <a:prstGeom prst="roundRect">
            <a:avLst/>
          </a:prstGeom>
          <a:solidFill>
            <a:srgbClr val="00682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63500" cmpd="thinThick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ardrop 11"/>
          <p:cNvSpPr/>
          <p:nvPr/>
        </p:nvSpPr>
        <p:spPr>
          <a:xfrm rot="2615586">
            <a:off x="1034388" y="2631536"/>
            <a:ext cx="1600200" cy="159492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ardrop 12"/>
          <p:cNvSpPr/>
          <p:nvPr/>
        </p:nvSpPr>
        <p:spPr>
          <a:xfrm rot="2615586">
            <a:off x="1034388" y="4765137"/>
            <a:ext cx="1600200" cy="159492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72488" y="3198167"/>
            <a:ext cx="167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9132" y="5329322"/>
            <a:ext cx="174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 descr="1036-028-11-1059"/>
          <p:cNvSpPr>
            <a:spLocks noChangeArrowheads="1"/>
          </p:cNvSpPr>
          <p:nvPr/>
        </p:nvSpPr>
        <p:spPr bwMode="auto">
          <a:xfrm>
            <a:off x="228600" y="1828800"/>
            <a:ext cx="1752600" cy="1981200"/>
          </a:xfrm>
          <a:prstGeom prst="sun">
            <a:avLst>
              <a:gd name="adj" fmla="val 25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676400" y="0"/>
            <a:ext cx="708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67818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 SỐ MAY MẮN</a:t>
            </a:r>
          </a:p>
        </p:txBody>
      </p:sp>
      <p:sp>
        <p:nvSpPr>
          <p:cNvPr id="57349" name="AutoShape 5" descr="1036-028-11-1059"/>
          <p:cNvSpPr>
            <a:spLocks noChangeArrowheads="1"/>
          </p:cNvSpPr>
          <p:nvPr/>
        </p:nvSpPr>
        <p:spPr bwMode="auto">
          <a:xfrm>
            <a:off x="1981200" y="1905000"/>
            <a:ext cx="1752600" cy="1981200"/>
          </a:xfrm>
          <a:prstGeom prst="sun">
            <a:avLst>
              <a:gd name="adj" fmla="val 25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57350" name="AutoShape 6" descr="1036-028-11-1059"/>
          <p:cNvSpPr>
            <a:spLocks noChangeArrowheads="1"/>
          </p:cNvSpPr>
          <p:nvPr/>
        </p:nvSpPr>
        <p:spPr bwMode="auto">
          <a:xfrm>
            <a:off x="3733800" y="1828800"/>
            <a:ext cx="1752600" cy="2057400"/>
          </a:xfrm>
          <a:prstGeom prst="sun">
            <a:avLst>
              <a:gd name="adj" fmla="val 25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57351" name="AutoShape 7" descr="1036-028-11-1059"/>
          <p:cNvSpPr>
            <a:spLocks noChangeArrowheads="1"/>
          </p:cNvSpPr>
          <p:nvPr/>
        </p:nvSpPr>
        <p:spPr bwMode="auto">
          <a:xfrm>
            <a:off x="5486400" y="1905000"/>
            <a:ext cx="1752600" cy="1981200"/>
          </a:xfrm>
          <a:prstGeom prst="sun">
            <a:avLst>
              <a:gd name="adj" fmla="val 25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57352" name="AutoShape 8" descr="1036-028-11-1059"/>
          <p:cNvSpPr>
            <a:spLocks noChangeArrowheads="1"/>
          </p:cNvSpPr>
          <p:nvPr/>
        </p:nvSpPr>
        <p:spPr bwMode="auto">
          <a:xfrm>
            <a:off x="7239000" y="1981200"/>
            <a:ext cx="1524000" cy="1828800"/>
          </a:xfrm>
          <a:prstGeom prst="sun">
            <a:avLst>
              <a:gd name="adj" fmla="val 25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5</a:t>
            </a:r>
          </a:p>
        </p:txBody>
      </p:sp>
      <p:sp useBgFill="1">
        <p:nvSpPr>
          <p:cNvPr id="57353" name="Rectangle 9"/>
          <p:cNvSpPr>
            <a:spLocks noChangeArrowheads="1"/>
          </p:cNvSpPr>
          <p:nvPr/>
        </p:nvSpPr>
        <p:spPr bwMode="auto">
          <a:xfrm>
            <a:off x="533400" y="3886200"/>
            <a:ext cx="7696200" cy="1524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Những nước có nền kinh tế tương đối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phát triển ở Châu Phi?</a:t>
            </a:r>
          </a:p>
        </p:txBody>
      </p:sp>
      <p:sp useBgFill="1">
        <p:nvSpPr>
          <p:cNvPr id="57354" name="Rectangle 10"/>
          <p:cNvSpPr>
            <a:spLocks noChangeArrowheads="1"/>
          </p:cNvSpPr>
          <p:nvPr/>
        </p:nvSpPr>
        <p:spPr bwMode="auto">
          <a:xfrm>
            <a:off x="228600" y="5181600"/>
            <a:ext cx="8686800" cy="1219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0000FF"/>
                </a:solidFill>
              </a:rPr>
              <a:t>Cộng hoà Nam Phi,Li - Bi,An - giê - ri,Ai Cập</a:t>
            </a:r>
          </a:p>
        </p:txBody>
      </p:sp>
      <p:sp useBgFill="1">
        <p:nvSpPr>
          <p:cNvPr id="57355" name="Rectangle 11"/>
          <p:cNvSpPr>
            <a:spLocks noChangeArrowheads="1"/>
          </p:cNvSpPr>
          <p:nvPr/>
        </p:nvSpPr>
        <p:spPr bwMode="auto">
          <a:xfrm>
            <a:off x="533400" y="3886200"/>
            <a:ext cx="7467600" cy="15351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Hằng năm có khoảng bao nhiêu người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Châu Phi bị nạn đói đe doạ?</a:t>
            </a:r>
          </a:p>
        </p:txBody>
      </p:sp>
      <p:sp useBgFill="1">
        <p:nvSpPr>
          <p:cNvPr id="57356" name="Rectangle 12"/>
          <p:cNvSpPr>
            <a:spLocks noChangeArrowheads="1"/>
          </p:cNvSpPr>
          <p:nvPr/>
        </p:nvSpPr>
        <p:spPr bwMode="auto">
          <a:xfrm>
            <a:off x="762000" y="5334000"/>
            <a:ext cx="7467600" cy="1219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0000FF"/>
                </a:solidFill>
              </a:rPr>
              <a:t>Có khoảng 30 triệu người</a:t>
            </a: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2667000" y="3962400"/>
            <a:ext cx="2819400" cy="23622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3300"/>
                </a:solidFill>
              </a:rPr>
              <a:t>Bạn thật </a:t>
            </a:r>
          </a:p>
          <a:p>
            <a:pPr algn="ctr"/>
            <a:r>
              <a:rPr lang="en-US" sz="3200">
                <a:solidFill>
                  <a:srgbClr val="FF3300"/>
                </a:solidFill>
              </a:rPr>
              <a:t>may mắn</a:t>
            </a:r>
          </a:p>
        </p:txBody>
      </p:sp>
      <p:sp useBgFill="1"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3886200"/>
            <a:ext cx="7620000" cy="1600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Các nước ven biển Địa Trung Hải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phát triển ngành công nghiệp nào?</a:t>
            </a:r>
          </a:p>
        </p:txBody>
      </p:sp>
      <p:sp useBgFill="1">
        <p:nvSpPr>
          <p:cNvPr id="57359" name="Rectangle 15"/>
          <p:cNvSpPr>
            <a:spLocks noChangeArrowheads="1"/>
          </p:cNvSpPr>
          <p:nvPr/>
        </p:nvSpPr>
        <p:spPr bwMode="auto">
          <a:xfrm>
            <a:off x="304800" y="5257800"/>
            <a:ext cx="8382000" cy="1219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0000FF"/>
                </a:solidFill>
              </a:rPr>
              <a:t>Công nghiệp lọc dầu</a:t>
            </a:r>
          </a:p>
        </p:txBody>
      </p:sp>
      <p:sp useBgFill="1">
        <p:nvSpPr>
          <p:cNvPr id="57360" name="Rectangle 16"/>
          <p:cNvSpPr>
            <a:spLocks noChangeArrowheads="1"/>
          </p:cNvSpPr>
          <p:nvPr/>
        </p:nvSpPr>
        <p:spPr bwMode="auto">
          <a:xfrm>
            <a:off x="304800" y="3962400"/>
            <a:ext cx="8001000" cy="1447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Hầu hết các nước Châu Phi </a:t>
            </a:r>
          </a:p>
          <a:p>
            <a:pPr algn="ctr"/>
            <a:r>
              <a:rPr lang="en-US" sz="2800" b="1">
                <a:solidFill>
                  <a:srgbClr val="FF3300"/>
                </a:solidFill>
              </a:rPr>
              <a:t>chỉ phát triển ngành công nghiệp này?</a:t>
            </a:r>
          </a:p>
        </p:txBody>
      </p:sp>
      <p:sp useBgFill="1">
        <p:nvSpPr>
          <p:cNvPr id="57361" name="Rectangle 17"/>
          <p:cNvSpPr>
            <a:spLocks noChangeArrowheads="1"/>
          </p:cNvSpPr>
          <p:nvPr/>
        </p:nvSpPr>
        <p:spPr bwMode="auto">
          <a:xfrm>
            <a:off x="381000" y="5105400"/>
            <a:ext cx="8382000" cy="12192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0000FF"/>
                </a:solidFill>
              </a:rPr>
              <a:t>Công nghiệp khai khoáng</a:t>
            </a:r>
          </a:p>
        </p:txBody>
      </p:sp>
    </p:spTree>
    <p:extLst>
      <p:ext uri="{BB962C8B-B14F-4D97-AF65-F5344CB8AC3E}">
        <p14:creationId xmlns:p14="http://schemas.microsoft.com/office/powerpoint/2010/main" val="16651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2.22222E-6 L -3.33333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7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7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</p:childTnLst>
        </p:cTn>
      </p:par>
    </p:tnLst>
    <p:bldLst>
      <p:bldP spid="57346" grpId="0" animBg="1"/>
      <p:bldP spid="57346" grpId="1" animBg="1"/>
      <p:bldP spid="57348" grpId="0" animBg="1"/>
      <p:bldP spid="57348" grpId="1" animBg="1"/>
      <p:bldP spid="57348" grpId="2" animBg="1"/>
      <p:bldP spid="57349" grpId="0" animBg="1"/>
      <p:bldP spid="57349" grpId="1" animBg="1"/>
      <p:bldP spid="57350" grpId="0" animBg="1"/>
      <p:bldP spid="57350" grpId="1" animBg="1"/>
      <p:bldP spid="57351" grpId="0" animBg="1"/>
      <p:bldP spid="57351" grpId="1" animBg="1"/>
      <p:bldP spid="57352" grpId="0" animBg="1"/>
      <p:bldP spid="57352" grpId="1" animBg="1"/>
      <p:bldP spid="57353" grpId="0" animBg="1"/>
      <p:bldP spid="57353" grpId="1" animBg="1"/>
      <p:bldP spid="57354" grpId="0" animBg="1"/>
      <p:bldP spid="57354" grpId="1" animBg="1"/>
      <p:bldP spid="57355" grpId="0" animBg="1"/>
      <p:bldP spid="57355" grpId="1" animBg="1"/>
      <p:bldP spid="57356" grpId="0" animBg="1"/>
      <p:bldP spid="57356" grpId="1" animBg="1"/>
      <p:bldP spid="57357" grpId="0" animBg="1"/>
      <p:bldP spid="57357" grpId="1" animBg="1"/>
      <p:bldP spid="57358" grpId="0" animBg="1"/>
      <p:bldP spid="57358" grpId="1" animBg="1"/>
      <p:bldP spid="57359" grpId="0" animBg="1"/>
      <p:bldP spid="57359" grpId="1" animBg="1"/>
      <p:bldP spid="57360" grpId="0" animBg="1"/>
      <p:bldP spid="57360" grpId="1" animBg="1"/>
      <p:bldP spid="57360" grpId="2" animBg="1"/>
      <p:bldP spid="57361" grpId="0" animBg="1"/>
      <p:bldP spid="57361" grpId="1" animBg="1"/>
      <p:bldP spid="57361" grpId="2" animBg="1"/>
      <p:bldP spid="57361" grpId="3" animBg="1"/>
      <p:bldP spid="57361" grpId="4" animBg="1"/>
      <p:bldP spid="57361" grpId="5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763000" cy="6096000"/>
          </a:xfrm>
          <a:noFill/>
          <a:ln/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SGK: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Phi 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= 100% = 360O =&gt; 1% = 3,60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13,4% =&gt; 13,4% x 3,60 = 48,240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vẽ:Ví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1009" r="24529" b="19266"/>
          <a:stretch>
            <a:fillRect/>
          </a:stretch>
        </p:blipFill>
        <p:spPr bwMode="auto">
          <a:xfrm>
            <a:off x="6286500" y="4142398"/>
            <a:ext cx="16002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524500" y="5383823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</a:rPr>
              <a:t>25%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696200" y="4141543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31053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  <p:bldP spid="40964" grpId="0"/>
      <p:bldP spid="409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85800"/>
            <a:ext cx="4114800" cy="901700"/>
          </a:xfrm>
        </p:spPr>
        <p:txBody>
          <a:bodyPr anchor="ctr">
            <a:prstTxWarp prst="textTriangle">
              <a:avLst/>
            </a:prstTxWarp>
            <a:no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057400"/>
            <a:ext cx="7696200" cy="20701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96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7620000" cy="1219200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90800"/>
            <a:ext cx="4724400" cy="10668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28 –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57600"/>
            <a:ext cx="45720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 TẾ CHÂU PHI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51737"/>
              </p:ext>
            </p:extLst>
          </p:nvPr>
        </p:nvGraphicFramePr>
        <p:xfrm>
          <a:off x="228600" y="3810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04800" y="4343400"/>
            <a:ext cx="1828800" cy="1219200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4267200"/>
            <a:ext cx="1828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endCxn id="5" idx="0"/>
          </p:cNvCxnSpPr>
          <p:nvPr/>
        </p:nvCxnSpPr>
        <p:spPr>
          <a:xfrm flipH="1">
            <a:off x="1219200" y="3733800"/>
            <a:ext cx="533400" cy="6096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0" y="3733800"/>
            <a:ext cx="609600" cy="5334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6800" y="1524000"/>
            <a:ext cx="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0" y="1828800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0" y="1828800"/>
            <a:ext cx="0" cy="685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43800" y="1828800"/>
            <a:ext cx="0" cy="685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7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862"/>
            <a:ext cx="2819400" cy="2286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30.1,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SGK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L7B30H30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050" y="0"/>
            <a:ext cx="6076950" cy="6857999"/>
          </a:xfr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2438400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394012"/>
            <a:ext cx="2438400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67400"/>
            <a:ext cx="2438400" cy="4616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209800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48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?&gt;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30.1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898592"/>
              </p:ext>
            </p:extLst>
          </p:nvPr>
        </p:nvGraphicFramePr>
        <p:xfrm>
          <a:off x="152400" y="0"/>
          <a:ext cx="8839200" cy="6629400"/>
        </p:xfrm>
        <a:graphic>
          <a:graphicData uri="http://schemas.openxmlformats.org/drawingml/2006/table">
            <a:tbl>
              <a:tblPr/>
              <a:tblGrid>
                <a:gridCol w="2740152"/>
                <a:gridCol w="1603248"/>
                <a:gridCol w="4495800"/>
              </a:tblGrid>
              <a:tr h="6026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386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 cao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 phê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Cọ dầu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52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06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680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gray">
          <a:xfrm>
            <a:off x="2025650" y="48434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b="0"/>
          </a:p>
        </p:txBody>
      </p:sp>
      <p:pic>
        <p:nvPicPr>
          <p:cNvPr id="6" name="Picture 5" descr="Luoc do nong nghiep cha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36525"/>
            <a:ext cx="8750300" cy="656113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91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pPr algn="just" eaLnBrk="1" hangingPunct="1">
              <a:buClr>
                <a:srgbClr val="CC3300"/>
              </a:buClr>
              <a:buFont typeface="Arial" charset="0"/>
              <a:buChar char="►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514600"/>
            <a:ext cx="8229600" cy="3235325"/>
          </a:xfrm>
        </p:spPr>
        <p:txBody>
          <a:bodyPr>
            <a:normAutofit lnSpcReduction="10000"/>
          </a:bodyPr>
          <a:lstStyle/>
          <a:p>
            <a:pPr algn="just" eaLnBrk="1" hangingPunct="1">
              <a:buClr>
                <a:srgbClr val="FF3300"/>
              </a:buClr>
              <a:buFont typeface="Wingdings" pitchFamily="2" charset="2"/>
              <a:buChar char="F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Clr>
                <a:srgbClr val="FF3300"/>
              </a:buClr>
              <a:buFont typeface="Wingdings" pitchFamily="2" charset="2"/>
              <a:buChar char="F"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1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812</Words>
  <Application>Microsoft Office PowerPoint</Application>
  <PresentationFormat>On-screen Show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CHÀO MỪNG CÁC THẦY CÔ ĐẾN DỰ GIỜ - LỚP 7A1</vt:lpstr>
      <vt:lpstr>PowerPoint Presentation</vt:lpstr>
      <vt:lpstr>Tiết 28 – Bài 30</vt:lpstr>
      <vt:lpstr>PowerPoint Presentation</vt:lpstr>
      <vt:lpstr>?&gt; Dựa vào H30.1, nội dung SGK mục 1 em hãy :</vt:lpstr>
      <vt:lpstr>THẢO LUẬN NHÓM</vt:lpstr>
      <vt:lpstr>PowerPoint Presentation</vt:lpstr>
      <vt:lpstr>PowerPoint Presentation</vt:lpstr>
      <vt:lpstr> Nêu sự khác nhau trong sản xuất cây công nghiệp và cây lương thực?</vt:lpstr>
      <vt:lpstr>PowerPoint Presentation</vt:lpstr>
      <vt:lpstr>PowerPoint Presentation</vt:lpstr>
      <vt:lpstr>PowerPoint Presentation</vt:lpstr>
      <vt:lpstr>PowerPoint Presentation</vt:lpstr>
      <vt:lpstr>?&gt; Ngoài những khó khăn về thức canh tác, kỹ thuật, phân bón,… sản xuất lương thực ở châu Phi còn gặp những khó khăn gì?</vt:lpstr>
      <vt:lpstr>PowerPoint Presentation</vt:lpstr>
      <vt:lpstr>?&gt; Dựa vào kiến thức đã học, hãy so sánh tình hình sản xuất lương thực ở Việt Nam và các quốc gia ở Châu Phi??</vt:lpstr>
      <vt:lpstr>PowerPoint Presentation</vt:lpstr>
      <vt:lpstr>PowerPoint Presentation</vt:lpstr>
      <vt:lpstr>?&gt; Dựa vào  H 30.1 và SGK,  trình  bày : -  Đặc điểm phát triển. - Sự phân bố của ngành chăn nuôi ở châu Phi?</vt:lpstr>
      <vt:lpstr>PowerPoint Presentation</vt:lpstr>
      <vt:lpstr>?&gt; Dựa vào SGK, trình bày đặc điểm phát triển ngành công nghiệp ở châu Phi?</vt:lpstr>
      <vt:lpstr>PowerPoint Presentation</vt:lpstr>
      <vt:lpstr>?&gt; Dựa vào H30.2, bảng phân bố sản xuất công nghiệp và  SGK, kể tên và xác định sự phân bố các ngành công nghiệp chính ở châu Phi?</vt:lpstr>
      <vt:lpstr>?&gt; Qua những kiến thức đã học, hãy nêu suy nghĩ, nhận định của em về nền kinh tế châu Phi? </vt:lpstr>
      <vt:lpstr>PowerPoint Presentation</vt:lpstr>
      <vt:lpstr>PowerPoint Presentation</vt:lpstr>
      <vt:lpstr>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GIÁO ĐẾN DỰ GIỜ THĂM LỚP</dc:title>
  <dc:creator>welcome</dc:creator>
  <cp:lastModifiedBy>Techsi.vn</cp:lastModifiedBy>
  <cp:revision>67</cp:revision>
  <cp:lastPrinted>2020-12-04T00:54:31Z</cp:lastPrinted>
  <dcterms:created xsi:type="dcterms:W3CDTF">2014-11-26T07:43:42Z</dcterms:created>
  <dcterms:modified xsi:type="dcterms:W3CDTF">2020-12-04T02:45:29Z</dcterms:modified>
</cp:coreProperties>
</file>