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FF00"/>
    <a:srgbClr val="FFCC66"/>
    <a:srgbClr val="CCFF66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1" d="100"/>
          <a:sy n="51" d="100"/>
        </p:scale>
        <p:origin x="1500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A389-A15E-47D8-A918-31175339899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5AE7-8FA6-4759-B801-D0AF38F6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99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A389-A15E-47D8-A918-31175339899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5AE7-8FA6-4759-B801-D0AF38F6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9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A389-A15E-47D8-A918-31175339899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5AE7-8FA6-4759-B801-D0AF38F6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7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A389-A15E-47D8-A918-31175339899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5AE7-8FA6-4759-B801-D0AF38F6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6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A389-A15E-47D8-A918-31175339899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5AE7-8FA6-4759-B801-D0AF38F6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56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A389-A15E-47D8-A918-31175339899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5AE7-8FA6-4759-B801-D0AF38F6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55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A389-A15E-47D8-A918-31175339899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5AE7-8FA6-4759-B801-D0AF38F6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4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A389-A15E-47D8-A918-31175339899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5AE7-8FA6-4759-B801-D0AF38F6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61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A389-A15E-47D8-A918-31175339899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5AE7-8FA6-4759-B801-D0AF38F6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412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A389-A15E-47D8-A918-31175339899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5AE7-8FA6-4759-B801-D0AF38F6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9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A389-A15E-47D8-A918-31175339899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15AE7-8FA6-4759-B801-D0AF38F6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83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9A389-A15E-47D8-A918-31175339899B}" type="datetimeFigureOut">
              <a:rPr lang="en-US" smtClean="0"/>
              <a:t>13-Jan-21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5AE7-8FA6-4759-B801-D0AF38F66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6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47446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6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6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2" y="2612571"/>
            <a:ext cx="10515600" cy="4422775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Khang</a:t>
            </a:r>
            <a:endParaRPr lang="en-US" sz="4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 Lê</a:t>
            </a:r>
          </a:p>
          <a:p>
            <a:pPr marL="0" indent="0">
              <a:buNone/>
            </a:pP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Bình Lê; Minh Anh;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Huy; Thanh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48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Khánh</a:t>
            </a:r>
            <a:r>
              <a:rPr lang="en-US" sz="4400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Hà; Thu </a:t>
            </a:r>
            <a:r>
              <a:rPr lang="en-US" sz="4400" dirty="0" err="1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</a:t>
            </a:r>
            <a:endParaRPr lang="en-US" sz="4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400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100" y="476250"/>
            <a:ext cx="8478838" cy="1104900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Và</a:t>
            </a:r>
            <a:r>
              <a:rPr lang="en-US" sz="5400" dirty="0" smtClean="0"/>
              <a:t> </a:t>
            </a:r>
            <a:r>
              <a:rPr lang="en-US" sz="5400" dirty="0" err="1" smtClean="0"/>
              <a:t>chúng</a:t>
            </a:r>
            <a:r>
              <a:rPr lang="en-US" sz="5400" dirty="0" smtClean="0"/>
              <a:t> ta </a:t>
            </a:r>
            <a:r>
              <a:rPr lang="en-US" sz="5400" dirty="0" err="1" smtClean="0"/>
              <a:t>có</a:t>
            </a:r>
            <a:r>
              <a:rPr lang="en-US" sz="5400" dirty="0" smtClean="0"/>
              <a:t> </a:t>
            </a:r>
            <a:r>
              <a:rPr lang="en-US" sz="5400" dirty="0" err="1" smtClean="0"/>
              <a:t>sản</a:t>
            </a:r>
            <a:r>
              <a:rPr lang="en-US" sz="5400" dirty="0" smtClean="0"/>
              <a:t> </a:t>
            </a:r>
            <a:r>
              <a:rPr lang="en-US" sz="5400" dirty="0" err="1" smtClean="0"/>
              <a:t>phẩm</a:t>
            </a:r>
            <a:r>
              <a:rPr lang="en-US" sz="5400" dirty="0" smtClean="0"/>
              <a:t>!</a:t>
            </a:r>
            <a:endParaRPr lang="en-US" sz="5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9" r="20779"/>
          <a:stretch>
            <a:fillRect/>
          </a:stretch>
        </p:blipFill>
        <p:spPr>
          <a:xfrm>
            <a:off x="3070225" y="1730375"/>
            <a:ext cx="6172200" cy="48736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204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45" y="-361950"/>
            <a:ext cx="4932362" cy="16002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66CC"/>
                </a:solidFill>
              </a:rPr>
              <a:t>3.Ứng dung </a:t>
            </a:r>
            <a:r>
              <a:rPr lang="en-US" sz="4400" dirty="0" err="1" smtClean="0">
                <a:solidFill>
                  <a:srgbClr val="FF66CC"/>
                </a:solidFill>
              </a:rPr>
              <a:t>đời</a:t>
            </a:r>
            <a:r>
              <a:rPr lang="en-US" sz="4400" dirty="0" smtClean="0">
                <a:solidFill>
                  <a:srgbClr val="FF66CC"/>
                </a:solidFill>
              </a:rPr>
              <a:t> </a:t>
            </a:r>
            <a:r>
              <a:rPr lang="en-US" sz="4400" dirty="0" err="1" smtClean="0">
                <a:solidFill>
                  <a:srgbClr val="FF66CC"/>
                </a:solidFill>
              </a:rPr>
              <a:t>sống</a:t>
            </a:r>
            <a:endParaRPr lang="en-US" sz="4400" dirty="0">
              <a:solidFill>
                <a:srgbClr val="FF66CC"/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r="8772"/>
          <a:stretch>
            <a:fillRect/>
          </a:stretch>
        </p:blipFill>
        <p:spPr>
          <a:xfrm>
            <a:off x="5183188" y="0"/>
            <a:ext cx="6172200" cy="340994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288" y="1456531"/>
            <a:ext cx="4486275" cy="444023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66CC"/>
                </a:solidFill>
              </a:rPr>
              <a:t>Việt Nam </a:t>
            </a:r>
            <a:r>
              <a:rPr lang="en-US" sz="4000" dirty="0" err="1" smtClean="0">
                <a:solidFill>
                  <a:srgbClr val="FF66CC"/>
                </a:solidFill>
              </a:rPr>
              <a:t>là</a:t>
            </a:r>
            <a:r>
              <a:rPr lang="en-US" sz="4000" dirty="0" smtClean="0">
                <a:solidFill>
                  <a:srgbClr val="FF66CC"/>
                </a:solidFill>
              </a:rPr>
              <a:t> 1 </a:t>
            </a:r>
            <a:r>
              <a:rPr lang="en-US" sz="4000" dirty="0" err="1" smtClean="0">
                <a:solidFill>
                  <a:srgbClr val="FF66CC"/>
                </a:solidFill>
              </a:rPr>
              <a:t>nước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thường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xuyên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bị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lũ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lụt,gây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ra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nhiều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thiệt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hại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vì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vậy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nhà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nổi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sẽ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phần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nào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giảm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đi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tình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trạng</a:t>
            </a:r>
            <a:r>
              <a:rPr lang="en-US" sz="4000" dirty="0" smtClean="0">
                <a:solidFill>
                  <a:srgbClr val="FF66CC"/>
                </a:solidFill>
              </a:rPr>
              <a:t> “</a:t>
            </a:r>
            <a:r>
              <a:rPr lang="en-US" sz="4000" dirty="0" err="1" smtClean="0">
                <a:solidFill>
                  <a:srgbClr val="FF66CC"/>
                </a:solidFill>
              </a:rPr>
              <a:t>mất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nhà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trong</a:t>
            </a:r>
            <a:r>
              <a:rPr lang="en-US" sz="4000" dirty="0" smtClean="0">
                <a:solidFill>
                  <a:srgbClr val="FF66CC"/>
                </a:solidFill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</a:rPr>
              <a:t>lũ</a:t>
            </a:r>
            <a:r>
              <a:rPr lang="en-US" sz="4000" dirty="0" smtClean="0">
                <a:solidFill>
                  <a:srgbClr val="FF66CC"/>
                </a:solidFill>
              </a:rPr>
              <a:t>”</a:t>
            </a:r>
            <a:endParaRPr lang="en-US" sz="4000" dirty="0">
              <a:solidFill>
                <a:srgbClr val="FF66C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197" y="3676650"/>
            <a:ext cx="6530181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76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81" y="0"/>
            <a:ext cx="10392229" cy="1429656"/>
          </a:xfrm>
        </p:spPr>
        <p:txBody>
          <a:bodyPr>
            <a:normAutofit/>
          </a:bodyPr>
          <a:lstStyle/>
          <a:p>
            <a:pPr algn="l"/>
            <a:r>
              <a:rPr lang="en-US" sz="8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STEM:ứng</a:t>
            </a:r>
            <a:r>
              <a:rPr lang="en-US" sz="8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8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8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endParaRPr lang="en-US" sz="80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7490" y="1413445"/>
            <a:ext cx="10842171" cy="2046513"/>
          </a:xfrm>
        </p:spPr>
        <p:txBody>
          <a:bodyPr>
            <a:normAutofit/>
          </a:bodyPr>
          <a:lstStyle/>
          <a:p>
            <a:pPr algn="l"/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90" y="2198451"/>
            <a:ext cx="6461019" cy="44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867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r="-13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56380"/>
            <a:ext cx="6595352" cy="1325563"/>
          </a:xfrm>
        </p:spPr>
        <p:txBody>
          <a:bodyPr>
            <a:normAutofit fontScale="90000"/>
          </a:bodyPr>
          <a:lstStyle/>
          <a:p>
            <a:pPr marL="1143000" indent="-1143000">
              <a:buFont typeface="+mj-lt"/>
              <a:buAutoNum type="romanUcPeriod"/>
            </a:pPr>
            <a:r>
              <a:rPr lang="en-US" sz="6000" dirty="0" err="1" smtClean="0">
                <a:solidFill>
                  <a:schemeClr val="bg2">
                    <a:lumMod val="50000"/>
                  </a:schemeClr>
                </a:solidFill>
              </a:rPr>
              <a:t>Kiến</a:t>
            </a: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bg2">
                    <a:lumMod val="50000"/>
                  </a:schemeClr>
                </a:solidFill>
              </a:rPr>
              <a:t>thức</a:t>
            </a: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bg2">
                    <a:lumMod val="50000"/>
                  </a:schemeClr>
                </a:solidFill>
              </a:rPr>
              <a:t>về</a:t>
            </a: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bg2">
                    <a:lumMod val="50000"/>
                  </a:schemeClr>
                </a:solidFill>
              </a:rPr>
              <a:t>sự</a:t>
            </a: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6000" dirty="0" err="1" smtClean="0">
                <a:solidFill>
                  <a:schemeClr val="bg2">
                    <a:lumMod val="50000"/>
                  </a:schemeClr>
                </a:solidFill>
              </a:rPr>
              <a:t>nổi</a:t>
            </a:r>
            <a:endParaRPr lang="en-US" sz="6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643" y="1781943"/>
            <a:ext cx="12192000" cy="4351338"/>
          </a:xfrm>
          <a:effectLst>
            <a:glow rad="63500">
              <a:schemeClr val="accent1">
                <a:satMod val="175000"/>
                <a:alpha val="40000"/>
              </a:schemeClr>
            </a:glow>
            <a:outerShdw blurRad="50800" dist="50800" dir="7200000" sx="102000" sy="102000" algn="ctr" rotWithShape="0">
              <a:schemeClr val="bg1">
                <a:alpha val="69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Nếu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ta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thả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một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vật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ở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trong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lòng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chất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lỏng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thì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Vật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chìm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khi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:                                   F</a:t>
            </a:r>
            <a:r>
              <a:rPr lang="en-US" sz="4400" baseline="-25000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&lt;P  (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</a:rPr>
              <a:t>:trọng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</a:rPr>
              <a:t>lực</a:t>
            </a:r>
            <a:endParaRPr lang="en-US" sz="36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Vật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nổi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khi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:                                      F</a:t>
            </a:r>
            <a:r>
              <a:rPr lang="en-US" sz="4400" baseline="-25000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&gt;P   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sz="4000" baseline="-25000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: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</a:rPr>
              <a:t>lực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accent3">
                    <a:lumMod val="75000"/>
                  </a:schemeClr>
                </a:solidFill>
              </a:rPr>
              <a:t>đẩy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Vật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lơ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lửng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trong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chất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lỏng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</a:rPr>
              <a:t>khi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:   F</a:t>
            </a:r>
            <a:r>
              <a:rPr lang="en-US" sz="4400" baseline="-25000" dirty="0" smtClean="0">
                <a:solidFill>
                  <a:schemeClr val="accent3">
                    <a:lumMod val="75000"/>
                  </a:schemeClr>
                </a:solidFill>
              </a:rPr>
              <a:t>A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</a:rPr>
              <a:t>=P   </a:t>
            </a:r>
            <a:r>
              <a:rPr lang="en-US" sz="4000" dirty="0" err="1" smtClean="0">
                <a:solidFill>
                  <a:schemeClr val="accent3">
                    <a:lumMod val="75000"/>
                  </a:schemeClr>
                </a:solidFill>
              </a:rPr>
              <a:t>Ác-si-mét</a:t>
            </a:r>
            <a:r>
              <a:rPr lang="en-US" sz="4000" dirty="0" smtClean="0">
                <a:solidFill>
                  <a:schemeClr val="accent3">
                    <a:lumMod val="75000"/>
                  </a:schemeClr>
                </a:solidFill>
              </a:rPr>
              <a:t>)</a:t>
            </a:r>
            <a:endParaRPr lang="en-US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69" y="4786166"/>
            <a:ext cx="4641481" cy="1760373"/>
          </a:xfrm>
          <a:prstGeom prst="rect">
            <a:avLst/>
          </a:prstGeom>
          <a:effectLst>
            <a:outerShdw blurRad="50800" dist="50800" dir="5400000" sx="103000" sy="103000" algn="ctr" rotWithShape="0">
              <a:schemeClr val="accent1">
                <a:lumMod val="40000"/>
                <a:lumOff val="60000"/>
              </a:scheme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86166"/>
            <a:ext cx="4610100" cy="1885073"/>
          </a:xfrm>
          <a:prstGeom prst="rect">
            <a:avLst/>
          </a:prstGeom>
          <a:effectLst>
            <a:outerShdw blurRad="50800" dist="50800" dir="5400000" sx="104000" sy="104000" algn="ctr" rotWithShape="0">
              <a:schemeClr val="accent1">
                <a:lumMod val="40000"/>
                <a:lumOff val="6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65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90" y="0"/>
            <a:ext cx="10582074" cy="2729521"/>
          </a:xfrm>
        </p:spPr>
        <p:txBody>
          <a:bodyPr>
            <a:normAutofit fontScale="90000"/>
          </a:bodyPr>
          <a:lstStyle/>
          <a:p>
            <a:pPr marL="571500" indent="-571500" algn="just">
              <a:buSzPct val="120000"/>
              <a:buFont typeface="Arial" panose="020B0604020202020204" pitchFamily="34" charset="0"/>
              <a:buChar char="•"/>
            </a:pP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vât</a:t>
            </a:r>
            <a:r>
              <a:rPr lang="en-US" dirty="0" smtClean="0"/>
              <a:t> </a:t>
            </a:r>
            <a:r>
              <a:rPr lang="en-US" dirty="0" err="1" smtClean="0"/>
              <a:t>nổi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măt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lực</a:t>
            </a:r>
            <a:r>
              <a:rPr lang="en-US" dirty="0" smtClean="0"/>
              <a:t> </a:t>
            </a:r>
            <a:r>
              <a:rPr lang="en-US" dirty="0" err="1" smtClean="0"/>
              <a:t>đẩy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Ác-si-mét</a:t>
            </a:r>
            <a:r>
              <a:rPr lang="en-US" dirty="0" smtClean="0"/>
              <a:t>: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d.V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đó</a:t>
            </a:r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b="1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vât</a:t>
            </a:r>
            <a:r>
              <a:rPr lang="en-US" dirty="0" smtClean="0"/>
              <a:t> </a:t>
            </a:r>
            <a:r>
              <a:rPr lang="en-US" dirty="0" err="1" smtClean="0"/>
              <a:t>chìm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lỏng</a:t>
            </a:r>
            <a:r>
              <a:rPr lang="en-US" dirty="0" smtClean="0"/>
              <a:t>,(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phải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),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riêng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lỏng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69" y="3210126"/>
            <a:ext cx="4844374" cy="2986291"/>
          </a:xfrm>
          <a:effectLst>
            <a:outerShdw blurRad="50800" dist="50800" dir="5400000" sx="102000" sy="102000" algn="ctr" rotWithShape="0">
              <a:schemeClr val="accent1">
                <a:lumMod val="60000"/>
                <a:lumOff val="40000"/>
              </a:scheme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133" y="3210127"/>
            <a:ext cx="5341701" cy="2986291"/>
          </a:xfrm>
          <a:prstGeom prst="rect">
            <a:avLst/>
          </a:prstGeom>
          <a:effectLst>
            <a:outerShdw blurRad="50800" dist="50800" dir="5400000" sx="102000" sy="102000" algn="ctr" rotWithShape="0">
              <a:schemeClr val="accent1">
                <a:lumMod val="60000"/>
                <a:lumOff val="40000"/>
                <a:alpha val="43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351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62" y="1"/>
            <a:ext cx="8401489" cy="836578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 startAt="2"/>
            </a:pPr>
            <a:r>
              <a:rPr lang="en-US" sz="4400" dirty="0" err="1" smtClean="0">
                <a:solidFill>
                  <a:schemeClr val="bg1"/>
                </a:solidFill>
              </a:rPr>
              <a:t>Mô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hình</a:t>
            </a:r>
            <a:r>
              <a:rPr lang="en-US" sz="4400" dirty="0" smtClean="0">
                <a:solidFill>
                  <a:schemeClr val="bg1"/>
                </a:solidFill>
              </a:rPr>
              <a:t> STEM: </a:t>
            </a:r>
            <a:r>
              <a:rPr lang="en-US" sz="4400" dirty="0" err="1" smtClean="0">
                <a:solidFill>
                  <a:schemeClr val="bg1"/>
                </a:solidFill>
              </a:rPr>
              <a:t>Nhà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nổi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chống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lũ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988978"/>
            <a:ext cx="4980562" cy="5787957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err="1" smtClean="0">
                <a:solidFill>
                  <a:schemeClr val="bg1"/>
                </a:solidFill>
              </a:rPr>
              <a:t>Dụng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cụ</a:t>
            </a:r>
            <a:endParaRPr lang="en-US" sz="4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- 1 </a:t>
            </a:r>
            <a:r>
              <a:rPr lang="en-US" sz="3600" dirty="0" err="1" smtClean="0">
                <a:solidFill>
                  <a:schemeClr val="bg1"/>
                </a:solidFill>
              </a:rPr>
              <a:t>tấm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xốp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kích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thước</a:t>
            </a:r>
            <a:r>
              <a:rPr lang="en-US" sz="3600" dirty="0" smtClean="0">
                <a:solidFill>
                  <a:schemeClr val="bg1"/>
                </a:solidFill>
              </a:rPr>
              <a:t> 30*30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- 2 </a:t>
            </a:r>
            <a:r>
              <a:rPr lang="en-US" sz="3600" dirty="0" err="1" smtClean="0">
                <a:solidFill>
                  <a:schemeClr val="bg1"/>
                </a:solidFill>
              </a:rPr>
              <a:t>tấm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xốp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kích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thước</a:t>
            </a:r>
            <a:r>
              <a:rPr lang="en-US" sz="3600" dirty="0" smtClean="0">
                <a:solidFill>
                  <a:schemeClr val="bg1"/>
                </a:solidFill>
              </a:rPr>
              <a:t> 10*15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- Chai </a:t>
            </a:r>
            <a:r>
              <a:rPr lang="en-US" sz="3600" dirty="0" err="1" smtClean="0">
                <a:solidFill>
                  <a:schemeClr val="bg1"/>
                </a:solidFill>
              </a:rPr>
              <a:t>nhựa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- </a:t>
            </a:r>
            <a:r>
              <a:rPr lang="en-US" sz="3600" dirty="0" err="1" smtClean="0">
                <a:solidFill>
                  <a:schemeClr val="bg1"/>
                </a:solidFill>
              </a:rPr>
              <a:t>Giấy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màu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- </a:t>
            </a:r>
            <a:r>
              <a:rPr lang="en-US" sz="3600" dirty="0" err="1" smtClean="0">
                <a:solidFill>
                  <a:schemeClr val="bg1"/>
                </a:solidFill>
              </a:rPr>
              <a:t>Kéo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- </a:t>
            </a:r>
            <a:r>
              <a:rPr lang="en-US" sz="3600" dirty="0" err="1" smtClean="0">
                <a:solidFill>
                  <a:schemeClr val="bg1"/>
                </a:solidFill>
              </a:rPr>
              <a:t>Băng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dính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- Dao </a:t>
            </a:r>
            <a:r>
              <a:rPr lang="en-US" sz="3600" dirty="0" err="1" smtClean="0">
                <a:solidFill>
                  <a:schemeClr val="bg1"/>
                </a:solidFill>
              </a:rPr>
              <a:t>cắt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xốp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- </a:t>
            </a:r>
            <a:r>
              <a:rPr lang="en-US" sz="3600" dirty="0" err="1" smtClean="0">
                <a:solidFill>
                  <a:schemeClr val="bg1"/>
                </a:solidFill>
              </a:rPr>
              <a:t>Bìa</a:t>
            </a:r>
            <a:r>
              <a:rPr lang="en-US" sz="3600" dirty="0" smtClean="0">
                <a:solidFill>
                  <a:schemeClr val="bg1"/>
                </a:solidFill>
              </a:rPr>
              <a:t> carton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5" name="Picture Placeholder 1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6" b="5616"/>
          <a:stretch>
            <a:fillRect/>
          </a:stretch>
        </p:blipFill>
        <p:spPr>
          <a:xfrm>
            <a:off x="4980562" y="836579"/>
            <a:ext cx="7211438" cy="5787956"/>
          </a:xfrm>
        </p:spPr>
      </p:pic>
    </p:spTree>
    <p:extLst>
      <p:ext uri="{BB962C8B-B14F-4D97-AF65-F5344CB8AC3E}">
        <p14:creationId xmlns:p14="http://schemas.microsoft.com/office/powerpoint/2010/main" val="259616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6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65" y="465704"/>
            <a:ext cx="5129829" cy="4572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bước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tiến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hành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5" r="20785"/>
          <a:stretch>
            <a:fillRect/>
          </a:stretch>
        </p:blipFill>
        <p:spPr>
          <a:xfrm>
            <a:off x="7100085" y="32041"/>
            <a:ext cx="4559108" cy="340871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665" y="988218"/>
            <a:ext cx="4985172" cy="381158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B1: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Cắt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1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miếng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xốp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theo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tỉ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lệ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30*30, 2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miếng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theo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tỉ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accent1">
                    <a:lumMod val="50000"/>
                  </a:schemeClr>
                </a:solidFill>
              </a:rPr>
              <a:t>lệ</a:t>
            </a:r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 10*15</a:t>
            </a:r>
          </a:p>
          <a:p>
            <a:endParaRPr lang="en-US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60" y="3450256"/>
            <a:ext cx="4973103" cy="28297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681" y="3664694"/>
            <a:ext cx="5091915" cy="286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31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279" y="4723639"/>
            <a:ext cx="3932237" cy="106369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B2:Lần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lượt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bóc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vỏ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nilon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của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chai,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dán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băng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dính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và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gắn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vào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tấm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xốp.Ở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giữa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các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chai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để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2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tấm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xốp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sao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cho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vừa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đủ,đồng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thời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cố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định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1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lớp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băng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400" dirty="0" err="1" smtClean="0">
                <a:solidFill>
                  <a:schemeClr val="accent1">
                    <a:lumMod val="50000"/>
                  </a:schemeClr>
                </a:solidFill>
              </a:rPr>
              <a:t>dính</a:t>
            </a:r>
            <a:endParaRPr lang="en-US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5" r="13925"/>
          <a:stretch>
            <a:fillRect/>
          </a:stretch>
        </p:blipFill>
        <p:spPr>
          <a:xfrm>
            <a:off x="4605404" y="201871"/>
            <a:ext cx="3642857" cy="261597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4590629" y="2817845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009495" y="-364667"/>
            <a:ext cx="2615974" cy="3749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55" y="3105072"/>
            <a:ext cx="3820595" cy="37529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261" y="3105073"/>
            <a:ext cx="3943739" cy="37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475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43" y="2957512"/>
            <a:ext cx="4371974" cy="93345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bg1"/>
                </a:solidFill>
              </a:rPr>
              <a:t>B3:</a:t>
            </a:r>
            <a:r>
              <a:rPr lang="en-US" sz="4000" dirty="0" smtClean="0">
                <a:solidFill>
                  <a:schemeClr val="bg1"/>
                </a:solidFill>
              </a:rPr>
              <a:t>cắt </a:t>
            </a:r>
            <a:r>
              <a:rPr lang="en-US" sz="4000" dirty="0" err="1" smtClean="0">
                <a:solidFill>
                  <a:schemeClr val="bg1"/>
                </a:solidFill>
              </a:rPr>
              <a:t>bìa</a:t>
            </a:r>
            <a:r>
              <a:rPr lang="en-US" sz="4000" dirty="0" smtClean="0">
                <a:solidFill>
                  <a:schemeClr val="bg1"/>
                </a:solidFill>
              </a:rPr>
              <a:t> carton </a:t>
            </a:r>
            <a:r>
              <a:rPr lang="en-US" sz="4000" dirty="0" err="1" smtClean="0">
                <a:solidFill>
                  <a:schemeClr val="bg1"/>
                </a:solidFill>
              </a:rPr>
              <a:t>thành</a:t>
            </a:r>
            <a:r>
              <a:rPr lang="en-US" sz="4000" dirty="0" smtClean="0">
                <a:solidFill>
                  <a:schemeClr val="bg1"/>
                </a:solidFill>
              </a:rPr>
              <a:t> 5 </a:t>
            </a:r>
            <a:r>
              <a:rPr lang="en-US" sz="4000" dirty="0" err="1" smtClean="0">
                <a:solidFill>
                  <a:schemeClr val="bg1"/>
                </a:solidFill>
              </a:rPr>
              <a:t>miếng</a:t>
            </a:r>
            <a:r>
              <a:rPr lang="en-US" sz="4000" dirty="0" smtClean="0">
                <a:solidFill>
                  <a:schemeClr val="bg1"/>
                </a:solidFill>
              </a:rPr>
              <a:t> 25*25, </a:t>
            </a:r>
            <a:r>
              <a:rPr lang="en-US" sz="4000" dirty="0" err="1" smtClean="0">
                <a:solidFill>
                  <a:schemeClr val="bg1"/>
                </a:solidFill>
              </a:rPr>
              <a:t>gắn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bằng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hồ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dán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với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nhau</a:t>
            </a:r>
            <a:r>
              <a:rPr lang="en-US" sz="4000" dirty="0" smtClean="0">
                <a:solidFill>
                  <a:schemeClr val="bg1"/>
                </a:solidFill>
              </a:rPr>
              <a:t> ,</a:t>
            </a:r>
            <a:r>
              <a:rPr lang="en-US" sz="4000" dirty="0" err="1" smtClean="0">
                <a:solidFill>
                  <a:schemeClr val="bg1"/>
                </a:solidFill>
              </a:rPr>
              <a:t>tao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thành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hình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lập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phương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và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được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đậy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bởi</a:t>
            </a:r>
            <a:r>
              <a:rPr lang="en-US" sz="4000" dirty="0" smtClean="0">
                <a:solidFill>
                  <a:schemeClr val="bg1"/>
                </a:solidFill>
              </a:rPr>
              <a:t> 1 </a:t>
            </a:r>
            <a:r>
              <a:rPr lang="en-US" sz="4000" dirty="0" err="1" smtClean="0">
                <a:solidFill>
                  <a:schemeClr val="bg1"/>
                </a:solidFill>
              </a:rPr>
              <a:t>mái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nhà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dán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chặt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02788" y="4692649"/>
            <a:ext cx="2589212" cy="216535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5" b="10695"/>
          <a:stretch>
            <a:fillRect/>
          </a:stretch>
        </p:blipFill>
        <p:spPr>
          <a:xfrm>
            <a:off x="9602788" y="4687886"/>
            <a:ext cx="2589212" cy="2165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8163"/>
            <a:ext cx="5108667" cy="25098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926" y="4683122"/>
            <a:ext cx="3312273" cy="21701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267" y="682622"/>
            <a:ext cx="3816882" cy="35226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08" y="1"/>
            <a:ext cx="3222933" cy="4683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30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138" y="1597025"/>
            <a:ext cx="3932237" cy="708025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FF66CC"/>
                </a:solidFill>
              </a:rPr>
              <a:t>B4:Trang </a:t>
            </a:r>
            <a:r>
              <a:rPr lang="en-US" sz="4400" dirty="0" err="1" smtClean="0">
                <a:solidFill>
                  <a:srgbClr val="FF66CC"/>
                </a:solidFill>
              </a:rPr>
              <a:t>trí</a:t>
            </a:r>
            <a:r>
              <a:rPr lang="en-US" sz="4400" dirty="0" smtClean="0">
                <a:solidFill>
                  <a:srgbClr val="FF66CC"/>
                </a:solidFill>
              </a:rPr>
              <a:t> </a:t>
            </a:r>
            <a:r>
              <a:rPr lang="en-US" sz="4400" dirty="0" err="1" smtClean="0">
                <a:solidFill>
                  <a:srgbClr val="FF66CC"/>
                </a:solidFill>
              </a:rPr>
              <a:t>nốt</a:t>
            </a:r>
            <a:r>
              <a:rPr lang="en-US" sz="4400" dirty="0" smtClean="0">
                <a:solidFill>
                  <a:srgbClr val="FF66CC"/>
                </a:solidFill>
              </a:rPr>
              <a:t> </a:t>
            </a:r>
            <a:r>
              <a:rPr lang="en-US" sz="4400" dirty="0" err="1" smtClean="0">
                <a:solidFill>
                  <a:srgbClr val="FF66CC"/>
                </a:solidFill>
              </a:rPr>
              <a:t>theo</a:t>
            </a:r>
            <a:r>
              <a:rPr lang="en-US" sz="4400" dirty="0" smtClean="0">
                <a:solidFill>
                  <a:srgbClr val="FF66CC"/>
                </a:solidFill>
              </a:rPr>
              <a:t> </a:t>
            </a:r>
            <a:r>
              <a:rPr lang="en-US" sz="4400" dirty="0" err="1" smtClean="0">
                <a:solidFill>
                  <a:srgbClr val="FF66CC"/>
                </a:solidFill>
              </a:rPr>
              <a:t>sở</a:t>
            </a:r>
            <a:r>
              <a:rPr lang="en-US" sz="4400" dirty="0" smtClean="0">
                <a:solidFill>
                  <a:srgbClr val="FF66CC"/>
                </a:solidFill>
              </a:rPr>
              <a:t> </a:t>
            </a:r>
            <a:r>
              <a:rPr lang="en-US" sz="4400" dirty="0" err="1" smtClean="0">
                <a:solidFill>
                  <a:srgbClr val="FF66CC"/>
                </a:solidFill>
              </a:rPr>
              <a:t>thích</a:t>
            </a:r>
            <a:r>
              <a:rPr lang="en-US" sz="4400" dirty="0" smtClean="0">
                <a:solidFill>
                  <a:srgbClr val="FF66CC"/>
                </a:solidFill>
              </a:rPr>
              <a:t> </a:t>
            </a:r>
            <a:r>
              <a:rPr lang="en-US" sz="4400" dirty="0" err="1" smtClean="0">
                <a:solidFill>
                  <a:srgbClr val="FF66CC"/>
                </a:solidFill>
              </a:rPr>
              <a:t>của</a:t>
            </a:r>
            <a:r>
              <a:rPr lang="en-US" sz="4400" dirty="0" smtClean="0">
                <a:solidFill>
                  <a:srgbClr val="FF66CC"/>
                </a:solidFill>
              </a:rPr>
              <a:t> </a:t>
            </a:r>
            <a:r>
              <a:rPr lang="en-US" sz="4400" dirty="0" err="1" smtClean="0">
                <a:solidFill>
                  <a:srgbClr val="FF66CC"/>
                </a:solidFill>
              </a:rPr>
              <a:t>mình</a:t>
            </a:r>
            <a:endParaRPr lang="en-US" sz="4400" dirty="0">
              <a:solidFill>
                <a:srgbClr val="FF66CC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1138" y="3046412"/>
            <a:ext cx="3932237" cy="38115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475059"/>
            <a:ext cx="6347132" cy="3659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38" y="2305050"/>
            <a:ext cx="3770312" cy="4552950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9086850" y="4581525"/>
            <a:ext cx="3105150" cy="2298700"/>
          </a:xfrm>
        </p:spPr>
      </p:pic>
    </p:spTree>
    <p:extLst>
      <p:ext uri="{BB962C8B-B14F-4D97-AF65-F5344CB8AC3E}">
        <p14:creationId xmlns:p14="http://schemas.microsoft.com/office/powerpoint/2010/main" val="341622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293</Words>
  <Application>Microsoft Office PowerPoint</Application>
  <PresentationFormat>Widescreen</PresentationFormat>
  <Paragraphs>31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Chào mừng các bạn đến với phần thuyết trình của nhóm 4</vt:lpstr>
      <vt:lpstr>STEM:ứng dụng sự nổi</vt:lpstr>
      <vt:lpstr>Kiến thức về sự nổi</vt:lpstr>
      <vt:lpstr>Khi vât nổi lên trên măt nước thì lực đẩy  Ác-si-mét: FA=d.V, trong đó V là thể tích của phần vât chìm trong chất lỏng,(không phải là thể tích của vật),d là trong lượng riêng chất lỏng</vt:lpstr>
      <vt:lpstr>Mô hình STEM: Nhà nổi chống lũ</vt:lpstr>
      <vt:lpstr>Các bước tiến hành</vt:lpstr>
      <vt:lpstr>B2:Lần lượt bóc vỏ nilon của chai, dán băng dính và gắn vào tấm xốp.Ở giữa các chai để 2 tấm xốp sao cho vừa đủ,đồng thời cố định bằng 1 lớp băng dính</vt:lpstr>
      <vt:lpstr>B3:cắt bìa carton thành 5 miếng 25*25, gắn bằng hồ dán với nhau ,tao thành hình lập phương và được đậy bởi 1 mái nhà dán chặt</vt:lpstr>
      <vt:lpstr>B4:Trang trí nốt theo sở thích của mình</vt:lpstr>
      <vt:lpstr>Và chúng ta có sản phẩm!</vt:lpstr>
      <vt:lpstr>3.Ứng dung đời sống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S400C</dc:creator>
  <cp:lastModifiedBy>S400C</cp:lastModifiedBy>
  <cp:revision>43</cp:revision>
  <dcterms:created xsi:type="dcterms:W3CDTF">2021-01-13T09:56:54Z</dcterms:created>
  <dcterms:modified xsi:type="dcterms:W3CDTF">2021-01-13T18:50:12Z</dcterms:modified>
</cp:coreProperties>
</file>