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drawings/drawing1.xml" ContentType="application/vnd.openxmlformats-officedocument.drawingml.chartshapes+xml"/>
  <Override PartName="/ppt/charts/chart2.xml" ContentType="application/vnd.openxmlformats-officedocument.drawingml.chart+xml"/>
  <Override PartName="/ppt/drawings/drawing2.xml" ContentType="application/vnd.openxmlformats-officedocument.drawingml.chartshapes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134" r:id="rId1"/>
  </p:sldMasterIdLst>
  <p:notesMasterIdLst>
    <p:notesMasterId r:id="rId19"/>
  </p:notesMasterIdLst>
  <p:sldIdLst>
    <p:sldId id="358" r:id="rId2"/>
    <p:sldId id="315" r:id="rId3"/>
    <p:sldId id="335" r:id="rId4"/>
    <p:sldId id="337" r:id="rId5"/>
    <p:sldId id="354" r:id="rId6"/>
    <p:sldId id="349" r:id="rId7"/>
    <p:sldId id="348" r:id="rId8"/>
    <p:sldId id="338" r:id="rId9"/>
    <p:sldId id="336" r:id="rId10"/>
    <p:sldId id="353" r:id="rId11"/>
    <p:sldId id="356" r:id="rId12"/>
    <p:sldId id="321" r:id="rId13"/>
    <p:sldId id="339" r:id="rId14"/>
    <p:sldId id="350" r:id="rId15"/>
    <p:sldId id="355" r:id="rId16"/>
    <p:sldId id="343" r:id="rId17"/>
    <p:sldId id="357" r:id="rId18"/>
  </p:sldIdLst>
  <p:sldSz cx="12192000" cy="6858000"/>
  <p:notesSz cx="6858000" cy="9144000"/>
  <p:custDataLst>
    <p:tags r:id="rId20"/>
  </p:custData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FFFF"/>
    <a:srgbClr val="000078"/>
    <a:srgbClr val="280228"/>
    <a:srgbClr val="090426"/>
    <a:srgbClr val="AEB1A6"/>
    <a:srgbClr val="25E1E1"/>
    <a:srgbClr val="DF41A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D113A9D2-9D6B-4929-AA2D-F23B5EE8CBE7}" styleName="Themed Style 2 - Acc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125E5076-3810-47DD-B79F-674D7AD40C01}" styleName="Dark Style 1 - Accent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9608" autoAdjust="0"/>
    <p:restoredTop sz="94660"/>
  </p:normalViewPr>
  <p:slideViewPr>
    <p:cSldViewPr snapToGrid="0">
      <p:cViewPr>
        <p:scale>
          <a:sx n="90" d="100"/>
          <a:sy n="90" d="100"/>
        </p:scale>
        <p:origin x="-186" y="4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34" Type="http://schemas.microsoft.com/office/2015/10/relationships/revisionInfo" Target="revisionInfo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gs" Target="tags/tag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Microsoft_Excel_Worksheet1.xlsx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package" Target="../embeddings/Microsoft_Excel_Worksheet2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399" b="1" i="0" u="none" strike="noStrike" baseline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defRPr>
            </a:pPr>
            <a:r>
              <a:rPr lang="vi-VN"/>
              <a:t>BIỂU ĐỒ: MẬT ĐỘ DÂN SỐ CÁC VÙNG Ở VIỆT NAM (2002)</a:t>
            </a:r>
          </a:p>
        </c:rich>
      </c:tx>
      <c:layout>
        <c:manualLayout>
          <c:xMode val="edge"/>
          <c:yMode val="edge"/>
          <c:x val="0.15083798882681565"/>
          <c:y val="0.92817679558011046"/>
        </c:manualLayout>
      </c:layout>
      <c:overlay val="0"/>
      <c:spPr>
        <a:noFill/>
        <a:ln w="25377">
          <a:noFill/>
        </a:ln>
      </c:spPr>
    </c:title>
    <c:autoTitleDeleted val="0"/>
    <c:plotArea>
      <c:layout>
        <c:manualLayout>
          <c:layoutTarget val="inner"/>
          <c:xMode val="edge"/>
          <c:yMode val="edge"/>
          <c:x val="0.25"/>
          <c:y val="0.12523020257826889"/>
          <c:w val="0.52234636871508378"/>
          <c:h val="0.69613259668508287"/>
        </c:manualLayout>
      </c:layout>
      <c:barChart>
        <c:barDir val="bar"/>
        <c:grouping val="clustered"/>
        <c:varyColors val="0"/>
        <c:ser>
          <c:idx val="0"/>
          <c:order val="0"/>
          <c:tx>
            <c:v>Mật độ DS</c:v>
          </c:tx>
          <c:spPr>
            <a:solidFill>
              <a:srgbClr val="9999FF"/>
            </a:solidFill>
            <a:ln w="12689">
              <a:solidFill>
                <a:srgbClr val="000000"/>
              </a:solidFill>
              <a:prstDash val="solid"/>
            </a:ln>
          </c:spPr>
          <c:invertIfNegative val="0"/>
          <c:dLbls>
            <c:spPr>
              <a:noFill/>
              <a:ln w="25377"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324" b="0" i="0" u="none" strike="noStrike" baseline="0">
                    <a:solidFill>
                      <a:srgbClr val="000000"/>
                    </a:solidFill>
                    <a:latin typeface="VNI-Times"/>
                    <a:ea typeface="VNI-Times"/>
                    <a:cs typeface="VNI-Time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Lit>
              <c:ptCount val="7"/>
              <c:pt idx="0">
                <c:v>ĐB SÔNG CỬU LONG</c:v>
              </c:pt>
              <c:pt idx="1">
                <c:v>ĐÔNG NAM BỘ</c:v>
              </c:pt>
              <c:pt idx="2">
                <c:v>TÂY NGUYÊN</c:v>
              </c:pt>
              <c:pt idx="3">
                <c:v>DH NAM TRUNG BỘ</c:v>
              </c:pt>
              <c:pt idx="4">
                <c:v>BẮC TRUNG BỘ</c:v>
              </c:pt>
              <c:pt idx="5">
                <c:v>ĐB SÔNG HỒNG</c:v>
              </c:pt>
              <c:pt idx="6">
                <c:v>TRUNG DU VÀ MIỀN NÚI BẮC BỘ</c:v>
              </c:pt>
            </c:strLit>
          </c:cat>
          <c:val>
            <c:numLit>
              <c:formatCode>General</c:formatCode>
              <c:ptCount val="7"/>
              <c:pt idx="0">
                <c:v>420</c:v>
              </c:pt>
              <c:pt idx="1">
                <c:v>463</c:v>
              </c:pt>
              <c:pt idx="2">
                <c:v>81</c:v>
              </c:pt>
              <c:pt idx="3">
                <c:v>190</c:v>
              </c:pt>
              <c:pt idx="4">
                <c:v>200</c:v>
              </c:pt>
              <c:pt idx="5">
                <c:v>1182</c:v>
              </c:pt>
              <c:pt idx="6">
                <c:v>114</c:v>
              </c:pt>
            </c:numLit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4952-42B8-A570-ABBE6DB83867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37619200"/>
        <c:axId val="37626624"/>
      </c:barChart>
      <c:catAx>
        <c:axId val="37619200"/>
        <c:scaling>
          <c:orientation val="minMax"/>
        </c:scaling>
        <c:delete val="0"/>
        <c:axPos val="l"/>
        <c:title>
          <c:tx>
            <c:rich>
              <a:bodyPr rot="0" vert="horz"/>
              <a:lstStyle/>
              <a:p>
                <a:pPr algn="ctr">
                  <a:defRPr sz="1149" b="1" i="0" u="none" strike="noStrike" baseline="0">
                    <a:solidFill>
                      <a:srgbClr val="000000"/>
                    </a:solidFill>
                    <a:latin typeface="VNI-Times"/>
                    <a:ea typeface="VNI-Times"/>
                    <a:cs typeface="VNI-Times"/>
                  </a:defRPr>
                </a:pPr>
                <a:r>
                  <a:rPr lang="en-US"/>
                  <a:t>Vùng</a:t>
                </a:r>
              </a:p>
            </c:rich>
          </c:tx>
          <c:layout>
            <c:manualLayout>
              <c:xMode val="edge"/>
              <c:yMode val="edge"/>
              <c:x val="0.25837988826815644"/>
              <c:y val="5.8931860036832415E-2"/>
            </c:manualLayout>
          </c:layout>
          <c:overlay val="0"/>
          <c:spPr>
            <a:noFill/>
            <a:ln w="25377">
              <a:noFill/>
            </a:ln>
          </c:spPr>
        </c:title>
        <c:numFmt formatCode="General" sourceLinked="1"/>
        <c:majorTickMark val="out"/>
        <c:minorTickMark val="none"/>
        <c:tickLblPos val="nextTo"/>
        <c:spPr>
          <a:ln w="3172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999" b="0" i="0" u="none" strike="noStrike" baseline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defRPr>
            </a:pPr>
            <a:endParaRPr lang="en-US"/>
          </a:p>
        </c:txPr>
        <c:crossAx val="37626624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37626624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 sz="1149" b="1" i="0" u="none" strike="noStrike" baseline="0">
                    <a:solidFill>
                      <a:srgbClr val="000000"/>
                    </a:solidFill>
                    <a:latin typeface="Times New Roman"/>
                    <a:ea typeface="Times New Roman"/>
                    <a:cs typeface="Times New Roman"/>
                  </a:defRPr>
                </a:pPr>
                <a:r>
                  <a:rPr lang="vi-VN"/>
                  <a:t>người/km2</a:t>
                </a:r>
              </a:p>
            </c:rich>
          </c:tx>
          <c:layout>
            <c:manualLayout>
              <c:xMode val="edge"/>
              <c:yMode val="edge"/>
              <c:x val="0.82122905027932958"/>
              <c:y val="0.74033149171270718"/>
            </c:manualLayout>
          </c:layout>
          <c:overlay val="0"/>
          <c:spPr>
            <a:noFill/>
            <a:ln w="25377">
              <a:noFill/>
            </a:ln>
          </c:spPr>
        </c:title>
        <c:numFmt formatCode="General" sourceLinked="1"/>
        <c:majorTickMark val="out"/>
        <c:minorTickMark val="none"/>
        <c:tickLblPos val="nextTo"/>
        <c:spPr>
          <a:ln w="3172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798" b="0" i="0" u="none" strike="noStrike" baseline="0">
                <a:solidFill>
                  <a:srgbClr val="000000"/>
                </a:solidFill>
                <a:latin typeface="VNI-Times"/>
                <a:ea typeface="VNI-Times"/>
                <a:cs typeface="VNI-Times"/>
              </a:defRPr>
            </a:pPr>
            <a:endParaRPr lang="en-US"/>
          </a:p>
        </c:txPr>
        <c:crossAx val="37619200"/>
        <c:crosses val="autoZero"/>
        <c:crossBetween val="between"/>
      </c:valAx>
      <c:spPr>
        <a:noFill/>
        <a:ln w="25377">
          <a:noFill/>
        </a:ln>
      </c:spPr>
    </c:plotArea>
    <c:legend>
      <c:legendPos val="r"/>
      <c:layout>
        <c:manualLayout>
          <c:xMode val="edge"/>
          <c:yMode val="edge"/>
          <c:x val="0.648056334286785"/>
          <c:y val="0.42545486958362583"/>
          <c:w val="0.31300441623619035"/>
          <c:h val="6.6298342541436461E-2"/>
        </c:manualLayout>
      </c:layout>
      <c:overlay val="0"/>
      <c:spPr>
        <a:solidFill>
          <a:srgbClr val="FFFFFF"/>
        </a:solidFill>
        <a:ln w="3172">
          <a:solidFill>
            <a:srgbClr val="000000"/>
          </a:solidFill>
          <a:prstDash val="solid"/>
        </a:ln>
      </c:spPr>
      <c:txPr>
        <a:bodyPr/>
        <a:lstStyle/>
        <a:p>
          <a:pPr>
            <a:defRPr sz="1654" b="0" i="0" u="none" strike="noStrike" baseline="0">
              <a:solidFill>
                <a:srgbClr val="000000"/>
              </a:solidFill>
              <a:latin typeface="Times New Roman"/>
              <a:ea typeface="Times New Roman"/>
              <a:cs typeface="Times New Roman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rgbClr val="FFFFFF"/>
    </a:solidFill>
    <a:ln w="3172">
      <a:solidFill>
        <a:srgbClr val="000000"/>
      </a:solidFill>
      <a:prstDash val="solid"/>
    </a:ln>
  </c:spPr>
  <c:txPr>
    <a:bodyPr/>
    <a:lstStyle/>
    <a:p>
      <a:pPr>
        <a:defRPr sz="1798" b="0" i="0" u="none" strike="noStrike" baseline="0">
          <a:solidFill>
            <a:srgbClr val="000000"/>
          </a:solidFill>
          <a:latin typeface="VNI-Times"/>
          <a:ea typeface="VNI-Times"/>
          <a:cs typeface="VNI-Times"/>
        </a:defRPr>
      </a:pPr>
      <a:endParaRPr lang="en-US"/>
    </a:p>
  </c:txPr>
  <c:externalData r:id="rId1">
    <c:autoUpdate val="0"/>
  </c:externalData>
  <c:userShapes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0969387755102041"/>
          <c:y val="0.29347826086956524"/>
          <c:w val="0.78188775510204078"/>
          <c:h val="0.54565217391304344"/>
        </c:manualLayout>
      </c:layout>
      <c:lineChart>
        <c:grouping val="standard"/>
        <c:varyColors val="0"/>
        <c:ser>
          <c:idx val="0"/>
          <c:order val="0"/>
          <c:tx>
            <c:v>Trâu</c:v>
          </c:tx>
          <c:spPr>
            <a:ln w="27434">
              <a:solidFill>
                <a:srgbClr val="000080"/>
              </a:solidFill>
              <a:prstDash val="solid"/>
            </a:ln>
          </c:spPr>
          <c:marker>
            <c:symbol val="diamond"/>
            <c:size val="6"/>
            <c:spPr>
              <a:solidFill>
                <a:srgbClr val="000080"/>
              </a:solidFill>
              <a:ln>
                <a:solidFill>
                  <a:srgbClr val="000080"/>
                </a:solidFill>
                <a:prstDash val="solid"/>
              </a:ln>
            </c:spPr>
          </c:marker>
          <c:dLbls>
            <c:spPr>
              <a:noFill/>
              <a:ln w="18289"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828" b="0" i="0" u="none" strike="noStrike" baseline="0">
                    <a:solidFill>
                      <a:srgbClr val="000000"/>
                    </a:solidFill>
                    <a:latin typeface="Times New Roman"/>
                    <a:ea typeface="Times New Roman"/>
                    <a:cs typeface="Times New Roman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numLit>
              <c:formatCode>General</c:formatCode>
              <c:ptCount val="4"/>
              <c:pt idx="0">
                <c:v>1990</c:v>
              </c:pt>
              <c:pt idx="1">
                <c:v>1995</c:v>
              </c:pt>
              <c:pt idx="2">
                <c:v>2000</c:v>
              </c:pt>
              <c:pt idx="3">
                <c:v>2002</c:v>
              </c:pt>
            </c:numLit>
          </c:cat>
          <c:val>
            <c:numLit>
              <c:formatCode>General</c:formatCode>
              <c:ptCount val="4"/>
              <c:pt idx="0">
                <c:v>100</c:v>
              </c:pt>
              <c:pt idx="1">
                <c:v>103.8</c:v>
              </c:pt>
              <c:pt idx="2">
                <c:v>101.5</c:v>
              </c:pt>
              <c:pt idx="3">
                <c:v>98.6</c:v>
              </c:pt>
            </c:numLit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0-B8BE-4D3E-BFD4-E730AAAE6319}"/>
            </c:ext>
          </c:extLst>
        </c:ser>
        <c:ser>
          <c:idx val="1"/>
          <c:order val="1"/>
          <c:tx>
            <c:v>Bò</c:v>
          </c:tx>
          <c:spPr>
            <a:ln w="18289">
              <a:solidFill>
                <a:srgbClr val="FF00FF"/>
              </a:solidFill>
              <a:prstDash val="solid"/>
            </a:ln>
          </c:spPr>
          <c:marker>
            <c:symbol val="square"/>
            <c:size val="5"/>
            <c:spPr>
              <a:solidFill>
                <a:srgbClr val="FF00FF"/>
              </a:solidFill>
              <a:ln>
                <a:solidFill>
                  <a:srgbClr val="FF00FF"/>
                </a:solidFill>
                <a:prstDash val="solid"/>
              </a:ln>
            </c:spPr>
          </c:marker>
          <c:dLbls>
            <c:spPr>
              <a:noFill/>
              <a:ln w="18289"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828" b="0" i="0" u="none" strike="noStrike" baseline="0">
                    <a:solidFill>
                      <a:srgbClr val="000000"/>
                    </a:solidFill>
                    <a:latin typeface="Times New Roman"/>
                    <a:ea typeface="Times New Roman"/>
                    <a:cs typeface="Times New Roman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numLit>
              <c:formatCode>General</c:formatCode>
              <c:ptCount val="4"/>
              <c:pt idx="0">
                <c:v>1990</c:v>
              </c:pt>
              <c:pt idx="1">
                <c:v>1995</c:v>
              </c:pt>
              <c:pt idx="2">
                <c:v>2000</c:v>
              </c:pt>
              <c:pt idx="3">
                <c:v>2002</c:v>
              </c:pt>
            </c:numLit>
          </c:cat>
          <c:val>
            <c:numLit>
              <c:formatCode>General</c:formatCode>
              <c:ptCount val="4"/>
              <c:pt idx="0">
                <c:v>100</c:v>
              </c:pt>
              <c:pt idx="1">
                <c:v>116.7</c:v>
              </c:pt>
              <c:pt idx="2">
                <c:v>132.4</c:v>
              </c:pt>
              <c:pt idx="3">
                <c:v>130.6</c:v>
              </c:pt>
            </c:numLit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1-B8BE-4D3E-BFD4-E730AAAE6319}"/>
            </c:ext>
          </c:extLst>
        </c:ser>
        <c:ser>
          <c:idx val="2"/>
          <c:order val="2"/>
          <c:tx>
            <c:v>Lợn</c:v>
          </c:tx>
          <c:spPr>
            <a:ln w="27434">
              <a:solidFill>
                <a:srgbClr val="FF0000"/>
              </a:solidFill>
              <a:prstDash val="solid"/>
            </a:ln>
          </c:spPr>
          <c:marker>
            <c:symbol val="triangle"/>
            <c:size val="6"/>
            <c:spPr>
              <a:solidFill>
                <a:srgbClr val="FFFF00"/>
              </a:solidFill>
              <a:ln>
                <a:solidFill>
                  <a:srgbClr val="FFFF00"/>
                </a:solidFill>
                <a:prstDash val="solid"/>
              </a:ln>
            </c:spPr>
          </c:marker>
          <c:dLbls>
            <c:spPr>
              <a:noFill/>
              <a:ln w="18289"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828" b="0" i="0" u="none" strike="noStrike" baseline="0">
                    <a:solidFill>
                      <a:srgbClr val="000000"/>
                    </a:solidFill>
                    <a:latin typeface="Times New Roman"/>
                    <a:ea typeface="Times New Roman"/>
                    <a:cs typeface="Times New Roman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numLit>
              <c:formatCode>General</c:formatCode>
              <c:ptCount val="4"/>
              <c:pt idx="0">
                <c:v>1990</c:v>
              </c:pt>
              <c:pt idx="1">
                <c:v>1995</c:v>
              </c:pt>
              <c:pt idx="2">
                <c:v>2000</c:v>
              </c:pt>
              <c:pt idx="3">
                <c:v>2002</c:v>
              </c:pt>
            </c:numLit>
          </c:cat>
          <c:val>
            <c:numLit>
              <c:formatCode>General</c:formatCode>
              <c:ptCount val="4"/>
              <c:pt idx="0">
                <c:v>100</c:v>
              </c:pt>
              <c:pt idx="1">
                <c:v>153.69999999999999</c:v>
              </c:pt>
              <c:pt idx="2">
                <c:v>164.7</c:v>
              </c:pt>
              <c:pt idx="3">
                <c:v>189</c:v>
              </c:pt>
            </c:numLit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2-B8BE-4D3E-BFD4-E730AAAE6319}"/>
            </c:ext>
          </c:extLst>
        </c:ser>
        <c:ser>
          <c:idx val="3"/>
          <c:order val="3"/>
          <c:tx>
            <c:v>Gia cầm </c:v>
          </c:tx>
          <c:spPr>
            <a:ln w="27434">
              <a:solidFill>
                <a:srgbClr val="0000FF"/>
              </a:solidFill>
              <a:prstDash val="solid"/>
            </a:ln>
          </c:spPr>
          <c:marker>
            <c:symbol val="x"/>
            <c:size val="6"/>
            <c:spPr>
              <a:noFill/>
              <a:ln>
                <a:solidFill>
                  <a:srgbClr val="00FFFF"/>
                </a:solidFill>
                <a:prstDash val="solid"/>
              </a:ln>
            </c:spPr>
          </c:marker>
          <c:dLbls>
            <c:dLbl>
              <c:idx val="0"/>
              <c:tx>
                <c:rich>
                  <a:bodyPr/>
                  <a:lstStyle/>
                  <a:p>
                    <a:pPr>
                      <a:defRPr sz="828" b="0" i="0" u="none" strike="noStrike" baseline="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defRPr>
                    </a:pPr>
                    <a:r>
                      <a:rPr lang="en-US"/>
                      <a:t>100.</a:t>
                    </a:r>
                  </a:p>
                </c:rich>
              </c:tx>
              <c:spPr>
                <a:noFill/>
                <a:ln w="18289">
                  <a:noFill/>
                </a:ln>
              </c:spPr>
              <c:showLegendKey val="0"/>
              <c:showVal val="0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B8BE-4D3E-BFD4-E730AAAE6319}"/>
                </c:ext>
              </c:extLst>
            </c:dLbl>
            <c:spPr>
              <a:noFill/>
              <a:ln w="18289"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828" b="0" i="0" u="none" strike="noStrike" baseline="0">
                    <a:solidFill>
                      <a:srgbClr val="000000"/>
                    </a:solidFill>
                    <a:latin typeface="Times New Roman"/>
                    <a:ea typeface="Times New Roman"/>
                    <a:cs typeface="Times New Roman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numLit>
              <c:formatCode>General</c:formatCode>
              <c:ptCount val="4"/>
              <c:pt idx="0">
                <c:v>1990</c:v>
              </c:pt>
              <c:pt idx="1">
                <c:v>1995</c:v>
              </c:pt>
              <c:pt idx="2">
                <c:v>2000</c:v>
              </c:pt>
              <c:pt idx="3">
                <c:v>2002</c:v>
              </c:pt>
            </c:numLit>
          </c:cat>
          <c:val>
            <c:numLit>
              <c:formatCode>General</c:formatCode>
              <c:ptCount val="4"/>
              <c:pt idx="0">
                <c:v>100.5</c:v>
              </c:pt>
              <c:pt idx="1">
                <c:v>132.30000000000001</c:v>
              </c:pt>
              <c:pt idx="2">
                <c:v>182.5</c:v>
              </c:pt>
              <c:pt idx="3">
                <c:v>217.2</c:v>
              </c:pt>
            </c:numLit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4-B8BE-4D3E-BFD4-E730AAAE631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39178624"/>
        <c:axId val="39180544"/>
      </c:lineChart>
      <c:dateAx>
        <c:axId val="39178624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 sz="828" b="0" i="0" u="none" strike="noStrike" baseline="0">
                    <a:solidFill>
                      <a:srgbClr val="000000"/>
                    </a:solidFill>
                    <a:latin typeface="Times New Roman"/>
                    <a:ea typeface="Times New Roman"/>
                    <a:cs typeface="Times New Roman"/>
                  </a:defRPr>
                </a:pPr>
                <a:r>
                  <a:rPr lang="en-US"/>
                  <a:t>Năm</a:t>
                </a:r>
              </a:p>
            </c:rich>
          </c:tx>
          <c:layout>
            <c:manualLayout>
              <c:xMode val="edge"/>
              <c:yMode val="edge"/>
              <c:x val="0.93112247842110851"/>
              <c:y val="0.81086954355343477"/>
            </c:manualLayout>
          </c:layout>
          <c:overlay val="0"/>
          <c:spPr>
            <a:noFill/>
            <a:ln w="18289">
              <a:noFill/>
            </a:ln>
          </c:spPr>
        </c:title>
        <c:numFmt formatCode="@" sourceLinked="0"/>
        <c:majorTickMark val="out"/>
        <c:minorTickMark val="none"/>
        <c:tickLblPos val="nextTo"/>
        <c:spPr>
          <a:ln w="2286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828" b="0" i="0" u="none" strike="noStrike" baseline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defRPr>
            </a:pPr>
            <a:endParaRPr lang="en-US"/>
          </a:p>
        </c:txPr>
        <c:crossAx val="39180544"/>
        <c:crosses val="autoZero"/>
        <c:auto val="0"/>
        <c:lblOffset val="100"/>
        <c:baseTimeUnit val="days"/>
        <c:majorUnit val="5"/>
        <c:majorTimeUnit val="days"/>
        <c:minorUnit val="1"/>
        <c:minorTimeUnit val="days"/>
      </c:dateAx>
      <c:valAx>
        <c:axId val="39180544"/>
        <c:scaling>
          <c:orientation val="minMax"/>
        </c:scaling>
        <c:delete val="0"/>
        <c:axPos val="l"/>
        <c:title>
          <c:tx>
            <c:rich>
              <a:bodyPr rot="0" vert="horz"/>
              <a:lstStyle/>
              <a:p>
                <a:pPr algn="ctr">
                  <a:defRPr sz="828" b="0" i="0" u="none" strike="noStrike" baseline="0">
                    <a:solidFill>
                      <a:srgbClr val="000000"/>
                    </a:solidFill>
                    <a:latin typeface="Times New Roman"/>
                    <a:ea typeface="Times New Roman"/>
                    <a:cs typeface="Times New Roman"/>
                  </a:defRPr>
                </a:pPr>
                <a:r>
                  <a:rPr lang="en-US"/>
                  <a:t>%</a:t>
                </a:r>
              </a:p>
            </c:rich>
          </c:tx>
          <c:layout>
            <c:manualLayout>
              <c:xMode val="edge"/>
              <c:yMode val="edge"/>
              <c:x val="0.1237244681282854"/>
              <c:y val="6.5729310596577703E-2"/>
            </c:manualLayout>
          </c:layout>
          <c:overlay val="0"/>
          <c:spPr>
            <a:noFill/>
            <a:ln w="18289">
              <a:noFill/>
            </a:ln>
          </c:spPr>
        </c:title>
        <c:numFmt formatCode="General" sourceLinked="1"/>
        <c:majorTickMark val="out"/>
        <c:minorTickMark val="none"/>
        <c:tickLblPos val="nextTo"/>
        <c:spPr>
          <a:ln w="2286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828" b="0" i="0" u="none" strike="noStrike" baseline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defRPr>
            </a:pPr>
            <a:endParaRPr lang="en-US"/>
          </a:p>
        </c:txPr>
        <c:crossAx val="39178624"/>
        <c:crosses val="autoZero"/>
        <c:crossBetween val="midCat"/>
      </c:valAx>
      <c:spPr>
        <a:noFill/>
        <a:ln w="18289">
          <a:noFill/>
        </a:ln>
      </c:spPr>
    </c:plotArea>
    <c:legend>
      <c:legendPos val="t"/>
      <c:layout>
        <c:manualLayout>
          <c:xMode val="edge"/>
          <c:yMode val="edge"/>
          <c:x val="0.30357136604955637"/>
          <c:y val="1.7391391003652109E-2"/>
          <c:w val="0.36607147141048924"/>
          <c:h val="5.6521695802521768E-2"/>
        </c:manualLayout>
      </c:layout>
      <c:overlay val="0"/>
      <c:spPr>
        <a:solidFill>
          <a:srgbClr val="FFFFFF"/>
        </a:solidFill>
        <a:ln w="2286">
          <a:solidFill>
            <a:srgbClr val="000000"/>
          </a:solidFill>
          <a:prstDash val="solid"/>
        </a:ln>
      </c:spPr>
      <c:txPr>
        <a:bodyPr/>
        <a:lstStyle/>
        <a:p>
          <a:pPr>
            <a:defRPr sz="760" b="0" i="0" u="none" strike="noStrike" baseline="0">
              <a:solidFill>
                <a:srgbClr val="000000"/>
              </a:solidFill>
              <a:latin typeface="Times New Roman"/>
              <a:ea typeface="Times New Roman"/>
              <a:cs typeface="Times New Roman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rgbClr val="FFFFFF"/>
    </a:solidFill>
    <a:ln w="2286">
      <a:solidFill>
        <a:srgbClr val="000000"/>
      </a:solidFill>
      <a:prstDash val="solid"/>
    </a:ln>
  </c:spPr>
  <c:txPr>
    <a:bodyPr/>
    <a:lstStyle/>
    <a:p>
      <a:pPr>
        <a:defRPr sz="828" b="0" i="0" u="none" strike="noStrike" baseline="0">
          <a:solidFill>
            <a:srgbClr val="000000"/>
          </a:solidFill>
          <a:latin typeface="Times New Roman"/>
          <a:ea typeface="Times New Roman"/>
          <a:cs typeface="Times New Roman"/>
        </a:defRPr>
      </a:pPr>
      <a:endParaRPr lang="en-US"/>
    </a:p>
  </c:txPr>
  <c:externalData r:id="rId1">
    <c:autoUpdate val="0"/>
  </c:externalData>
  <c:userShapes r:id="rId2"/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0.24525</cdr:x>
      <cdr:y>0.02975</cdr:y>
    </cdr:from>
    <cdr:to>
      <cdr:x>0.859</cdr:x>
      <cdr:y>0.81975</cdr:y>
    </cdr:to>
    <cdr:grpSp>
      <cdr:nvGrpSpPr>
        <cdr:cNvPr id="27649" name="Group 1"/>
        <cdr:cNvGrpSpPr>
          <a:grpSpLocks xmlns:a="http://schemas.openxmlformats.org/drawingml/2006/main"/>
        </cdr:cNvGrpSpPr>
      </cdr:nvGrpSpPr>
      <cdr:grpSpPr bwMode="auto">
        <a:xfrm xmlns:a="http://schemas.openxmlformats.org/drawingml/2006/main">
          <a:off x="1034038" y="106442"/>
          <a:ext cx="2587729" cy="2826523"/>
          <a:chOff x="1504181" y="294704"/>
          <a:chExt cx="4039605" cy="4200525"/>
        </a:xfrm>
      </cdr:grpSpPr>
      <cdr:sp macro="" textlink="">
        <cdr:nvSpPr>
          <cdr:cNvPr id="27650" name="Line 2"/>
          <cdr:cNvSpPr>
            <a:spLocks xmlns:a="http://schemas.openxmlformats.org/drawingml/2006/main" noChangeShapeType="1"/>
          </cdr:cNvSpPr>
        </cdr:nvSpPr>
        <cdr:spPr bwMode="auto">
          <a:xfrm xmlns:a="http://schemas.openxmlformats.org/drawingml/2006/main" flipH="1" flipV="1">
            <a:off x="1504181" y="294704"/>
            <a:ext cx="0" cy="4200525"/>
          </a:xfrm>
          <a:prstGeom xmlns:a="http://schemas.openxmlformats.org/drawingml/2006/main" prst="line">
            <a:avLst/>
          </a:prstGeom>
          <a:noFill xmlns:a="http://schemas.openxmlformats.org/drawingml/2006/main"/>
          <a:ln xmlns:a="http://schemas.openxmlformats.org/drawingml/2006/main" w="28575">
            <a:solidFill>
              <a:srgbClr xmlns:mc="http://schemas.openxmlformats.org/markup-compatibility/2006" xmlns:a14="http://schemas.microsoft.com/office/drawing/2010/main" val="000000" mc:Ignorable="a14" a14:legacySpreadsheetColorIndex="64"/>
            </a:solidFill>
            <a:round/>
            <a:headEnd/>
            <a:tailEnd type="triangle" w="med" len="med"/>
          </a:ln>
          <a:extLst xmlns:a="http://schemas.openxmlformats.org/drawingml/2006/main">
            <a:ext uri="{909E8E84-426E-40DD-AFC4-6F175D3DCCD1}">
              <a14:hiddenFill xmlns:a14="http://schemas.microsoft.com/office/drawing/2010/main">
                <a:noFill/>
              </a14:hiddenFill>
            </a:ext>
          </a:extLst>
        </cdr:spPr>
      </cdr:sp>
      <cdr:sp macro="" textlink="">
        <cdr:nvSpPr>
          <cdr:cNvPr id="27651" name="Line 3"/>
          <cdr:cNvSpPr>
            <a:spLocks xmlns:a="http://schemas.openxmlformats.org/drawingml/2006/main" noChangeShapeType="1"/>
          </cdr:cNvSpPr>
        </cdr:nvSpPr>
        <cdr:spPr bwMode="auto">
          <a:xfrm xmlns:a="http://schemas.openxmlformats.org/drawingml/2006/main">
            <a:off x="1504181" y="4495229"/>
            <a:ext cx="4039605" cy="0"/>
          </a:xfrm>
          <a:prstGeom xmlns:a="http://schemas.openxmlformats.org/drawingml/2006/main" prst="line">
            <a:avLst/>
          </a:prstGeom>
          <a:noFill xmlns:a="http://schemas.openxmlformats.org/drawingml/2006/main"/>
          <a:ln xmlns:a="http://schemas.openxmlformats.org/drawingml/2006/main" w="28575">
            <a:solidFill>
              <a:srgbClr xmlns:mc="http://schemas.openxmlformats.org/markup-compatibility/2006" xmlns:a14="http://schemas.microsoft.com/office/drawing/2010/main" val="000000" mc:Ignorable="a14" a14:legacySpreadsheetColorIndex="64"/>
            </a:solidFill>
            <a:round/>
            <a:headEnd/>
            <a:tailEnd type="triangle" w="med" len="med"/>
          </a:ln>
          <a:extLst xmlns:a="http://schemas.openxmlformats.org/drawingml/2006/main">
            <a:ext uri="{909E8E84-426E-40DD-AFC4-6F175D3DCCD1}">
              <a14:hiddenFill xmlns:a14="http://schemas.microsoft.com/office/drawing/2010/main">
                <a:noFill/>
              </a14:hiddenFill>
            </a:ext>
          </a:extLst>
        </cdr:spPr>
      </cdr:sp>
    </cdr:grp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0.10575</cdr:x>
      <cdr:y>0.06</cdr:y>
    </cdr:from>
    <cdr:to>
      <cdr:x>0.10575</cdr:x>
      <cdr:y>0.8395</cdr:y>
    </cdr:to>
    <cdr:sp macro="" textlink="">
      <cdr:nvSpPr>
        <cdr:cNvPr id="8193" name="Line 1"/>
        <cdr:cNvSpPr>
          <a:spLocks xmlns:a="http://schemas.openxmlformats.org/drawingml/2006/main" noChangeShapeType="1"/>
        </cdr:cNvSpPr>
      </cdr:nvSpPr>
      <cdr:spPr bwMode="auto">
        <a:xfrm xmlns:a="http://schemas.openxmlformats.org/drawingml/2006/main" flipV="1">
          <a:off x="800900" y="263985"/>
          <a:ext cx="0" cy="3412094"/>
        </a:xfrm>
        <a:prstGeom xmlns:a="http://schemas.openxmlformats.org/drawingml/2006/main" prst="line">
          <a:avLst/>
        </a:prstGeom>
        <a:noFill xmlns:a="http://schemas.openxmlformats.org/drawingml/2006/main"/>
        <a:ln xmlns:a="http://schemas.openxmlformats.org/drawingml/2006/main" w="19050">
          <a:solidFill>
            <a:srgbClr xmlns:mc="http://schemas.openxmlformats.org/markup-compatibility/2006" xmlns:a14="http://schemas.microsoft.com/office/drawing/2010/main" val="000000" mc:Ignorable="a14" a14:legacySpreadsheetColorIndex="64"/>
          </a:solidFill>
          <a:round/>
          <a:headEnd/>
          <a:tailEnd type="triangle" w="med" len="med"/>
        </a:ln>
        <a:extLst xmlns:a="http://schemas.openxmlformats.org/drawingml/2006/main">
          <a:ext uri="{909E8E84-426E-40DD-AFC4-6F175D3DCCD1}">
            <a14:hiddenFill xmlns:a14="http://schemas.microsoft.com/office/drawing/2010/main">
              <a:noFill/>
            </a14:hiddenFill>
          </a:ext>
        </a:extLst>
      </cdr:spPr>
      <cdr:txBody>
        <a:bodyPr xmlns:a="http://schemas.openxmlformats.org/drawingml/2006/main"/>
        <a:lstStyle xmlns:a="http://schemas.openxmlformats.org/drawingml/2006/main"/>
        <a:p xmlns:a="http://schemas.openxmlformats.org/drawingml/2006/main">
          <a:endParaRPr lang="en-US"/>
        </a:p>
      </cdr:txBody>
    </cdr:sp>
  </cdr:relSizeAnchor>
  <cdr:relSizeAnchor xmlns:cdr="http://schemas.openxmlformats.org/drawingml/2006/chartDrawing">
    <cdr:from>
      <cdr:x>0.10575</cdr:x>
      <cdr:y>0.8395</cdr:y>
    </cdr:from>
    <cdr:to>
      <cdr:x>0.9375</cdr:x>
      <cdr:y>0.8395</cdr:y>
    </cdr:to>
    <cdr:sp macro="" textlink="">
      <cdr:nvSpPr>
        <cdr:cNvPr id="8194" name="Line 2"/>
        <cdr:cNvSpPr>
          <a:spLocks xmlns:a="http://schemas.openxmlformats.org/drawingml/2006/main" noChangeShapeType="1"/>
        </cdr:cNvSpPr>
      </cdr:nvSpPr>
      <cdr:spPr bwMode="auto">
        <a:xfrm xmlns:a="http://schemas.openxmlformats.org/drawingml/2006/main">
          <a:off x="800900" y="3676079"/>
          <a:ext cx="6198108" cy="0"/>
        </a:xfrm>
        <a:prstGeom xmlns:a="http://schemas.openxmlformats.org/drawingml/2006/main" prst="line">
          <a:avLst/>
        </a:prstGeom>
        <a:noFill xmlns:a="http://schemas.openxmlformats.org/drawingml/2006/main"/>
        <a:ln xmlns:a="http://schemas.openxmlformats.org/drawingml/2006/main" w="19050">
          <a:solidFill>
            <a:srgbClr xmlns:mc="http://schemas.openxmlformats.org/markup-compatibility/2006" xmlns:a14="http://schemas.microsoft.com/office/drawing/2010/main" val="000000" mc:Ignorable="a14" a14:legacySpreadsheetColorIndex="64"/>
          </a:solidFill>
          <a:round/>
          <a:headEnd/>
          <a:tailEnd type="triangle" w="med" len="med"/>
        </a:ln>
        <a:extLst xmlns:a="http://schemas.openxmlformats.org/drawingml/2006/main">
          <a:ext uri="{909E8E84-426E-40DD-AFC4-6F175D3DCCD1}">
            <a14:hiddenFill xmlns:a14="http://schemas.microsoft.com/office/drawing/2010/main">
              <a:noFill/>
            </a14:hiddenFill>
          </a:ext>
        </a:extLst>
      </cdr:spPr>
      <cdr:txBody>
        <a:bodyPr xmlns:a="http://schemas.openxmlformats.org/drawingml/2006/main"/>
        <a:lstStyle xmlns:a="http://schemas.openxmlformats.org/drawingml/2006/main"/>
        <a:p xmlns:a="http://schemas.openxmlformats.org/drawingml/2006/main">
          <a:endParaRPr lang="en-US"/>
        </a:p>
      </cdr:txBody>
    </cdr:sp>
  </cdr:relSizeAnchor>
  <cdr:relSizeAnchor xmlns:cdr="http://schemas.openxmlformats.org/drawingml/2006/chartDrawing">
    <cdr:from>
      <cdr:x>0.8795</cdr:x>
      <cdr:y>0.862</cdr:y>
    </cdr:from>
    <cdr:to>
      <cdr:x>0.93725</cdr:x>
      <cdr:y>0.91875</cdr:y>
    </cdr:to>
    <cdr:sp macro="" textlink="">
      <cdr:nvSpPr>
        <cdr:cNvPr id="8195" name="Text Box 3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6567754" y="3776853"/>
          <a:ext cx="431254" cy="248650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  <a:extLst xmlns:a="http://schemas.openxmlformats.org/drawingml/2006/main">
          <a:ext uri="{909E8E84-426E-40DD-AFC4-6F175D3DCCD1}">
            <a14:hiddenFill xmlns:a14="http://schemas.microsoft.com/office/drawing/2010/main">
              <a:solidFill>
                <a:srgbClr xmlns:mc="http://schemas.openxmlformats.org/markup-compatibility/2006" val="FFFFFF" mc:Ignorable="a14" a14:legacySpreadsheetColorIndex="65"/>
              </a:solidFill>
            </a14:hiddenFill>
          </a:ext>
          <a:ext uri="{91240B29-F687-4F45-9708-019B960494DF}">
            <a14:hiddenLine xmlns:a14="http://schemas.microsoft.com/office/drawing/2010/main" w="9525">
              <a:solidFill>
                <a:srgbClr xmlns:mc="http://schemas.openxmlformats.org/markup-compatibility/2006" val="000000" mc:Ignorable="a14" a14:legacySpreadsheetColorIndex="64"/>
              </a:solidFill>
              <a:miter lim="800000"/>
              <a:headEnd/>
              <a:tailEnd/>
            </a14:hiddenLine>
          </a:ext>
        </a:extLst>
      </cdr:spPr>
      <cdr:txBody>
        <a:bodyPr xmlns:a="http://schemas.openxmlformats.org/drawingml/2006/main" vertOverflow="clip" wrap="square" lIns="27432" tIns="27432" rIns="0" bIns="0" anchor="t" upright="1"/>
        <a:lstStyle xmlns:a="http://schemas.openxmlformats.org/drawingml/2006/main"/>
        <a:p xmlns:a="http://schemas.openxmlformats.org/drawingml/2006/main">
          <a:pPr algn="l" rtl="0">
            <a:defRPr sz="1000"/>
          </a:pPr>
          <a:r>
            <a:rPr lang="en-US" sz="1150" b="0" i="0" u="none" strike="noStrike" baseline="0">
              <a:solidFill>
                <a:srgbClr val="000000"/>
              </a:solidFill>
              <a:latin typeface="Times New Roman"/>
              <a:cs typeface="Times New Roman"/>
            </a:rPr>
            <a:t>2002</a:t>
          </a: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BZ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3625258-C92F-4FA8-BB51-82DFD4CB34BF}" type="datetimeFigureOut">
              <a:rPr lang="en-BZ" smtClean="0"/>
              <a:t>09/03/2021</a:t>
            </a:fld>
            <a:endParaRPr lang="en-BZ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BZ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B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B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AB52B4D-A32F-45B8-BCBD-B612F46520D3}" type="slidenum">
              <a:rPr lang="en-BZ" smtClean="0"/>
              <a:t>‹#›</a:t>
            </a:fld>
            <a:endParaRPr lang="en-BZ"/>
          </a:p>
        </p:txBody>
      </p:sp>
    </p:spTree>
    <p:extLst>
      <p:ext uri="{BB962C8B-B14F-4D97-AF65-F5344CB8AC3E}">
        <p14:creationId xmlns:p14="http://schemas.microsoft.com/office/powerpoint/2010/main" val="25445006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 userDrawn="1"/>
        </p:nvSpPr>
        <p:spPr>
          <a:xfrm>
            <a:off x="213784" y="144464"/>
            <a:ext cx="11775016" cy="6561137"/>
          </a:xfrm>
          <a:prstGeom prst="roundRect">
            <a:avLst>
              <a:gd name="adj" fmla="val 3912"/>
            </a:avLst>
          </a:prstGeom>
          <a:noFill/>
          <a:ln w="12700">
            <a:solidFill>
              <a:schemeClr val="bg1">
                <a:lumMod val="75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62A87E-E034-4467-88A8-605DAD246877}" type="datetimeFigureOut">
              <a:rPr lang="en-US"/>
              <a:pPr>
                <a:defRPr/>
              </a:pPr>
              <a:t>09/03/2021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C45872-3C37-4A94-9E90-140F8F7C198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51024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0297C9-E6CD-458D-92C0-B5005BE1513B}" type="datetimeFigureOut">
              <a:rPr lang="en-US"/>
              <a:pPr>
                <a:defRPr/>
              </a:pPr>
              <a:t>09/03/2021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7DF040-9962-494D-8EDD-371D227A18E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15741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8A7FCB-D8D7-4BEC-8316-79D06330073F}" type="datetimeFigureOut">
              <a:rPr lang="en-US"/>
              <a:pPr>
                <a:defRPr/>
              </a:pPr>
              <a:t>09/03/2021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C6717C-1D1D-4091-A9F4-066BEC89E10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02646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57D89C-CED8-4023-ABBD-F9409DADA752}" type="datetimeFigureOut">
              <a:rPr lang="en-US"/>
              <a:pPr>
                <a:defRPr/>
              </a:pPr>
              <a:t>09/03/2021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4D0FF3-88C2-4C74-9506-1AC0C2B201F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64862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92ED21-7F83-4084-8A64-A1792F4512A0}" type="datetimeFigureOut">
              <a:rPr lang="en-US"/>
              <a:pPr>
                <a:defRPr/>
              </a:pPr>
              <a:t>09/03/2021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E6167A-31F7-4367-BB3D-CBCF80A547E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60847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3D1434-C650-46D3-8183-9C9C52629589}" type="datetimeFigureOut">
              <a:rPr lang="en-US"/>
              <a:pPr>
                <a:defRPr/>
              </a:pPr>
              <a:t>09/03/2021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CD68D2-9C16-4C28-9A89-AB2DE2EDF4F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37650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E920AB-A05D-408E-B7AF-CAACD0EBA072}" type="datetimeFigureOut">
              <a:rPr lang="en-US"/>
              <a:pPr>
                <a:defRPr/>
              </a:pPr>
              <a:t>09/03/2021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DD3053-B610-4ADD-9AAF-C7BB036C59D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7428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F74CD7-BD45-40A1-AFC2-69602A1BD490}" type="datetimeFigureOut">
              <a:rPr lang="en-US"/>
              <a:pPr>
                <a:defRPr/>
              </a:pPr>
              <a:t>09/03/2021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250AF8-4B2E-4489-B591-DED5C6B900B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20752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80F81A-98F2-44F9-9E93-2B6A221A3AE5}" type="datetimeFigureOut">
              <a:rPr lang="en-US"/>
              <a:pPr>
                <a:defRPr/>
              </a:pPr>
              <a:t>09/03/2021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767B98-D1FE-4E5B-A580-C67C08C6C19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45643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8AEC07-C725-4B21-B3C9-7E2A4A8BC114}" type="datetimeFigureOut">
              <a:rPr lang="en-US"/>
              <a:pPr>
                <a:defRPr/>
              </a:pPr>
              <a:t>09/03/2021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8FBC19-7958-4449-ABF4-894AAE01D27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57817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A3F2AC-2C5F-462E-B61D-F228878F7EA1}" type="datetimeFigureOut">
              <a:rPr lang="en-US"/>
              <a:pPr>
                <a:defRPr/>
              </a:pPr>
              <a:t>09/03/2021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8F026A-DA1F-4952-97E6-B0C39A3A4C9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30187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 defTabSz="914400">
              <a:defRPr/>
            </a:pPr>
            <a:fld id="{D10E25F9-626C-4C9F-9C97-69D61F49DFA3}" type="datetimeFigureOut">
              <a:rPr lang="en-US" smtClean="0"/>
              <a:pPr defTabSz="914400">
                <a:defRPr/>
              </a:pPr>
              <a:t>09/03/2021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 defTabSz="914400"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 defTabSz="914400">
              <a:defRPr/>
            </a:pPr>
            <a:fld id="{CF8779EA-2915-4E5E-AA7E-66D6283D4ECE}" type="slidenum">
              <a:rPr lang="en-US" smtClean="0"/>
              <a:pPr defTabSz="914400">
                <a:defRPr/>
              </a:pPr>
              <a:t>‹#›</a:t>
            </a:fld>
            <a:endParaRPr lang="en-US"/>
          </a:p>
        </p:txBody>
      </p:sp>
      <p:sp>
        <p:nvSpPr>
          <p:cNvPr id="7" name="Rounded Rectangle 6"/>
          <p:cNvSpPr/>
          <p:nvPr userDrawn="1"/>
        </p:nvSpPr>
        <p:spPr>
          <a:xfrm>
            <a:off x="213784" y="144464"/>
            <a:ext cx="11775016" cy="6561137"/>
          </a:xfrm>
          <a:prstGeom prst="roundRect">
            <a:avLst>
              <a:gd name="adj" fmla="val 3912"/>
            </a:avLst>
          </a:prstGeom>
          <a:noFill/>
          <a:ln w="12700">
            <a:solidFill>
              <a:schemeClr val="bg1">
                <a:lumMod val="75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endParaRPr lang="en-US" sz="180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856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35" r:id="rId1"/>
    <p:sldLayoutId id="2147484136" r:id="rId2"/>
    <p:sldLayoutId id="2147484137" r:id="rId3"/>
    <p:sldLayoutId id="2147484138" r:id="rId4"/>
    <p:sldLayoutId id="2147484139" r:id="rId5"/>
    <p:sldLayoutId id="2147484140" r:id="rId6"/>
    <p:sldLayoutId id="2147484141" r:id="rId7"/>
    <p:sldLayoutId id="2147484142" r:id="rId8"/>
    <p:sldLayoutId id="2147484143" r:id="rId9"/>
    <p:sldLayoutId id="2147484144" r:id="rId10"/>
    <p:sldLayoutId id="2147484145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b="0" i="0" u="none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b="0" i="0" u="none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7" Type="http://schemas.openxmlformats.org/officeDocument/2006/relationships/image" Target="../media/image18.jp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.jpg"/><Relationship Id="rId5" Type="http://schemas.openxmlformats.org/officeDocument/2006/relationships/image" Target="../media/image16.jpeg"/><Relationship Id="rId4" Type="http://schemas.openxmlformats.org/officeDocument/2006/relationships/image" Target="../media/image15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emf"/><Relationship Id="rId3" Type="http://schemas.openxmlformats.org/officeDocument/2006/relationships/image" Target="../media/image4.png"/><Relationship Id="rId7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6.jpg"/><Relationship Id="rId5" Type="http://schemas.openxmlformats.org/officeDocument/2006/relationships/image" Target="../media/image5.emf"/><Relationship Id="rId4" Type="http://schemas.openxmlformats.org/officeDocument/2006/relationships/chart" Target="../charts/char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" descr="ngoc-la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09968"/>
            <a:ext cx="12192000" cy="62191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TextBox 14"/>
          <p:cNvSpPr txBox="1"/>
          <p:nvPr/>
        </p:nvSpPr>
        <p:spPr>
          <a:xfrm>
            <a:off x="1174907" y="0"/>
            <a:ext cx="10944772" cy="1031051"/>
          </a:xfrm>
          <a:prstGeom prst="rect">
            <a:avLst/>
          </a:prstGeom>
          <a:solidFill>
            <a:schemeClr val="bg1"/>
          </a:solidFill>
          <a:ln w="76200" cmpd="thickThin">
            <a:solidFill>
              <a:schemeClr val="bg1"/>
            </a:solidFill>
          </a:ln>
        </p:spPr>
        <p:txBody>
          <a:bodyPr wrap="square">
            <a:spAutoFit/>
          </a:bodyPr>
          <a:lstStyle/>
          <a:p>
            <a:pPr algn="ctr">
              <a:spcBef>
                <a:spcPts val="600"/>
              </a:spcBef>
              <a:defRPr/>
            </a:pPr>
            <a:r>
              <a:rPr 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SINH HOẠT CHUYÊN MÔN: MÔN ĐỊA </a:t>
            </a:r>
            <a:r>
              <a:rPr 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LÍ</a:t>
            </a:r>
            <a:endParaRPr lang="en-US" sz="2800" b="1" dirty="0" smtClean="0">
              <a:solidFill>
                <a:schemeClr val="accent5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ts val="600"/>
              </a:spcBef>
              <a:defRPr/>
            </a:pPr>
            <a:r>
              <a:rPr lang="en-US" sz="2800" b="1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CHUYÊN  ĐỀ: NHẬN </a:t>
            </a:r>
            <a:r>
              <a:rPr lang="en-US" sz="28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DẠNG CÁC LOẠI BIỂU ĐỒ ĐỊA </a:t>
            </a:r>
            <a:r>
              <a:rPr lang="en-US" sz="2800" b="1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LÍ</a:t>
            </a:r>
            <a:endParaRPr lang="en-US" sz="2800" b="1" dirty="0">
              <a:solidFill>
                <a:schemeClr val="accent5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2579" y="-95953"/>
            <a:ext cx="1185165" cy="11851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28960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88119" y="175639"/>
            <a:ext cx="1120388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SO SÁNH NHẬN DẠNG BIỂU ĐỒ CỘT  VỚI BIỂU ĐỒ ĐƯỜNG </a:t>
            </a:r>
            <a:endParaRPr lang="en-US" sz="20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63366784"/>
              </p:ext>
            </p:extLst>
          </p:nvPr>
        </p:nvGraphicFramePr>
        <p:xfrm>
          <a:off x="379928" y="1443150"/>
          <a:ext cx="11448979" cy="108204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331681">
                  <a:extLst>
                    <a:ext uri="{9D8B030D-6E8A-4147-A177-3AD203B41FA5}">
                      <a16:colId xmlns:a16="http://schemas.microsoft.com/office/drawing/2014/main" xmlns="" val="1134601391"/>
                    </a:ext>
                  </a:extLst>
                </a:gridCol>
                <a:gridCol w="2331681">
                  <a:extLst>
                    <a:ext uri="{9D8B030D-6E8A-4147-A177-3AD203B41FA5}">
                      <a16:colId xmlns:a16="http://schemas.microsoft.com/office/drawing/2014/main" xmlns="" val="122376114"/>
                    </a:ext>
                  </a:extLst>
                </a:gridCol>
                <a:gridCol w="2331681">
                  <a:extLst>
                    <a:ext uri="{9D8B030D-6E8A-4147-A177-3AD203B41FA5}">
                      <a16:colId xmlns:a16="http://schemas.microsoft.com/office/drawing/2014/main" xmlns="" val="4186866039"/>
                    </a:ext>
                  </a:extLst>
                </a:gridCol>
                <a:gridCol w="2331681">
                  <a:extLst>
                    <a:ext uri="{9D8B030D-6E8A-4147-A177-3AD203B41FA5}">
                      <a16:colId xmlns:a16="http://schemas.microsoft.com/office/drawing/2014/main" xmlns="" val="677646141"/>
                    </a:ext>
                  </a:extLst>
                </a:gridCol>
                <a:gridCol w="2122255">
                  <a:extLst>
                    <a:ext uri="{9D8B030D-6E8A-4147-A177-3AD203B41FA5}">
                      <a16:colId xmlns:a16="http://schemas.microsoft.com/office/drawing/2014/main" xmlns="" val="4074706045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Năm</a:t>
                      </a:r>
                      <a:endParaRPr lang="en-US" sz="20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2000</a:t>
                      </a:r>
                      <a:endParaRPr lang="en-US" sz="20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2005</a:t>
                      </a:r>
                      <a:endParaRPr lang="en-US" sz="20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2010</a:t>
                      </a:r>
                      <a:endParaRPr lang="en-US" sz="20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2015</a:t>
                      </a:r>
                      <a:endParaRPr lang="en-US" sz="20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66422157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 err="1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Cây</a:t>
                      </a:r>
                      <a:r>
                        <a:rPr lang="en-US" sz="2000" baseline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CN </a:t>
                      </a:r>
                      <a:r>
                        <a:rPr lang="en-US" sz="2000" baseline="0" dirty="0" err="1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hàng</a:t>
                      </a:r>
                      <a:r>
                        <a:rPr lang="en-US" sz="2000" baseline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baseline="0" dirty="0" err="1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năm</a:t>
                      </a:r>
                      <a:endParaRPr lang="en-US" sz="20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defRPr sz="2800">
                          <a:solidFill>
                            <a:schemeClr val="tx1"/>
                          </a:solidFill>
                          <a:latin typeface="Arial Black" panose="020B0A040201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folHlink"/>
                        </a:buClr>
                        <a:defRPr sz="2400">
                          <a:solidFill>
                            <a:schemeClr val="tx1"/>
                          </a:solidFill>
                          <a:latin typeface="Arial Black" panose="020B0A040201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 Black" panose="020B0A040201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Font typeface="Times New Roman" panose="02020603050405020304" pitchFamily="18" charset="0"/>
                        <a:defRPr>
                          <a:solidFill>
                            <a:schemeClr val="tx1"/>
                          </a:solidFill>
                          <a:latin typeface="Arial Black" panose="020B0A040201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Font typeface="Times New Roman" panose="02020603050405020304" pitchFamily="18" charset="0"/>
                        <a:defRPr>
                          <a:solidFill>
                            <a:schemeClr val="tx1"/>
                          </a:solidFill>
                          <a:latin typeface="Arial Black" panose="020B0A040201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Times New Roman" panose="02020603050405020304" pitchFamily="18" charset="0"/>
                        <a:defRPr>
                          <a:solidFill>
                            <a:schemeClr val="tx1"/>
                          </a:solidFill>
                          <a:latin typeface="Arial Black" panose="020B0A040201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Times New Roman" panose="02020603050405020304" pitchFamily="18" charset="0"/>
                        <a:defRPr>
                          <a:solidFill>
                            <a:schemeClr val="tx1"/>
                          </a:solidFill>
                          <a:latin typeface="Arial Black" panose="020B0A040201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Times New Roman" panose="02020603050405020304" pitchFamily="18" charset="0"/>
                        <a:defRPr>
                          <a:solidFill>
                            <a:schemeClr val="tx1"/>
                          </a:solidFill>
                          <a:latin typeface="Arial Black" panose="020B0A040201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Times New Roman" panose="02020603050405020304" pitchFamily="18" charset="0"/>
                        <a:defRPr>
                          <a:solidFill>
                            <a:schemeClr val="tx1"/>
                          </a:solidFill>
                          <a:latin typeface="Arial Black" panose="020B0A040201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542,0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defRPr sz="2800">
                          <a:solidFill>
                            <a:schemeClr val="tx1"/>
                          </a:solidFill>
                          <a:latin typeface="Arial Black" panose="020B0A040201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folHlink"/>
                        </a:buClr>
                        <a:defRPr sz="2400">
                          <a:solidFill>
                            <a:schemeClr val="tx1"/>
                          </a:solidFill>
                          <a:latin typeface="Arial Black" panose="020B0A040201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 Black" panose="020B0A040201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Font typeface="Times New Roman" panose="02020603050405020304" pitchFamily="18" charset="0"/>
                        <a:defRPr>
                          <a:solidFill>
                            <a:schemeClr val="tx1"/>
                          </a:solidFill>
                          <a:latin typeface="Arial Black" panose="020B0A040201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Font typeface="Times New Roman" panose="02020603050405020304" pitchFamily="18" charset="0"/>
                        <a:defRPr>
                          <a:solidFill>
                            <a:schemeClr val="tx1"/>
                          </a:solidFill>
                          <a:latin typeface="Arial Black" panose="020B0A040201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Times New Roman" panose="02020603050405020304" pitchFamily="18" charset="0"/>
                        <a:defRPr>
                          <a:solidFill>
                            <a:schemeClr val="tx1"/>
                          </a:solidFill>
                          <a:latin typeface="Arial Black" panose="020B0A040201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Times New Roman" panose="02020603050405020304" pitchFamily="18" charset="0"/>
                        <a:defRPr>
                          <a:solidFill>
                            <a:schemeClr val="tx1"/>
                          </a:solidFill>
                          <a:latin typeface="Arial Black" panose="020B0A040201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Times New Roman" panose="02020603050405020304" pitchFamily="18" charset="0"/>
                        <a:defRPr>
                          <a:solidFill>
                            <a:schemeClr val="tx1"/>
                          </a:solidFill>
                          <a:latin typeface="Arial Black" panose="020B0A040201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Times New Roman" panose="02020603050405020304" pitchFamily="18" charset="0"/>
                        <a:defRPr>
                          <a:solidFill>
                            <a:schemeClr val="tx1"/>
                          </a:solidFill>
                          <a:latin typeface="Arial Black" panose="020B0A040201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716,7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defRPr sz="2800">
                          <a:solidFill>
                            <a:schemeClr val="tx1"/>
                          </a:solidFill>
                          <a:latin typeface="Arial Black" panose="020B0A040201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folHlink"/>
                        </a:buClr>
                        <a:defRPr sz="2400">
                          <a:solidFill>
                            <a:schemeClr val="tx1"/>
                          </a:solidFill>
                          <a:latin typeface="Arial Black" panose="020B0A040201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 Black" panose="020B0A040201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Font typeface="Times New Roman" panose="02020603050405020304" pitchFamily="18" charset="0"/>
                        <a:defRPr>
                          <a:solidFill>
                            <a:schemeClr val="tx1"/>
                          </a:solidFill>
                          <a:latin typeface="Arial Black" panose="020B0A040201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Font typeface="Times New Roman" panose="02020603050405020304" pitchFamily="18" charset="0"/>
                        <a:defRPr>
                          <a:solidFill>
                            <a:schemeClr val="tx1"/>
                          </a:solidFill>
                          <a:latin typeface="Arial Black" panose="020B0A040201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Times New Roman" panose="02020603050405020304" pitchFamily="18" charset="0"/>
                        <a:defRPr>
                          <a:solidFill>
                            <a:schemeClr val="tx1"/>
                          </a:solidFill>
                          <a:latin typeface="Arial Black" panose="020B0A040201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Times New Roman" panose="02020603050405020304" pitchFamily="18" charset="0"/>
                        <a:defRPr>
                          <a:solidFill>
                            <a:schemeClr val="tx1"/>
                          </a:solidFill>
                          <a:latin typeface="Arial Black" panose="020B0A040201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Times New Roman" panose="02020603050405020304" pitchFamily="18" charset="0"/>
                        <a:defRPr>
                          <a:solidFill>
                            <a:schemeClr val="tx1"/>
                          </a:solidFill>
                          <a:latin typeface="Arial Black" panose="020B0A040201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Times New Roman" panose="02020603050405020304" pitchFamily="18" charset="0"/>
                        <a:defRPr>
                          <a:solidFill>
                            <a:schemeClr val="tx1"/>
                          </a:solidFill>
                          <a:latin typeface="Arial Black" panose="020B0A040201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778,1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defRPr sz="2800">
                          <a:solidFill>
                            <a:schemeClr val="tx1"/>
                          </a:solidFill>
                          <a:latin typeface="Arial Black" panose="020B0A040201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folHlink"/>
                        </a:buClr>
                        <a:defRPr sz="2400">
                          <a:solidFill>
                            <a:schemeClr val="tx1"/>
                          </a:solidFill>
                          <a:latin typeface="Arial Black" panose="020B0A040201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 Black" panose="020B0A040201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Font typeface="Times New Roman" panose="02020603050405020304" pitchFamily="18" charset="0"/>
                        <a:defRPr>
                          <a:solidFill>
                            <a:schemeClr val="tx1"/>
                          </a:solidFill>
                          <a:latin typeface="Arial Black" panose="020B0A040201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Font typeface="Times New Roman" panose="02020603050405020304" pitchFamily="18" charset="0"/>
                        <a:defRPr>
                          <a:solidFill>
                            <a:schemeClr val="tx1"/>
                          </a:solidFill>
                          <a:latin typeface="Arial Black" panose="020B0A040201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Times New Roman" panose="02020603050405020304" pitchFamily="18" charset="0"/>
                        <a:defRPr>
                          <a:solidFill>
                            <a:schemeClr val="tx1"/>
                          </a:solidFill>
                          <a:latin typeface="Arial Black" panose="020B0A040201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Times New Roman" panose="02020603050405020304" pitchFamily="18" charset="0"/>
                        <a:defRPr>
                          <a:solidFill>
                            <a:schemeClr val="tx1"/>
                          </a:solidFill>
                          <a:latin typeface="Arial Black" panose="020B0A040201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Times New Roman" panose="02020603050405020304" pitchFamily="18" charset="0"/>
                        <a:defRPr>
                          <a:solidFill>
                            <a:schemeClr val="tx1"/>
                          </a:solidFill>
                          <a:latin typeface="Arial Black" panose="020B0A040201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Times New Roman" panose="02020603050405020304" pitchFamily="18" charset="0"/>
                        <a:defRPr>
                          <a:solidFill>
                            <a:schemeClr val="tx1"/>
                          </a:solidFill>
                          <a:latin typeface="Arial Black" panose="020B0A040201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861,5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8070103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 err="1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Cây</a:t>
                      </a:r>
                      <a:r>
                        <a:rPr lang="en-US" sz="2000" baseline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CN </a:t>
                      </a:r>
                      <a:r>
                        <a:rPr lang="en-US" sz="2000" baseline="0" dirty="0" err="1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lâu</a:t>
                      </a:r>
                      <a:r>
                        <a:rPr lang="en-US" sz="2000" baseline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baseline="0" dirty="0" err="1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năm</a:t>
                      </a:r>
                      <a:endParaRPr lang="en-US" sz="20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defRPr sz="2800">
                          <a:solidFill>
                            <a:schemeClr val="tx1"/>
                          </a:solidFill>
                          <a:latin typeface="Arial Black" panose="020B0A040201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folHlink"/>
                        </a:buClr>
                        <a:defRPr sz="2400">
                          <a:solidFill>
                            <a:schemeClr val="tx1"/>
                          </a:solidFill>
                          <a:latin typeface="Arial Black" panose="020B0A040201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 Black" panose="020B0A040201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Font typeface="Times New Roman" panose="02020603050405020304" pitchFamily="18" charset="0"/>
                        <a:defRPr>
                          <a:solidFill>
                            <a:schemeClr val="tx1"/>
                          </a:solidFill>
                          <a:latin typeface="Arial Black" panose="020B0A040201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Font typeface="Times New Roman" panose="02020603050405020304" pitchFamily="18" charset="0"/>
                        <a:defRPr>
                          <a:solidFill>
                            <a:schemeClr val="tx1"/>
                          </a:solidFill>
                          <a:latin typeface="Arial Black" panose="020B0A040201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Times New Roman" panose="02020603050405020304" pitchFamily="18" charset="0"/>
                        <a:defRPr>
                          <a:solidFill>
                            <a:schemeClr val="tx1"/>
                          </a:solidFill>
                          <a:latin typeface="Arial Black" panose="020B0A040201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Times New Roman" panose="02020603050405020304" pitchFamily="18" charset="0"/>
                        <a:defRPr>
                          <a:solidFill>
                            <a:schemeClr val="tx1"/>
                          </a:solidFill>
                          <a:latin typeface="Arial Black" panose="020B0A040201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Times New Roman" panose="02020603050405020304" pitchFamily="18" charset="0"/>
                        <a:defRPr>
                          <a:solidFill>
                            <a:schemeClr val="tx1"/>
                          </a:solidFill>
                          <a:latin typeface="Arial Black" panose="020B0A040201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Times New Roman" panose="02020603050405020304" pitchFamily="18" charset="0"/>
                        <a:defRPr>
                          <a:solidFill>
                            <a:schemeClr val="tx1"/>
                          </a:solidFill>
                          <a:latin typeface="Arial Black" panose="020B0A040201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657,3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defRPr sz="2800">
                          <a:solidFill>
                            <a:schemeClr val="tx1"/>
                          </a:solidFill>
                          <a:latin typeface="Arial Black" panose="020B0A040201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folHlink"/>
                        </a:buClr>
                        <a:defRPr sz="2400">
                          <a:solidFill>
                            <a:schemeClr val="tx1"/>
                          </a:solidFill>
                          <a:latin typeface="Arial Black" panose="020B0A040201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 Black" panose="020B0A040201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Font typeface="Times New Roman" panose="02020603050405020304" pitchFamily="18" charset="0"/>
                        <a:defRPr>
                          <a:solidFill>
                            <a:schemeClr val="tx1"/>
                          </a:solidFill>
                          <a:latin typeface="Arial Black" panose="020B0A040201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Font typeface="Times New Roman" panose="02020603050405020304" pitchFamily="18" charset="0"/>
                        <a:defRPr>
                          <a:solidFill>
                            <a:schemeClr val="tx1"/>
                          </a:solidFill>
                          <a:latin typeface="Arial Black" panose="020B0A040201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Times New Roman" panose="02020603050405020304" pitchFamily="18" charset="0"/>
                        <a:defRPr>
                          <a:solidFill>
                            <a:schemeClr val="tx1"/>
                          </a:solidFill>
                          <a:latin typeface="Arial Black" panose="020B0A040201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Times New Roman" panose="02020603050405020304" pitchFamily="18" charset="0"/>
                        <a:defRPr>
                          <a:solidFill>
                            <a:schemeClr val="tx1"/>
                          </a:solidFill>
                          <a:latin typeface="Arial Black" panose="020B0A040201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Times New Roman" panose="02020603050405020304" pitchFamily="18" charset="0"/>
                        <a:defRPr>
                          <a:solidFill>
                            <a:schemeClr val="tx1"/>
                          </a:solidFill>
                          <a:latin typeface="Arial Black" panose="020B0A040201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Times New Roman" panose="02020603050405020304" pitchFamily="18" charset="0"/>
                        <a:defRPr>
                          <a:solidFill>
                            <a:schemeClr val="tx1"/>
                          </a:solidFill>
                          <a:latin typeface="Arial Black" panose="020B0A040201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902,3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defRPr sz="2800">
                          <a:solidFill>
                            <a:schemeClr val="tx1"/>
                          </a:solidFill>
                          <a:latin typeface="Arial Black" panose="020B0A040201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folHlink"/>
                        </a:buClr>
                        <a:defRPr sz="2400">
                          <a:solidFill>
                            <a:schemeClr val="tx1"/>
                          </a:solidFill>
                          <a:latin typeface="Arial Black" panose="020B0A040201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 Black" panose="020B0A040201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Font typeface="Times New Roman" panose="02020603050405020304" pitchFamily="18" charset="0"/>
                        <a:defRPr>
                          <a:solidFill>
                            <a:schemeClr val="tx1"/>
                          </a:solidFill>
                          <a:latin typeface="Arial Black" panose="020B0A040201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Font typeface="Times New Roman" panose="02020603050405020304" pitchFamily="18" charset="0"/>
                        <a:defRPr>
                          <a:solidFill>
                            <a:schemeClr val="tx1"/>
                          </a:solidFill>
                          <a:latin typeface="Arial Black" panose="020B0A040201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Times New Roman" panose="02020603050405020304" pitchFamily="18" charset="0"/>
                        <a:defRPr>
                          <a:solidFill>
                            <a:schemeClr val="tx1"/>
                          </a:solidFill>
                          <a:latin typeface="Arial Black" panose="020B0A040201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Times New Roman" panose="02020603050405020304" pitchFamily="18" charset="0"/>
                        <a:defRPr>
                          <a:solidFill>
                            <a:schemeClr val="tx1"/>
                          </a:solidFill>
                          <a:latin typeface="Arial Black" panose="020B0A040201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Times New Roman" panose="02020603050405020304" pitchFamily="18" charset="0"/>
                        <a:defRPr>
                          <a:solidFill>
                            <a:schemeClr val="tx1"/>
                          </a:solidFill>
                          <a:latin typeface="Arial Black" panose="020B0A040201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Times New Roman" panose="02020603050405020304" pitchFamily="18" charset="0"/>
                        <a:defRPr>
                          <a:solidFill>
                            <a:schemeClr val="tx1"/>
                          </a:solidFill>
                          <a:latin typeface="Arial Black" panose="020B0A040201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1451,3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defRPr sz="2800">
                          <a:solidFill>
                            <a:schemeClr val="tx1"/>
                          </a:solidFill>
                          <a:latin typeface="Arial Black" panose="020B0A040201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folHlink"/>
                        </a:buClr>
                        <a:defRPr sz="2400">
                          <a:solidFill>
                            <a:schemeClr val="tx1"/>
                          </a:solidFill>
                          <a:latin typeface="Arial Black" panose="020B0A040201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 Black" panose="020B0A040201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Font typeface="Times New Roman" panose="02020603050405020304" pitchFamily="18" charset="0"/>
                        <a:defRPr>
                          <a:solidFill>
                            <a:schemeClr val="tx1"/>
                          </a:solidFill>
                          <a:latin typeface="Arial Black" panose="020B0A040201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Font typeface="Times New Roman" panose="02020603050405020304" pitchFamily="18" charset="0"/>
                        <a:defRPr>
                          <a:solidFill>
                            <a:schemeClr val="tx1"/>
                          </a:solidFill>
                          <a:latin typeface="Arial Black" panose="020B0A040201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Times New Roman" panose="02020603050405020304" pitchFamily="18" charset="0"/>
                        <a:defRPr>
                          <a:solidFill>
                            <a:schemeClr val="tx1"/>
                          </a:solidFill>
                          <a:latin typeface="Arial Black" panose="020B0A040201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Times New Roman" panose="02020603050405020304" pitchFamily="18" charset="0"/>
                        <a:defRPr>
                          <a:solidFill>
                            <a:schemeClr val="tx1"/>
                          </a:solidFill>
                          <a:latin typeface="Arial Black" panose="020B0A040201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Times New Roman" panose="02020603050405020304" pitchFamily="18" charset="0"/>
                        <a:defRPr>
                          <a:solidFill>
                            <a:schemeClr val="tx1"/>
                          </a:solidFill>
                          <a:latin typeface="Arial Black" panose="020B0A040201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Times New Roman" panose="02020603050405020304" pitchFamily="18" charset="0"/>
                        <a:defRPr>
                          <a:solidFill>
                            <a:schemeClr val="tx1"/>
                          </a:solidFill>
                          <a:latin typeface="Arial Black" panose="020B0A040201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1633,6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901593765"/>
                  </a:ext>
                </a:extLst>
              </a:tr>
            </a:tbl>
          </a:graphicData>
        </a:graphic>
      </p:graphicFrame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379928" y="533251"/>
            <a:ext cx="11133786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000" b="1" dirty="0" smtClean="0">
                <a:latin typeface="Times New Roman" panose="02020603050405020304" pitchFamily="18" charset="0"/>
              </a:rPr>
              <a:t>Cho </a:t>
            </a:r>
            <a:r>
              <a:rPr lang="en-US" altLang="en-US" sz="2000" b="1" dirty="0" err="1">
                <a:latin typeface="Times New Roman" panose="02020603050405020304" pitchFamily="18" charset="0"/>
              </a:rPr>
              <a:t>bảng</a:t>
            </a:r>
            <a:r>
              <a:rPr lang="en-US" altLang="en-US" sz="2000" b="1" dirty="0">
                <a:latin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latin typeface="Times New Roman" panose="02020603050405020304" pitchFamily="18" charset="0"/>
              </a:rPr>
              <a:t>số</a:t>
            </a:r>
            <a:r>
              <a:rPr lang="en-US" altLang="en-US" sz="2000" b="1" dirty="0">
                <a:latin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latin typeface="Times New Roman" panose="02020603050405020304" pitchFamily="18" charset="0"/>
              </a:rPr>
              <a:t>liệu</a:t>
            </a:r>
            <a:r>
              <a:rPr lang="en-US" altLang="en-US" sz="2000" b="1" dirty="0">
                <a:latin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latin typeface="Times New Roman" panose="02020603050405020304" pitchFamily="18" charset="0"/>
              </a:rPr>
              <a:t>sau</a:t>
            </a:r>
            <a:r>
              <a:rPr lang="en-US" altLang="en-US" sz="2000" b="1" dirty="0">
                <a:latin typeface="Times New Roman" panose="02020603050405020304" pitchFamily="18" charset="0"/>
              </a:rPr>
              <a:t>:</a:t>
            </a:r>
            <a:br>
              <a:rPr lang="en-US" altLang="en-US" sz="2000" b="1" dirty="0">
                <a:latin typeface="Times New Roman" panose="02020603050405020304" pitchFamily="18" charset="0"/>
              </a:rPr>
            </a:br>
            <a:r>
              <a:rPr lang="en-US" altLang="en-US" sz="2000" b="1" dirty="0" err="1">
                <a:latin typeface="Times New Roman" panose="02020603050405020304" pitchFamily="18" charset="0"/>
              </a:rPr>
              <a:t>Diện</a:t>
            </a:r>
            <a:r>
              <a:rPr lang="en-US" altLang="en-US" sz="2000" b="1" dirty="0">
                <a:latin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latin typeface="Times New Roman" panose="02020603050405020304" pitchFamily="18" charset="0"/>
              </a:rPr>
              <a:t>tích</a:t>
            </a:r>
            <a:r>
              <a:rPr lang="en-US" altLang="en-US" sz="2000" b="1" dirty="0">
                <a:latin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latin typeface="Times New Roman" panose="02020603050405020304" pitchFamily="18" charset="0"/>
              </a:rPr>
              <a:t>gieo</a:t>
            </a:r>
            <a:r>
              <a:rPr lang="en-US" altLang="en-US" sz="2000" b="1" dirty="0">
                <a:latin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latin typeface="Times New Roman" panose="02020603050405020304" pitchFamily="18" charset="0"/>
              </a:rPr>
              <a:t>trồng</a:t>
            </a:r>
            <a:r>
              <a:rPr lang="en-US" altLang="en-US" sz="2000" b="1" dirty="0">
                <a:latin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latin typeface="Times New Roman" panose="02020603050405020304" pitchFamily="18" charset="0"/>
              </a:rPr>
              <a:t>cây</a:t>
            </a:r>
            <a:r>
              <a:rPr lang="en-US" altLang="en-US" sz="2000" b="1" dirty="0">
                <a:latin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latin typeface="Times New Roman" panose="02020603050405020304" pitchFamily="18" charset="0"/>
              </a:rPr>
              <a:t>công</a:t>
            </a:r>
            <a:r>
              <a:rPr lang="en-US" altLang="en-US" sz="2000" b="1" dirty="0">
                <a:latin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latin typeface="Times New Roman" panose="02020603050405020304" pitchFamily="18" charset="0"/>
              </a:rPr>
              <a:t>nghiệp</a:t>
            </a:r>
            <a:r>
              <a:rPr lang="en-US" altLang="en-US" sz="2000" b="1" dirty="0">
                <a:latin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latin typeface="Times New Roman" panose="02020603050405020304" pitchFamily="18" charset="0"/>
              </a:rPr>
              <a:t>hàng</a:t>
            </a:r>
            <a:r>
              <a:rPr lang="en-US" altLang="en-US" sz="2000" b="1" dirty="0">
                <a:latin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latin typeface="Times New Roman" panose="02020603050405020304" pitchFamily="18" charset="0"/>
              </a:rPr>
              <a:t>năm</a:t>
            </a:r>
            <a:r>
              <a:rPr lang="en-US" altLang="en-US" sz="2000" b="1" dirty="0">
                <a:latin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latin typeface="Times New Roman" panose="02020603050405020304" pitchFamily="18" charset="0"/>
              </a:rPr>
              <a:t>và</a:t>
            </a:r>
            <a:r>
              <a:rPr lang="en-US" altLang="en-US" sz="2000" b="1" dirty="0">
                <a:latin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latin typeface="Times New Roman" panose="02020603050405020304" pitchFamily="18" charset="0"/>
              </a:rPr>
              <a:t>cây</a:t>
            </a:r>
            <a:r>
              <a:rPr lang="en-US" altLang="en-US" sz="2000" b="1" dirty="0">
                <a:latin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latin typeface="Times New Roman" panose="02020603050405020304" pitchFamily="18" charset="0"/>
              </a:rPr>
              <a:t>công</a:t>
            </a:r>
            <a:r>
              <a:rPr lang="en-US" altLang="en-US" sz="2000" b="1" dirty="0">
                <a:latin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latin typeface="Times New Roman" panose="02020603050405020304" pitchFamily="18" charset="0"/>
              </a:rPr>
              <a:t>nghiệp</a:t>
            </a:r>
            <a:r>
              <a:rPr lang="en-US" altLang="en-US" sz="2000" b="1" dirty="0">
                <a:latin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latin typeface="Times New Roman" panose="02020603050405020304" pitchFamily="18" charset="0"/>
              </a:rPr>
              <a:t>lâu</a:t>
            </a:r>
            <a:r>
              <a:rPr lang="en-US" altLang="en-US" sz="2000" b="1" dirty="0">
                <a:latin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latin typeface="Times New Roman" panose="02020603050405020304" pitchFamily="18" charset="0"/>
              </a:rPr>
              <a:t>năm</a:t>
            </a:r>
            <a:r>
              <a:rPr lang="en-US" altLang="en-US" sz="2000" b="1" dirty="0">
                <a:latin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latin typeface="Times New Roman" panose="02020603050405020304" pitchFamily="18" charset="0"/>
              </a:rPr>
              <a:t>giai</a:t>
            </a:r>
            <a:r>
              <a:rPr lang="en-US" altLang="en-US" sz="2000" b="1" dirty="0">
                <a:latin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latin typeface="Times New Roman" panose="02020603050405020304" pitchFamily="18" charset="0"/>
              </a:rPr>
              <a:t>đoạn</a:t>
            </a:r>
            <a:r>
              <a:rPr lang="en-US" altLang="en-US" sz="2000" b="1" dirty="0">
                <a:latin typeface="Times New Roman" panose="02020603050405020304" pitchFamily="18" charset="0"/>
              </a:rPr>
              <a:t> </a:t>
            </a:r>
            <a:r>
              <a:rPr lang="en-US" altLang="en-US" sz="2000" b="1" dirty="0" smtClean="0">
                <a:latin typeface="Times New Roman" panose="02020603050405020304" pitchFamily="18" charset="0"/>
              </a:rPr>
              <a:t>2000 – 2015 </a:t>
            </a:r>
            <a:r>
              <a:rPr lang="en-US" altLang="en-US" sz="2000" i="1" dirty="0" smtClean="0">
                <a:latin typeface="Times New Roman" panose="02020603050405020304" pitchFamily="18" charset="0"/>
              </a:rPr>
              <a:t>(</a:t>
            </a:r>
            <a:r>
              <a:rPr lang="en-US" altLang="en-US" sz="2000" i="1" dirty="0" err="1" smtClean="0">
                <a:latin typeface="Times New Roman" panose="02020603050405020304" pitchFamily="18" charset="0"/>
              </a:rPr>
              <a:t>Đơn</a:t>
            </a:r>
            <a:r>
              <a:rPr lang="en-US" altLang="en-US" sz="2000" i="1" dirty="0" smtClean="0">
                <a:latin typeface="Times New Roman" panose="02020603050405020304" pitchFamily="18" charset="0"/>
              </a:rPr>
              <a:t> </a:t>
            </a:r>
            <a:r>
              <a:rPr lang="en-US" altLang="en-US" sz="2000" i="1" dirty="0" err="1">
                <a:latin typeface="Times New Roman" panose="02020603050405020304" pitchFamily="18" charset="0"/>
              </a:rPr>
              <a:t>vị</a:t>
            </a:r>
            <a:r>
              <a:rPr lang="en-US" altLang="en-US" sz="2000" i="1" dirty="0">
                <a:latin typeface="Times New Roman" panose="02020603050405020304" pitchFamily="18" charset="0"/>
              </a:rPr>
              <a:t>: </a:t>
            </a:r>
            <a:r>
              <a:rPr lang="en-US" altLang="en-US" sz="2000" i="1" dirty="0" err="1">
                <a:latin typeface="Times New Roman" panose="02020603050405020304" pitchFamily="18" charset="0"/>
              </a:rPr>
              <a:t>nghìn</a:t>
            </a:r>
            <a:r>
              <a:rPr lang="en-US" altLang="en-US" sz="2000" i="1" dirty="0">
                <a:latin typeface="Times New Roman" panose="02020603050405020304" pitchFamily="18" charset="0"/>
              </a:rPr>
              <a:t> </a:t>
            </a:r>
            <a:r>
              <a:rPr lang="en-US" altLang="en-US" sz="2000" i="1" dirty="0" smtClean="0">
                <a:latin typeface="Times New Roman" panose="02020603050405020304" pitchFamily="18" charset="0"/>
              </a:rPr>
              <a:t>ha)</a:t>
            </a:r>
            <a:endParaRPr lang="en-US" altLang="en-US" sz="2000" i="1" dirty="0">
              <a:latin typeface="Times New Roman" panose="020206030504050203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13509" y="2590014"/>
            <a:ext cx="11122932" cy="8679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r>
              <a:rPr lang="en-US" altLang="en-US" b="1" dirty="0" err="1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Câu</a:t>
            </a:r>
            <a:r>
              <a:rPr lang="en-US" altLang="en-US" b="1" dirty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1: </a:t>
            </a:r>
            <a:r>
              <a:rPr lang="en-US" altLang="en-US" b="1" dirty="0" err="1" smtClean="0">
                <a:latin typeface="Times New Roman" panose="02020603050405020304" pitchFamily="18" charset="0"/>
              </a:rPr>
              <a:t>Biểu</a:t>
            </a:r>
            <a:r>
              <a:rPr lang="en-US" altLang="en-US" b="1" dirty="0" smtClean="0">
                <a:latin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Times New Roman" panose="02020603050405020304" pitchFamily="18" charset="0"/>
              </a:rPr>
              <a:t>đồ</a:t>
            </a:r>
            <a:r>
              <a:rPr lang="en-US" altLang="en-US" b="1" dirty="0">
                <a:latin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Times New Roman" panose="02020603050405020304" pitchFamily="18" charset="0"/>
              </a:rPr>
              <a:t>thích</a:t>
            </a:r>
            <a:r>
              <a:rPr lang="en-US" altLang="en-US" b="1" dirty="0">
                <a:latin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Times New Roman" panose="02020603050405020304" pitchFamily="18" charset="0"/>
              </a:rPr>
              <a:t>hợp</a:t>
            </a:r>
            <a:r>
              <a:rPr lang="en-US" altLang="en-US" b="1" dirty="0">
                <a:latin typeface="Times New Roman" panose="02020603050405020304" pitchFamily="18" charset="0"/>
              </a:rPr>
              <a:t> </a:t>
            </a:r>
            <a:r>
              <a:rPr lang="en-US" altLang="en-US" b="1" dirty="0" err="1" smtClean="0">
                <a:latin typeface="Times New Roman" panose="02020603050405020304" pitchFamily="18" charset="0"/>
              </a:rPr>
              <a:t>nhất</a:t>
            </a:r>
            <a:r>
              <a:rPr lang="en-US" altLang="en-US" b="1" dirty="0" smtClean="0">
                <a:latin typeface="Times New Roman" panose="02020603050405020304" pitchFamily="18" charset="0"/>
              </a:rPr>
              <a:t> </a:t>
            </a:r>
            <a:r>
              <a:rPr lang="en-US" altLang="en-US" b="1" dirty="0" err="1" smtClean="0">
                <a:latin typeface="Times New Roman" panose="02020603050405020304" pitchFamily="18" charset="0"/>
              </a:rPr>
              <a:t>thể</a:t>
            </a:r>
            <a:r>
              <a:rPr lang="en-US" altLang="en-US" b="1" dirty="0" smtClean="0">
                <a:latin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Times New Roman" panose="02020603050405020304" pitchFamily="18" charset="0"/>
              </a:rPr>
              <a:t>hiện</a:t>
            </a:r>
            <a:r>
              <a:rPr lang="en-US" altLang="en-US" b="1" dirty="0">
                <a:latin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diện</a:t>
            </a:r>
            <a:r>
              <a:rPr lang="en-US" altLang="en-US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tích</a:t>
            </a:r>
            <a:r>
              <a:rPr lang="en-US" altLang="en-US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Times New Roman" panose="02020603050405020304" pitchFamily="18" charset="0"/>
              </a:rPr>
              <a:t>gieo</a:t>
            </a:r>
            <a:r>
              <a:rPr lang="en-US" altLang="en-US" b="1" dirty="0">
                <a:latin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Times New Roman" panose="02020603050405020304" pitchFamily="18" charset="0"/>
              </a:rPr>
              <a:t>trồng</a:t>
            </a:r>
            <a:r>
              <a:rPr lang="en-US" altLang="en-US" b="1" dirty="0">
                <a:latin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Times New Roman" panose="02020603050405020304" pitchFamily="18" charset="0"/>
              </a:rPr>
              <a:t>cây</a:t>
            </a:r>
            <a:r>
              <a:rPr lang="en-US" altLang="en-US" b="1" dirty="0">
                <a:latin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Times New Roman" panose="02020603050405020304" pitchFamily="18" charset="0"/>
              </a:rPr>
              <a:t>công</a:t>
            </a:r>
            <a:r>
              <a:rPr lang="en-US" altLang="en-US" b="1" dirty="0">
                <a:latin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Times New Roman" panose="02020603050405020304" pitchFamily="18" charset="0"/>
              </a:rPr>
              <a:t>nghiệp</a:t>
            </a:r>
            <a:r>
              <a:rPr lang="en-US" altLang="en-US" b="1" dirty="0">
                <a:latin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Times New Roman" panose="02020603050405020304" pitchFamily="18" charset="0"/>
              </a:rPr>
              <a:t>hàng</a:t>
            </a:r>
            <a:r>
              <a:rPr lang="en-US" altLang="en-US" b="1" dirty="0">
                <a:latin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Times New Roman" panose="02020603050405020304" pitchFamily="18" charset="0"/>
              </a:rPr>
              <a:t>năm</a:t>
            </a:r>
            <a:r>
              <a:rPr lang="en-US" altLang="en-US" b="1" dirty="0">
                <a:latin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Times New Roman" panose="02020603050405020304" pitchFamily="18" charset="0"/>
              </a:rPr>
              <a:t>và</a:t>
            </a:r>
            <a:r>
              <a:rPr lang="en-US" altLang="en-US" b="1" dirty="0">
                <a:latin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Times New Roman" panose="02020603050405020304" pitchFamily="18" charset="0"/>
              </a:rPr>
              <a:t>cây</a:t>
            </a:r>
            <a:r>
              <a:rPr lang="en-US" altLang="en-US" b="1" dirty="0">
                <a:latin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Times New Roman" panose="02020603050405020304" pitchFamily="18" charset="0"/>
              </a:rPr>
              <a:t>công</a:t>
            </a:r>
            <a:r>
              <a:rPr lang="en-US" altLang="en-US" b="1" dirty="0">
                <a:latin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Times New Roman" panose="02020603050405020304" pitchFamily="18" charset="0"/>
              </a:rPr>
              <a:t>nghiệp</a:t>
            </a:r>
            <a:r>
              <a:rPr lang="en-US" altLang="en-US" b="1" dirty="0">
                <a:latin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Times New Roman" panose="02020603050405020304" pitchFamily="18" charset="0"/>
              </a:rPr>
              <a:t>lâu</a:t>
            </a:r>
            <a:r>
              <a:rPr lang="en-US" altLang="en-US" b="1" dirty="0">
                <a:latin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Times New Roman" panose="02020603050405020304" pitchFamily="18" charset="0"/>
              </a:rPr>
              <a:t>năm</a:t>
            </a:r>
            <a:r>
              <a:rPr lang="en-US" altLang="en-US" b="1" dirty="0">
                <a:latin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Times New Roman" panose="02020603050405020304" pitchFamily="18" charset="0"/>
              </a:rPr>
              <a:t>của</a:t>
            </a:r>
            <a:r>
              <a:rPr lang="en-US" altLang="en-US" b="1" dirty="0">
                <a:latin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Times New Roman" panose="02020603050405020304" pitchFamily="18" charset="0"/>
              </a:rPr>
              <a:t>nước</a:t>
            </a:r>
            <a:r>
              <a:rPr lang="en-US" altLang="en-US" b="1" dirty="0">
                <a:latin typeface="Times New Roman" panose="02020603050405020304" pitchFamily="18" charset="0"/>
              </a:rPr>
              <a:t> ta </a:t>
            </a:r>
            <a:r>
              <a:rPr lang="en-US" altLang="en-US" b="1" dirty="0" err="1">
                <a:latin typeface="Times New Roman" panose="02020603050405020304" pitchFamily="18" charset="0"/>
              </a:rPr>
              <a:t>giai</a:t>
            </a:r>
            <a:r>
              <a:rPr lang="en-US" altLang="en-US" b="1" dirty="0">
                <a:latin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Times New Roman" panose="02020603050405020304" pitchFamily="18" charset="0"/>
              </a:rPr>
              <a:t>đoạn</a:t>
            </a:r>
            <a:r>
              <a:rPr lang="en-US" altLang="en-US" b="1" dirty="0">
                <a:latin typeface="Times New Roman" panose="02020603050405020304" pitchFamily="18" charset="0"/>
              </a:rPr>
              <a:t> </a:t>
            </a:r>
            <a:r>
              <a:rPr lang="en-US" altLang="en-US" b="1" dirty="0" smtClean="0">
                <a:latin typeface="Times New Roman" panose="02020603050405020304" pitchFamily="18" charset="0"/>
              </a:rPr>
              <a:t>2000 </a:t>
            </a:r>
            <a:r>
              <a:rPr lang="en-US" altLang="en-US" b="1" dirty="0">
                <a:latin typeface="Times New Roman" panose="02020603050405020304" pitchFamily="18" charset="0"/>
              </a:rPr>
              <a:t>– </a:t>
            </a:r>
            <a:r>
              <a:rPr lang="en-US" altLang="en-US" b="1" dirty="0" smtClean="0">
                <a:latin typeface="Times New Roman" panose="02020603050405020304" pitchFamily="18" charset="0"/>
              </a:rPr>
              <a:t>2015 </a:t>
            </a:r>
            <a:r>
              <a:rPr lang="en-US" altLang="en-US" b="1" dirty="0" err="1" smtClean="0">
                <a:latin typeface="Times New Roman" panose="02020603050405020304" pitchFamily="18" charset="0"/>
              </a:rPr>
              <a:t>là</a:t>
            </a:r>
            <a:r>
              <a:rPr lang="en-US" altLang="en-US" b="1" dirty="0" smtClean="0">
                <a:solidFill>
                  <a:schemeClr val="tx2"/>
                </a:solidFill>
                <a:latin typeface="Times New Roman" panose="02020603050405020304" pitchFamily="18" charset="0"/>
              </a:rPr>
              <a:t>:</a:t>
            </a:r>
            <a:endParaRPr lang="en-US" altLang="en-US" b="1" dirty="0">
              <a:solidFill>
                <a:schemeClr val="tx2"/>
              </a:solidFill>
              <a:latin typeface="Times New Roman" panose="02020603050405020304" pitchFamily="18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A. </a:t>
            </a:r>
            <a:r>
              <a:rPr lang="en-US" altLang="en-US" dirty="0" err="1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biểu</a:t>
            </a:r>
            <a:r>
              <a:rPr lang="en-US" altLang="en-US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altLang="en-US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đồ</a:t>
            </a:r>
            <a:r>
              <a:rPr lang="en-US" altLang="en-US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altLang="en-US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cột</a:t>
            </a:r>
            <a:r>
              <a:rPr lang="en-US" altLang="en-US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altLang="en-US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chồng</a:t>
            </a:r>
            <a:r>
              <a:rPr lang="en-US" altLang="en-US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    </a:t>
            </a:r>
            <a:r>
              <a:rPr lang="en-US" altLang="en-US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           B. </a:t>
            </a:r>
            <a:r>
              <a:rPr lang="en-US" altLang="en-US" dirty="0" err="1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biểu</a:t>
            </a:r>
            <a:r>
              <a:rPr lang="en-US" altLang="en-US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altLang="en-US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đồ</a:t>
            </a:r>
            <a:r>
              <a:rPr lang="en-US" altLang="en-US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altLang="en-US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miền</a:t>
            </a:r>
            <a:r>
              <a:rPr lang="en-US" altLang="en-US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 </a:t>
            </a:r>
            <a:r>
              <a:rPr lang="en-US" altLang="en-US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              C. </a:t>
            </a:r>
            <a:r>
              <a:rPr lang="en-US" altLang="en-US" dirty="0" err="1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biểu</a:t>
            </a:r>
            <a:r>
              <a:rPr lang="en-US" altLang="en-US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altLang="en-US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đồ</a:t>
            </a:r>
            <a:r>
              <a:rPr lang="en-US" altLang="en-US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altLang="en-US" dirty="0" err="1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đường</a:t>
            </a:r>
            <a:r>
              <a:rPr lang="en-US" altLang="en-US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       D. </a:t>
            </a:r>
            <a:r>
              <a:rPr lang="en-US" altLang="en-US" dirty="0" err="1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Biểu</a:t>
            </a:r>
            <a:r>
              <a:rPr lang="en-US" altLang="en-US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altLang="en-US" dirty="0" err="1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đồ</a:t>
            </a:r>
            <a:r>
              <a:rPr lang="en-US" altLang="en-US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altLang="en-US" dirty="0" err="1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cột</a:t>
            </a:r>
            <a:r>
              <a:rPr lang="en-US" altLang="en-US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altLang="en-US" dirty="0" err="1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ghép</a:t>
            </a:r>
            <a:r>
              <a:rPr lang="en-US" altLang="en-US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    </a:t>
            </a:r>
            <a:endParaRPr lang="en-US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454188" y="3088612"/>
            <a:ext cx="277319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altLang="en-US" b="1" u="sng" dirty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D. </a:t>
            </a:r>
            <a:r>
              <a:rPr lang="en-US" altLang="en-US" b="1" u="sng" dirty="0" err="1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biểu</a:t>
            </a:r>
            <a:r>
              <a:rPr lang="en-US" altLang="en-US" b="1" u="sng" dirty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altLang="en-US" b="1" u="sng" dirty="0" err="1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đồ</a:t>
            </a:r>
            <a:r>
              <a:rPr lang="en-US" altLang="en-US" b="1" u="sng" dirty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altLang="en-US" b="1" u="sng" dirty="0" err="1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cột</a:t>
            </a:r>
            <a:r>
              <a:rPr lang="en-US" altLang="en-US" b="1" u="sng" dirty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altLang="en-US" b="1" u="sng" dirty="0" err="1" smtClean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ghép</a:t>
            </a:r>
            <a:endParaRPr lang="en-US" b="1" u="sng" dirty="0">
              <a:solidFill>
                <a:srgbClr val="FF0000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313509" y="3691325"/>
            <a:ext cx="11515398" cy="8679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r>
              <a:rPr lang="en-US" altLang="en-US" b="1" dirty="0" err="1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Câu</a:t>
            </a:r>
            <a:r>
              <a:rPr lang="en-US" altLang="en-US" b="1" dirty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altLang="en-US" b="1" dirty="0" smtClean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2: </a:t>
            </a:r>
            <a:r>
              <a:rPr lang="en-US" altLang="en-US" b="1" dirty="0" err="1" smtClean="0">
                <a:latin typeface="Times New Roman" panose="02020603050405020304" pitchFamily="18" charset="0"/>
              </a:rPr>
              <a:t>Biểu</a:t>
            </a:r>
            <a:r>
              <a:rPr lang="en-US" altLang="en-US" b="1" dirty="0" smtClean="0">
                <a:latin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Times New Roman" panose="02020603050405020304" pitchFamily="18" charset="0"/>
              </a:rPr>
              <a:t>đồ</a:t>
            </a:r>
            <a:r>
              <a:rPr lang="en-US" altLang="en-US" b="1" dirty="0">
                <a:latin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Times New Roman" panose="02020603050405020304" pitchFamily="18" charset="0"/>
              </a:rPr>
              <a:t>thích</a:t>
            </a:r>
            <a:r>
              <a:rPr lang="en-US" altLang="en-US" b="1" dirty="0">
                <a:latin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Times New Roman" panose="02020603050405020304" pitchFamily="18" charset="0"/>
              </a:rPr>
              <a:t>hợp</a:t>
            </a:r>
            <a:r>
              <a:rPr lang="en-US" altLang="en-US" b="1" dirty="0">
                <a:latin typeface="Times New Roman" panose="02020603050405020304" pitchFamily="18" charset="0"/>
              </a:rPr>
              <a:t> </a:t>
            </a:r>
            <a:r>
              <a:rPr lang="en-US" altLang="en-US" b="1" dirty="0" err="1" smtClean="0">
                <a:latin typeface="Times New Roman" panose="02020603050405020304" pitchFamily="18" charset="0"/>
              </a:rPr>
              <a:t>nhất</a:t>
            </a:r>
            <a:r>
              <a:rPr lang="en-US" altLang="en-US" b="1" dirty="0" smtClean="0">
                <a:latin typeface="Times New Roman" panose="02020603050405020304" pitchFamily="18" charset="0"/>
              </a:rPr>
              <a:t> </a:t>
            </a:r>
            <a:r>
              <a:rPr lang="en-US" altLang="en-US" b="1" dirty="0" err="1" smtClean="0">
                <a:latin typeface="Times New Roman" panose="02020603050405020304" pitchFamily="18" charset="0"/>
              </a:rPr>
              <a:t>thể</a:t>
            </a:r>
            <a:r>
              <a:rPr lang="en-US" altLang="en-US" b="1" dirty="0" smtClean="0">
                <a:latin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Times New Roman" panose="02020603050405020304" pitchFamily="18" charset="0"/>
              </a:rPr>
              <a:t>hiện</a:t>
            </a:r>
            <a:r>
              <a:rPr lang="en-US" altLang="en-US" b="1" dirty="0">
                <a:latin typeface="Times New Roman" panose="02020603050405020304" pitchFamily="18" charset="0"/>
              </a:rPr>
              <a:t> </a:t>
            </a:r>
            <a:r>
              <a:rPr lang="en-US" altLang="en-US" b="1" dirty="0" err="1" smtClean="0">
                <a:latin typeface="Times New Roman" panose="02020603050405020304" pitchFamily="18" charset="0"/>
              </a:rPr>
              <a:t>sự</a:t>
            </a:r>
            <a:r>
              <a:rPr lang="en-US" altLang="en-US" b="1" dirty="0" smtClean="0">
                <a:latin typeface="Times New Roman" panose="02020603050405020304" pitchFamily="18" charset="0"/>
              </a:rPr>
              <a:t> </a:t>
            </a:r>
            <a:r>
              <a:rPr lang="en-US" altLang="en-US" b="1" dirty="0" err="1" smtClean="0">
                <a:solidFill>
                  <a:srgbClr val="FF0000"/>
                </a:solidFill>
                <a:latin typeface="Times New Roman" panose="02020603050405020304" pitchFamily="18" charset="0"/>
              </a:rPr>
              <a:t>gia</a:t>
            </a:r>
            <a:r>
              <a:rPr lang="en-US" altLang="en-US" b="1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1" dirty="0" err="1" smtClean="0">
                <a:solidFill>
                  <a:srgbClr val="FF0000"/>
                </a:solidFill>
                <a:latin typeface="Times New Roman" panose="02020603050405020304" pitchFamily="18" charset="0"/>
              </a:rPr>
              <a:t>tăng</a:t>
            </a:r>
            <a:r>
              <a:rPr lang="en-US" altLang="en-US" b="1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1" dirty="0" err="1" smtClean="0">
                <a:latin typeface="Times New Roman" panose="02020603050405020304" pitchFamily="18" charset="0"/>
              </a:rPr>
              <a:t>diện</a:t>
            </a:r>
            <a:r>
              <a:rPr lang="en-US" altLang="en-US" b="1" dirty="0" smtClean="0">
                <a:latin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Times New Roman" panose="02020603050405020304" pitchFamily="18" charset="0"/>
              </a:rPr>
              <a:t>tích</a:t>
            </a:r>
            <a:r>
              <a:rPr lang="en-US" altLang="en-US" b="1" dirty="0">
                <a:latin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Times New Roman" panose="02020603050405020304" pitchFamily="18" charset="0"/>
              </a:rPr>
              <a:t>gieo</a:t>
            </a:r>
            <a:r>
              <a:rPr lang="en-US" altLang="en-US" b="1" dirty="0">
                <a:latin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Times New Roman" panose="02020603050405020304" pitchFamily="18" charset="0"/>
              </a:rPr>
              <a:t>trồng</a:t>
            </a:r>
            <a:r>
              <a:rPr lang="en-US" altLang="en-US" b="1" dirty="0">
                <a:latin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Times New Roman" panose="02020603050405020304" pitchFamily="18" charset="0"/>
              </a:rPr>
              <a:t>cây</a:t>
            </a:r>
            <a:r>
              <a:rPr lang="en-US" altLang="en-US" b="1" dirty="0">
                <a:latin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Times New Roman" panose="02020603050405020304" pitchFamily="18" charset="0"/>
              </a:rPr>
              <a:t>công</a:t>
            </a:r>
            <a:r>
              <a:rPr lang="en-US" altLang="en-US" b="1" dirty="0">
                <a:latin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Times New Roman" panose="02020603050405020304" pitchFamily="18" charset="0"/>
              </a:rPr>
              <a:t>nghiệp</a:t>
            </a:r>
            <a:r>
              <a:rPr lang="en-US" altLang="en-US" b="1" dirty="0">
                <a:latin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Times New Roman" panose="02020603050405020304" pitchFamily="18" charset="0"/>
              </a:rPr>
              <a:t>hàng</a:t>
            </a:r>
            <a:r>
              <a:rPr lang="en-US" altLang="en-US" b="1" dirty="0">
                <a:latin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Times New Roman" panose="02020603050405020304" pitchFamily="18" charset="0"/>
              </a:rPr>
              <a:t>năm</a:t>
            </a:r>
            <a:r>
              <a:rPr lang="en-US" altLang="en-US" b="1" dirty="0">
                <a:latin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Times New Roman" panose="02020603050405020304" pitchFamily="18" charset="0"/>
              </a:rPr>
              <a:t>và</a:t>
            </a:r>
            <a:r>
              <a:rPr lang="en-US" altLang="en-US" b="1" dirty="0">
                <a:latin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Times New Roman" panose="02020603050405020304" pitchFamily="18" charset="0"/>
              </a:rPr>
              <a:t>cây</a:t>
            </a:r>
            <a:r>
              <a:rPr lang="en-US" altLang="en-US" b="1" dirty="0">
                <a:latin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Times New Roman" panose="02020603050405020304" pitchFamily="18" charset="0"/>
              </a:rPr>
              <a:t>công</a:t>
            </a:r>
            <a:r>
              <a:rPr lang="en-US" altLang="en-US" b="1" dirty="0">
                <a:latin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Times New Roman" panose="02020603050405020304" pitchFamily="18" charset="0"/>
              </a:rPr>
              <a:t>nghiệp</a:t>
            </a:r>
            <a:r>
              <a:rPr lang="en-US" altLang="en-US" b="1" dirty="0">
                <a:latin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Times New Roman" panose="02020603050405020304" pitchFamily="18" charset="0"/>
              </a:rPr>
              <a:t>lâu</a:t>
            </a:r>
            <a:r>
              <a:rPr lang="en-US" altLang="en-US" b="1" dirty="0">
                <a:latin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Times New Roman" panose="02020603050405020304" pitchFamily="18" charset="0"/>
              </a:rPr>
              <a:t>năm</a:t>
            </a:r>
            <a:r>
              <a:rPr lang="en-US" altLang="en-US" b="1" dirty="0">
                <a:latin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Times New Roman" panose="02020603050405020304" pitchFamily="18" charset="0"/>
              </a:rPr>
              <a:t>của</a:t>
            </a:r>
            <a:r>
              <a:rPr lang="en-US" altLang="en-US" b="1" dirty="0">
                <a:latin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Times New Roman" panose="02020603050405020304" pitchFamily="18" charset="0"/>
              </a:rPr>
              <a:t>nước</a:t>
            </a:r>
            <a:r>
              <a:rPr lang="en-US" altLang="en-US" b="1" dirty="0">
                <a:latin typeface="Times New Roman" panose="02020603050405020304" pitchFamily="18" charset="0"/>
              </a:rPr>
              <a:t> ta </a:t>
            </a:r>
            <a:r>
              <a:rPr lang="en-US" altLang="en-US" b="1" dirty="0" err="1">
                <a:latin typeface="Times New Roman" panose="02020603050405020304" pitchFamily="18" charset="0"/>
              </a:rPr>
              <a:t>giai</a:t>
            </a:r>
            <a:r>
              <a:rPr lang="en-US" altLang="en-US" b="1" dirty="0">
                <a:latin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Times New Roman" panose="02020603050405020304" pitchFamily="18" charset="0"/>
              </a:rPr>
              <a:t>đoạn</a:t>
            </a:r>
            <a:r>
              <a:rPr lang="en-US" altLang="en-US" b="1" dirty="0">
                <a:latin typeface="Times New Roman" panose="02020603050405020304" pitchFamily="18" charset="0"/>
              </a:rPr>
              <a:t> </a:t>
            </a:r>
            <a:r>
              <a:rPr lang="en-US" altLang="en-US" b="1" dirty="0" smtClean="0">
                <a:latin typeface="Times New Roman" panose="02020603050405020304" pitchFamily="18" charset="0"/>
              </a:rPr>
              <a:t>2000 </a:t>
            </a:r>
            <a:r>
              <a:rPr lang="en-US" altLang="en-US" b="1" dirty="0">
                <a:latin typeface="Times New Roman" panose="02020603050405020304" pitchFamily="18" charset="0"/>
              </a:rPr>
              <a:t>– </a:t>
            </a:r>
            <a:r>
              <a:rPr lang="en-US" altLang="en-US" b="1" dirty="0" smtClean="0">
                <a:latin typeface="Times New Roman" panose="02020603050405020304" pitchFamily="18" charset="0"/>
              </a:rPr>
              <a:t>2015 </a:t>
            </a:r>
            <a:r>
              <a:rPr lang="en-US" altLang="en-US" b="1" dirty="0" err="1" smtClean="0">
                <a:latin typeface="Times New Roman" panose="02020603050405020304" pitchFamily="18" charset="0"/>
              </a:rPr>
              <a:t>là</a:t>
            </a:r>
            <a:r>
              <a:rPr lang="en-US" altLang="en-US" b="1" dirty="0" smtClean="0">
                <a:latin typeface="Times New Roman" panose="02020603050405020304" pitchFamily="18" charset="0"/>
              </a:rPr>
              <a:t>:</a:t>
            </a:r>
            <a:endParaRPr lang="en-US" altLang="en-US" b="1" dirty="0">
              <a:latin typeface="Times New Roman" panose="02020603050405020304" pitchFamily="18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A. </a:t>
            </a:r>
            <a:r>
              <a:rPr lang="en-US" altLang="en-US" dirty="0" err="1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biểu</a:t>
            </a:r>
            <a:r>
              <a:rPr lang="en-US" altLang="en-US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altLang="en-US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đồ</a:t>
            </a:r>
            <a:r>
              <a:rPr lang="en-US" altLang="en-US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altLang="en-US" dirty="0" err="1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cột</a:t>
            </a:r>
            <a:r>
              <a:rPr lang="en-US" altLang="en-US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      B. </a:t>
            </a:r>
            <a:r>
              <a:rPr lang="en-US" altLang="en-US" dirty="0" err="1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biểu</a:t>
            </a:r>
            <a:r>
              <a:rPr lang="en-US" altLang="en-US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altLang="en-US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đồ</a:t>
            </a:r>
            <a:r>
              <a:rPr lang="en-US" altLang="en-US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altLang="en-US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miền</a:t>
            </a:r>
            <a:r>
              <a:rPr lang="en-US" altLang="en-US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 </a:t>
            </a:r>
            <a:r>
              <a:rPr lang="en-US" altLang="en-US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            C. </a:t>
            </a:r>
            <a:r>
              <a:rPr lang="en-US" altLang="en-US" dirty="0" err="1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biểu</a:t>
            </a:r>
            <a:r>
              <a:rPr lang="en-US" altLang="en-US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altLang="en-US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đồ</a:t>
            </a:r>
            <a:r>
              <a:rPr lang="en-US" altLang="en-US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altLang="en-US" dirty="0" err="1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đường</a:t>
            </a:r>
            <a:r>
              <a:rPr lang="en-US" altLang="en-US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altLang="en-US" dirty="0" err="1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tuyệt</a:t>
            </a:r>
            <a:r>
              <a:rPr lang="en-US" altLang="en-US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altLang="en-US" dirty="0" err="1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đối</a:t>
            </a:r>
            <a:r>
              <a:rPr lang="en-US" altLang="en-US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                   D. </a:t>
            </a:r>
            <a:r>
              <a:rPr lang="en-US" altLang="en-US" dirty="0" err="1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Biểu</a:t>
            </a:r>
            <a:r>
              <a:rPr lang="en-US" altLang="en-US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altLang="en-US" dirty="0" err="1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đồ</a:t>
            </a:r>
            <a:r>
              <a:rPr lang="en-US" altLang="en-US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altLang="en-US" dirty="0" err="1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đường</a:t>
            </a:r>
            <a:r>
              <a:rPr lang="en-US" altLang="en-US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altLang="en-US" dirty="0" err="1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tương</a:t>
            </a:r>
            <a:r>
              <a:rPr lang="en-US" altLang="en-US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altLang="en-US" dirty="0" err="1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đối</a:t>
            </a:r>
            <a:endParaRPr lang="en-US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313508" y="4792636"/>
            <a:ext cx="11878491" cy="8679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r>
              <a:rPr lang="en-US" altLang="en-US" b="1" dirty="0" err="1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Câu</a:t>
            </a:r>
            <a:r>
              <a:rPr lang="en-US" altLang="en-US" b="1" dirty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altLang="en-US" b="1" dirty="0" smtClean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3: </a:t>
            </a:r>
            <a:r>
              <a:rPr lang="en-US" altLang="en-US" b="1" dirty="0" err="1" smtClean="0">
                <a:latin typeface="Times New Roman" panose="02020603050405020304" pitchFamily="18" charset="0"/>
              </a:rPr>
              <a:t>Biểu</a:t>
            </a:r>
            <a:r>
              <a:rPr lang="en-US" altLang="en-US" b="1" dirty="0" smtClean="0">
                <a:latin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Times New Roman" panose="02020603050405020304" pitchFamily="18" charset="0"/>
              </a:rPr>
              <a:t>đồ</a:t>
            </a:r>
            <a:r>
              <a:rPr lang="en-US" altLang="en-US" b="1" dirty="0">
                <a:latin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Times New Roman" panose="02020603050405020304" pitchFamily="18" charset="0"/>
              </a:rPr>
              <a:t>thích</a:t>
            </a:r>
            <a:r>
              <a:rPr lang="en-US" altLang="en-US" b="1" dirty="0">
                <a:latin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Times New Roman" panose="02020603050405020304" pitchFamily="18" charset="0"/>
              </a:rPr>
              <a:t>hợp</a:t>
            </a:r>
            <a:r>
              <a:rPr lang="en-US" altLang="en-US" b="1" dirty="0">
                <a:latin typeface="Times New Roman" panose="02020603050405020304" pitchFamily="18" charset="0"/>
              </a:rPr>
              <a:t> </a:t>
            </a:r>
            <a:r>
              <a:rPr lang="en-US" altLang="en-US" b="1" dirty="0" err="1" smtClean="0">
                <a:latin typeface="Times New Roman" panose="02020603050405020304" pitchFamily="18" charset="0"/>
              </a:rPr>
              <a:t>nhất</a:t>
            </a:r>
            <a:r>
              <a:rPr lang="en-US" altLang="en-US" b="1" dirty="0" smtClean="0">
                <a:latin typeface="Times New Roman" panose="02020603050405020304" pitchFamily="18" charset="0"/>
              </a:rPr>
              <a:t> </a:t>
            </a:r>
            <a:r>
              <a:rPr lang="en-US" altLang="en-US" b="1" dirty="0" err="1" smtClean="0">
                <a:latin typeface="Times New Roman" panose="02020603050405020304" pitchFamily="18" charset="0"/>
              </a:rPr>
              <a:t>thể</a:t>
            </a:r>
            <a:r>
              <a:rPr lang="en-US" altLang="en-US" b="1" dirty="0" smtClean="0">
                <a:latin typeface="Times New Roman" panose="02020603050405020304" pitchFamily="18" charset="0"/>
              </a:rPr>
              <a:t> </a:t>
            </a:r>
            <a:r>
              <a:rPr lang="en-US" altLang="en-US" b="1" dirty="0" err="1" smtClean="0">
                <a:latin typeface="Times New Roman" panose="02020603050405020304" pitchFamily="18" charset="0"/>
              </a:rPr>
              <a:t>hiện</a:t>
            </a:r>
            <a:r>
              <a:rPr lang="en-US" altLang="en-US" b="1" dirty="0" smtClean="0">
                <a:latin typeface="Times New Roman" panose="02020603050405020304" pitchFamily="18" charset="0"/>
              </a:rPr>
              <a:t> </a:t>
            </a:r>
            <a:r>
              <a:rPr lang="en-US" altLang="en-US" b="1" dirty="0" err="1" smtClean="0">
                <a:solidFill>
                  <a:srgbClr val="FF0000"/>
                </a:solidFill>
                <a:latin typeface="Times New Roman" panose="02020603050405020304" pitchFamily="18" charset="0"/>
              </a:rPr>
              <a:t>tốc</a:t>
            </a:r>
            <a:r>
              <a:rPr lang="en-US" altLang="en-US" b="1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1" dirty="0" err="1" smtClean="0">
                <a:solidFill>
                  <a:srgbClr val="FF0000"/>
                </a:solidFill>
                <a:latin typeface="Times New Roman" panose="02020603050405020304" pitchFamily="18" charset="0"/>
              </a:rPr>
              <a:t>độ</a:t>
            </a:r>
            <a:r>
              <a:rPr lang="en-US" altLang="en-US" b="1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1" dirty="0" err="1" smtClean="0">
                <a:solidFill>
                  <a:srgbClr val="FF0000"/>
                </a:solidFill>
                <a:latin typeface="Times New Roman" panose="02020603050405020304" pitchFamily="18" charset="0"/>
              </a:rPr>
              <a:t>tăng</a:t>
            </a:r>
            <a:r>
              <a:rPr lang="en-US" altLang="en-US" b="1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1" dirty="0" err="1" smtClean="0">
                <a:solidFill>
                  <a:srgbClr val="FF0000"/>
                </a:solidFill>
                <a:latin typeface="Times New Roman" panose="02020603050405020304" pitchFamily="18" charset="0"/>
              </a:rPr>
              <a:t>trưởng</a:t>
            </a:r>
            <a:r>
              <a:rPr lang="en-US" altLang="en-US" b="1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Times New Roman" panose="02020603050405020304" pitchFamily="18" charset="0"/>
              </a:rPr>
              <a:t>diện</a:t>
            </a:r>
            <a:r>
              <a:rPr lang="en-US" altLang="en-US" b="1" dirty="0">
                <a:latin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Times New Roman" panose="02020603050405020304" pitchFamily="18" charset="0"/>
              </a:rPr>
              <a:t>tích</a:t>
            </a:r>
            <a:r>
              <a:rPr lang="en-US" altLang="en-US" b="1" dirty="0">
                <a:latin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Times New Roman" panose="02020603050405020304" pitchFamily="18" charset="0"/>
              </a:rPr>
              <a:t>gieo</a:t>
            </a:r>
            <a:r>
              <a:rPr lang="en-US" altLang="en-US" b="1" dirty="0">
                <a:latin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Times New Roman" panose="02020603050405020304" pitchFamily="18" charset="0"/>
              </a:rPr>
              <a:t>trồng</a:t>
            </a:r>
            <a:r>
              <a:rPr lang="en-US" altLang="en-US" b="1" dirty="0">
                <a:latin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Times New Roman" panose="02020603050405020304" pitchFamily="18" charset="0"/>
              </a:rPr>
              <a:t>cây</a:t>
            </a:r>
            <a:r>
              <a:rPr lang="en-US" altLang="en-US" b="1" dirty="0">
                <a:latin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Times New Roman" panose="02020603050405020304" pitchFamily="18" charset="0"/>
              </a:rPr>
              <a:t>công</a:t>
            </a:r>
            <a:r>
              <a:rPr lang="en-US" altLang="en-US" b="1" dirty="0">
                <a:latin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Times New Roman" panose="02020603050405020304" pitchFamily="18" charset="0"/>
              </a:rPr>
              <a:t>nghiệp</a:t>
            </a:r>
            <a:r>
              <a:rPr lang="en-US" altLang="en-US" b="1" dirty="0">
                <a:latin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Times New Roman" panose="02020603050405020304" pitchFamily="18" charset="0"/>
              </a:rPr>
              <a:t>hàng</a:t>
            </a:r>
            <a:r>
              <a:rPr lang="en-US" altLang="en-US" b="1" dirty="0">
                <a:latin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Times New Roman" panose="02020603050405020304" pitchFamily="18" charset="0"/>
              </a:rPr>
              <a:t>năm</a:t>
            </a:r>
            <a:r>
              <a:rPr lang="en-US" altLang="en-US" b="1" dirty="0">
                <a:latin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Times New Roman" panose="02020603050405020304" pitchFamily="18" charset="0"/>
              </a:rPr>
              <a:t>và</a:t>
            </a:r>
            <a:r>
              <a:rPr lang="en-US" altLang="en-US" b="1" dirty="0">
                <a:latin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Times New Roman" panose="02020603050405020304" pitchFamily="18" charset="0"/>
              </a:rPr>
              <a:t>cây</a:t>
            </a:r>
            <a:r>
              <a:rPr lang="en-US" altLang="en-US" b="1" dirty="0">
                <a:latin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Times New Roman" panose="02020603050405020304" pitchFamily="18" charset="0"/>
              </a:rPr>
              <a:t>công</a:t>
            </a:r>
            <a:r>
              <a:rPr lang="en-US" altLang="en-US" b="1" dirty="0">
                <a:latin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Times New Roman" panose="02020603050405020304" pitchFamily="18" charset="0"/>
              </a:rPr>
              <a:t>nghiệp</a:t>
            </a:r>
            <a:r>
              <a:rPr lang="en-US" altLang="en-US" b="1" dirty="0">
                <a:latin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Times New Roman" panose="02020603050405020304" pitchFamily="18" charset="0"/>
              </a:rPr>
              <a:t>lâu</a:t>
            </a:r>
            <a:r>
              <a:rPr lang="en-US" altLang="en-US" b="1" dirty="0">
                <a:latin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Times New Roman" panose="02020603050405020304" pitchFamily="18" charset="0"/>
              </a:rPr>
              <a:t>năm</a:t>
            </a:r>
            <a:r>
              <a:rPr lang="en-US" altLang="en-US" b="1" dirty="0">
                <a:latin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Times New Roman" panose="02020603050405020304" pitchFamily="18" charset="0"/>
              </a:rPr>
              <a:t>của</a:t>
            </a:r>
            <a:r>
              <a:rPr lang="en-US" altLang="en-US" b="1" dirty="0">
                <a:latin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Times New Roman" panose="02020603050405020304" pitchFamily="18" charset="0"/>
              </a:rPr>
              <a:t>nước</a:t>
            </a:r>
            <a:r>
              <a:rPr lang="en-US" altLang="en-US" b="1" dirty="0">
                <a:latin typeface="Times New Roman" panose="02020603050405020304" pitchFamily="18" charset="0"/>
              </a:rPr>
              <a:t> ta </a:t>
            </a:r>
            <a:r>
              <a:rPr lang="en-US" altLang="en-US" b="1" dirty="0" err="1">
                <a:latin typeface="Times New Roman" panose="02020603050405020304" pitchFamily="18" charset="0"/>
              </a:rPr>
              <a:t>giai</a:t>
            </a:r>
            <a:r>
              <a:rPr lang="en-US" altLang="en-US" b="1" dirty="0">
                <a:latin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Times New Roman" panose="02020603050405020304" pitchFamily="18" charset="0"/>
              </a:rPr>
              <a:t>đoạn</a:t>
            </a:r>
            <a:r>
              <a:rPr lang="en-US" altLang="en-US" b="1" dirty="0">
                <a:latin typeface="Times New Roman" panose="02020603050405020304" pitchFamily="18" charset="0"/>
              </a:rPr>
              <a:t> </a:t>
            </a:r>
            <a:r>
              <a:rPr lang="en-US" altLang="en-US" b="1" dirty="0" smtClean="0">
                <a:latin typeface="Times New Roman" panose="02020603050405020304" pitchFamily="18" charset="0"/>
              </a:rPr>
              <a:t>2000 </a:t>
            </a:r>
            <a:r>
              <a:rPr lang="en-US" altLang="en-US" b="1" dirty="0">
                <a:latin typeface="Times New Roman" panose="02020603050405020304" pitchFamily="18" charset="0"/>
              </a:rPr>
              <a:t>– </a:t>
            </a:r>
            <a:r>
              <a:rPr lang="en-US" altLang="en-US" b="1" dirty="0" smtClean="0">
                <a:latin typeface="Times New Roman" panose="02020603050405020304" pitchFamily="18" charset="0"/>
              </a:rPr>
              <a:t>2015 </a:t>
            </a:r>
            <a:r>
              <a:rPr lang="en-US" altLang="en-US" b="1" dirty="0" err="1" smtClean="0">
                <a:latin typeface="Times New Roman" panose="02020603050405020304" pitchFamily="18" charset="0"/>
              </a:rPr>
              <a:t>là</a:t>
            </a:r>
            <a:r>
              <a:rPr lang="en-US" altLang="en-US" b="1" dirty="0" smtClean="0">
                <a:latin typeface="Times New Roman" panose="02020603050405020304" pitchFamily="18" charset="0"/>
              </a:rPr>
              <a:t>:</a:t>
            </a:r>
            <a:endParaRPr lang="en-US" altLang="en-US" b="1" dirty="0">
              <a:latin typeface="Times New Roman" panose="02020603050405020304" pitchFamily="18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A. </a:t>
            </a:r>
            <a:r>
              <a:rPr lang="en-US" altLang="en-US" dirty="0" err="1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biểu</a:t>
            </a:r>
            <a:r>
              <a:rPr lang="en-US" altLang="en-US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altLang="en-US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đồ</a:t>
            </a:r>
            <a:r>
              <a:rPr lang="en-US" altLang="en-US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altLang="en-US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cột</a:t>
            </a:r>
            <a:r>
              <a:rPr lang="en-US" altLang="en-US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altLang="en-US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               B. </a:t>
            </a:r>
            <a:r>
              <a:rPr lang="en-US" altLang="en-US" dirty="0" err="1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biểu</a:t>
            </a:r>
            <a:r>
              <a:rPr lang="en-US" altLang="en-US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altLang="en-US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đồ</a:t>
            </a:r>
            <a:r>
              <a:rPr lang="en-US" altLang="en-US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altLang="en-US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miền</a:t>
            </a:r>
            <a:r>
              <a:rPr lang="en-US" altLang="en-US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 </a:t>
            </a:r>
            <a:r>
              <a:rPr lang="en-US" altLang="en-US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              C. </a:t>
            </a:r>
            <a:r>
              <a:rPr lang="en-US" altLang="en-US" dirty="0" err="1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biểu</a:t>
            </a:r>
            <a:r>
              <a:rPr lang="en-US" altLang="en-US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altLang="en-US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đồ</a:t>
            </a:r>
            <a:r>
              <a:rPr lang="en-US" altLang="en-US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altLang="en-US" dirty="0" err="1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đường</a:t>
            </a:r>
            <a:r>
              <a:rPr lang="en-US" altLang="en-US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altLang="en-US" dirty="0" err="1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tuyệt</a:t>
            </a:r>
            <a:r>
              <a:rPr lang="en-US" altLang="en-US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altLang="en-US" dirty="0" err="1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đối</a:t>
            </a:r>
            <a:r>
              <a:rPr lang="en-US" altLang="en-US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       D. </a:t>
            </a:r>
            <a:r>
              <a:rPr lang="en-US" altLang="en-US" dirty="0" err="1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Biểu</a:t>
            </a:r>
            <a:r>
              <a:rPr lang="en-US" altLang="en-US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altLang="en-US" dirty="0" err="1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đồ</a:t>
            </a:r>
            <a:r>
              <a:rPr lang="en-US" altLang="en-US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altLang="en-US" dirty="0" err="1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đường</a:t>
            </a:r>
            <a:r>
              <a:rPr lang="en-US" altLang="en-US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altLang="en-US" dirty="0" err="1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tương</a:t>
            </a:r>
            <a:r>
              <a:rPr lang="en-US" altLang="en-US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altLang="en-US" dirty="0" err="1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đối</a:t>
            </a:r>
            <a:r>
              <a:rPr lang="en-US" altLang="en-US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   </a:t>
            </a:r>
            <a:endParaRPr lang="en-US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694155" y="4189923"/>
            <a:ext cx="3310996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altLang="en-US" b="1" u="sng" dirty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</a:t>
            </a:r>
            <a:r>
              <a:rPr lang="en-US" altLang="en-US" b="1" u="sng" dirty="0" smtClean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 </a:t>
            </a:r>
            <a:r>
              <a:rPr lang="en-US" altLang="en-US" b="1" u="sng" dirty="0" err="1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biểu</a:t>
            </a:r>
            <a:r>
              <a:rPr lang="en-US" altLang="en-US" b="1" u="sng" dirty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altLang="en-US" b="1" u="sng" dirty="0" err="1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đồ</a:t>
            </a:r>
            <a:r>
              <a:rPr lang="en-US" altLang="en-US" b="1" u="sng" dirty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altLang="en-US" b="1" u="sng" dirty="0" err="1" smtClean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đường</a:t>
            </a:r>
            <a:r>
              <a:rPr lang="en-US" altLang="en-US" b="1" u="sng" dirty="0" smtClean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altLang="en-US" b="1" u="sng" dirty="0" err="1" smtClean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tuyệt</a:t>
            </a:r>
            <a:r>
              <a:rPr lang="en-US" altLang="en-US" b="1" u="sng" dirty="0" smtClean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altLang="en-US" b="1" u="sng" dirty="0" err="1" smtClean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đối</a:t>
            </a:r>
            <a:r>
              <a:rPr lang="en-US" altLang="en-US" b="1" u="sng" dirty="0" smtClean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   </a:t>
            </a:r>
            <a:endParaRPr lang="en-US" b="1" u="sng" dirty="0">
              <a:solidFill>
                <a:srgbClr val="FF000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8454188" y="5291234"/>
            <a:ext cx="3497405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altLang="en-US" b="1" u="sng" dirty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</a:t>
            </a:r>
            <a:r>
              <a:rPr lang="en-US" altLang="en-US" b="1" u="sng" dirty="0" smtClean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 </a:t>
            </a:r>
            <a:r>
              <a:rPr lang="en-US" altLang="en-US" b="1" u="sng" dirty="0" err="1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biểu</a:t>
            </a:r>
            <a:r>
              <a:rPr lang="en-US" altLang="en-US" b="1" u="sng" dirty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altLang="en-US" b="1" u="sng" dirty="0" err="1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đồ</a:t>
            </a:r>
            <a:r>
              <a:rPr lang="en-US" altLang="en-US" b="1" u="sng" dirty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altLang="en-US" b="1" u="sng" dirty="0" err="1" smtClean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đường</a:t>
            </a:r>
            <a:r>
              <a:rPr lang="en-US" altLang="en-US" b="1" u="sng" dirty="0" smtClean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altLang="en-US" b="1" u="sng" dirty="0" err="1" smtClean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tương</a:t>
            </a:r>
            <a:r>
              <a:rPr lang="en-US" altLang="en-US" b="1" u="sng" dirty="0" smtClean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altLang="en-US" b="1" u="sng" dirty="0" err="1" smtClean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đối</a:t>
            </a:r>
            <a:r>
              <a:rPr lang="en-US" altLang="en-US" b="1" u="sng" dirty="0" smtClean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   </a:t>
            </a:r>
            <a:endParaRPr lang="en-US" b="1" u="sng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06045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4" grpId="0" animBg="1"/>
      <p:bldP spid="1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b="1" dirty="0" err="1" smtClean="0">
                <a:solidFill>
                  <a:srgbClr val="FF0000"/>
                </a:solidFill>
              </a:rPr>
              <a:t>Câu</a:t>
            </a:r>
            <a:r>
              <a:rPr lang="en-US" sz="3200" b="1" dirty="0" smtClean="0">
                <a:solidFill>
                  <a:srgbClr val="FF0000"/>
                </a:solidFill>
              </a:rPr>
              <a:t> 125,126 </a:t>
            </a:r>
            <a:r>
              <a:rPr lang="en-US" sz="3200" b="1" dirty="0" err="1" smtClean="0">
                <a:solidFill>
                  <a:srgbClr val="FF0000"/>
                </a:solidFill>
              </a:rPr>
              <a:t>trang</a:t>
            </a:r>
            <a:r>
              <a:rPr lang="en-US" sz="3200" b="1" dirty="0" smtClean="0">
                <a:solidFill>
                  <a:srgbClr val="FF0000"/>
                </a:solidFill>
              </a:rPr>
              <a:t> 42- </a:t>
            </a:r>
            <a:r>
              <a:rPr lang="en-US" sz="3200" b="1" dirty="0" err="1" smtClean="0">
                <a:solidFill>
                  <a:srgbClr val="FF0000"/>
                </a:solidFill>
              </a:rPr>
              <a:t>sách</a:t>
            </a:r>
            <a:r>
              <a:rPr lang="en-US" sz="3200" b="1" dirty="0" smtClean="0">
                <a:solidFill>
                  <a:srgbClr val="FF0000"/>
                </a:solidFill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</a:rPr>
              <a:t>ôn</a:t>
            </a:r>
            <a:r>
              <a:rPr lang="en-US" sz="3200" b="1" dirty="0" smtClean="0">
                <a:solidFill>
                  <a:srgbClr val="FF0000"/>
                </a:solidFill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</a:rPr>
              <a:t>thi</a:t>
            </a:r>
            <a:r>
              <a:rPr lang="en-US" sz="3200" b="1" dirty="0" smtClean="0">
                <a:solidFill>
                  <a:srgbClr val="FF0000"/>
                </a:solidFill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</a:rPr>
              <a:t>vào</a:t>
            </a:r>
            <a:r>
              <a:rPr lang="en-US" sz="3200" b="1" dirty="0" smtClean="0">
                <a:solidFill>
                  <a:srgbClr val="FF0000"/>
                </a:solidFill>
              </a:rPr>
              <a:t> 10 </a:t>
            </a:r>
            <a:r>
              <a:rPr lang="en-US" sz="3200" b="1" dirty="0" err="1" smtClean="0">
                <a:solidFill>
                  <a:srgbClr val="FF0000"/>
                </a:solidFill>
              </a:rPr>
              <a:t>năm</a:t>
            </a:r>
            <a:r>
              <a:rPr lang="en-US" sz="3200" b="1" dirty="0" smtClean="0">
                <a:solidFill>
                  <a:srgbClr val="FF0000"/>
                </a:solidFill>
              </a:rPr>
              <a:t> 2019-2020</a:t>
            </a:r>
            <a:endParaRPr lang="en-US" sz="3200" b="1" dirty="0">
              <a:solidFill>
                <a:srgbClr val="FF0000"/>
              </a:solidFill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1353470"/>
            <a:ext cx="10972799" cy="4708525"/>
          </a:xfrm>
        </p:spPr>
      </p:pic>
      <p:sp>
        <p:nvSpPr>
          <p:cNvPr id="6" name="Oval 5"/>
          <p:cNvSpPr/>
          <p:nvPr/>
        </p:nvSpPr>
        <p:spPr>
          <a:xfrm>
            <a:off x="8438146" y="4684296"/>
            <a:ext cx="641685" cy="44917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3577389" y="5293895"/>
            <a:ext cx="2133600" cy="16042"/>
          </a:xfrm>
          <a:prstGeom prst="line">
            <a:avLst/>
          </a:prstGeom>
          <a:ln w="381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Oval 10"/>
          <p:cNvSpPr/>
          <p:nvPr/>
        </p:nvSpPr>
        <p:spPr>
          <a:xfrm>
            <a:off x="3416968" y="5618749"/>
            <a:ext cx="465221" cy="41308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3" name="Straight Connector 12"/>
          <p:cNvCxnSpPr/>
          <p:nvPr/>
        </p:nvCxnSpPr>
        <p:spPr>
          <a:xfrm>
            <a:off x="4010526" y="4379495"/>
            <a:ext cx="4219074" cy="16042"/>
          </a:xfrm>
          <a:prstGeom prst="line">
            <a:avLst/>
          </a:prstGeom>
          <a:ln w="28575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528859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1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4" name="Picture 345" descr="shadow_1_m"/>
          <p:cNvPicPr>
            <a:picLocks noChangeAspect="1" noChangeArrowheads="1"/>
          </p:cNvPicPr>
          <p:nvPr/>
        </p:nvPicPr>
        <p:blipFill>
          <a:blip r:embed="rId2"/>
          <a:srcRect r="61411"/>
          <a:stretch>
            <a:fillRect/>
          </a:stretch>
        </p:blipFill>
        <p:spPr bwMode="gray">
          <a:xfrm>
            <a:off x="2746517" y="947738"/>
            <a:ext cx="45719" cy="1585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4" name="Isosceles Triangle 93"/>
          <p:cNvSpPr/>
          <p:nvPr/>
        </p:nvSpPr>
        <p:spPr>
          <a:xfrm rot="16200000" flipV="1">
            <a:off x="5111891" y="1428750"/>
            <a:ext cx="258762" cy="204787"/>
          </a:xfrm>
          <a:prstGeom prst="triangle">
            <a:avLst/>
          </a:prstGeom>
          <a:solidFill>
            <a:schemeClr val="accent2">
              <a:lumMod val="20000"/>
              <a:lumOff val="80000"/>
            </a:scheme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endParaRPr lang="en-US">
              <a:solidFill>
                <a:srgbClr val="FFFFFF"/>
              </a:solidFill>
            </a:endParaRPr>
          </a:p>
        </p:txBody>
      </p:sp>
      <p:pic>
        <p:nvPicPr>
          <p:cNvPr id="42" name="Picture 4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3160" y="646052"/>
            <a:ext cx="3776206" cy="2822667"/>
          </a:xfrm>
          <a:prstGeom prst="rect">
            <a:avLst/>
          </a:prstGeom>
        </p:spPr>
      </p:pic>
      <p:pic>
        <p:nvPicPr>
          <p:cNvPr id="44" name="Picture 4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754" y="3807189"/>
            <a:ext cx="6085719" cy="2720721"/>
          </a:xfrm>
          <a:prstGeom prst="rect">
            <a:avLst/>
          </a:prstGeom>
        </p:spPr>
      </p:pic>
      <p:sp>
        <p:nvSpPr>
          <p:cNvPr id="45" name="TextBox 44"/>
          <p:cNvSpPr txBox="1"/>
          <p:nvPr/>
        </p:nvSpPr>
        <p:spPr>
          <a:xfrm>
            <a:off x="4564651" y="89228"/>
            <a:ext cx="2872788" cy="400110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3. BIỂU ĐỒ KẾT HỢP</a:t>
            </a:r>
            <a:endParaRPr lang="en-US" sz="20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6" name="Picture 3" descr="HINH 1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545" y="390186"/>
            <a:ext cx="2932979" cy="34170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62741" y="3250728"/>
            <a:ext cx="2606041" cy="378269"/>
          </a:xfrm>
          <a:prstGeom prst="rect">
            <a:avLst/>
          </a:prstGeom>
          <a:solidFill>
            <a:srgbClr val="66FFFF"/>
          </a:solidFill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cột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đơn</a:t>
            </a:r>
            <a:endParaRPr lang="en-US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4262788" y="3250728"/>
            <a:ext cx="2606041" cy="378269"/>
          </a:xfrm>
          <a:prstGeom prst="rect">
            <a:avLst/>
          </a:prstGeom>
          <a:solidFill>
            <a:srgbClr val="66FFFF"/>
          </a:solidFill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cột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ghép</a:t>
            </a:r>
            <a:endParaRPr lang="en-US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8" name="Picture 47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7197"/>
          <a:stretch/>
        </p:blipFill>
        <p:spPr>
          <a:xfrm>
            <a:off x="7948092" y="582643"/>
            <a:ext cx="3579478" cy="2886075"/>
          </a:xfrm>
          <a:prstGeom prst="rect">
            <a:avLst/>
          </a:prstGeom>
        </p:spPr>
      </p:pic>
      <p:sp>
        <p:nvSpPr>
          <p:cNvPr id="49" name="TextBox 48"/>
          <p:cNvSpPr txBox="1"/>
          <p:nvPr/>
        </p:nvSpPr>
        <p:spPr>
          <a:xfrm>
            <a:off x="8570697" y="3250728"/>
            <a:ext cx="2907728" cy="369332"/>
          </a:xfrm>
          <a:prstGeom prst="rect">
            <a:avLst/>
          </a:prstGeom>
          <a:solidFill>
            <a:srgbClr val="66FFFF"/>
          </a:solidFill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cột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chồng</a:t>
            </a:r>
            <a:endParaRPr lang="en-US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1765761" y="6355464"/>
            <a:ext cx="2606041" cy="378269"/>
          </a:xfrm>
          <a:prstGeom prst="rect">
            <a:avLst/>
          </a:prstGeom>
          <a:solidFill>
            <a:srgbClr val="66FFFF"/>
          </a:solidFill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miền</a:t>
            </a:r>
            <a:endParaRPr lang="en-US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9040970" y="6364401"/>
            <a:ext cx="2161419" cy="378269"/>
          </a:xfrm>
          <a:prstGeom prst="rect">
            <a:avLst/>
          </a:prstGeom>
          <a:solidFill>
            <a:srgbClr val="66FFFF"/>
          </a:solidFill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cột</a:t>
            </a:r>
            <a:r>
              <a:rPr lang="en-US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en-US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tròn</a:t>
            </a:r>
            <a:endParaRPr lang="en-US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78682" y="3628997"/>
            <a:ext cx="5097776" cy="2726467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9288380" y="4042583"/>
            <a:ext cx="2844452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solidFill>
                  <a:srgbClr val="FF0000"/>
                </a:solidFill>
              </a:rPr>
              <a:t>DIỆN TÍCH VÀ SẢN LƯỢNG LÚA CẢ NƯỚC QUA CÁC NĂM</a:t>
            </a:r>
            <a:endParaRPr lang="en-US" sz="1400" b="1" dirty="0">
              <a:solidFill>
                <a:srgbClr val="FF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850105" y="5138326"/>
            <a:ext cx="5216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(%)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58289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31884605"/>
              </p:ext>
            </p:extLst>
          </p:nvPr>
        </p:nvGraphicFramePr>
        <p:xfrm>
          <a:off x="428832" y="517813"/>
          <a:ext cx="11402938" cy="638771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11338">
                  <a:extLst>
                    <a:ext uri="{9D8B030D-6E8A-4147-A177-3AD203B41FA5}">
                      <a16:colId xmlns:a16="http://schemas.microsoft.com/office/drawing/2014/main" xmlns="" val="1847106876"/>
                    </a:ext>
                  </a:extLst>
                </a:gridCol>
                <a:gridCol w="2189018">
                  <a:extLst>
                    <a:ext uri="{9D8B030D-6E8A-4147-A177-3AD203B41FA5}">
                      <a16:colId xmlns:a16="http://schemas.microsoft.com/office/drawing/2014/main" xmlns="" val="958532634"/>
                    </a:ext>
                  </a:extLst>
                </a:gridCol>
                <a:gridCol w="3754582">
                  <a:extLst>
                    <a:ext uri="{9D8B030D-6E8A-4147-A177-3AD203B41FA5}">
                      <a16:colId xmlns:a16="http://schemas.microsoft.com/office/drawing/2014/main" xmlns="" val="1231768027"/>
                    </a:ext>
                  </a:extLst>
                </a:gridCol>
                <a:gridCol w="3048000">
                  <a:extLst>
                    <a:ext uri="{9D8B030D-6E8A-4147-A177-3AD203B41FA5}">
                      <a16:colId xmlns:a16="http://schemas.microsoft.com/office/drawing/2014/main" xmlns="" val="2901007245"/>
                    </a:ext>
                  </a:extLst>
                </a:gridCol>
              </a:tblGrid>
              <a:tr h="709565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Loại</a:t>
                      </a:r>
                      <a:r>
                        <a:rPr lang="en-US" sz="240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400" baseline="0" dirty="0" err="1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biểu</a:t>
                      </a:r>
                      <a:r>
                        <a:rPr lang="en-US" sz="240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400" baseline="0" dirty="0" err="1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đồ</a:t>
                      </a:r>
                      <a:endParaRPr lang="en-US" sz="24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38100" cap="flat" cmpd="sng" algn="ctr">
                      <a:solidFill>
                        <a:srgbClr val="280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280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280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280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Mốc</a:t>
                      </a:r>
                      <a:r>
                        <a:rPr lang="en-US" sz="240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400" baseline="0" dirty="0" err="1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thời</a:t>
                      </a:r>
                      <a:r>
                        <a:rPr lang="en-US" sz="240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400" baseline="0" dirty="0" err="1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gian</a:t>
                      </a:r>
                      <a:endParaRPr lang="en-US" sz="24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38100" cap="flat" cmpd="sng" algn="ctr">
                      <a:solidFill>
                        <a:srgbClr val="280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280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280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280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Cách</a:t>
                      </a:r>
                      <a:r>
                        <a:rPr lang="en-US" sz="240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400" baseline="0" dirty="0" err="1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nhận</a:t>
                      </a:r>
                      <a:r>
                        <a:rPr lang="en-US" sz="240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400" baseline="0" dirty="0" err="1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biết</a:t>
                      </a:r>
                      <a:endParaRPr lang="en-US" sz="24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38100" cap="flat" cmpd="sng" algn="ctr">
                      <a:solidFill>
                        <a:srgbClr val="280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280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280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280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Các</a:t>
                      </a:r>
                      <a:r>
                        <a:rPr lang="en-US" sz="240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400" baseline="0" dirty="0" err="1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từ</a:t>
                      </a:r>
                      <a:r>
                        <a:rPr lang="en-US" sz="240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400" baseline="0" dirty="0" err="1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khóa</a:t>
                      </a:r>
                      <a:endParaRPr lang="en-US" sz="24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38100" cap="flat" cmpd="sng" algn="ctr">
                      <a:solidFill>
                        <a:srgbClr val="280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280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280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280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533181535"/>
                  </a:ext>
                </a:extLst>
              </a:tr>
              <a:tr h="3147322">
                <a:tc>
                  <a:txBody>
                    <a:bodyPr/>
                    <a:lstStyle/>
                    <a:p>
                      <a:r>
                        <a:rPr lang="en-US" sz="2400" dirty="0" err="1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Biểu</a:t>
                      </a:r>
                      <a:r>
                        <a:rPr lang="en-US" sz="24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400" dirty="0" err="1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đồ</a:t>
                      </a:r>
                      <a:r>
                        <a:rPr lang="en-US" sz="24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400" dirty="0" err="1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kết</a:t>
                      </a:r>
                      <a:r>
                        <a:rPr lang="en-US" sz="240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400" baseline="0" dirty="0" err="1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hợp</a:t>
                      </a:r>
                      <a:r>
                        <a:rPr lang="en-US" sz="240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400" baseline="0" dirty="0" err="1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đường</a:t>
                      </a:r>
                      <a:r>
                        <a:rPr lang="en-US" sz="240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– </a:t>
                      </a:r>
                      <a:r>
                        <a:rPr lang="en-US" sz="2400" baseline="0" dirty="0" err="1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cột</a:t>
                      </a:r>
                      <a:endParaRPr lang="en-US" sz="24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38100" cap="flat" cmpd="sng" algn="ctr">
                      <a:solidFill>
                        <a:srgbClr val="280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280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280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280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0" i="0" baseline="0" dirty="0" err="1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Chuỗi</a:t>
                      </a:r>
                      <a:r>
                        <a:rPr lang="en-US" sz="2400" b="0" i="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400" b="0" i="0" baseline="0" dirty="0" err="1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thời</a:t>
                      </a:r>
                      <a:r>
                        <a:rPr lang="en-US" sz="2400" b="0" i="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400" b="0" i="0" baseline="0" dirty="0" err="1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gian</a:t>
                      </a:r>
                      <a:r>
                        <a:rPr lang="en-US" sz="2400" b="0" i="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400" b="0" i="0" baseline="0" dirty="0" err="1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liên</a:t>
                      </a:r>
                      <a:r>
                        <a:rPr lang="en-US" sz="2400" b="0" i="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400" b="0" i="0" baseline="0" dirty="0" err="1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tục</a:t>
                      </a:r>
                      <a:r>
                        <a:rPr lang="en-US" sz="2400" b="0" i="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400" b="0" i="0" baseline="0" dirty="0" err="1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từ</a:t>
                      </a:r>
                      <a:r>
                        <a:rPr lang="en-US" sz="2400" b="0" i="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4 </a:t>
                      </a:r>
                      <a:r>
                        <a:rPr lang="en-US" sz="2400" b="0" i="0" baseline="0" dirty="0" err="1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năm</a:t>
                      </a:r>
                      <a:r>
                        <a:rPr lang="en-US" sz="2400" b="0" i="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400" b="0" i="0" baseline="0" dirty="0" err="1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trở</a:t>
                      </a:r>
                      <a:r>
                        <a:rPr lang="en-US" sz="2400" b="0" i="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400" b="0" i="0" baseline="0" dirty="0" err="1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lên</a:t>
                      </a:r>
                      <a:endParaRPr lang="en-US" sz="2400" b="0" i="0" dirty="0" smtClean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38100" cap="flat" cmpd="sng" algn="ctr">
                      <a:solidFill>
                        <a:srgbClr val="280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280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280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280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</a:t>
                      </a:r>
                      <a:r>
                        <a:rPr lang="en-US" sz="2400" b="1" baseline="0" dirty="0" err="1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Có</a:t>
                      </a:r>
                      <a:r>
                        <a:rPr lang="en-US" sz="2400" b="1" baseline="0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2 </a:t>
                      </a:r>
                      <a:r>
                        <a:rPr lang="en-US" sz="2400" b="1" baseline="0" dirty="0" err="1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đơn</a:t>
                      </a:r>
                      <a:r>
                        <a:rPr lang="en-US" sz="2400" b="1" baseline="0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baseline="0" dirty="0" err="1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vị</a:t>
                      </a:r>
                      <a:r>
                        <a:rPr lang="en-US" sz="2400" b="1" baseline="0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baseline="0" dirty="0" err="1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khác</a:t>
                      </a:r>
                      <a:r>
                        <a:rPr lang="en-US" sz="2400" b="1" baseline="0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baseline="0" dirty="0" err="1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nhau</a:t>
                      </a:r>
                      <a:r>
                        <a:rPr lang="en-US" sz="2400" b="1" baseline="0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2 </a:t>
                      </a:r>
                      <a:r>
                        <a:rPr lang="en-US" sz="2400" b="1" baseline="0" dirty="0" err="1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đại</a:t>
                      </a:r>
                      <a:r>
                        <a:rPr lang="en-US" sz="2400" b="1" baseline="0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baseline="0" dirty="0" err="1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lượng</a:t>
                      </a:r>
                      <a:r>
                        <a:rPr lang="en-US" sz="2400" b="1" baseline="0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baseline="0" dirty="0" err="1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trở</a:t>
                      </a:r>
                      <a:r>
                        <a:rPr lang="en-US" sz="2400" b="1" baseline="0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baseline="0" dirty="0" err="1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lên</a:t>
                      </a:r>
                      <a:endParaRPr lang="en-US" sz="2400" b="1" baseline="0" dirty="0" smtClean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indent="0">
                        <a:buFontTx/>
                        <a:buNone/>
                      </a:pPr>
                      <a:r>
                        <a:rPr lang="en-US" sz="2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</a:t>
                      </a:r>
                      <a:r>
                        <a:rPr lang="en-US" sz="240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Thể</a:t>
                      </a:r>
                      <a:r>
                        <a:rPr lang="en-US" sz="24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hiện</a:t>
                      </a:r>
                      <a:r>
                        <a:rPr lang="en-US" sz="24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mối</a:t>
                      </a:r>
                      <a:r>
                        <a:rPr lang="en-US" sz="24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tương</a:t>
                      </a:r>
                      <a:r>
                        <a:rPr lang="en-US" sz="24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quan</a:t>
                      </a:r>
                      <a:r>
                        <a:rPr lang="en-US" sz="24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giữa</a:t>
                      </a:r>
                      <a:r>
                        <a:rPr lang="en-US" sz="24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u="sng" baseline="0" dirty="0" err="1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độ</a:t>
                      </a:r>
                      <a:r>
                        <a:rPr lang="en-US" sz="2400" b="1" u="sng" baseline="0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u="sng" baseline="0" dirty="0" err="1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lớn</a:t>
                      </a:r>
                      <a:r>
                        <a:rPr lang="en-US" sz="2400" b="1" u="sng" baseline="0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u="sng" baseline="0" dirty="0" err="1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và</a:t>
                      </a:r>
                      <a:r>
                        <a:rPr lang="en-US" sz="2400" b="1" u="sng" baseline="0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u="sng" baseline="0" dirty="0" err="1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động</a:t>
                      </a:r>
                      <a:r>
                        <a:rPr lang="en-US" sz="2400" b="1" u="sng" baseline="0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u="sng" baseline="0" dirty="0" err="1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thái</a:t>
                      </a:r>
                      <a:r>
                        <a:rPr lang="en-US" sz="2400" b="1" u="sng" baseline="0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u="sng" baseline="0" dirty="0" err="1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phát</a:t>
                      </a:r>
                      <a:r>
                        <a:rPr lang="en-US" sz="2400" b="1" u="sng" baseline="0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u="sng" baseline="0" dirty="0" err="1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triển</a:t>
                      </a:r>
                      <a:r>
                        <a:rPr lang="en-US" sz="2400" b="1" u="sng" baseline="0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400" b="1" u="sng" baseline="0" dirty="0" err="1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như</a:t>
                      </a:r>
                      <a:r>
                        <a:rPr lang="en-US" sz="2400" b="1" u="sng" baseline="0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:</a:t>
                      </a:r>
                    </a:p>
                    <a:p>
                      <a:pPr marL="0" indent="0">
                        <a:buFontTx/>
                        <a:buNone/>
                      </a:pPr>
                      <a:r>
                        <a:rPr lang="en-US" sz="2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</a:t>
                      </a:r>
                      <a:r>
                        <a:rPr lang="en-US" sz="24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Quy</a:t>
                      </a:r>
                      <a:r>
                        <a:rPr lang="en-US" sz="24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mô</a:t>
                      </a:r>
                      <a:r>
                        <a:rPr lang="en-US" sz="24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400" baseline="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cơ</a:t>
                      </a:r>
                      <a:r>
                        <a:rPr lang="en-US" sz="24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cấu</a:t>
                      </a:r>
                      <a:r>
                        <a:rPr lang="en-US" sz="24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và</a:t>
                      </a:r>
                      <a:r>
                        <a:rPr lang="en-US" sz="24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sự</a:t>
                      </a:r>
                      <a:r>
                        <a:rPr lang="en-US" sz="24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biến</a:t>
                      </a:r>
                      <a:r>
                        <a:rPr lang="en-US" sz="24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đổi</a:t>
                      </a:r>
                      <a:endParaRPr lang="en-US" sz="2400" baseline="0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indent="0">
                        <a:buFontTx/>
                        <a:buNone/>
                      </a:pPr>
                      <a:r>
                        <a:rPr lang="en-US" sz="24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 </a:t>
                      </a:r>
                      <a:r>
                        <a:rPr lang="en-US" sz="2400" baseline="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Quy</a:t>
                      </a:r>
                      <a:r>
                        <a:rPr lang="en-US" sz="24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mô</a:t>
                      </a:r>
                      <a:r>
                        <a:rPr lang="en-US" sz="24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và</a:t>
                      </a:r>
                      <a:r>
                        <a:rPr lang="en-US" sz="24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sự</a:t>
                      </a:r>
                      <a:r>
                        <a:rPr lang="en-US" sz="24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phát</a:t>
                      </a:r>
                      <a:r>
                        <a:rPr lang="en-US" sz="24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triển</a:t>
                      </a:r>
                      <a:endParaRPr lang="en-US" sz="2400" baseline="0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indent="0">
                        <a:buFontTx/>
                        <a:buNone/>
                      </a:pPr>
                      <a:r>
                        <a:rPr lang="en-US" sz="24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 </a:t>
                      </a:r>
                      <a:r>
                        <a:rPr lang="en-US" sz="2400" baseline="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Quy</a:t>
                      </a:r>
                      <a:r>
                        <a:rPr lang="en-US" sz="24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mô</a:t>
                      </a:r>
                      <a:r>
                        <a:rPr lang="en-US" sz="24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400" baseline="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cơ</a:t>
                      </a:r>
                      <a:r>
                        <a:rPr lang="en-US" sz="24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cấu</a:t>
                      </a:r>
                      <a:r>
                        <a:rPr lang="en-US" sz="24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và</a:t>
                      </a:r>
                      <a:r>
                        <a:rPr lang="en-US" sz="24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sự</a:t>
                      </a:r>
                      <a:r>
                        <a:rPr lang="en-US" sz="24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phát</a:t>
                      </a:r>
                      <a:r>
                        <a:rPr lang="en-US" sz="24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triển</a:t>
                      </a:r>
                      <a:endParaRPr lang="en-US" sz="2400" baseline="0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38100" cap="flat" cmpd="sng" algn="ctr">
                      <a:solidFill>
                        <a:srgbClr val="280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280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280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280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>
                        <a:buFontTx/>
                        <a:buNone/>
                      </a:pPr>
                      <a:r>
                        <a:rPr lang="en-US" sz="2000" baseline="0" dirty="0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  <a:r>
                        <a:rPr lang="en-US" sz="2000" baseline="0" dirty="0" err="1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Sản</a:t>
                      </a:r>
                      <a:r>
                        <a:rPr lang="en-US" sz="2000" baseline="0" dirty="0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baseline="0" dirty="0" err="1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lượng</a:t>
                      </a:r>
                      <a:r>
                        <a:rPr lang="en-US" sz="2000" baseline="0" dirty="0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baseline="0" dirty="0" err="1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và</a:t>
                      </a:r>
                      <a:r>
                        <a:rPr lang="en-US" sz="2000" baseline="0" dirty="0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baseline="0" dirty="0" err="1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giá</a:t>
                      </a:r>
                      <a:r>
                        <a:rPr lang="en-US" sz="2000" baseline="0" dirty="0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baseline="0" dirty="0" err="1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trị</a:t>
                      </a:r>
                      <a:r>
                        <a:rPr lang="en-US" sz="2000" baseline="0" dirty="0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</a:t>
                      </a:r>
                      <a:r>
                        <a:rPr lang="en-US" sz="2000" baseline="0" dirty="0" err="1" smtClean="0">
                          <a:solidFill>
                            <a:srgbClr val="00B0F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nhiệt</a:t>
                      </a:r>
                      <a:r>
                        <a:rPr lang="en-US" sz="2000" baseline="0" dirty="0" smtClean="0">
                          <a:solidFill>
                            <a:srgbClr val="00B0F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baseline="0" dirty="0" err="1" smtClean="0">
                          <a:solidFill>
                            <a:srgbClr val="00B0F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độ</a:t>
                      </a:r>
                      <a:r>
                        <a:rPr lang="en-US" sz="2000" baseline="0" dirty="0" smtClean="0">
                          <a:solidFill>
                            <a:srgbClr val="00B0F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baseline="0" dirty="0" err="1" smtClean="0">
                          <a:solidFill>
                            <a:srgbClr val="00B0F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và</a:t>
                      </a:r>
                      <a:r>
                        <a:rPr lang="en-US" sz="2000" baseline="0" dirty="0" smtClean="0">
                          <a:solidFill>
                            <a:srgbClr val="00B0F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baseline="0" dirty="0" err="1" smtClean="0">
                          <a:solidFill>
                            <a:srgbClr val="00B0F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lượng</a:t>
                      </a:r>
                      <a:r>
                        <a:rPr lang="en-US" sz="2000" baseline="0" dirty="0" smtClean="0">
                          <a:solidFill>
                            <a:srgbClr val="00B0F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baseline="0" dirty="0" err="1" smtClean="0">
                          <a:solidFill>
                            <a:srgbClr val="00B0F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mưa</a:t>
                      </a:r>
                      <a:r>
                        <a:rPr lang="en-US" sz="2000" baseline="0" dirty="0" smtClean="0">
                          <a:solidFill>
                            <a:srgbClr val="00B0F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</a:t>
                      </a:r>
                      <a:r>
                        <a:rPr lang="en-US" sz="2000" baseline="0" dirty="0" err="1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dân</a:t>
                      </a:r>
                      <a:r>
                        <a:rPr lang="en-US" sz="2000" baseline="0" dirty="0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baseline="0" dirty="0" err="1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số</a:t>
                      </a:r>
                      <a:r>
                        <a:rPr lang="en-US" sz="2000" baseline="0" dirty="0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baseline="0" dirty="0" err="1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và</a:t>
                      </a:r>
                      <a:r>
                        <a:rPr lang="en-US" sz="2000" baseline="0" dirty="0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baseline="0" dirty="0" err="1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tỉ</a:t>
                      </a:r>
                      <a:r>
                        <a:rPr lang="en-US" sz="2000" baseline="0" dirty="0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baseline="0" dirty="0" err="1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lệ</a:t>
                      </a:r>
                      <a:r>
                        <a:rPr lang="en-US" sz="2000" baseline="0" dirty="0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baseline="0" dirty="0" err="1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gia</a:t>
                      </a:r>
                      <a:r>
                        <a:rPr lang="en-US" sz="2000" baseline="0" dirty="0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baseline="0" dirty="0" err="1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tăng</a:t>
                      </a:r>
                      <a:r>
                        <a:rPr lang="en-US" sz="2000" baseline="0" dirty="0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baseline="0" dirty="0" err="1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dân</a:t>
                      </a:r>
                      <a:r>
                        <a:rPr lang="en-US" sz="2000" baseline="0" dirty="0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baseline="0" dirty="0" err="1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số</a:t>
                      </a:r>
                      <a:r>
                        <a:rPr lang="en-US" sz="2000" baseline="0" dirty="0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</a:t>
                      </a:r>
                      <a:r>
                        <a:rPr lang="en-US" sz="2000" baseline="0" dirty="0" err="1" smtClean="0">
                          <a:solidFill>
                            <a:srgbClr val="000078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diện</a:t>
                      </a:r>
                      <a:r>
                        <a:rPr lang="en-US" sz="2000" baseline="0" dirty="0" smtClean="0">
                          <a:solidFill>
                            <a:srgbClr val="000078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baseline="0" dirty="0" err="1" smtClean="0">
                          <a:solidFill>
                            <a:srgbClr val="000078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tích</a:t>
                      </a:r>
                      <a:r>
                        <a:rPr lang="en-US" sz="2000" baseline="0" dirty="0" smtClean="0">
                          <a:solidFill>
                            <a:srgbClr val="000078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baseline="0" dirty="0" err="1" smtClean="0">
                          <a:solidFill>
                            <a:srgbClr val="000078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và</a:t>
                      </a:r>
                      <a:r>
                        <a:rPr lang="en-US" sz="2000" baseline="0" dirty="0" smtClean="0">
                          <a:solidFill>
                            <a:srgbClr val="000078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baseline="0" dirty="0" err="1" smtClean="0">
                          <a:solidFill>
                            <a:srgbClr val="000078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giá</a:t>
                      </a:r>
                      <a:r>
                        <a:rPr lang="en-US" sz="2000" baseline="0" dirty="0" smtClean="0">
                          <a:solidFill>
                            <a:srgbClr val="000078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baseline="0" dirty="0" err="1" smtClean="0">
                          <a:solidFill>
                            <a:srgbClr val="000078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trị</a:t>
                      </a:r>
                      <a:r>
                        <a:rPr lang="en-US" sz="2000" baseline="0" dirty="0" smtClean="0">
                          <a:solidFill>
                            <a:srgbClr val="000078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baseline="0" dirty="0" err="1" smtClean="0">
                          <a:solidFill>
                            <a:srgbClr val="000078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sản</a:t>
                      </a:r>
                      <a:r>
                        <a:rPr lang="en-US" sz="2000" baseline="0" dirty="0" smtClean="0">
                          <a:solidFill>
                            <a:srgbClr val="000078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baseline="0" dirty="0" err="1" smtClean="0">
                          <a:solidFill>
                            <a:srgbClr val="000078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xuất</a:t>
                      </a:r>
                      <a:r>
                        <a:rPr lang="en-US" sz="2000" baseline="0" dirty="0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</a:t>
                      </a:r>
                      <a:r>
                        <a:rPr lang="en-US" sz="2000" baseline="0" dirty="0" err="1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diện</a:t>
                      </a:r>
                      <a:r>
                        <a:rPr lang="en-US" sz="2000" baseline="0" dirty="0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baseline="0" dirty="0" err="1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tích</a:t>
                      </a:r>
                      <a:r>
                        <a:rPr lang="en-US" sz="2000" baseline="0" dirty="0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baseline="0" dirty="0" err="1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và</a:t>
                      </a:r>
                      <a:r>
                        <a:rPr lang="en-US" sz="2000" baseline="0" dirty="0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baseline="0" dirty="0" err="1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năng</a:t>
                      </a:r>
                      <a:r>
                        <a:rPr lang="en-US" sz="2000" baseline="0" dirty="0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baseline="0" dirty="0" err="1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suất</a:t>
                      </a:r>
                      <a:r>
                        <a:rPr lang="en-US" sz="2000" baseline="0" dirty="0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</a:t>
                      </a:r>
                      <a:r>
                        <a:rPr lang="en-US" sz="2000" baseline="0" dirty="0" err="1" smtClean="0">
                          <a:solidFill>
                            <a:srgbClr val="00B0F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tổng</a:t>
                      </a:r>
                      <a:r>
                        <a:rPr lang="en-US" sz="2000" baseline="0" dirty="0" smtClean="0">
                          <a:solidFill>
                            <a:srgbClr val="00B0F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baseline="0" dirty="0" err="1" smtClean="0">
                          <a:solidFill>
                            <a:srgbClr val="00B0F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số</a:t>
                      </a:r>
                      <a:r>
                        <a:rPr lang="en-US" sz="2000" baseline="0" dirty="0" smtClean="0">
                          <a:solidFill>
                            <a:srgbClr val="00B0F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…</a:t>
                      </a:r>
                      <a:r>
                        <a:rPr lang="en-US" sz="2000" baseline="0" dirty="0" err="1" smtClean="0">
                          <a:solidFill>
                            <a:srgbClr val="00B0F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và</a:t>
                      </a:r>
                      <a:r>
                        <a:rPr lang="en-US" sz="2000" baseline="0" dirty="0" smtClean="0">
                          <a:solidFill>
                            <a:srgbClr val="00B0F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baseline="0" dirty="0" err="1" smtClean="0">
                          <a:solidFill>
                            <a:srgbClr val="00B0F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tỉ</a:t>
                      </a:r>
                      <a:r>
                        <a:rPr lang="en-US" sz="2000" baseline="0" dirty="0" smtClean="0">
                          <a:solidFill>
                            <a:srgbClr val="00B0F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baseline="0" dirty="0" err="1" smtClean="0">
                          <a:solidFill>
                            <a:srgbClr val="00B0F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lệ</a:t>
                      </a:r>
                      <a:r>
                        <a:rPr lang="en-US" sz="2000" baseline="0" dirty="0" smtClean="0">
                          <a:solidFill>
                            <a:srgbClr val="00B0F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,…</a:t>
                      </a:r>
                    </a:p>
                    <a:p>
                      <a:pPr marL="0" indent="0" algn="l">
                        <a:buFontTx/>
                        <a:buNone/>
                      </a:pPr>
                      <a:r>
                        <a:rPr lang="en-US" sz="20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  <a:r>
                        <a:rPr lang="en-US" sz="2000" dirty="0" err="1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Tình</a:t>
                      </a:r>
                      <a:r>
                        <a:rPr lang="en-US" sz="200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baseline="0" dirty="0" err="1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hình</a:t>
                      </a:r>
                      <a:r>
                        <a:rPr lang="en-US" sz="200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baseline="0" dirty="0" err="1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phát</a:t>
                      </a:r>
                      <a:r>
                        <a:rPr lang="en-US" sz="200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baseline="0" dirty="0" err="1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triển</a:t>
                      </a:r>
                      <a:r>
                        <a:rPr lang="en-US" sz="200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</a:t>
                      </a:r>
                      <a:r>
                        <a:rPr lang="en-US" sz="2000" baseline="0" dirty="0" err="1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tình</a:t>
                      </a:r>
                      <a:r>
                        <a:rPr lang="en-US" sz="2000" baseline="0" dirty="0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baseline="0" dirty="0" err="1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hình</a:t>
                      </a:r>
                      <a:r>
                        <a:rPr lang="en-US" sz="2000" baseline="0" dirty="0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baseline="0" dirty="0" err="1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sản</a:t>
                      </a:r>
                      <a:r>
                        <a:rPr lang="en-US" sz="2000" baseline="0" dirty="0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baseline="0" dirty="0" err="1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xuất</a:t>
                      </a:r>
                      <a:r>
                        <a:rPr lang="en-US" sz="200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</a:t>
                      </a:r>
                      <a:r>
                        <a:rPr lang="en-US" sz="2000" baseline="0" dirty="0" err="1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tình</a:t>
                      </a:r>
                      <a:r>
                        <a:rPr lang="en-US" sz="200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baseline="0" dirty="0" err="1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hình</a:t>
                      </a:r>
                      <a:r>
                        <a:rPr lang="en-US" sz="200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baseline="0" dirty="0" err="1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đầu</a:t>
                      </a:r>
                      <a:r>
                        <a:rPr lang="en-US" sz="200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baseline="0" dirty="0" err="1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tư</a:t>
                      </a:r>
                      <a:r>
                        <a:rPr lang="en-US" sz="200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,…</a:t>
                      </a:r>
                    </a:p>
                    <a:p>
                      <a:pPr marL="0" indent="0" algn="l">
                        <a:buFontTx/>
                        <a:buNone/>
                      </a:pPr>
                      <a:endParaRPr lang="en-US" sz="24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38100" cap="flat" cmpd="sng" algn="ctr">
                      <a:solidFill>
                        <a:srgbClr val="280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280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280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280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314053003"/>
                  </a:ext>
                </a:extLst>
              </a:tr>
              <a:tr h="192911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err="1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Biểu</a:t>
                      </a:r>
                      <a:r>
                        <a:rPr lang="en-US" sz="24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400" dirty="0" err="1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đồ</a:t>
                      </a:r>
                      <a:r>
                        <a:rPr lang="en-US" sz="24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400" dirty="0" err="1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kết</a:t>
                      </a:r>
                      <a:r>
                        <a:rPr lang="en-US" sz="240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400" baseline="0" dirty="0" err="1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hợp</a:t>
                      </a:r>
                      <a:r>
                        <a:rPr lang="en-US" sz="240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400" baseline="0" dirty="0" err="1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đường</a:t>
                      </a:r>
                      <a:r>
                        <a:rPr lang="en-US" sz="240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– </a:t>
                      </a:r>
                      <a:r>
                        <a:rPr lang="en-US" sz="2400" baseline="0" dirty="0" err="1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miền</a:t>
                      </a:r>
                      <a:endParaRPr lang="en-US" sz="2400" dirty="0" smtClean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endParaRPr lang="en-US" sz="24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38100" cap="flat" cmpd="sng" algn="ctr">
                      <a:solidFill>
                        <a:srgbClr val="280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280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280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280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</a:t>
                      </a:r>
                      <a:r>
                        <a:rPr lang="en-US" sz="2400" b="1" dirty="0" err="1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Có</a:t>
                      </a:r>
                      <a:r>
                        <a:rPr lang="en-US" sz="2400" b="1" baseline="0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2 </a:t>
                      </a:r>
                      <a:r>
                        <a:rPr lang="en-US" sz="2400" b="1" baseline="0" dirty="0" err="1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đơn</a:t>
                      </a:r>
                      <a:r>
                        <a:rPr lang="en-US" sz="2400" b="1" baseline="0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baseline="0" dirty="0" err="1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vị</a:t>
                      </a:r>
                      <a:r>
                        <a:rPr lang="en-US" sz="2400" b="1" baseline="0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baseline="0" dirty="0" err="1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khác</a:t>
                      </a:r>
                      <a:r>
                        <a:rPr lang="en-US" sz="2400" b="1" baseline="0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baseline="0" dirty="0" err="1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nhau</a:t>
                      </a:r>
                      <a:endParaRPr lang="en-US" sz="2400" b="1" baseline="0" dirty="0" smtClean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</a:t>
                      </a:r>
                      <a:r>
                        <a:rPr lang="en-US" sz="240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Thể</a:t>
                      </a:r>
                      <a:r>
                        <a:rPr lang="en-US" sz="24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hiện</a:t>
                      </a:r>
                      <a:r>
                        <a:rPr lang="en-US" sz="24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r>
                        <a:rPr lang="en-US" sz="24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đại</a:t>
                      </a:r>
                      <a:r>
                        <a:rPr lang="en-US" sz="24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lượng</a:t>
                      </a:r>
                      <a:r>
                        <a:rPr lang="en-US" sz="24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400" baseline="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trong</a:t>
                      </a:r>
                      <a:r>
                        <a:rPr lang="en-US" sz="24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đó</a:t>
                      </a:r>
                      <a:r>
                        <a:rPr lang="en-US" sz="24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1 </a:t>
                      </a:r>
                      <a:r>
                        <a:rPr lang="en-US" sz="2400" baseline="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đại</a:t>
                      </a:r>
                      <a:r>
                        <a:rPr lang="en-US" sz="24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lượng</a:t>
                      </a:r>
                      <a:r>
                        <a:rPr lang="en-US" sz="24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là</a:t>
                      </a:r>
                      <a:r>
                        <a:rPr lang="en-US" sz="24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hiệu</a:t>
                      </a:r>
                      <a:r>
                        <a:rPr lang="en-US" sz="24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số</a:t>
                      </a:r>
                      <a:r>
                        <a:rPr lang="en-US" sz="24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của</a:t>
                      </a:r>
                      <a:r>
                        <a:rPr lang="en-US" sz="24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2 </a:t>
                      </a:r>
                      <a:r>
                        <a:rPr lang="en-US" sz="2400" baseline="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đại</a:t>
                      </a:r>
                      <a:r>
                        <a:rPr lang="en-US" sz="24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lượng</a:t>
                      </a:r>
                      <a:r>
                        <a:rPr lang="en-US" sz="24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kia</a:t>
                      </a:r>
                      <a:r>
                        <a:rPr kumimoji="0" lang="en-US" sz="2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Verdana" panose="020B0604030504040204" pitchFamily="34" charset="0"/>
                        </a:rPr>
                        <a:t>O</a:t>
                      </a: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>
                    <a:lnL w="38100" cap="flat" cmpd="sng" algn="ctr">
                      <a:solidFill>
                        <a:srgbClr val="280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280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280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280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38100" cap="flat" cmpd="sng" algn="ctr">
                      <a:solidFill>
                        <a:srgbClr val="280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280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280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280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54658689"/>
                  </a:ext>
                </a:extLst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3837187" y="70001"/>
            <a:ext cx="530668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NHẬN DẠNG BIỂU ĐỒ KẾT HỢP </a:t>
            </a:r>
            <a:endParaRPr lang="en-US" sz="24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022298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780675" y="232375"/>
            <a:ext cx="10972800" cy="1143000"/>
          </a:xfrm>
        </p:spPr>
        <p:txBody>
          <a:bodyPr/>
          <a:lstStyle/>
          <a:p>
            <a:r>
              <a:rPr lang="en-US" sz="2400" dirty="0" err="1" smtClean="0">
                <a:solidFill>
                  <a:srgbClr val="FF0000"/>
                </a:solidFill>
              </a:rPr>
              <a:t>Câu</a:t>
            </a:r>
            <a:r>
              <a:rPr lang="en-US" sz="2400" dirty="0" smtClean="0">
                <a:solidFill>
                  <a:srgbClr val="FF0000"/>
                </a:solidFill>
              </a:rPr>
              <a:t> 27-trang 12- </a:t>
            </a:r>
            <a:r>
              <a:rPr lang="en-US" sz="2400" dirty="0" err="1" smtClean="0">
                <a:solidFill>
                  <a:srgbClr val="FF0000"/>
                </a:solidFill>
              </a:rPr>
              <a:t>sách</a:t>
            </a:r>
            <a:r>
              <a:rPr lang="en-US" sz="2400" dirty="0" smtClean="0">
                <a:solidFill>
                  <a:srgbClr val="FF0000"/>
                </a:solidFill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</a:rPr>
              <a:t>ôn</a:t>
            </a:r>
            <a:r>
              <a:rPr lang="en-US" sz="2400" dirty="0" smtClean="0">
                <a:solidFill>
                  <a:srgbClr val="FF0000"/>
                </a:solidFill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</a:rPr>
              <a:t>thi</a:t>
            </a:r>
            <a:r>
              <a:rPr lang="en-US" sz="2400" dirty="0" smtClean="0">
                <a:solidFill>
                  <a:srgbClr val="FF0000"/>
                </a:solidFill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</a:rPr>
              <a:t>vào</a:t>
            </a:r>
            <a:r>
              <a:rPr lang="en-US" sz="2400" dirty="0" smtClean="0">
                <a:solidFill>
                  <a:srgbClr val="FF0000"/>
                </a:solidFill>
              </a:rPr>
              <a:t> 10 </a:t>
            </a:r>
            <a:r>
              <a:rPr lang="en-US" sz="2400" dirty="0" err="1" smtClean="0">
                <a:solidFill>
                  <a:srgbClr val="FF0000"/>
                </a:solidFill>
              </a:rPr>
              <a:t>năm</a:t>
            </a:r>
            <a:r>
              <a:rPr lang="en-US" sz="2400" dirty="0" smtClean="0">
                <a:solidFill>
                  <a:srgbClr val="FF0000"/>
                </a:solidFill>
              </a:rPr>
              <a:t> 2019-2020 </a:t>
            </a:r>
            <a:endParaRPr lang="en-US" sz="2400" dirty="0">
              <a:solidFill>
                <a:srgbClr val="FF0000"/>
              </a:solidFill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3300417" y="-1925053"/>
            <a:ext cx="5687869" cy="11614484"/>
          </a:xfrm>
        </p:spPr>
      </p:pic>
      <p:sp>
        <p:nvSpPr>
          <p:cNvPr id="5" name="Oval 4"/>
          <p:cNvSpPr/>
          <p:nvPr/>
        </p:nvSpPr>
        <p:spPr>
          <a:xfrm>
            <a:off x="5999746" y="6095999"/>
            <a:ext cx="561475" cy="63012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7764376" y="4997744"/>
            <a:ext cx="3785938" cy="461665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solidFill>
                  <a:srgbClr val="FF0000"/>
                </a:solidFill>
              </a:rPr>
              <a:t>Tỉ</a:t>
            </a:r>
            <a:r>
              <a:rPr lang="en-US" sz="2400" dirty="0" smtClean="0">
                <a:solidFill>
                  <a:srgbClr val="FF0000"/>
                </a:solidFill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</a:rPr>
              <a:t>lệ</a:t>
            </a:r>
            <a:r>
              <a:rPr lang="en-US" sz="2400" dirty="0" smtClean="0">
                <a:solidFill>
                  <a:srgbClr val="FF0000"/>
                </a:solidFill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</a:rPr>
              <a:t>gia</a:t>
            </a:r>
            <a:r>
              <a:rPr lang="en-US" sz="2400" dirty="0" smtClean="0">
                <a:solidFill>
                  <a:srgbClr val="FF0000"/>
                </a:solidFill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</a:rPr>
              <a:t>tăng</a:t>
            </a:r>
            <a:r>
              <a:rPr lang="en-US" sz="2400" dirty="0" smtClean="0">
                <a:solidFill>
                  <a:srgbClr val="FF0000"/>
                </a:solidFill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</a:rPr>
              <a:t>dân</a:t>
            </a:r>
            <a:r>
              <a:rPr lang="en-US" sz="2400" dirty="0" smtClean="0">
                <a:solidFill>
                  <a:srgbClr val="FF0000"/>
                </a:solidFill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</a:rPr>
              <a:t>số</a:t>
            </a:r>
            <a:r>
              <a:rPr lang="en-US" sz="2400" dirty="0" smtClean="0">
                <a:solidFill>
                  <a:srgbClr val="FF0000"/>
                </a:solidFill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</a:rPr>
              <a:t>tự</a:t>
            </a:r>
            <a:r>
              <a:rPr lang="en-US" sz="2400" dirty="0" smtClean="0">
                <a:solidFill>
                  <a:srgbClr val="FF0000"/>
                </a:solidFill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</a:rPr>
              <a:t>nhiên</a:t>
            </a:r>
            <a:r>
              <a:rPr lang="en-US" sz="2400" dirty="0" smtClean="0">
                <a:solidFill>
                  <a:srgbClr val="FF0000"/>
                </a:solidFill>
              </a:rPr>
              <a:t>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155031" y="5459409"/>
            <a:ext cx="1411706" cy="461665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400" dirty="0" err="1">
                <a:solidFill>
                  <a:srgbClr val="FF0000"/>
                </a:solidFill>
              </a:rPr>
              <a:t>và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dirty="0" err="1">
                <a:solidFill>
                  <a:srgbClr val="FF0000"/>
                </a:solidFill>
              </a:rPr>
              <a:t>số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</a:rPr>
              <a:t>dân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8" name="Oval 7"/>
          <p:cNvSpPr/>
          <p:nvPr/>
        </p:nvSpPr>
        <p:spPr>
          <a:xfrm>
            <a:off x="4475748" y="3029246"/>
            <a:ext cx="625642" cy="529389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2374232" y="3882189"/>
            <a:ext cx="1876926" cy="352927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1373355" y="218456"/>
            <a:ext cx="1120388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SO SÁNH NHẬN DẠNG BIỂU ĐỒ CỘT GHÉP VỚI BIỂU ĐỒ KẾT HỢP </a:t>
            </a:r>
            <a:endParaRPr lang="en-US" sz="20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5301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724543" y="274637"/>
            <a:ext cx="11082445" cy="4525963"/>
          </a:xfrm>
        </p:spPr>
      </p:pic>
      <p:sp>
        <p:nvSpPr>
          <p:cNvPr id="9" name="TextBox 8"/>
          <p:cNvSpPr txBox="1"/>
          <p:nvPr/>
        </p:nvSpPr>
        <p:spPr>
          <a:xfrm>
            <a:off x="724543" y="5062679"/>
            <a:ext cx="1057976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err="1" smtClean="0"/>
              <a:t>Câu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hỏi</a:t>
            </a:r>
            <a:r>
              <a:rPr lang="en-US" sz="2000" b="1" dirty="0" smtClean="0"/>
              <a:t>: </a:t>
            </a:r>
            <a:r>
              <a:rPr lang="en-US" sz="2000" dirty="0" err="1" smtClean="0"/>
              <a:t>Biểu</a:t>
            </a:r>
            <a:r>
              <a:rPr lang="en-US" sz="2000" dirty="0" smtClean="0"/>
              <a:t> </a:t>
            </a:r>
            <a:r>
              <a:rPr lang="en-US" sz="2000" dirty="0" err="1" smtClean="0"/>
              <a:t>đồ</a:t>
            </a:r>
            <a:r>
              <a:rPr lang="en-US" sz="2000" dirty="0" smtClean="0"/>
              <a:t> </a:t>
            </a:r>
            <a:r>
              <a:rPr lang="en-US" sz="2000" dirty="0" err="1" smtClean="0"/>
              <a:t>thích</a:t>
            </a:r>
            <a:r>
              <a:rPr lang="en-US" sz="2000" dirty="0" smtClean="0"/>
              <a:t> </a:t>
            </a:r>
            <a:r>
              <a:rPr lang="en-US" sz="2000" dirty="0" err="1" smtClean="0"/>
              <a:t>hợp</a:t>
            </a:r>
            <a:r>
              <a:rPr lang="en-US" sz="2000" dirty="0" smtClean="0"/>
              <a:t> </a:t>
            </a:r>
            <a:r>
              <a:rPr lang="en-US" sz="2000" dirty="0" err="1" smtClean="0"/>
              <a:t>nhất</a:t>
            </a:r>
            <a:r>
              <a:rPr lang="en-US" sz="2000" dirty="0" smtClean="0"/>
              <a:t> </a:t>
            </a:r>
            <a:r>
              <a:rPr lang="en-US" sz="2000" dirty="0" err="1" smtClean="0"/>
              <a:t>thể</a:t>
            </a:r>
            <a:r>
              <a:rPr lang="en-US" sz="2000" dirty="0" smtClean="0"/>
              <a:t> </a:t>
            </a:r>
            <a:r>
              <a:rPr lang="en-US" sz="2000" dirty="0" err="1" smtClean="0"/>
              <a:t>hiện</a:t>
            </a:r>
            <a:r>
              <a:rPr lang="en-US" sz="2000" dirty="0" smtClean="0"/>
              <a:t> </a:t>
            </a:r>
            <a:r>
              <a:rPr lang="en-US" sz="2000" b="1" dirty="0" err="1" smtClean="0">
                <a:solidFill>
                  <a:srgbClr val="FF0000"/>
                </a:solidFill>
              </a:rPr>
              <a:t>sản</a:t>
            </a:r>
            <a:r>
              <a:rPr lang="en-US" sz="2000" b="1" dirty="0" smtClean="0">
                <a:solidFill>
                  <a:srgbClr val="FF0000"/>
                </a:solidFill>
              </a:rPr>
              <a:t> </a:t>
            </a:r>
            <a:r>
              <a:rPr lang="en-US" sz="2000" b="1" dirty="0" err="1" smtClean="0">
                <a:solidFill>
                  <a:srgbClr val="FF0000"/>
                </a:solidFill>
              </a:rPr>
              <a:t>lượng</a:t>
            </a:r>
            <a:r>
              <a:rPr lang="en-US" sz="2000" b="1" dirty="0" smtClean="0">
                <a:solidFill>
                  <a:srgbClr val="FF0000"/>
                </a:solidFill>
              </a:rPr>
              <a:t> </a:t>
            </a:r>
            <a:r>
              <a:rPr lang="en-US" sz="2000" dirty="0" err="1" smtClean="0"/>
              <a:t>dầu</a:t>
            </a:r>
            <a:r>
              <a:rPr lang="en-US" sz="2000" dirty="0" smtClean="0"/>
              <a:t> </a:t>
            </a:r>
            <a:r>
              <a:rPr lang="en-US" sz="2000" dirty="0" err="1" smtClean="0"/>
              <a:t>thô</a:t>
            </a:r>
            <a:r>
              <a:rPr lang="en-US" sz="2000" dirty="0" smtClean="0"/>
              <a:t> </a:t>
            </a:r>
            <a:r>
              <a:rPr lang="en-US" sz="2000" dirty="0" err="1" smtClean="0"/>
              <a:t>khai</a:t>
            </a:r>
            <a:r>
              <a:rPr lang="en-US" sz="2000" dirty="0" smtClean="0"/>
              <a:t> </a:t>
            </a:r>
            <a:r>
              <a:rPr lang="en-US" sz="2000" dirty="0" err="1" smtClean="0"/>
              <a:t>thác</a:t>
            </a:r>
            <a:r>
              <a:rPr lang="en-US" sz="2000" dirty="0" smtClean="0"/>
              <a:t>, </a:t>
            </a:r>
            <a:r>
              <a:rPr lang="en-US" sz="2000" dirty="0" err="1" smtClean="0"/>
              <a:t>dầu</a:t>
            </a:r>
            <a:r>
              <a:rPr lang="en-US" sz="2000" dirty="0" smtClean="0"/>
              <a:t> </a:t>
            </a:r>
            <a:r>
              <a:rPr lang="en-US" sz="2000" dirty="0" err="1" smtClean="0"/>
              <a:t>thô</a:t>
            </a:r>
            <a:r>
              <a:rPr lang="en-US" sz="2000" dirty="0" smtClean="0"/>
              <a:t> </a:t>
            </a:r>
            <a:r>
              <a:rPr lang="en-US" sz="2000" dirty="0" err="1" smtClean="0"/>
              <a:t>xuất</a:t>
            </a:r>
            <a:r>
              <a:rPr lang="en-US" sz="2000" dirty="0" smtClean="0"/>
              <a:t> </a:t>
            </a:r>
            <a:r>
              <a:rPr lang="en-US" sz="2000" dirty="0" err="1" smtClean="0"/>
              <a:t>khẩu</a:t>
            </a:r>
            <a:r>
              <a:rPr lang="en-US" sz="2000" dirty="0" smtClean="0"/>
              <a:t> </a:t>
            </a:r>
            <a:r>
              <a:rPr lang="en-US" sz="2000" dirty="0" err="1" smtClean="0"/>
              <a:t>và</a:t>
            </a:r>
            <a:r>
              <a:rPr lang="en-US" sz="2000" dirty="0" smtClean="0"/>
              <a:t> </a:t>
            </a:r>
            <a:r>
              <a:rPr lang="en-US" sz="2000" dirty="0" err="1"/>
              <a:t>khí</a:t>
            </a:r>
            <a:r>
              <a:rPr lang="en-US" sz="2000" dirty="0"/>
              <a:t> </a:t>
            </a:r>
            <a:r>
              <a:rPr lang="en-US" sz="2000" dirty="0" err="1"/>
              <a:t>tự</a:t>
            </a:r>
            <a:r>
              <a:rPr lang="en-US" sz="2000" dirty="0"/>
              <a:t> </a:t>
            </a:r>
            <a:r>
              <a:rPr lang="en-US" sz="2000" dirty="0" err="1" smtClean="0"/>
              <a:t>nhiên</a:t>
            </a:r>
            <a:r>
              <a:rPr lang="en-US" sz="2000" dirty="0" smtClean="0"/>
              <a:t> </a:t>
            </a:r>
            <a:r>
              <a:rPr lang="en-US" sz="2000" dirty="0" err="1" smtClean="0"/>
              <a:t>là</a:t>
            </a:r>
            <a:r>
              <a:rPr lang="en-US" sz="2000" dirty="0" smtClean="0"/>
              <a:t>: </a:t>
            </a:r>
          </a:p>
          <a:p>
            <a:r>
              <a:rPr lang="en-US" sz="2000" dirty="0" smtClean="0"/>
              <a:t>A. </a:t>
            </a:r>
            <a:r>
              <a:rPr lang="en-US" sz="2000" dirty="0" err="1" smtClean="0"/>
              <a:t>Biểu</a:t>
            </a:r>
            <a:r>
              <a:rPr lang="en-US" sz="2000" dirty="0" smtClean="0"/>
              <a:t> </a:t>
            </a:r>
            <a:r>
              <a:rPr lang="en-US" sz="2000" dirty="0" err="1" smtClean="0"/>
              <a:t>đồ</a:t>
            </a:r>
            <a:r>
              <a:rPr lang="en-US" sz="2000" dirty="0" smtClean="0"/>
              <a:t> </a:t>
            </a:r>
            <a:r>
              <a:rPr lang="en-US" sz="2000" dirty="0" err="1" smtClean="0"/>
              <a:t>cột</a:t>
            </a:r>
            <a:r>
              <a:rPr lang="en-US" sz="2000" dirty="0" smtClean="0"/>
              <a:t> </a:t>
            </a:r>
            <a:r>
              <a:rPr lang="en-US" sz="2000" dirty="0" err="1" smtClean="0"/>
              <a:t>ghép</a:t>
            </a:r>
            <a:r>
              <a:rPr lang="en-US" sz="2000" dirty="0" smtClean="0"/>
              <a:t>                 B. </a:t>
            </a:r>
            <a:r>
              <a:rPr lang="en-US" sz="2000" dirty="0" err="1" smtClean="0"/>
              <a:t>Biểu</a:t>
            </a:r>
            <a:r>
              <a:rPr lang="en-US" sz="2000" dirty="0" smtClean="0"/>
              <a:t> </a:t>
            </a:r>
            <a:r>
              <a:rPr lang="en-US" sz="2000" dirty="0" err="1" smtClean="0"/>
              <a:t>đồ</a:t>
            </a:r>
            <a:r>
              <a:rPr lang="en-US" sz="2000" dirty="0" smtClean="0"/>
              <a:t> </a:t>
            </a:r>
            <a:r>
              <a:rPr lang="en-US" sz="2000" dirty="0" err="1" smtClean="0"/>
              <a:t>đường</a:t>
            </a:r>
            <a:r>
              <a:rPr lang="en-US" sz="2000" dirty="0" smtClean="0"/>
              <a:t>                   C. </a:t>
            </a:r>
            <a:r>
              <a:rPr lang="en-US" sz="2000" dirty="0" err="1" smtClean="0"/>
              <a:t>Biểu</a:t>
            </a:r>
            <a:r>
              <a:rPr lang="en-US" sz="2000" dirty="0" smtClean="0"/>
              <a:t> </a:t>
            </a:r>
            <a:r>
              <a:rPr lang="en-US" sz="2000" dirty="0" err="1" smtClean="0"/>
              <a:t>đồ</a:t>
            </a:r>
            <a:r>
              <a:rPr lang="en-US" sz="2000" dirty="0" smtClean="0"/>
              <a:t> </a:t>
            </a:r>
            <a:r>
              <a:rPr lang="en-US" sz="2000" dirty="0" err="1" smtClean="0"/>
              <a:t>tròn</a:t>
            </a:r>
            <a:r>
              <a:rPr lang="en-US" sz="2000" dirty="0" smtClean="0"/>
              <a:t>                D. </a:t>
            </a:r>
            <a:r>
              <a:rPr lang="en-US" sz="2000" dirty="0" err="1" smtClean="0"/>
              <a:t>Biểu</a:t>
            </a:r>
            <a:r>
              <a:rPr lang="en-US" sz="2000" dirty="0" smtClean="0"/>
              <a:t> </a:t>
            </a:r>
            <a:r>
              <a:rPr lang="en-US" sz="2000" dirty="0" err="1" smtClean="0"/>
              <a:t>đồ</a:t>
            </a:r>
            <a:r>
              <a:rPr lang="en-US" sz="2000" dirty="0" smtClean="0"/>
              <a:t> </a:t>
            </a:r>
            <a:r>
              <a:rPr lang="en-US" sz="2000" dirty="0" err="1" smtClean="0"/>
              <a:t>kết</a:t>
            </a:r>
            <a:r>
              <a:rPr lang="en-US" sz="2000" dirty="0" smtClean="0"/>
              <a:t> </a:t>
            </a:r>
            <a:r>
              <a:rPr lang="en-US" sz="2000" dirty="0" err="1" smtClean="0"/>
              <a:t>hợp</a:t>
            </a:r>
            <a:endParaRPr lang="en-US" sz="2000" dirty="0"/>
          </a:p>
        </p:txBody>
      </p:sp>
      <p:sp>
        <p:nvSpPr>
          <p:cNvPr id="13" name="Oval 12"/>
          <p:cNvSpPr/>
          <p:nvPr/>
        </p:nvSpPr>
        <p:spPr>
          <a:xfrm>
            <a:off x="609600" y="5759116"/>
            <a:ext cx="449179" cy="31922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2229853" y="3427075"/>
            <a:ext cx="2021305" cy="25667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2077452" y="2747433"/>
            <a:ext cx="2021305" cy="256674"/>
          </a:xfrm>
          <a:prstGeom prst="ellipse">
            <a:avLst/>
          </a:prstGeom>
          <a:noFill/>
          <a:ln>
            <a:solidFill>
              <a:srgbClr val="66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/>
          <p:cNvSpPr/>
          <p:nvPr/>
        </p:nvSpPr>
        <p:spPr>
          <a:xfrm>
            <a:off x="2077451" y="2187548"/>
            <a:ext cx="2021305" cy="25667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88397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4898650"/>
              </p:ext>
            </p:extLst>
          </p:nvPr>
        </p:nvGraphicFramePr>
        <p:xfrm>
          <a:off x="381737" y="721085"/>
          <a:ext cx="11493135" cy="619260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91442">
                  <a:extLst>
                    <a:ext uri="{9D8B030D-6E8A-4147-A177-3AD203B41FA5}">
                      <a16:colId xmlns:a16="http://schemas.microsoft.com/office/drawing/2014/main" xmlns="" val="1790178192"/>
                    </a:ext>
                  </a:extLst>
                </a:gridCol>
                <a:gridCol w="2117558">
                  <a:extLst>
                    <a:ext uri="{9D8B030D-6E8A-4147-A177-3AD203B41FA5}">
                      <a16:colId xmlns:a16="http://schemas.microsoft.com/office/drawing/2014/main" xmlns="" val="894585398"/>
                    </a:ext>
                  </a:extLst>
                </a:gridCol>
                <a:gridCol w="1491916">
                  <a:extLst>
                    <a:ext uri="{9D8B030D-6E8A-4147-A177-3AD203B41FA5}">
                      <a16:colId xmlns:a16="http://schemas.microsoft.com/office/drawing/2014/main" xmlns="" val="1413614503"/>
                    </a:ext>
                  </a:extLst>
                </a:gridCol>
                <a:gridCol w="3593431">
                  <a:extLst>
                    <a:ext uri="{9D8B030D-6E8A-4147-A177-3AD203B41FA5}">
                      <a16:colId xmlns:a16="http://schemas.microsoft.com/office/drawing/2014/main" xmlns="" val="128606135"/>
                    </a:ext>
                  </a:extLst>
                </a:gridCol>
                <a:gridCol w="2698788">
                  <a:extLst>
                    <a:ext uri="{9D8B030D-6E8A-4147-A177-3AD203B41FA5}">
                      <a16:colId xmlns:a16="http://schemas.microsoft.com/office/drawing/2014/main" xmlns="" val="3718973814"/>
                    </a:ext>
                  </a:extLst>
                </a:gridCol>
              </a:tblGrid>
              <a:tr h="56723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err="1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Loại</a:t>
                      </a:r>
                      <a:r>
                        <a:rPr lang="en-US" sz="160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600" baseline="0" dirty="0" err="1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biểu</a:t>
                      </a:r>
                      <a:r>
                        <a:rPr lang="en-US" sz="160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600" baseline="0" dirty="0" err="1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đồ</a:t>
                      </a:r>
                      <a:endParaRPr lang="en-US" sz="16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err="1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Mốc</a:t>
                      </a:r>
                      <a:r>
                        <a:rPr lang="en-US" sz="160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600" baseline="0" dirty="0" err="1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thời</a:t>
                      </a:r>
                      <a:r>
                        <a:rPr lang="en-US" sz="160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600" baseline="0" dirty="0" err="1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gian</a:t>
                      </a:r>
                      <a:endParaRPr lang="en-US" sz="16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err="1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Đơn</a:t>
                      </a:r>
                      <a:r>
                        <a:rPr lang="en-US" sz="160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600" baseline="0" dirty="0" err="1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vị</a:t>
                      </a:r>
                      <a:endParaRPr lang="en-US" sz="16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err="1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Các</a:t>
                      </a:r>
                      <a:r>
                        <a:rPr lang="en-US" sz="160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600" baseline="0" dirty="0" err="1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từ</a:t>
                      </a:r>
                      <a:r>
                        <a:rPr lang="en-US" sz="160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600" baseline="0" dirty="0" err="1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khóa</a:t>
                      </a:r>
                      <a:endParaRPr lang="en-US" sz="16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err="1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Lưu</a:t>
                      </a:r>
                      <a:r>
                        <a:rPr lang="en-US" sz="160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ý</a:t>
                      </a:r>
                    </a:p>
                    <a:p>
                      <a:pPr algn="ctr"/>
                      <a:endParaRPr lang="en-US" sz="16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866235864"/>
                  </a:ext>
                </a:extLst>
              </a:tr>
              <a:tr h="1044898">
                <a:tc>
                  <a:txBody>
                    <a:bodyPr/>
                    <a:lstStyle/>
                    <a:p>
                      <a:pPr algn="ctr">
                        <a:lnSpc>
                          <a:spcPct val="300000"/>
                        </a:lnSpc>
                      </a:pPr>
                      <a:r>
                        <a:rPr lang="en-US" sz="1600" baseline="0" dirty="0" err="1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</a:t>
                      </a:r>
                      <a:r>
                        <a:rPr lang="en-US" sz="1600" dirty="0" err="1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ột</a:t>
                      </a:r>
                      <a:r>
                        <a:rPr lang="en-US" sz="16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600" dirty="0" err="1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đơn</a:t>
                      </a:r>
                      <a:endParaRPr lang="en-US" sz="16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280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 </a:t>
                      </a:r>
                      <a:r>
                        <a:rPr lang="en-US" sz="1600" dirty="0" err="1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năm</a:t>
                      </a:r>
                      <a:r>
                        <a:rPr lang="en-US" sz="16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600" dirty="0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</a:t>
                      </a:r>
                      <a:r>
                        <a:rPr lang="en-US" sz="1600" dirty="0" err="1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nếu</a:t>
                      </a:r>
                      <a:r>
                        <a:rPr lang="en-US" sz="1600" baseline="0" dirty="0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600" baseline="0" dirty="0" err="1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nhiều</a:t>
                      </a:r>
                      <a:r>
                        <a:rPr lang="en-US" sz="1600" baseline="0" dirty="0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600" baseline="0" dirty="0" err="1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đối</a:t>
                      </a:r>
                      <a:r>
                        <a:rPr lang="en-US" sz="1600" baseline="0" dirty="0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600" baseline="0" dirty="0" err="1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tượng</a:t>
                      </a:r>
                      <a:r>
                        <a:rPr lang="en-US" sz="1600" baseline="0" dirty="0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) </a:t>
                      </a:r>
                    </a:p>
                    <a:p>
                      <a:r>
                        <a:rPr lang="en-US" sz="160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 </a:t>
                      </a:r>
                      <a:r>
                        <a:rPr lang="en-US" sz="1600" baseline="0" dirty="0" err="1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năm</a:t>
                      </a:r>
                      <a:r>
                        <a:rPr lang="en-US" sz="160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600" baseline="0" dirty="0" err="1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trở</a:t>
                      </a:r>
                      <a:r>
                        <a:rPr lang="en-US" sz="160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600" baseline="0" dirty="0" err="1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lên</a:t>
                      </a:r>
                      <a:r>
                        <a:rPr lang="en-US" sz="160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600" baseline="0" dirty="0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</a:t>
                      </a:r>
                      <a:r>
                        <a:rPr lang="en-US" sz="1600" baseline="0" dirty="0" err="1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nếu</a:t>
                      </a:r>
                      <a:r>
                        <a:rPr lang="en-US" sz="1600" baseline="0" dirty="0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1 </a:t>
                      </a:r>
                      <a:r>
                        <a:rPr lang="en-US" sz="1600" baseline="0" dirty="0" err="1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đối</a:t>
                      </a:r>
                      <a:r>
                        <a:rPr lang="en-US" sz="1600" baseline="0" dirty="0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600" baseline="0" dirty="0" err="1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tượng</a:t>
                      </a:r>
                      <a:r>
                        <a:rPr lang="en-US" sz="1600" baseline="0" dirty="0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)</a:t>
                      </a:r>
                      <a:endParaRPr lang="en-US" sz="1600" dirty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r>
                        <a:rPr lang="en-US" sz="1600" dirty="0" err="1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Thường</a:t>
                      </a:r>
                      <a:r>
                        <a:rPr lang="en-US" sz="160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600" baseline="0" dirty="0" err="1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là</a:t>
                      </a:r>
                      <a:r>
                        <a:rPr lang="en-US" sz="160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600" baseline="0" dirty="0" err="1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</a:t>
                      </a:r>
                      <a:r>
                        <a:rPr lang="en-US" sz="1600" dirty="0" err="1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iá</a:t>
                      </a:r>
                      <a:r>
                        <a:rPr lang="en-US" sz="160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600" baseline="0" dirty="0" err="1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trị</a:t>
                      </a:r>
                      <a:r>
                        <a:rPr lang="en-US" sz="160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600" baseline="0" dirty="0" err="1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tuyệt</a:t>
                      </a:r>
                      <a:r>
                        <a:rPr lang="en-US" sz="160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600" baseline="0" dirty="0" err="1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đối</a:t>
                      </a:r>
                      <a:endParaRPr lang="en-US" sz="1600" baseline="0" dirty="0" smtClean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dirty="0" err="1" smtClean="0">
                          <a:solidFill>
                            <a:srgbClr val="FF0000"/>
                          </a:solidFill>
                        </a:rPr>
                        <a:t>Thể</a:t>
                      </a:r>
                      <a:r>
                        <a:rPr lang="en-US" sz="1600" b="1" baseline="0" dirty="0" smtClean="0">
                          <a:solidFill>
                            <a:srgbClr val="FF0000"/>
                          </a:solidFill>
                        </a:rPr>
                        <a:t> </a:t>
                      </a:r>
                      <a:r>
                        <a:rPr lang="en-US" sz="1600" b="1" baseline="0" dirty="0" err="1" smtClean="0">
                          <a:solidFill>
                            <a:srgbClr val="FF0000"/>
                          </a:solidFill>
                        </a:rPr>
                        <a:t>hiện</a:t>
                      </a:r>
                      <a:r>
                        <a:rPr lang="en-US" sz="1600" b="1" baseline="0" dirty="0" smtClean="0">
                          <a:solidFill>
                            <a:srgbClr val="FF0000"/>
                          </a:solidFill>
                        </a:rPr>
                        <a:t> </a:t>
                      </a:r>
                      <a:r>
                        <a:rPr lang="en-US" sz="1600" b="1" baseline="0" dirty="0" err="1" smtClean="0">
                          <a:solidFill>
                            <a:srgbClr val="FF0000"/>
                          </a:solidFill>
                        </a:rPr>
                        <a:t>k</a:t>
                      </a:r>
                      <a:r>
                        <a:rPr lang="en-US" sz="1600" b="1" dirty="0" err="1" smtClean="0">
                          <a:solidFill>
                            <a:srgbClr val="FF0000"/>
                          </a:solidFill>
                        </a:rPr>
                        <a:t>hối</a:t>
                      </a:r>
                      <a:r>
                        <a:rPr lang="en-US" sz="1600" b="1" baseline="0" dirty="0" smtClean="0">
                          <a:solidFill>
                            <a:srgbClr val="FF0000"/>
                          </a:solidFill>
                        </a:rPr>
                        <a:t> </a:t>
                      </a:r>
                      <a:r>
                        <a:rPr lang="en-US" sz="1600" b="1" baseline="0" dirty="0" err="1" smtClean="0">
                          <a:solidFill>
                            <a:srgbClr val="FF0000"/>
                          </a:solidFill>
                        </a:rPr>
                        <a:t>lượng</a:t>
                      </a:r>
                      <a:r>
                        <a:rPr lang="en-US" sz="1600" b="1" baseline="0" dirty="0" smtClean="0">
                          <a:solidFill>
                            <a:srgbClr val="FF0000"/>
                          </a:solidFill>
                        </a:rPr>
                        <a:t>, </a:t>
                      </a:r>
                      <a:r>
                        <a:rPr lang="en-US" sz="1600" b="1" baseline="0" dirty="0" err="1" smtClean="0">
                          <a:solidFill>
                            <a:srgbClr val="FF0000"/>
                          </a:solidFill>
                        </a:rPr>
                        <a:t>sản</a:t>
                      </a:r>
                      <a:r>
                        <a:rPr lang="en-US" sz="1600" b="1" baseline="0" dirty="0" smtClean="0">
                          <a:solidFill>
                            <a:srgbClr val="FF0000"/>
                          </a:solidFill>
                        </a:rPr>
                        <a:t> </a:t>
                      </a:r>
                      <a:r>
                        <a:rPr lang="en-US" sz="1600" b="1" baseline="0" dirty="0" err="1" smtClean="0">
                          <a:solidFill>
                            <a:srgbClr val="FF0000"/>
                          </a:solidFill>
                        </a:rPr>
                        <a:t>lượng</a:t>
                      </a:r>
                      <a:r>
                        <a:rPr lang="en-US" sz="1600" b="1" baseline="0" dirty="0" smtClean="0">
                          <a:solidFill>
                            <a:srgbClr val="FF0000"/>
                          </a:solidFill>
                        </a:rPr>
                        <a:t>, </a:t>
                      </a:r>
                      <a:r>
                        <a:rPr lang="en-US" sz="1600" b="1" baseline="0" dirty="0" err="1" smtClean="0">
                          <a:solidFill>
                            <a:srgbClr val="FF0000"/>
                          </a:solidFill>
                        </a:rPr>
                        <a:t>diện</a:t>
                      </a:r>
                      <a:r>
                        <a:rPr lang="en-US" sz="1600" b="1" baseline="0" dirty="0" smtClean="0">
                          <a:solidFill>
                            <a:srgbClr val="FF0000"/>
                          </a:solidFill>
                        </a:rPr>
                        <a:t> </a:t>
                      </a:r>
                      <a:r>
                        <a:rPr lang="en-US" sz="1600" b="1" baseline="0" dirty="0" err="1" smtClean="0">
                          <a:solidFill>
                            <a:srgbClr val="FF0000"/>
                          </a:solidFill>
                        </a:rPr>
                        <a:t>tích</a:t>
                      </a:r>
                      <a:r>
                        <a:rPr lang="en-US" sz="1600" b="1" baseline="0" dirty="0" smtClean="0">
                          <a:solidFill>
                            <a:srgbClr val="FF0000"/>
                          </a:solidFill>
                        </a:rPr>
                        <a:t>, </a:t>
                      </a:r>
                      <a:r>
                        <a:rPr lang="en-US" sz="1600" b="1" baseline="0" dirty="0" err="1" smtClean="0">
                          <a:solidFill>
                            <a:srgbClr val="FF0000"/>
                          </a:solidFill>
                        </a:rPr>
                        <a:t>giá</a:t>
                      </a:r>
                      <a:r>
                        <a:rPr lang="en-US" sz="1600" b="1" baseline="0" dirty="0" smtClean="0">
                          <a:solidFill>
                            <a:srgbClr val="FF0000"/>
                          </a:solidFill>
                        </a:rPr>
                        <a:t> </a:t>
                      </a:r>
                      <a:r>
                        <a:rPr lang="en-US" sz="1600" b="1" baseline="0" dirty="0" err="1" smtClean="0">
                          <a:solidFill>
                            <a:srgbClr val="FF0000"/>
                          </a:solidFill>
                        </a:rPr>
                        <a:t>trị</a:t>
                      </a:r>
                      <a:r>
                        <a:rPr lang="en-US" sz="1600" b="1" baseline="0" dirty="0" smtClean="0">
                          <a:solidFill>
                            <a:srgbClr val="FF0000"/>
                          </a:solidFill>
                        </a:rPr>
                        <a:t> </a:t>
                      </a:r>
                      <a:r>
                        <a:rPr lang="en-US" sz="1600" b="1" baseline="0" dirty="0" err="1" smtClean="0">
                          <a:solidFill>
                            <a:srgbClr val="FF0000"/>
                          </a:solidFill>
                        </a:rPr>
                        <a:t>sản</a:t>
                      </a:r>
                      <a:r>
                        <a:rPr lang="en-US" sz="1600" b="1" baseline="0" dirty="0" smtClean="0">
                          <a:solidFill>
                            <a:srgbClr val="FF0000"/>
                          </a:solidFill>
                        </a:rPr>
                        <a:t> </a:t>
                      </a:r>
                      <a:r>
                        <a:rPr lang="en-US" sz="1600" b="1" baseline="0" dirty="0" err="1" smtClean="0">
                          <a:solidFill>
                            <a:srgbClr val="FF0000"/>
                          </a:solidFill>
                        </a:rPr>
                        <a:t>xuất</a:t>
                      </a:r>
                      <a:r>
                        <a:rPr lang="en-US" sz="1600" b="1" baseline="0" dirty="0" smtClean="0">
                          <a:solidFill>
                            <a:srgbClr val="FF0000"/>
                          </a:solidFill>
                        </a:rPr>
                        <a:t>, </a:t>
                      </a:r>
                      <a:r>
                        <a:rPr lang="en-US" sz="1600" b="1" baseline="0" dirty="0" err="1" smtClean="0">
                          <a:solidFill>
                            <a:srgbClr val="FF0000"/>
                          </a:solidFill>
                        </a:rPr>
                        <a:t>mật</a:t>
                      </a:r>
                      <a:r>
                        <a:rPr lang="en-US" sz="1600" b="1" baseline="0" dirty="0" smtClean="0">
                          <a:solidFill>
                            <a:srgbClr val="FF0000"/>
                          </a:solidFill>
                        </a:rPr>
                        <a:t> </a:t>
                      </a:r>
                      <a:r>
                        <a:rPr lang="en-US" sz="1600" b="1" baseline="0" dirty="0" err="1" smtClean="0">
                          <a:solidFill>
                            <a:srgbClr val="FF0000"/>
                          </a:solidFill>
                        </a:rPr>
                        <a:t>độ</a:t>
                      </a:r>
                      <a:r>
                        <a:rPr lang="en-US" sz="1600" b="1" baseline="0" dirty="0" smtClean="0">
                          <a:solidFill>
                            <a:srgbClr val="FF0000"/>
                          </a:solidFill>
                        </a:rPr>
                        <a:t> </a:t>
                      </a:r>
                      <a:r>
                        <a:rPr lang="en-US" sz="1600" b="1" baseline="0" dirty="0" err="1" smtClean="0">
                          <a:solidFill>
                            <a:srgbClr val="FF0000"/>
                          </a:solidFill>
                        </a:rPr>
                        <a:t>dân</a:t>
                      </a:r>
                      <a:r>
                        <a:rPr lang="en-US" sz="1600" b="1" baseline="0" dirty="0" smtClean="0">
                          <a:solidFill>
                            <a:srgbClr val="FF0000"/>
                          </a:solidFill>
                        </a:rPr>
                        <a:t> </a:t>
                      </a:r>
                      <a:r>
                        <a:rPr lang="en-US" sz="1600" b="1" baseline="0" dirty="0" err="1" smtClean="0">
                          <a:solidFill>
                            <a:srgbClr val="FF0000"/>
                          </a:solidFill>
                        </a:rPr>
                        <a:t>số</a:t>
                      </a:r>
                      <a:r>
                        <a:rPr lang="en-US" sz="1600" b="1" baseline="0" dirty="0" smtClean="0">
                          <a:solidFill>
                            <a:srgbClr val="FF0000"/>
                          </a:solidFill>
                        </a:rPr>
                        <a:t>,..</a:t>
                      </a:r>
                      <a:endParaRPr lang="en-US" sz="1600" b="1" dirty="0" smtClean="0">
                        <a:solidFill>
                          <a:srgbClr val="FF0000"/>
                        </a:solidFill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600" i="1" dirty="0" smtClean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3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600" baseline="0" dirty="0" smtClean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600" baseline="0" dirty="0" smtClean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600" baseline="0" dirty="0" smtClean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600" baseline="0" dirty="0" smtClean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600" baseline="0" dirty="0" smtClean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600" baseline="0" dirty="0" smtClean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280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815291107"/>
                  </a:ext>
                </a:extLst>
              </a:tr>
              <a:tr h="1044898">
                <a:tc>
                  <a:txBody>
                    <a:bodyPr/>
                    <a:lstStyle/>
                    <a:p>
                      <a:pPr algn="ctr">
                        <a:lnSpc>
                          <a:spcPct val="300000"/>
                        </a:lnSpc>
                      </a:pPr>
                      <a:r>
                        <a:rPr lang="en-US" sz="1600" baseline="0" dirty="0" err="1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Cột</a:t>
                      </a:r>
                      <a:r>
                        <a:rPr lang="en-US" sz="160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600" baseline="0" dirty="0" err="1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ghép</a:t>
                      </a:r>
                      <a:endParaRPr lang="en-US" sz="16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280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2 </a:t>
                      </a:r>
                      <a:r>
                        <a:rPr lang="en-US" sz="1600" dirty="0" err="1" smtClean="0"/>
                        <a:t>năm</a:t>
                      </a:r>
                      <a:r>
                        <a:rPr lang="en-US" sz="1600" baseline="0" dirty="0" smtClean="0"/>
                        <a:t> </a:t>
                      </a:r>
                      <a:r>
                        <a:rPr lang="en-US" sz="1600" baseline="0" dirty="0" err="1" smtClean="0"/>
                        <a:t>trở</a:t>
                      </a:r>
                      <a:r>
                        <a:rPr lang="en-US" sz="1600" baseline="0" dirty="0" smtClean="0"/>
                        <a:t> </a:t>
                      </a:r>
                      <a:r>
                        <a:rPr lang="en-US" sz="1600" baseline="0" dirty="0" err="1" smtClean="0"/>
                        <a:t>lên</a:t>
                      </a:r>
                      <a:endParaRPr lang="en-US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1" baseline="0" dirty="0" smtClean="0">
                          <a:solidFill>
                            <a:srgbClr val="FF0000"/>
                          </a:solidFill>
                        </a:rPr>
                        <a:t>+ So </a:t>
                      </a:r>
                      <a:r>
                        <a:rPr lang="en-US" sz="1600" b="1" baseline="0" dirty="0" err="1" smtClean="0">
                          <a:solidFill>
                            <a:srgbClr val="FF0000"/>
                          </a:solidFill>
                        </a:rPr>
                        <a:t>sánh</a:t>
                      </a:r>
                      <a:r>
                        <a:rPr lang="en-US" sz="1600" b="1" baseline="0" dirty="0" smtClean="0">
                          <a:solidFill>
                            <a:srgbClr val="FF0000"/>
                          </a:solidFill>
                        </a:rPr>
                        <a:t>, </a:t>
                      </a:r>
                      <a:r>
                        <a:rPr lang="en-US" sz="1600" b="1" baseline="0" dirty="0" err="1" smtClean="0">
                          <a:solidFill>
                            <a:srgbClr val="FF0000"/>
                          </a:solidFill>
                        </a:rPr>
                        <a:t>t</a:t>
                      </a:r>
                      <a:r>
                        <a:rPr lang="en-US" sz="1600" b="1" dirty="0" err="1" smtClean="0">
                          <a:solidFill>
                            <a:srgbClr val="FF0000"/>
                          </a:solidFill>
                        </a:rPr>
                        <a:t>ình</a:t>
                      </a:r>
                      <a:r>
                        <a:rPr lang="en-US" sz="1600" b="1" baseline="0" dirty="0" smtClean="0">
                          <a:solidFill>
                            <a:srgbClr val="FF0000"/>
                          </a:solidFill>
                        </a:rPr>
                        <a:t> </a:t>
                      </a:r>
                      <a:r>
                        <a:rPr lang="en-US" sz="1600" b="1" baseline="0" dirty="0" err="1" smtClean="0">
                          <a:solidFill>
                            <a:srgbClr val="FF0000"/>
                          </a:solidFill>
                        </a:rPr>
                        <a:t>hình</a:t>
                      </a:r>
                      <a:r>
                        <a:rPr lang="en-US" sz="1600" b="1" baseline="0" dirty="0" smtClean="0">
                          <a:solidFill>
                            <a:srgbClr val="FF0000"/>
                          </a:solidFill>
                        </a:rPr>
                        <a:t>, </a:t>
                      </a:r>
                      <a:r>
                        <a:rPr lang="en-US" sz="1600" b="1" baseline="0" dirty="0" err="1" smtClean="0">
                          <a:solidFill>
                            <a:srgbClr val="FF0000"/>
                          </a:solidFill>
                        </a:rPr>
                        <a:t>quá</a:t>
                      </a:r>
                      <a:r>
                        <a:rPr lang="en-US" sz="1600" b="1" baseline="0" dirty="0" smtClean="0">
                          <a:solidFill>
                            <a:srgbClr val="FF0000"/>
                          </a:solidFill>
                        </a:rPr>
                        <a:t> </a:t>
                      </a:r>
                      <a:r>
                        <a:rPr lang="en-US" sz="1600" b="1" baseline="0" dirty="0" err="1" smtClean="0">
                          <a:solidFill>
                            <a:srgbClr val="FF0000"/>
                          </a:solidFill>
                        </a:rPr>
                        <a:t>trình</a:t>
                      </a:r>
                      <a:r>
                        <a:rPr lang="en-US" sz="1600" b="1" baseline="0" dirty="0" smtClean="0">
                          <a:solidFill>
                            <a:srgbClr val="FF0000"/>
                          </a:solidFill>
                        </a:rPr>
                        <a:t>, </a:t>
                      </a:r>
                      <a:r>
                        <a:rPr lang="en-US" sz="1600" b="1" baseline="0" dirty="0" err="1" smtClean="0">
                          <a:solidFill>
                            <a:srgbClr val="FF0000"/>
                          </a:solidFill>
                        </a:rPr>
                        <a:t>động</a:t>
                      </a:r>
                      <a:r>
                        <a:rPr lang="en-US" sz="1600" b="1" baseline="0" dirty="0" smtClean="0">
                          <a:solidFill>
                            <a:srgbClr val="FF0000"/>
                          </a:solidFill>
                        </a:rPr>
                        <a:t> </a:t>
                      </a:r>
                      <a:r>
                        <a:rPr lang="en-US" sz="1600" b="1" baseline="0" dirty="0" err="1" smtClean="0">
                          <a:solidFill>
                            <a:srgbClr val="FF0000"/>
                          </a:solidFill>
                        </a:rPr>
                        <a:t>thái</a:t>
                      </a:r>
                      <a:r>
                        <a:rPr lang="en-US" sz="1600" b="1" baseline="0" dirty="0" smtClean="0">
                          <a:solidFill>
                            <a:srgbClr val="FF0000"/>
                          </a:solidFill>
                        </a:rPr>
                        <a:t> </a:t>
                      </a:r>
                      <a:r>
                        <a:rPr lang="en-US" sz="1600" b="1" baseline="0" dirty="0" err="1" smtClean="0">
                          <a:solidFill>
                            <a:srgbClr val="FF0000"/>
                          </a:solidFill>
                        </a:rPr>
                        <a:t>phát</a:t>
                      </a:r>
                      <a:r>
                        <a:rPr lang="en-US" sz="1600" b="1" baseline="0" dirty="0" smtClean="0">
                          <a:solidFill>
                            <a:srgbClr val="FF0000"/>
                          </a:solidFill>
                        </a:rPr>
                        <a:t> </a:t>
                      </a:r>
                      <a:r>
                        <a:rPr lang="en-US" sz="1600" b="1" baseline="0" dirty="0" err="1" smtClean="0">
                          <a:solidFill>
                            <a:srgbClr val="FF0000"/>
                          </a:solidFill>
                        </a:rPr>
                        <a:t>triển</a:t>
                      </a:r>
                      <a:r>
                        <a:rPr lang="en-US" sz="1600" b="1" baseline="0" dirty="0" smtClean="0">
                          <a:solidFill>
                            <a:srgbClr val="FF0000"/>
                          </a:solidFill>
                        </a:rPr>
                        <a:t>,…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baseline="0" dirty="0" smtClean="0">
                          <a:solidFill>
                            <a:schemeClr val="tx1"/>
                          </a:solidFill>
                        </a:rPr>
                        <a:t>+ </a:t>
                      </a:r>
                      <a:r>
                        <a:rPr lang="en-US" sz="1600" b="0" baseline="0" dirty="0" err="1" smtClean="0">
                          <a:solidFill>
                            <a:schemeClr val="tx1"/>
                          </a:solidFill>
                        </a:rPr>
                        <a:t>Đơn</a:t>
                      </a:r>
                      <a:r>
                        <a:rPr lang="en-US" sz="1600" b="0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1600" b="0" baseline="0" dirty="0" err="1" smtClean="0">
                          <a:solidFill>
                            <a:schemeClr val="tx1"/>
                          </a:solidFill>
                        </a:rPr>
                        <a:t>vị</a:t>
                      </a:r>
                      <a:r>
                        <a:rPr lang="en-US" sz="1600" b="0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1600" b="0" baseline="0" dirty="0" err="1" smtClean="0">
                          <a:solidFill>
                            <a:schemeClr val="tx1"/>
                          </a:solidFill>
                        </a:rPr>
                        <a:t>có</a:t>
                      </a:r>
                      <a:r>
                        <a:rPr lang="en-US" sz="1600" b="0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1600" b="0" baseline="0" dirty="0" err="1" smtClean="0">
                          <a:solidFill>
                            <a:schemeClr val="tx1"/>
                          </a:solidFill>
                        </a:rPr>
                        <a:t>dấu</a:t>
                      </a:r>
                      <a:r>
                        <a:rPr lang="en-US" sz="1600" b="0" baseline="0" dirty="0" smtClean="0">
                          <a:solidFill>
                            <a:schemeClr val="tx1"/>
                          </a:solidFill>
                        </a:rPr>
                        <a:t> “/”: </a:t>
                      </a:r>
                      <a:r>
                        <a:rPr lang="en-US" sz="1600" b="0" baseline="0" dirty="0" err="1" smtClean="0">
                          <a:solidFill>
                            <a:schemeClr val="tx1"/>
                          </a:solidFill>
                        </a:rPr>
                        <a:t>tạ</a:t>
                      </a:r>
                      <a:r>
                        <a:rPr lang="en-US" sz="1600" b="0" baseline="0" dirty="0" smtClean="0">
                          <a:solidFill>
                            <a:schemeClr val="tx1"/>
                          </a:solidFill>
                        </a:rPr>
                        <a:t>/ha, kg/</a:t>
                      </a:r>
                      <a:r>
                        <a:rPr lang="en-US" sz="1600" b="0" baseline="0" dirty="0" err="1" smtClean="0">
                          <a:solidFill>
                            <a:schemeClr val="tx1"/>
                          </a:solidFill>
                        </a:rPr>
                        <a:t>người</a:t>
                      </a:r>
                      <a:r>
                        <a:rPr lang="en-US" sz="1600" b="0" baseline="0" dirty="0" smtClean="0">
                          <a:solidFill>
                            <a:schemeClr val="tx1"/>
                          </a:solidFill>
                        </a:rPr>
                        <a:t>, </a:t>
                      </a:r>
                      <a:r>
                        <a:rPr lang="en-US" sz="1600" b="0" baseline="0" dirty="0" err="1" smtClean="0">
                          <a:solidFill>
                            <a:schemeClr val="tx1"/>
                          </a:solidFill>
                        </a:rPr>
                        <a:t>người</a:t>
                      </a:r>
                      <a:r>
                        <a:rPr lang="en-US" sz="1600" b="0" baseline="0" dirty="0" smtClean="0">
                          <a:solidFill>
                            <a:schemeClr val="tx1"/>
                          </a:solidFill>
                        </a:rPr>
                        <a:t>/km</a:t>
                      </a:r>
                      <a:r>
                        <a:rPr lang="en-US" sz="1600" b="0" baseline="30000" dirty="0" smtClean="0">
                          <a:solidFill>
                            <a:schemeClr val="tx1"/>
                          </a:solidFill>
                        </a:rPr>
                        <a:t>2</a:t>
                      </a:r>
                      <a:r>
                        <a:rPr lang="en-US" sz="1600" b="0" baseline="0" dirty="0" smtClean="0">
                          <a:solidFill>
                            <a:schemeClr val="tx1"/>
                          </a:solidFill>
                        </a:rPr>
                        <a:t>,…</a:t>
                      </a:r>
                      <a:endParaRPr lang="en-US" sz="1600" b="0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529363799"/>
                  </a:ext>
                </a:extLst>
              </a:tr>
              <a:tr h="698486">
                <a:tc rowSpan="2">
                  <a:txBody>
                    <a:bodyPr/>
                    <a:lstStyle/>
                    <a:p>
                      <a:pPr algn="ctr">
                        <a:lnSpc>
                          <a:spcPct val="300000"/>
                        </a:lnSpc>
                      </a:pPr>
                      <a:r>
                        <a:rPr lang="en-US" sz="1600" baseline="0" dirty="0" err="1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Đường</a:t>
                      </a:r>
                      <a:r>
                        <a:rPr lang="en-US" sz="160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endParaRPr lang="en-US" sz="16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r>
                        <a:rPr lang="en-US" sz="1600" b="0" i="0" dirty="0" err="1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Chuỗi</a:t>
                      </a:r>
                      <a:r>
                        <a:rPr lang="en-US" sz="1600" b="0" i="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600" b="0" i="0" baseline="0" dirty="0" err="1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thời</a:t>
                      </a:r>
                      <a:r>
                        <a:rPr lang="en-US" sz="1600" b="0" i="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600" b="0" i="0" baseline="0" dirty="0" err="1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gian</a:t>
                      </a:r>
                      <a:r>
                        <a:rPr lang="en-US" sz="1600" b="0" i="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600" b="0" i="0" baseline="0" dirty="0" err="1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liên</a:t>
                      </a:r>
                      <a:r>
                        <a:rPr lang="en-US" sz="1600" b="0" i="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600" b="0" i="0" baseline="0" dirty="0" err="1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tục</a:t>
                      </a:r>
                      <a:r>
                        <a:rPr lang="en-US" sz="1600" b="0" i="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600" b="0" i="0" baseline="0" dirty="0" err="1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từ</a:t>
                      </a:r>
                      <a:r>
                        <a:rPr lang="en-US" sz="1600" b="0" i="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4 </a:t>
                      </a:r>
                      <a:r>
                        <a:rPr lang="en-US" sz="1600" b="0" i="0" baseline="0" dirty="0" err="1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năm</a:t>
                      </a:r>
                      <a:r>
                        <a:rPr lang="en-US" sz="1600" b="0" i="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600" b="0" i="0" baseline="0" dirty="0" err="1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trở</a:t>
                      </a:r>
                      <a:r>
                        <a:rPr lang="en-US" sz="1600" b="0" i="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600" b="0" i="0" baseline="0" dirty="0" err="1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lên</a:t>
                      </a:r>
                      <a:endParaRPr lang="en-US" sz="1600" b="0" i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+ </a:t>
                      </a:r>
                      <a:r>
                        <a:rPr lang="en-US" sz="1600" dirty="0" err="1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Giá</a:t>
                      </a:r>
                      <a:r>
                        <a:rPr lang="en-US" sz="160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600" baseline="0" dirty="0" err="1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trị</a:t>
                      </a:r>
                      <a:r>
                        <a:rPr lang="en-US" sz="160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600" baseline="0" dirty="0" err="1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tuyệt</a:t>
                      </a:r>
                      <a:r>
                        <a:rPr lang="en-US" sz="160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600" baseline="0" dirty="0" err="1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đối</a:t>
                      </a:r>
                      <a:endParaRPr lang="en-US" sz="1600" baseline="0" dirty="0" smtClean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1" dirty="0" smtClean="0">
                          <a:solidFill>
                            <a:srgbClr val="000078"/>
                          </a:solidFill>
                          <a:latin typeface="+mn-lt"/>
                          <a:cs typeface="+mn-cs"/>
                        </a:rPr>
                        <a:t>+</a:t>
                      </a:r>
                      <a:r>
                        <a:rPr lang="en-US" sz="1600" b="1" baseline="0" dirty="0" smtClean="0">
                          <a:solidFill>
                            <a:srgbClr val="000078"/>
                          </a:solidFill>
                          <a:latin typeface="+mn-lt"/>
                          <a:cs typeface="+mn-cs"/>
                        </a:rPr>
                        <a:t> </a:t>
                      </a:r>
                      <a:r>
                        <a:rPr lang="en-US" sz="1600" b="1" baseline="0" dirty="0" err="1" smtClean="0">
                          <a:solidFill>
                            <a:srgbClr val="000078"/>
                          </a:solidFill>
                          <a:latin typeface="+mn-lt"/>
                          <a:cs typeface="+mn-cs"/>
                        </a:rPr>
                        <a:t>Gia</a:t>
                      </a:r>
                      <a:r>
                        <a:rPr lang="en-US" sz="1600" b="1" baseline="0" dirty="0" smtClean="0">
                          <a:solidFill>
                            <a:srgbClr val="000078"/>
                          </a:solidFill>
                          <a:latin typeface="+mn-lt"/>
                          <a:cs typeface="+mn-cs"/>
                        </a:rPr>
                        <a:t> </a:t>
                      </a:r>
                      <a:r>
                        <a:rPr lang="en-US" sz="1600" b="1" baseline="0" dirty="0" err="1" smtClean="0">
                          <a:solidFill>
                            <a:srgbClr val="000078"/>
                          </a:solidFill>
                          <a:latin typeface="+mn-lt"/>
                          <a:cs typeface="+mn-cs"/>
                        </a:rPr>
                        <a:t>tăng</a:t>
                      </a:r>
                      <a:r>
                        <a:rPr lang="en-US" sz="1600" b="1" baseline="0" dirty="0" smtClean="0">
                          <a:solidFill>
                            <a:srgbClr val="000078"/>
                          </a:solidFill>
                          <a:latin typeface="+mn-lt"/>
                          <a:cs typeface="+mn-cs"/>
                        </a:rPr>
                        <a:t>, </a:t>
                      </a:r>
                      <a:r>
                        <a:rPr lang="en-US" sz="1600" b="1" baseline="0" dirty="0" err="1" smtClean="0">
                          <a:solidFill>
                            <a:srgbClr val="000078"/>
                          </a:solidFill>
                          <a:latin typeface="+mn-lt"/>
                          <a:cs typeface="+mn-cs"/>
                        </a:rPr>
                        <a:t>thay</a:t>
                      </a:r>
                      <a:r>
                        <a:rPr lang="en-US" sz="1600" b="1" baseline="0" dirty="0" smtClean="0">
                          <a:solidFill>
                            <a:srgbClr val="000078"/>
                          </a:solidFill>
                          <a:latin typeface="+mn-lt"/>
                          <a:cs typeface="+mn-cs"/>
                        </a:rPr>
                        <a:t> </a:t>
                      </a:r>
                      <a:r>
                        <a:rPr lang="en-US" sz="1600" b="1" baseline="0" dirty="0" err="1" smtClean="0">
                          <a:solidFill>
                            <a:srgbClr val="000078"/>
                          </a:solidFill>
                          <a:latin typeface="+mn-lt"/>
                          <a:cs typeface="+mn-cs"/>
                        </a:rPr>
                        <a:t>đổi</a:t>
                      </a:r>
                      <a:r>
                        <a:rPr lang="en-US" sz="1600" b="1" baseline="0" dirty="0" smtClean="0">
                          <a:solidFill>
                            <a:srgbClr val="000078"/>
                          </a:solidFill>
                          <a:latin typeface="+mn-lt"/>
                          <a:cs typeface="+mn-cs"/>
                        </a:rPr>
                        <a:t>, </a:t>
                      </a:r>
                      <a:r>
                        <a:rPr lang="en-US" sz="1600" b="1" baseline="0" dirty="0" err="1" smtClean="0">
                          <a:solidFill>
                            <a:srgbClr val="000078"/>
                          </a:solidFill>
                          <a:latin typeface="+mn-lt"/>
                          <a:cs typeface="+mn-cs"/>
                        </a:rPr>
                        <a:t>biến</a:t>
                      </a:r>
                      <a:r>
                        <a:rPr lang="en-US" sz="1600" b="1" baseline="0" dirty="0" smtClean="0">
                          <a:solidFill>
                            <a:srgbClr val="000078"/>
                          </a:solidFill>
                          <a:latin typeface="+mn-lt"/>
                          <a:cs typeface="+mn-cs"/>
                        </a:rPr>
                        <a:t> </a:t>
                      </a:r>
                      <a:r>
                        <a:rPr lang="en-US" sz="1600" b="1" baseline="0" dirty="0" err="1" smtClean="0">
                          <a:solidFill>
                            <a:srgbClr val="000078"/>
                          </a:solidFill>
                          <a:latin typeface="+mn-lt"/>
                          <a:cs typeface="+mn-cs"/>
                        </a:rPr>
                        <a:t>động</a:t>
                      </a:r>
                      <a:r>
                        <a:rPr lang="en-US" sz="1600" b="1" baseline="0" dirty="0" smtClean="0">
                          <a:solidFill>
                            <a:srgbClr val="000078"/>
                          </a:solidFill>
                          <a:latin typeface="+mn-lt"/>
                          <a:cs typeface="+mn-cs"/>
                        </a:rPr>
                        <a:t>, </a:t>
                      </a:r>
                      <a:r>
                        <a:rPr lang="en-US" sz="1600" b="1" baseline="0" dirty="0" err="1" smtClean="0">
                          <a:solidFill>
                            <a:srgbClr val="000078"/>
                          </a:solidFill>
                          <a:latin typeface="+mn-lt"/>
                          <a:cs typeface="+mn-cs"/>
                        </a:rPr>
                        <a:t>phát</a:t>
                      </a:r>
                      <a:r>
                        <a:rPr lang="en-US" sz="1600" b="1" baseline="0" dirty="0" smtClean="0">
                          <a:solidFill>
                            <a:srgbClr val="000078"/>
                          </a:solidFill>
                          <a:latin typeface="+mn-lt"/>
                          <a:cs typeface="+mn-cs"/>
                        </a:rPr>
                        <a:t> </a:t>
                      </a:r>
                      <a:r>
                        <a:rPr lang="en-US" sz="1600" b="1" baseline="0" dirty="0" err="1" smtClean="0">
                          <a:solidFill>
                            <a:srgbClr val="000078"/>
                          </a:solidFill>
                          <a:latin typeface="+mn-lt"/>
                          <a:cs typeface="+mn-cs"/>
                        </a:rPr>
                        <a:t>triển</a:t>
                      </a:r>
                      <a:r>
                        <a:rPr lang="en-US" sz="1600" b="1" baseline="0" dirty="0" smtClean="0">
                          <a:solidFill>
                            <a:srgbClr val="000078"/>
                          </a:solidFill>
                          <a:latin typeface="+mn-lt"/>
                          <a:cs typeface="+mn-cs"/>
                        </a:rPr>
                        <a:t>,…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280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791778823"/>
                  </a:ext>
                </a:extLst>
              </a:tr>
              <a:tr h="1283731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+ </a:t>
                      </a:r>
                      <a:r>
                        <a:rPr lang="en-US" sz="1600" baseline="0" dirty="0" err="1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Giá</a:t>
                      </a:r>
                      <a:r>
                        <a:rPr lang="en-US" sz="160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600" baseline="0" dirty="0" err="1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trị</a:t>
                      </a:r>
                      <a:r>
                        <a:rPr lang="en-US" sz="160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600" baseline="0" dirty="0" err="1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tương</a:t>
                      </a:r>
                      <a:r>
                        <a:rPr lang="en-US" sz="160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600" baseline="0" dirty="0" err="1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đối</a:t>
                      </a:r>
                      <a:r>
                        <a:rPr lang="en-US" sz="1600" baseline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(%)</a:t>
                      </a:r>
                      <a:endParaRPr lang="en-US" sz="1600" baseline="0" dirty="0" smtClean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en-US" sz="1600" b="1" i="0" u="none" dirty="0" smtClean="0">
                          <a:solidFill>
                            <a:srgbClr val="FF0000"/>
                          </a:solidFill>
                        </a:rPr>
                        <a:t>+ </a:t>
                      </a:r>
                      <a:r>
                        <a:rPr lang="en-US" altLang="en-US" sz="1600" b="1" i="0" u="none" dirty="0" err="1" smtClean="0">
                          <a:solidFill>
                            <a:srgbClr val="FF0000"/>
                          </a:solidFill>
                        </a:rPr>
                        <a:t>Tốc</a:t>
                      </a:r>
                      <a:r>
                        <a:rPr lang="en-US" altLang="en-US" sz="1600" b="1" i="0" u="none" dirty="0" smtClean="0">
                          <a:solidFill>
                            <a:srgbClr val="FF0000"/>
                          </a:solidFill>
                        </a:rPr>
                        <a:t> </a:t>
                      </a:r>
                      <a:r>
                        <a:rPr lang="en-US" altLang="en-US" sz="1600" b="1" i="0" u="none" dirty="0" err="1" smtClean="0">
                          <a:solidFill>
                            <a:srgbClr val="FF0000"/>
                          </a:solidFill>
                        </a:rPr>
                        <a:t>độ</a:t>
                      </a:r>
                      <a:r>
                        <a:rPr lang="en-US" altLang="en-US" sz="1600" b="1" i="0" u="none" dirty="0" smtClean="0">
                          <a:solidFill>
                            <a:srgbClr val="FF0000"/>
                          </a:solidFill>
                        </a:rPr>
                        <a:t> </a:t>
                      </a:r>
                      <a:r>
                        <a:rPr lang="en-US" altLang="en-US" sz="1600" b="1" i="0" u="none" dirty="0" err="1" smtClean="0">
                          <a:solidFill>
                            <a:srgbClr val="FF0000"/>
                          </a:solidFill>
                        </a:rPr>
                        <a:t>phát</a:t>
                      </a:r>
                      <a:r>
                        <a:rPr lang="en-US" altLang="en-US" sz="1600" b="1" i="0" u="none" dirty="0" smtClean="0">
                          <a:solidFill>
                            <a:srgbClr val="FF0000"/>
                          </a:solidFill>
                        </a:rPr>
                        <a:t> </a:t>
                      </a:r>
                      <a:r>
                        <a:rPr lang="en-US" altLang="en-US" sz="1600" b="1" i="0" u="none" dirty="0" err="1" smtClean="0">
                          <a:solidFill>
                            <a:srgbClr val="FF0000"/>
                          </a:solidFill>
                        </a:rPr>
                        <a:t>triển</a:t>
                      </a:r>
                      <a:r>
                        <a:rPr lang="en-US" altLang="en-US" sz="1600" b="1" i="0" u="none" dirty="0" smtClean="0">
                          <a:solidFill>
                            <a:srgbClr val="FF0000"/>
                          </a:solidFill>
                        </a:rPr>
                        <a:t>,</a:t>
                      </a:r>
                      <a:r>
                        <a:rPr lang="en-US" altLang="en-US" sz="1600" b="1" i="0" u="none" baseline="0" dirty="0" smtClean="0">
                          <a:solidFill>
                            <a:srgbClr val="FF0000"/>
                          </a:solidFill>
                        </a:rPr>
                        <a:t> </a:t>
                      </a:r>
                      <a:r>
                        <a:rPr lang="en-US" altLang="en-US" sz="1600" b="1" i="0" u="none" baseline="0" dirty="0" err="1" smtClean="0">
                          <a:solidFill>
                            <a:srgbClr val="FF0000"/>
                          </a:solidFill>
                        </a:rPr>
                        <a:t>t</a:t>
                      </a:r>
                      <a:r>
                        <a:rPr lang="en-US" altLang="en-US" sz="1600" b="1" i="0" u="none" dirty="0" err="1" smtClean="0">
                          <a:solidFill>
                            <a:srgbClr val="FF0000"/>
                          </a:solidFill>
                        </a:rPr>
                        <a:t>ốc</a:t>
                      </a:r>
                      <a:r>
                        <a:rPr lang="en-US" altLang="en-US" sz="1600" b="1" i="0" u="none" dirty="0" smtClean="0">
                          <a:solidFill>
                            <a:srgbClr val="FF0000"/>
                          </a:solidFill>
                        </a:rPr>
                        <a:t> </a:t>
                      </a:r>
                      <a:r>
                        <a:rPr lang="en-US" altLang="en-US" sz="1600" b="1" i="0" u="none" dirty="0" err="1" smtClean="0">
                          <a:solidFill>
                            <a:srgbClr val="FF0000"/>
                          </a:solidFill>
                        </a:rPr>
                        <a:t>độ</a:t>
                      </a:r>
                      <a:r>
                        <a:rPr lang="en-US" altLang="en-US" sz="1600" b="1" i="0" u="none" dirty="0" smtClean="0">
                          <a:solidFill>
                            <a:srgbClr val="FF0000"/>
                          </a:solidFill>
                        </a:rPr>
                        <a:t> </a:t>
                      </a:r>
                      <a:r>
                        <a:rPr lang="en-US" altLang="en-US" sz="1600" b="1" i="0" u="none" dirty="0" err="1" smtClean="0">
                          <a:solidFill>
                            <a:srgbClr val="FF0000"/>
                          </a:solidFill>
                        </a:rPr>
                        <a:t>tăng</a:t>
                      </a:r>
                      <a:r>
                        <a:rPr lang="en-US" altLang="en-US" sz="1600" b="1" i="0" u="none" dirty="0" smtClean="0">
                          <a:solidFill>
                            <a:srgbClr val="FF0000"/>
                          </a:solidFill>
                        </a:rPr>
                        <a:t> </a:t>
                      </a:r>
                      <a:r>
                        <a:rPr lang="en-US" altLang="en-US" sz="1600" b="1" i="0" u="none" dirty="0" err="1" smtClean="0">
                          <a:solidFill>
                            <a:srgbClr val="FF0000"/>
                          </a:solidFill>
                        </a:rPr>
                        <a:t>trưởng</a:t>
                      </a:r>
                      <a:r>
                        <a:rPr lang="en-US" altLang="en-US" sz="1600" b="1" i="0" u="none" dirty="0" smtClean="0">
                          <a:solidFill>
                            <a:srgbClr val="FF0000"/>
                          </a:solidFill>
                        </a:rPr>
                        <a:t>,</a:t>
                      </a:r>
                      <a:r>
                        <a:rPr lang="en-US" altLang="en-US" sz="1600" b="1" i="0" u="none" baseline="0" dirty="0" smtClean="0">
                          <a:solidFill>
                            <a:srgbClr val="FF0000"/>
                          </a:solidFill>
                        </a:rPr>
                        <a:t> </a:t>
                      </a:r>
                      <a:r>
                        <a:rPr lang="en-US" altLang="en-US" sz="1600" b="1" i="0" u="none" baseline="0" dirty="0" err="1" smtClean="0">
                          <a:solidFill>
                            <a:srgbClr val="FF0000"/>
                          </a:solidFill>
                        </a:rPr>
                        <a:t>C</a:t>
                      </a:r>
                      <a:r>
                        <a:rPr lang="en-US" altLang="en-US" sz="1600" b="1" i="0" u="none" dirty="0" err="1" smtClean="0">
                          <a:solidFill>
                            <a:srgbClr val="FF0000"/>
                          </a:solidFill>
                        </a:rPr>
                        <a:t>hỉ</a:t>
                      </a:r>
                      <a:r>
                        <a:rPr lang="en-US" altLang="en-US" sz="1600" b="1" i="0" u="none" dirty="0" smtClean="0">
                          <a:solidFill>
                            <a:srgbClr val="FF0000"/>
                          </a:solidFill>
                        </a:rPr>
                        <a:t> </a:t>
                      </a:r>
                      <a:r>
                        <a:rPr lang="en-US" altLang="en-US" sz="1600" b="1" i="0" u="none" dirty="0" err="1" smtClean="0">
                          <a:solidFill>
                            <a:srgbClr val="FF0000"/>
                          </a:solidFill>
                        </a:rPr>
                        <a:t>số</a:t>
                      </a:r>
                      <a:r>
                        <a:rPr lang="en-US" altLang="en-US" sz="1600" b="1" i="0" u="none" dirty="0" smtClean="0">
                          <a:solidFill>
                            <a:srgbClr val="FF0000"/>
                          </a:solidFill>
                        </a:rPr>
                        <a:t> </a:t>
                      </a:r>
                      <a:r>
                        <a:rPr lang="en-US" altLang="en-US" sz="1600" b="1" i="0" u="none" dirty="0" err="1" smtClean="0">
                          <a:solidFill>
                            <a:srgbClr val="FF0000"/>
                          </a:solidFill>
                        </a:rPr>
                        <a:t>tăng</a:t>
                      </a:r>
                      <a:r>
                        <a:rPr lang="en-US" altLang="en-US" sz="1600" b="1" i="0" u="none" dirty="0" smtClean="0">
                          <a:solidFill>
                            <a:srgbClr val="FF0000"/>
                          </a:solidFill>
                        </a:rPr>
                        <a:t> </a:t>
                      </a:r>
                      <a:r>
                        <a:rPr lang="en-US" altLang="en-US" sz="1600" b="1" i="0" u="none" dirty="0" err="1" smtClean="0">
                          <a:solidFill>
                            <a:srgbClr val="FF0000"/>
                          </a:solidFill>
                        </a:rPr>
                        <a:t>trưởng</a:t>
                      </a:r>
                      <a:r>
                        <a:rPr lang="en-US" altLang="en-US" sz="1600" b="1" i="0" u="none" baseline="0" dirty="0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,…</a:t>
                      </a:r>
                      <a:endParaRPr lang="en-US" sz="1600" b="1" i="0" u="none" dirty="0" smtClean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280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aseline="0" dirty="0" err="1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Khi</a:t>
                      </a:r>
                      <a:r>
                        <a:rPr lang="en-US" sz="160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600" baseline="0" dirty="0" err="1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vẽ</a:t>
                      </a:r>
                      <a:r>
                        <a:rPr lang="en-US" sz="160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</a:t>
                      </a:r>
                      <a:r>
                        <a:rPr lang="en-US" sz="1600" baseline="0" dirty="0" err="1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nếu</a:t>
                      </a:r>
                      <a:r>
                        <a:rPr lang="en-US" sz="160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600" baseline="0" dirty="0" err="1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đơn</a:t>
                      </a:r>
                      <a:r>
                        <a:rPr lang="en-US" sz="160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600" baseline="0" dirty="0" err="1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vị</a:t>
                      </a:r>
                      <a:r>
                        <a:rPr lang="en-US" sz="160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600" baseline="0" dirty="0" err="1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là</a:t>
                      </a:r>
                      <a:r>
                        <a:rPr lang="en-US" sz="160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600" baseline="0" dirty="0" err="1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giá</a:t>
                      </a:r>
                      <a:r>
                        <a:rPr lang="en-US" sz="160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600" baseline="0" dirty="0" err="1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trị</a:t>
                      </a:r>
                      <a:r>
                        <a:rPr lang="en-US" sz="160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600" baseline="0" dirty="0" err="1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tuyệt</a:t>
                      </a:r>
                      <a:r>
                        <a:rPr lang="en-US" sz="160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600" baseline="0" dirty="0" err="1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đối</a:t>
                      </a:r>
                      <a:r>
                        <a:rPr lang="en-US" sz="160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=&gt; </a:t>
                      </a:r>
                      <a:r>
                        <a:rPr lang="en-US" sz="1600" baseline="0" dirty="0" err="1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giá</a:t>
                      </a:r>
                      <a:r>
                        <a:rPr lang="en-US" sz="160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600" baseline="0" dirty="0" err="1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trị</a:t>
                      </a:r>
                      <a:r>
                        <a:rPr lang="en-US" sz="160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600" baseline="0" dirty="0" err="1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tương</a:t>
                      </a:r>
                      <a:r>
                        <a:rPr lang="en-US" sz="160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600" baseline="0" dirty="0" err="1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đối</a:t>
                      </a:r>
                      <a:r>
                        <a:rPr lang="en-US" sz="160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%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</a:t>
                      </a:r>
                      <a:r>
                        <a:rPr lang="en-US" sz="1600" baseline="0" dirty="0" err="1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năm</a:t>
                      </a:r>
                      <a:r>
                        <a:rPr lang="en-US" sz="160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600" baseline="0" dirty="0" err="1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đầu</a:t>
                      </a:r>
                      <a:r>
                        <a:rPr lang="en-US" sz="160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600" baseline="0" dirty="0" err="1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tiên</a:t>
                      </a:r>
                      <a:r>
                        <a:rPr lang="en-US" sz="160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= 100%)</a:t>
                      </a:r>
                      <a:endParaRPr lang="en-US" sz="1600" dirty="0" smtClean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280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280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91093180"/>
                  </a:ext>
                </a:extLst>
              </a:tr>
              <a:tr h="1497672">
                <a:tc>
                  <a:txBody>
                    <a:bodyPr/>
                    <a:lstStyle/>
                    <a:p>
                      <a:pPr algn="ctr">
                        <a:lnSpc>
                          <a:spcPct val="300000"/>
                        </a:lnSpc>
                      </a:pPr>
                      <a:r>
                        <a:rPr lang="en-US" sz="1600" baseline="0" dirty="0" err="1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Đường</a:t>
                      </a:r>
                      <a:r>
                        <a:rPr lang="en-US" sz="160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– </a:t>
                      </a:r>
                      <a:r>
                        <a:rPr lang="en-US" sz="1600" baseline="0" dirty="0" err="1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cột</a:t>
                      </a:r>
                      <a:endParaRPr lang="en-US" sz="16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i="0" baseline="0" dirty="0" err="1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Chuỗi</a:t>
                      </a:r>
                      <a:r>
                        <a:rPr lang="en-US" sz="1600" b="0" i="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600" b="0" i="0" baseline="0" dirty="0" err="1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thời</a:t>
                      </a:r>
                      <a:r>
                        <a:rPr lang="en-US" sz="1600" b="0" i="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600" b="0" i="0" baseline="0" dirty="0" err="1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gian</a:t>
                      </a:r>
                      <a:r>
                        <a:rPr lang="en-US" sz="1600" b="0" i="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600" b="0" i="0" baseline="0" dirty="0" err="1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liên</a:t>
                      </a:r>
                      <a:r>
                        <a:rPr lang="en-US" sz="1600" b="0" i="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600" b="0" i="0" baseline="0" dirty="0" err="1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tục</a:t>
                      </a:r>
                      <a:r>
                        <a:rPr lang="en-US" sz="1600" b="0" i="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600" b="0" i="0" baseline="0" dirty="0" err="1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từ</a:t>
                      </a:r>
                      <a:r>
                        <a:rPr lang="en-US" sz="1600" b="0" i="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4 </a:t>
                      </a:r>
                      <a:r>
                        <a:rPr lang="en-US" sz="1600" b="0" i="0" baseline="0" dirty="0" err="1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năm</a:t>
                      </a:r>
                      <a:r>
                        <a:rPr lang="en-US" sz="1600" b="0" i="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600" b="0" i="0" baseline="0" dirty="0" err="1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trở</a:t>
                      </a:r>
                      <a:r>
                        <a:rPr lang="en-US" sz="1600" b="0" i="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600" b="0" i="0" baseline="0" dirty="0" err="1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lên</a:t>
                      </a:r>
                      <a:endParaRPr lang="en-US" sz="1600" b="0" i="0" dirty="0" smtClean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 </a:t>
                      </a:r>
                      <a:r>
                        <a:rPr lang="en-US" sz="1600" dirty="0" err="1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loại</a:t>
                      </a:r>
                      <a:r>
                        <a:rPr lang="en-US" sz="160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600" baseline="0" dirty="0" err="1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đơn</a:t>
                      </a:r>
                      <a:r>
                        <a:rPr lang="en-US" sz="160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600" baseline="0" dirty="0" err="1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vị</a:t>
                      </a:r>
                      <a:r>
                        <a:rPr lang="en-US" sz="160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600" baseline="0" dirty="0" err="1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khác</a:t>
                      </a:r>
                      <a:r>
                        <a:rPr lang="en-US" sz="160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600" baseline="0" dirty="0" err="1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nhau</a:t>
                      </a:r>
                      <a:r>
                        <a:rPr lang="en-US" sz="160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600" baseline="0" dirty="0" err="1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của</a:t>
                      </a:r>
                      <a:r>
                        <a:rPr lang="en-US" sz="160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2 </a:t>
                      </a:r>
                      <a:r>
                        <a:rPr lang="en-US" sz="1600" baseline="0" dirty="0" err="1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đại</a:t>
                      </a:r>
                      <a:r>
                        <a:rPr lang="en-US" sz="160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600" baseline="0" dirty="0" err="1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lượng</a:t>
                      </a:r>
                      <a:r>
                        <a:rPr lang="en-US" sz="160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600" baseline="0" dirty="0" err="1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trở</a:t>
                      </a:r>
                      <a:r>
                        <a:rPr lang="en-US" sz="160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600" baseline="0" dirty="0" err="1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lên</a:t>
                      </a:r>
                      <a:endParaRPr lang="en-US" sz="16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>
                        <a:buFontTx/>
                        <a:buNone/>
                      </a:pPr>
                      <a:r>
                        <a:rPr lang="en-US" sz="16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</a:t>
                      </a:r>
                      <a:r>
                        <a:rPr lang="en-US" sz="160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Thể</a:t>
                      </a:r>
                      <a:r>
                        <a:rPr lang="en-US" sz="16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baseline="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hiện</a:t>
                      </a:r>
                      <a:r>
                        <a:rPr lang="en-US" sz="16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baseline="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mối</a:t>
                      </a:r>
                      <a:r>
                        <a:rPr lang="en-US" sz="16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baseline="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tương</a:t>
                      </a:r>
                      <a:r>
                        <a:rPr lang="en-US" sz="16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baseline="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quan</a:t>
                      </a:r>
                      <a:r>
                        <a:rPr lang="en-US" sz="16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baseline="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giữa</a:t>
                      </a:r>
                      <a:r>
                        <a:rPr lang="en-US" sz="16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b="1" u="sng" baseline="0" dirty="0" err="1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độ</a:t>
                      </a:r>
                      <a:r>
                        <a:rPr lang="en-US" sz="1600" b="1" u="sng" baseline="0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b="1" u="sng" baseline="0" dirty="0" err="1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lớn</a:t>
                      </a:r>
                      <a:r>
                        <a:rPr lang="en-US" sz="1600" b="1" u="sng" baseline="0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b="1" u="sng" baseline="0" dirty="0" err="1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và</a:t>
                      </a:r>
                      <a:r>
                        <a:rPr lang="en-US" sz="1600" b="1" u="sng" baseline="0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b="1" u="sng" baseline="0" dirty="0" err="1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động</a:t>
                      </a:r>
                      <a:r>
                        <a:rPr lang="en-US" sz="1600" b="1" u="sng" baseline="0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b="1" u="sng" baseline="0" dirty="0" err="1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thái</a:t>
                      </a:r>
                      <a:r>
                        <a:rPr lang="en-US" sz="1600" b="1" u="sng" baseline="0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b="1" u="sng" baseline="0" dirty="0" err="1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phát</a:t>
                      </a:r>
                      <a:r>
                        <a:rPr lang="en-US" sz="1600" b="1" u="sng" baseline="0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b="1" u="sng" baseline="0" dirty="0" err="1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triển</a:t>
                      </a:r>
                      <a:r>
                        <a:rPr lang="en-US" sz="1600" b="1" u="sng" baseline="0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1600" b="1" u="sng" baseline="0" dirty="0" err="1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như</a:t>
                      </a:r>
                      <a:r>
                        <a:rPr lang="en-US" sz="1600" b="1" u="sng" baseline="0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: </a:t>
                      </a:r>
                      <a:r>
                        <a:rPr lang="en-US" sz="1600" baseline="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Quy</a:t>
                      </a:r>
                      <a:r>
                        <a:rPr lang="en-US" sz="16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baseline="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mô</a:t>
                      </a:r>
                      <a:r>
                        <a:rPr lang="en-US" sz="16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1600" baseline="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cơ</a:t>
                      </a:r>
                      <a:r>
                        <a:rPr lang="en-US" sz="16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baseline="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cấu</a:t>
                      </a:r>
                      <a:r>
                        <a:rPr lang="en-US" sz="16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baseline="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và</a:t>
                      </a:r>
                      <a:r>
                        <a:rPr lang="en-US" sz="16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baseline="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sự</a:t>
                      </a:r>
                      <a:r>
                        <a:rPr lang="en-US" sz="16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baseline="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biến</a:t>
                      </a:r>
                      <a:r>
                        <a:rPr lang="en-US" sz="16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baseline="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đổi</a:t>
                      </a:r>
                      <a:r>
                        <a:rPr lang="en-US" sz="16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1600" baseline="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Quy</a:t>
                      </a:r>
                      <a:r>
                        <a:rPr lang="en-US" sz="16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baseline="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mô</a:t>
                      </a:r>
                      <a:r>
                        <a:rPr lang="en-US" sz="16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baseline="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và</a:t>
                      </a:r>
                      <a:r>
                        <a:rPr lang="en-US" sz="16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baseline="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sự</a:t>
                      </a:r>
                      <a:r>
                        <a:rPr lang="en-US" sz="16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baseline="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phát</a:t>
                      </a:r>
                      <a:r>
                        <a:rPr lang="en-US" sz="16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baseline="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triển</a:t>
                      </a:r>
                      <a:r>
                        <a:rPr lang="en-US" sz="16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1600" baseline="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Quy</a:t>
                      </a:r>
                      <a:r>
                        <a:rPr lang="en-US" sz="16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baseline="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mô</a:t>
                      </a:r>
                      <a:r>
                        <a:rPr lang="en-US" sz="16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1600" baseline="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cơ</a:t>
                      </a:r>
                      <a:r>
                        <a:rPr lang="en-US" sz="16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baseline="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cấu</a:t>
                      </a:r>
                      <a:r>
                        <a:rPr lang="en-US" sz="16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baseline="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và</a:t>
                      </a:r>
                      <a:r>
                        <a:rPr lang="en-US" sz="16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baseline="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sự</a:t>
                      </a:r>
                      <a:r>
                        <a:rPr lang="en-US" sz="16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baseline="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phát</a:t>
                      </a:r>
                      <a:r>
                        <a:rPr lang="en-US" sz="16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baseline="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triển</a:t>
                      </a:r>
                      <a:endParaRPr lang="en-US" sz="1600" baseline="0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280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280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425167249"/>
                  </a:ext>
                </a:extLst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381737" y="259418"/>
            <a:ext cx="1181026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TỔNG KẾT: NHẬN DẠNG CÁC LOAI BIỂU ĐỒ QUY MÔ, ĐỘNG THÁI PHÁT TRIỂN</a:t>
            </a:r>
            <a:endParaRPr lang="en-US" sz="24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201808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 descr="53702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20638"/>
            <a:ext cx="9144000" cy="6837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675" name="Text Box 3"/>
          <p:cNvSpPr txBox="1">
            <a:spLocks noChangeArrowheads="1"/>
          </p:cNvSpPr>
          <p:nvPr/>
        </p:nvSpPr>
        <p:spPr bwMode="auto">
          <a:xfrm rot="219488">
            <a:off x="3200090" y="2808373"/>
            <a:ext cx="6171426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50000"/>
              </a:spcBef>
              <a:buFont typeface="Arial" panose="020B0604020202020204" pitchFamily="34" charset="0"/>
              <a:buNone/>
            </a:pPr>
            <a:r>
              <a:rPr lang="en-US" altLang="vi-VN" sz="3600" b="1" dirty="0">
                <a:solidFill>
                  <a:srgbClr val="C91603"/>
                </a:solidFill>
              </a:rPr>
              <a:t>Xin </a:t>
            </a:r>
            <a:r>
              <a:rPr lang="en-US" altLang="vi-VN" sz="3600" b="1" dirty="0" err="1">
                <a:solidFill>
                  <a:srgbClr val="C91603"/>
                </a:solidFill>
              </a:rPr>
              <a:t>chân</a:t>
            </a:r>
            <a:r>
              <a:rPr lang="en-US" altLang="vi-VN" sz="3600" b="1" dirty="0">
                <a:solidFill>
                  <a:srgbClr val="C91603"/>
                </a:solidFill>
              </a:rPr>
              <a:t> </a:t>
            </a:r>
            <a:r>
              <a:rPr lang="en-US" altLang="vi-VN" sz="3600" b="1" dirty="0" err="1">
                <a:solidFill>
                  <a:srgbClr val="C91603"/>
                </a:solidFill>
              </a:rPr>
              <a:t>thành</a:t>
            </a:r>
            <a:r>
              <a:rPr lang="en-US" altLang="vi-VN" sz="3600" b="1" dirty="0">
                <a:solidFill>
                  <a:srgbClr val="C91603"/>
                </a:solidFill>
              </a:rPr>
              <a:t> </a:t>
            </a:r>
            <a:r>
              <a:rPr lang="en-US" altLang="vi-VN" sz="3600" b="1" dirty="0" err="1">
                <a:solidFill>
                  <a:srgbClr val="C91603"/>
                </a:solidFill>
              </a:rPr>
              <a:t>cám</a:t>
            </a:r>
            <a:r>
              <a:rPr lang="en-US" altLang="vi-VN" sz="3600" b="1" dirty="0">
                <a:solidFill>
                  <a:srgbClr val="C91603"/>
                </a:solidFill>
              </a:rPr>
              <a:t> </a:t>
            </a:r>
            <a:r>
              <a:rPr lang="en-US" altLang="vi-VN" sz="3600" b="1" dirty="0" err="1" smtClean="0">
                <a:solidFill>
                  <a:srgbClr val="C91603"/>
                </a:solidFill>
              </a:rPr>
              <a:t>ơn</a:t>
            </a:r>
            <a:r>
              <a:rPr lang="en-US" altLang="vi-VN" sz="3600" b="1" dirty="0" smtClean="0">
                <a:solidFill>
                  <a:srgbClr val="C91603"/>
                </a:solidFill>
              </a:rPr>
              <a:t> </a:t>
            </a:r>
            <a:r>
              <a:rPr lang="en-US" altLang="vi-VN" sz="3600" b="1" dirty="0" err="1">
                <a:solidFill>
                  <a:srgbClr val="C91603"/>
                </a:solidFill>
              </a:rPr>
              <a:t>các</a:t>
            </a:r>
            <a:r>
              <a:rPr lang="en-US" altLang="vi-VN" sz="3600" b="1" dirty="0">
                <a:solidFill>
                  <a:srgbClr val="C91603"/>
                </a:solidFill>
              </a:rPr>
              <a:t> </a:t>
            </a:r>
            <a:r>
              <a:rPr lang="en-US" altLang="vi-VN" sz="3600" b="1" dirty="0" err="1">
                <a:solidFill>
                  <a:srgbClr val="C91603"/>
                </a:solidFill>
              </a:rPr>
              <a:t>thầy</a:t>
            </a:r>
            <a:r>
              <a:rPr lang="en-US" altLang="vi-VN" sz="3600" b="1" dirty="0">
                <a:solidFill>
                  <a:srgbClr val="C91603"/>
                </a:solidFill>
              </a:rPr>
              <a:t> </a:t>
            </a:r>
            <a:r>
              <a:rPr lang="en-US" altLang="vi-VN" sz="3600" b="1" dirty="0" err="1">
                <a:solidFill>
                  <a:srgbClr val="C91603"/>
                </a:solidFill>
              </a:rPr>
              <a:t>cô</a:t>
            </a:r>
            <a:r>
              <a:rPr lang="en-US" altLang="vi-VN" sz="3600" b="1" dirty="0">
                <a:solidFill>
                  <a:srgbClr val="C91603"/>
                </a:solidFill>
              </a:rPr>
              <a:t> </a:t>
            </a:r>
            <a:r>
              <a:rPr lang="en-US" altLang="vi-VN" sz="3600" b="1" dirty="0" err="1" smtClean="0">
                <a:solidFill>
                  <a:srgbClr val="C91603"/>
                </a:solidFill>
              </a:rPr>
              <a:t>giáo</a:t>
            </a:r>
            <a:r>
              <a:rPr lang="en-US" altLang="vi-VN" sz="3600" b="1" dirty="0" smtClean="0">
                <a:solidFill>
                  <a:srgbClr val="C91603"/>
                </a:solidFill>
              </a:rPr>
              <a:t> </a:t>
            </a:r>
            <a:r>
              <a:rPr lang="en-US" altLang="vi-VN" sz="3600" b="1" dirty="0" err="1" smtClean="0">
                <a:solidFill>
                  <a:srgbClr val="C91603"/>
                </a:solidFill>
              </a:rPr>
              <a:t>đã</a:t>
            </a:r>
            <a:r>
              <a:rPr lang="en-US" altLang="vi-VN" sz="3600" b="1" dirty="0" smtClean="0">
                <a:solidFill>
                  <a:srgbClr val="C91603"/>
                </a:solidFill>
              </a:rPr>
              <a:t> </a:t>
            </a:r>
            <a:r>
              <a:rPr lang="en-US" altLang="vi-VN" sz="3600" b="1" dirty="0" err="1" smtClean="0">
                <a:solidFill>
                  <a:srgbClr val="C91603"/>
                </a:solidFill>
              </a:rPr>
              <a:t>lắng</a:t>
            </a:r>
            <a:r>
              <a:rPr lang="en-US" altLang="vi-VN" sz="3600" b="1" dirty="0" smtClean="0">
                <a:solidFill>
                  <a:srgbClr val="C91603"/>
                </a:solidFill>
              </a:rPr>
              <a:t> </a:t>
            </a:r>
            <a:r>
              <a:rPr lang="en-US" altLang="vi-VN" sz="3600" b="1" dirty="0" err="1" smtClean="0">
                <a:solidFill>
                  <a:srgbClr val="C91603"/>
                </a:solidFill>
              </a:rPr>
              <a:t>nghe</a:t>
            </a:r>
            <a:endParaRPr lang="en-US" altLang="vi-VN" sz="3600" b="1" dirty="0">
              <a:solidFill>
                <a:srgbClr val="C9160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03912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Block Arc 2"/>
          <p:cNvSpPr/>
          <p:nvPr/>
        </p:nvSpPr>
        <p:spPr>
          <a:xfrm>
            <a:off x="-869157" y="-175948"/>
            <a:ext cx="7293240" cy="7294563"/>
          </a:xfrm>
          <a:prstGeom prst="blockArc">
            <a:avLst>
              <a:gd name="adj1" fmla="val 18900000"/>
              <a:gd name="adj2" fmla="val 2700000"/>
              <a:gd name="adj3" fmla="val 296"/>
            </a:avLst>
          </a:prstGeom>
          <a:ln w="28575">
            <a:solidFill>
              <a:srgbClr val="008000"/>
            </a:solidFill>
          </a:ln>
        </p:spPr>
        <p:style>
          <a:lnRef idx="2">
            <a:schemeClr val="accent3">
              <a:shade val="60000"/>
              <a:hueOff val="0"/>
              <a:satOff val="0"/>
              <a:lumOff val="0"/>
              <a:alphaOff val="0"/>
            </a:schemeClr>
          </a:lnRef>
          <a:fillRef idx="0">
            <a:schemeClr val="accent3">
              <a:hueOff val="0"/>
              <a:satOff val="0"/>
              <a:lumOff val="0"/>
              <a:alphaOff val="0"/>
            </a:schemeClr>
          </a:fillRef>
          <a:effectRef idx="0">
            <a:schemeClr val="accent3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2" name="Freeform 11"/>
          <p:cNvSpPr/>
          <p:nvPr/>
        </p:nvSpPr>
        <p:spPr>
          <a:xfrm>
            <a:off x="5947449" y="1142376"/>
            <a:ext cx="5842196" cy="782657"/>
          </a:xfrm>
          <a:custGeom>
            <a:avLst/>
            <a:gdLst>
              <a:gd name="connsiteX0" fmla="*/ 0 w 5637513"/>
              <a:gd name="connsiteY0" fmla="*/ 0 h 833607"/>
              <a:gd name="connsiteX1" fmla="*/ 5637513 w 5637513"/>
              <a:gd name="connsiteY1" fmla="*/ 0 h 833607"/>
              <a:gd name="connsiteX2" fmla="*/ 5637513 w 5637513"/>
              <a:gd name="connsiteY2" fmla="*/ 833607 h 833607"/>
              <a:gd name="connsiteX3" fmla="*/ 0 w 5637513"/>
              <a:gd name="connsiteY3" fmla="*/ 833607 h 833607"/>
              <a:gd name="connsiteX4" fmla="*/ 0 w 5637513"/>
              <a:gd name="connsiteY4" fmla="*/ 0 h 8336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637513" h="833607">
                <a:moveTo>
                  <a:pt x="0" y="0"/>
                </a:moveTo>
                <a:lnTo>
                  <a:pt x="5637513" y="0"/>
                </a:lnTo>
                <a:lnTo>
                  <a:pt x="5637513" y="833607"/>
                </a:lnTo>
                <a:lnTo>
                  <a:pt x="0" y="833607"/>
                </a:lnTo>
                <a:lnTo>
                  <a:pt x="0" y="0"/>
                </a:lnTo>
                <a:close/>
              </a:path>
            </a:pathLst>
          </a:custGeom>
          <a:solidFill>
            <a:srgbClr val="008000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3">
              <a:hueOff val="0"/>
              <a:satOff val="0"/>
              <a:lumOff val="0"/>
              <a:alphaOff val="0"/>
            </a:schemeClr>
          </a:fillRef>
          <a:effectRef idx="0">
            <a:schemeClr val="accent3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lIns="661676" tIns="101600" rIns="101600" bIns="101600" spcCol="1270" anchor="ctr"/>
          <a:lstStyle/>
          <a:p>
            <a:pPr algn="just">
              <a:defRPr/>
            </a:pPr>
            <a:endParaRPr lang="en-US" altLang="en-US" sz="2800" dirty="0" smtClean="0">
              <a:solidFill>
                <a:schemeClr val="bg1"/>
              </a:solidFill>
              <a:latin typeface="Times New Roman" panose="02020603050405020304" pitchFamily="18" charset="0"/>
              <a:ea typeface="#9Slide03 Arima Madurai" pitchFamily="2" charset="0"/>
              <a:cs typeface="Times New Roman" panose="02020603050405020304" pitchFamily="18" charset="0"/>
            </a:endParaRPr>
          </a:p>
          <a:p>
            <a:pPr algn="just">
              <a:defRPr/>
            </a:pPr>
            <a:r>
              <a:rPr lang="en-US" altLang="en-US" sz="2800" dirty="0" err="1" smtClean="0">
                <a:solidFill>
                  <a:schemeClr val="bg1"/>
                </a:solidFill>
                <a:latin typeface="Times New Roman" panose="02020603050405020304" pitchFamily="18" charset="0"/>
                <a:ea typeface="#9Slide03 Arima Madurai" pitchFamily="2" charset="0"/>
                <a:cs typeface="Times New Roman" panose="02020603050405020304" pitchFamily="18" charset="0"/>
              </a:rPr>
              <a:t>Biểu</a:t>
            </a:r>
            <a:r>
              <a:rPr lang="en-US" altLang="en-US" sz="2800" dirty="0" smtClean="0">
                <a:solidFill>
                  <a:schemeClr val="bg1"/>
                </a:solidFill>
                <a:latin typeface="Times New Roman" panose="02020603050405020304" pitchFamily="18" charset="0"/>
                <a:ea typeface="#9Slide03 Arima Madurai" pitchFamily="2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 smtClean="0">
                <a:solidFill>
                  <a:schemeClr val="bg1"/>
                </a:solidFill>
                <a:latin typeface="Times New Roman" panose="02020603050405020304" pitchFamily="18" charset="0"/>
                <a:ea typeface="#9Slide03 Arima Madurai" pitchFamily="2" charset="0"/>
                <a:cs typeface="Times New Roman" panose="02020603050405020304" pitchFamily="18" charset="0"/>
              </a:rPr>
              <a:t>đồ</a:t>
            </a:r>
            <a:r>
              <a:rPr lang="en-US" altLang="en-US" sz="2800" dirty="0" smtClean="0">
                <a:solidFill>
                  <a:schemeClr val="bg1"/>
                </a:solidFill>
                <a:latin typeface="Times New Roman" panose="02020603050405020304" pitchFamily="18" charset="0"/>
                <a:ea typeface="#9Slide03 Arima Madurai" pitchFamily="2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 smtClean="0">
                <a:solidFill>
                  <a:schemeClr val="bg1"/>
                </a:solidFill>
                <a:latin typeface="Times New Roman" panose="02020603050405020304" pitchFamily="18" charset="0"/>
                <a:ea typeface="#9Slide03 Arima Madurai" pitchFamily="2" charset="0"/>
                <a:cs typeface="Times New Roman" panose="02020603050405020304" pitchFamily="18" charset="0"/>
              </a:rPr>
              <a:t>cột</a:t>
            </a:r>
            <a:endParaRPr lang="en-US" altLang="en-US" sz="2800" dirty="0">
              <a:solidFill>
                <a:schemeClr val="bg1"/>
              </a:solidFill>
              <a:latin typeface="Times New Roman" panose="02020603050405020304" pitchFamily="18" charset="0"/>
              <a:ea typeface="#9Slide03 Arima Madurai" pitchFamily="2" charset="0"/>
              <a:cs typeface="Times New Roman" panose="02020603050405020304" pitchFamily="18" charset="0"/>
            </a:endParaRPr>
          </a:p>
          <a:p>
            <a:pPr algn="just">
              <a:defRPr/>
            </a:pP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Oval 12"/>
          <p:cNvSpPr/>
          <p:nvPr/>
        </p:nvSpPr>
        <p:spPr>
          <a:xfrm>
            <a:off x="5167414" y="1102064"/>
            <a:ext cx="892968" cy="935303"/>
          </a:xfrm>
          <a:prstGeom prst="ellipse">
            <a:avLst/>
          </a:prstGeom>
        </p:spPr>
        <p:style>
          <a:lnRef idx="2">
            <a:schemeClr val="accent3">
              <a:hueOff val="0"/>
              <a:satOff val="0"/>
              <a:lumOff val="0"/>
              <a:alphaOff val="0"/>
            </a:schemeClr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4" name="Freeform 13"/>
          <p:cNvSpPr/>
          <p:nvPr/>
        </p:nvSpPr>
        <p:spPr>
          <a:xfrm>
            <a:off x="6568807" y="2809496"/>
            <a:ext cx="5678037" cy="765101"/>
          </a:xfrm>
          <a:custGeom>
            <a:avLst/>
            <a:gdLst>
              <a:gd name="connsiteX0" fmla="*/ 0 w 5159586"/>
              <a:gd name="connsiteY0" fmla="*/ 0 h 833607"/>
              <a:gd name="connsiteX1" fmla="*/ 5159586 w 5159586"/>
              <a:gd name="connsiteY1" fmla="*/ 0 h 833607"/>
              <a:gd name="connsiteX2" fmla="*/ 5159586 w 5159586"/>
              <a:gd name="connsiteY2" fmla="*/ 833607 h 833607"/>
              <a:gd name="connsiteX3" fmla="*/ 0 w 5159586"/>
              <a:gd name="connsiteY3" fmla="*/ 833607 h 833607"/>
              <a:gd name="connsiteX4" fmla="*/ 0 w 5159586"/>
              <a:gd name="connsiteY4" fmla="*/ 0 h 8336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159586" h="833607">
                <a:moveTo>
                  <a:pt x="0" y="0"/>
                </a:moveTo>
                <a:lnTo>
                  <a:pt x="5159586" y="0"/>
                </a:lnTo>
                <a:lnTo>
                  <a:pt x="5159586" y="833607"/>
                </a:lnTo>
                <a:lnTo>
                  <a:pt x="0" y="833607"/>
                </a:lnTo>
                <a:lnTo>
                  <a:pt x="0" y="0"/>
                </a:lnTo>
                <a:close/>
              </a:path>
            </a:pathLst>
          </a:custGeom>
          <a:solidFill>
            <a:srgbClr val="008000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3">
              <a:hueOff val="0"/>
              <a:satOff val="0"/>
              <a:lumOff val="0"/>
              <a:alphaOff val="0"/>
            </a:schemeClr>
          </a:fillRef>
          <a:effectRef idx="0">
            <a:schemeClr val="accent3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lIns="661676" tIns="101600" rIns="101600" bIns="101600" spcCol="1270" anchor="ctr"/>
          <a:lstStyle/>
          <a:p>
            <a:pPr>
              <a:defRPr/>
            </a:pPr>
            <a:r>
              <a:rPr lang="en-US" altLang="en-US" sz="2800" dirty="0" err="1" smtClean="0">
                <a:solidFill>
                  <a:schemeClr val="bg1"/>
                </a:solidFill>
                <a:latin typeface="Times New Roman" panose="02020603050405020304" pitchFamily="18" charset="0"/>
                <a:ea typeface="#9Slide03 Arima Madurai" pitchFamily="2" charset="0"/>
                <a:cs typeface="Times New Roman" panose="02020603050405020304" pitchFamily="18" charset="0"/>
              </a:rPr>
              <a:t>Biểu</a:t>
            </a:r>
            <a:r>
              <a:rPr lang="en-US" altLang="en-US" sz="2800" dirty="0" smtClean="0">
                <a:solidFill>
                  <a:schemeClr val="bg1"/>
                </a:solidFill>
                <a:latin typeface="Times New Roman" panose="02020603050405020304" pitchFamily="18" charset="0"/>
                <a:ea typeface="#9Slide03 Arima Madurai" pitchFamily="2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 smtClean="0">
                <a:solidFill>
                  <a:schemeClr val="bg1"/>
                </a:solidFill>
                <a:latin typeface="Times New Roman" panose="02020603050405020304" pitchFamily="18" charset="0"/>
                <a:ea typeface="#9Slide03 Arima Madurai" pitchFamily="2" charset="0"/>
                <a:cs typeface="Times New Roman" panose="02020603050405020304" pitchFamily="18" charset="0"/>
              </a:rPr>
              <a:t>đồ</a:t>
            </a:r>
            <a:r>
              <a:rPr lang="en-US" altLang="en-US" sz="2800" dirty="0" smtClean="0">
                <a:solidFill>
                  <a:schemeClr val="bg1"/>
                </a:solidFill>
                <a:latin typeface="Times New Roman" panose="02020603050405020304" pitchFamily="18" charset="0"/>
                <a:ea typeface="#9Slide03 Arima Madurai" pitchFamily="2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 smtClean="0">
                <a:solidFill>
                  <a:schemeClr val="bg1"/>
                </a:solidFill>
                <a:latin typeface="Times New Roman" panose="02020603050405020304" pitchFamily="18" charset="0"/>
                <a:ea typeface="#9Slide03 Arima Madurai" pitchFamily="2" charset="0"/>
                <a:cs typeface="Times New Roman" panose="02020603050405020304" pitchFamily="18" charset="0"/>
              </a:rPr>
              <a:t>đường</a:t>
            </a:r>
            <a:endParaRPr lang="en-US" altLang="en-US" sz="2800" dirty="0">
              <a:solidFill>
                <a:schemeClr val="bg1"/>
              </a:solidFill>
              <a:latin typeface="Times New Roman" panose="02020603050405020304" pitchFamily="18" charset="0"/>
              <a:ea typeface="#9Slide03 Arima Madurai" pitchFamily="2" charset="0"/>
              <a:cs typeface="Times New Roman" panose="02020603050405020304" pitchFamily="18" charset="0"/>
            </a:endParaRPr>
          </a:p>
        </p:txBody>
      </p:sp>
      <p:sp>
        <p:nvSpPr>
          <p:cNvPr id="15" name="Oval 14"/>
          <p:cNvSpPr/>
          <p:nvPr/>
        </p:nvSpPr>
        <p:spPr>
          <a:xfrm>
            <a:off x="5784882" y="2689625"/>
            <a:ext cx="918104" cy="1041135"/>
          </a:xfrm>
          <a:prstGeom prst="ellipse">
            <a:avLst/>
          </a:prstGeom>
        </p:spPr>
        <p:style>
          <a:lnRef idx="2">
            <a:schemeClr val="accent3">
              <a:hueOff val="0"/>
              <a:satOff val="0"/>
              <a:lumOff val="0"/>
              <a:alphaOff val="0"/>
            </a:schemeClr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5326841" y="1208337"/>
            <a:ext cx="456407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altLang="en-US" sz="4000" b="1" dirty="0">
                <a:solidFill>
                  <a:srgbClr val="008000"/>
                </a:solidFill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6107100" y="2848182"/>
            <a:ext cx="470958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altLang="en-US" sz="4000" b="1" dirty="0">
                <a:solidFill>
                  <a:srgbClr val="008000"/>
                </a:solidFill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4" name="Rounded Rectangle 3"/>
          <p:cNvSpPr/>
          <p:nvPr/>
        </p:nvSpPr>
        <p:spPr>
          <a:xfrm>
            <a:off x="818244" y="2615407"/>
            <a:ext cx="4439708" cy="1856052"/>
          </a:xfrm>
          <a:prstGeom prst="roundRect">
            <a:avLst/>
          </a:prstGeom>
          <a:solidFill>
            <a:srgbClr val="0099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3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defRPr/>
            </a:pPr>
            <a:r>
              <a:rPr lang="en-US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Nhóm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biểu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đồ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endParaRPr lang="en-US" sz="3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defRPr/>
            </a:pP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Qui </a:t>
            </a:r>
            <a:r>
              <a:rPr lang="en-US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mô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động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thái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phát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triển</a:t>
            </a:r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defRPr/>
            </a:pPr>
            <a:endParaRPr lang="en-US" sz="3200" b="1" dirty="0">
              <a:solidFill>
                <a:srgbClr val="FFC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Freeform 17"/>
          <p:cNvSpPr/>
          <p:nvPr/>
        </p:nvSpPr>
        <p:spPr>
          <a:xfrm>
            <a:off x="6314042" y="4514085"/>
            <a:ext cx="5561328" cy="655452"/>
          </a:xfrm>
          <a:custGeom>
            <a:avLst/>
            <a:gdLst>
              <a:gd name="connsiteX0" fmla="*/ 0 w 5159586"/>
              <a:gd name="connsiteY0" fmla="*/ 0 h 833607"/>
              <a:gd name="connsiteX1" fmla="*/ 5159586 w 5159586"/>
              <a:gd name="connsiteY1" fmla="*/ 0 h 833607"/>
              <a:gd name="connsiteX2" fmla="*/ 5159586 w 5159586"/>
              <a:gd name="connsiteY2" fmla="*/ 833607 h 833607"/>
              <a:gd name="connsiteX3" fmla="*/ 0 w 5159586"/>
              <a:gd name="connsiteY3" fmla="*/ 833607 h 833607"/>
              <a:gd name="connsiteX4" fmla="*/ 0 w 5159586"/>
              <a:gd name="connsiteY4" fmla="*/ 0 h 8336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159586" h="833607">
                <a:moveTo>
                  <a:pt x="0" y="0"/>
                </a:moveTo>
                <a:lnTo>
                  <a:pt x="5159586" y="0"/>
                </a:lnTo>
                <a:lnTo>
                  <a:pt x="5159586" y="833607"/>
                </a:lnTo>
                <a:lnTo>
                  <a:pt x="0" y="833607"/>
                </a:lnTo>
                <a:lnTo>
                  <a:pt x="0" y="0"/>
                </a:lnTo>
                <a:close/>
              </a:path>
            </a:pathLst>
          </a:custGeom>
          <a:solidFill>
            <a:srgbClr val="008000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3">
              <a:hueOff val="0"/>
              <a:satOff val="0"/>
              <a:lumOff val="0"/>
              <a:alphaOff val="0"/>
            </a:schemeClr>
          </a:fillRef>
          <a:effectRef idx="0">
            <a:schemeClr val="accent3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lIns="661676" tIns="101600" rIns="101600" bIns="101600" spcCol="1270" anchor="ctr"/>
          <a:lstStyle/>
          <a:p>
            <a:pPr>
              <a:defRPr/>
            </a:pPr>
            <a:r>
              <a:rPr lang="en-US" altLang="en-US" sz="2800" dirty="0" err="1" smtClean="0">
                <a:solidFill>
                  <a:schemeClr val="bg1"/>
                </a:solidFill>
                <a:latin typeface="Times New Roman" panose="02020603050405020304" pitchFamily="18" charset="0"/>
                <a:ea typeface="#9Slide03 Arima Madurai" pitchFamily="2" charset="0"/>
                <a:cs typeface="Times New Roman" panose="02020603050405020304" pitchFamily="18" charset="0"/>
              </a:rPr>
              <a:t>Biểu</a:t>
            </a:r>
            <a:r>
              <a:rPr lang="en-US" altLang="en-US" sz="2800" dirty="0" smtClean="0">
                <a:solidFill>
                  <a:schemeClr val="bg1"/>
                </a:solidFill>
                <a:latin typeface="Times New Roman" panose="02020603050405020304" pitchFamily="18" charset="0"/>
                <a:ea typeface="#9Slide03 Arima Madurai" pitchFamily="2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 smtClean="0">
                <a:solidFill>
                  <a:schemeClr val="bg1"/>
                </a:solidFill>
                <a:latin typeface="Times New Roman" panose="02020603050405020304" pitchFamily="18" charset="0"/>
                <a:ea typeface="#9Slide03 Arima Madurai" pitchFamily="2" charset="0"/>
                <a:cs typeface="Times New Roman" panose="02020603050405020304" pitchFamily="18" charset="0"/>
              </a:rPr>
              <a:t>đồ</a:t>
            </a:r>
            <a:r>
              <a:rPr lang="en-US" altLang="en-US" sz="2800" dirty="0" smtClean="0">
                <a:solidFill>
                  <a:schemeClr val="bg1"/>
                </a:solidFill>
                <a:latin typeface="Times New Roman" panose="02020603050405020304" pitchFamily="18" charset="0"/>
                <a:ea typeface="#9Slide03 Arima Madurai" pitchFamily="2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 smtClean="0">
                <a:solidFill>
                  <a:schemeClr val="bg1"/>
                </a:solidFill>
                <a:latin typeface="Times New Roman" panose="02020603050405020304" pitchFamily="18" charset="0"/>
                <a:ea typeface="#9Slide03 Arima Madurai" pitchFamily="2" charset="0"/>
                <a:cs typeface="Times New Roman" panose="02020603050405020304" pitchFamily="18" charset="0"/>
              </a:rPr>
              <a:t>kết</a:t>
            </a:r>
            <a:r>
              <a:rPr lang="en-US" altLang="en-US" sz="2800" dirty="0" smtClean="0">
                <a:solidFill>
                  <a:schemeClr val="bg1"/>
                </a:solidFill>
                <a:latin typeface="Times New Roman" panose="02020603050405020304" pitchFamily="18" charset="0"/>
                <a:ea typeface="#9Slide03 Arima Madurai" pitchFamily="2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 smtClean="0">
                <a:solidFill>
                  <a:schemeClr val="bg1"/>
                </a:solidFill>
                <a:latin typeface="Times New Roman" panose="02020603050405020304" pitchFamily="18" charset="0"/>
                <a:ea typeface="#9Slide03 Arima Madurai" pitchFamily="2" charset="0"/>
                <a:cs typeface="Times New Roman" panose="02020603050405020304" pitchFamily="18" charset="0"/>
              </a:rPr>
              <a:t>hợp</a:t>
            </a:r>
            <a:endParaRPr lang="en-US" altLang="en-US" sz="2800" dirty="0">
              <a:solidFill>
                <a:schemeClr val="bg1"/>
              </a:solidFill>
              <a:latin typeface="Times New Roman" panose="02020603050405020304" pitchFamily="18" charset="0"/>
              <a:ea typeface="#9Slide03 Arima Madurai" pitchFamily="2" charset="0"/>
              <a:cs typeface="Times New Roman" panose="02020603050405020304" pitchFamily="18" charset="0"/>
            </a:endParaRPr>
          </a:p>
        </p:txBody>
      </p:sp>
      <p:sp>
        <p:nvSpPr>
          <p:cNvPr id="19" name="Oval 18"/>
          <p:cNvSpPr/>
          <p:nvPr/>
        </p:nvSpPr>
        <p:spPr>
          <a:xfrm>
            <a:off x="5708190" y="4370713"/>
            <a:ext cx="879739" cy="922073"/>
          </a:xfrm>
          <a:prstGeom prst="ellipse">
            <a:avLst/>
          </a:prstGeom>
        </p:spPr>
        <p:style>
          <a:lnRef idx="2">
            <a:schemeClr val="accent3">
              <a:hueOff val="0"/>
              <a:satOff val="0"/>
              <a:lumOff val="0"/>
              <a:alphaOff val="0"/>
            </a:schemeClr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2" name="TextBox 1"/>
          <p:cNvSpPr txBox="1"/>
          <p:nvPr/>
        </p:nvSpPr>
        <p:spPr>
          <a:xfrm>
            <a:off x="5941634" y="4454942"/>
            <a:ext cx="43813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rgbClr val="00B050"/>
                </a:solidFill>
              </a:rPr>
              <a:t>3</a:t>
            </a:r>
            <a:endParaRPr lang="en-US" sz="4000" b="1" dirty="0">
              <a:solidFill>
                <a:srgbClr val="00B050"/>
              </a:solidFill>
            </a:endParaRPr>
          </a:p>
        </p:txBody>
      </p:sp>
      <p:sp>
        <p:nvSpPr>
          <p:cNvPr id="16" name="Freeform 15"/>
          <p:cNvSpPr/>
          <p:nvPr/>
        </p:nvSpPr>
        <p:spPr>
          <a:xfrm>
            <a:off x="5938987" y="1142376"/>
            <a:ext cx="5842196" cy="782657"/>
          </a:xfrm>
          <a:custGeom>
            <a:avLst/>
            <a:gdLst>
              <a:gd name="connsiteX0" fmla="*/ 0 w 5637513"/>
              <a:gd name="connsiteY0" fmla="*/ 0 h 833607"/>
              <a:gd name="connsiteX1" fmla="*/ 5637513 w 5637513"/>
              <a:gd name="connsiteY1" fmla="*/ 0 h 833607"/>
              <a:gd name="connsiteX2" fmla="*/ 5637513 w 5637513"/>
              <a:gd name="connsiteY2" fmla="*/ 833607 h 833607"/>
              <a:gd name="connsiteX3" fmla="*/ 0 w 5637513"/>
              <a:gd name="connsiteY3" fmla="*/ 833607 h 833607"/>
              <a:gd name="connsiteX4" fmla="*/ 0 w 5637513"/>
              <a:gd name="connsiteY4" fmla="*/ 0 h 8336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637513" h="833607">
                <a:moveTo>
                  <a:pt x="0" y="0"/>
                </a:moveTo>
                <a:lnTo>
                  <a:pt x="5637513" y="0"/>
                </a:lnTo>
                <a:lnTo>
                  <a:pt x="5637513" y="833607"/>
                </a:lnTo>
                <a:lnTo>
                  <a:pt x="0" y="833607"/>
                </a:lnTo>
                <a:lnTo>
                  <a:pt x="0" y="0"/>
                </a:lnTo>
                <a:close/>
              </a:path>
            </a:pathLst>
          </a:custGeom>
          <a:solidFill>
            <a:srgbClr val="008000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3">
              <a:hueOff val="0"/>
              <a:satOff val="0"/>
              <a:lumOff val="0"/>
              <a:alphaOff val="0"/>
            </a:schemeClr>
          </a:fillRef>
          <a:effectRef idx="0">
            <a:schemeClr val="accent3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lIns="661676" tIns="101600" rIns="101600" bIns="101600" spcCol="1270" anchor="ctr"/>
          <a:lstStyle/>
          <a:p>
            <a:pPr algn="just">
              <a:defRPr/>
            </a:pPr>
            <a:endParaRPr lang="en-US" altLang="en-US" sz="2800" dirty="0" smtClean="0">
              <a:solidFill>
                <a:schemeClr val="bg1"/>
              </a:solidFill>
              <a:latin typeface="Times New Roman" panose="02020603050405020304" pitchFamily="18" charset="0"/>
              <a:ea typeface="#9Slide03 Arima Madurai" pitchFamily="2" charset="0"/>
              <a:cs typeface="Times New Roman" panose="02020603050405020304" pitchFamily="18" charset="0"/>
            </a:endParaRPr>
          </a:p>
          <a:p>
            <a:pPr algn="just">
              <a:defRPr/>
            </a:pPr>
            <a:r>
              <a:rPr lang="en-US" altLang="en-US" sz="2800" dirty="0" err="1" smtClean="0">
                <a:solidFill>
                  <a:schemeClr val="bg1"/>
                </a:solidFill>
                <a:latin typeface="Times New Roman" panose="02020603050405020304" pitchFamily="18" charset="0"/>
                <a:ea typeface="#9Slide03 Arima Madurai" pitchFamily="2" charset="0"/>
                <a:cs typeface="Times New Roman" panose="02020603050405020304" pitchFamily="18" charset="0"/>
              </a:rPr>
              <a:t>Biểu</a:t>
            </a:r>
            <a:r>
              <a:rPr lang="en-US" altLang="en-US" sz="2800" dirty="0" smtClean="0">
                <a:solidFill>
                  <a:schemeClr val="bg1"/>
                </a:solidFill>
                <a:latin typeface="Times New Roman" panose="02020603050405020304" pitchFamily="18" charset="0"/>
                <a:ea typeface="#9Slide03 Arima Madurai" pitchFamily="2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 smtClean="0">
                <a:solidFill>
                  <a:schemeClr val="bg1"/>
                </a:solidFill>
                <a:latin typeface="Times New Roman" panose="02020603050405020304" pitchFamily="18" charset="0"/>
                <a:ea typeface="#9Slide03 Arima Madurai" pitchFamily="2" charset="0"/>
                <a:cs typeface="Times New Roman" panose="02020603050405020304" pitchFamily="18" charset="0"/>
              </a:rPr>
              <a:t>đồ</a:t>
            </a:r>
            <a:r>
              <a:rPr lang="en-US" altLang="en-US" sz="2800" dirty="0" smtClean="0">
                <a:solidFill>
                  <a:schemeClr val="bg1"/>
                </a:solidFill>
                <a:latin typeface="Times New Roman" panose="02020603050405020304" pitchFamily="18" charset="0"/>
                <a:ea typeface="#9Slide03 Arima Madurai" pitchFamily="2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 smtClean="0">
                <a:solidFill>
                  <a:schemeClr val="bg1"/>
                </a:solidFill>
                <a:latin typeface="Times New Roman" panose="02020603050405020304" pitchFamily="18" charset="0"/>
                <a:ea typeface="#9Slide03 Arima Madurai" pitchFamily="2" charset="0"/>
                <a:cs typeface="Times New Roman" panose="02020603050405020304" pitchFamily="18" charset="0"/>
              </a:rPr>
              <a:t>cột</a:t>
            </a:r>
            <a:endParaRPr lang="en-US" altLang="en-US" sz="2800" dirty="0">
              <a:solidFill>
                <a:schemeClr val="bg1"/>
              </a:solidFill>
              <a:latin typeface="Times New Roman" panose="02020603050405020304" pitchFamily="18" charset="0"/>
              <a:ea typeface="#9Slide03 Arima Madurai" pitchFamily="2" charset="0"/>
              <a:cs typeface="Times New Roman" panose="02020603050405020304" pitchFamily="18" charset="0"/>
            </a:endParaRPr>
          </a:p>
          <a:p>
            <a:pPr algn="just">
              <a:defRPr/>
            </a:pP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Oval 16"/>
          <p:cNvSpPr/>
          <p:nvPr/>
        </p:nvSpPr>
        <p:spPr>
          <a:xfrm>
            <a:off x="5158952" y="1102064"/>
            <a:ext cx="892968" cy="935303"/>
          </a:xfrm>
          <a:prstGeom prst="ellipse">
            <a:avLst/>
          </a:prstGeom>
        </p:spPr>
        <p:style>
          <a:lnRef idx="2">
            <a:schemeClr val="accent3">
              <a:hueOff val="0"/>
              <a:satOff val="0"/>
              <a:lumOff val="0"/>
              <a:alphaOff val="0"/>
            </a:schemeClr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20" name="Freeform 19"/>
          <p:cNvSpPr/>
          <p:nvPr/>
        </p:nvSpPr>
        <p:spPr>
          <a:xfrm>
            <a:off x="6560345" y="2809496"/>
            <a:ext cx="5678037" cy="765101"/>
          </a:xfrm>
          <a:custGeom>
            <a:avLst/>
            <a:gdLst>
              <a:gd name="connsiteX0" fmla="*/ 0 w 5159586"/>
              <a:gd name="connsiteY0" fmla="*/ 0 h 833607"/>
              <a:gd name="connsiteX1" fmla="*/ 5159586 w 5159586"/>
              <a:gd name="connsiteY1" fmla="*/ 0 h 833607"/>
              <a:gd name="connsiteX2" fmla="*/ 5159586 w 5159586"/>
              <a:gd name="connsiteY2" fmla="*/ 833607 h 833607"/>
              <a:gd name="connsiteX3" fmla="*/ 0 w 5159586"/>
              <a:gd name="connsiteY3" fmla="*/ 833607 h 833607"/>
              <a:gd name="connsiteX4" fmla="*/ 0 w 5159586"/>
              <a:gd name="connsiteY4" fmla="*/ 0 h 8336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159586" h="833607">
                <a:moveTo>
                  <a:pt x="0" y="0"/>
                </a:moveTo>
                <a:lnTo>
                  <a:pt x="5159586" y="0"/>
                </a:lnTo>
                <a:lnTo>
                  <a:pt x="5159586" y="833607"/>
                </a:lnTo>
                <a:lnTo>
                  <a:pt x="0" y="833607"/>
                </a:lnTo>
                <a:lnTo>
                  <a:pt x="0" y="0"/>
                </a:lnTo>
                <a:close/>
              </a:path>
            </a:pathLst>
          </a:custGeom>
          <a:solidFill>
            <a:srgbClr val="008000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3">
              <a:hueOff val="0"/>
              <a:satOff val="0"/>
              <a:lumOff val="0"/>
              <a:alphaOff val="0"/>
            </a:schemeClr>
          </a:fillRef>
          <a:effectRef idx="0">
            <a:schemeClr val="accent3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lIns="661676" tIns="101600" rIns="101600" bIns="101600" spcCol="1270" anchor="ctr"/>
          <a:lstStyle/>
          <a:p>
            <a:pPr>
              <a:defRPr/>
            </a:pPr>
            <a:r>
              <a:rPr lang="en-US" altLang="en-US" sz="2800" dirty="0" err="1" smtClean="0">
                <a:solidFill>
                  <a:schemeClr val="bg1"/>
                </a:solidFill>
                <a:latin typeface="Times New Roman" panose="02020603050405020304" pitchFamily="18" charset="0"/>
                <a:ea typeface="#9Slide03 Arima Madurai" pitchFamily="2" charset="0"/>
                <a:cs typeface="Times New Roman" panose="02020603050405020304" pitchFamily="18" charset="0"/>
              </a:rPr>
              <a:t>Biểu</a:t>
            </a:r>
            <a:r>
              <a:rPr lang="en-US" altLang="en-US" sz="2800" dirty="0" smtClean="0">
                <a:solidFill>
                  <a:schemeClr val="bg1"/>
                </a:solidFill>
                <a:latin typeface="Times New Roman" panose="02020603050405020304" pitchFamily="18" charset="0"/>
                <a:ea typeface="#9Slide03 Arima Madurai" pitchFamily="2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 smtClean="0">
                <a:solidFill>
                  <a:schemeClr val="bg1"/>
                </a:solidFill>
                <a:latin typeface="Times New Roman" panose="02020603050405020304" pitchFamily="18" charset="0"/>
                <a:ea typeface="#9Slide03 Arima Madurai" pitchFamily="2" charset="0"/>
                <a:cs typeface="Times New Roman" panose="02020603050405020304" pitchFamily="18" charset="0"/>
              </a:rPr>
              <a:t>đồ</a:t>
            </a:r>
            <a:r>
              <a:rPr lang="en-US" altLang="en-US" sz="2800" dirty="0" smtClean="0">
                <a:solidFill>
                  <a:schemeClr val="bg1"/>
                </a:solidFill>
                <a:latin typeface="Times New Roman" panose="02020603050405020304" pitchFamily="18" charset="0"/>
                <a:ea typeface="#9Slide03 Arima Madurai" pitchFamily="2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 smtClean="0">
                <a:solidFill>
                  <a:schemeClr val="bg1"/>
                </a:solidFill>
                <a:latin typeface="Times New Roman" panose="02020603050405020304" pitchFamily="18" charset="0"/>
                <a:ea typeface="#9Slide03 Arima Madurai" pitchFamily="2" charset="0"/>
                <a:cs typeface="Times New Roman" panose="02020603050405020304" pitchFamily="18" charset="0"/>
              </a:rPr>
              <a:t>đường</a:t>
            </a:r>
            <a:endParaRPr lang="en-US" altLang="en-US" sz="2800" dirty="0">
              <a:solidFill>
                <a:schemeClr val="bg1"/>
              </a:solidFill>
              <a:latin typeface="Times New Roman" panose="02020603050405020304" pitchFamily="18" charset="0"/>
              <a:ea typeface="#9Slide03 Arima Madurai" pitchFamily="2" charset="0"/>
              <a:cs typeface="Times New Roman" panose="02020603050405020304" pitchFamily="18" charset="0"/>
            </a:endParaRPr>
          </a:p>
        </p:txBody>
      </p:sp>
      <p:sp>
        <p:nvSpPr>
          <p:cNvPr id="21" name="Oval 20"/>
          <p:cNvSpPr/>
          <p:nvPr/>
        </p:nvSpPr>
        <p:spPr>
          <a:xfrm>
            <a:off x="5776420" y="2689625"/>
            <a:ext cx="918104" cy="1041135"/>
          </a:xfrm>
          <a:prstGeom prst="ellipse">
            <a:avLst/>
          </a:prstGeom>
        </p:spPr>
        <p:style>
          <a:lnRef idx="2">
            <a:schemeClr val="accent3">
              <a:hueOff val="0"/>
              <a:satOff val="0"/>
              <a:lumOff val="0"/>
              <a:alphaOff val="0"/>
            </a:schemeClr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22" name="TextBox 21"/>
          <p:cNvSpPr txBox="1">
            <a:spLocks noChangeArrowheads="1"/>
          </p:cNvSpPr>
          <p:nvPr/>
        </p:nvSpPr>
        <p:spPr bwMode="auto">
          <a:xfrm>
            <a:off x="5318379" y="1208337"/>
            <a:ext cx="456407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altLang="en-US" sz="4000" b="1" dirty="0">
                <a:solidFill>
                  <a:srgbClr val="008000"/>
                </a:solidFill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23" name="TextBox 22"/>
          <p:cNvSpPr txBox="1">
            <a:spLocks noChangeArrowheads="1"/>
          </p:cNvSpPr>
          <p:nvPr/>
        </p:nvSpPr>
        <p:spPr bwMode="auto">
          <a:xfrm>
            <a:off x="6098638" y="2848182"/>
            <a:ext cx="470958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altLang="en-US" sz="4000" b="1" dirty="0">
                <a:solidFill>
                  <a:srgbClr val="008000"/>
                </a:solidFill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24" name="Freeform 23"/>
          <p:cNvSpPr/>
          <p:nvPr/>
        </p:nvSpPr>
        <p:spPr>
          <a:xfrm>
            <a:off x="6305580" y="4514085"/>
            <a:ext cx="5561328" cy="655452"/>
          </a:xfrm>
          <a:custGeom>
            <a:avLst/>
            <a:gdLst>
              <a:gd name="connsiteX0" fmla="*/ 0 w 5159586"/>
              <a:gd name="connsiteY0" fmla="*/ 0 h 833607"/>
              <a:gd name="connsiteX1" fmla="*/ 5159586 w 5159586"/>
              <a:gd name="connsiteY1" fmla="*/ 0 h 833607"/>
              <a:gd name="connsiteX2" fmla="*/ 5159586 w 5159586"/>
              <a:gd name="connsiteY2" fmla="*/ 833607 h 833607"/>
              <a:gd name="connsiteX3" fmla="*/ 0 w 5159586"/>
              <a:gd name="connsiteY3" fmla="*/ 833607 h 833607"/>
              <a:gd name="connsiteX4" fmla="*/ 0 w 5159586"/>
              <a:gd name="connsiteY4" fmla="*/ 0 h 8336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159586" h="833607">
                <a:moveTo>
                  <a:pt x="0" y="0"/>
                </a:moveTo>
                <a:lnTo>
                  <a:pt x="5159586" y="0"/>
                </a:lnTo>
                <a:lnTo>
                  <a:pt x="5159586" y="833607"/>
                </a:lnTo>
                <a:lnTo>
                  <a:pt x="0" y="833607"/>
                </a:lnTo>
                <a:lnTo>
                  <a:pt x="0" y="0"/>
                </a:lnTo>
                <a:close/>
              </a:path>
            </a:pathLst>
          </a:custGeom>
          <a:solidFill>
            <a:srgbClr val="008000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3">
              <a:hueOff val="0"/>
              <a:satOff val="0"/>
              <a:lumOff val="0"/>
              <a:alphaOff val="0"/>
            </a:schemeClr>
          </a:fillRef>
          <a:effectRef idx="0">
            <a:schemeClr val="accent3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lIns="661676" tIns="101600" rIns="101600" bIns="101600" spcCol="1270" anchor="ctr"/>
          <a:lstStyle/>
          <a:p>
            <a:pPr>
              <a:defRPr/>
            </a:pPr>
            <a:r>
              <a:rPr lang="en-US" altLang="en-US" sz="2800" dirty="0" err="1" smtClean="0">
                <a:solidFill>
                  <a:schemeClr val="bg1"/>
                </a:solidFill>
                <a:latin typeface="Times New Roman" panose="02020603050405020304" pitchFamily="18" charset="0"/>
                <a:ea typeface="#9Slide03 Arima Madurai" pitchFamily="2" charset="0"/>
                <a:cs typeface="Times New Roman" panose="02020603050405020304" pitchFamily="18" charset="0"/>
              </a:rPr>
              <a:t>Biểu</a:t>
            </a:r>
            <a:r>
              <a:rPr lang="en-US" altLang="en-US" sz="2800" dirty="0" smtClean="0">
                <a:solidFill>
                  <a:schemeClr val="bg1"/>
                </a:solidFill>
                <a:latin typeface="Times New Roman" panose="02020603050405020304" pitchFamily="18" charset="0"/>
                <a:ea typeface="#9Slide03 Arima Madurai" pitchFamily="2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 smtClean="0">
                <a:solidFill>
                  <a:schemeClr val="bg1"/>
                </a:solidFill>
                <a:latin typeface="Times New Roman" panose="02020603050405020304" pitchFamily="18" charset="0"/>
                <a:ea typeface="#9Slide03 Arima Madurai" pitchFamily="2" charset="0"/>
                <a:cs typeface="Times New Roman" panose="02020603050405020304" pitchFamily="18" charset="0"/>
              </a:rPr>
              <a:t>đồ</a:t>
            </a:r>
            <a:r>
              <a:rPr lang="en-US" altLang="en-US" sz="2800" dirty="0" smtClean="0">
                <a:solidFill>
                  <a:schemeClr val="bg1"/>
                </a:solidFill>
                <a:latin typeface="Times New Roman" panose="02020603050405020304" pitchFamily="18" charset="0"/>
                <a:ea typeface="#9Slide03 Arima Madurai" pitchFamily="2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 smtClean="0">
                <a:solidFill>
                  <a:schemeClr val="bg1"/>
                </a:solidFill>
                <a:latin typeface="Times New Roman" panose="02020603050405020304" pitchFamily="18" charset="0"/>
                <a:ea typeface="#9Slide03 Arima Madurai" pitchFamily="2" charset="0"/>
                <a:cs typeface="Times New Roman" panose="02020603050405020304" pitchFamily="18" charset="0"/>
              </a:rPr>
              <a:t>kết</a:t>
            </a:r>
            <a:r>
              <a:rPr lang="en-US" altLang="en-US" sz="2800" dirty="0" smtClean="0">
                <a:solidFill>
                  <a:schemeClr val="bg1"/>
                </a:solidFill>
                <a:latin typeface="Times New Roman" panose="02020603050405020304" pitchFamily="18" charset="0"/>
                <a:ea typeface="#9Slide03 Arima Madurai" pitchFamily="2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 smtClean="0">
                <a:solidFill>
                  <a:schemeClr val="bg1"/>
                </a:solidFill>
                <a:latin typeface="Times New Roman" panose="02020603050405020304" pitchFamily="18" charset="0"/>
                <a:ea typeface="#9Slide03 Arima Madurai" pitchFamily="2" charset="0"/>
                <a:cs typeface="Times New Roman" panose="02020603050405020304" pitchFamily="18" charset="0"/>
              </a:rPr>
              <a:t>hợp</a:t>
            </a:r>
            <a:endParaRPr lang="en-US" altLang="en-US" sz="2800" dirty="0">
              <a:solidFill>
                <a:schemeClr val="bg1"/>
              </a:solidFill>
              <a:latin typeface="Times New Roman" panose="02020603050405020304" pitchFamily="18" charset="0"/>
              <a:ea typeface="#9Slide03 Arima Madurai" pitchFamily="2" charset="0"/>
              <a:cs typeface="Times New Roman" panose="02020603050405020304" pitchFamily="18" charset="0"/>
            </a:endParaRPr>
          </a:p>
        </p:txBody>
      </p:sp>
      <p:sp>
        <p:nvSpPr>
          <p:cNvPr id="25" name="Oval 24"/>
          <p:cNvSpPr/>
          <p:nvPr/>
        </p:nvSpPr>
        <p:spPr>
          <a:xfrm>
            <a:off x="5699728" y="4370713"/>
            <a:ext cx="879739" cy="922073"/>
          </a:xfrm>
          <a:prstGeom prst="ellipse">
            <a:avLst/>
          </a:prstGeom>
        </p:spPr>
        <p:style>
          <a:lnRef idx="2">
            <a:schemeClr val="accent3">
              <a:hueOff val="0"/>
              <a:satOff val="0"/>
              <a:lumOff val="0"/>
              <a:alphaOff val="0"/>
            </a:schemeClr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26" name="TextBox 25"/>
          <p:cNvSpPr txBox="1"/>
          <p:nvPr/>
        </p:nvSpPr>
        <p:spPr>
          <a:xfrm>
            <a:off x="5933172" y="4454942"/>
            <a:ext cx="43813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rgbClr val="00B050"/>
                </a:solidFill>
              </a:rPr>
              <a:t>3</a:t>
            </a:r>
            <a:endParaRPr lang="en-US" sz="4000" b="1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8397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47126" y="875594"/>
            <a:ext cx="2171384" cy="369332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BIỂU ĐỒ CỘT </a:t>
            </a:r>
            <a:endParaRPr lang="en-US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851563" y="215316"/>
            <a:ext cx="7093528" cy="461665"/>
          </a:xfrm>
          <a:prstGeom prst="rect">
            <a:avLst/>
          </a:prstGeom>
          <a:ln w="38100"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qui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mô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thái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phát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triển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41089" y="1468923"/>
            <a:ext cx="2408493" cy="338554"/>
          </a:xfrm>
          <a:prstGeom prst="rect">
            <a:avLst/>
          </a:prstGeom>
          <a:noFill/>
          <a:ln w="381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BIỂU ĐỒ CỘT  ĐƠN</a:t>
            </a:r>
            <a:endParaRPr lang="en-US" sz="16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8572070" y="1468923"/>
            <a:ext cx="3094183" cy="338554"/>
          </a:xfrm>
          <a:prstGeom prst="rect">
            <a:avLst/>
          </a:prstGeom>
          <a:noFill/>
          <a:ln w="381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BIỂU ĐỒ THANH NGANG</a:t>
            </a:r>
            <a:endParaRPr lang="en-US" sz="16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945961" y="1510488"/>
            <a:ext cx="2535494" cy="338554"/>
          </a:xfrm>
          <a:prstGeom prst="rect">
            <a:avLst/>
          </a:prstGeom>
          <a:solidFill>
            <a:schemeClr val="bg1"/>
          </a:solidFill>
          <a:ln w="381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BIỂU ĐỒ CỘT GHÉP</a:t>
            </a:r>
            <a:endParaRPr lang="en-US" sz="16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0945091" y="2216727"/>
            <a:ext cx="994496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831" y="2062252"/>
            <a:ext cx="4163419" cy="3174038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>
          <a:xfrm>
            <a:off x="215832" y="4980934"/>
            <a:ext cx="3907778" cy="646331"/>
          </a:xfrm>
          <a:prstGeom prst="rect">
            <a:avLst/>
          </a:prstGeom>
          <a:solidFill>
            <a:schemeClr val="bg1"/>
          </a:solidFill>
          <a:ln w="1905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b="1" dirty="0" err="1" smtClean="0">
                <a:solidFill>
                  <a:srgbClr val="0070C0"/>
                </a:solidFill>
              </a:rPr>
              <a:t>Biểu</a:t>
            </a:r>
            <a:r>
              <a:rPr lang="en-US" b="1" dirty="0" smtClean="0">
                <a:solidFill>
                  <a:srgbClr val="0070C0"/>
                </a:solidFill>
              </a:rPr>
              <a:t> </a:t>
            </a:r>
            <a:r>
              <a:rPr lang="en-US" b="1" dirty="0" err="1" smtClean="0">
                <a:solidFill>
                  <a:srgbClr val="0070C0"/>
                </a:solidFill>
              </a:rPr>
              <a:t>đồ</a:t>
            </a:r>
            <a:r>
              <a:rPr lang="en-US" b="1" dirty="0" smtClean="0">
                <a:solidFill>
                  <a:srgbClr val="0070C0"/>
                </a:solidFill>
              </a:rPr>
              <a:t> </a:t>
            </a:r>
            <a:r>
              <a:rPr lang="en-US" b="1" dirty="0" err="1" smtClean="0">
                <a:solidFill>
                  <a:srgbClr val="0070C0"/>
                </a:solidFill>
              </a:rPr>
              <a:t>thể</a:t>
            </a:r>
            <a:r>
              <a:rPr lang="en-US" b="1" dirty="0" smtClean="0">
                <a:solidFill>
                  <a:srgbClr val="0070C0"/>
                </a:solidFill>
              </a:rPr>
              <a:t> </a:t>
            </a:r>
            <a:r>
              <a:rPr lang="en-US" b="1" dirty="0" err="1" smtClean="0">
                <a:solidFill>
                  <a:srgbClr val="0070C0"/>
                </a:solidFill>
              </a:rPr>
              <a:t>hiện</a:t>
            </a:r>
            <a:r>
              <a:rPr lang="en-US" b="1" dirty="0" smtClean="0">
                <a:solidFill>
                  <a:srgbClr val="0070C0"/>
                </a:solidFill>
              </a:rPr>
              <a:t> </a:t>
            </a:r>
            <a:r>
              <a:rPr lang="en-US" b="1" dirty="0" err="1" smtClean="0">
                <a:solidFill>
                  <a:srgbClr val="0070C0"/>
                </a:solidFill>
              </a:rPr>
              <a:t>gia</a:t>
            </a:r>
            <a:r>
              <a:rPr lang="en-US" b="1" dirty="0" smtClean="0">
                <a:solidFill>
                  <a:srgbClr val="0070C0"/>
                </a:solidFill>
              </a:rPr>
              <a:t> </a:t>
            </a:r>
            <a:r>
              <a:rPr lang="en-US" b="1" dirty="0" err="1" smtClean="0">
                <a:solidFill>
                  <a:srgbClr val="0070C0"/>
                </a:solidFill>
              </a:rPr>
              <a:t>tăng</a:t>
            </a:r>
            <a:r>
              <a:rPr lang="en-US" b="1" dirty="0" smtClean="0">
                <a:solidFill>
                  <a:srgbClr val="0070C0"/>
                </a:solidFill>
              </a:rPr>
              <a:t> </a:t>
            </a:r>
            <a:r>
              <a:rPr lang="en-US" b="1" dirty="0" err="1" smtClean="0">
                <a:solidFill>
                  <a:srgbClr val="0070C0"/>
                </a:solidFill>
              </a:rPr>
              <a:t>dân</a:t>
            </a:r>
            <a:r>
              <a:rPr lang="en-US" b="1" dirty="0" smtClean="0">
                <a:solidFill>
                  <a:srgbClr val="0070C0"/>
                </a:solidFill>
              </a:rPr>
              <a:t> </a:t>
            </a:r>
            <a:r>
              <a:rPr lang="en-US" b="1" dirty="0" err="1" smtClean="0">
                <a:solidFill>
                  <a:srgbClr val="0070C0"/>
                </a:solidFill>
              </a:rPr>
              <a:t>số</a:t>
            </a:r>
            <a:r>
              <a:rPr lang="en-US" b="1" dirty="0" smtClean="0">
                <a:solidFill>
                  <a:srgbClr val="0070C0"/>
                </a:solidFill>
              </a:rPr>
              <a:t> </a:t>
            </a:r>
            <a:r>
              <a:rPr lang="en-US" b="1" dirty="0" err="1" smtClean="0">
                <a:solidFill>
                  <a:srgbClr val="0070C0"/>
                </a:solidFill>
              </a:rPr>
              <a:t>nước</a:t>
            </a:r>
            <a:r>
              <a:rPr lang="en-US" b="1" dirty="0" smtClean="0">
                <a:solidFill>
                  <a:srgbClr val="0070C0"/>
                </a:solidFill>
              </a:rPr>
              <a:t> ta </a:t>
            </a:r>
            <a:r>
              <a:rPr lang="en-US" b="1" dirty="0" err="1" smtClean="0">
                <a:solidFill>
                  <a:srgbClr val="0070C0"/>
                </a:solidFill>
              </a:rPr>
              <a:t>giai</a:t>
            </a:r>
            <a:r>
              <a:rPr lang="en-US" b="1" dirty="0" smtClean="0">
                <a:solidFill>
                  <a:srgbClr val="0070C0"/>
                </a:solidFill>
              </a:rPr>
              <a:t> </a:t>
            </a:r>
            <a:r>
              <a:rPr lang="en-US" b="1" dirty="0" err="1" smtClean="0">
                <a:solidFill>
                  <a:srgbClr val="0070C0"/>
                </a:solidFill>
              </a:rPr>
              <a:t>đoạn</a:t>
            </a:r>
            <a:r>
              <a:rPr lang="en-US" b="1" dirty="0" smtClean="0">
                <a:solidFill>
                  <a:srgbClr val="0070C0"/>
                </a:solidFill>
              </a:rPr>
              <a:t> 1960 - 2002</a:t>
            </a:r>
            <a:endParaRPr lang="en-US" b="1" dirty="0">
              <a:solidFill>
                <a:srgbClr val="0070C0"/>
              </a:solidFill>
            </a:endParaRPr>
          </a:p>
        </p:txBody>
      </p:sp>
      <p:graphicFrame>
        <p:nvGraphicFramePr>
          <p:cNvPr id="29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03783071"/>
              </p:ext>
            </p:extLst>
          </p:nvPr>
        </p:nvGraphicFramePr>
        <p:xfrm>
          <a:off x="7881531" y="2049388"/>
          <a:ext cx="4216260" cy="357787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30" name="TextBox 29"/>
          <p:cNvSpPr txBox="1"/>
          <p:nvPr/>
        </p:nvSpPr>
        <p:spPr>
          <a:xfrm>
            <a:off x="7940276" y="5170424"/>
            <a:ext cx="4251723" cy="646331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b="1" dirty="0" err="1" smtClean="0">
                <a:solidFill>
                  <a:srgbClr val="FF0000"/>
                </a:solidFill>
              </a:rPr>
              <a:t>Biểu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</a:rPr>
              <a:t>đồ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</a:rPr>
              <a:t>thể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</a:rPr>
              <a:t>hiện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</a:rPr>
              <a:t>mật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</a:rPr>
              <a:t>độ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</a:rPr>
              <a:t>dân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</a:rPr>
              <a:t>số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</a:rPr>
              <a:t>các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</a:rPr>
              <a:t>vùng</a:t>
            </a:r>
            <a:r>
              <a:rPr lang="en-US" b="1" dirty="0" smtClean="0">
                <a:solidFill>
                  <a:srgbClr val="FF0000"/>
                </a:solidFill>
              </a:rPr>
              <a:t> ở </a:t>
            </a:r>
            <a:r>
              <a:rPr lang="en-US" b="1" dirty="0" err="1" smtClean="0">
                <a:solidFill>
                  <a:srgbClr val="FF0000"/>
                </a:solidFill>
              </a:rPr>
              <a:t>Việt</a:t>
            </a:r>
            <a:r>
              <a:rPr lang="en-US" b="1" dirty="0" smtClean="0">
                <a:solidFill>
                  <a:srgbClr val="FF0000"/>
                </a:solidFill>
              </a:rPr>
              <a:t> Nam </a:t>
            </a:r>
            <a:r>
              <a:rPr lang="en-US" b="1" dirty="0" err="1" smtClean="0">
                <a:solidFill>
                  <a:srgbClr val="FF0000"/>
                </a:solidFill>
              </a:rPr>
              <a:t>năm</a:t>
            </a:r>
            <a:r>
              <a:rPr lang="en-US" b="1" dirty="0" smtClean="0">
                <a:solidFill>
                  <a:srgbClr val="FF0000"/>
                </a:solidFill>
              </a:rPr>
              <a:t> 2002</a:t>
            </a:r>
            <a:endParaRPr lang="en-US" b="1" dirty="0">
              <a:solidFill>
                <a:srgbClr val="FF0000"/>
              </a:solidFill>
            </a:endParaRPr>
          </a:p>
        </p:txBody>
      </p:sp>
      <p:pic>
        <p:nvPicPr>
          <p:cNvPr id="31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5015" y="2045717"/>
            <a:ext cx="3722156" cy="40057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" name="TextBox 31"/>
          <p:cNvSpPr txBox="1"/>
          <p:nvPr/>
        </p:nvSpPr>
        <p:spPr>
          <a:xfrm>
            <a:off x="4023205" y="5423258"/>
            <a:ext cx="4251723" cy="646331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b="1" dirty="0" err="1" smtClean="0">
                <a:solidFill>
                  <a:srgbClr val="FF0000"/>
                </a:solidFill>
              </a:rPr>
              <a:t>Biểu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</a:rPr>
              <a:t>đồ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</a:rPr>
              <a:t>thể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</a:rPr>
              <a:t>hiện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</a:rPr>
              <a:t>tình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</a:rPr>
              <a:t>hình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</a:rPr>
              <a:t>dân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</a:rPr>
              <a:t>số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</a:rPr>
              <a:t>và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</a:rPr>
              <a:t>sản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</a:rPr>
              <a:t>lượng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</a:rPr>
              <a:t>lương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</a:rPr>
              <a:t>thực</a:t>
            </a:r>
            <a:r>
              <a:rPr lang="en-US" b="1" dirty="0" smtClean="0">
                <a:solidFill>
                  <a:srgbClr val="FF0000"/>
                </a:solidFill>
              </a:rPr>
              <a:t> ở </a:t>
            </a:r>
            <a:r>
              <a:rPr lang="en-US" b="1" dirty="0" err="1" smtClean="0">
                <a:solidFill>
                  <a:srgbClr val="FF0000"/>
                </a:solidFill>
              </a:rPr>
              <a:t>Việt</a:t>
            </a:r>
            <a:r>
              <a:rPr lang="en-US" b="1" dirty="0" smtClean="0">
                <a:solidFill>
                  <a:srgbClr val="FF0000"/>
                </a:solidFill>
              </a:rPr>
              <a:t> Nam (1989-2005)</a:t>
            </a:r>
            <a:endParaRPr lang="en-US" b="1" dirty="0">
              <a:solidFill>
                <a:srgbClr val="FF0000"/>
              </a:solidFill>
            </a:endParaRPr>
          </a:p>
        </p:txBody>
      </p:sp>
      <p:pic>
        <p:nvPicPr>
          <p:cNvPr id="33" name="Content Placeholder 4"/>
          <p:cNvPicPr>
            <a:picLocks noGrp="1" noChangeAspect="1"/>
          </p:cNvPicPr>
          <p:nvPr>
            <p:ph idx="1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0942" y="2045717"/>
            <a:ext cx="4145148" cy="3307699"/>
          </a:xfrm>
        </p:spPr>
      </p:pic>
      <p:sp>
        <p:nvSpPr>
          <p:cNvPr id="34" name="TextBox 33"/>
          <p:cNvSpPr txBox="1"/>
          <p:nvPr/>
        </p:nvSpPr>
        <p:spPr>
          <a:xfrm>
            <a:off x="8410031" y="5475532"/>
            <a:ext cx="3869222" cy="369332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b="1" dirty="0" err="1" smtClean="0">
                <a:solidFill>
                  <a:srgbClr val="FF0000"/>
                </a:solidFill>
              </a:rPr>
              <a:t>Tháp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</a:rPr>
              <a:t>dân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</a:rPr>
              <a:t>số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</a:rPr>
              <a:t>Việt</a:t>
            </a:r>
            <a:r>
              <a:rPr lang="en-US" b="1" dirty="0" smtClean="0">
                <a:solidFill>
                  <a:srgbClr val="FF0000"/>
                </a:solidFill>
              </a:rPr>
              <a:t> Nam </a:t>
            </a:r>
            <a:r>
              <a:rPr lang="en-US" b="1" dirty="0" err="1" smtClean="0">
                <a:solidFill>
                  <a:srgbClr val="FF0000"/>
                </a:solidFill>
              </a:rPr>
              <a:t>năm</a:t>
            </a:r>
            <a:r>
              <a:rPr lang="en-US" b="1" dirty="0" smtClean="0">
                <a:solidFill>
                  <a:srgbClr val="FF0000"/>
                </a:solidFill>
              </a:rPr>
              <a:t> 2019</a:t>
            </a:r>
            <a:endParaRPr lang="en-US" b="1" dirty="0">
              <a:solidFill>
                <a:srgbClr val="FF0000"/>
              </a:solidFill>
            </a:endParaRPr>
          </a:p>
        </p:txBody>
      </p:sp>
      <p:graphicFrame>
        <p:nvGraphicFramePr>
          <p:cNvPr id="36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37470167"/>
              </p:ext>
            </p:extLst>
          </p:nvPr>
        </p:nvGraphicFramePr>
        <p:xfrm>
          <a:off x="4123610" y="2062252"/>
          <a:ext cx="3670667" cy="325351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48" name="Chart" r:id="rId7" imgW="8181926" imgH="4562468" progId="MSGraph.Chart.8">
                  <p:embed followColorScheme="full"/>
                </p:oleObj>
              </mc:Choice>
              <mc:Fallback>
                <p:oleObj name="Chart" r:id="rId7" imgW="8181926" imgH="4562468" progId="MSGraph.Chart.8">
                  <p:embed followColorScheme="full"/>
                  <p:pic>
                    <p:nvPicPr>
                      <p:cNvPr id="116742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23610" y="2062252"/>
                        <a:ext cx="3670667" cy="325351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37" name="TextBox 36"/>
          <p:cNvSpPr txBox="1"/>
          <p:nvPr/>
        </p:nvSpPr>
        <p:spPr>
          <a:xfrm>
            <a:off x="4158308" y="5442601"/>
            <a:ext cx="4251723" cy="923330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b="1" dirty="0" err="1" smtClean="0">
                <a:solidFill>
                  <a:srgbClr val="FF0000"/>
                </a:solidFill>
              </a:rPr>
              <a:t>Biểu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</a:rPr>
              <a:t>đồ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</a:rPr>
              <a:t>sản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</a:rPr>
              <a:t>lượng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</a:rPr>
              <a:t>bình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</a:rPr>
              <a:t>quân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</a:rPr>
              <a:t>lương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</a:rPr>
              <a:t>thực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</a:rPr>
              <a:t>có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</a:rPr>
              <a:t>hạt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</a:rPr>
              <a:t>của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</a:rPr>
              <a:t>vùng</a:t>
            </a:r>
            <a:r>
              <a:rPr lang="en-US" b="1" dirty="0" smtClean="0">
                <a:solidFill>
                  <a:srgbClr val="FF0000"/>
                </a:solidFill>
              </a:rPr>
              <a:t> BTB </a:t>
            </a:r>
            <a:r>
              <a:rPr lang="en-US" b="1" dirty="0" err="1" smtClean="0">
                <a:solidFill>
                  <a:srgbClr val="FF0000"/>
                </a:solidFill>
              </a:rPr>
              <a:t>và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</a:rPr>
              <a:t>cả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</a:rPr>
              <a:t>nước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</a:p>
          <a:p>
            <a:pPr algn="ctr"/>
            <a:r>
              <a:rPr lang="en-US" b="1" dirty="0" smtClean="0">
                <a:solidFill>
                  <a:srgbClr val="FF0000"/>
                </a:solidFill>
              </a:rPr>
              <a:t>(1995-2002)</a:t>
            </a:r>
            <a:endParaRPr lang="en-U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44559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xit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6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21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9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21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12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21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15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9" grpId="0">
        <p:bldAsOne/>
      </p:bldGraphic>
      <p:bldP spid="30" grpId="0" animBg="1"/>
      <p:bldP spid="32" grpId="0" animBg="1"/>
      <p:bldP spid="34" grpId="0" animBg="1"/>
      <p:bldOleChart spid="36" grpId="0"/>
      <p:bldP spid="3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07377733"/>
              </p:ext>
            </p:extLst>
          </p:nvPr>
        </p:nvGraphicFramePr>
        <p:xfrm>
          <a:off x="481264" y="775863"/>
          <a:ext cx="10865610" cy="526429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32445">
                  <a:extLst>
                    <a:ext uri="{9D8B030D-6E8A-4147-A177-3AD203B41FA5}">
                      <a16:colId xmlns:a16="http://schemas.microsoft.com/office/drawing/2014/main" xmlns="" val="251037288"/>
                    </a:ext>
                  </a:extLst>
                </a:gridCol>
                <a:gridCol w="2673927">
                  <a:extLst>
                    <a:ext uri="{9D8B030D-6E8A-4147-A177-3AD203B41FA5}">
                      <a16:colId xmlns:a16="http://schemas.microsoft.com/office/drawing/2014/main" xmlns="" val="538606030"/>
                    </a:ext>
                  </a:extLst>
                </a:gridCol>
                <a:gridCol w="1856509">
                  <a:extLst>
                    <a:ext uri="{9D8B030D-6E8A-4147-A177-3AD203B41FA5}">
                      <a16:colId xmlns:a16="http://schemas.microsoft.com/office/drawing/2014/main" xmlns="" val="1058990336"/>
                    </a:ext>
                  </a:extLst>
                </a:gridCol>
                <a:gridCol w="1898073">
                  <a:extLst>
                    <a:ext uri="{9D8B030D-6E8A-4147-A177-3AD203B41FA5}">
                      <a16:colId xmlns:a16="http://schemas.microsoft.com/office/drawing/2014/main" xmlns="" val="2784250860"/>
                    </a:ext>
                  </a:extLst>
                </a:gridCol>
                <a:gridCol w="2604656">
                  <a:extLst>
                    <a:ext uri="{9D8B030D-6E8A-4147-A177-3AD203B41FA5}">
                      <a16:colId xmlns:a16="http://schemas.microsoft.com/office/drawing/2014/main" xmlns="" val="1418327847"/>
                    </a:ext>
                  </a:extLst>
                </a:gridCol>
              </a:tblGrid>
              <a:tr h="855086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err="1" smtClean="0">
                          <a:solidFill>
                            <a:schemeClr val="tx1"/>
                          </a:solidFill>
                        </a:rPr>
                        <a:t>Tên</a:t>
                      </a:r>
                      <a:r>
                        <a:rPr lang="en-US" sz="200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2000" dirty="0" err="1" smtClean="0">
                          <a:solidFill>
                            <a:schemeClr val="tx1"/>
                          </a:solidFill>
                        </a:rPr>
                        <a:t>biểu</a:t>
                      </a:r>
                      <a:r>
                        <a:rPr lang="en-US" sz="2000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2000" baseline="0" dirty="0" err="1" smtClean="0">
                          <a:solidFill>
                            <a:schemeClr val="tx1"/>
                          </a:solidFill>
                        </a:rPr>
                        <a:t>đồ</a:t>
                      </a:r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38100" cap="flat" cmpd="sng" algn="ctr">
                      <a:solidFill>
                        <a:srgbClr val="280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280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280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280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err="1" smtClean="0">
                          <a:solidFill>
                            <a:schemeClr val="tx1"/>
                          </a:solidFill>
                        </a:rPr>
                        <a:t>Phân</a:t>
                      </a:r>
                      <a:r>
                        <a:rPr lang="en-US" sz="2000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2000" baseline="0" dirty="0" err="1" smtClean="0">
                          <a:solidFill>
                            <a:schemeClr val="tx1"/>
                          </a:solidFill>
                        </a:rPr>
                        <a:t>loại</a:t>
                      </a:r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38100" cap="flat" cmpd="sng" algn="ctr">
                      <a:solidFill>
                        <a:srgbClr val="280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280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280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280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err="1" smtClean="0">
                          <a:solidFill>
                            <a:schemeClr val="tx1"/>
                          </a:solidFill>
                        </a:rPr>
                        <a:t>Mốc</a:t>
                      </a:r>
                      <a:r>
                        <a:rPr lang="en-US" sz="2000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2000" baseline="0" dirty="0" err="1" smtClean="0">
                          <a:solidFill>
                            <a:schemeClr val="tx1"/>
                          </a:solidFill>
                        </a:rPr>
                        <a:t>thời</a:t>
                      </a:r>
                      <a:r>
                        <a:rPr lang="en-US" sz="2000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2000" baseline="0" dirty="0" err="1" smtClean="0">
                          <a:solidFill>
                            <a:schemeClr val="tx1"/>
                          </a:solidFill>
                        </a:rPr>
                        <a:t>gian</a:t>
                      </a:r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38100" cap="flat" cmpd="sng" algn="ctr">
                      <a:solidFill>
                        <a:srgbClr val="280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280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280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280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err="1" smtClean="0">
                          <a:solidFill>
                            <a:schemeClr val="tx1"/>
                          </a:solidFill>
                        </a:rPr>
                        <a:t>Đơn</a:t>
                      </a:r>
                      <a:r>
                        <a:rPr lang="en-US" sz="2000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2000" baseline="0" dirty="0" err="1" smtClean="0">
                          <a:solidFill>
                            <a:schemeClr val="tx1"/>
                          </a:solidFill>
                        </a:rPr>
                        <a:t>vị</a:t>
                      </a:r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38100" cap="flat" cmpd="sng" algn="ctr">
                      <a:solidFill>
                        <a:srgbClr val="280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280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280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280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err="1" smtClean="0">
                          <a:solidFill>
                            <a:schemeClr val="tx1"/>
                          </a:solidFill>
                        </a:rPr>
                        <a:t>Các</a:t>
                      </a:r>
                      <a:r>
                        <a:rPr lang="en-US" sz="200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2000" dirty="0" err="1" smtClean="0">
                          <a:solidFill>
                            <a:schemeClr val="tx1"/>
                          </a:solidFill>
                        </a:rPr>
                        <a:t>từ</a:t>
                      </a:r>
                      <a:r>
                        <a:rPr lang="en-US" sz="2000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2000" baseline="0" dirty="0" err="1" smtClean="0">
                          <a:solidFill>
                            <a:schemeClr val="tx1"/>
                          </a:solidFill>
                        </a:rPr>
                        <a:t>khóa</a:t>
                      </a:r>
                      <a:r>
                        <a:rPr lang="en-US" sz="2000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38100" cap="flat" cmpd="sng" algn="ctr">
                      <a:solidFill>
                        <a:srgbClr val="280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280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280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280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672591311"/>
                  </a:ext>
                </a:extLst>
              </a:tr>
              <a:tr h="1209242">
                <a:tc rowSpan="2">
                  <a:txBody>
                    <a:bodyPr/>
                    <a:lstStyle/>
                    <a:p>
                      <a:pPr algn="l"/>
                      <a:endParaRPr lang="en-US" sz="2000" b="1" dirty="0" smtClean="0"/>
                    </a:p>
                    <a:p>
                      <a:pPr algn="l"/>
                      <a:r>
                        <a:rPr lang="en-US" sz="2000" b="1" dirty="0" err="1" smtClean="0"/>
                        <a:t>Biều</a:t>
                      </a:r>
                      <a:r>
                        <a:rPr lang="en-US" sz="2000" b="1" baseline="0" dirty="0" smtClean="0"/>
                        <a:t> </a:t>
                      </a:r>
                      <a:r>
                        <a:rPr lang="en-US" sz="2000" b="1" baseline="0" dirty="0" err="1" smtClean="0"/>
                        <a:t>đồ</a:t>
                      </a:r>
                      <a:r>
                        <a:rPr lang="en-US" sz="2000" b="1" baseline="0" dirty="0" smtClean="0"/>
                        <a:t> </a:t>
                      </a:r>
                    </a:p>
                    <a:p>
                      <a:pPr algn="l"/>
                      <a:r>
                        <a:rPr lang="en-US" sz="2000" b="1" baseline="0" dirty="0" err="1" smtClean="0"/>
                        <a:t>cột</a:t>
                      </a:r>
                      <a:r>
                        <a:rPr lang="en-US" sz="2000" b="1" baseline="0" dirty="0" smtClean="0"/>
                        <a:t> </a:t>
                      </a:r>
                      <a:r>
                        <a:rPr lang="en-US" sz="2000" b="1" baseline="0" dirty="0" err="1" smtClean="0"/>
                        <a:t>đơn</a:t>
                      </a:r>
                      <a:endParaRPr lang="en-US" sz="2000" b="1" baseline="0" dirty="0" smtClean="0"/>
                    </a:p>
                  </a:txBody>
                  <a:tcPr>
                    <a:lnL w="38100" cap="flat" cmpd="sng" algn="ctr">
                      <a:solidFill>
                        <a:srgbClr val="280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280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280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280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i="0" baseline="0" dirty="0" err="1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Thể</a:t>
                      </a:r>
                      <a:r>
                        <a:rPr lang="en-US" sz="2000" b="0" i="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b="0" i="0" baseline="0" dirty="0" err="1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hiện</a:t>
                      </a:r>
                      <a:r>
                        <a:rPr lang="en-US" sz="2000" b="0" i="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b="1" i="0" baseline="0" dirty="0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 </a:t>
                      </a:r>
                      <a:r>
                        <a:rPr lang="en-US" sz="2000" b="1" i="0" baseline="0" dirty="0" err="1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đối</a:t>
                      </a:r>
                      <a:r>
                        <a:rPr lang="en-US" sz="2000" b="1" i="0" baseline="0" dirty="0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b="1" i="0" baseline="0" dirty="0" err="1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tượng</a:t>
                      </a:r>
                      <a:r>
                        <a:rPr lang="en-US" sz="2000" b="1" i="0" baseline="0" dirty="0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b="0" i="0" baseline="0" dirty="0" err="1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trong</a:t>
                      </a:r>
                      <a:r>
                        <a:rPr lang="en-US" sz="2000" b="0" i="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b="1" i="0" baseline="0" dirty="0" err="1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nhiều</a:t>
                      </a:r>
                      <a:r>
                        <a:rPr lang="en-US" sz="2000" b="1" i="0" baseline="0" dirty="0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b="1" i="0" baseline="0" dirty="0" err="1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năm</a:t>
                      </a:r>
                      <a:r>
                        <a:rPr lang="en-US" sz="2000" b="1" i="0" baseline="0" dirty="0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endParaRPr lang="en-US" sz="2000" b="1" dirty="0" smtClean="0">
                        <a:solidFill>
                          <a:srgbClr val="FF0000"/>
                        </a:solidFill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000" b="1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38100" cap="flat" cmpd="sng" algn="ctr">
                      <a:solidFill>
                        <a:srgbClr val="280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280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280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280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i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 </a:t>
                      </a:r>
                      <a:r>
                        <a:rPr lang="en-US" sz="2000" b="0" i="0" dirty="0" err="1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năm</a:t>
                      </a:r>
                      <a:r>
                        <a:rPr lang="en-US" sz="2000" b="0" i="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b="0" i="0" baseline="0" dirty="0" err="1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trở</a:t>
                      </a:r>
                      <a:r>
                        <a:rPr lang="en-US" sz="2000" b="0" i="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b="0" i="0" baseline="0" dirty="0" err="1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lên</a:t>
                      </a:r>
                      <a:endParaRPr lang="en-US" sz="2000" b="0" i="0" dirty="0" smtClean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38100" cap="flat" cmpd="sng" algn="ctr">
                      <a:solidFill>
                        <a:srgbClr val="280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280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280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280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4">
                  <a:txBody>
                    <a:bodyPr/>
                    <a:lstStyle/>
                    <a:p>
                      <a:endParaRPr lang="en-US" sz="2000" baseline="0" dirty="0" smtClean="0"/>
                    </a:p>
                    <a:p>
                      <a:endParaRPr lang="en-US" sz="2000" baseline="0" dirty="0" smtClean="0"/>
                    </a:p>
                    <a:p>
                      <a:endParaRPr lang="en-US" sz="2000" baseline="0" dirty="0" smtClean="0"/>
                    </a:p>
                    <a:p>
                      <a:endParaRPr lang="en-US" sz="2000" baseline="0" dirty="0" smtClean="0"/>
                    </a:p>
                    <a:p>
                      <a:r>
                        <a:rPr lang="en-US" sz="2000" b="1" baseline="0" dirty="0" err="1" smtClean="0"/>
                        <a:t>Thường</a:t>
                      </a:r>
                      <a:r>
                        <a:rPr lang="en-US" sz="2000" b="1" baseline="0" dirty="0" smtClean="0"/>
                        <a:t> </a:t>
                      </a:r>
                      <a:r>
                        <a:rPr lang="en-US" sz="2000" b="1" baseline="0" dirty="0" err="1" smtClean="0"/>
                        <a:t>là</a:t>
                      </a:r>
                      <a:r>
                        <a:rPr lang="en-US" sz="2000" b="1" baseline="0" dirty="0" smtClean="0"/>
                        <a:t> </a:t>
                      </a:r>
                      <a:r>
                        <a:rPr lang="en-US" sz="2000" b="1" baseline="0" dirty="0" err="1" smtClean="0"/>
                        <a:t>giá</a:t>
                      </a:r>
                      <a:r>
                        <a:rPr lang="en-US" sz="2000" b="1" baseline="0" dirty="0" smtClean="0"/>
                        <a:t> </a:t>
                      </a:r>
                      <a:r>
                        <a:rPr lang="en-US" sz="2000" b="1" baseline="0" dirty="0" err="1" smtClean="0"/>
                        <a:t>trị</a:t>
                      </a:r>
                      <a:r>
                        <a:rPr lang="en-US" sz="2000" b="1" baseline="0" dirty="0" smtClean="0"/>
                        <a:t> </a:t>
                      </a:r>
                      <a:r>
                        <a:rPr lang="en-US" sz="2000" b="1" baseline="0" dirty="0" err="1" smtClean="0"/>
                        <a:t>tuyệt</a:t>
                      </a:r>
                      <a:r>
                        <a:rPr lang="en-US" sz="2000" b="1" baseline="0" dirty="0" smtClean="0"/>
                        <a:t> </a:t>
                      </a:r>
                      <a:r>
                        <a:rPr lang="en-US" sz="2000" b="1" baseline="0" dirty="0" err="1" smtClean="0"/>
                        <a:t>đối</a:t>
                      </a:r>
                      <a:endParaRPr lang="en-US" sz="2000" b="1" dirty="0"/>
                    </a:p>
                    <a:p>
                      <a:endParaRPr lang="en-US" sz="2000" dirty="0" smtClean="0"/>
                    </a:p>
                    <a:p>
                      <a:endParaRPr lang="en-US" sz="2000" dirty="0" smtClean="0"/>
                    </a:p>
                    <a:p>
                      <a:endParaRPr lang="en-US" sz="2000" dirty="0" smtClean="0"/>
                    </a:p>
                    <a:p>
                      <a:endParaRPr lang="en-US" sz="2000" dirty="0" smtClean="0"/>
                    </a:p>
                  </a:txBody>
                  <a:tcPr>
                    <a:lnL w="38100" cap="flat" cmpd="sng" algn="ctr">
                      <a:solidFill>
                        <a:srgbClr val="280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280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280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280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err="1" smtClean="0">
                          <a:solidFill>
                            <a:srgbClr val="FF0000"/>
                          </a:solidFill>
                        </a:rPr>
                        <a:t>Khối</a:t>
                      </a:r>
                      <a:r>
                        <a:rPr lang="en-US" sz="2000" baseline="0" dirty="0" smtClean="0">
                          <a:solidFill>
                            <a:srgbClr val="FF0000"/>
                          </a:solidFill>
                        </a:rPr>
                        <a:t> </a:t>
                      </a:r>
                      <a:r>
                        <a:rPr lang="en-US" sz="2000" baseline="0" dirty="0" err="1" smtClean="0">
                          <a:solidFill>
                            <a:srgbClr val="FF0000"/>
                          </a:solidFill>
                        </a:rPr>
                        <a:t>lượng</a:t>
                      </a:r>
                      <a:r>
                        <a:rPr lang="en-US" sz="2000" baseline="0" dirty="0" smtClean="0">
                          <a:solidFill>
                            <a:srgbClr val="FF0000"/>
                          </a:solidFill>
                        </a:rPr>
                        <a:t>, </a:t>
                      </a:r>
                      <a:r>
                        <a:rPr lang="en-US" sz="2000" baseline="0" dirty="0" err="1" smtClean="0">
                          <a:solidFill>
                            <a:srgbClr val="FF0000"/>
                          </a:solidFill>
                        </a:rPr>
                        <a:t>sản</a:t>
                      </a:r>
                      <a:r>
                        <a:rPr lang="en-US" sz="2000" baseline="0" dirty="0" smtClean="0">
                          <a:solidFill>
                            <a:srgbClr val="FF0000"/>
                          </a:solidFill>
                        </a:rPr>
                        <a:t> </a:t>
                      </a:r>
                      <a:r>
                        <a:rPr lang="en-US" sz="2000" baseline="0" dirty="0" err="1" smtClean="0">
                          <a:solidFill>
                            <a:srgbClr val="FF0000"/>
                          </a:solidFill>
                        </a:rPr>
                        <a:t>lượng</a:t>
                      </a:r>
                      <a:r>
                        <a:rPr lang="en-US" sz="2000" baseline="0" dirty="0" smtClean="0">
                          <a:solidFill>
                            <a:srgbClr val="FF0000"/>
                          </a:solidFill>
                        </a:rPr>
                        <a:t>, </a:t>
                      </a:r>
                      <a:r>
                        <a:rPr lang="en-US" sz="2000" baseline="0" dirty="0" err="1" smtClean="0">
                          <a:solidFill>
                            <a:srgbClr val="FF0000"/>
                          </a:solidFill>
                        </a:rPr>
                        <a:t>diện</a:t>
                      </a:r>
                      <a:r>
                        <a:rPr lang="en-US" sz="2000" baseline="0" dirty="0" smtClean="0">
                          <a:solidFill>
                            <a:srgbClr val="FF0000"/>
                          </a:solidFill>
                        </a:rPr>
                        <a:t> </a:t>
                      </a:r>
                      <a:r>
                        <a:rPr lang="en-US" sz="2000" baseline="0" dirty="0" err="1" smtClean="0">
                          <a:solidFill>
                            <a:srgbClr val="FF0000"/>
                          </a:solidFill>
                        </a:rPr>
                        <a:t>tích</a:t>
                      </a:r>
                      <a:r>
                        <a:rPr lang="en-US" sz="2000" baseline="0" dirty="0" smtClean="0">
                          <a:solidFill>
                            <a:srgbClr val="FF0000"/>
                          </a:solidFill>
                        </a:rPr>
                        <a:t>, </a:t>
                      </a:r>
                      <a:r>
                        <a:rPr lang="en-US" sz="2000" baseline="0" dirty="0" err="1" smtClean="0">
                          <a:solidFill>
                            <a:srgbClr val="FF0000"/>
                          </a:solidFill>
                        </a:rPr>
                        <a:t>dân</a:t>
                      </a:r>
                      <a:r>
                        <a:rPr lang="en-US" sz="2000" baseline="0" dirty="0" smtClean="0">
                          <a:solidFill>
                            <a:srgbClr val="FF0000"/>
                          </a:solidFill>
                        </a:rPr>
                        <a:t> </a:t>
                      </a:r>
                      <a:r>
                        <a:rPr lang="en-US" sz="2000" baseline="0" dirty="0" err="1" smtClean="0">
                          <a:solidFill>
                            <a:srgbClr val="FF0000"/>
                          </a:solidFill>
                        </a:rPr>
                        <a:t>số</a:t>
                      </a:r>
                      <a:r>
                        <a:rPr lang="en-US" sz="2000" baseline="0" dirty="0" smtClean="0">
                          <a:solidFill>
                            <a:srgbClr val="FF0000"/>
                          </a:solidFill>
                        </a:rPr>
                        <a:t>, </a:t>
                      </a:r>
                      <a:r>
                        <a:rPr lang="en-US" sz="2000" baseline="0" dirty="0" err="1" smtClean="0">
                          <a:solidFill>
                            <a:srgbClr val="FF0000"/>
                          </a:solidFill>
                        </a:rPr>
                        <a:t>mật</a:t>
                      </a:r>
                      <a:r>
                        <a:rPr lang="en-US" sz="2000" baseline="0" dirty="0" smtClean="0">
                          <a:solidFill>
                            <a:srgbClr val="FF0000"/>
                          </a:solidFill>
                        </a:rPr>
                        <a:t> </a:t>
                      </a:r>
                      <a:r>
                        <a:rPr lang="en-US" sz="2000" baseline="0" dirty="0" err="1" smtClean="0">
                          <a:solidFill>
                            <a:srgbClr val="FF0000"/>
                          </a:solidFill>
                        </a:rPr>
                        <a:t>độ</a:t>
                      </a:r>
                      <a:r>
                        <a:rPr lang="en-US" sz="2000" baseline="0" dirty="0" smtClean="0">
                          <a:solidFill>
                            <a:srgbClr val="FF0000"/>
                          </a:solidFill>
                        </a:rPr>
                        <a:t> </a:t>
                      </a:r>
                      <a:r>
                        <a:rPr lang="en-US" sz="2000" baseline="0" dirty="0" err="1" smtClean="0">
                          <a:solidFill>
                            <a:srgbClr val="FF0000"/>
                          </a:solidFill>
                        </a:rPr>
                        <a:t>dân</a:t>
                      </a:r>
                      <a:r>
                        <a:rPr lang="en-US" sz="2000" baseline="0" dirty="0" smtClean="0">
                          <a:solidFill>
                            <a:srgbClr val="FF0000"/>
                          </a:solidFill>
                        </a:rPr>
                        <a:t> </a:t>
                      </a:r>
                      <a:r>
                        <a:rPr lang="en-US" sz="2000" baseline="0" dirty="0" err="1" smtClean="0">
                          <a:solidFill>
                            <a:srgbClr val="FF0000"/>
                          </a:solidFill>
                        </a:rPr>
                        <a:t>số</a:t>
                      </a:r>
                      <a:r>
                        <a:rPr lang="en-US" sz="2000" baseline="0" dirty="0" smtClean="0">
                          <a:solidFill>
                            <a:srgbClr val="FF0000"/>
                          </a:solidFill>
                        </a:rPr>
                        <a:t>,…</a:t>
                      </a:r>
                      <a:endParaRPr lang="en-US" sz="2000" dirty="0" smtClean="0">
                        <a:solidFill>
                          <a:srgbClr val="FF0000"/>
                        </a:solidFill>
                      </a:endParaRPr>
                    </a:p>
                    <a:p>
                      <a:endParaRPr lang="en-US" sz="2000" dirty="0"/>
                    </a:p>
                  </a:txBody>
                  <a:tcPr>
                    <a:lnL w="38100" cap="flat" cmpd="sng" algn="ctr">
                      <a:solidFill>
                        <a:srgbClr val="280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280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280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280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585307564"/>
                  </a:ext>
                </a:extLst>
              </a:tr>
              <a:tr h="829105">
                <a:tc v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b="1" dirty="0" smtClean="0"/>
                    </a:p>
                  </a:txBody>
                  <a:tcPr>
                    <a:lnL w="38100" cap="flat" cmpd="sng" algn="ctr">
                      <a:solidFill>
                        <a:srgbClr val="280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280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280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280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i="0" baseline="0" dirty="0" err="1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Thể</a:t>
                      </a:r>
                      <a:r>
                        <a:rPr lang="en-US" sz="2000" b="0" i="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b="0" i="0" baseline="0" dirty="0" err="1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hiện</a:t>
                      </a:r>
                      <a:r>
                        <a:rPr lang="en-US" sz="2000" b="0" i="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b="1" i="0" baseline="0" dirty="0" err="1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nhiều</a:t>
                      </a:r>
                      <a:r>
                        <a:rPr lang="en-US" sz="2000" b="1" i="0" baseline="0" dirty="0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b="1" i="0" baseline="0" dirty="0" err="1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đối</a:t>
                      </a:r>
                      <a:r>
                        <a:rPr lang="en-US" sz="2000" b="1" i="0" baseline="0" dirty="0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b="1" i="0" baseline="0" dirty="0" err="1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tượng</a:t>
                      </a:r>
                      <a:r>
                        <a:rPr lang="en-US" sz="2000" b="1" i="0" baseline="0" dirty="0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b="0" i="0" baseline="0" dirty="0" err="1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trong</a:t>
                      </a:r>
                      <a:r>
                        <a:rPr lang="en-US" sz="2000" b="0" i="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b="1" i="0" baseline="0" dirty="0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 </a:t>
                      </a:r>
                      <a:r>
                        <a:rPr lang="en-US" sz="2000" b="1" i="0" baseline="0" dirty="0" err="1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năm</a:t>
                      </a:r>
                      <a:endParaRPr lang="en-US" sz="2000" b="1" i="0" baseline="0" dirty="0" smtClean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38100" cap="flat" cmpd="sng" algn="ctr">
                      <a:solidFill>
                        <a:srgbClr val="280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280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280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280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i="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 </a:t>
                      </a:r>
                      <a:r>
                        <a:rPr lang="en-US" sz="2000" b="0" i="0" baseline="0" dirty="0" err="1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năm</a:t>
                      </a:r>
                      <a:endParaRPr lang="en-US" sz="2000" b="0" i="0" dirty="0" smtClean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38100" cap="flat" cmpd="sng" algn="ctr">
                      <a:solidFill>
                        <a:srgbClr val="280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280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280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280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38100" cap="flat" cmpd="sng" algn="ctr">
                      <a:solidFill>
                        <a:srgbClr val="280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280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280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280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38100" cap="flat" cmpd="sng" algn="ctr">
                      <a:solidFill>
                        <a:srgbClr val="280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280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280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280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875667891"/>
                  </a:ext>
                </a:extLst>
              </a:tr>
              <a:tr h="975357">
                <a:tc rowSpan="2">
                  <a:txBody>
                    <a:bodyPr/>
                    <a:lstStyle/>
                    <a:p>
                      <a:pPr algn="l"/>
                      <a:r>
                        <a:rPr lang="en-US" sz="2000" b="1" dirty="0" err="1" smtClean="0">
                          <a:solidFill>
                            <a:schemeClr val="tx1"/>
                          </a:solidFill>
                        </a:rPr>
                        <a:t>Biểu</a:t>
                      </a:r>
                      <a:r>
                        <a:rPr lang="en-US" sz="2000" b="1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2000" b="1" baseline="0" dirty="0" err="1" smtClean="0">
                          <a:solidFill>
                            <a:schemeClr val="tx1"/>
                          </a:solidFill>
                        </a:rPr>
                        <a:t>đồ</a:t>
                      </a:r>
                      <a:r>
                        <a:rPr lang="en-US" sz="2000" b="1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</a:p>
                    <a:p>
                      <a:pPr algn="l"/>
                      <a:r>
                        <a:rPr lang="en-US" sz="2000" b="1" baseline="0" dirty="0" err="1" smtClean="0">
                          <a:solidFill>
                            <a:schemeClr val="tx1"/>
                          </a:solidFill>
                        </a:rPr>
                        <a:t>cột</a:t>
                      </a:r>
                      <a:r>
                        <a:rPr lang="en-US" sz="2000" b="1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2000" b="1" baseline="0" dirty="0" err="1" smtClean="0">
                          <a:solidFill>
                            <a:schemeClr val="tx1"/>
                          </a:solidFill>
                        </a:rPr>
                        <a:t>ghép</a:t>
                      </a:r>
                      <a:endParaRPr lang="en-US" sz="2000" b="1" baseline="0" dirty="0" smtClean="0">
                        <a:solidFill>
                          <a:schemeClr val="tx1"/>
                        </a:solidFill>
                      </a:endParaRPr>
                    </a:p>
                    <a:p>
                      <a:pPr algn="l"/>
                      <a:endParaRPr lang="en-US" sz="2000" b="1" baseline="0" dirty="0" smtClean="0">
                        <a:solidFill>
                          <a:schemeClr val="tx1"/>
                        </a:solidFill>
                      </a:endParaRPr>
                    </a:p>
                    <a:p>
                      <a:pPr algn="l"/>
                      <a:endParaRPr lang="en-US" sz="2000" b="1" baseline="0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38100" cap="flat" cmpd="sng" algn="ctr">
                      <a:solidFill>
                        <a:srgbClr val="280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280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280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280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baseline="0" dirty="0" err="1" smtClean="0">
                          <a:solidFill>
                            <a:schemeClr val="tx1"/>
                          </a:solidFill>
                        </a:rPr>
                        <a:t>Thể</a:t>
                      </a:r>
                      <a:r>
                        <a:rPr lang="en-US" sz="2000" b="0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2000" b="0" baseline="0" dirty="0" err="1" smtClean="0">
                          <a:solidFill>
                            <a:schemeClr val="tx1"/>
                          </a:solidFill>
                        </a:rPr>
                        <a:t>hiện</a:t>
                      </a:r>
                      <a:r>
                        <a:rPr lang="en-US" sz="2000" b="0" baseline="0" dirty="0" smtClean="0">
                          <a:solidFill>
                            <a:schemeClr val="tx1"/>
                          </a:solidFill>
                        </a:rPr>
                        <a:t> 2 </a:t>
                      </a:r>
                      <a:r>
                        <a:rPr lang="en-US" sz="2000" b="0" baseline="0" dirty="0" err="1" smtClean="0">
                          <a:solidFill>
                            <a:schemeClr val="tx1"/>
                          </a:solidFill>
                        </a:rPr>
                        <a:t>đối</a:t>
                      </a:r>
                      <a:r>
                        <a:rPr lang="en-US" sz="2000" b="0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2000" b="0" baseline="0" dirty="0" err="1" smtClean="0">
                          <a:solidFill>
                            <a:schemeClr val="tx1"/>
                          </a:solidFill>
                        </a:rPr>
                        <a:t>tượng</a:t>
                      </a:r>
                      <a:r>
                        <a:rPr lang="en-US" sz="2000" b="0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2000" b="0" baseline="0" dirty="0" err="1" smtClean="0">
                          <a:solidFill>
                            <a:schemeClr val="tx1"/>
                          </a:solidFill>
                        </a:rPr>
                        <a:t>trở</a:t>
                      </a:r>
                      <a:r>
                        <a:rPr lang="en-US" sz="2000" b="0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2000" b="0" baseline="0" dirty="0" err="1" smtClean="0">
                          <a:solidFill>
                            <a:schemeClr val="tx1"/>
                          </a:solidFill>
                        </a:rPr>
                        <a:t>lên</a:t>
                      </a:r>
                      <a:r>
                        <a:rPr lang="en-US" sz="2000" b="0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2000" b="1" baseline="0" dirty="0" err="1" smtClean="0">
                          <a:solidFill>
                            <a:srgbClr val="FF0000"/>
                          </a:solidFill>
                        </a:rPr>
                        <a:t>cùng</a:t>
                      </a:r>
                      <a:r>
                        <a:rPr lang="en-US" sz="2000" b="1" baseline="0" dirty="0" smtClean="0">
                          <a:solidFill>
                            <a:srgbClr val="FF0000"/>
                          </a:solidFill>
                        </a:rPr>
                        <a:t> </a:t>
                      </a:r>
                      <a:r>
                        <a:rPr lang="en-US" sz="2000" b="1" baseline="0" dirty="0" err="1" smtClean="0">
                          <a:solidFill>
                            <a:srgbClr val="FF0000"/>
                          </a:solidFill>
                        </a:rPr>
                        <a:t>đơn</a:t>
                      </a:r>
                      <a:r>
                        <a:rPr lang="en-US" sz="2000" b="1" baseline="0" dirty="0" smtClean="0">
                          <a:solidFill>
                            <a:srgbClr val="FF0000"/>
                          </a:solidFill>
                        </a:rPr>
                        <a:t> </a:t>
                      </a:r>
                      <a:r>
                        <a:rPr lang="en-US" sz="2000" b="1" baseline="0" dirty="0" err="1" smtClean="0">
                          <a:solidFill>
                            <a:srgbClr val="FF0000"/>
                          </a:solidFill>
                        </a:rPr>
                        <a:t>vị</a:t>
                      </a:r>
                      <a:endParaRPr lang="en-US" sz="2000" b="1" dirty="0" smtClean="0">
                        <a:solidFill>
                          <a:srgbClr val="FF0000"/>
                        </a:solidFill>
                      </a:endParaRPr>
                    </a:p>
                    <a:p>
                      <a:pPr algn="l"/>
                      <a:endParaRPr lang="en-US" sz="2000" b="1" baseline="0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38100" cap="flat" cmpd="sng" algn="ctr">
                      <a:solidFill>
                        <a:srgbClr val="280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280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280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280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i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 </a:t>
                      </a:r>
                      <a:r>
                        <a:rPr lang="en-US" sz="2000" b="0" i="0" dirty="0" err="1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năm</a:t>
                      </a:r>
                      <a:r>
                        <a:rPr lang="en-US" sz="2000" b="0" i="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b="0" i="0" baseline="0" dirty="0" err="1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trở</a:t>
                      </a:r>
                      <a:r>
                        <a:rPr lang="en-US" sz="2000" b="0" i="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b="0" i="0" baseline="0" dirty="0" err="1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lên</a:t>
                      </a:r>
                      <a:endParaRPr lang="en-US" sz="2000" b="0" i="0" dirty="0" smtClean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endParaRPr lang="en-US" sz="2000" dirty="0"/>
                    </a:p>
                  </a:txBody>
                  <a:tcPr>
                    <a:lnL w="38100" cap="flat" cmpd="sng" algn="ctr">
                      <a:solidFill>
                        <a:srgbClr val="280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280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280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280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r>
                        <a:rPr lang="en-US" sz="2000" b="1" baseline="0" dirty="0" smtClean="0">
                          <a:solidFill>
                            <a:srgbClr val="FF0000"/>
                          </a:solidFill>
                        </a:rPr>
                        <a:t>+ So </a:t>
                      </a:r>
                      <a:r>
                        <a:rPr lang="en-US" sz="2000" b="1" baseline="0" dirty="0" err="1" smtClean="0">
                          <a:solidFill>
                            <a:srgbClr val="FF0000"/>
                          </a:solidFill>
                        </a:rPr>
                        <a:t>sánh</a:t>
                      </a:r>
                      <a:endParaRPr lang="en-US" sz="2000" baseline="0" dirty="0" smtClean="0"/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baseline="0" dirty="0" smtClean="0">
                          <a:solidFill>
                            <a:srgbClr val="000078"/>
                          </a:solidFill>
                        </a:rPr>
                        <a:t>+ </a:t>
                      </a:r>
                      <a:r>
                        <a:rPr lang="en-US" sz="2000" b="1" baseline="0" dirty="0" err="1" smtClean="0">
                          <a:solidFill>
                            <a:srgbClr val="000078"/>
                          </a:solidFill>
                        </a:rPr>
                        <a:t>T</a:t>
                      </a:r>
                      <a:r>
                        <a:rPr lang="en-US" sz="2000" b="1" dirty="0" err="1" smtClean="0">
                          <a:solidFill>
                            <a:srgbClr val="000078"/>
                          </a:solidFill>
                        </a:rPr>
                        <a:t>ình</a:t>
                      </a:r>
                      <a:r>
                        <a:rPr lang="en-US" sz="2000" b="1" baseline="0" dirty="0" smtClean="0">
                          <a:solidFill>
                            <a:srgbClr val="000078"/>
                          </a:solidFill>
                        </a:rPr>
                        <a:t> </a:t>
                      </a:r>
                      <a:r>
                        <a:rPr lang="en-US" sz="2000" b="1" baseline="0" dirty="0" err="1" smtClean="0">
                          <a:solidFill>
                            <a:srgbClr val="000078"/>
                          </a:solidFill>
                        </a:rPr>
                        <a:t>hình</a:t>
                      </a:r>
                      <a:r>
                        <a:rPr lang="en-US" sz="2000" b="1" baseline="0" dirty="0" smtClean="0">
                          <a:solidFill>
                            <a:srgbClr val="000078"/>
                          </a:solidFill>
                        </a:rPr>
                        <a:t>, </a:t>
                      </a:r>
                      <a:r>
                        <a:rPr lang="en-US" sz="2000" b="1" baseline="0" dirty="0" err="1" smtClean="0">
                          <a:solidFill>
                            <a:srgbClr val="000078"/>
                          </a:solidFill>
                        </a:rPr>
                        <a:t>quá</a:t>
                      </a:r>
                      <a:r>
                        <a:rPr lang="en-US" sz="2000" b="1" baseline="0" dirty="0" smtClean="0">
                          <a:solidFill>
                            <a:srgbClr val="000078"/>
                          </a:solidFill>
                        </a:rPr>
                        <a:t> </a:t>
                      </a:r>
                      <a:r>
                        <a:rPr lang="en-US" sz="2000" b="1" baseline="0" dirty="0" err="1" smtClean="0">
                          <a:solidFill>
                            <a:srgbClr val="000078"/>
                          </a:solidFill>
                        </a:rPr>
                        <a:t>trình</a:t>
                      </a:r>
                      <a:r>
                        <a:rPr lang="en-US" sz="2000" b="1" baseline="0" dirty="0" smtClean="0">
                          <a:solidFill>
                            <a:srgbClr val="000078"/>
                          </a:solidFill>
                        </a:rPr>
                        <a:t>, </a:t>
                      </a:r>
                      <a:r>
                        <a:rPr lang="en-US" sz="2000" b="1" baseline="0" dirty="0" err="1" smtClean="0">
                          <a:solidFill>
                            <a:srgbClr val="000078"/>
                          </a:solidFill>
                        </a:rPr>
                        <a:t>động</a:t>
                      </a:r>
                      <a:r>
                        <a:rPr lang="en-US" sz="2000" b="1" baseline="0" dirty="0" smtClean="0">
                          <a:solidFill>
                            <a:srgbClr val="000078"/>
                          </a:solidFill>
                        </a:rPr>
                        <a:t> </a:t>
                      </a:r>
                      <a:r>
                        <a:rPr lang="en-US" sz="2000" b="1" baseline="0" dirty="0" err="1" smtClean="0">
                          <a:solidFill>
                            <a:srgbClr val="000078"/>
                          </a:solidFill>
                        </a:rPr>
                        <a:t>thái</a:t>
                      </a:r>
                      <a:r>
                        <a:rPr lang="en-US" sz="2000" b="1" baseline="0" dirty="0" smtClean="0">
                          <a:solidFill>
                            <a:srgbClr val="000078"/>
                          </a:solidFill>
                        </a:rPr>
                        <a:t> </a:t>
                      </a:r>
                      <a:r>
                        <a:rPr lang="en-US" sz="2000" b="1" baseline="0" dirty="0" err="1" smtClean="0">
                          <a:solidFill>
                            <a:srgbClr val="000078"/>
                          </a:solidFill>
                        </a:rPr>
                        <a:t>phát</a:t>
                      </a:r>
                      <a:r>
                        <a:rPr lang="en-US" sz="2000" b="1" baseline="0" dirty="0" smtClean="0">
                          <a:solidFill>
                            <a:srgbClr val="000078"/>
                          </a:solidFill>
                        </a:rPr>
                        <a:t> </a:t>
                      </a:r>
                      <a:r>
                        <a:rPr lang="en-US" sz="2000" b="1" baseline="0" dirty="0" err="1" smtClean="0">
                          <a:solidFill>
                            <a:srgbClr val="000078"/>
                          </a:solidFill>
                        </a:rPr>
                        <a:t>triển</a:t>
                      </a:r>
                      <a:r>
                        <a:rPr lang="en-US" sz="2000" b="1" baseline="0" dirty="0" smtClean="0">
                          <a:solidFill>
                            <a:srgbClr val="000078"/>
                          </a:solidFill>
                        </a:rPr>
                        <a:t>,…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baseline="0" dirty="0" smtClean="0">
                          <a:solidFill>
                            <a:srgbClr val="000078"/>
                          </a:solidFill>
                        </a:rPr>
                        <a:t>+ </a:t>
                      </a:r>
                      <a:r>
                        <a:rPr lang="en-US" sz="2000" b="1" baseline="0" dirty="0" err="1" smtClean="0">
                          <a:solidFill>
                            <a:srgbClr val="000078"/>
                          </a:solidFill>
                        </a:rPr>
                        <a:t>Đơn</a:t>
                      </a:r>
                      <a:r>
                        <a:rPr lang="en-US" sz="2000" b="1" baseline="0" dirty="0" smtClean="0">
                          <a:solidFill>
                            <a:srgbClr val="000078"/>
                          </a:solidFill>
                        </a:rPr>
                        <a:t> </a:t>
                      </a:r>
                      <a:r>
                        <a:rPr lang="en-US" sz="2000" b="1" baseline="0" dirty="0" err="1" smtClean="0">
                          <a:solidFill>
                            <a:srgbClr val="000078"/>
                          </a:solidFill>
                        </a:rPr>
                        <a:t>vị</a:t>
                      </a:r>
                      <a:r>
                        <a:rPr lang="en-US" sz="2000" b="1" baseline="0" dirty="0" smtClean="0">
                          <a:solidFill>
                            <a:srgbClr val="000078"/>
                          </a:solidFill>
                        </a:rPr>
                        <a:t> </a:t>
                      </a:r>
                      <a:r>
                        <a:rPr lang="en-US" sz="2000" b="1" baseline="0" dirty="0" err="1" smtClean="0">
                          <a:solidFill>
                            <a:srgbClr val="000078"/>
                          </a:solidFill>
                        </a:rPr>
                        <a:t>có</a:t>
                      </a:r>
                      <a:r>
                        <a:rPr lang="en-US" sz="2000" b="1" baseline="0" dirty="0" smtClean="0">
                          <a:solidFill>
                            <a:srgbClr val="000078"/>
                          </a:solidFill>
                        </a:rPr>
                        <a:t> </a:t>
                      </a:r>
                      <a:r>
                        <a:rPr lang="en-US" sz="2000" b="1" baseline="0" dirty="0" err="1" smtClean="0">
                          <a:solidFill>
                            <a:srgbClr val="000078"/>
                          </a:solidFill>
                        </a:rPr>
                        <a:t>dấu</a:t>
                      </a:r>
                      <a:r>
                        <a:rPr lang="en-US" sz="2000" b="1" baseline="0" dirty="0" smtClean="0">
                          <a:solidFill>
                            <a:srgbClr val="000078"/>
                          </a:solidFill>
                        </a:rPr>
                        <a:t> “/”: </a:t>
                      </a:r>
                      <a:r>
                        <a:rPr lang="en-US" sz="2000" b="1" baseline="0" dirty="0" err="1" smtClean="0">
                          <a:solidFill>
                            <a:srgbClr val="000078"/>
                          </a:solidFill>
                        </a:rPr>
                        <a:t>tạ</a:t>
                      </a:r>
                      <a:r>
                        <a:rPr lang="en-US" sz="2000" b="1" baseline="0" dirty="0" smtClean="0">
                          <a:solidFill>
                            <a:srgbClr val="000078"/>
                          </a:solidFill>
                        </a:rPr>
                        <a:t>/ha, kg/</a:t>
                      </a:r>
                      <a:r>
                        <a:rPr lang="en-US" sz="2000" b="1" baseline="0" dirty="0" err="1" smtClean="0">
                          <a:solidFill>
                            <a:srgbClr val="000078"/>
                          </a:solidFill>
                        </a:rPr>
                        <a:t>người</a:t>
                      </a:r>
                      <a:r>
                        <a:rPr lang="en-US" sz="2000" b="1" baseline="0" dirty="0" smtClean="0">
                          <a:solidFill>
                            <a:srgbClr val="000078"/>
                          </a:solidFill>
                        </a:rPr>
                        <a:t>, </a:t>
                      </a:r>
                      <a:r>
                        <a:rPr lang="en-US" sz="2000" b="1" baseline="0" dirty="0" err="1" smtClean="0">
                          <a:solidFill>
                            <a:srgbClr val="000078"/>
                          </a:solidFill>
                        </a:rPr>
                        <a:t>người</a:t>
                      </a:r>
                      <a:r>
                        <a:rPr lang="en-US" sz="2000" b="1" baseline="0" dirty="0" smtClean="0">
                          <a:solidFill>
                            <a:srgbClr val="000078"/>
                          </a:solidFill>
                        </a:rPr>
                        <a:t>/km</a:t>
                      </a:r>
                      <a:r>
                        <a:rPr lang="en-US" sz="2000" b="1" baseline="30000" dirty="0" smtClean="0">
                          <a:solidFill>
                            <a:srgbClr val="000078"/>
                          </a:solidFill>
                        </a:rPr>
                        <a:t>2</a:t>
                      </a:r>
                      <a:r>
                        <a:rPr lang="en-US" sz="2000" b="1" baseline="0" dirty="0" smtClean="0">
                          <a:solidFill>
                            <a:srgbClr val="000078"/>
                          </a:solidFill>
                        </a:rPr>
                        <a:t>,…</a:t>
                      </a:r>
                      <a:endParaRPr lang="en-US" sz="2000" b="1" dirty="0" smtClean="0">
                        <a:solidFill>
                          <a:srgbClr val="000078"/>
                        </a:solidFill>
                      </a:endParaRPr>
                    </a:p>
                    <a:p>
                      <a:endParaRPr lang="en-US" sz="2000" b="1" dirty="0" smtClean="0">
                        <a:solidFill>
                          <a:srgbClr val="000078"/>
                        </a:solidFill>
                      </a:endParaRPr>
                    </a:p>
                  </a:txBody>
                  <a:tcPr>
                    <a:lnL w="38100" cap="flat" cmpd="sng" algn="ctr">
                      <a:solidFill>
                        <a:srgbClr val="280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280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280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280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376230215"/>
                  </a:ext>
                </a:extLst>
              </a:tr>
              <a:tr h="1365018">
                <a:tc vMerge="1">
                  <a:txBody>
                    <a:bodyPr/>
                    <a:lstStyle/>
                    <a:p>
                      <a:pPr algn="l"/>
                      <a:endParaRPr lang="en-US" b="1" baseline="0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38100" cap="flat" cmpd="sng" algn="ctr">
                      <a:solidFill>
                        <a:srgbClr val="280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280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280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280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baseline="0" dirty="0" err="1" smtClean="0">
                          <a:solidFill>
                            <a:schemeClr val="tx1"/>
                          </a:solidFill>
                        </a:rPr>
                        <a:t>Thể</a:t>
                      </a:r>
                      <a:r>
                        <a:rPr lang="en-US" sz="2000" b="0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2000" b="0" baseline="0" dirty="0" err="1" smtClean="0">
                          <a:solidFill>
                            <a:schemeClr val="tx1"/>
                          </a:solidFill>
                        </a:rPr>
                        <a:t>hiện</a:t>
                      </a:r>
                      <a:r>
                        <a:rPr lang="en-US" sz="2000" b="0" baseline="0" dirty="0" smtClean="0">
                          <a:solidFill>
                            <a:schemeClr val="tx1"/>
                          </a:solidFill>
                        </a:rPr>
                        <a:t> 2 </a:t>
                      </a:r>
                      <a:r>
                        <a:rPr lang="en-US" sz="2000" b="0" baseline="0" dirty="0" err="1" smtClean="0">
                          <a:solidFill>
                            <a:schemeClr val="tx1"/>
                          </a:solidFill>
                        </a:rPr>
                        <a:t>đối</a:t>
                      </a:r>
                      <a:r>
                        <a:rPr lang="en-US" sz="2000" b="0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2000" b="0" baseline="0" dirty="0" err="1" smtClean="0">
                          <a:solidFill>
                            <a:schemeClr val="tx1"/>
                          </a:solidFill>
                        </a:rPr>
                        <a:t>tượng</a:t>
                      </a:r>
                      <a:r>
                        <a:rPr lang="en-US" sz="2000" b="0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2000" b="0" baseline="0" dirty="0" err="1" smtClean="0">
                          <a:solidFill>
                            <a:schemeClr val="tx1"/>
                          </a:solidFill>
                        </a:rPr>
                        <a:t>trở</a:t>
                      </a:r>
                      <a:r>
                        <a:rPr lang="en-US" sz="2000" b="0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2000" b="0" baseline="0" dirty="0" err="1" smtClean="0">
                          <a:solidFill>
                            <a:schemeClr val="tx1"/>
                          </a:solidFill>
                        </a:rPr>
                        <a:t>lên</a:t>
                      </a:r>
                      <a:r>
                        <a:rPr lang="en-US" sz="2000" b="0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2000" b="1" baseline="0" dirty="0" err="1" smtClean="0">
                          <a:solidFill>
                            <a:srgbClr val="FF0000"/>
                          </a:solidFill>
                        </a:rPr>
                        <a:t>khác</a:t>
                      </a:r>
                      <a:r>
                        <a:rPr lang="en-US" sz="2000" b="1" baseline="0" dirty="0" smtClean="0">
                          <a:solidFill>
                            <a:srgbClr val="FF0000"/>
                          </a:solidFill>
                        </a:rPr>
                        <a:t> </a:t>
                      </a:r>
                      <a:r>
                        <a:rPr lang="en-US" sz="2000" b="1" baseline="0" dirty="0" err="1" smtClean="0">
                          <a:solidFill>
                            <a:srgbClr val="FF0000"/>
                          </a:solidFill>
                        </a:rPr>
                        <a:t>đơn</a:t>
                      </a:r>
                      <a:r>
                        <a:rPr lang="en-US" sz="2000" b="1" baseline="0" dirty="0" smtClean="0">
                          <a:solidFill>
                            <a:srgbClr val="FF0000"/>
                          </a:solidFill>
                        </a:rPr>
                        <a:t> </a:t>
                      </a:r>
                      <a:r>
                        <a:rPr lang="en-US" sz="2000" b="1" baseline="0" dirty="0" err="1" smtClean="0">
                          <a:solidFill>
                            <a:srgbClr val="FF0000"/>
                          </a:solidFill>
                        </a:rPr>
                        <a:t>vị</a:t>
                      </a:r>
                      <a:endParaRPr lang="en-US" sz="2000" b="1" dirty="0" smtClean="0">
                        <a:solidFill>
                          <a:srgbClr val="FF0000"/>
                        </a:solidFill>
                      </a:endParaRPr>
                    </a:p>
                    <a:p>
                      <a:pPr algn="l"/>
                      <a:endParaRPr lang="en-US" sz="2000" b="1" baseline="0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38100" cap="flat" cmpd="sng" algn="ctr">
                      <a:solidFill>
                        <a:srgbClr val="280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280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280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280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38100" cap="flat" cmpd="sng" algn="ctr">
                      <a:solidFill>
                        <a:srgbClr val="280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280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280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280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38100" cap="flat" cmpd="sng" algn="ctr">
                      <a:solidFill>
                        <a:srgbClr val="280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280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280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280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US" b="1" dirty="0" smtClean="0">
                        <a:solidFill>
                          <a:srgbClr val="000078"/>
                        </a:solidFill>
                      </a:endParaRPr>
                    </a:p>
                  </a:txBody>
                  <a:tcPr>
                    <a:lnL w="38100" cap="flat" cmpd="sng" algn="ctr">
                      <a:solidFill>
                        <a:srgbClr val="280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280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280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280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991166290"/>
                  </a:ext>
                </a:extLst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3791374" y="161793"/>
            <a:ext cx="530668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NHẬN DẠNG BIỂU ĐỒ CỘT </a:t>
            </a:r>
            <a:endParaRPr lang="en-US" sz="24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45629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891" y="126981"/>
            <a:ext cx="10972800" cy="524183"/>
          </a:xfrm>
        </p:spPr>
        <p:txBody>
          <a:bodyPr/>
          <a:lstStyle/>
          <a:p>
            <a:r>
              <a:rPr lang="en-US" sz="2400" b="1" dirty="0" smtClean="0">
                <a:solidFill>
                  <a:srgbClr val="FF0000"/>
                </a:solidFill>
              </a:rPr>
              <a:t>VÍ DỤ MINH HỌA </a:t>
            </a:r>
            <a:endParaRPr lang="en-US" sz="2400" b="1" dirty="0">
              <a:solidFill>
                <a:srgbClr val="FF0000"/>
              </a:solidFill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025268" y="-2540955"/>
            <a:ext cx="4525434" cy="10909678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635777" y="373964"/>
            <a:ext cx="1448790" cy="11054059"/>
          </a:xfrm>
          <a:prstGeom prst="rect">
            <a:avLst/>
          </a:prstGeom>
        </p:spPr>
      </p:pic>
      <p:sp>
        <p:nvSpPr>
          <p:cNvPr id="6" name="Oval 5"/>
          <p:cNvSpPr/>
          <p:nvPr/>
        </p:nvSpPr>
        <p:spPr>
          <a:xfrm>
            <a:off x="3705726" y="6144127"/>
            <a:ext cx="529390" cy="36797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3898233" y="5300830"/>
            <a:ext cx="1934534" cy="40011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000" b="1" dirty="0" err="1" smtClean="0">
                <a:solidFill>
                  <a:srgbClr val="FF0000"/>
                </a:solidFill>
              </a:rPr>
              <a:t>Mật</a:t>
            </a:r>
            <a:r>
              <a:rPr lang="en-US" sz="2000" b="1" dirty="0" smtClean="0">
                <a:solidFill>
                  <a:srgbClr val="FF0000"/>
                </a:solidFill>
              </a:rPr>
              <a:t> </a:t>
            </a:r>
            <a:r>
              <a:rPr lang="en-US" sz="2000" b="1" dirty="0" err="1" smtClean="0">
                <a:solidFill>
                  <a:srgbClr val="FF0000"/>
                </a:solidFill>
              </a:rPr>
              <a:t>độ</a:t>
            </a:r>
            <a:r>
              <a:rPr lang="en-US" sz="2000" b="1" dirty="0" smtClean="0">
                <a:solidFill>
                  <a:srgbClr val="FF0000"/>
                </a:solidFill>
              </a:rPr>
              <a:t> </a:t>
            </a:r>
            <a:r>
              <a:rPr lang="en-US" sz="2000" b="1" dirty="0" err="1" smtClean="0">
                <a:solidFill>
                  <a:srgbClr val="FF0000"/>
                </a:solidFill>
              </a:rPr>
              <a:t>dân</a:t>
            </a:r>
            <a:r>
              <a:rPr lang="en-US" sz="2000" b="1" dirty="0" smtClean="0">
                <a:solidFill>
                  <a:srgbClr val="FF0000"/>
                </a:solidFill>
              </a:rPr>
              <a:t> </a:t>
            </a:r>
            <a:r>
              <a:rPr lang="en-US" sz="2000" b="1" dirty="0" err="1" smtClean="0">
                <a:solidFill>
                  <a:srgbClr val="FF0000"/>
                </a:solidFill>
              </a:rPr>
              <a:t>số</a:t>
            </a:r>
            <a:endParaRPr lang="en-US" sz="2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76281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4531063" y="-3303241"/>
            <a:ext cx="3241081" cy="10861596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4832396" y="-363495"/>
            <a:ext cx="2638413" cy="10861595"/>
          </a:xfrm>
          <a:prstGeom prst="rect">
            <a:avLst/>
          </a:prstGeom>
        </p:spPr>
      </p:pic>
      <p:sp>
        <p:nvSpPr>
          <p:cNvPr id="6" name="Oval 5"/>
          <p:cNvSpPr/>
          <p:nvPr/>
        </p:nvSpPr>
        <p:spPr>
          <a:xfrm>
            <a:off x="5657850" y="5272087"/>
            <a:ext cx="657225" cy="37147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7459579" y="4109982"/>
            <a:ext cx="2358189" cy="40011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000" dirty="0" err="1" smtClean="0">
                <a:solidFill>
                  <a:srgbClr val="FF0000"/>
                </a:solidFill>
              </a:rPr>
              <a:t>Tỉ</a:t>
            </a:r>
            <a:r>
              <a:rPr lang="en-US" sz="2000" dirty="0" smtClean="0">
                <a:solidFill>
                  <a:srgbClr val="FF0000"/>
                </a:solidFill>
              </a:rPr>
              <a:t> </a:t>
            </a:r>
            <a:r>
              <a:rPr lang="en-US" sz="2000" dirty="0" err="1" smtClean="0">
                <a:solidFill>
                  <a:srgbClr val="FF0000"/>
                </a:solidFill>
              </a:rPr>
              <a:t>lệ</a:t>
            </a:r>
            <a:r>
              <a:rPr lang="en-US" sz="2000" dirty="0" smtClean="0">
                <a:solidFill>
                  <a:srgbClr val="FF0000"/>
                </a:solidFill>
              </a:rPr>
              <a:t> </a:t>
            </a:r>
            <a:r>
              <a:rPr lang="en-US" sz="2000" dirty="0" err="1" smtClean="0">
                <a:solidFill>
                  <a:srgbClr val="FF0000"/>
                </a:solidFill>
              </a:rPr>
              <a:t>gia</a:t>
            </a:r>
            <a:r>
              <a:rPr lang="en-US" sz="2000" dirty="0" smtClean="0">
                <a:solidFill>
                  <a:srgbClr val="FF0000"/>
                </a:solidFill>
              </a:rPr>
              <a:t> </a:t>
            </a:r>
            <a:r>
              <a:rPr lang="en-US" sz="2000" dirty="0" err="1" smtClean="0">
                <a:solidFill>
                  <a:srgbClr val="FF0000"/>
                </a:solidFill>
              </a:rPr>
              <a:t>tăng</a:t>
            </a:r>
            <a:r>
              <a:rPr lang="en-US" sz="2000" dirty="0" smtClean="0">
                <a:solidFill>
                  <a:srgbClr val="FF0000"/>
                </a:solidFill>
              </a:rPr>
              <a:t> </a:t>
            </a:r>
            <a:r>
              <a:rPr lang="en-US" sz="2000" dirty="0" err="1" smtClean="0">
                <a:solidFill>
                  <a:srgbClr val="FF0000"/>
                </a:solidFill>
              </a:rPr>
              <a:t>dân</a:t>
            </a:r>
            <a:r>
              <a:rPr lang="en-US" sz="2000" dirty="0" smtClean="0">
                <a:solidFill>
                  <a:srgbClr val="FF0000"/>
                </a:solidFill>
              </a:rPr>
              <a:t> </a:t>
            </a:r>
            <a:r>
              <a:rPr lang="en-US" sz="2000" dirty="0" err="1" smtClean="0">
                <a:solidFill>
                  <a:srgbClr val="FF0000"/>
                </a:solidFill>
              </a:rPr>
              <a:t>số</a:t>
            </a:r>
            <a:endParaRPr lang="en-US" sz="2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73969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47713" y="93272"/>
            <a:ext cx="1120388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SO SÁNH NHẬN DẠNG BIỂU ĐỒ CỘT GHÉP VỚI  BIỂU ĐỒ CỘT CHỒNG</a:t>
            </a:r>
            <a:endParaRPr lang="en-US" sz="20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54157941"/>
              </p:ext>
            </p:extLst>
          </p:nvPr>
        </p:nvGraphicFramePr>
        <p:xfrm>
          <a:off x="747713" y="1461180"/>
          <a:ext cx="8472706" cy="96221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725538">
                  <a:extLst>
                    <a:ext uri="{9D8B030D-6E8A-4147-A177-3AD203B41FA5}">
                      <a16:colId xmlns:a16="http://schemas.microsoft.com/office/drawing/2014/main" xmlns="" val="1134601391"/>
                    </a:ext>
                  </a:extLst>
                </a:gridCol>
                <a:gridCol w="1725538">
                  <a:extLst>
                    <a:ext uri="{9D8B030D-6E8A-4147-A177-3AD203B41FA5}">
                      <a16:colId xmlns:a16="http://schemas.microsoft.com/office/drawing/2014/main" xmlns="" val="122376114"/>
                    </a:ext>
                  </a:extLst>
                </a:gridCol>
                <a:gridCol w="1725538">
                  <a:extLst>
                    <a:ext uri="{9D8B030D-6E8A-4147-A177-3AD203B41FA5}">
                      <a16:colId xmlns:a16="http://schemas.microsoft.com/office/drawing/2014/main" xmlns="" val="4186866039"/>
                    </a:ext>
                  </a:extLst>
                </a:gridCol>
                <a:gridCol w="1725538">
                  <a:extLst>
                    <a:ext uri="{9D8B030D-6E8A-4147-A177-3AD203B41FA5}">
                      <a16:colId xmlns:a16="http://schemas.microsoft.com/office/drawing/2014/main" xmlns="" val="677646141"/>
                    </a:ext>
                  </a:extLst>
                </a:gridCol>
                <a:gridCol w="1570554">
                  <a:extLst>
                    <a:ext uri="{9D8B030D-6E8A-4147-A177-3AD203B41FA5}">
                      <a16:colId xmlns:a16="http://schemas.microsoft.com/office/drawing/2014/main" xmlns="" val="4074706045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Năm</a:t>
                      </a:r>
                      <a:endParaRPr lang="en-US" sz="20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2013</a:t>
                      </a:r>
                      <a:endParaRPr lang="en-US" sz="20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2015</a:t>
                      </a:r>
                      <a:endParaRPr lang="en-US" sz="20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2016</a:t>
                      </a:r>
                      <a:endParaRPr lang="en-US" sz="20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2017</a:t>
                      </a:r>
                      <a:endParaRPr lang="en-US" sz="20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66422157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Khai</a:t>
                      </a: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thác</a:t>
                      </a:r>
                      <a:endParaRPr lang="en-US" sz="20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2710</a:t>
                      </a:r>
                      <a:endParaRPr lang="en-US" sz="20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3026</a:t>
                      </a:r>
                      <a:endParaRPr lang="en-US" sz="20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3076</a:t>
                      </a:r>
                      <a:endParaRPr lang="en-US" sz="20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3421</a:t>
                      </a:r>
                      <a:endParaRPr lang="en-US" sz="20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8070103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Nuôi trồng</a:t>
                      </a:r>
                      <a:endParaRPr lang="en-US" sz="20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3340</a:t>
                      </a:r>
                      <a:endParaRPr lang="en-US" sz="20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3533</a:t>
                      </a:r>
                      <a:endParaRPr lang="en-US" sz="20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3650</a:t>
                      </a:r>
                      <a:endParaRPr lang="en-US" sz="20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3853</a:t>
                      </a:r>
                      <a:endParaRPr lang="en-US" sz="20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901593765"/>
                  </a:ext>
                </a:extLst>
              </a:tr>
            </a:tbl>
          </a:graphicData>
        </a:graphic>
      </p:graphicFrame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379928" y="687139"/>
            <a:ext cx="11133786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1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Câu</a:t>
            </a:r>
            <a:r>
              <a:rPr kumimoji="0" lang="en-US" altLang="en-US" sz="2000" b="1" i="0" u="none" strike="noStrike" cap="none" normalizeH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1</a:t>
            </a:r>
            <a:r>
              <a:rPr kumimoji="0" lang="en-US" altLang="en-US" sz="20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 </a:t>
            </a:r>
            <a:r>
              <a:rPr kumimoji="0" lang="en-US" alt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Cho </a:t>
            </a:r>
            <a:r>
              <a:rPr kumimoji="0" lang="en-US" alt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bảng</a:t>
            </a:r>
            <a:r>
              <a:rPr kumimoji="0" lang="en-US" alt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en-US" alt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số</a:t>
            </a:r>
            <a:r>
              <a:rPr kumimoji="0" lang="en-US" alt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en-US" alt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liệu</a:t>
            </a:r>
            <a:r>
              <a:rPr kumimoji="0" lang="en-US" alt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en-US" alt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về</a:t>
            </a:r>
            <a:r>
              <a:rPr kumimoji="0" lang="en-US" alt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en-US" alt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sản</a:t>
            </a:r>
            <a:r>
              <a:rPr kumimoji="0" lang="en-US" alt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en-US" alt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lượng</a:t>
            </a:r>
            <a:r>
              <a:rPr kumimoji="0" lang="en-US" alt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en-US" alt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khai</a:t>
            </a:r>
            <a:r>
              <a:rPr kumimoji="0" lang="en-US" alt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en-US" alt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thác</a:t>
            </a:r>
            <a:r>
              <a:rPr kumimoji="0" lang="en-US" alt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en-US" alt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và</a:t>
            </a:r>
            <a:r>
              <a:rPr kumimoji="0" lang="en-US" alt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en-US" alt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nuôi</a:t>
            </a:r>
            <a:r>
              <a:rPr kumimoji="0" lang="en-US" alt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en-US" alt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trồng</a:t>
            </a:r>
            <a:r>
              <a:rPr kumimoji="0" lang="en-US" alt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en-US" alt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thủy</a:t>
            </a:r>
            <a:r>
              <a:rPr kumimoji="0" lang="en-US" alt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en-US" alt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hải</a:t>
            </a:r>
            <a:r>
              <a:rPr kumimoji="0" lang="en-US" alt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en-US" alt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sản</a:t>
            </a:r>
            <a:r>
              <a:rPr kumimoji="0" lang="en-US" alt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en-US" alt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của</a:t>
            </a:r>
            <a:r>
              <a:rPr kumimoji="0" lang="en-US" alt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en-US" alt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nước</a:t>
            </a:r>
            <a:r>
              <a:rPr kumimoji="0" lang="en-US" alt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ta</a:t>
            </a:r>
            <a:r>
              <a:rPr kumimoji="0" lang="en-US" altLang="en-US" sz="20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          (</a:t>
            </a:r>
            <a:r>
              <a:rPr kumimoji="0" lang="en-US" altLang="en-US" sz="20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Đơn</a:t>
            </a:r>
            <a:r>
              <a:rPr kumimoji="0" lang="en-US" altLang="en-US" sz="2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en-US" altLang="en-US" sz="20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vị</a:t>
            </a:r>
            <a:r>
              <a:rPr kumimoji="0" lang="en-US" altLang="en-US" sz="2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en-US" altLang="en-US" sz="20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nghìn</a:t>
            </a:r>
            <a:r>
              <a:rPr kumimoji="0" lang="en-US" altLang="en-US" sz="2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en-US" altLang="en-US" sz="20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tấn</a:t>
            </a:r>
            <a:r>
              <a:rPr kumimoji="0" lang="en-US" altLang="en-US" sz="2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)</a:t>
            </a:r>
            <a:endParaRPr kumimoji="0" lang="en-US" alt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70439" y="2590014"/>
            <a:ext cx="10766001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Biểu</a:t>
            </a:r>
            <a:r>
              <a:rPr lang="en-US" altLang="en-US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altLang="en-US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đồ</a:t>
            </a:r>
            <a:r>
              <a:rPr lang="en-US" altLang="en-US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altLang="en-US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thích</a:t>
            </a:r>
            <a:r>
              <a:rPr lang="en-US" altLang="en-US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altLang="en-US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hợp</a:t>
            </a:r>
            <a:r>
              <a:rPr lang="en-US" altLang="en-US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altLang="en-US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nhất</a:t>
            </a:r>
            <a:r>
              <a:rPr lang="en-US" altLang="en-US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altLang="en-US" dirty="0" err="1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thể</a:t>
            </a:r>
            <a:r>
              <a:rPr lang="en-US" altLang="en-US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altLang="en-US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hiện</a:t>
            </a:r>
            <a:r>
              <a:rPr lang="en-US" altLang="en-US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altLang="en-US" b="1" i="1" u="sng" dirty="0" err="1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sản</a:t>
            </a:r>
            <a:r>
              <a:rPr lang="en-US" altLang="en-US" b="1" i="1" u="sng" dirty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altLang="en-US" b="1" i="1" u="sng" dirty="0" err="1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lượng</a:t>
            </a:r>
            <a:r>
              <a:rPr lang="en-US" altLang="en-US" b="1" i="1" u="sng" dirty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altLang="en-US" dirty="0" err="1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khai</a:t>
            </a:r>
            <a:r>
              <a:rPr lang="en-US" altLang="en-US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altLang="en-US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thác</a:t>
            </a:r>
            <a:r>
              <a:rPr lang="en-US" altLang="en-US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altLang="en-US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và</a:t>
            </a:r>
            <a:r>
              <a:rPr lang="en-US" altLang="en-US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altLang="en-US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nuôi</a:t>
            </a:r>
            <a:r>
              <a:rPr lang="en-US" altLang="en-US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altLang="en-US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trồng</a:t>
            </a:r>
            <a:r>
              <a:rPr lang="en-US" altLang="en-US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altLang="en-US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thủy</a:t>
            </a:r>
            <a:r>
              <a:rPr lang="en-US" altLang="en-US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altLang="en-US" dirty="0" err="1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hải</a:t>
            </a:r>
            <a:r>
              <a:rPr lang="en-US" altLang="en-US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altLang="en-US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sản</a:t>
            </a:r>
            <a:r>
              <a:rPr lang="en-US" altLang="en-US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altLang="en-US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của</a:t>
            </a:r>
            <a:r>
              <a:rPr lang="en-US" altLang="en-US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altLang="en-US" dirty="0" err="1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nước</a:t>
            </a:r>
            <a:r>
              <a:rPr lang="en-US" altLang="en-US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altLang="en-US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ta </a:t>
            </a:r>
            <a:r>
              <a:rPr lang="en-US" altLang="en-US" dirty="0" err="1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từ</a:t>
            </a:r>
            <a:r>
              <a:rPr lang="en-US" altLang="en-US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altLang="en-US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năm</a:t>
            </a:r>
            <a:r>
              <a:rPr lang="en-US" altLang="en-US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altLang="en-US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2013 - 2017 </a:t>
            </a:r>
            <a:r>
              <a:rPr lang="en-US" altLang="en-US" dirty="0" err="1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là</a:t>
            </a:r>
            <a:r>
              <a:rPr lang="en-US" altLang="en-US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:</a:t>
            </a:r>
            <a:endParaRPr lang="en-US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</a:t>
            </a:r>
            <a:r>
              <a:rPr lang="en-US" altLang="en-US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 </a:t>
            </a:r>
            <a:r>
              <a:rPr lang="en-US" altLang="en-US" dirty="0" err="1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biểu</a:t>
            </a:r>
            <a:r>
              <a:rPr lang="en-US" altLang="en-US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altLang="en-US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đồ</a:t>
            </a:r>
            <a:r>
              <a:rPr lang="en-US" altLang="en-US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altLang="en-US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cột</a:t>
            </a:r>
            <a:r>
              <a:rPr lang="en-US" altLang="en-US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altLang="en-US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chồng</a:t>
            </a:r>
            <a:r>
              <a:rPr lang="en-US" altLang="en-US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    </a:t>
            </a:r>
            <a:r>
              <a:rPr lang="en-US" altLang="en-US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           B. </a:t>
            </a:r>
            <a:r>
              <a:rPr lang="en-US" altLang="en-US" dirty="0" err="1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biểu</a:t>
            </a:r>
            <a:r>
              <a:rPr lang="en-US" altLang="en-US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altLang="en-US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đồ</a:t>
            </a:r>
            <a:r>
              <a:rPr lang="en-US" altLang="en-US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altLang="en-US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miền</a:t>
            </a:r>
            <a:r>
              <a:rPr lang="en-US" altLang="en-US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 </a:t>
            </a:r>
            <a:r>
              <a:rPr lang="en-US" altLang="en-US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              C. </a:t>
            </a:r>
            <a:r>
              <a:rPr lang="en-US" altLang="en-US" dirty="0" err="1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biểu</a:t>
            </a:r>
            <a:r>
              <a:rPr lang="en-US" altLang="en-US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altLang="en-US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đồ</a:t>
            </a:r>
            <a:r>
              <a:rPr lang="en-US" altLang="en-US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altLang="en-US" dirty="0" err="1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đường</a:t>
            </a:r>
            <a:r>
              <a:rPr lang="en-US" altLang="en-US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       D. </a:t>
            </a:r>
            <a:r>
              <a:rPr lang="en-US" altLang="en-US" dirty="0" err="1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Biểu</a:t>
            </a:r>
            <a:r>
              <a:rPr lang="en-US" altLang="en-US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altLang="en-US" dirty="0" err="1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đồ</a:t>
            </a:r>
            <a:r>
              <a:rPr lang="en-US" altLang="en-US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altLang="en-US" dirty="0" err="1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cột</a:t>
            </a:r>
            <a:r>
              <a:rPr lang="en-US" altLang="en-US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altLang="en-US" dirty="0" err="1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ghép</a:t>
            </a:r>
            <a:r>
              <a:rPr lang="en-US" altLang="en-US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    </a:t>
            </a:r>
            <a:endParaRPr lang="en-US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28885316"/>
              </p:ext>
            </p:extLst>
          </p:nvPr>
        </p:nvGraphicFramePr>
        <p:xfrm>
          <a:off x="747713" y="4310207"/>
          <a:ext cx="9010242" cy="96221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644786">
                  <a:extLst>
                    <a:ext uri="{9D8B030D-6E8A-4147-A177-3AD203B41FA5}">
                      <a16:colId xmlns:a16="http://schemas.microsoft.com/office/drawing/2014/main" xmlns="" val="983224230"/>
                    </a:ext>
                  </a:extLst>
                </a:gridCol>
                <a:gridCol w="1727387">
                  <a:extLst>
                    <a:ext uri="{9D8B030D-6E8A-4147-A177-3AD203B41FA5}">
                      <a16:colId xmlns:a16="http://schemas.microsoft.com/office/drawing/2014/main" xmlns="" val="1329338642"/>
                    </a:ext>
                  </a:extLst>
                </a:gridCol>
                <a:gridCol w="1900126">
                  <a:extLst>
                    <a:ext uri="{9D8B030D-6E8A-4147-A177-3AD203B41FA5}">
                      <a16:colId xmlns:a16="http://schemas.microsoft.com/office/drawing/2014/main" xmlns="" val="3187568056"/>
                    </a:ext>
                  </a:extLst>
                </a:gridCol>
                <a:gridCol w="1737943">
                  <a:extLst>
                    <a:ext uri="{9D8B030D-6E8A-4147-A177-3AD203B41FA5}">
                      <a16:colId xmlns:a16="http://schemas.microsoft.com/office/drawing/2014/main" xmlns="" val="1310989617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Năm</a:t>
                      </a:r>
                      <a:endParaRPr lang="en-US" sz="20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2014</a:t>
                      </a:r>
                      <a:endParaRPr lang="en-US" sz="20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2015</a:t>
                      </a:r>
                      <a:endParaRPr lang="en-US" sz="20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2016</a:t>
                      </a:r>
                      <a:endParaRPr lang="en-US" sz="20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7037918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Đồng</a:t>
                      </a: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bằng</a:t>
                      </a: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Sông</a:t>
                      </a: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Cửu</a:t>
                      </a: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Long</a:t>
                      </a:r>
                      <a:endParaRPr lang="en-US" sz="20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3604,8</a:t>
                      </a:r>
                      <a:endParaRPr lang="en-US" sz="20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3703,4</a:t>
                      </a:r>
                      <a:endParaRPr lang="en-US" sz="20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3822,4</a:t>
                      </a:r>
                      <a:endParaRPr lang="en-US" sz="20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97021729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Cả</a:t>
                      </a: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nước</a:t>
                      </a:r>
                      <a:endParaRPr lang="en-US" sz="20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6333,1</a:t>
                      </a:r>
                      <a:endParaRPr lang="en-US" sz="20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6582.1</a:t>
                      </a:r>
                      <a:endParaRPr lang="en-US" sz="20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6803,9</a:t>
                      </a:r>
                      <a:endParaRPr lang="en-US" sz="20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39409468"/>
                  </a:ext>
                </a:extLst>
              </a:tr>
            </a:tbl>
          </a:graphicData>
        </a:graphic>
      </p:graphicFrame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313508" y="3585707"/>
            <a:ext cx="10649358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1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Câu</a:t>
            </a:r>
            <a:r>
              <a:rPr kumimoji="0" lang="en-US" altLang="en-US" sz="2000" b="1" i="0" u="none" strike="noStrike" cap="none" normalizeH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2</a:t>
            </a:r>
            <a:r>
              <a:rPr kumimoji="0" lang="en-US" altLang="en-US" sz="20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 </a:t>
            </a:r>
            <a:r>
              <a:rPr kumimoji="0" lang="en-US" alt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Cho </a:t>
            </a:r>
            <a:r>
              <a:rPr kumimoji="0" lang="en-US" alt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bảng</a:t>
            </a:r>
            <a:r>
              <a:rPr kumimoji="0" lang="en-US" alt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en-US" alt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số</a:t>
            </a:r>
            <a:r>
              <a:rPr kumimoji="0" lang="en-US" alt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en-US" alt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liệu</a:t>
            </a:r>
            <a:r>
              <a:rPr kumimoji="0" lang="en-US" alt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en-US" alt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về</a:t>
            </a:r>
            <a:r>
              <a:rPr kumimoji="0" lang="en-US" alt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en-US" alt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sản</a:t>
            </a:r>
            <a:r>
              <a:rPr kumimoji="0" lang="en-US" alt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en-US" alt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lượng</a:t>
            </a:r>
            <a:r>
              <a:rPr kumimoji="0" lang="en-US" alt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en-US" alt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thủy</a:t>
            </a:r>
            <a:r>
              <a:rPr kumimoji="0" lang="en-US" alt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en-US" alt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sản</a:t>
            </a:r>
            <a:r>
              <a:rPr kumimoji="0" lang="en-US" alt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en-US" alt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của</a:t>
            </a:r>
            <a:r>
              <a:rPr kumimoji="0" lang="en-US" alt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en-US" alt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đồng</a:t>
            </a:r>
            <a:r>
              <a:rPr kumimoji="0" lang="en-US" alt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en-US" alt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bằng</a:t>
            </a:r>
            <a:r>
              <a:rPr kumimoji="0" lang="en-US" alt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en-US" alt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Sông</a:t>
            </a:r>
            <a:r>
              <a:rPr kumimoji="0" lang="en-US" alt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en-US" alt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Cửu</a:t>
            </a:r>
            <a:r>
              <a:rPr kumimoji="0" lang="en-US" alt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Long </a:t>
            </a:r>
            <a:r>
              <a:rPr kumimoji="0" lang="en-US" alt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và</a:t>
            </a:r>
            <a:r>
              <a:rPr kumimoji="0" lang="en-US" alt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en-US" alt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cả</a:t>
            </a:r>
            <a:r>
              <a:rPr kumimoji="0" lang="en-US" alt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en-US" alt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nước</a:t>
            </a:r>
            <a:endParaRPr kumimoji="0" lang="en-US" alt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en-US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          </a:t>
            </a:r>
            <a:r>
              <a:rPr kumimoji="0" lang="en-US" alt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(</a:t>
            </a:r>
            <a:r>
              <a:rPr kumimoji="0" lang="en-US" altLang="en-US" sz="20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Đơn</a:t>
            </a:r>
            <a:r>
              <a:rPr kumimoji="0" lang="en-US" altLang="en-US" sz="2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en-US" altLang="en-US" sz="20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vị</a:t>
            </a:r>
            <a:r>
              <a:rPr kumimoji="0" lang="en-US" altLang="en-US" sz="2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en-US" altLang="en-US" sz="20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nghìn</a:t>
            </a:r>
            <a:r>
              <a:rPr kumimoji="0" lang="en-US" altLang="en-US" sz="2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en-US" altLang="en-US" sz="20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tấn</a:t>
            </a:r>
            <a:r>
              <a:rPr kumimoji="0" lang="en-US" altLang="en-US" sz="1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)</a:t>
            </a:r>
            <a:endParaRPr kumimoji="0" lang="en-US" altLang="en-US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13508" y="5424027"/>
            <a:ext cx="11878492" cy="8002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en-US" sz="2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Biểu</a:t>
            </a:r>
            <a:r>
              <a:rPr lang="en-US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đồ</a:t>
            </a:r>
            <a:r>
              <a:rPr lang="en-US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thích</a:t>
            </a:r>
            <a:r>
              <a:rPr lang="en-US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hợp</a:t>
            </a:r>
            <a:r>
              <a:rPr lang="en-US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nhất</a:t>
            </a:r>
            <a:r>
              <a:rPr lang="en-US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 </a:t>
            </a:r>
            <a:r>
              <a:rPr lang="en-US" sz="2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thể</a:t>
            </a:r>
            <a:r>
              <a:rPr lang="en-US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hiện</a:t>
            </a:r>
            <a:r>
              <a:rPr lang="en-US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b="1" i="1" u="sng" dirty="0" err="1" smtClean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sản</a:t>
            </a:r>
            <a:r>
              <a:rPr lang="en-US" sz="2000" b="1" i="1" u="sng" dirty="0" smtClean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b="1" i="1" u="sng" dirty="0" err="1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lượng</a:t>
            </a:r>
            <a:r>
              <a:rPr lang="en-US" sz="2000" b="1" i="1" u="sng" dirty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thủy</a:t>
            </a:r>
            <a:r>
              <a:rPr lang="en-US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sản</a:t>
            </a:r>
            <a:r>
              <a:rPr lang="en-US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ở </a:t>
            </a:r>
            <a:r>
              <a:rPr lang="en-US" sz="2000" dirty="0" err="1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đồng</a:t>
            </a:r>
            <a:r>
              <a:rPr lang="en-US" sz="20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bằng</a:t>
            </a:r>
            <a:r>
              <a:rPr lang="en-US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Sông</a:t>
            </a:r>
            <a:r>
              <a:rPr lang="en-US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Cửu</a:t>
            </a:r>
            <a:r>
              <a:rPr lang="en-US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Long </a:t>
            </a:r>
            <a:r>
              <a:rPr lang="en-US" sz="2000" b="1" i="1" u="sng" dirty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so</a:t>
            </a:r>
            <a:r>
              <a:rPr lang="en-US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với</a:t>
            </a:r>
            <a:r>
              <a:rPr lang="en-US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cả</a:t>
            </a:r>
            <a:r>
              <a:rPr lang="en-US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nước</a:t>
            </a:r>
            <a:endParaRPr lang="en-US" sz="2000" dirty="0" smtClean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en-US" sz="20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A. </a:t>
            </a:r>
            <a:r>
              <a:rPr lang="en-US" sz="2000" dirty="0" err="1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Biểu</a:t>
            </a:r>
            <a:r>
              <a:rPr lang="en-US" sz="20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đồ</a:t>
            </a:r>
            <a:r>
              <a:rPr lang="en-US" sz="20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cột</a:t>
            </a:r>
            <a:r>
              <a:rPr lang="en-US" sz="20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chồng</a:t>
            </a:r>
            <a:r>
              <a:rPr lang="en-US" sz="20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                B. </a:t>
            </a:r>
            <a:r>
              <a:rPr lang="en-US" sz="2000" dirty="0" err="1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biểu</a:t>
            </a:r>
            <a:r>
              <a:rPr lang="en-US" sz="20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đồ</a:t>
            </a:r>
            <a:r>
              <a:rPr lang="en-US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miền</a:t>
            </a:r>
            <a:r>
              <a:rPr lang="en-US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  </a:t>
            </a:r>
            <a:r>
              <a:rPr lang="en-US" sz="20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         C. </a:t>
            </a:r>
            <a:r>
              <a:rPr lang="en-US" sz="2000" dirty="0" err="1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biểu</a:t>
            </a:r>
            <a:r>
              <a:rPr lang="en-US" sz="20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đồ</a:t>
            </a:r>
            <a:r>
              <a:rPr lang="en-US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đường</a:t>
            </a:r>
            <a:r>
              <a:rPr lang="en-US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 </a:t>
            </a:r>
            <a:r>
              <a:rPr lang="en-US" sz="20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             D. </a:t>
            </a:r>
            <a:r>
              <a:rPr lang="en-US" sz="2000" dirty="0" err="1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biểu</a:t>
            </a:r>
            <a:r>
              <a:rPr lang="en-US" sz="20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đồ</a:t>
            </a:r>
            <a:r>
              <a:rPr lang="en-US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cột</a:t>
            </a:r>
            <a:r>
              <a:rPr lang="en-US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ghép</a:t>
            </a:r>
            <a:endParaRPr lang="en-US" sz="20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772588" y="3138632"/>
            <a:ext cx="277319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altLang="en-US" b="1" u="sng" dirty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D. </a:t>
            </a:r>
            <a:r>
              <a:rPr lang="en-US" altLang="en-US" b="1" u="sng" dirty="0" err="1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biểu</a:t>
            </a:r>
            <a:r>
              <a:rPr lang="en-US" altLang="en-US" b="1" u="sng" dirty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altLang="en-US" b="1" u="sng" dirty="0" err="1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đồ</a:t>
            </a:r>
            <a:r>
              <a:rPr lang="en-US" altLang="en-US" b="1" u="sng" dirty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altLang="en-US" b="1" u="sng" dirty="0" err="1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cột</a:t>
            </a:r>
            <a:r>
              <a:rPr lang="en-US" altLang="en-US" b="1" u="sng" dirty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altLang="en-US" b="1" u="sng" dirty="0" err="1" smtClean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ghép</a:t>
            </a:r>
            <a:endParaRPr lang="en-US" b="1" u="sng" dirty="0">
              <a:solidFill>
                <a:srgbClr val="FF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87423" y="5824136"/>
            <a:ext cx="2682361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altLang="en-US" b="1" u="sng" dirty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</a:t>
            </a:r>
            <a:r>
              <a:rPr lang="en-US" altLang="en-US" b="1" u="sng" dirty="0" smtClean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 </a:t>
            </a:r>
            <a:r>
              <a:rPr lang="en-US" altLang="en-US" b="1" u="sng" dirty="0" err="1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biểu</a:t>
            </a:r>
            <a:r>
              <a:rPr lang="en-US" altLang="en-US" b="1" u="sng" dirty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altLang="en-US" b="1" u="sng" dirty="0" err="1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đồ</a:t>
            </a:r>
            <a:r>
              <a:rPr lang="en-US" altLang="en-US" b="1" u="sng" dirty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altLang="en-US" b="1" u="sng" dirty="0" err="1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cột</a:t>
            </a:r>
            <a:r>
              <a:rPr lang="en-US" altLang="en-US" b="1" u="sng" dirty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altLang="en-US" b="1" u="sng" dirty="0" err="1" smtClean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chồng</a:t>
            </a:r>
            <a:endParaRPr lang="en-US" b="1" u="sng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29224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47125" y="875594"/>
            <a:ext cx="5007191" cy="369332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BIỂU ĐỒ ĐƯỜNG BIỂU DIỄN – ĐỒ THỊ </a:t>
            </a:r>
            <a:endParaRPr lang="en-US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319913" y="189932"/>
            <a:ext cx="6661849" cy="461665"/>
          </a:xfrm>
          <a:prstGeom prst="rect">
            <a:avLst/>
          </a:prstGeom>
          <a:ln w="38100"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qui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mô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thái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phát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triển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41089" y="1468923"/>
            <a:ext cx="4813227" cy="338554"/>
          </a:xfrm>
          <a:prstGeom prst="rect">
            <a:avLst/>
          </a:prstGeom>
          <a:noFill/>
          <a:ln w="381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BIỂU ĐỒ ĐƯỜNG THEO GIÁ TRỊ TUYỆT ĐỐI</a:t>
            </a:r>
            <a:endParaRPr lang="en-US" sz="16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946233" y="1468923"/>
            <a:ext cx="5151558" cy="338554"/>
          </a:xfrm>
          <a:prstGeom prst="rect">
            <a:avLst/>
          </a:prstGeom>
          <a:noFill/>
          <a:ln w="381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BIỂU ĐỒ ĐƯỜNG THEO GIÁ TRỊ TƯƠNG ĐỐI</a:t>
            </a:r>
            <a:endParaRPr lang="en-US" sz="16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0945091" y="2216727"/>
            <a:ext cx="994496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graphicFrame>
        <p:nvGraphicFramePr>
          <p:cNvPr id="291" name="Object 7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01931726"/>
              </p:ext>
            </p:extLst>
          </p:nvPr>
        </p:nvGraphicFramePr>
        <p:xfrm>
          <a:off x="6644023" y="2027238"/>
          <a:ext cx="5529262" cy="44608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26" name="Picture 3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969" y="2031473"/>
            <a:ext cx="6327889" cy="4449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9" name="TextBox 288"/>
          <p:cNvSpPr txBox="1"/>
          <p:nvPr/>
        </p:nvSpPr>
        <p:spPr>
          <a:xfrm>
            <a:off x="267319" y="5923549"/>
            <a:ext cx="6104285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 smtClean="0"/>
              <a:t>BIỂU ĐỒ THỂ HIỆN GIA TĂNG DÂN SỐ VÀ SẢN LƯỢNG LƯƠNG THỰC CỦA VIỆT NAM</a:t>
            </a:r>
          </a:p>
          <a:p>
            <a:pPr algn="ctr"/>
            <a:r>
              <a:rPr lang="en-US" sz="1200" b="1" dirty="0" smtClean="0"/>
              <a:t> (1989 – 2005)</a:t>
            </a:r>
            <a:endParaRPr lang="en-US" sz="1200" b="1" dirty="0"/>
          </a:p>
        </p:txBody>
      </p:sp>
      <p:sp>
        <p:nvSpPr>
          <p:cNvPr id="290" name="TextBox 289"/>
          <p:cNvSpPr txBox="1"/>
          <p:nvPr/>
        </p:nvSpPr>
        <p:spPr>
          <a:xfrm>
            <a:off x="6643516" y="6074172"/>
            <a:ext cx="5454276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 smtClean="0"/>
              <a:t>BIỂU ĐỒ THỂ HIỆN TỐC ĐỘ TĂNG TRƯỞNG ĐÀN GIA SÚC, GIA CẦM</a:t>
            </a:r>
          </a:p>
          <a:p>
            <a:pPr algn="ctr"/>
            <a:r>
              <a:rPr lang="en-US" sz="1200" b="1" dirty="0" smtClean="0"/>
              <a:t> (1990 – 2002)</a:t>
            </a:r>
            <a:endParaRPr lang="en-US" sz="1200" b="1" dirty="0"/>
          </a:p>
        </p:txBody>
      </p:sp>
    </p:spTree>
    <p:extLst>
      <p:ext uri="{BB962C8B-B14F-4D97-AF65-F5344CB8AC3E}">
        <p14:creationId xmlns:p14="http://schemas.microsoft.com/office/powerpoint/2010/main" val="38570575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44440446"/>
              </p:ext>
            </p:extLst>
          </p:nvPr>
        </p:nvGraphicFramePr>
        <p:xfrm>
          <a:off x="388010" y="1178106"/>
          <a:ext cx="11274601" cy="546980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77791">
                  <a:extLst>
                    <a:ext uri="{9D8B030D-6E8A-4147-A177-3AD203B41FA5}">
                      <a16:colId xmlns:a16="http://schemas.microsoft.com/office/drawing/2014/main" xmlns="" val="1847106876"/>
                    </a:ext>
                  </a:extLst>
                </a:gridCol>
                <a:gridCol w="2129848">
                  <a:extLst>
                    <a:ext uri="{9D8B030D-6E8A-4147-A177-3AD203B41FA5}">
                      <a16:colId xmlns:a16="http://schemas.microsoft.com/office/drawing/2014/main" xmlns="" val="958532634"/>
                    </a:ext>
                  </a:extLst>
                </a:gridCol>
                <a:gridCol w="2972593">
                  <a:extLst>
                    <a:ext uri="{9D8B030D-6E8A-4147-A177-3AD203B41FA5}">
                      <a16:colId xmlns:a16="http://schemas.microsoft.com/office/drawing/2014/main" xmlns="" val="1231768027"/>
                    </a:ext>
                  </a:extLst>
                </a:gridCol>
                <a:gridCol w="3294369">
                  <a:extLst>
                    <a:ext uri="{9D8B030D-6E8A-4147-A177-3AD203B41FA5}">
                      <a16:colId xmlns:a16="http://schemas.microsoft.com/office/drawing/2014/main" xmlns="" val="2901007245"/>
                    </a:ext>
                  </a:extLst>
                </a:gridCol>
              </a:tblGrid>
              <a:tr h="927314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Loại</a:t>
                      </a:r>
                      <a:r>
                        <a:rPr lang="en-US" sz="240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400" baseline="0" dirty="0" err="1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biểu</a:t>
                      </a:r>
                      <a:r>
                        <a:rPr lang="en-US" sz="240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400" baseline="0" dirty="0" err="1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đồ</a:t>
                      </a:r>
                      <a:endParaRPr lang="en-US" sz="24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38100" cap="flat" cmpd="sng" algn="ctr">
                      <a:solidFill>
                        <a:srgbClr val="280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280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280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280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Mốc</a:t>
                      </a:r>
                      <a:r>
                        <a:rPr lang="en-US" sz="240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400" baseline="0" dirty="0" err="1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thời</a:t>
                      </a:r>
                      <a:r>
                        <a:rPr lang="en-US" sz="240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400" baseline="0" dirty="0" err="1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gian</a:t>
                      </a:r>
                      <a:endParaRPr lang="en-US" sz="24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38100" cap="flat" cmpd="sng" algn="ctr">
                      <a:solidFill>
                        <a:srgbClr val="280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280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280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280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Các</a:t>
                      </a:r>
                      <a:r>
                        <a:rPr lang="en-US" sz="240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400" baseline="0" dirty="0" err="1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từ</a:t>
                      </a:r>
                      <a:r>
                        <a:rPr lang="en-US" sz="240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400" baseline="0" dirty="0" err="1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khóa</a:t>
                      </a:r>
                      <a:endParaRPr lang="en-US" sz="24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38100" cap="flat" cmpd="sng" algn="ctr">
                      <a:solidFill>
                        <a:srgbClr val="280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280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280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280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Lưu</a:t>
                      </a:r>
                      <a:r>
                        <a:rPr lang="en-US" sz="240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ý</a:t>
                      </a:r>
                      <a:endParaRPr lang="en-US" sz="24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38100" cap="flat" cmpd="sng" algn="ctr">
                      <a:solidFill>
                        <a:srgbClr val="280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280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280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280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533181535"/>
                  </a:ext>
                </a:extLst>
              </a:tr>
              <a:tr h="1339453">
                <a:tc>
                  <a:txBody>
                    <a:bodyPr/>
                    <a:lstStyle/>
                    <a:p>
                      <a:r>
                        <a:rPr lang="en-US" sz="2400" dirty="0" err="1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Biểu</a:t>
                      </a:r>
                      <a:r>
                        <a:rPr lang="en-US" sz="24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400" dirty="0" err="1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đồ</a:t>
                      </a:r>
                      <a:r>
                        <a:rPr lang="en-US" sz="24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400" dirty="0" err="1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đường</a:t>
                      </a:r>
                      <a:r>
                        <a:rPr lang="en-US" sz="240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400" baseline="0" dirty="0" err="1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theo</a:t>
                      </a:r>
                      <a:r>
                        <a:rPr lang="en-US" sz="240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400" baseline="0" dirty="0" err="1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giá</a:t>
                      </a:r>
                      <a:r>
                        <a:rPr lang="en-US" sz="2400" baseline="0" dirty="0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400" baseline="0" dirty="0" err="1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trị</a:t>
                      </a:r>
                      <a:r>
                        <a:rPr lang="en-US" sz="2400" baseline="0" dirty="0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400" baseline="0" dirty="0" err="1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tuyệt</a:t>
                      </a:r>
                      <a:r>
                        <a:rPr lang="en-US" sz="2400" baseline="0" dirty="0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400" baseline="0" dirty="0" err="1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đối</a:t>
                      </a:r>
                      <a:endParaRPr lang="en-US" sz="2400" dirty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38100" cap="flat" cmpd="sng" algn="ctr">
                      <a:solidFill>
                        <a:srgbClr val="280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280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280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280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0" i="0" baseline="0" dirty="0" err="1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Chuỗi</a:t>
                      </a:r>
                      <a:r>
                        <a:rPr lang="en-US" sz="2400" b="0" i="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400" b="0" i="0" baseline="0" dirty="0" err="1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thời</a:t>
                      </a:r>
                      <a:r>
                        <a:rPr lang="en-US" sz="2400" b="0" i="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400" b="0" i="0" baseline="0" dirty="0" err="1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gian</a:t>
                      </a:r>
                      <a:r>
                        <a:rPr lang="en-US" sz="2400" b="0" i="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400" b="0" i="0" baseline="0" dirty="0" err="1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liên</a:t>
                      </a:r>
                      <a:r>
                        <a:rPr lang="en-US" sz="2400" b="0" i="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400" b="0" i="0" baseline="0" dirty="0" err="1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tục</a:t>
                      </a:r>
                      <a:r>
                        <a:rPr lang="en-US" sz="2400" b="0" i="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400" b="0" i="0" baseline="0" dirty="0" err="1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từ</a:t>
                      </a:r>
                      <a:r>
                        <a:rPr lang="en-US" sz="2400" b="0" i="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4 </a:t>
                      </a:r>
                      <a:r>
                        <a:rPr lang="en-US" sz="2400" b="0" i="0" baseline="0" dirty="0" err="1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năm</a:t>
                      </a:r>
                      <a:r>
                        <a:rPr lang="en-US" sz="2400" b="0" i="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400" b="0" i="0" baseline="0" dirty="0" err="1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trở</a:t>
                      </a:r>
                      <a:r>
                        <a:rPr lang="en-US" sz="2400" b="0" i="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400" b="0" i="0" baseline="0" dirty="0" err="1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lên</a:t>
                      </a:r>
                      <a:endParaRPr lang="en-US" sz="2400" b="0" i="0" dirty="0" smtClean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38100" cap="flat" cmpd="sng" algn="ctr">
                      <a:solidFill>
                        <a:srgbClr val="280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280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280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280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solidFill>
                            <a:schemeClr val="dk1"/>
                          </a:solidFill>
                          <a:latin typeface="+mn-lt"/>
                          <a:cs typeface="+mn-cs"/>
                        </a:rPr>
                        <a:t>+</a:t>
                      </a:r>
                      <a:r>
                        <a:rPr lang="en-US" sz="2400" baseline="0" dirty="0" smtClean="0">
                          <a:solidFill>
                            <a:schemeClr val="dk1"/>
                          </a:solidFill>
                          <a:latin typeface="+mn-lt"/>
                          <a:cs typeface="+mn-cs"/>
                        </a:rPr>
                        <a:t> </a:t>
                      </a:r>
                      <a:r>
                        <a:rPr lang="en-US" sz="2400" baseline="0" dirty="0" err="1" smtClean="0">
                          <a:solidFill>
                            <a:schemeClr val="dk1"/>
                          </a:solidFill>
                          <a:latin typeface="+mn-lt"/>
                          <a:cs typeface="+mn-cs"/>
                        </a:rPr>
                        <a:t>Gia</a:t>
                      </a:r>
                      <a:r>
                        <a:rPr lang="en-US" sz="2400" baseline="0" dirty="0" smtClean="0">
                          <a:solidFill>
                            <a:schemeClr val="dk1"/>
                          </a:solidFill>
                          <a:latin typeface="+mn-lt"/>
                          <a:cs typeface="+mn-cs"/>
                        </a:rPr>
                        <a:t> </a:t>
                      </a:r>
                      <a:r>
                        <a:rPr lang="en-US" sz="2400" baseline="0" dirty="0" err="1" smtClean="0">
                          <a:solidFill>
                            <a:schemeClr val="dk1"/>
                          </a:solidFill>
                          <a:latin typeface="+mn-lt"/>
                          <a:cs typeface="+mn-cs"/>
                        </a:rPr>
                        <a:t>tăng</a:t>
                      </a:r>
                      <a:endParaRPr lang="en-US" sz="2400" baseline="0" dirty="0" smtClean="0">
                        <a:solidFill>
                          <a:schemeClr val="dk1"/>
                        </a:solidFill>
                        <a:latin typeface="+mn-lt"/>
                        <a:cs typeface="+mn-cs"/>
                      </a:endParaRPr>
                    </a:p>
                    <a:p>
                      <a:r>
                        <a:rPr lang="en-US" sz="2400" baseline="0" dirty="0" smtClean="0">
                          <a:solidFill>
                            <a:schemeClr val="dk1"/>
                          </a:solidFill>
                          <a:latin typeface="+mn-lt"/>
                          <a:cs typeface="+mn-cs"/>
                        </a:rPr>
                        <a:t>+ </a:t>
                      </a:r>
                      <a:r>
                        <a:rPr lang="en-US" sz="2400" baseline="0" dirty="0" err="1" smtClean="0">
                          <a:solidFill>
                            <a:schemeClr val="dk1"/>
                          </a:solidFill>
                          <a:latin typeface="+mn-lt"/>
                          <a:cs typeface="+mn-cs"/>
                        </a:rPr>
                        <a:t>Thay</a:t>
                      </a:r>
                      <a:r>
                        <a:rPr lang="en-US" sz="2400" baseline="0" dirty="0" smtClean="0">
                          <a:solidFill>
                            <a:schemeClr val="dk1"/>
                          </a:solidFill>
                          <a:latin typeface="+mn-lt"/>
                          <a:cs typeface="+mn-cs"/>
                        </a:rPr>
                        <a:t> </a:t>
                      </a:r>
                      <a:r>
                        <a:rPr lang="en-US" sz="2400" baseline="0" dirty="0" err="1" smtClean="0">
                          <a:solidFill>
                            <a:schemeClr val="dk1"/>
                          </a:solidFill>
                          <a:latin typeface="+mn-lt"/>
                          <a:cs typeface="+mn-cs"/>
                        </a:rPr>
                        <a:t>đổi</a:t>
                      </a:r>
                      <a:endParaRPr lang="en-US" sz="2400" baseline="0" dirty="0" smtClean="0">
                        <a:solidFill>
                          <a:schemeClr val="dk1"/>
                        </a:solidFill>
                        <a:latin typeface="+mn-lt"/>
                        <a:cs typeface="+mn-cs"/>
                      </a:endParaRPr>
                    </a:p>
                    <a:p>
                      <a:r>
                        <a:rPr lang="en-US" sz="2400" baseline="0" dirty="0" smtClean="0">
                          <a:solidFill>
                            <a:schemeClr val="dk1"/>
                          </a:solidFill>
                          <a:latin typeface="+mn-lt"/>
                          <a:cs typeface="+mn-cs"/>
                        </a:rPr>
                        <a:t>+ </a:t>
                      </a:r>
                      <a:r>
                        <a:rPr lang="en-US" sz="2400" baseline="0" dirty="0" err="1" smtClean="0">
                          <a:solidFill>
                            <a:schemeClr val="dk1"/>
                          </a:solidFill>
                          <a:latin typeface="+mn-lt"/>
                          <a:cs typeface="+mn-cs"/>
                        </a:rPr>
                        <a:t>Biến</a:t>
                      </a:r>
                      <a:r>
                        <a:rPr lang="en-US" sz="2400" baseline="0" dirty="0" smtClean="0">
                          <a:solidFill>
                            <a:schemeClr val="dk1"/>
                          </a:solidFill>
                          <a:latin typeface="+mn-lt"/>
                          <a:cs typeface="+mn-cs"/>
                        </a:rPr>
                        <a:t> </a:t>
                      </a:r>
                      <a:r>
                        <a:rPr lang="en-US" sz="2400" baseline="0" dirty="0" err="1" smtClean="0">
                          <a:solidFill>
                            <a:schemeClr val="dk1"/>
                          </a:solidFill>
                          <a:latin typeface="+mn-lt"/>
                          <a:cs typeface="+mn-cs"/>
                        </a:rPr>
                        <a:t>động</a:t>
                      </a:r>
                      <a:endParaRPr lang="en-US" sz="2400" baseline="0" dirty="0" smtClean="0">
                        <a:solidFill>
                          <a:schemeClr val="dk1"/>
                        </a:solidFill>
                        <a:latin typeface="+mn-lt"/>
                        <a:cs typeface="+mn-cs"/>
                      </a:endParaRPr>
                    </a:p>
                    <a:p>
                      <a:r>
                        <a:rPr lang="en-US" sz="2400" baseline="0" dirty="0" smtClean="0">
                          <a:solidFill>
                            <a:schemeClr val="dk1"/>
                          </a:solidFill>
                          <a:latin typeface="+mn-lt"/>
                          <a:cs typeface="+mn-cs"/>
                        </a:rPr>
                        <a:t>+ </a:t>
                      </a:r>
                      <a:r>
                        <a:rPr lang="en-US" sz="2400" baseline="0" dirty="0" err="1" smtClean="0">
                          <a:solidFill>
                            <a:schemeClr val="dk1"/>
                          </a:solidFill>
                          <a:latin typeface="+mn-lt"/>
                          <a:cs typeface="+mn-cs"/>
                        </a:rPr>
                        <a:t>Phát</a:t>
                      </a:r>
                      <a:r>
                        <a:rPr lang="en-US" sz="2400" baseline="0" dirty="0" smtClean="0">
                          <a:solidFill>
                            <a:schemeClr val="dk1"/>
                          </a:solidFill>
                          <a:latin typeface="+mn-lt"/>
                          <a:cs typeface="+mn-cs"/>
                        </a:rPr>
                        <a:t> </a:t>
                      </a:r>
                      <a:r>
                        <a:rPr lang="en-US" sz="2400" baseline="0" dirty="0" err="1" smtClean="0">
                          <a:solidFill>
                            <a:schemeClr val="dk1"/>
                          </a:solidFill>
                          <a:latin typeface="+mn-lt"/>
                          <a:cs typeface="+mn-cs"/>
                        </a:rPr>
                        <a:t>triển</a:t>
                      </a:r>
                      <a:r>
                        <a:rPr lang="en-US" sz="2400" baseline="0" dirty="0" smtClean="0">
                          <a:solidFill>
                            <a:schemeClr val="dk1"/>
                          </a:solidFill>
                          <a:latin typeface="+mn-lt"/>
                          <a:cs typeface="+mn-cs"/>
                        </a:rPr>
                        <a:t>,…</a:t>
                      </a:r>
                      <a:endParaRPr lang="en-US" sz="24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38100" cap="flat" cmpd="sng" algn="ctr">
                      <a:solidFill>
                        <a:srgbClr val="280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280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280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280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400" dirty="0" smtClean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38100" cap="flat" cmpd="sng" algn="ctr">
                      <a:solidFill>
                        <a:srgbClr val="280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280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280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280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018302522"/>
                  </a:ext>
                </a:extLst>
              </a:tr>
              <a:tr h="298801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err="1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Biểu</a:t>
                      </a:r>
                      <a:r>
                        <a:rPr lang="en-US" sz="24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400" dirty="0" err="1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đồ</a:t>
                      </a:r>
                      <a:r>
                        <a:rPr lang="en-US" sz="24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400" dirty="0" err="1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đường</a:t>
                      </a:r>
                      <a:r>
                        <a:rPr lang="en-US" sz="240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400" baseline="0" dirty="0" err="1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theo</a:t>
                      </a:r>
                      <a:r>
                        <a:rPr lang="en-US" sz="240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400" baseline="0" dirty="0" err="1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giá</a:t>
                      </a:r>
                      <a:r>
                        <a:rPr lang="en-US" sz="2400" baseline="0" dirty="0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400" baseline="0" dirty="0" err="1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trị</a:t>
                      </a:r>
                      <a:r>
                        <a:rPr lang="en-US" sz="2400" baseline="0" dirty="0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400" baseline="0" dirty="0" err="1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tương</a:t>
                      </a:r>
                      <a:r>
                        <a:rPr lang="en-US" sz="2400" baseline="0" dirty="0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400" baseline="0" dirty="0" err="1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đối</a:t>
                      </a:r>
                      <a:endParaRPr lang="en-US" sz="2400" dirty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38100" cap="flat" cmpd="sng" algn="ctr">
                      <a:solidFill>
                        <a:srgbClr val="280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280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280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280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400" b="0" i="0" dirty="0" smtClean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en-US" sz="2400" b="0" i="0" u="none" dirty="0" smtClean="0"/>
                        <a:t>+ </a:t>
                      </a:r>
                      <a:r>
                        <a:rPr lang="en-US" altLang="en-US" sz="2400" b="0" i="0" u="none" dirty="0" err="1" smtClean="0"/>
                        <a:t>Tốc</a:t>
                      </a:r>
                      <a:r>
                        <a:rPr lang="en-US" altLang="en-US" sz="2400" b="0" i="0" u="none" dirty="0" smtClean="0"/>
                        <a:t> </a:t>
                      </a:r>
                      <a:r>
                        <a:rPr lang="en-US" altLang="en-US" sz="2400" b="0" i="0" u="none" dirty="0" err="1" smtClean="0"/>
                        <a:t>độ</a:t>
                      </a:r>
                      <a:r>
                        <a:rPr lang="en-US" altLang="en-US" sz="2400" b="0" i="0" u="none" dirty="0" smtClean="0"/>
                        <a:t> </a:t>
                      </a:r>
                      <a:r>
                        <a:rPr lang="en-US" altLang="en-US" sz="2400" b="0" i="0" u="none" dirty="0" err="1" smtClean="0"/>
                        <a:t>phát</a:t>
                      </a:r>
                      <a:r>
                        <a:rPr lang="en-US" altLang="en-US" sz="2400" b="0" i="0" u="none" dirty="0" smtClean="0"/>
                        <a:t> </a:t>
                      </a:r>
                      <a:r>
                        <a:rPr lang="en-US" altLang="en-US" sz="2400" b="0" i="0" u="none" dirty="0" err="1" smtClean="0"/>
                        <a:t>triển</a:t>
                      </a:r>
                      <a:r>
                        <a:rPr lang="en-US" altLang="en-US" sz="2400" b="0" i="0" u="none" dirty="0" smtClean="0"/>
                        <a:t> </a:t>
                      </a:r>
                    </a:p>
                    <a:p>
                      <a:r>
                        <a:rPr lang="en-US" altLang="en-US" sz="2400" b="0" i="0" u="none" dirty="0" smtClean="0"/>
                        <a:t>+</a:t>
                      </a:r>
                      <a:r>
                        <a:rPr lang="en-US" altLang="en-US" sz="2400" b="0" i="0" u="none" baseline="0" dirty="0" smtClean="0"/>
                        <a:t> </a:t>
                      </a:r>
                      <a:r>
                        <a:rPr lang="en-US" altLang="en-US" sz="2400" b="0" i="0" u="none" dirty="0" err="1" smtClean="0"/>
                        <a:t>Tốc</a:t>
                      </a:r>
                      <a:r>
                        <a:rPr lang="en-US" altLang="en-US" sz="2400" b="0" i="0" u="none" dirty="0" smtClean="0"/>
                        <a:t> </a:t>
                      </a:r>
                      <a:r>
                        <a:rPr lang="en-US" altLang="en-US" sz="2400" b="0" i="0" u="none" dirty="0" err="1" smtClean="0"/>
                        <a:t>độ</a:t>
                      </a:r>
                      <a:r>
                        <a:rPr lang="en-US" altLang="en-US" sz="2400" b="0" i="0" u="none" dirty="0" smtClean="0"/>
                        <a:t> </a:t>
                      </a:r>
                      <a:r>
                        <a:rPr lang="en-US" altLang="en-US" sz="2400" b="0" i="0" u="none" dirty="0" err="1" smtClean="0"/>
                        <a:t>tăng</a:t>
                      </a:r>
                      <a:r>
                        <a:rPr lang="en-US" altLang="en-US" sz="2400" b="0" i="0" u="none" dirty="0" smtClean="0"/>
                        <a:t> </a:t>
                      </a:r>
                      <a:r>
                        <a:rPr lang="en-US" altLang="en-US" sz="2400" b="0" i="0" u="none" dirty="0" err="1" smtClean="0"/>
                        <a:t>trưởng</a:t>
                      </a:r>
                      <a:endParaRPr lang="en-US" altLang="en-US" sz="2400" b="0" i="0" u="none" dirty="0" smtClean="0"/>
                    </a:p>
                    <a:p>
                      <a:r>
                        <a:rPr lang="en-US" altLang="en-US" sz="2400" b="0" i="0" u="none" dirty="0" smtClean="0"/>
                        <a:t>+</a:t>
                      </a:r>
                      <a:r>
                        <a:rPr lang="en-US" altLang="en-US" sz="2400" b="0" i="0" u="none" baseline="0" dirty="0" smtClean="0"/>
                        <a:t> </a:t>
                      </a:r>
                      <a:r>
                        <a:rPr lang="en-US" altLang="en-US" sz="2400" b="0" i="0" u="none" baseline="0" dirty="0" err="1" smtClean="0"/>
                        <a:t>C</a:t>
                      </a:r>
                      <a:r>
                        <a:rPr lang="en-US" altLang="en-US" sz="2400" b="0" i="0" u="none" dirty="0" err="1" smtClean="0"/>
                        <a:t>hỉ</a:t>
                      </a:r>
                      <a:r>
                        <a:rPr lang="en-US" altLang="en-US" sz="2400" b="0" i="0" u="none" dirty="0" smtClean="0"/>
                        <a:t> </a:t>
                      </a:r>
                      <a:r>
                        <a:rPr lang="en-US" altLang="en-US" sz="2400" b="0" i="0" u="none" dirty="0" err="1" smtClean="0"/>
                        <a:t>số</a:t>
                      </a:r>
                      <a:r>
                        <a:rPr lang="en-US" altLang="en-US" sz="2400" b="0" i="0" u="none" dirty="0" smtClean="0"/>
                        <a:t> </a:t>
                      </a:r>
                      <a:r>
                        <a:rPr lang="en-US" altLang="en-US" sz="2400" b="0" i="0" u="none" dirty="0" err="1" smtClean="0"/>
                        <a:t>tăng</a:t>
                      </a:r>
                      <a:r>
                        <a:rPr lang="en-US" altLang="en-US" sz="2400" b="0" i="0" u="none" dirty="0" smtClean="0"/>
                        <a:t> </a:t>
                      </a:r>
                      <a:r>
                        <a:rPr lang="en-US" altLang="en-US" sz="2400" b="0" i="0" u="none" dirty="0" err="1" smtClean="0"/>
                        <a:t>trưởng</a:t>
                      </a:r>
                      <a:r>
                        <a:rPr lang="en-US" altLang="en-US" sz="2400" b="0" i="0" u="none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</a:t>
                      </a:r>
                    </a:p>
                    <a:p>
                      <a:r>
                        <a:rPr lang="en-US" sz="2000" b="0" i="0" u="none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+ ...</a:t>
                      </a:r>
                      <a:endParaRPr lang="en-US" sz="2000" b="0" i="0" u="none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38100" cap="flat" cmpd="sng" algn="ctr">
                      <a:solidFill>
                        <a:srgbClr val="280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280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280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280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aseline="0" dirty="0" err="1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Khi</a:t>
                      </a:r>
                      <a:r>
                        <a:rPr lang="en-US" sz="240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400" baseline="0" dirty="0" err="1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vẽ</a:t>
                      </a:r>
                      <a:r>
                        <a:rPr lang="en-US" sz="240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</a:t>
                      </a:r>
                      <a:r>
                        <a:rPr lang="en-US" sz="2400" baseline="0" dirty="0" err="1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nếu</a:t>
                      </a:r>
                      <a:r>
                        <a:rPr lang="en-US" sz="240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400" baseline="0" dirty="0" err="1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đơn</a:t>
                      </a:r>
                      <a:r>
                        <a:rPr lang="en-US" sz="240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400" baseline="0" dirty="0" err="1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vị</a:t>
                      </a:r>
                      <a:r>
                        <a:rPr lang="en-US" sz="240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400" baseline="0" dirty="0" err="1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là</a:t>
                      </a:r>
                      <a:r>
                        <a:rPr lang="en-US" sz="240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400" baseline="0" dirty="0" err="1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giá</a:t>
                      </a:r>
                      <a:r>
                        <a:rPr lang="en-US" sz="240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400" baseline="0" dirty="0" err="1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trị</a:t>
                      </a:r>
                      <a:r>
                        <a:rPr lang="en-US" sz="240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400" baseline="0" dirty="0" err="1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tuyệt</a:t>
                      </a:r>
                      <a:r>
                        <a:rPr lang="en-US" sz="240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400" baseline="0" dirty="0" err="1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đối</a:t>
                      </a:r>
                      <a:r>
                        <a:rPr lang="en-US" sz="240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=&gt; </a:t>
                      </a:r>
                      <a:r>
                        <a:rPr lang="en-US" sz="2400" baseline="0" dirty="0" err="1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giá</a:t>
                      </a:r>
                      <a:r>
                        <a:rPr lang="en-US" sz="240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400" baseline="0" dirty="0" err="1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trị</a:t>
                      </a:r>
                      <a:r>
                        <a:rPr lang="en-US" sz="240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400" baseline="0" dirty="0" err="1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tương</a:t>
                      </a:r>
                      <a:r>
                        <a:rPr lang="en-US" sz="240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400" baseline="0" dirty="0" err="1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đối</a:t>
                      </a:r>
                      <a:r>
                        <a:rPr lang="en-US" sz="240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%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</a:t>
                      </a:r>
                      <a:r>
                        <a:rPr lang="en-US" sz="2400" baseline="0" dirty="0" err="1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năm</a:t>
                      </a:r>
                      <a:r>
                        <a:rPr lang="en-US" sz="240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400" baseline="0" dirty="0" err="1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đầu</a:t>
                      </a:r>
                      <a:r>
                        <a:rPr lang="en-US" sz="240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400" baseline="0" dirty="0" err="1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tiên</a:t>
                      </a:r>
                      <a:r>
                        <a:rPr lang="en-US" sz="240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= 100%)</a:t>
                      </a:r>
                      <a:endParaRPr lang="en-US" sz="2400" dirty="0" smtClean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400" dirty="0" smtClean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400" dirty="0" smtClean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38100" cap="flat" cmpd="sng" algn="ctr">
                      <a:solidFill>
                        <a:srgbClr val="280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280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280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280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209659012"/>
                  </a:ext>
                </a:extLst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3892731" y="522514"/>
            <a:ext cx="530668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NHẬN DẠNG BIỂU ĐỒ ĐƯỜNG </a:t>
            </a:r>
            <a:endParaRPr lang="en-US" sz="24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717652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10.0&quot;&gt;&lt;object type=&quot;1&quot; unique_id=&quot;10001&quot;&gt;&lt;object type=&quot;8&quot; unique_id=&quot;10002&quot;&gt;&lt;/object&gt;&lt;object type=&quot;2&quot; unique_id=&quot;10003&quot;&gt;&lt;object type=&quot;3&quot; unique_id=&quot;13964&quot;&gt;&lt;property id=&quot;20148&quot; value=&quot;5&quot;/&gt;&lt;property id=&quot;20300&quot; value=&quot;Slide 1&quot;/&gt;&lt;property id=&quot;20307&quot; value=&quot;358&quot;/&gt;&lt;/object&gt;&lt;object type=&quot;3&quot; unique_id=&quot;13965&quot;&gt;&lt;property id=&quot;20148&quot; value=&quot;5&quot;/&gt;&lt;property id=&quot;20300&quot; value=&quot;Slide 2&quot;/&gt;&lt;property id=&quot;20307&quot; value=&quot;315&quot;/&gt;&lt;/object&gt;&lt;object type=&quot;3&quot; unique_id=&quot;13966&quot;&gt;&lt;property id=&quot;20148&quot; value=&quot;5&quot;/&gt;&lt;property id=&quot;20300&quot; value=&quot;Slide 3&quot;/&gt;&lt;property id=&quot;20307&quot; value=&quot;335&quot;/&gt;&lt;/object&gt;&lt;object type=&quot;3&quot; unique_id=&quot;13967&quot;&gt;&lt;property id=&quot;20148&quot; value=&quot;5&quot;/&gt;&lt;property id=&quot;20300&quot; value=&quot;Slide 4&quot;/&gt;&lt;property id=&quot;20307&quot; value=&quot;337&quot;/&gt;&lt;/object&gt;&lt;object type=&quot;3&quot; unique_id=&quot;13968&quot;&gt;&lt;property id=&quot;20148&quot; value=&quot;5&quot;/&gt;&lt;property id=&quot;20300&quot; value=&quot;Slide 5 - &amp;quot;VÍ DỤ MINH HỌA &amp;quot;&quot;/&gt;&lt;property id=&quot;20307&quot; value=&quot;354&quot;/&gt;&lt;/object&gt;&lt;object type=&quot;3&quot; unique_id=&quot;13969&quot;&gt;&lt;property id=&quot;20148&quot; value=&quot;5&quot;/&gt;&lt;property id=&quot;20300&quot; value=&quot;Slide 6&quot;/&gt;&lt;property id=&quot;20307&quot; value=&quot;349&quot;/&gt;&lt;/object&gt;&lt;object type=&quot;3&quot; unique_id=&quot;13970&quot;&gt;&lt;property id=&quot;20148&quot; value=&quot;5&quot;/&gt;&lt;property id=&quot;20300&quot; value=&quot;Slide 7&quot;/&gt;&lt;property id=&quot;20307&quot; value=&quot;348&quot;/&gt;&lt;/object&gt;&lt;object type=&quot;3&quot; unique_id=&quot;13971&quot;&gt;&lt;property id=&quot;20148&quot; value=&quot;5&quot;/&gt;&lt;property id=&quot;20300&quot; value=&quot;Slide 8&quot;/&gt;&lt;property id=&quot;20307&quot; value=&quot;338&quot;/&gt;&lt;/object&gt;&lt;object type=&quot;3&quot; unique_id=&quot;13972&quot;&gt;&lt;property id=&quot;20148&quot; value=&quot;5&quot;/&gt;&lt;property id=&quot;20300&quot; value=&quot;Slide 9&quot;/&gt;&lt;property id=&quot;20307&quot; value=&quot;336&quot;/&gt;&lt;/object&gt;&lt;object type=&quot;3&quot; unique_id=&quot;13973&quot;&gt;&lt;property id=&quot;20148&quot; value=&quot;5&quot;/&gt;&lt;property id=&quot;20300&quot; value=&quot;Slide 10&quot;/&gt;&lt;property id=&quot;20307&quot; value=&quot;353&quot;/&gt;&lt;/object&gt;&lt;object type=&quot;3&quot; unique_id=&quot;13974&quot;&gt;&lt;property id=&quot;20148&quot; value=&quot;5&quot;/&gt;&lt;property id=&quot;20300&quot; value=&quot;Slide 11 - &amp;quot;Câu 125,126 trang 42- sách ôn thi vào 10 năm 2019-2020&amp;quot;&quot;/&gt;&lt;property id=&quot;20307&quot; value=&quot;356&quot;/&gt;&lt;/object&gt;&lt;object type=&quot;3&quot; unique_id=&quot;13975&quot;&gt;&lt;property id=&quot;20148&quot; value=&quot;5&quot;/&gt;&lt;property id=&quot;20300&quot; value=&quot;Slide 12&quot;/&gt;&lt;property id=&quot;20307&quot; value=&quot;321&quot;/&gt;&lt;/object&gt;&lt;object type=&quot;3&quot; unique_id=&quot;13976&quot;&gt;&lt;property id=&quot;20148&quot; value=&quot;5&quot;/&gt;&lt;property id=&quot;20300&quot; value=&quot;Slide 13&quot;/&gt;&lt;property id=&quot;20307&quot; value=&quot;339&quot;/&gt;&lt;/object&gt;&lt;object type=&quot;3&quot; unique_id=&quot;13977&quot;&gt;&lt;property id=&quot;20148&quot; value=&quot;5&quot;/&gt;&lt;property id=&quot;20300&quot; value=&quot;Slide 14 - &amp;quot;Câu 27-trang 12- sách ôn thi vào 10 năm 2019-2020 &amp;quot;&quot;/&gt;&lt;property id=&quot;20307&quot; value=&quot;350&quot;/&gt;&lt;/object&gt;&lt;object type=&quot;3&quot; unique_id=&quot;13978&quot;&gt;&lt;property id=&quot;20148&quot; value=&quot;5&quot;/&gt;&lt;property id=&quot;20300&quot; value=&quot;Slide 15&quot;/&gt;&lt;property id=&quot;20307&quot; value=&quot;355&quot;/&gt;&lt;/object&gt;&lt;object type=&quot;3&quot; unique_id=&quot;13979&quot;&gt;&lt;property id=&quot;20148&quot; value=&quot;5&quot;/&gt;&lt;property id=&quot;20300&quot; value=&quot;Slide 16&quot;/&gt;&lt;property id=&quot;20307&quot; value=&quot;343&quot;/&gt;&lt;/object&gt;&lt;object type=&quot;3&quot; unique_id=&quot;13980&quot;&gt;&lt;property id=&quot;20148&quot; value=&quot;5&quot;/&gt;&lt;property id=&quot;20300&quot; value=&quot;Slide 17&quot;/&gt;&lt;property id=&quot;20307&quot; value=&quot;357&quot;/&gt;&lt;/object&gt;&lt;/object&gt;&lt;/object&gt;&lt;/database&gt;"/>
  <p:tag name="SECTOMILLISECCONVERTED" val="1"/>
</p:tagLst>
</file>

<file path=ppt/theme/theme1.xml><?xml version="1.0" encoding="utf-8"?>
<a:theme xmlns:a="http://schemas.openxmlformats.org/drawingml/2006/main" name="1_Office Theme">
  <a:themeElements>
    <a:clrScheme name="Custom 29">
      <a:dk1>
        <a:srgbClr val="000000"/>
      </a:dk1>
      <a:lt1>
        <a:srgbClr val="FFFFFF"/>
      </a:lt1>
      <a:dk2>
        <a:srgbClr val="174B8B"/>
      </a:dk2>
      <a:lt2>
        <a:srgbClr val="FFFF99"/>
      </a:lt2>
      <a:accent1>
        <a:srgbClr val="53C1E3"/>
      </a:accent1>
      <a:accent2>
        <a:srgbClr val="7789D7"/>
      </a:accent2>
      <a:accent3>
        <a:srgbClr val="DA8282"/>
      </a:accent3>
      <a:accent4>
        <a:srgbClr val="F5BB17"/>
      </a:accent4>
      <a:accent5>
        <a:srgbClr val="55CBAC"/>
      </a:accent5>
      <a:accent6>
        <a:srgbClr val="B7A96D"/>
      </a:accent6>
      <a:hlink>
        <a:srgbClr val="FFFFFF"/>
      </a:hlink>
      <a:folHlink>
        <a:srgbClr val="FFFFFF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2774</TotalTime>
  <Words>1527</Words>
  <Application>Microsoft Office PowerPoint</Application>
  <PresentationFormat>Custom</PresentationFormat>
  <Paragraphs>223</Paragraphs>
  <Slides>17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9" baseType="lpstr">
      <vt:lpstr>1_Office Theme</vt:lpstr>
      <vt:lpstr>Chart</vt:lpstr>
      <vt:lpstr>PowerPoint Presentation</vt:lpstr>
      <vt:lpstr>PowerPoint Presentation</vt:lpstr>
      <vt:lpstr>PowerPoint Presentation</vt:lpstr>
      <vt:lpstr>PowerPoint Presentation</vt:lpstr>
      <vt:lpstr>VÍ DỤ MINH HỌA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Câu 125,126 trang 42- sách ôn thi vào 10 năm 2019-2020</vt:lpstr>
      <vt:lpstr>PowerPoint Presentation</vt:lpstr>
      <vt:lpstr>PowerPoint Presentation</vt:lpstr>
      <vt:lpstr>Câu 27-trang 12- sách ôn thi vào 10 năm 2019-2020 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Wu Ying Tao</dc:creator>
  <cp:lastModifiedBy>MTC</cp:lastModifiedBy>
  <cp:revision>390</cp:revision>
  <dcterms:created xsi:type="dcterms:W3CDTF">2017-01-05T11:28:09Z</dcterms:created>
  <dcterms:modified xsi:type="dcterms:W3CDTF">2021-03-09T04:18:32Z</dcterms:modified>
</cp:coreProperties>
</file>