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926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862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6189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031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0359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22441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5756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1317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293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870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4863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C93F1-223E-4C2A-86DD-CD486539614B}" type="datetimeFigureOut">
              <a:rPr lang="vi-VN" smtClean="0"/>
              <a:t>26/11/2020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85EC-17BB-4AED-ADCB-72CB1022404E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59918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thoiaotrang.com/images/rose1.gi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thoiaotrang.com/images/rose1.gif" TargetMode="External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62000">
              <a:srgbClr val="FFFF00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1470025"/>
          </a:xfrm>
        </p:spPr>
        <p:txBody>
          <a:bodyPr/>
          <a:lstStyle/>
          <a:p>
            <a:r>
              <a:rPr lang="en-US" smtClean="0">
                <a:solidFill>
                  <a:srgbClr val="FF0000"/>
                </a:solidFill>
              </a:rPr>
              <a:t>BÀI BÁO CÁO CỦA NHÓM 4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800800" cy="1752600"/>
          </a:xfrm>
        </p:spPr>
        <p:txBody>
          <a:bodyPr>
            <a:normAutofit/>
          </a:bodyPr>
          <a:lstStyle/>
          <a:p>
            <a:r>
              <a:rPr lang="en-US" sz="4800" b="1" smtClean="0">
                <a:solidFill>
                  <a:srgbClr val="0000FF"/>
                </a:solidFill>
              </a:rPr>
              <a:t>CÁCH DINH DƯỠNG CỦA TÔM SÔNG</a:t>
            </a:r>
            <a:endParaRPr lang="vi-VN" sz="4800" b="1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05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152400"/>
            <a:ext cx="5862637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76200" y="4343400"/>
            <a:ext cx="8763000" cy="215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Tôm bắt đầu đi kiếm ăn lúc chạng vạng chập tối.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r>
              <a:rPr lang="en-US" sz="2800" b="1" i="1">
                <a:solidFill>
                  <a:srgbClr val="0000FF"/>
                </a:solidFill>
                <a:latin typeface="Arial" charset="0"/>
              </a:rPr>
              <a:t>Thức ăn của tôm là thực vật, động vật, mồi sống lẫn mồi chết (tôm được coi là loài ăn tạp).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</a:pPr>
            <a:endParaRPr lang="en-US" sz="2400" b="1" i="1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47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8"/>
          <p:cNvSpPr txBox="1">
            <a:spLocks noChangeArrowheads="1"/>
          </p:cNvSpPr>
          <p:nvPr/>
        </p:nvSpPr>
        <p:spPr bwMode="auto">
          <a:xfrm>
            <a:off x="152400" y="4724400"/>
            <a:ext cx="8686800" cy="237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en-US" sz="2800" b="1" dirty="0" smtClean="0">
                <a:solidFill>
                  <a:srgbClr val="0000CC"/>
                </a:solidFill>
              </a:rPr>
              <a:t>- </a:t>
            </a:r>
            <a:r>
              <a:rPr lang="en-US" sz="2800" b="1" dirty="0" err="1" smtClean="0">
                <a:solidFill>
                  <a:srgbClr val="0000CC"/>
                </a:solidFill>
              </a:rPr>
              <a:t>Người</a:t>
            </a:r>
            <a:r>
              <a:rPr lang="en-US" sz="2800" b="1" dirty="0" smtClean="0">
                <a:solidFill>
                  <a:srgbClr val="0000CC"/>
                </a:solidFill>
              </a:rPr>
              <a:t> ta </a:t>
            </a:r>
            <a:r>
              <a:rPr lang="en-US" sz="2800" b="1" dirty="0" err="1" smtClean="0">
                <a:solidFill>
                  <a:srgbClr val="0000CC"/>
                </a:solidFill>
              </a:rPr>
              <a:t>dùng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thính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để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câu</a:t>
            </a:r>
            <a:r>
              <a:rPr lang="en-US" sz="2800" b="1" dirty="0" smtClean="0">
                <a:solidFill>
                  <a:srgbClr val="0000CC"/>
                </a:solidFill>
              </a:rPr>
              <a:t> hay </a:t>
            </a:r>
            <a:r>
              <a:rPr lang="en-US" sz="2800" b="1" dirty="0" err="1" smtClean="0">
                <a:solidFill>
                  <a:srgbClr val="0000CC"/>
                </a:solidFill>
              </a:rPr>
              <a:t>cất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vó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tôm</a:t>
            </a:r>
            <a:r>
              <a:rPr lang="en-US" sz="2800" b="1" dirty="0" smtClean="0">
                <a:solidFill>
                  <a:srgbClr val="0000CC"/>
                </a:solidFill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</a:rPr>
              <a:t>vì</a:t>
            </a:r>
            <a:r>
              <a:rPr lang="en-US" sz="2800" b="1" i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khứu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err="1" smtClean="0">
                <a:solidFill>
                  <a:srgbClr val="0000FF"/>
                </a:solidFill>
              </a:rPr>
              <a:t>giác</a:t>
            </a:r>
            <a:r>
              <a:rPr lang="en-US" sz="2800" b="1" smtClean="0">
                <a:solidFill>
                  <a:srgbClr val="0000FF"/>
                </a:solidFill>
              </a:rPr>
              <a:t> trên 2 </a:t>
            </a:r>
            <a:r>
              <a:rPr lang="en-US" sz="2800" b="1" dirty="0" err="1" smtClean="0">
                <a:solidFill>
                  <a:srgbClr val="0000FF"/>
                </a:solidFill>
              </a:rPr>
              <a:t>đôi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râu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tôm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rất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phát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triển</a:t>
            </a:r>
            <a:r>
              <a:rPr lang="en-US" sz="2800" b="1" dirty="0" smtClean="0">
                <a:solidFill>
                  <a:srgbClr val="0000FF"/>
                </a:solidFill>
              </a:rPr>
              <a:t>, </a:t>
            </a:r>
            <a:r>
              <a:rPr lang="en-US" sz="2800" b="1" dirty="0" err="1" smtClean="0">
                <a:solidFill>
                  <a:srgbClr val="0000FF"/>
                </a:solidFill>
              </a:rPr>
              <a:t>thính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có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mùi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thơm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lan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tỏa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đi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rất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xa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vì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thế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thu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hút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tôm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đến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chỗ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câu</a:t>
            </a:r>
            <a:r>
              <a:rPr lang="en-US" sz="2800" b="1" dirty="0" smtClean="0">
                <a:solidFill>
                  <a:srgbClr val="0000FF"/>
                </a:solidFill>
              </a:rPr>
              <a:t> hay </a:t>
            </a:r>
            <a:r>
              <a:rPr lang="en-US" sz="2800" b="1" dirty="0" err="1" smtClean="0">
                <a:solidFill>
                  <a:srgbClr val="0000FF"/>
                </a:solidFill>
              </a:rPr>
              <a:t>chỗ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cất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vó</a:t>
            </a:r>
            <a:r>
              <a:rPr lang="en-US" sz="2800" b="1" dirty="0" smtClean="0">
                <a:solidFill>
                  <a:srgbClr val="0000FF"/>
                </a:solidFill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</a:rPr>
              <a:t>tôm</a:t>
            </a:r>
            <a:r>
              <a:rPr lang="en-US" sz="2800" b="1" dirty="0" smtClean="0">
                <a:solidFill>
                  <a:srgbClr val="0000FF"/>
                </a:solidFill>
              </a:rPr>
              <a:t>.</a:t>
            </a:r>
          </a:p>
          <a:p>
            <a:pPr marL="342900" indent="-342900" eaLnBrk="1" hangingPunct="1">
              <a:spcBef>
                <a:spcPct val="50000"/>
              </a:spcBef>
              <a:buFontTx/>
              <a:buChar char="-"/>
              <a:defRPr/>
            </a:pPr>
            <a:endParaRPr lang="en-US" sz="2400" b="1" i="1" dirty="0">
              <a:solidFill>
                <a:srgbClr val="0000FF"/>
              </a:solidFill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209550"/>
            <a:ext cx="3341687" cy="390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1492250" y="4178300"/>
            <a:ext cx="1600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Vó tôm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543800" y="300038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ko-KR" sz="2400" b="1">
                <a:solidFill>
                  <a:srgbClr val="FF0000"/>
                </a:solidFill>
                <a:latin typeface="Times New Roman" pitchFamily="18" charset="0"/>
                <a:ea typeface="굴림" charset="-127"/>
              </a:rPr>
              <a:t>Hai đôi râu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564"/>
          <a:stretch>
            <a:fillRect/>
          </a:stretch>
        </p:blipFill>
        <p:spPr bwMode="auto">
          <a:xfrm>
            <a:off x="4052888" y="685800"/>
            <a:ext cx="501491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402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564"/>
          <a:stretch>
            <a:fillRect/>
          </a:stretch>
        </p:blipFill>
        <p:spPr bwMode="auto">
          <a:xfrm>
            <a:off x="471488" y="152400"/>
            <a:ext cx="501491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1"/>
          <p:cNvSpPr txBox="1">
            <a:spLocks noChangeArrowheads="1"/>
          </p:cNvSpPr>
          <p:nvPr/>
        </p:nvSpPr>
        <p:spPr bwMode="auto">
          <a:xfrm>
            <a:off x="152400" y="3970338"/>
            <a:ext cx="8839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Tôm dùng đôi càng bắt mồi, các chân hàm nghiền thức ăn. 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3505200" y="3271838"/>
            <a:ext cx="1676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ko-KR" sz="2400" b="1">
                <a:solidFill>
                  <a:srgbClr val="FF0000"/>
                </a:solidFill>
                <a:latin typeface="Times New Roman" pitchFamily="18" charset="0"/>
                <a:ea typeface="굴림" charset="-127"/>
              </a:rPr>
              <a:t>Đôi càng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3886200" y="2895600"/>
            <a:ext cx="381000" cy="37623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800600" y="1854200"/>
            <a:ext cx="167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ko-KR" sz="2400" b="1">
                <a:solidFill>
                  <a:srgbClr val="FF0000"/>
                </a:solidFill>
                <a:latin typeface="Times New Roman" pitchFamily="18" charset="0"/>
                <a:ea typeface="굴림" charset="-127"/>
              </a:rPr>
              <a:t>Chân hàm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505200" y="1708150"/>
            <a:ext cx="1295400" cy="40322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75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-838200" y="-152400"/>
            <a:ext cx="10591800" cy="7162800"/>
            <a:chOff x="-528" y="-96"/>
            <a:chExt cx="6672" cy="4512"/>
          </a:xfrm>
        </p:grpSpPr>
        <p:pic>
          <p:nvPicPr>
            <p:cNvPr id="14341" name="Picture 3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-48"/>
              <a:ext cx="5664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2" name="Picture 4" descr="rosecornerl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816" cy="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5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28" y="3984"/>
              <a:ext cx="56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4" name="Picture 6" descr="rosecornerl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3707"/>
              <a:ext cx="864" cy="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7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767" y="1606"/>
              <a:ext cx="36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6" name="Picture 8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750" y="2326"/>
              <a:ext cx="36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25" name="Picture 25" descr="B2"/>
          <p:cNvPicPr>
            <a:picLocks noChangeAspect="1" noChangeArrowheads="1"/>
          </p:cNvPicPr>
          <p:nvPr/>
        </p:nvPicPr>
        <p:blipFill>
          <a:blip r:embed="rId6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847725"/>
            <a:ext cx="7086600" cy="3060700"/>
          </a:xfrm>
          <a:prstGeom prst="rect">
            <a:avLst/>
          </a:prstGeom>
          <a:noFill/>
          <a:ln w="38100" cmpd="dbl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387350" y="4262438"/>
            <a:ext cx="8451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Thức ăn được tiêu hóa ở dạ dày và được hấp thụ ở ruột.</a:t>
            </a:r>
          </a:p>
        </p:txBody>
      </p:sp>
    </p:spTree>
    <p:extLst>
      <p:ext uri="{BB962C8B-B14F-4D97-AF65-F5344CB8AC3E}">
        <p14:creationId xmlns:p14="http://schemas.microsoft.com/office/powerpoint/2010/main" val="399052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-838200" y="-152400"/>
            <a:ext cx="10591800" cy="7162800"/>
            <a:chOff x="-528" y="-96"/>
            <a:chExt cx="6672" cy="4512"/>
          </a:xfrm>
        </p:grpSpPr>
        <p:pic>
          <p:nvPicPr>
            <p:cNvPr id="15368" name="Picture 3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-48"/>
              <a:ext cx="5664" cy="3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9" name="Picture 4" descr="rosecornerl[1]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816" cy="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0" name="Picture 5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28" y="3984"/>
              <a:ext cx="566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6" descr="rosecornerl[1]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3707"/>
              <a:ext cx="864" cy="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7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5400000">
              <a:off x="3767" y="1606"/>
              <a:ext cx="36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3" name="Picture 8" descr="divider"/>
            <p:cNvPicPr>
              <a:picLocks noChangeAspect="1" noChangeArrowheads="1"/>
            </p:cNvPicPr>
            <p:nvPr/>
          </p:nvPicPr>
          <p:blipFill>
            <a:blip r:embed="rId2" r:link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1750" y="2326"/>
              <a:ext cx="369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9584" name="Text Box 16"/>
          <p:cNvSpPr txBox="1">
            <a:spLocks noChangeArrowheads="1"/>
          </p:cNvSpPr>
          <p:nvPr/>
        </p:nvSpPr>
        <p:spPr bwMode="auto">
          <a:xfrm>
            <a:off x="4638675" y="2106613"/>
            <a:ext cx="480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Tôm hô hấp bằng mang.</a:t>
            </a:r>
          </a:p>
        </p:txBody>
      </p:sp>
      <p:sp>
        <p:nvSpPr>
          <p:cNvPr id="109585" name="Text Box 17"/>
          <p:cNvSpPr txBox="1">
            <a:spLocks noChangeArrowheads="1"/>
          </p:cNvSpPr>
          <p:nvPr/>
        </p:nvSpPr>
        <p:spPr bwMode="auto">
          <a:xfrm>
            <a:off x="2895600" y="3589338"/>
            <a:ext cx="4724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Bài tiết qua tuyến bài tiết nằm ở gốc đôi râu thứ 2.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77" b="29282"/>
          <a:stretch>
            <a:fillRect/>
          </a:stretch>
        </p:blipFill>
        <p:spPr bwMode="auto">
          <a:xfrm>
            <a:off x="1143000" y="461963"/>
            <a:ext cx="34956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3686175" y="1630363"/>
            <a:ext cx="1905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Lá mang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68"/>
          <a:stretch>
            <a:fillRect/>
          </a:stretch>
        </p:blipFill>
        <p:spPr bwMode="auto">
          <a:xfrm>
            <a:off x="579438" y="2743200"/>
            <a:ext cx="2163762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071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9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9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9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9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84" grpId="0"/>
      <p:bldP spid="109585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156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BÀI BÁO CÁO CỦA NHÓM 4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BÁO CÁO CỦA NHÓM 4</dc:title>
  <dc:creator>Admin</dc:creator>
  <cp:lastModifiedBy>Admin</cp:lastModifiedBy>
  <cp:revision>2</cp:revision>
  <dcterms:created xsi:type="dcterms:W3CDTF">2020-11-26T07:31:33Z</dcterms:created>
  <dcterms:modified xsi:type="dcterms:W3CDTF">2020-11-26T07:35:46Z</dcterms:modified>
</cp:coreProperties>
</file>