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4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71" r:id="rId2"/>
    <p:sldId id="389" r:id="rId3"/>
    <p:sldId id="398" r:id="rId4"/>
    <p:sldId id="399" r:id="rId5"/>
    <p:sldId id="420" r:id="rId6"/>
    <p:sldId id="443" r:id="rId7"/>
    <p:sldId id="444" r:id="rId8"/>
    <p:sldId id="415" r:id="rId9"/>
    <p:sldId id="425" r:id="rId10"/>
    <p:sldId id="427" r:id="rId11"/>
    <p:sldId id="445" r:id="rId12"/>
    <p:sldId id="447" r:id="rId13"/>
    <p:sldId id="446" r:id="rId14"/>
    <p:sldId id="438" r:id="rId15"/>
    <p:sldId id="429" r:id="rId16"/>
    <p:sldId id="430" r:id="rId17"/>
    <p:sldId id="431" r:id="rId18"/>
    <p:sldId id="441" r:id="rId19"/>
    <p:sldId id="442" r:id="rId20"/>
    <p:sldId id="392" r:id="rId21"/>
    <p:sldId id="421" r:id="rId22"/>
    <p:sldId id="422" r:id="rId23"/>
    <p:sldId id="423" r:id="rId24"/>
    <p:sldId id="413" r:id="rId25"/>
    <p:sldId id="411" r:id="rId26"/>
    <p:sldId id="412" r:id="rId27"/>
    <p:sldId id="316" r:id="rId28"/>
    <p:sldId id="359" r:id="rId29"/>
    <p:sldId id="38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FF00FF"/>
    <a:srgbClr val="0000CC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7" autoAdjust="0"/>
  </p:normalViewPr>
  <p:slideViewPr>
    <p:cSldViewPr>
      <p:cViewPr varScale="1">
        <p:scale>
          <a:sx n="98" d="100"/>
          <a:sy n="98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8D362-A94C-4BEB-8BD3-3D5E8781C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481F2E6-7A4C-4B69-9251-30F7773A0445}" type="slidenum">
              <a:rPr lang="en-US" sz="1200">
                <a:latin typeface="Arial" charset="0"/>
                <a:cs typeface="Arial" charset="0"/>
              </a:rPr>
              <a:pPr algn="r" eaLnBrk="1" hangingPunct="1"/>
              <a:t>29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83725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864EB-A187-4F86-B746-29C13BEBD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AC3C7-EA51-43E1-A498-B1C232AE5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0A5E1-FADD-4CAA-955A-9119048D7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61FA1-6E05-4CE8-8014-011E720A7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C9BC76-4465-4AD9-9475-E236DA261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3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2E597-7E95-48F4-BB32-18A592376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7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39040-3B6B-45F8-BC51-C5AEDE0B4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8C8D8-C3B7-44FD-9C5B-77F6D7A8D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C0E90-608C-4758-B5AE-FAF6BE7EB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5ADB9-D6B6-4678-957B-9FA2D0352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C4045-C8E9-4AE3-BE5B-DFAA4FBC4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F0EF0-7236-4D9F-A441-1FBD9530E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C9E30-253A-4F7A-9290-84BC18E3D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E103CB-32AB-42FD-8E1B-5868C22179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Van%20H&#243;a%20Ti-t%20Ki-m%20&#208;i-n%20-%20YouTube.flv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gif"/><Relationship Id="rId3" Type="http://schemas.openxmlformats.org/officeDocument/2006/relationships/audio" Target="../media/audio4.wav"/><Relationship Id="rId7" Type="http://schemas.openxmlformats.org/officeDocument/2006/relationships/image" Target="../media/image53.png"/><Relationship Id="rId12" Type="http://schemas.openxmlformats.org/officeDocument/2006/relationships/image" Target="../media/image5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gif"/><Relationship Id="rId3" Type="http://schemas.openxmlformats.org/officeDocument/2006/relationships/audio" Target="../media/audio4.wav"/><Relationship Id="rId7" Type="http://schemas.openxmlformats.org/officeDocument/2006/relationships/image" Target="../media/image53.png"/><Relationship Id="rId12" Type="http://schemas.openxmlformats.org/officeDocument/2006/relationships/image" Target="../media/image5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Relationship Id="rId14" Type="http://schemas.openxmlformats.org/officeDocument/2006/relationships/hyperlink" Target="Bai%2048%20thao%20giang.ppt#-1,44,Slide 44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B&#192;I%20D&#7920;%20THI%20D&#7840;Y%20H&#7884;C%20T&#205;CH%20H&#7906;P%20-M&#212;N%20C&#212;NG%20NGH&#7878;\V&#259;n%20h&#243;a%20Ti&#7871;t%20ki&#7879;m%20&#273;i&#7879;n%20t&#7841;i%20MISA.mp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4.png"/><Relationship Id="rId2" Type="http://schemas.openxmlformats.org/officeDocument/2006/relationships/audio" Target="file:///C:\Documents%20and%20Settings\Welcome\Desktop\GiaoAn%20%20hgh\La%20Ragazza%20Di%20Bube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7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p-dien-cong-nghi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tkdien030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images119308_truonghocl2b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048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lảng phí đi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H.1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495800" y="25908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H.2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239000" y="2590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H.3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914400" y="64008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H.4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038600" y="6324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H.5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010400" y="6248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untitled    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80GILSCA0YN1K8CA2NYTWICA337GJ7CAO76P5RCA5ZMGUDCAOHW7ERCA6U911ECAC3HJ11CA23MZCSCAO09B5VCA1S6FAXCA0TFNQGCAFZ3I8FCAPBSOAACA275GT7CABAL9R8CAKHXW9ACAW8NH1BCAFBGY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TM9E2KCA00212RCA62ZN0UCA9H032ACA5PSE86CADT2J05CAE8SPL3CAM4DJXOCA6U8XU2CA1MPQ2YCAURIJH4CAXDMOQJCADYCSDDCABCMR2VCA3UAG2KCA9JONCQCAYHOO2DCA7EJM1SCAWQZCRSCAUH70P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1143000" y="35814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1981200" y="19050"/>
            <a:ext cx="525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Một số </a:t>
            </a:r>
            <a:r>
              <a:rPr lang="en-US" sz="2400" b="1" smtClean="0"/>
              <a:t>biện </a:t>
            </a:r>
            <a:r>
              <a:rPr lang="en-US" sz="2400" b="1"/>
              <a:t>pháp tiết kiệm điện khác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TÍNH TOÁN TIÊU THỤ ĐIỆN NĂNG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266700" y="838200"/>
            <a:ext cx="8877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Điện năng tiêu thụ của đồ dùng điện được tính như sau :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783013" y="1524000"/>
            <a:ext cx="124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 = P.t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962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295400" y="2805113"/>
          <a:ext cx="576263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Equation" r:id="rId5" imgW="190440" imgH="711000" progId="Equation.3">
                  <p:embed/>
                </p:oleObj>
              </mc:Choice>
              <mc:Fallback>
                <p:oleObj name="Equation" r:id="rId5" imgW="190440" imgH="71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05113"/>
                        <a:ext cx="576263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1622425" y="3276600"/>
            <a:ext cx="6172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>
                <a:latin typeface="Times New Roman" panose="02020603050405020304" pitchFamily="18" charset="0"/>
              </a:rPr>
              <a:t>t : là thời gian làm việc của đồ dùng điện</a:t>
            </a:r>
            <a:r>
              <a:rPr lang="vi-VN" sz="2200" b="1" i="1">
                <a:latin typeface="Times New Roman" panose="02020603050405020304" pitchFamily="18" charset="0"/>
              </a:rPr>
              <a:t> </a:t>
            </a:r>
            <a:endParaRPr lang="en-US" sz="2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501775" y="2776538"/>
            <a:ext cx="4899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>
                <a:latin typeface="Times New Roman" panose="02020603050405020304" pitchFamily="18" charset="0"/>
              </a:rPr>
              <a:t>P: là công suất điện của đồ dùng điện </a:t>
            </a:r>
            <a:endParaRPr lang="vi-VN" sz="2200" b="1" i="1">
              <a:latin typeface="Times New Roman" panose="02020603050405020304" pitchFamily="18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1524000" y="381000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anose="02020603050405020304" pitchFamily="18" charset="0"/>
              </a:rPr>
              <a:t>A : là </a:t>
            </a:r>
            <a:r>
              <a:rPr lang="vi-VN" sz="2000" b="1" i="1">
                <a:latin typeface="Times New Roman" panose="02020603050405020304" pitchFamily="18" charset="0"/>
              </a:rPr>
              <a:t>đ</a:t>
            </a:r>
            <a:r>
              <a:rPr lang="en-US" sz="2000" b="1" i="1">
                <a:latin typeface="Times New Roman" panose="02020603050405020304" pitchFamily="18" charset="0"/>
              </a:rPr>
              <a:t>iện</a:t>
            </a:r>
            <a:r>
              <a:rPr lang="vi-VN" sz="2000" b="1" i="1">
                <a:latin typeface="Times New Roman" panose="02020603050405020304" pitchFamily="18" charset="0"/>
              </a:rPr>
              <a:t> năng tiêu thụ của đồ dùng điện trong thời gian t</a:t>
            </a:r>
            <a:r>
              <a:rPr lang="en-US" sz="2000" b="1" i="1">
                <a:latin typeface="Times New Roman" panose="02020603050405020304" pitchFamily="18" charset="0"/>
              </a:rPr>
              <a:t> 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3581400" y="45100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800" b="1">
                <a:solidFill>
                  <a:srgbClr val="002060"/>
                </a:solidFill>
                <a:latin typeface="Times New Roman" panose="02020603050405020304" pitchFamily="18" charset="0"/>
              </a:rPr>
              <a:t>1kWh </a:t>
            </a:r>
            <a:r>
              <a:rPr 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0" y="32766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Trong đó</a:t>
            </a:r>
            <a:endParaRPr lang="vi-VN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4419600" y="45100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800" b="1">
                <a:solidFill>
                  <a:srgbClr val="002060"/>
                </a:solidFill>
                <a:latin typeface="Times New Roman" panose="02020603050405020304" pitchFamily="18" charset="0"/>
              </a:rPr>
              <a:t>1000 Wh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81400" y="1447800"/>
            <a:ext cx="1371600" cy="609600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29000" y="4419600"/>
            <a:ext cx="2133600" cy="533400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3600" y="28194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(W, KW)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77000" y="33337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 h 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96200" y="38100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(Wh, KWh)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939088" y="5943600"/>
            <a:ext cx="77787" cy="525463"/>
            <a:chOff x="1008" y="912"/>
            <a:chExt cx="0" cy="864"/>
          </a:xfrm>
        </p:grpSpPr>
        <p:sp>
          <p:nvSpPr>
            <p:cNvPr id="1046" name="Line 6"/>
            <p:cNvSpPr>
              <a:spLocks noChangeShapeType="1"/>
            </p:cNvSpPr>
            <p:nvPr/>
          </p:nvSpPr>
          <p:spPr bwMode="auto">
            <a:xfrm flipV="1">
              <a:off x="1008" y="912"/>
              <a:ext cx="0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Line 7"/>
            <p:cNvSpPr>
              <a:spLocks noChangeShapeType="1"/>
            </p:cNvSpPr>
            <p:nvPr/>
          </p:nvSpPr>
          <p:spPr bwMode="auto">
            <a:xfrm flipV="1">
              <a:off x="1008" y="1344"/>
              <a:ext cx="0" cy="4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208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5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so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  <p:bldP spid="239621" grpId="0"/>
      <p:bldP spid="239623" grpId="0"/>
      <p:bldP spid="239624" grpId="0"/>
      <p:bldP spid="239625" grpId="0"/>
      <p:bldP spid="239626" grpId="0"/>
      <p:bldP spid="239632" grpId="0"/>
      <p:bldP spid="239634" grpId="0"/>
      <p:bldP spid="21" grpId="0" animBg="1"/>
      <p:bldP spid="22" grpId="0" animBg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37338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sz="3200" i="1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Cho biết: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P=40W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t =4.30=120(h)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b="1" i="1" u="sng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Tính: A= ?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0386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962400" y="2057400"/>
            <a:ext cx="4953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i="1" u="sng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Giải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Điện năng tiêu thụ của bóng đèn trong một tháng là: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A=P.t=40.120=480(Wh) = 4,8(kWh)                                     Đáp số:4,8 (kWh)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* Ví dụ : Tính điện năng tiêu thụ của bóng đèn 220V – 40W trong một tháng ( 30 ngày ), mỗi ngày bật đèn 4 giờ.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200"/>
          <p:cNvSpPr txBox="1">
            <a:spLocks noChangeArrowheads="1"/>
          </p:cNvSpPr>
          <p:nvPr/>
        </p:nvSpPr>
        <p:spPr bwMode="auto">
          <a:xfrm>
            <a:off x="304800" y="3048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Điện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năng tiêu thụ của các đồ dùng điện trong ngày: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288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8020757"/>
              </p:ext>
            </p:extLst>
          </p:nvPr>
        </p:nvGraphicFramePr>
        <p:xfrm>
          <a:off x="115888" y="1066800"/>
          <a:ext cx="8494715" cy="5486403"/>
        </p:xfrm>
        <a:graphic>
          <a:graphicData uri="http://schemas.openxmlformats.org/drawingml/2006/table">
            <a:tbl>
              <a:tblPr/>
              <a:tblGrid>
                <a:gridCol w="43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8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Tên đồ dùng điện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Công suất điện P(W)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Thời gian sử dụng trong ngày t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Điện năng trong ngày A(Wh)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Đèn sợi đốt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Đèn ống huỳnh quang và chấn lưu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Quạt bàn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Quạt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Tủ lạnh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Bếp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Nồi cơm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Bơm 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Rađiô catxet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300a-nhan-tiet-kiem-nang-l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31242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lg-1367051697_50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46760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28600" y="189895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i-FI" sz="3200" dirty="0" smtClean="0">
                <a:solidFill>
                  <a:srgbClr val="0000CC"/>
                </a:solidFill>
              </a:rPr>
              <a:t>Sử </a:t>
            </a:r>
            <a:r>
              <a:rPr lang="fi-FI" sz="3200" dirty="0">
                <a:solidFill>
                  <a:srgbClr val="0000CC"/>
                </a:solidFill>
              </a:rPr>
              <a:t>dụng điện năng được </a:t>
            </a:r>
            <a:r>
              <a:rPr lang="fi-FI" sz="3200">
                <a:solidFill>
                  <a:srgbClr val="0000CC"/>
                </a:solidFill>
              </a:rPr>
              <a:t>sản </a:t>
            </a:r>
            <a:r>
              <a:rPr lang="fi-FI" sz="3200" smtClean="0">
                <a:solidFill>
                  <a:srgbClr val="0000CC"/>
                </a:solidFill>
              </a:rPr>
              <a:t>xuất </a:t>
            </a:r>
            <a:r>
              <a:rPr lang="fi-FI" sz="3200" dirty="0">
                <a:solidFill>
                  <a:srgbClr val="0000CC"/>
                </a:solidFill>
              </a:rPr>
              <a:t>từ các nguồn năng lượng tái sinh ít gây ô nhiễm môi trường (Năng lượng gió, năng lượng mặt trời...)</a:t>
            </a:r>
          </a:p>
        </p:txBody>
      </p:sp>
      <p:pic>
        <p:nvPicPr>
          <p:cNvPr id="33799" name="Picture 8" descr="images (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460"/>
            <a:ext cx="4343400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BannerShow421022013093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74460"/>
            <a:ext cx="4746008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9" name="Picture 11" descr="BannerShow421022013093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74460"/>
            <a:ext cx="4746008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ien_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ở </a:t>
            </a: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nha-may-Ivanpah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800" y="53340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Nhà máy điện mặt trời Ivanpah (Mỹ)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1301476069_Tiet%20kiem%20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hà máy điện mặt trời lớn nhất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66800" y="5410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Nhà máy điện mặt trời Ivanpah (Mỹ)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48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533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o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436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2" name="WordArt 11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105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82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600" b="1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43. 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SỬ </a:t>
            </a:r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DỤNG HỢP LÝ ĐIỆN </a:t>
            </a:r>
            <a:r>
              <a:rPr lang="en-US" sz="3600" b="1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NĂNG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TÍNH TOÁN TIÊU THỤ ĐIỆN NĂNG</a:t>
            </a:r>
            <a:endParaRPr lang="en-US" sz="3600" b="1" kern="10" dirty="0">
              <a:ln w="127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107763" dir="13500000" algn="ctr" rotWithShape="0">
                  <a:srgbClr val="9999FF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p-dien-cong-nghi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3561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Hình ảnh trên cho biết điều gì khi sử dụng điện</a:t>
            </a:r>
          </a:p>
        </p:txBody>
      </p:sp>
      <p:pic>
        <p:nvPicPr>
          <p:cNvPr id="109572" name="Picture 4" descr="images119308_truonghocl2b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" descr="sang d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94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5" descr="images (1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2113"/>
            <a:ext cx="25908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9" descr="hoa_binh_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04800"/>
            <a:ext cx="2928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7" descr="images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59188"/>
            <a:ext cx="2667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8" descr="30209182_khihau71207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4675" y="3657600"/>
            <a:ext cx="2932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0" y="3654425"/>
            <a:ext cx="2667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Picture 10" descr="getMediumImage.aspx?directory=img_4_2_1_nuclear_reac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0775" y="304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84238"/>
          </a:xfrm>
          <a:noFill/>
          <a:ln/>
        </p:spPr>
        <p:txBody>
          <a:bodyPr/>
          <a:lstStyle/>
          <a:p>
            <a:r>
              <a:rPr lang="en-US" sz="3600" smtClean="0">
                <a:latin typeface="Times New Roman" pitchFamily="18" charset="0"/>
              </a:rPr>
              <a:t>Bảng giá điện từ 16/3/2015</a:t>
            </a:r>
          </a:p>
        </p:txBody>
      </p:sp>
      <p:graphicFrame>
        <p:nvGraphicFramePr>
          <p:cNvPr id="109645" name="Group 77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10600" cy="5579047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điện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vị: KWh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 cũ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1/6/2014 đến 15/3/2015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 hiện hành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16/3/2015 trở 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Chênh lệch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(VNĐ)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201-300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301-400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400 trở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467600" cy="77470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Tiết kiệm điện năng có lợi ích gì cho gia đình, xã hội và môi trường?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63550" y="1600200"/>
            <a:ext cx="7924800" cy="3509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/>
              <a:t>–	Tiết kiệm tiền điện phải trả, tăng tuổi thọ cho đồ dùng điện.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/>
              <a:t>–	</a:t>
            </a:r>
            <a:r>
              <a:rPr lang="en-US" sz="2800" b="1">
                <a:cs typeface="Times New Roman" pitchFamily="18" charset="0"/>
              </a:rPr>
              <a:t>Giảm được chi phí về xây dựng nguồn điện, có nhiều điện năng phục vụ cho sản xuất và đời sống.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>
                <a:cs typeface="Times New Roman" pitchFamily="18" charset="0"/>
              </a:rPr>
              <a:t>–	Giảm bớt khí thải, phòng chống biến đổi khí hậu và bảo vệ môi trường. 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03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2286000"/>
            <a:ext cx="838200" cy="4191000"/>
            <a:chOff x="3744" y="1344"/>
            <a:chExt cx="528" cy="2640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3744" y="1344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3744" y="2880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3744" y="211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744" y="355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81000" y="244475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3300"/>
                </a:solidFill>
                <a:latin typeface="Arial" charset="0"/>
                <a:cs typeface="+mn-cs"/>
              </a:rPr>
              <a:t>- Hãy phân tích các việc làm dưới đây và ghi chữ LP (lãng phí điện năng), chữ TK (tiết kiệm điện năng) </a:t>
            </a:r>
            <a:r>
              <a:rPr lang="en-US" sz="2400" smtClean="0">
                <a:solidFill>
                  <a:srgbClr val="FF3300"/>
                </a:solidFill>
                <a:latin typeface="Arial" charset="0"/>
                <a:cs typeface="+mn-cs"/>
              </a:rPr>
              <a:t>vào ô trống </a:t>
            </a:r>
            <a:endParaRPr lang="en-US" sz="240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57200" y="2514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Tan học không tắc đèn phòng học.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Khi xem TV, tắt đèn bàn học tập.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57200" y="45720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Bật đèn phòng tắm, phòng vệ sinh suốt ngày đêm.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457200" y="5943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Khi ra khỏi nhà, tắt điện các phòng.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6200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6200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83820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84582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76200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84582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7620000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8458200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046E-6 L -0.15417 -1.04046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2659E-7 L -0.15417 9.82659E-7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7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/>
      <p:bldP spid="106509" grpId="0"/>
      <p:bldP spid="106510" grpId="0"/>
      <p:bldP spid="106511" grpId="0"/>
      <p:bldP spid="106512" grpId="0"/>
      <p:bldP spid="106512" grpId="1"/>
      <p:bldP spid="106513" grpId="0"/>
      <p:bldP spid="106514" grpId="0"/>
      <p:bldP spid="106515" grpId="0"/>
      <p:bldP spid="106515" grpId="1"/>
      <p:bldP spid="106516" grpId="0"/>
      <p:bldP spid="106517" grpId="0"/>
      <p:bldP spid="106517" grpId="1"/>
      <p:bldP spid="106518" grpId="0"/>
      <p:bldP spid="106518" grpId="1"/>
      <p:bldP spid="1065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bg_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 descr="V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86385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94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84963" y="5656263"/>
            <a:ext cx="1295400" cy="841375"/>
            <a:chOff x="3832" y="3312"/>
            <a:chExt cx="908" cy="843"/>
          </a:xfrm>
        </p:grpSpPr>
        <p:pic>
          <p:nvPicPr>
            <p:cNvPr id="99334" name="Picture 6" descr="Lamla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Làm lại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51775" y="5349875"/>
            <a:ext cx="1295400" cy="1169988"/>
            <a:chOff x="4875" y="3187"/>
            <a:chExt cx="885" cy="784"/>
          </a:xfrm>
        </p:grpSpPr>
        <p:pic>
          <p:nvPicPr>
            <p:cNvPr id="99337" name="Picture 9" descr="Ketqu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Đáp án</a:t>
              </a:r>
            </a:p>
          </p:txBody>
        </p:sp>
      </p:grpSp>
      <p:pic>
        <p:nvPicPr>
          <p:cNvPr id="86027" name="Picture 1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24790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2" descr="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2300288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3" descr="V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3514725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 descr="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3605213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1" name="Picture 15" descr="V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4129088"/>
            <a:ext cx="4524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16" descr="D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2388" y="421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54050" y="5287963"/>
            <a:ext cx="5832475" cy="1065212"/>
            <a:chOff x="204" y="3475"/>
            <a:chExt cx="3674" cy="671"/>
          </a:xfrm>
        </p:grpSpPr>
        <p:pic>
          <p:nvPicPr>
            <p:cNvPr id="99346" name="Picture 18" descr="Hoabuon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/>
          <p:cNvGrpSpPr>
            <a:grpSpLocks/>
          </p:cNvGrpSpPr>
          <p:nvPr/>
        </p:nvGrpSpPr>
        <p:grpSpPr bwMode="auto">
          <a:xfrm>
            <a:off x="468313" y="5248275"/>
            <a:ext cx="5832475" cy="1176338"/>
            <a:chOff x="240" y="3531"/>
            <a:chExt cx="3674" cy="741"/>
          </a:xfrm>
        </p:grpSpPr>
        <p:pic>
          <p:nvPicPr>
            <p:cNvPr id="99349" name="Picture 21" descr="Hoacuoi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50" name="Text Box 22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Hoan hô . Bạn chọn</a:t>
              </a:r>
              <a:r>
                <a:rPr lang="en-US" sz="1800" b="1"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đúng rồi !</a:t>
              </a:r>
            </a:p>
          </p:txBody>
        </p:sp>
      </p:grp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1685925" y="2200275"/>
            <a:ext cx="7458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Điện năng tiêu thụ rất ít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Điện áp của mạng điện tăng mạnh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Điện áp của mạng điện giảm xuống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Khả năng cung cấp điện của nhà máy điện đáp ứng đủ</a:t>
            </a:r>
          </a:p>
          <a:p>
            <a:pPr marL="533400" indent="-533400" eaLnBrk="1" hangingPunct="1"/>
            <a:endParaRPr lang="en-US" sz="2800"/>
          </a:p>
        </p:txBody>
      </p:sp>
      <p:pic>
        <p:nvPicPr>
          <p:cNvPr id="86040" name="Picture 24" descr="tn_t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050" y="5272088"/>
            <a:ext cx="8651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3" name="Picture 25" descr="Bellco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990600" y="12192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Đặc điểm nào là của giờ cao điểm tiêu thụ điện năng?</a:t>
            </a:r>
            <a:endParaRPr lang="en-US" sz="2800" b="1">
              <a:latin typeface="VNI-Times" pitchFamily="2" charset="0"/>
              <a:cs typeface="Times New Roman" pitchFamily="18" charset="0"/>
            </a:endParaRPr>
          </a:p>
        </p:txBody>
      </p:sp>
      <p:pic>
        <p:nvPicPr>
          <p:cNvPr id="99355" name="Picture 56" descr="Picture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0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6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6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6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6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6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bg_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-9525"/>
            <a:ext cx="91440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V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86385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94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84963" y="5656263"/>
            <a:ext cx="1295400" cy="841375"/>
            <a:chOff x="3832" y="3312"/>
            <a:chExt cx="908" cy="843"/>
          </a:xfrm>
        </p:grpSpPr>
        <p:pic>
          <p:nvPicPr>
            <p:cNvPr id="100358" name="Picture 6" descr="Lamla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Làm lại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51775" y="5349875"/>
            <a:ext cx="1295400" cy="1169988"/>
            <a:chOff x="4875" y="3187"/>
            <a:chExt cx="885" cy="784"/>
          </a:xfrm>
        </p:grpSpPr>
        <p:pic>
          <p:nvPicPr>
            <p:cNvPr id="100361" name="Picture 9" descr="Ketqu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62" name="Text Box 10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Đáp án</a:t>
              </a:r>
            </a:p>
          </p:txBody>
        </p:sp>
      </p:grpSp>
      <p:pic>
        <p:nvPicPr>
          <p:cNvPr id="87051" name="Picture 1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24790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2" descr="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2300288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3" descr="V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3514725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3605213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V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4129088"/>
            <a:ext cx="4524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D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2388" y="421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54050" y="5287963"/>
            <a:ext cx="5832475" cy="1065212"/>
            <a:chOff x="204" y="3475"/>
            <a:chExt cx="3674" cy="671"/>
          </a:xfrm>
        </p:grpSpPr>
        <p:pic>
          <p:nvPicPr>
            <p:cNvPr id="100370" name="Picture 18" descr="Hoabuon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71" name="Text Box 19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/>
          <p:cNvGrpSpPr>
            <a:grpSpLocks/>
          </p:cNvGrpSpPr>
          <p:nvPr/>
        </p:nvGrpSpPr>
        <p:grpSpPr bwMode="auto">
          <a:xfrm>
            <a:off x="468313" y="5248275"/>
            <a:ext cx="5832475" cy="1176338"/>
            <a:chOff x="240" y="3531"/>
            <a:chExt cx="3674" cy="741"/>
          </a:xfrm>
        </p:grpSpPr>
        <p:pic>
          <p:nvPicPr>
            <p:cNvPr id="100373" name="Picture 21" descr="Hoacuoi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74" name="Text Box 22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Hoan hô . Bạn chọn</a:t>
              </a:r>
              <a:r>
                <a:rPr lang="en-US" sz="1800" b="1"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đúng rồi !</a:t>
              </a:r>
            </a:p>
          </p:txBody>
        </p:sp>
      </p:grp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685925" y="2200275"/>
            <a:ext cx="74580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>
                <a:cs typeface="Times New Roman" pitchFamily="18" charset="0"/>
              </a:rPr>
              <a:t>Sử dụng bình nước nóng dùng điện trực tiếp</a:t>
            </a:r>
          </a:p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>
                <a:cs typeface="Times New Roman" pitchFamily="18" charset="0"/>
              </a:rPr>
              <a:t>Sử dụng bình nước nóng năng lượng Mặt trời</a:t>
            </a:r>
          </a:p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Sử dụng củi để đun nóng bình nước</a:t>
            </a:r>
          </a:p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Sử dụng ga để đun nóng bình nước</a:t>
            </a:r>
          </a:p>
        </p:txBody>
      </p:sp>
      <p:pic>
        <p:nvPicPr>
          <p:cNvPr id="87064" name="Picture 24" descr="tn_t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050" y="5272088"/>
            <a:ext cx="8651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Bellco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1116013" y="1052513"/>
            <a:ext cx="7739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Hành động nào là tiết kiệm điện năng góp phần bảo vệ môi trường?</a:t>
            </a:r>
            <a:endParaRPr lang="en-US" sz="2800" b="1">
              <a:latin typeface="VNI-Times" pitchFamily="2" charset="0"/>
              <a:cs typeface="Times New Roman" pitchFamily="18" charset="0"/>
            </a:endParaRPr>
          </a:p>
        </p:txBody>
      </p:sp>
      <p:pic>
        <p:nvPicPr>
          <p:cNvPr id="100379" name="Picture 56" descr="Picture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0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0" name="AutoShape 28">
            <a:hlinkClick r:id="rId14" action="ppaction://hlinkpres?slideindex=44&amp;slidetitle=Slide 44"/>
          </p:cNvPr>
          <p:cNvSpPr>
            <a:spLocks noChangeArrowheads="1"/>
          </p:cNvSpPr>
          <p:nvPr/>
        </p:nvSpPr>
        <p:spPr bwMode="auto">
          <a:xfrm>
            <a:off x="4572000" y="64008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7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7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7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7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7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7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09688"/>
            <a:ext cx="28908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9970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0"/>
            <a:ext cx="1787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625">
            <a:off x="1816100" y="2500313"/>
            <a:ext cx="32099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362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116013"/>
            <a:ext cx="28352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57463"/>
            <a:ext cx="151923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27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109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13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11699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0000"/>
                </a:solidFill>
              </a:rPr>
              <a:t>HÃY XEM VÀ CÙNG HÀNH ĐỘNG</a:t>
            </a:r>
          </a:p>
        </p:txBody>
      </p:sp>
      <p:pic>
        <p:nvPicPr>
          <p:cNvPr id="153604" name="Văn hóa Tiết kiệm điện tại MISA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828800"/>
            <a:ext cx="60198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0"/>
            <a:ext cx="8769350" cy="3509963"/>
            <a:chOff x="92" y="96"/>
            <a:chExt cx="5524" cy="2879"/>
          </a:xfrm>
        </p:grpSpPr>
        <p:sp>
          <p:nvSpPr>
            <p:cNvPr id="94211" name="Text Box 3"/>
            <p:cNvSpPr txBox="1">
              <a:spLocks noChangeArrowheads="1"/>
            </p:cNvSpPr>
            <p:nvPr/>
          </p:nvSpPr>
          <p:spPr bwMode="auto">
            <a:xfrm>
              <a:off x="144" y="2150"/>
              <a:ext cx="542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6000">
                <a:solidFill>
                  <a:srgbClr val="339966"/>
                </a:solidFill>
                <a:latin typeface="VNI-Times" pitchFamily="2" charset="0"/>
                <a:cs typeface="Arial" charset="0"/>
              </a:endParaRPr>
            </a:p>
          </p:txBody>
        </p:sp>
        <p:graphicFrame>
          <p:nvGraphicFramePr>
            <p:cNvPr id="94212" name="Object 4"/>
            <p:cNvGraphicFramePr>
              <a:graphicFrameLocks noChangeAspect="1"/>
            </p:cNvGraphicFramePr>
            <p:nvPr/>
          </p:nvGraphicFramePr>
          <p:xfrm>
            <a:off x="92" y="96"/>
            <a:ext cx="5524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4" name="Bitmap Image" r:id="rId5" imgW="3228571" imgH="952633" progId="PBrush">
                    <p:embed/>
                  </p:oleObj>
                </mc:Choice>
                <mc:Fallback>
                  <p:oleObj name="Bitmap Image" r:id="rId5" imgW="3228571" imgH="952633" progId="PBrush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" y="96"/>
                          <a:ext cx="5524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133" name="La Ragazza Di Bub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534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228600" y="2971800"/>
            <a:ext cx="8558213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3A2ED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600" b="1" kern="10">
                <a:solidFill>
                  <a:srgbClr val="3A2ED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b="1" kern="10">
              <a:solidFill>
                <a:srgbClr val="3A2ED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421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94216" name="Picture 8" descr="ngo%20da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304800" y="4648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2413" y="41275"/>
            <a:ext cx="8967787" cy="6816725"/>
            <a:chOff x="111" y="0"/>
            <a:chExt cx="5649" cy="4294"/>
          </a:xfrm>
        </p:grpSpPr>
        <p:grpSp>
          <p:nvGrpSpPr>
            <p:cNvPr id="94219" name="Group 11"/>
            <p:cNvGrpSpPr>
              <a:grpSpLocks/>
            </p:cNvGrpSpPr>
            <p:nvPr/>
          </p:nvGrpSpPr>
          <p:grpSpPr bwMode="auto">
            <a:xfrm>
              <a:off x="111" y="0"/>
              <a:ext cx="5649" cy="1099"/>
              <a:chOff x="111" y="0"/>
              <a:chExt cx="5649" cy="950"/>
            </a:xfrm>
          </p:grpSpPr>
          <p:pic>
            <p:nvPicPr>
              <p:cNvPr id="94220" name="Picture 12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1" name="Picture 13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2" name="Picture 14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23" name="Group 15"/>
            <p:cNvGrpSpPr>
              <a:grpSpLocks/>
            </p:cNvGrpSpPr>
            <p:nvPr/>
          </p:nvGrpSpPr>
          <p:grpSpPr bwMode="auto">
            <a:xfrm>
              <a:off x="111" y="1085"/>
              <a:ext cx="5649" cy="1099"/>
              <a:chOff x="111" y="0"/>
              <a:chExt cx="5649" cy="950"/>
            </a:xfrm>
          </p:grpSpPr>
          <p:pic>
            <p:nvPicPr>
              <p:cNvPr id="94224" name="Picture 16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5" name="Picture 17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6" name="Picture 18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27" name="Group 19"/>
            <p:cNvGrpSpPr>
              <a:grpSpLocks/>
            </p:cNvGrpSpPr>
            <p:nvPr/>
          </p:nvGrpSpPr>
          <p:grpSpPr bwMode="auto">
            <a:xfrm>
              <a:off x="111" y="2140"/>
              <a:ext cx="5649" cy="1099"/>
              <a:chOff x="111" y="0"/>
              <a:chExt cx="5649" cy="950"/>
            </a:xfrm>
          </p:grpSpPr>
          <p:pic>
            <p:nvPicPr>
              <p:cNvPr id="94228" name="Picture 20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9" name="Picture 21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0" name="Picture 22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1" name="Group 23"/>
            <p:cNvGrpSpPr>
              <a:grpSpLocks/>
            </p:cNvGrpSpPr>
            <p:nvPr/>
          </p:nvGrpSpPr>
          <p:grpSpPr bwMode="auto">
            <a:xfrm>
              <a:off x="111" y="3195"/>
              <a:ext cx="5649" cy="1099"/>
              <a:chOff x="111" y="0"/>
              <a:chExt cx="5649" cy="950"/>
            </a:xfrm>
          </p:grpSpPr>
          <p:pic>
            <p:nvPicPr>
              <p:cNvPr id="94232" name="Picture 24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3" name="Picture 25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4" name="Picture 26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den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600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1076" name="Picture 4" descr="79dbe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gzr1271389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det%20m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196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381000"/>
            <a:ext cx="6973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" y="3048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FF3300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57200" y="2011363"/>
            <a:ext cx="769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FF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52400" y="947738"/>
            <a:ext cx="8610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Giờ cao điểm là những giờ tiêu thụ điện năng nhiều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88900" y="2819400"/>
            <a:ext cx="8686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- Giờ cao điểm trong ngày: từ 18h-22h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04800" y="76200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ct val="50000"/>
              </a:spcBef>
              <a:buAutoNum type="romanUcPeriod"/>
              <a:defRPr/>
            </a:pP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NHU CẦU TIÊU THỤ ĐIỆN NĂNG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. Giờ cao điểm tiêu thụ điện năng</a:t>
            </a:r>
          </a:p>
          <a:p>
            <a:pPr marL="571500" indent="-571500" eaLnBrk="1" hangingPunct="1">
              <a:spcBef>
                <a:spcPct val="50000"/>
              </a:spcBef>
              <a:buAutoNum type="romanUcPeriod"/>
              <a:defRPr/>
            </a:pP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90" grpId="0"/>
      <p:bldP spid="71691" grpId="0"/>
      <p:bldP spid="716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28600" y="299234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2800" dirty="0"/>
              <a:t>- </a:t>
            </a:r>
            <a:r>
              <a:rPr lang="en-US" altLang="vi-VN" sz="2800" dirty="0" err="1"/>
              <a:t>Giờ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thấp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điểm</a:t>
            </a:r>
            <a:r>
              <a:rPr lang="en-US" altLang="vi-VN" sz="2800" dirty="0"/>
              <a:t> </a:t>
            </a:r>
            <a:r>
              <a:rPr lang="en-US" altLang="vi-VN" sz="2800" dirty="0" err="1"/>
              <a:t>từ</a:t>
            </a:r>
            <a:r>
              <a:rPr lang="en-US" altLang="vi-VN" sz="2800" dirty="0"/>
              <a:t> 22h-4h </a:t>
            </a:r>
            <a:r>
              <a:rPr lang="en-US" altLang="vi-VN" sz="2800" dirty="0" err="1"/>
              <a:t>hàng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ngày</a:t>
            </a:r>
            <a:r>
              <a:rPr lang="en-US" altLang="vi-VN" sz="2800" dirty="0"/>
              <a:t>; </a:t>
            </a:r>
            <a:r>
              <a:rPr lang="en-US" altLang="vi-VN" sz="2800" dirty="0" err="1"/>
              <a:t>giờ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cao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điểm</a:t>
            </a:r>
            <a:r>
              <a:rPr lang="en-US" altLang="vi-VN" sz="2800" dirty="0"/>
              <a:t> </a:t>
            </a:r>
            <a:r>
              <a:rPr lang="en-US" altLang="vi-VN" sz="2800" dirty="0" err="1"/>
              <a:t>từ</a:t>
            </a:r>
            <a:r>
              <a:rPr lang="en-US" altLang="vi-VN" sz="2800" dirty="0"/>
              <a:t> </a:t>
            </a:r>
            <a:r>
              <a:rPr lang="en-US" altLang="vi-VN" sz="2800" dirty="0" smtClean="0"/>
              <a:t> 18h-22h </a:t>
            </a:r>
            <a:r>
              <a:rPr lang="en-US" altLang="vi-VN" sz="2800" dirty="0" err="1"/>
              <a:t>hàng</a:t>
            </a:r>
            <a:r>
              <a:rPr lang="en-US" altLang="vi-VN" sz="2800" dirty="0"/>
              <a:t> </a:t>
            </a:r>
            <a:r>
              <a:rPr lang="en-US" altLang="vi-VN" sz="2800" dirty="0" err="1" smtClean="0"/>
              <a:t>ngày</a:t>
            </a:r>
            <a:r>
              <a:rPr lang="en-US" altLang="vi-VN" sz="2800" dirty="0" smtClean="0"/>
              <a:t>; </a:t>
            </a:r>
            <a:r>
              <a:rPr lang="en-US" altLang="vi-VN" sz="2800" dirty="0" err="1"/>
              <a:t>giờ</a:t>
            </a:r>
            <a:r>
              <a:rPr lang="en-US" altLang="vi-VN" sz="2800" dirty="0"/>
              <a:t> </a:t>
            </a:r>
            <a:r>
              <a:rPr lang="en-US" altLang="vi-VN" sz="2800" dirty="0" err="1"/>
              <a:t>bình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thường</a:t>
            </a:r>
            <a:r>
              <a:rPr lang="en-US" altLang="vi-VN" sz="2800" dirty="0"/>
              <a:t> </a:t>
            </a:r>
            <a:r>
              <a:rPr lang="en-US" altLang="vi-VN" sz="2800" dirty="0" err="1"/>
              <a:t>từ</a:t>
            </a:r>
            <a:r>
              <a:rPr lang="en-US" altLang="vi-VN" sz="2800" dirty="0"/>
              <a:t> </a:t>
            </a:r>
            <a:r>
              <a:rPr lang="en-US" altLang="vi-VN" sz="2800" dirty="0" smtClean="0"/>
              <a:t>4h-18h.</a:t>
            </a:r>
            <a:endParaRPr lang="en-US" altLang="vi-VN" sz="2800" dirty="0"/>
          </a:p>
        </p:txBody>
      </p:sp>
      <p:pic>
        <p:nvPicPr>
          <p:cNvPr id="97285" name="Picture 5" descr="manhinhti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91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den%20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9624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1285728355-nau-an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581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0" y="4343400"/>
            <a:ext cx="3733800" cy="2209800"/>
            <a:chOff x="2880" y="2736"/>
            <a:chExt cx="2352" cy="1392"/>
          </a:xfrm>
        </p:grpSpPr>
        <p:pic>
          <p:nvPicPr>
            <p:cNvPr id="61447" name="Picture 9" descr="13x7h1j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36"/>
              <a:ext cx="805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8" name="Picture 10" descr="8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144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152400" y="2362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</a:rPr>
              <a:t>- Em hãy kể tên một số nhà máy phát điện ở nước ta?</a:t>
            </a:r>
          </a:p>
        </p:txBody>
      </p:sp>
      <p:sp>
        <p:nvSpPr>
          <p:cNvPr id="62467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1.Giờ cao điểm tiêu thụ điện năng: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2.Những đặc điểm của giờ cao điểm: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2819400"/>
            <a:ext cx="3886200" cy="2081213"/>
            <a:chOff x="48" y="37"/>
            <a:chExt cx="2448" cy="2447"/>
          </a:xfrm>
        </p:grpSpPr>
        <p:pic>
          <p:nvPicPr>
            <p:cNvPr id="62470" name="Picture 20" descr="89503a6ac5164ab68df7687befd021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37"/>
              <a:ext cx="2448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Text Box 21"/>
            <p:cNvSpPr txBox="1">
              <a:spLocks noChangeArrowheads="1"/>
            </p:cNvSpPr>
            <p:nvPr/>
          </p:nvSpPr>
          <p:spPr bwMode="auto">
            <a:xfrm>
              <a:off x="432" y="2017"/>
              <a:ext cx="1872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Thuỷ điện Hoà Bình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2895600"/>
            <a:ext cx="3810000" cy="2035175"/>
            <a:chOff x="2880" y="96"/>
            <a:chExt cx="2400" cy="2086"/>
          </a:xfrm>
        </p:grpSpPr>
        <p:pic>
          <p:nvPicPr>
            <p:cNvPr id="62473" name="Picture 23" descr="274565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96"/>
              <a:ext cx="2400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4" name="Text Box 24"/>
            <p:cNvSpPr txBox="1">
              <a:spLocks noChangeArrowheads="1"/>
            </p:cNvSpPr>
            <p:nvPr/>
          </p:nvSpPr>
          <p:spPr bwMode="auto">
            <a:xfrm>
              <a:off x="3264" y="1775"/>
              <a:ext cx="17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Thuỷ điện Trị An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" y="4981575"/>
            <a:ext cx="3886200" cy="1876425"/>
            <a:chOff x="48" y="2256"/>
            <a:chExt cx="2448" cy="2300"/>
          </a:xfrm>
        </p:grpSpPr>
        <p:pic>
          <p:nvPicPr>
            <p:cNvPr id="62476" name="Picture 29" descr="LongPh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256"/>
              <a:ext cx="2352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7" name="Text Box 30"/>
            <p:cNvSpPr txBox="1">
              <a:spLocks noChangeArrowheads="1"/>
            </p:cNvSpPr>
            <p:nvPr/>
          </p:nvSpPr>
          <p:spPr bwMode="auto">
            <a:xfrm>
              <a:off x="144" y="4070"/>
              <a:ext cx="235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Nhà máy nhiệt điện Long Phú</a:t>
              </a:r>
            </a:p>
          </p:txBody>
        </p:sp>
      </p:grpSp>
      <p:pic>
        <p:nvPicPr>
          <p:cNvPr id="72735" name="Picture 31" descr="nhamaydienuongb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29200"/>
            <a:ext cx="411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5334000" y="6400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Nhà máy nhiệt điện </a:t>
            </a:r>
            <a:r>
              <a:rPr lang="en-US" sz="1600" b="1">
                <a:latin typeface="VNI-Times" pitchFamily="2" charset="0"/>
              </a:rPr>
              <a:t>UOÂNG BÍ</a:t>
            </a:r>
          </a:p>
        </p:txBody>
      </p:sp>
      <p:sp>
        <p:nvSpPr>
          <p:cNvPr id="62480" name="Text Box 33"/>
          <p:cNvSpPr txBox="1">
            <a:spLocks noChangeArrowheads="1"/>
          </p:cNvSpPr>
          <p:nvPr/>
        </p:nvSpPr>
        <p:spPr bwMode="auto">
          <a:xfrm>
            <a:off x="533400" y="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Bài 48.</a:t>
            </a:r>
            <a:r>
              <a:rPr lang="en-US" sz="2800" b="1">
                <a:latin typeface="Times New Roman" pitchFamily="18" charset="0"/>
              </a:rPr>
              <a:t>SỬ DỤNG HỢP LÝ ĐIỆN NĂNG</a:t>
            </a:r>
            <a:endParaRPr lang="en-US" sz="4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</a:t>
            </a:r>
            <a:r>
              <a:rPr lang="en-US" sz="2400" smtClean="0">
                <a:latin typeface="Times New Roman" pitchFamily="18" charset="0"/>
              </a:rPr>
              <a:t>. NHU </a:t>
            </a:r>
            <a:r>
              <a:rPr lang="en-US" sz="2400">
                <a:latin typeface="Times New Roman" pitchFamily="18" charset="0"/>
              </a:rPr>
              <a:t>CẦU SỬ DỤNG ĐIỆN NĂNG: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/>
      <p:bldP spid="72722" grpId="0"/>
      <p:bldP spid="727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59079"/>
              </p:ext>
            </p:extLst>
          </p:nvPr>
        </p:nvGraphicFramePr>
        <p:xfrm>
          <a:off x="76200" y="838200"/>
          <a:ext cx="9067800" cy="5638799"/>
        </p:xfrm>
        <a:graphic>
          <a:graphicData uri="http://schemas.openxmlformats.org/drawingml/2006/table">
            <a:tbl>
              <a:tblPr/>
              <a:tblGrid>
                <a:gridCol w="516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Đồ dùng điện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 áp của mạng điện bị giảm xuống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 phát sáng của đèn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Tốc độ quay của quạt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Thời gian đung sôi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 bếp điện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86200" y="2251075"/>
            <a:ext cx="1219200" cy="4203700"/>
            <a:chOff x="2448" y="2087"/>
            <a:chExt cx="768" cy="2241"/>
          </a:xfrm>
        </p:grpSpPr>
        <p:pic>
          <p:nvPicPr>
            <p:cNvPr id="194583" name="Picture 23" descr="denng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2087"/>
              <a:ext cx="720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84" name="Picture 24" descr="soe12981799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2832"/>
              <a:ext cx="720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85" name="Picture 25" descr="09_4_27_1058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9" y="3601"/>
              <a:ext cx="72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5621338" y="26384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3300"/>
                </a:solidFill>
                <a:latin typeface="Arial" charset="0"/>
                <a:cs typeface="+mn-cs"/>
              </a:rPr>
              <a:t>Tối hơn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5621338" y="412432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3300"/>
                </a:solidFill>
                <a:latin typeface="Arial" charset="0"/>
                <a:cs typeface="+mn-cs"/>
              </a:rPr>
              <a:t>Quay chậm hơn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60198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3300"/>
                </a:solidFill>
                <a:latin typeface="Arial" charset="0"/>
                <a:cs typeface="+mn-cs"/>
              </a:rPr>
              <a:t>Lâu hơn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6" grpId="0"/>
      <p:bldP spid="102429" grpId="0"/>
      <p:bldP spid="1024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smtClean="0">
                <a:solidFill>
                  <a:srgbClr val="FF3300"/>
                </a:solidFill>
                <a:cs typeface="Times New Roman" pitchFamily="18" charset="0"/>
              </a:rPr>
              <a:t>Những biện pháp nào để sử dụng điện năng hợp lí</a:t>
            </a:r>
            <a:r>
              <a:rPr lang="en-US" sz="2200" smtClean="0">
                <a:solidFill>
                  <a:srgbClr val="FF3300"/>
                </a:solidFill>
                <a:latin typeface="VNI-Times" pitchFamily="2" charset="0"/>
              </a:rPr>
              <a:t>:</a:t>
            </a:r>
            <a:endParaRPr lang="en-US" sz="2200">
              <a:solidFill>
                <a:srgbClr val="FF3300"/>
              </a:solidFill>
              <a:latin typeface="VNI-Times" pitchFamily="2" charset="0"/>
            </a:endParaRPr>
          </a:p>
        </p:txBody>
      </p:sp>
      <p:graphicFrame>
        <p:nvGraphicFramePr>
          <p:cNvPr id="11338" name="Group 74"/>
          <p:cNvGraphicFramePr>
            <a:graphicFrameLocks noGrp="1"/>
          </p:cNvGraphicFramePr>
          <p:nvPr/>
        </p:nvGraphicFramePr>
        <p:xfrm>
          <a:off x="533400" y="990600"/>
          <a:ext cx="8381999" cy="562292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Biện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thực hiện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Ví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2971800" y="1752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Cắt giảm điện ở một số đồ </a:t>
            </a:r>
          </a:p>
          <a:p>
            <a:pPr algn="ctr"/>
            <a:r>
              <a:rPr lang="en-US" sz="2200">
                <a:latin typeface="Times New Roman" pitchFamily="18" charset="0"/>
              </a:rPr>
              <a:t>dùng điện không thiết yếu</a:t>
            </a: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6248400" y="1828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Không là quần áo</a:t>
            </a:r>
          </a:p>
          <a:p>
            <a:pPr algn="ctr"/>
            <a:r>
              <a:rPr lang="en-US" sz="2200">
                <a:latin typeface="Times New Roman" pitchFamily="18" charset="0"/>
              </a:rPr>
              <a:t>Cắt điện lò sưởi…</a:t>
            </a:r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3200400" y="30480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Sử dụng đèn compac-huỳnh quang,đèn led</a:t>
            </a:r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6324600" y="2971800"/>
            <a:ext cx="2514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Thay đèn sợ đốt bằng đèn huỳnh quang,đèn led.</a:t>
            </a:r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3200400" y="40386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Không sử dụng điện khi không có nhu cầu</a:t>
            </a:r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6400800" y="4114800"/>
            <a:ext cx="220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Tắt điện, quạt khi ra về</a:t>
            </a:r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533400" y="1676400"/>
            <a:ext cx="243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smtClean="0">
                <a:latin typeface="Times New Roman" pitchFamily="18" charset="0"/>
              </a:rPr>
              <a:t>1.Giảm </a:t>
            </a:r>
            <a:r>
              <a:rPr lang="en-US" sz="2200">
                <a:latin typeface="Times New Roman" pitchFamily="18" charset="0"/>
              </a:rPr>
              <a:t>bớt tiêu thụ điện năng trong giờ cao điểm</a:t>
            </a:r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457200" y="3048000"/>
            <a:ext cx="2568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</a:rPr>
              <a:t>2.Sử </a:t>
            </a:r>
            <a:r>
              <a:rPr lang="en-US" sz="2200">
                <a:latin typeface="Times New Roman" pitchFamily="18" charset="0"/>
              </a:rPr>
              <a:t>dụng đồ điện có hiệu suất cao</a:t>
            </a:r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533400" y="40386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</a:rPr>
              <a:t>3.Không </a:t>
            </a:r>
            <a:r>
              <a:rPr lang="en-US" sz="2200">
                <a:latin typeface="Times New Roman" pitchFamily="18" charset="0"/>
              </a:rPr>
              <a:t>sử dụng lãng phí điện năng</a:t>
            </a:r>
          </a:p>
        </p:txBody>
      </p:sp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762000" y="5289550"/>
            <a:ext cx="1920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Biện pháp khác</a:t>
            </a:r>
          </a:p>
        </p:txBody>
      </p:sp>
      <p:sp>
        <p:nvSpPr>
          <p:cNvPr id="17449" name="Text Box 33"/>
          <p:cNvSpPr txBox="1">
            <a:spLocks noChangeArrowheads="1"/>
          </p:cNvSpPr>
          <p:nvPr/>
        </p:nvSpPr>
        <p:spPr bwMode="auto">
          <a:xfrm>
            <a:off x="381000" y="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II.SỬ DỤNG HỢP LÍ VÀ TIẾT KIỆM ĐIỆN NĂNG: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17" grpId="0"/>
      <p:bldP spid="11320" grpId="0"/>
      <p:bldP spid="11321" grpId="0"/>
      <p:bldP spid="11324" grpId="0"/>
      <p:bldP spid="11326" grpId="0"/>
      <p:bldP spid="11333" grpId="0"/>
      <p:bldP spid="11335" grpId="0"/>
      <p:bldP spid="11336" grpId="0"/>
      <p:bldP spid="174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endParaRPr lang="vi-V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71687" name="Picture 7" descr="ANd9GcQx9xKv4SWz3iHW2dWt0XbZJwTVytrYZklkXUBw1rg6GS3h8aYf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2286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ANd9GcRoa6VmLnQ47MxLqme95gntw5rI_N3lo2TFFiASDtI-Kl5oY8D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23622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81000" y="5334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Đèn compact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971800" y="5334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Đèn sợi đốt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3657600"/>
            <a:ext cx="685800" cy="1371600"/>
            <a:chOff x="384" y="3168"/>
            <a:chExt cx="432" cy="864"/>
          </a:xfrm>
        </p:grpSpPr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384" y="3648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 flipV="1">
              <a:off x="576" y="3168"/>
              <a:ext cx="240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8600" y="3810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dụng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dùng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điện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suất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kiệm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điện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năng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3200" dirty="0" smtClean="0"/>
              <a:t> </a:t>
            </a:r>
            <a:endParaRPr lang="vi-VN" sz="3200" dirty="0"/>
          </a:p>
        </p:txBody>
      </p:sp>
      <p:pic>
        <p:nvPicPr>
          <p:cNvPr id="80905" name="Picture 9" descr="111220kpdien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Su_dung_hop_li_dien_nang&quot;/&gt;&lt;property id=&quot;20148&quot; value=&quot;5&quot;/&gt;&lt;property id=&quot;20184&quot; value=&quot;7&quot;/&gt;&lt;property id=&quot;20224&quot; value=&quot;D:\QUAN TRONG\GIAO AN TONG HOP\GIAO AN DIEN TU\giao an dien tu cnghe\giao an dien tu cong nghe nop phong\cong nghe 8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7&quot; value=&quot;295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298&quot;/&gt;&lt;property id=&quot;20309&quot; value=&quot;-1&quot;/&gt;&lt;/object&gt;&lt;object type=&quot;3&quot; unique_id=&quot;10008&quot;&gt;&lt;property id=&quot;20148&quot; value=&quot;5&quot;/&gt;&lt;property id=&quot;20300&quot; value=&quot;Slide 3 - &amp;quot;KiÓm tra bµi cñ&amp;quot;&quot;/&gt;&lt;property id=&quot;20307&quot; value=&quot;275&quot;/&gt;&lt;property id=&quot;20309&quot; value=&quot;-1&quot;/&gt;&lt;/object&gt;&lt;object type=&quot;3&quot; unique_id=&quot;10009&quot;&gt;&lt;property id=&quot;20148&quot; value=&quot;5&quot;/&gt;&lt;property id=&quot;20300&quot; value=&quot;Slide 4 - &amp;quot;C«ng nghÖ 8. TiÕt 44. Bµi 48 + 49:&amp;#x0D;&amp;#x0A;Sö dông hîp lÝ ®iÖn n¨ng. &amp;#x0D;&amp;#x0A;Thùc hµnh: TÝnh to¸n ®iÖn n¨ng tiªu thô trong gia ®×n&quot;/&gt;&lt;property id=&quot;20307&quot; value=&quot;296&quot;/&gt;&lt;property id=&quot;20309&quot; value=&quot;-1&quot;/&gt;&lt;/object&gt;&lt;object type=&quot;3&quot; unique_id=&quot;10010&quot;&gt;&lt;property id=&quot;20148&quot; value=&quot;5&quot;/&gt;&lt;property id=&quot;20300&quot; value=&quot;Slide 5&quot;/&gt;&lt;property id=&quot;20307&quot; value=&quot;303&quot;/&gt;&lt;property id=&quot;20309&quot; value=&quot;-1&quot;/&gt;&lt;/object&gt;&lt;object type=&quot;3&quot; unique_id=&quot;10011&quot;&gt;&lt;property id=&quot;20148&quot; value=&quot;5&quot;/&gt;&lt;property id=&quot;20300&quot; value=&quot;Slide 6&quot;/&gt;&lt;property id=&quot;20307&quot; value=&quot;292&quot;/&gt;&lt;property id=&quot;20309&quot; value=&quot;-1&quot;/&gt;&lt;/object&gt;&lt;object type=&quot;3&quot; unique_id=&quot;10012&quot;&gt;&lt;property id=&quot;20148&quot; value=&quot;5&quot;/&gt;&lt;property id=&quot;20300&quot; value=&quot;Slide 7&quot;/&gt;&lt;property id=&quot;20307&quot; value=&quot;299&quot;/&gt;&lt;property id=&quot;20309&quot; value=&quot;-1&quot;/&gt;&lt;/object&gt;&lt;object type=&quot;3&quot; unique_id=&quot;10013&quot;&gt;&lt;property id=&quot;20148&quot; value=&quot;5&quot;/&gt;&lt;property id=&quot;20300&quot; value=&quot;Slide 8&quot;/&gt;&lt;property id=&quot;20307&quot; value=&quot;261&quot;/&gt;&lt;property id=&quot;20309&quot; value=&quot;-1&quot;/&gt;&lt;/object&gt;&lt;object type=&quot;3&quot; unique_id=&quot;10014&quot;&gt;&lt;property id=&quot;20148&quot; value=&quot;5&quot;/&gt;&lt;property id=&quot;20300&quot; value=&quot;Slide 9&quot;/&gt;&lt;property id=&quot;20307&quot; value=&quot;262&quot;/&gt;&lt;property id=&quot;20309&quot; value=&quot;-1&quot;/&gt;&lt;/object&gt;&lt;object type=&quot;3&quot; unique_id=&quot;10015&quot;&gt;&lt;property id=&quot;20148&quot; value=&quot;5&quot;/&gt;&lt;property id=&quot;20300&quot; value=&quot;Slide 10&quot;/&gt;&lt;property id=&quot;20307&quot; value=&quot;300&quot;/&gt;&lt;property id=&quot;20309&quot; value=&quot;-1&quot;/&gt;&lt;/object&gt;&lt;object type=&quot;3&quot; unique_id=&quot;10016&quot;&gt;&lt;property id=&quot;20148&quot; value=&quot;5&quot;/&gt;&lt;property id=&quot;20300&quot; value=&quot;Slide 11&quot;/&gt;&lt;property id=&quot;20307&quot; value=&quot;302&quot;/&gt;&lt;property id=&quot;20309&quot; value=&quot;-1&quot;/&gt;&lt;/object&gt;&lt;object type=&quot;3&quot; unique_id=&quot;10017&quot;&gt;&lt;property id=&quot;20148&quot; value=&quot;5&quot;/&gt;&lt;property id=&quot;20300&quot; value=&quot;Slide 12&quot;/&gt;&lt;property id=&quot;20307&quot; value=&quot;301&quot;/&gt;&lt;property id=&quot;20309&quot; value=&quot;-1&quot;/&gt;&lt;/object&gt;&lt;object type=&quot;3&quot; unique_id=&quot;10018&quot;&gt;&lt;property id=&quot;20148&quot; value=&quot;5&quot;/&gt;&lt;property id=&quot;20300&quot; value=&quot;Slide 13&quot;/&gt;&lt;property id=&quot;20307&quot; value=&quot;263&quot;/&gt;&lt;property id=&quot;20309&quot; value=&quot;-1&quot;/&gt;&lt;/object&gt;&lt;object type=&quot;3&quot; unique_id=&quot;10019&quot;&gt;&lt;property id=&quot;20148&quot; value=&quot;5&quot;/&gt;&lt;property id=&quot;20300&quot; value=&quot;Slide 14&quot;/&gt;&lt;property id=&quot;20307&quot; value=&quot;305&quot;/&gt;&lt;property id=&quot;20309&quot; value=&quot;-1&quot;/&gt;&lt;/object&gt;&lt;object type=&quot;3&quot; unique_id=&quot;10020&quot;&gt;&lt;property id=&quot;20148&quot; value=&quot;5&quot;/&gt;&lt;property id=&quot;20300&quot; value=&quot;Slide 15&quot;/&gt;&lt;property id=&quot;20307&quot; value=&quot;306&quot;/&gt;&lt;property id=&quot;20309&quot; value=&quot;-1&quot;/&gt;&lt;/object&gt;&lt;object type=&quot;3&quot; unique_id=&quot;10021&quot;&gt;&lt;property id=&quot;20148&quot; value=&quot;5&quot;/&gt;&lt;property id=&quot;20300&quot; value=&quot;Slide 16&quot;/&gt;&lt;property id=&quot;20307&quot; value=&quot;265&quot;/&gt;&lt;property id=&quot;20309&quot; value=&quot;-1&quot;/&gt;&lt;/object&gt;&lt;object type=&quot;3&quot; unique_id=&quot;10022&quot;&gt;&lt;property id=&quot;20148&quot; value=&quot;5&quot;/&gt;&lt;property id=&quot;20300&quot; value=&quot;Slide 17&quot;/&gt;&lt;property id=&quot;20307&quot; value=&quot;266&quot;/&gt;&lt;property id=&quot;20309&quot; value=&quot;-1&quot;/&gt;&lt;/object&gt;&lt;object type=&quot;3&quot; unique_id=&quot;10023&quot;&gt;&lt;property id=&quot;20148&quot; value=&quot;5&quot;/&gt;&lt;property id=&quot;20300&quot; value=&quot;Slide 18&quot;/&gt;&lt;property id=&quot;20307&quot; value=&quot;307&quot;/&gt;&lt;property id=&quot;20309&quot; value=&quot;-1&quot;/&gt;&lt;/object&gt;&lt;object type=&quot;3&quot; unique_id=&quot;10024&quot;&gt;&lt;property id=&quot;20148&quot; value=&quot;5&quot;/&gt;&lt;property id=&quot;20300&quot; value=&quot;Slide 19&quot;/&gt;&lt;property id=&quot;20307&quot; value=&quot;308&quot;/&gt;&lt;property id=&quot;20309&quot; value=&quot;-1&quot;/&gt;&lt;/object&gt;&lt;object type=&quot;3&quot; unique_id=&quot;10025&quot;&gt;&lt;property id=&quot;20148&quot; value=&quot;5&quot;/&gt;&lt;property id=&quot;20300&quot; value=&quot;Slide 20&quot;/&gt;&lt;property id=&quot;20307&quot; value=&quot;309&quot;/&gt;&lt;property id=&quot;20309&quot; value=&quot;-1&quot;/&gt;&lt;/object&gt;&lt;object type=&quot;3&quot; unique_id=&quot;10026&quot;&gt;&lt;property id=&quot;20148&quot; value=&quot;5&quot;/&gt;&lt;property id=&quot;20300&quot; value=&quot;Slide 21&quot;/&gt;&lt;property id=&quot;20307&quot; value=&quot;269&quot;/&gt;&lt;property id=&quot;20309&quot; value=&quot;-1&quot;/&gt;&lt;/object&gt;&lt;object type=&quot;3&quot; unique_id=&quot;10027&quot;&gt;&lt;property id=&quot;20148&quot; value=&quot;5&quot;/&gt;&lt;property id=&quot;20300&quot; value=&quot;Slide 22&quot;/&gt;&lt;property id=&quot;20307&quot; value=&quot;270&quot;/&gt;&lt;property id=&quot;20309&quot; value=&quot;-1&quot;/&gt;&lt;/object&gt;&lt;object type=&quot;3&quot; unique_id=&quot;10028&quot;&gt;&lt;property id=&quot;20148&quot; value=&quot;5&quot;/&gt;&lt;property id=&quot;20300&quot; value=&quot;Slide 23&quot;/&gt;&lt;property id=&quot;20307&quot; value=&quot;271&quot;/&gt;&lt;property id=&quot;20309&quot; value=&quot;-1&quot;/&gt;&lt;/object&gt;&lt;object type=&quot;3&quot; unique_id=&quot;10029&quot;&gt;&lt;property id=&quot;20148&quot; value=&quot;5&quot;/&gt;&lt;property id=&quot;20300&quot; value=&quot;Slide 24&quot;/&gt;&lt;property id=&quot;20307&quot; value=&quot;294&quot;/&gt;&lt;property id=&quot;20309&quot; value=&quot;-1&quot;/&gt;&lt;/object&gt;&lt;object type=&quot;3&quot; unique_id=&quot;10030&quot;&gt;&lt;property id=&quot;20148&quot; value=&quot;5&quot;/&gt;&lt;property id=&quot;20300&quot; value=&quot;Slide 25&quot;/&gt;&lt;property id=&quot;20307&quot; value=&quot;311&quot;/&gt;&lt;property id=&quot;20309&quot; value=&quot;-1&quot;/&gt;&lt;/object&gt;&lt;object type=&quot;3&quot; unique_id=&quot;10031&quot;&gt;&lt;property id=&quot;20148&quot; value=&quot;5&quot;/&gt;&lt;property id=&quot;20300&quot; value=&quot;Slide 26&quot;/&gt;&lt;property id=&quot;20307&quot; value=&quot;312&quot;/&gt;&lt;property id=&quot;20309&quot; value=&quot;-1&quot;/&gt;&lt;/object&gt;&lt;object type=&quot;3&quot; unique_id=&quot;10032&quot;&gt;&lt;property id=&quot;20148&quot; value=&quot;5&quot;/&gt;&lt;property id=&quot;20300&quot; value=&quot;Slide 27&quot;/&gt;&lt;property id=&quot;20307&quot; value=&quot;314&quot;/&gt;&lt;property id=&quot;20309&quot; value=&quot;-1&quot;/&gt;&lt;/object&gt;&lt;object type=&quot;3&quot; unique_id=&quot;10033&quot;&gt;&lt;property id=&quot;20148&quot; value=&quot;5&quot;/&gt;&lt;property id=&quot;20300&quot; value=&quot;Slide 28&quot;/&gt;&lt;property id=&quot;20307&quot; value=&quot;283&quot;/&gt;&lt;property id=&quot;20309&quot; value=&quot;-1&quot;/&gt;&lt;/object&gt;&lt;object type=&quot;3&quot; unique_id=&quot;10034&quot;&gt;&lt;property id=&quot;20148&quot; value=&quot;5&quot;/&gt;&lt;property id=&quot;20300&quot; value=&quot;Slide 29&quot;/&gt;&lt;property id=&quot;20307&quot; value=&quot;285&quot;/&gt;&lt;property id=&quot;20309&quot; value=&quot;-1&quot;/&gt;&lt;/object&gt;&lt;object type=&quot;3&quot; unique_id=&quot;10035&quot;&gt;&lt;property id=&quot;20148&quot; value=&quot;5&quot;/&gt;&lt;property id=&quot;20300&quot; value=&quot;Slide 30&quot;/&gt;&lt;property id=&quot;20307&quot; value=&quot;286&quot;/&gt;&lt;property id=&quot;20309&quot; value=&quot;-1&quot;/&gt;&lt;/object&gt;&lt;object type=&quot;3&quot; unique_id=&quot;10036&quot;&gt;&lt;property id=&quot;20148&quot; value=&quot;5&quot;/&gt;&lt;property id=&quot;20300&quot; value=&quot;Slide 31&quot;/&gt;&lt;property id=&quot;20307&quot; value=&quot;287&quot;/&gt;&lt;property id=&quot;20309&quot; value=&quot;-1&quot;/&gt;&lt;/object&gt;&lt;object type=&quot;3&quot; unique_id=&quot;10037&quot;&gt;&lt;property id=&quot;20148&quot; value=&quot;5&quot;/&gt;&lt;property id=&quot;20300&quot; value=&quot;Slide 32&quot;/&gt;&lt;property id=&quot;20307&quot; value=&quot;288&quot;/&gt;&lt;property id=&quot;20309&quot; value=&quot;-1&quot;/&gt;&lt;/object&gt;&lt;object type=&quot;3&quot; unique_id=&quot;10038&quot;&gt;&lt;property id=&quot;20148&quot; value=&quot;5&quot;/&gt;&lt;property id=&quot;20300&quot; value=&quot;Slide 33&quot;/&gt;&lt;property id=&quot;20307&quot; value=&quot;289&quot;/&gt;&lt;property id=&quot;20309&quot; value=&quot;-1&quot;/&gt;&lt;/object&gt;&lt;object type=&quot;3&quot; unique_id=&quot;10039&quot;&gt;&lt;property id=&quot;20148&quot; value=&quot;5&quot;/&gt;&lt;property id=&quot;20300&quot; value=&quot;Slide 35&quot;/&gt;&lt;property id=&quot;20307&quot; value=&quot;315&quot;/&gt;&lt;property id=&quot;20309&quot; value=&quot;-1&quot;/&gt;&lt;/object&gt;&lt;object type=&quot;3&quot; unique_id=&quot;10274&quot;&gt;&lt;property id=&quot;20148&quot; value=&quot;5&quot;/&gt;&lt;property id=&quot;20300&quot; value=&quot;Slide 34&quot;/&gt;&lt;property id=&quot;20307&quot; value=&quot;316&quot;/&gt;&lt;/object&gt;&lt;/object&gt;&lt;object type=&quot;8&quot; unique_id=&quot;10040&quot;&gt;&lt;/object&gt;&lt;/object&gt;&lt;/database&gt;"/>
  <p:tag name="SECTOMILLISECCONVERTED" val="1"/>
  <p:tag name="ISPRING_RESOURCE_PATHS_HASH_PRESENTER" val="55cd9656bb3d2aa0c6262dee6b5cdd136212ae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931</Words>
  <Application>Microsoft Office PowerPoint</Application>
  <PresentationFormat>On-screen Show (4:3)</PresentationFormat>
  <Paragraphs>217</Paragraphs>
  <Slides>29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.VnTime</vt:lpstr>
      <vt:lpstr>Arial</vt:lpstr>
      <vt:lpstr>Times New Roman</vt:lpstr>
      <vt:lpstr>VNI-Times</vt:lpstr>
      <vt:lpstr>Wingdings</vt:lpstr>
      <vt:lpstr>Default Design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giá điện từ 16/3/2015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XEM VÀ CÙNG HÀNH ĐỘNG</vt:lpstr>
      <vt:lpstr>PowerPoint Presentation</vt:lpstr>
    </vt:vector>
  </TitlesOfParts>
  <Company>gv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quoc thong</dc:creator>
  <cp:lastModifiedBy>Admin</cp:lastModifiedBy>
  <cp:revision>214</cp:revision>
  <dcterms:created xsi:type="dcterms:W3CDTF">2010-02-06T05:15:19Z</dcterms:created>
  <dcterms:modified xsi:type="dcterms:W3CDTF">2020-02-12T01:48:30Z</dcterms:modified>
</cp:coreProperties>
</file>