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70" r:id="rId17"/>
    <p:sldId id="271" r:id="rId18"/>
    <p:sldId id="280" r:id="rId19"/>
    <p:sldId id="272" r:id="rId20"/>
    <p:sldId id="274" r:id="rId21"/>
    <p:sldId id="281" r:id="rId22"/>
    <p:sldId id="276" r:id="rId23"/>
    <p:sldId id="277" r:id="rId24"/>
    <p:sldId id="278" r:id="rId25"/>
    <p:sldId id="284"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E5F82D-681C-45B9-A42B-33FCCFE61F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67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D7F150-7FBF-426D-A5FF-AB157D7227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842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1C1ABD-2859-4881-9DBC-FEAC2182C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638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vi-VN"/>
          </a:p>
        </p:txBody>
      </p:sp>
      <p:sp>
        <p:nvSpPr>
          <p:cNvPr id="3" name="Chỗ dành sẵn cho Văn bản 2"/>
          <p:cNvSpPr>
            <a:spLocks noGrp="1"/>
          </p:cNvSpPr>
          <p:nvPr>
            <p:ph type="body"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8DA1E8C-ECBF-4490-894F-05A7F31FD1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177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smtClean="0"/>
              <a:t>Bấm &amp; sửa kiểu tiêu đề</a:t>
            </a:r>
            <a:endParaRPr lang="vi-VN"/>
          </a:p>
        </p:txBody>
      </p:sp>
      <p:sp>
        <p:nvSpPr>
          <p:cNvPr id="3" name="Chỗ dành sẵn cho Nội dung 2"/>
          <p:cNvSpPr>
            <a:spLocks noGrp="1"/>
          </p:cNvSpPr>
          <p:nvPr>
            <p:ph sz="quarter" idx="1"/>
          </p:nvPr>
        </p:nvSpPr>
        <p:spPr>
          <a:xfrm>
            <a:off x="609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09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Nội dung 5"/>
          <p:cNvSpPr>
            <a:spLocks noGrp="1"/>
          </p:cNvSpPr>
          <p:nvPr>
            <p:ph sz="quarter" idx="4"/>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75DD07-938C-4484-8277-2DFE402728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72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E5F82D-681C-45B9-A42B-33FCCFE61F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36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13A35-D72F-46B7-B40B-3AF12060BC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304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4B13D-8F48-4F80-A81D-EA1FE666BF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194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2CD88F-831C-4B05-9C3D-3231DDCA1B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733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574E48-0248-4C9C-8D90-6C2D4CD2B3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837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2C56-79E4-477B-A5E4-02ADE80B1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304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13A35-D72F-46B7-B40B-3AF12060BC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8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748C03-65FA-42B9-80FE-9B148B03C6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9355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974F15-557C-45FC-AB6B-71D6487BFF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97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22A289-603C-4A2A-9772-8F811BF40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0686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D7F150-7FBF-426D-A5FF-AB157D7227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3857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1C1ABD-2859-4881-9DBC-FEAC2182C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7362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vi-VN"/>
          </a:p>
        </p:txBody>
      </p:sp>
      <p:sp>
        <p:nvSpPr>
          <p:cNvPr id="3" name="Chỗ dành sẵn cho Văn bản 2"/>
          <p:cNvSpPr>
            <a:spLocks noGrp="1"/>
          </p:cNvSpPr>
          <p:nvPr>
            <p:ph type="body"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8DA1E8C-ECBF-4490-894F-05A7F31FD1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2796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smtClean="0"/>
              <a:t>Bấm &amp; sửa kiểu tiêu đề</a:t>
            </a:r>
            <a:endParaRPr lang="vi-VN"/>
          </a:p>
        </p:txBody>
      </p:sp>
      <p:sp>
        <p:nvSpPr>
          <p:cNvPr id="3" name="Chỗ dành sẵn cho Nội dung 2"/>
          <p:cNvSpPr>
            <a:spLocks noGrp="1"/>
          </p:cNvSpPr>
          <p:nvPr>
            <p:ph sz="quarter" idx="1"/>
          </p:nvPr>
        </p:nvSpPr>
        <p:spPr>
          <a:xfrm>
            <a:off x="609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09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Nội dung 5"/>
          <p:cNvSpPr>
            <a:spLocks noGrp="1"/>
          </p:cNvSpPr>
          <p:nvPr>
            <p:ph sz="quarter" idx="4"/>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75DD07-938C-4484-8277-2DFE402728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4713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A979F7-5E76-40C1-9B01-3CFE669F72F8}"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979F7-5E76-40C1-9B01-3CFE669F72F8}"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5A979F7-5E76-40C1-9B01-3CFE669F72F8}"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4B13D-8F48-4F80-A81D-EA1FE666BF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9218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A979F7-5E76-40C1-9B01-3CFE669F72F8}"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CB04F-45B4-454B-974D-BFC324F3D96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A979F7-5E76-40C1-9B01-3CFE669F72F8}"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979F7-5E76-40C1-9B01-3CFE669F72F8}"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979F7-5E76-40C1-9B01-3CFE669F72F8}"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5A979F7-5E76-40C1-9B01-3CFE669F72F8}" type="datetimeFigureOut">
              <a:rPr lang="en-US" smtClean="0"/>
              <a:t>2/12/2020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8ECB04F-45B4-454B-974D-BFC324F3D96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979F7-5E76-40C1-9B01-3CFE669F72F8}"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979F7-5E76-40C1-9B01-3CFE669F72F8}"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979F7-5E76-40C1-9B01-3CFE669F72F8}"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B04F-45B4-454B-974D-BFC324F3D96F}"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vi-VN"/>
          </a:p>
        </p:txBody>
      </p:sp>
      <p:sp>
        <p:nvSpPr>
          <p:cNvPr id="3" name="Chỗ dành sẵn cho Văn bản 2"/>
          <p:cNvSpPr>
            <a:spLocks noGrp="1"/>
          </p:cNvSpPr>
          <p:nvPr>
            <p:ph type="body"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48D6EA-EFE7-4F49-BDD2-B32E334AFFDB}" type="slidenum">
              <a:rPr lang="en-US" altLang="en-US"/>
              <a:pPr>
                <a:defRPr/>
              </a:pPr>
              <a:t>‹#›</a:t>
            </a:fld>
            <a:endParaRPr lang="en-US" altLang="en-US"/>
          </a:p>
        </p:txBody>
      </p:sp>
    </p:spTree>
    <p:extLst>
      <p:ext uri="{BB962C8B-B14F-4D97-AF65-F5344CB8AC3E}">
        <p14:creationId xmlns:p14="http://schemas.microsoft.com/office/powerpoint/2010/main" val="3943182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smtClean="0"/>
              <a:t>Bấm &amp; sửa kiểu tiêu đề</a:t>
            </a:r>
            <a:endParaRPr lang="vi-VN"/>
          </a:p>
        </p:txBody>
      </p:sp>
      <p:sp>
        <p:nvSpPr>
          <p:cNvPr id="3" name="Chỗ dành sẵn cho Nội dung 2"/>
          <p:cNvSpPr>
            <a:spLocks noGrp="1"/>
          </p:cNvSpPr>
          <p:nvPr>
            <p:ph sz="quarter" idx="1"/>
          </p:nvPr>
        </p:nvSpPr>
        <p:spPr>
          <a:xfrm>
            <a:off x="609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ội dung 4"/>
          <p:cNvSpPr>
            <a:spLocks noGrp="1"/>
          </p:cNvSpPr>
          <p:nvPr>
            <p:ph sz="quarter" idx="3"/>
          </p:nvPr>
        </p:nvSpPr>
        <p:spPr>
          <a:xfrm>
            <a:off x="609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Nội dung 5"/>
          <p:cNvSpPr>
            <a:spLocks noGrp="1"/>
          </p:cNvSpPr>
          <p:nvPr>
            <p:ph sz="quarter" idx="4"/>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BACCC-48F2-481B-A027-75E05A4551DC}" type="slidenum">
              <a:rPr lang="en-US" altLang="en-US"/>
              <a:pPr>
                <a:defRPr/>
              </a:pPr>
              <a:t>‹#›</a:t>
            </a:fld>
            <a:endParaRPr lang="en-US" altLang="en-US"/>
          </a:p>
        </p:txBody>
      </p:sp>
    </p:spTree>
    <p:extLst>
      <p:ext uri="{BB962C8B-B14F-4D97-AF65-F5344CB8AC3E}">
        <p14:creationId xmlns:p14="http://schemas.microsoft.com/office/powerpoint/2010/main" val="270474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2CD88F-831C-4B05-9C3D-3231DDCA1B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47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574E48-0248-4C9C-8D90-6C2D4CD2B3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653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2C56-79E4-477B-A5E4-02ADE80B1C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350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748C03-65FA-42B9-80FE-9B148B03C6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86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974F15-557C-45FC-AB6B-71D6487BFF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138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22A289-603C-4A2A-9772-8F811BF40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588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3BF360D-DA7C-45D0-AB79-D2FFC377CFE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23932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3BF360D-DA7C-45D0-AB79-D2FFC377CFE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455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E5A979F7-5E76-40C1-9B01-3CFE669F72F8}" type="datetimeFigureOut">
              <a:rPr lang="en-US" smtClean="0"/>
              <a:t>2/12/2020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8ECB04F-45B4-454B-974D-BFC324F3D9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3.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9.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43400" y="685801"/>
            <a:ext cx="3505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sz="400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 11</a:t>
            </a:r>
          </a:p>
        </p:txBody>
      </p:sp>
      <p:sp>
        <p:nvSpPr>
          <p:cNvPr id="2" name="TextBox 1"/>
          <p:cNvSpPr txBox="1">
            <a:spLocks noChangeArrowheads="1"/>
          </p:cNvSpPr>
          <p:nvPr/>
        </p:nvSpPr>
        <p:spPr bwMode="auto">
          <a:xfrm>
            <a:off x="2057400" y="1828801"/>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VnTime" panose="020B7200000000000000" pitchFamily="34" charset="0"/>
              </a:defRPr>
            </a:lvl1pPr>
            <a:lvl2pPr marL="742950" indent="-285750" algn="ctr">
              <a:defRPr>
                <a:solidFill>
                  <a:schemeClr val="tx1"/>
                </a:solidFill>
                <a:latin typeface=".VnTime" panose="020B7200000000000000" pitchFamily="34" charset="0"/>
              </a:defRPr>
            </a:lvl2pPr>
            <a:lvl3pPr marL="1143000" indent="-228600" algn="ctr">
              <a:defRPr>
                <a:solidFill>
                  <a:schemeClr val="tx1"/>
                </a:solidFill>
                <a:latin typeface=".VnTime" panose="020B7200000000000000" pitchFamily="34" charset="0"/>
              </a:defRPr>
            </a:lvl3pPr>
            <a:lvl4pPr marL="1600200" indent="-228600" algn="ctr">
              <a:defRPr>
                <a:solidFill>
                  <a:schemeClr val="tx1"/>
                </a:solidFill>
                <a:latin typeface=".VnTime" panose="020B7200000000000000" pitchFamily="34" charset="0"/>
              </a:defRPr>
            </a:lvl4pPr>
            <a:lvl5pPr marL="2057400" indent="-228600" algn="ctr">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4400">
                <a:solidFill>
                  <a:srgbClr val="000066"/>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12930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485775" y="9525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1/ Mạng điện lắp đặt kiểu nổi</a:t>
            </a:r>
          </a:p>
        </p:txBody>
      </p:sp>
      <p:sp>
        <p:nvSpPr>
          <p:cNvPr id="24579" name="Text Box 8"/>
          <p:cNvSpPr txBox="1">
            <a:spLocks noChangeArrowheads="1"/>
          </p:cNvSpPr>
          <p:nvPr/>
        </p:nvSpPr>
        <p:spPr bwMode="auto">
          <a:xfrm>
            <a:off x="677918" y="1681162"/>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latin typeface="Times New Roman" panose="02020603050405020304" pitchFamily="18" charset="0"/>
                <a:cs typeface="Times New Roman" panose="02020603050405020304" pitchFamily="18" charset="0"/>
              </a:rPr>
              <a:t>+ Các phụ kiện đi kèm với ống gồm có:</a:t>
            </a:r>
          </a:p>
        </p:txBody>
      </p:sp>
      <p:sp>
        <p:nvSpPr>
          <p:cNvPr id="59401" name="Text Box 9"/>
          <p:cNvSpPr txBox="1">
            <a:spLocks noChangeArrowheads="1"/>
          </p:cNvSpPr>
          <p:nvPr/>
        </p:nvSpPr>
        <p:spPr bwMode="auto">
          <a:xfrm>
            <a:off x="1300655" y="2443656"/>
            <a:ext cx="3200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ống nối L </a:t>
            </a:r>
            <a:r>
              <a:rPr lang="vi-VN" altLang="en-US" sz="2800" b="1" i="1">
                <a:latin typeface="Times New Roman" panose="02020603050405020304" pitchFamily="18" charset="0"/>
                <a:cs typeface="Times New Roman" panose="02020603050405020304" pitchFamily="18" charset="0"/>
              </a:rPr>
              <a:t>dùng để nối 2 ống luồn dây vuông góc với nhau</a:t>
            </a:r>
            <a:endParaRPr lang="en-US" altLang="en-US" sz="2800" b="1" i="1">
              <a:latin typeface="Times New Roman" panose="02020603050405020304" pitchFamily="18" charset="0"/>
              <a:cs typeface="Times New Roman" panose="02020603050405020304" pitchFamily="18" charset="0"/>
            </a:endParaRPr>
          </a:p>
        </p:txBody>
      </p:sp>
      <p:pic>
        <p:nvPicPr>
          <p:cNvPr id="59402"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734175" y="1269124"/>
            <a:ext cx="45720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4583"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3264908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strips(downLeft)">
                                      <p:cBhvr>
                                        <p:cTn id="7" dur="1000"/>
                                        <p:tgtEl>
                                          <p:spTgt spid="59401"/>
                                        </p:tgtEl>
                                      </p:cBhvr>
                                    </p:animEffect>
                                  </p:childTnLst>
                                </p:cTn>
                              </p:par>
                              <p:par>
                                <p:cTn id="8" presetID="18" presetClass="entr" presetSubtype="12" fill="hold"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strips(downLeft)">
                                      <p:cBhvr>
                                        <p:cTn id="10" dur="10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body" sz="half" idx="1"/>
          </p:nvPr>
        </p:nvSpPr>
        <p:spPr>
          <a:xfrm>
            <a:off x="1457325" y="1066801"/>
            <a:ext cx="7315200" cy="990600"/>
          </a:xfrm>
        </p:spPr>
        <p:txBody>
          <a:bodyPr>
            <a:normAutofit/>
          </a:bodyPr>
          <a:lstStyle/>
          <a:p>
            <a:pPr eaLnBrk="1" hangingPunct="1"/>
            <a:r>
              <a:rPr lang="en-US" altLang="en-US" sz="2400" smtClean="0">
                <a:solidFill>
                  <a:srgbClr val="FF0066"/>
                </a:solidFill>
                <a:latin typeface="Times New Roman" panose="02020603050405020304" pitchFamily="18" charset="0"/>
                <a:cs typeface="Times New Roman" panose="02020603050405020304" pitchFamily="18" charset="0"/>
              </a:rPr>
              <a:t>1/ </a:t>
            </a:r>
            <a:r>
              <a:rPr lang="vi-VN" altLang="en-US" sz="2400" smtClean="0">
                <a:solidFill>
                  <a:srgbClr val="FF0000"/>
                </a:solidFill>
                <a:latin typeface="Times New Roman" panose="02020603050405020304" pitchFamily="18" charset="0"/>
                <a:cs typeface="Times New Roman" panose="02020603050405020304" pitchFamily="18" charset="0"/>
              </a:rPr>
              <a:t>Mạng điện lắp đặt kiểu nổi</a:t>
            </a:r>
            <a:r>
              <a:rPr lang="en-US" altLang="en-US" sz="2400" smtClean="0">
                <a:solidFill>
                  <a:srgbClr val="FF0000"/>
                </a:solidFill>
                <a:latin typeface="Times New Roman" panose="02020603050405020304" pitchFamily="18" charset="0"/>
                <a:cs typeface="Times New Roman" panose="02020603050405020304" pitchFamily="18" charset="0"/>
              </a:rPr>
              <a:t>:</a:t>
            </a:r>
            <a:endParaRPr lang="en-US" altLang="en-US" sz="2400" smtClean="0">
              <a:solidFill>
                <a:srgbClr val="FF0066"/>
              </a:solidFill>
              <a:latin typeface="Times New Roman" panose="02020603050405020304" pitchFamily="18" charset="0"/>
              <a:cs typeface="Times New Roman" panose="02020603050405020304" pitchFamily="18" charset="0"/>
            </a:endParaRPr>
          </a:p>
        </p:txBody>
      </p:sp>
      <p:pic>
        <p:nvPicPr>
          <p:cNvPr id="36887" name="Picture 23"/>
          <p:cNvPicPr>
            <a:picLocks noGrp="1" noChangeAspect="1" noChangeArrowheads="1"/>
          </p:cNvPicPr>
          <p:nvPr>
            <p:ph sz="quarter" idx="2"/>
          </p:nvPr>
        </p:nvPicPr>
        <p:blipFill>
          <a:blip r:embed="rId2">
            <a:lum bright="-16000" contrast="12000"/>
            <a:extLst>
              <a:ext uri="{28A0092B-C50C-407E-A947-70E740481C1C}">
                <a14:useLocalDpi xmlns:a14="http://schemas.microsoft.com/office/drawing/2010/main" val="0"/>
              </a:ext>
            </a:extLst>
          </a:blip>
          <a:srcRect/>
          <a:stretch>
            <a:fillRect/>
          </a:stretch>
        </p:blipFill>
        <p:spPr>
          <a:xfrm>
            <a:off x="5943600" y="3276600"/>
            <a:ext cx="44196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11"/>
          <p:cNvSpPr>
            <a:spLocks noChangeArrowheads="1"/>
          </p:cNvSpPr>
          <p:nvPr/>
        </p:nvSpPr>
        <p:spPr bwMode="auto">
          <a:xfrm>
            <a:off x="1981200" y="2544764"/>
            <a:ext cx="5975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Các phụ kiện đi kèm với ống gồm có </a:t>
            </a:r>
            <a:r>
              <a:rPr lang="en-US" altLang="en-US" sz="2800">
                <a:latin typeface="Times New Roman" panose="02020603050405020304" pitchFamily="18" charset="0"/>
                <a:cs typeface="Times New Roman" panose="02020603050405020304" pitchFamily="18" charset="0"/>
              </a:rPr>
              <a:t>:</a:t>
            </a:r>
          </a:p>
        </p:txBody>
      </p:sp>
      <p:sp>
        <p:nvSpPr>
          <p:cNvPr id="36878" name="Rectangle 14"/>
          <p:cNvSpPr>
            <a:spLocks noChangeArrowheads="1"/>
          </p:cNvSpPr>
          <p:nvPr/>
        </p:nvSpPr>
        <p:spPr bwMode="auto">
          <a:xfrm>
            <a:off x="1905000" y="3429000"/>
            <a:ext cx="3962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ống nối nối tiếp</a:t>
            </a:r>
            <a:r>
              <a:rPr lang="vi-VN" altLang="en-US" sz="2800" b="1" i="1">
                <a:latin typeface="Times New Roman" panose="02020603050405020304" pitchFamily="18" charset="0"/>
                <a:cs typeface="Times New Roman" panose="02020603050405020304" pitchFamily="18" charset="0"/>
              </a:rPr>
              <a:t> dùng để nối tiếp hai ống luồn dây với nhau</a:t>
            </a:r>
            <a:endParaRPr lang="en-US" altLang="en-US" sz="2800" b="1" i="1">
              <a:latin typeface="Times New Roman" panose="02020603050405020304" pitchFamily="18" charset="0"/>
              <a:cs typeface="Times New Roman" panose="02020603050405020304" pitchFamily="18" charset="0"/>
            </a:endParaRPr>
          </a:p>
        </p:txBody>
      </p:sp>
      <p:sp>
        <p:nvSpPr>
          <p:cNvPr id="25605" name="Text Box 18"/>
          <p:cNvSpPr txBox="1">
            <a:spLocks noChangeArrowheads="1"/>
          </p:cNvSpPr>
          <p:nvPr/>
        </p:nvSpPr>
        <p:spPr bwMode="auto">
          <a:xfrm>
            <a:off x="6248400" y="3352801"/>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1800">
                <a:solidFill>
                  <a:schemeClr val="bg1"/>
                </a:solidFill>
                <a:latin typeface="Times New Roman" panose="02020603050405020304" pitchFamily="18" charset="0"/>
                <a:cs typeface="Times New Roman" panose="02020603050405020304" pitchFamily="18" charset="0"/>
              </a:rPr>
              <a:t>Gfh®jfjfkgjllh;k;</a:t>
            </a:r>
          </a:p>
        </p:txBody>
      </p:sp>
      <p:sp>
        <p:nvSpPr>
          <p:cNvPr id="25606" name="Rectangle 19"/>
          <p:cNvSpPr>
            <a:spLocks noChangeArrowheads="1"/>
          </p:cNvSpPr>
          <p:nvPr/>
        </p:nvSpPr>
        <p:spPr bwMode="auto">
          <a:xfrm>
            <a:off x="2066925" y="2057401"/>
            <a:ext cx="32194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AutoNum type="alphaLcParenR"/>
            </a:pPr>
            <a:r>
              <a:rPr lang="vi-VN" altLang="en-US" sz="2800">
                <a:latin typeface="Times New Roman" panose="02020603050405020304" pitchFamily="18" charset="0"/>
                <a:cs typeface="Times New Roman" panose="02020603050405020304" pitchFamily="18" charset="0"/>
              </a:rPr>
              <a:t>Các vật cách điện </a:t>
            </a:r>
            <a:r>
              <a:rPr lang="en-US" altLang="en-US" sz="1800">
                <a:solidFill>
                  <a:srgbClr val="D60093"/>
                </a:solidFill>
                <a:latin typeface="Times New Roman" panose="02020603050405020304" pitchFamily="18" charset="0"/>
                <a:cs typeface="Times New Roman" panose="02020603050405020304" pitchFamily="18" charset="0"/>
              </a:rPr>
              <a:t>:</a:t>
            </a:r>
          </a:p>
        </p:txBody>
      </p:sp>
      <p:sp>
        <p:nvSpPr>
          <p:cNvPr id="25608"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5609"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3598596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wedge">
                                      <p:cBhvr>
                                        <p:cTn id="7" dur="2000"/>
                                        <p:tgtEl>
                                          <p:spTgt spid="36878"/>
                                        </p:tgtEl>
                                      </p:cBhvr>
                                    </p:animEffect>
                                  </p:childTnLst>
                                </p:cTn>
                              </p:par>
                              <p:par>
                                <p:cTn id="8" presetID="20" presetClass="entr" presetSubtype="0" fill="hold" nodeType="withEffect">
                                  <p:stCondLst>
                                    <p:cond delay="0"/>
                                  </p:stCondLst>
                                  <p:childTnLst>
                                    <p:set>
                                      <p:cBhvr>
                                        <p:cTn id="9" dur="1" fill="hold">
                                          <p:stCondLst>
                                            <p:cond delay="0"/>
                                          </p:stCondLst>
                                        </p:cTn>
                                        <p:tgtEl>
                                          <p:spTgt spid="36887"/>
                                        </p:tgtEl>
                                        <p:attrNameLst>
                                          <p:attrName>style.visibility</p:attrName>
                                        </p:attrNameLst>
                                      </p:cBhvr>
                                      <p:to>
                                        <p:strVal val="visible"/>
                                      </p:to>
                                    </p:set>
                                    <p:animEffect transition="in" filter="wedge">
                                      <p:cBhvr>
                                        <p:cTn id="10" dur="2000"/>
                                        <p:tgtEl>
                                          <p:spTgt spid="36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body" sz="half" idx="1"/>
          </p:nvPr>
        </p:nvSpPr>
        <p:spPr>
          <a:xfrm>
            <a:off x="1524000" y="990600"/>
            <a:ext cx="7315200" cy="1066800"/>
          </a:xfrm>
        </p:spPr>
        <p:txBody>
          <a:bodyPr>
            <a:normAutofit/>
          </a:bodyPr>
          <a:lstStyle/>
          <a:p>
            <a:r>
              <a:rPr lang="vi-VN" altLang="en-US" sz="2400" smtClean="0">
                <a:solidFill>
                  <a:srgbClr val="FF0000"/>
                </a:solidFill>
                <a:latin typeface="Times New Roman" panose="02020603050405020304" pitchFamily="18" charset="0"/>
                <a:cs typeface="Times New Roman" panose="02020603050405020304" pitchFamily="18" charset="0"/>
              </a:rPr>
              <a:t>1/ Mạng điện lắp đặt kiểu nổi</a:t>
            </a:r>
          </a:p>
        </p:txBody>
      </p:sp>
      <p:pic>
        <p:nvPicPr>
          <p:cNvPr id="32785" name="Picture 1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96000" y="3244850"/>
            <a:ext cx="4267200" cy="3187700"/>
          </a:xfrm>
          <a:noFill/>
          <a:extLst>
            <a:ext uri="{909E8E84-426E-40DD-AFC4-6F175D3DCCD1}">
              <a14:hiddenFill xmlns:a14="http://schemas.microsoft.com/office/drawing/2010/main">
                <a:solidFill>
                  <a:srgbClr val="FFFFFF"/>
                </a:solidFill>
              </a14:hiddenFill>
            </a:ext>
          </a:extLst>
        </p:spPr>
      </p:pic>
      <p:sp>
        <p:nvSpPr>
          <p:cNvPr id="26627" name="Rectangle 8"/>
          <p:cNvSpPr>
            <a:spLocks noChangeArrowheads="1"/>
          </p:cNvSpPr>
          <p:nvPr/>
        </p:nvSpPr>
        <p:spPr bwMode="auto">
          <a:xfrm>
            <a:off x="1524001" y="2438401"/>
            <a:ext cx="6469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Các phụ kiện đi kèm với ống gồm có </a:t>
            </a:r>
            <a:r>
              <a:rPr lang="en-US" altLang="en-US" sz="2800">
                <a:latin typeface="Times New Roman" panose="02020603050405020304" pitchFamily="18" charset="0"/>
                <a:cs typeface="Times New Roman" panose="02020603050405020304" pitchFamily="18" charset="0"/>
              </a:rPr>
              <a:t>:</a:t>
            </a:r>
          </a:p>
        </p:txBody>
      </p:sp>
      <p:sp>
        <p:nvSpPr>
          <p:cNvPr id="32777" name="Text Box 9"/>
          <p:cNvSpPr txBox="1">
            <a:spLocks noChangeArrowheads="1"/>
          </p:cNvSpPr>
          <p:nvPr/>
        </p:nvSpPr>
        <p:spPr bwMode="auto">
          <a:xfrm>
            <a:off x="2209800" y="3733800"/>
            <a:ext cx="3505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Kẹp </a:t>
            </a:r>
            <a:r>
              <a:rPr lang="en-US" altLang="en-US" sz="2800" smtClean="0">
                <a:latin typeface="Times New Roman" panose="02020603050405020304" pitchFamily="18" charset="0"/>
                <a:cs typeface="Times New Roman" panose="02020603050405020304" pitchFamily="18" charset="0"/>
              </a:rPr>
              <a:t>đỡ </a:t>
            </a:r>
            <a:r>
              <a:rPr lang="vi-VN" altLang="en-US" sz="2800" smtClean="0">
                <a:latin typeface="Times New Roman" panose="02020603050405020304" pitchFamily="18" charset="0"/>
                <a:cs typeface="Times New Roman" panose="02020603050405020304" pitchFamily="18" charset="0"/>
              </a:rPr>
              <a:t>ống </a:t>
            </a:r>
            <a:r>
              <a:rPr lang="vi-VN" altLang="en-US" sz="2800" b="1" i="1">
                <a:latin typeface="Times New Roman" panose="02020603050405020304" pitchFamily="18" charset="0"/>
                <a:cs typeface="Times New Roman" panose="02020603050405020304" pitchFamily="18" charset="0"/>
              </a:rPr>
              <a:t>dùng để cố định ống luồn dây trên tường</a:t>
            </a:r>
            <a:endParaRPr lang="en-US" altLang="en-US" sz="2800" b="1" i="1">
              <a:latin typeface="Times New Roman" panose="02020603050405020304" pitchFamily="18" charset="0"/>
              <a:cs typeface="Times New Roman" panose="02020603050405020304" pitchFamily="18" charset="0"/>
            </a:endParaRPr>
          </a:p>
        </p:txBody>
      </p:sp>
      <p:sp>
        <p:nvSpPr>
          <p:cNvPr id="26629" name="Rectangle 13"/>
          <p:cNvSpPr>
            <a:spLocks noChangeArrowheads="1"/>
          </p:cNvSpPr>
          <p:nvPr/>
        </p:nvSpPr>
        <p:spPr bwMode="auto">
          <a:xfrm>
            <a:off x="1625601" y="1676401"/>
            <a:ext cx="31670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AutoNum type="alphaLcParenR"/>
            </a:pPr>
            <a:r>
              <a:rPr lang="vi-VN" altLang="en-US" sz="2800">
                <a:solidFill>
                  <a:srgbClr val="FF0000"/>
                </a:solidFill>
                <a:latin typeface="Times New Roman" panose="02020603050405020304" pitchFamily="18" charset="0"/>
                <a:cs typeface="Times New Roman" panose="02020603050405020304" pitchFamily="18" charset="0"/>
              </a:rPr>
              <a:t>Các vật cách điện:</a:t>
            </a:r>
            <a:endParaRPr lang="en-US" altLang="en-US" sz="1800">
              <a:solidFill>
                <a:srgbClr val="FF0000"/>
              </a:solidFill>
              <a:latin typeface="Times New Roman" panose="02020603050405020304" pitchFamily="18" charset="0"/>
              <a:cs typeface="Times New Roman" panose="02020603050405020304" pitchFamily="18" charset="0"/>
            </a:endParaRPr>
          </a:p>
        </p:txBody>
      </p:sp>
      <p:sp>
        <p:nvSpPr>
          <p:cNvPr id="26631"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6632"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403536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wipe(down)">
                                      <p:cBhvr>
                                        <p:cTn id="7" dur="1000"/>
                                        <p:tgtEl>
                                          <p:spTgt spid="32777"/>
                                        </p:tgtEl>
                                      </p:cBhvr>
                                    </p:animEffect>
                                  </p:childTnLst>
                                </p:cTn>
                              </p:par>
                              <p:par>
                                <p:cTn id="8" presetID="22" presetClass="entr" presetSubtype="4" fill="hold" nodeType="withEffect">
                                  <p:stCondLst>
                                    <p:cond delay="0"/>
                                  </p:stCondLst>
                                  <p:childTnLst>
                                    <p:set>
                                      <p:cBhvr>
                                        <p:cTn id="9" dur="1" fill="hold">
                                          <p:stCondLst>
                                            <p:cond delay="0"/>
                                          </p:stCondLst>
                                        </p:cTn>
                                        <p:tgtEl>
                                          <p:spTgt spid="32785"/>
                                        </p:tgtEl>
                                        <p:attrNameLst>
                                          <p:attrName>style.visibility</p:attrName>
                                        </p:attrNameLst>
                                      </p:cBhvr>
                                      <p:to>
                                        <p:strVal val="visible"/>
                                      </p:to>
                                    </p:set>
                                    <p:animEffect transition="in" filter="wipe(down)">
                                      <p:cBhvr>
                                        <p:cTn id="10" dur="1000"/>
                                        <p:tgtEl>
                                          <p:spTgt spid="3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902091" y="1785426"/>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marL="0" indent="0">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Dây dẫn được lắp đặt nổi trên các vật cách điện đặt dọc theo trần nhà, cột, dầm, xà...</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7" name="Rectangle 8"/>
          <p:cNvSpPr>
            <a:spLocks noChangeArrowheads="1"/>
          </p:cNvSpPr>
          <p:nvPr/>
        </p:nvSpPr>
        <p:spPr bwMode="auto">
          <a:xfrm>
            <a:off x="902091" y="3309426"/>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marL="0" indent="0">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Các vật cách điện: puli sứ, máng gỗ, ống cách điện và phụ kiện phù </a:t>
            </a:r>
            <a:r>
              <a:rPr lang="en-US" altLang="en-US" sz="2800">
                <a:solidFill>
                  <a:srgbClr val="FF0000"/>
                </a:solidFill>
                <a:latin typeface="Times New Roman" panose="02020603050405020304" pitchFamily="18" charset="0"/>
                <a:cs typeface="Times New Roman" panose="02020603050405020304" pitchFamily="18" charset="0"/>
              </a:rPr>
              <a:t>hợp.</a:t>
            </a:r>
          </a:p>
        </p:txBody>
      </p:sp>
      <p:sp>
        <p:nvSpPr>
          <p:cNvPr id="8" name="Rectangle 9"/>
          <p:cNvSpPr>
            <a:spLocks noChangeArrowheads="1"/>
          </p:cNvSpPr>
          <p:nvPr/>
        </p:nvSpPr>
        <p:spPr bwMode="auto">
          <a:xfrm>
            <a:off x="747346" y="4833426"/>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Tránh được tác động xấu của môi trường đến dây dẫn và dễ sửa chữa.</a:t>
            </a:r>
          </a:p>
        </p:txBody>
      </p:sp>
      <p:sp>
        <p:nvSpPr>
          <p:cNvPr id="9"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10"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
        <p:nvSpPr>
          <p:cNvPr id="11" name="Text Box 8"/>
          <p:cNvSpPr txBox="1">
            <a:spLocks noChangeArrowheads="1"/>
          </p:cNvSpPr>
          <p:nvPr/>
        </p:nvSpPr>
        <p:spPr bwMode="auto">
          <a:xfrm>
            <a:off x="6110067" y="772063"/>
            <a:ext cx="54102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solidFill>
                  <a:prstClr val="black"/>
                </a:solidFill>
                <a:latin typeface="Times New Roman" panose="02020603050405020304" pitchFamily="18" charset="0"/>
                <a:cs typeface="Times New Roman" panose="02020603050405020304" pitchFamily="18" charset="0"/>
              </a:rPr>
              <a:t>Quan sát mạng điện lắp đặt kiểu ngầm và cho biết  mạng điện lắp đặt kiểu ngầm có những đặc điểm gì?</a:t>
            </a:r>
          </a:p>
        </p:txBody>
      </p:sp>
      <p:pic>
        <p:nvPicPr>
          <p:cNvPr id="12" name="Chỗ dành sẵn cho Nội dung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761748" y="1600200"/>
            <a:ext cx="2256503" cy="2185988"/>
          </a:xfrm>
        </p:spPr>
      </p:pic>
    </p:spTree>
    <p:extLst>
      <p:ext uri="{BB962C8B-B14F-4D97-AF65-F5344CB8AC3E}">
        <p14:creationId xmlns:p14="http://schemas.microsoft.com/office/powerpoint/2010/main" val="1513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0" y="304801"/>
            <a:ext cx="8686800" cy="868363"/>
          </a:xfrm>
        </p:spPr>
        <p:txBody>
          <a:bodyPr>
            <a:normAutofit fontScale="90000"/>
          </a:bodyPr>
          <a:lstStyle/>
          <a:p>
            <a:pPr algn="l" eaLnBrk="1" hangingPunct="1"/>
            <a:r>
              <a:rPr lang="en-US" altLang="en-US" sz="3200">
                <a:solidFill>
                  <a:srgbClr val="FF0000"/>
                </a:solidFill>
                <a:latin typeface="Times New Roman" panose="02020603050405020304" pitchFamily="18" charset="0"/>
                <a:cs typeface="Times New Roman" panose="02020603050405020304" pitchFamily="18" charset="0"/>
              </a:rPr>
              <a:t>b) </a:t>
            </a:r>
            <a:r>
              <a:rPr lang="vi-VN" altLang="en-US" sz="3200">
                <a:solidFill>
                  <a:srgbClr val="FF0000"/>
                </a:solidFill>
                <a:latin typeface="Times New Roman" panose="02020603050405020304" pitchFamily="18" charset="0"/>
                <a:cs typeface="Times New Roman" panose="02020603050405020304" pitchFamily="18" charset="0"/>
              </a:rPr>
              <a:t>Một số yêu cầu kĩ thuật của mạng điện lắp đặt dây dẫn kiểu nổi</a:t>
            </a:r>
            <a:r>
              <a:rPr lang="en-US" altLang="en-US" sz="2800">
                <a:solidFill>
                  <a:srgbClr val="D60093"/>
                </a:solidFill>
                <a:latin typeface="Times New Roman" panose="02020603050405020304" pitchFamily="18" charset="0"/>
                <a:cs typeface="Times New Roman" panose="02020603050405020304" pitchFamily="18" charset="0"/>
              </a:rPr>
              <a:t/>
            </a:r>
            <a:br>
              <a:rPr lang="en-US" altLang="en-US" sz="2800">
                <a:solidFill>
                  <a:srgbClr val="D60093"/>
                </a:solidFill>
                <a:latin typeface="Times New Roman" panose="02020603050405020304" pitchFamily="18" charset="0"/>
                <a:cs typeface="Times New Roman" panose="02020603050405020304" pitchFamily="18" charset="0"/>
              </a:rPr>
            </a:br>
            <a:endParaRPr lang="en-US" altLang="en-US" sz="2800">
              <a:solidFill>
                <a:srgbClr val="D60093"/>
              </a:solidFill>
              <a:latin typeface="Times New Roman" panose="02020603050405020304" pitchFamily="18" charset="0"/>
              <a:cs typeface="Times New Roman" panose="02020603050405020304" pitchFamily="18" charset="0"/>
            </a:endParaRPr>
          </a:p>
        </p:txBody>
      </p:sp>
      <p:sp>
        <p:nvSpPr>
          <p:cNvPr id="43011" name="Rectangle 3"/>
          <p:cNvSpPr>
            <a:spLocks noGrp="1" noChangeArrowheads="1"/>
          </p:cNvSpPr>
          <p:nvPr>
            <p:ph idx="1"/>
          </p:nvPr>
        </p:nvSpPr>
        <p:spPr>
          <a:xfrm>
            <a:off x="1524000" y="1106656"/>
            <a:ext cx="9505071" cy="609600"/>
          </a:xfrm>
        </p:spPr>
        <p:txBody>
          <a:bodyPr>
            <a:noAutofit/>
          </a:bodyPr>
          <a:lstStyle/>
          <a:p>
            <a:pPr marL="0" indent="0">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Đường dây phải song song với vật kiến trúc, cao hơn mặt đất 2,5m trở lên và cách vật kiến trúc không nhỏ hơn 10mm</a:t>
            </a:r>
          </a:p>
        </p:txBody>
      </p:sp>
      <p:sp>
        <p:nvSpPr>
          <p:cNvPr id="43013" name="Rectangle 5"/>
          <p:cNvSpPr>
            <a:spLocks noChangeArrowheads="1"/>
          </p:cNvSpPr>
          <p:nvPr/>
        </p:nvSpPr>
        <p:spPr bwMode="auto">
          <a:xfrm>
            <a:off x="1524000" y="19812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Tổng tiết diện của dây dẫn trong ống không vượt quá 40% tiết diện ống</a:t>
            </a:r>
          </a:p>
        </p:txBody>
      </p:sp>
      <p:sp>
        <p:nvSpPr>
          <p:cNvPr id="43014" name="Rectangle 6"/>
          <p:cNvSpPr>
            <a:spLocks noChangeArrowheads="1"/>
          </p:cNvSpPr>
          <p:nvPr/>
        </p:nvSpPr>
        <p:spPr bwMode="auto">
          <a:xfrm>
            <a:off x="1066800" y="2951872"/>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lvl="1" eaLnBrk="1" hangingPunct="1">
              <a:lnSpc>
                <a:spcPct val="80000"/>
              </a:lnSpc>
              <a:buFontTx/>
              <a:buNone/>
            </a:pPr>
            <a:r>
              <a:rPr lang="vi-VN" altLang="en-US">
                <a:latin typeface="Times New Roman" panose="02020603050405020304" pitchFamily="18" charset="0"/>
                <a:cs typeface="Times New Roman" panose="02020603050405020304" pitchFamily="18" charset="0"/>
              </a:rPr>
              <a:t>- Bảng điện phải cách mặt đất tối thiểu từ 1,3 – 1,5m</a:t>
            </a:r>
            <a:endParaRPr lang="en-US" altLang="en-US">
              <a:solidFill>
                <a:srgbClr val="006600"/>
              </a:solidFill>
              <a:latin typeface="Times New Roman" panose="02020603050405020304" pitchFamily="18" charset="0"/>
              <a:cs typeface="Times New Roman" panose="02020603050405020304" pitchFamily="18" charset="0"/>
            </a:endParaRPr>
          </a:p>
        </p:txBody>
      </p:sp>
      <p:sp>
        <p:nvSpPr>
          <p:cNvPr id="43015" name="Rectangle 7"/>
          <p:cNvSpPr>
            <a:spLocks noChangeArrowheads="1"/>
          </p:cNvSpPr>
          <p:nvPr/>
        </p:nvSpPr>
        <p:spPr bwMode="auto">
          <a:xfrm>
            <a:off x="1524000" y="3581400"/>
            <a:ext cx="98848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Khi dây dẫn đổi hướng hoặc phân nhánh phải tăng thêm kẹp ống</a:t>
            </a:r>
          </a:p>
        </p:txBody>
      </p:sp>
      <p:sp>
        <p:nvSpPr>
          <p:cNvPr id="43016" name="Rectangle 8"/>
          <p:cNvSpPr>
            <a:spLocks noChangeArrowheads="1"/>
          </p:cNvSpPr>
          <p:nvPr/>
        </p:nvSpPr>
        <p:spPr bwMode="auto">
          <a:xfrm>
            <a:off x="1524000" y="427306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Không luồn các dây khác cấp điện áp vào chung một ống</a:t>
            </a:r>
          </a:p>
        </p:txBody>
      </p:sp>
      <p:sp>
        <p:nvSpPr>
          <p:cNvPr id="43017" name="Rectangle 9"/>
          <p:cNvSpPr>
            <a:spLocks noChangeArrowheads="1"/>
          </p:cNvSpPr>
          <p:nvPr/>
        </p:nvSpPr>
        <p:spPr bwMode="auto">
          <a:xfrm>
            <a:off x="990600" y="4978788"/>
            <a:ext cx="104182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lvl="1" eaLnBrk="1" hangingPunct="1">
              <a:lnSpc>
                <a:spcPct val="80000"/>
              </a:lnSpc>
              <a:buFontTx/>
              <a:buNone/>
            </a:pPr>
            <a:r>
              <a:rPr lang="vi-VN" altLang="en-US">
                <a:latin typeface="Times New Roman" panose="02020603050405020304" pitchFamily="18" charset="0"/>
                <a:cs typeface="Times New Roman" panose="02020603050405020304" pitchFamily="18" charset="0"/>
              </a:rPr>
              <a:t>- Đường dây dẫn đi xuyên qua tường hoặc trần nhà phải luồn dây qua ống sứ, mỗi ống chỉ được luồn 1 dây, 2 đầu ống sứ phải nhô ra khỏi tường 10mm</a:t>
            </a:r>
            <a:endParaRPr lang="en-US" altLang="en-US">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38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heel(4)">
                                      <p:cBhvr>
                                        <p:cTn id="12" dur="20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wipe(down)">
                                      <p:cBhvr>
                                        <p:cTn id="17" dur="500"/>
                                        <p:tgtEl>
                                          <p:spTgt spid="430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wedge">
                                      <p:cBhvr>
                                        <p:cTn id="22" dur="2000"/>
                                        <p:tgtEl>
                                          <p:spTgt spid="430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3015"/>
                                        </p:tgtEl>
                                        <p:attrNameLst>
                                          <p:attrName>style.visibility</p:attrName>
                                        </p:attrNameLst>
                                      </p:cBhvr>
                                      <p:to>
                                        <p:strVal val="visible"/>
                                      </p:to>
                                    </p:set>
                                    <p:animEffect transition="in" filter="barn(inHorizontal)">
                                      <p:cBhvr>
                                        <p:cTn id="27" dur="500"/>
                                        <p:tgtEl>
                                          <p:spTgt spid="430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3016"/>
                                        </p:tgtEl>
                                        <p:attrNameLst>
                                          <p:attrName>style.visibility</p:attrName>
                                        </p:attrNameLst>
                                      </p:cBhvr>
                                      <p:to>
                                        <p:strVal val="visible"/>
                                      </p:to>
                                    </p:set>
                                    <p:animEffect transition="in" filter="randombar(horizontal)">
                                      <p:cBhvr>
                                        <p:cTn id="32" dur="500"/>
                                        <p:tgtEl>
                                          <p:spTgt spid="430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43017"/>
                                        </p:tgtEl>
                                        <p:attrNameLst>
                                          <p:attrName>style.visibility</p:attrName>
                                        </p:attrNameLst>
                                      </p:cBhvr>
                                      <p:to>
                                        <p:strVal val="visible"/>
                                      </p:to>
                                    </p:set>
                                    <p:animEffect transition="in" filter="barn(inHorizontal)">
                                      <p:cBhvr>
                                        <p:cTn id="37"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3" grpId="0"/>
      <p:bldP spid="43014" grpId="0"/>
      <p:bldP spid="43015" grpId="0"/>
      <p:bldP spid="43016" grpId="0"/>
      <p:bldP spid="430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1524000" y="1848382"/>
            <a:ext cx="8947597" cy="2122868"/>
          </a:xfrm>
          <a:noFill/>
        </p:spPr>
        <p:txBody>
          <a:bodyPr>
            <a:normAutofit lnSpcReduction="10000"/>
          </a:bodyPr>
          <a:lstStyle/>
          <a:p>
            <a:pPr>
              <a:defRPr/>
            </a:pPr>
            <a:r>
              <a:rPr lang="vi-VN" altLang="en-US" sz="3600">
                <a:latin typeface="Times New Roman" panose="02020603050405020304" pitchFamily="18" charset="0"/>
                <a:cs typeface="Times New Roman" panose="02020603050405020304" pitchFamily="18" charset="0"/>
              </a:rPr>
              <a:t>Mạng điện trong lớp được lắp đặt nổi hay ngầm? Hãy mô tả cách đi dây và lắp đặt các thiết bị đóng cắt và bảo vệ của mạng điện?</a:t>
            </a:r>
          </a:p>
        </p:txBody>
      </p:sp>
      <p:sp>
        <p:nvSpPr>
          <p:cNvPr id="28675"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8676"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61848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 Box 15"/>
          <p:cNvSpPr>
            <a:spLocks noGrp="1" noChangeArrowheads="1"/>
          </p:cNvSpPr>
          <p:nvPr>
            <p:ph type="title"/>
          </p:nvPr>
        </p:nvSpPr>
        <p:spPr>
          <a:xfrm>
            <a:off x="567397" y="5799407"/>
            <a:ext cx="5029200" cy="523875"/>
          </a:xfrm>
          <a:solidFill>
            <a:schemeClr val="bg1"/>
          </a:solidFill>
        </p:spPr>
        <p:txBody>
          <a:bodyPr>
            <a:spAutoFit/>
          </a:bodyPr>
          <a:lstStyle/>
          <a:p>
            <a:r>
              <a:rPr lang="vi-VN" altLang="en-US" sz="2800">
                <a:solidFill>
                  <a:srgbClr val="FF0000"/>
                </a:solidFill>
                <a:latin typeface="Times New Roman" panose="02020603050405020304" pitchFamily="18" charset="0"/>
                <a:cs typeface="Times New Roman" panose="02020603050405020304" pitchFamily="18" charset="0"/>
              </a:rPr>
              <a:t>Lắp đặt mạng điện </a:t>
            </a:r>
            <a:r>
              <a:rPr lang="en-US" altLang="en-US" sz="2800">
                <a:solidFill>
                  <a:srgbClr val="FF0000"/>
                </a:solidFill>
                <a:latin typeface="Times New Roman" panose="02020603050405020304" pitchFamily="18" charset="0"/>
                <a:cs typeface="Times New Roman" panose="02020603050405020304" pitchFamily="18" charset="0"/>
              </a:rPr>
              <a:t>kiểu </a:t>
            </a:r>
            <a:r>
              <a:rPr lang="vi-VN" altLang="en-US" sz="2800">
                <a:solidFill>
                  <a:srgbClr val="FF0000"/>
                </a:solidFill>
                <a:latin typeface="Times New Roman" panose="02020603050405020304" pitchFamily="18" charset="0"/>
                <a:cs typeface="Times New Roman" panose="02020603050405020304" pitchFamily="18" charset="0"/>
              </a:rPr>
              <a:t>ngầm</a:t>
            </a:r>
          </a:p>
        </p:txBody>
      </p:sp>
    </p:spTree>
    <p:extLst>
      <p:ext uri="{BB962C8B-B14F-4D97-AF65-F5344CB8AC3E}">
        <p14:creationId xmlns:p14="http://schemas.microsoft.com/office/powerpoint/2010/main" val="3106656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body" sz="half" idx="1"/>
          </p:nvPr>
        </p:nvSpPr>
        <p:spPr>
          <a:xfrm>
            <a:off x="1524000" y="762000"/>
            <a:ext cx="6553200" cy="1066800"/>
          </a:xfrm>
        </p:spPr>
        <p:txBody>
          <a:bodyPr/>
          <a:lstStyle/>
          <a:p>
            <a:pPr eaLnBrk="1" hangingPunct="1">
              <a:buFontTx/>
              <a:buNone/>
            </a:pPr>
            <a:r>
              <a:rPr lang="en-US" altLang="en-US" smtClean="0">
                <a:solidFill>
                  <a:srgbClr val="FF0066"/>
                </a:solidFill>
                <a:latin typeface="Times New Roman" panose="02020603050405020304" pitchFamily="18" charset="0"/>
                <a:cs typeface="Times New Roman" panose="02020603050405020304" pitchFamily="18" charset="0"/>
              </a:rPr>
              <a:t>2/ </a:t>
            </a:r>
            <a:r>
              <a:rPr lang="vi-VN" altLang="en-US" smtClean="0">
                <a:solidFill>
                  <a:srgbClr val="FF0000"/>
                </a:solidFill>
                <a:latin typeface="Times New Roman" panose="02020603050405020304" pitchFamily="18" charset="0"/>
                <a:cs typeface="Times New Roman" panose="02020603050405020304" pitchFamily="18" charset="0"/>
              </a:rPr>
              <a:t>Lắp đặt mạng điện kiểu ngầm</a:t>
            </a:r>
            <a:endParaRPr lang="en-US" altLang="en-US" smtClean="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p:txBody>
      </p:sp>
      <p:pic>
        <p:nvPicPr>
          <p:cNvPr id="45071" name="Picture 15" descr="DSC0056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10400" y="1600200"/>
            <a:ext cx="3657600" cy="2185988"/>
          </a:xfrm>
          <a:noFill/>
          <a:extLst>
            <a:ext uri="{909E8E84-426E-40DD-AFC4-6F175D3DCCD1}">
              <a14:hiddenFill xmlns:a14="http://schemas.microsoft.com/office/drawing/2010/main">
                <a:solidFill>
                  <a:srgbClr val="FFFFFF"/>
                </a:solidFill>
              </a14:hiddenFill>
            </a:ext>
          </a:extLst>
        </p:spPr>
      </p:pic>
      <p:pic>
        <p:nvPicPr>
          <p:cNvPr id="45070" name="Picture 14" descr="DSC0056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10400" y="3938589"/>
            <a:ext cx="36576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4" name="Text Box 8"/>
          <p:cNvSpPr txBox="1">
            <a:spLocks noChangeArrowheads="1"/>
          </p:cNvSpPr>
          <p:nvPr/>
        </p:nvSpPr>
        <p:spPr bwMode="auto">
          <a:xfrm>
            <a:off x="1524000" y="2362200"/>
            <a:ext cx="5410200"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latin typeface="Times New Roman" panose="02020603050405020304" pitchFamily="18" charset="0"/>
                <a:cs typeface="Times New Roman" panose="02020603050405020304" pitchFamily="18" charset="0"/>
              </a:rPr>
              <a:t>Quan sát mạng điện lắp đặt kiểu ngầm và cho biết  mạng điện lắp đặt kiểu ngầm có những đặc điểm gì?</a:t>
            </a:r>
          </a:p>
        </p:txBody>
      </p:sp>
      <p:sp>
        <p:nvSpPr>
          <p:cNvPr id="29702" name="Text Box 16"/>
          <p:cNvSpPr txBox="1">
            <a:spLocks noChangeArrowheads="1"/>
          </p:cNvSpPr>
          <p:nvPr/>
        </p:nvSpPr>
        <p:spPr bwMode="auto">
          <a:xfrm>
            <a:off x="2286000" y="4343401"/>
            <a:ext cx="449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endParaRPr lang="vi-VN" altLang="en-US" sz="1800"/>
          </a:p>
        </p:txBody>
      </p:sp>
      <p:sp>
        <p:nvSpPr>
          <p:cNvPr id="29703"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9704"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309013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barn(inHorizontal)">
                                      <p:cBhvr>
                                        <p:cTn id="7" dur="500"/>
                                        <p:tgtEl>
                                          <p:spTgt spid="4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nodeType="clickEffect">
                                  <p:stCondLst>
                                    <p:cond delay="0"/>
                                  </p:stCondLst>
                                  <p:childTnLst>
                                    <p:set>
                                      <p:cBhvr>
                                        <p:cTn id="11" dur="1" fill="hold">
                                          <p:stCondLst>
                                            <p:cond delay="0"/>
                                          </p:stCondLst>
                                        </p:cTn>
                                        <p:tgtEl>
                                          <p:spTgt spid="45071"/>
                                        </p:tgtEl>
                                        <p:attrNameLst>
                                          <p:attrName>style.visibility</p:attrName>
                                        </p:attrNameLst>
                                      </p:cBhvr>
                                      <p:to>
                                        <p:strVal val="visible"/>
                                      </p:to>
                                    </p:set>
                                    <p:animEffect transition="in" filter="plus(out)">
                                      <p:cBhvr>
                                        <p:cTn id="12" dur="1000"/>
                                        <p:tgtEl>
                                          <p:spTgt spid="45071"/>
                                        </p:tgtEl>
                                      </p:cBhvr>
                                    </p:animEffect>
                                  </p:childTnLst>
                                </p:cTn>
                              </p:par>
                              <p:par>
                                <p:cTn id="13" presetID="13" presetClass="entr" presetSubtype="32" fill="hold" nodeType="withEffect">
                                  <p:stCondLst>
                                    <p:cond delay="0"/>
                                  </p:stCondLst>
                                  <p:childTnLst>
                                    <p:set>
                                      <p:cBhvr>
                                        <p:cTn id="14" dur="1" fill="hold">
                                          <p:stCondLst>
                                            <p:cond delay="0"/>
                                          </p:stCondLst>
                                        </p:cTn>
                                        <p:tgtEl>
                                          <p:spTgt spid="45070"/>
                                        </p:tgtEl>
                                        <p:attrNameLst>
                                          <p:attrName>style.visibility</p:attrName>
                                        </p:attrNameLst>
                                      </p:cBhvr>
                                      <p:to>
                                        <p:strVal val="visible"/>
                                      </p:to>
                                    </p:set>
                                    <p:animEffect transition="in" filter="plus(out)">
                                      <p:cBhvr>
                                        <p:cTn id="15" dur="1000"/>
                                        <p:tgtEl>
                                          <p:spTgt spid="450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5064"/>
                                        </p:tgtEl>
                                        <p:attrNameLst>
                                          <p:attrName>style.visibility</p:attrName>
                                        </p:attrNameLst>
                                      </p:cBhvr>
                                      <p:to>
                                        <p:strVal val="visible"/>
                                      </p:to>
                                    </p:set>
                                    <p:animEffect transition="in" filter="wipe(down)">
                                      <p:cBhvr>
                                        <p:cTn id="20"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P spid="450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9"/>
          <p:cNvSpPr>
            <a:spLocks noChangeArrowheads="1"/>
          </p:cNvSpPr>
          <p:nvPr/>
        </p:nvSpPr>
        <p:spPr bwMode="auto">
          <a:xfrm>
            <a:off x="1508126" y="609600"/>
            <a:ext cx="6486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sz="3200" dirty="0">
                <a:solidFill>
                  <a:srgbClr val="FF0066"/>
                </a:solidFill>
                <a:latin typeface="Times New Roman" panose="02020603050405020304" pitchFamily="18" charset="0"/>
                <a:cs typeface="Times New Roman" panose="02020603050405020304" pitchFamily="18" charset="0"/>
              </a:rPr>
              <a:t>2/ </a:t>
            </a:r>
            <a:r>
              <a:rPr lang="vi-VN" sz="3200" dirty="0" err="1">
                <a:solidFill>
                  <a:srgbClr val="FF0000"/>
                </a:solidFill>
                <a:latin typeface="Times New Roman" panose="02020603050405020304" pitchFamily="18" charset="0"/>
                <a:cs typeface="Times New Roman" panose="02020603050405020304" pitchFamily="18" charset="0"/>
              </a:rPr>
              <a:t>Lắp</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đặt</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mạng</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điện</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kiểu</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ngầm</a:t>
            </a:r>
            <a:endParaRPr lang="vi-VN" sz="3200" dirty="0">
              <a:solidFill>
                <a:srgbClr val="FF0000"/>
              </a:solidFill>
              <a:latin typeface="Times New Roman" panose="02020603050405020304" pitchFamily="18" charset="0"/>
              <a:cs typeface="Times New Roman" panose="02020603050405020304" pitchFamily="18" charset="0"/>
            </a:endParaRPr>
          </a:p>
          <a:p>
            <a:pPr marL="342900" indent="-342900">
              <a:spcBef>
                <a:spcPct val="20000"/>
              </a:spcBef>
              <a:buFontTx/>
              <a:buChar char="•"/>
              <a:defRPr/>
            </a:pPr>
            <a:endParaRPr lang="en-US" sz="2800" dirty="0">
              <a:latin typeface="Times New Roman" panose="02020603050405020304" pitchFamily="18" charset="0"/>
              <a:cs typeface="Times New Roman" panose="02020603050405020304" pitchFamily="18" charset="0"/>
            </a:endParaRPr>
          </a:p>
        </p:txBody>
      </p:sp>
      <p:pic>
        <p:nvPicPr>
          <p:cNvPr id="47115" name="Picture 11" descr="DSC005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938589"/>
            <a:ext cx="3505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DSC005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3505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31753"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
        <p:nvSpPr>
          <p:cNvPr id="10" name="Rectangle 10"/>
          <p:cNvSpPr>
            <a:spLocks noChangeArrowheads="1"/>
          </p:cNvSpPr>
          <p:nvPr/>
        </p:nvSpPr>
        <p:spPr bwMode="auto">
          <a:xfrm>
            <a:off x="1849898" y="1375112"/>
            <a:ext cx="472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2800">
                <a:solidFill>
                  <a:schemeClr val="tx1">
                    <a:lumMod val="95000"/>
                    <a:lumOff val="5000"/>
                  </a:schemeClr>
                </a:solidFill>
                <a:latin typeface="Times New Roman" panose="02020603050405020304" pitchFamily="18" charset="0"/>
                <a:cs typeface="Times New Roman" panose="02020603050405020304" pitchFamily="18" charset="0"/>
              </a:rPr>
              <a:t>Dây dẫn đặt trong các rãnh các kết câu xây dựng...</a:t>
            </a:r>
          </a:p>
        </p:txBody>
      </p:sp>
      <p:sp>
        <p:nvSpPr>
          <p:cNvPr id="11" name="Rectangle 11"/>
          <p:cNvSpPr>
            <a:spLocks noChangeArrowheads="1"/>
          </p:cNvSpPr>
          <p:nvPr/>
        </p:nvSpPr>
        <p:spPr bwMode="auto">
          <a:xfrm>
            <a:off x="1926098" y="2441912"/>
            <a:ext cx="464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40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2800">
                <a:solidFill>
                  <a:schemeClr val="tx1">
                    <a:lumMod val="95000"/>
                    <a:lumOff val="5000"/>
                  </a:schemeClr>
                </a:solidFill>
                <a:latin typeface="Times New Roman" panose="02020603050405020304" pitchFamily="18" charset="0"/>
                <a:cs typeface="Times New Roman" panose="02020603050405020304" pitchFamily="18" charset="0"/>
              </a:rPr>
              <a:t>Việc lựa chọn cách đặt dây phải phù hợp với môi trường, yêu cầu sử dụng và đảm bảo an toàn điện.</a:t>
            </a:r>
          </a:p>
        </p:txBody>
      </p:sp>
      <p:sp>
        <p:nvSpPr>
          <p:cNvPr id="12" name="Rectangle 12"/>
          <p:cNvSpPr>
            <a:spLocks noChangeArrowheads="1"/>
          </p:cNvSpPr>
          <p:nvPr/>
        </p:nvSpPr>
        <p:spPr bwMode="auto">
          <a:xfrm>
            <a:off x="1849898" y="4270712"/>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80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2800">
                <a:solidFill>
                  <a:schemeClr val="tx1">
                    <a:lumMod val="95000"/>
                    <a:lumOff val="5000"/>
                  </a:schemeClr>
                </a:solidFill>
                <a:latin typeface="Times New Roman" panose="02020603050405020304" pitchFamily="18" charset="0"/>
                <a:cs typeface="Times New Roman" panose="02020603050405020304" pitchFamily="18" charset="0"/>
              </a:rPr>
              <a:t>Đảm bảo được yêu cầu về mặt mĩ thuật, tránh được tác động xấu của môi trường đến dây dẫn điên nhưng khó sửa chữa.</a:t>
            </a:r>
          </a:p>
        </p:txBody>
      </p:sp>
    </p:spTree>
    <p:extLst>
      <p:ext uri="{BB962C8B-B14F-4D97-AF65-F5344CB8AC3E}">
        <p14:creationId xmlns:p14="http://schemas.microsoft.com/office/powerpoint/2010/main" val="28649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6"/>
                                        </p:tgtEl>
                                        <p:attrNameLst>
                                          <p:attrName>style.visibility</p:attrName>
                                        </p:attrNameLst>
                                      </p:cBhvr>
                                      <p:to>
                                        <p:strVal val="visible"/>
                                      </p:to>
                                    </p:set>
                                    <p:animEffect transition="in" filter="wedge">
                                      <p:cBhvr>
                                        <p:cTn id="7" dur="2000"/>
                                        <p:tgtEl>
                                          <p:spTgt spid="47116"/>
                                        </p:tgtEl>
                                      </p:cBhvr>
                                    </p:animEffect>
                                  </p:childTnLst>
                                </p:cTn>
                              </p:par>
                              <p:par>
                                <p:cTn id="8" presetID="20" presetClass="entr" presetSubtype="0" fill="hold" nodeType="withEffect">
                                  <p:stCondLst>
                                    <p:cond delay="0"/>
                                  </p:stCondLst>
                                  <p:childTnLst>
                                    <p:set>
                                      <p:cBhvr>
                                        <p:cTn id="9" dur="1" fill="hold">
                                          <p:stCondLst>
                                            <p:cond delay="0"/>
                                          </p:stCondLst>
                                        </p:cTn>
                                        <p:tgtEl>
                                          <p:spTgt spid="47115"/>
                                        </p:tgtEl>
                                        <p:attrNameLst>
                                          <p:attrName>style.visibility</p:attrName>
                                        </p:attrNameLst>
                                      </p:cBhvr>
                                      <p:to>
                                        <p:strVal val="visible"/>
                                      </p:to>
                                    </p:set>
                                    <p:animEffect transition="in" filter="wedge">
                                      <p:cBhvr>
                                        <p:cTn id="10" dur="2000"/>
                                        <p:tgtEl>
                                          <p:spTgt spid="471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2667000" y="1447800"/>
            <a:ext cx="6781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0" fontAlgn="base" hangingPunct="0">
              <a:spcBef>
                <a:spcPct val="0"/>
              </a:spcBef>
              <a:spcAft>
                <a:spcPct val="0"/>
              </a:spcAft>
              <a:buFontTx/>
              <a:buNone/>
            </a:pPr>
            <a:r>
              <a:rPr lang="en-US" altLang="en-US">
                <a:solidFill>
                  <a:srgbClr val="FF0000"/>
                </a:solidFill>
                <a:latin typeface="Times New Roman" panose="02020603050405020304" pitchFamily="18" charset="0"/>
                <a:cs typeface="Times New Roman" panose="02020603050405020304" pitchFamily="18" charset="0"/>
              </a:rPr>
              <a:t>Quy trình </a:t>
            </a:r>
            <a:r>
              <a:rPr lang="vi-VN" altLang="en-US">
                <a:solidFill>
                  <a:srgbClr val="FF0000"/>
                </a:solidFill>
                <a:latin typeface="Times New Roman" panose="02020603050405020304" pitchFamily="18" charset="0"/>
                <a:cs typeface="Times New Roman" panose="02020603050405020304" pitchFamily="18" charset="0"/>
              </a:rPr>
              <a:t>lắp đặt mạng điện </a:t>
            </a:r>
            <a:r>
              <a:rPr lang="en-US" altLang="en-US">
                <a:solidFill>
                  <a:srgbClr val="FF0000"/>
                </a:solidFill>
                <a:latin typeface="Times New Roman" panose="02020603050405020304" pitchFamily="18" charset="0"/>
                <a:cs typeface="Times New Roman" panose="02020603050405020304" pitchFamily="18" charset="0"/>
              </a:rPr>
              <a:t>kiểu </a:t>
            </a:r>
            <a:r>
              <a:rPr lang="vi-VN" altLang="en-US">
                <a:solidFill>
                  <a:srgbClr val="FF0000"/>
                </a:solidFill>
                <a:latin typeface="Times New Roman" panose="02020603050405020304" pitchFamily="18" charset="0"/>
                <a:cs typeface="Times New Roman" panose="02020603050405020304" pitchFamily="18" charset="0"/>
              </a:rPr>
              <a:t>ngầm</a:t>
            </a:r>
          </a:p>
        </p:txBody>
      </p:sp>
    </p:spTree>
    <p:extLst>
      <p:ext uri="{BB962C8B-B14F-4D97-AF65-F5344CB8AC3E}">
        <p14:creationId xmlns:p14="http://schemas.microsoft.com/office/powerpoint/2010/main" val="97364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êu đề 1"/>
          <p:cNvSpPr>
            <a:spLocks noGrp="1"/>
          </p:cNvSpPr>
          <p:nvPr>
            <p:ph type="title"/>
          </p:nvPr>
        </p:nvSpPr>
        <p:spPr>
          <a:xfrm>
            <a:off x="1600200" y="76200"/>
            <a:ext cx="9067800" cy="1143000"/>
          </a:xfrm>
        </p:spPr>
        <p:txBody>
          <a:bodyPr/>
          <a:lstStyle/>
          <a:p>
            <a:pPr eaLnBrk="1" hangingPunct="1"/>
            <a:r>
              <a:rPr lang="en-US" altLang="en-US" smtClean="0">
                <a:solidFill>
                  <a:srgbClr val="3333CC"/>
                </a:solidFill>
              </a:rPr>
              <a:t>Hãy quan sát hai hình ảnh sau</a:t>
            </a:r>
            <a:endParaRPr lang="vi-VN" altLang="en-US" smtClean="0">
              <a:solidFill>
                <a:srgbClr val="3333CC"/>
              </a:solidFill>
            </a:endParaRPr>
          </a:p>
        </p:txBody>
      </p:sp>
      <p:pic>
        <p:nvPicPr>
          <p:cNvPr id="16387" name="Chỗ dành sẵn cho Nội dung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19201"/>
            <a:ext cx="4572000" cy="4429125"/>
          </a:xfrm>
        </p:spPr>
      </p:pic>
      <p:pic>
        <p:nvPicPr>
          <p:cNvPr id="16388" name="Ảnh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457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ộp_Văn_Bản 3"/>
          <p:cNvSpPr txBox="1">
            <a:spLocks noChangeArrowheads="1"/>
          </p:cNvSpPr>
          <p:nvPr/>
        </p:nvSpPr>
        <p:spPr bwMode="auto">
          <a:xfrm>
            <a:off x="1524000" y="5867401"/>
            <a:ext cx="929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Có mấy </a:t>
            </a:r>
            <a:r>
              <a:rPr lang="en-US" altLang="en-US" sz="2800" smtClean="0">
                <a:latin typeface="Times New Roman" panose="02020603050405020304" pitchFamily="18" charset="0"/>
                <a:cs typeface="Times New Roman" panose="02020603050405020304" pitchFamily="18" charset="0"/>
              </a:rPr>
              <a:t>kiểu </a:t>
            </a:r>
            <a:r>
              <a:rPr lang="en-US" altLang="en-US" sz="2800">
                <a:latin typeface="Times New Roman" panose="02020603050405020304" pitchFamily="18" charset="0"/>
                <a:cs typeface="Times New Roman" panose="02020603050405020304" pitchFamily="18" charset="0"/>
              </a:rPr>
              <a:t>lắp đặt dây dẫn điện của mạng điện trong nhà ? </a:t>
            </a:r>
            <a:endParaRPr lang="vi-VN" altLang="en-US" sz="2800">
              <a:latin typeface="Times New Roman" panose="02020603050405020304" pitchFamily="18" charset="0"/>
              <a:cs typeface="Times New Roman" panose="02020603050405020304" pitchFamily="18" charset="0"/>
            </a:endParaRPr>
          </a:p>
        </p:txBody>
      </p:sp>
      <p:sp>
        <p:nvSpPr>
          <p:cNvPr id="5" name="Hộp_Văn_Bản 4"/>
          <p:cNvSpPr txBox="1">
            <a:spLocks noChangeArrowheads="1"/>
          </p:cNvSpPr>
          <p:nvPr/>
        </p:nvSpPr>
        <p:spPr bwMode="auto">
          <a:xfrm>
            <a:off x="1524000" y="1257300"/>
            <a:ext cx="381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lvl="2" eaLnBrk="1" hangingPunct="1">
              <a:defRPr/>
            </a:pPr>
            <a:r>
              <a:rPr lang="vi-VN" altLang="en-US" sz="2800">
                <a:latin typeface="+mj-lt"/>
              </a:rPr>
              <a:t>Lắp đặt  kiểu nổi</a:t>
            </a:r>
          </a:p>
          <a:p>
            <a:pPr algn="ctr" eaLnBrk="1" hangingPunct="1">
              <a:defRPr/>
            </a:pPr>
            <a:endParaRPr lang="vi-VN" altLang="en-US">
              <a:latin typeface="+mj-lt"/>
            </a:endParaRPr>
          </a:p>
        </p:txBody>
      </p:sp>
      <p:sp>
        <p:nvSpPr>
          <p:cNvPr id="6" name="Hộp_Văn_Bản 5"/>
          <p:cNvSpPr txBox="1">
            <a:spLocks noChangeArrowheads="1"/>
          </p:cNvSpPr>
          <p:nvPr/>
        </p:nvSpPr>
        <p:spPr bwMode="auto">
          <a:xfrm>
            <a:off x="6400800" y="1219200"/>
            <a:ext cx="3505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marL="0" lvl="2" algn="ctr" eaLnBrk="1" hangingPunct="1">
              <a:defRPr/>
            </a:pPr>
            <a:r>
              <a:rPr lang="vi-VN" altLang="en-US" sz="2800">
                <a:latin typeface="+mj-lt"/>
              </a:rPr>
              <a:t>- Lắp đặt kiểu ngầm</a:t>
            </a:r>
            <a:endParaRPr lang="en-US" altLang="en-US">
              <a:latin typeface="+mj-lt"/>
              <a:cs typeface="Arial" panose="020B0604020202020204" pitchFamily="34" charset="0"/>
            </a:endParaRPr>
          </a:p>
          <a:p>
            <a:pPr algn="ctr" eaLnBrk="1" hangingPunct="1">
              <a:defRPr/>
            </a:pPr>
            <a:endParaRPr lang="vi-VN" altLang="en-US"/>
          </a:p>
        </p:txBody>
      </p:sp>
    </p:spTree>
    <p:extLst>
      <p:ext uri="{BB962C8B-B14F-4D97-AF65-F5344CB8AC3E}">
        <p14:creationId xmlns:p14="http://schemas.microsoft.com/office/powerpoint/2010/main" val="383512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sz="half" idx="1"/>
          </p:nvPr>
        </p:nvSpPr>
        <p:spPr>
          <a:xfrm>
            <a:off x="1524000" y="914400"/>
            <a:ext cx="7086600" cy="762000"/>
          </a:xfrm>
        </p:spPr>
        <p:txBody>
          <a:bodyPr/>
          <a:lstStyle/>
          <a:p>
            <a:pPr eaLnBrk="1" hangingPunct="1">
              <a:buFontTx/>
              <a:buNone/>
            </a:pPr>
            <a:r>
              <a:rPr lang="en-US" altLang="en-US" smtClean="0">
                <a:solidFill>
                  <a:srgbClr val="FF0066"/>
                </a:solidFill>
                <a:latin typeface="Times New Roman" panose="02020603050405020304" pitchFamily="18" charset="0"/>
                <a:cs typeface="Times New Roman" panose="02020603050405020304" pitchFamily="18" charset="0"/>
              </a:rPr>
              <a:t>* </a:t>
            </a:r>
            <a:r>
              <a:rPr lang="vi-VN" altLang="en-US" smtClean="0">
                <a:solidFill>
                  <a:srgbClr val="FF0000"/>
                </a:solidFill>
                <a:latin typeface="Times New Roman" panose="02020603050405020304" pitchFamily="18" charset="0"/>
                <a:cs typeface="Times New Roman" panose="02020603050405020304" pitchFamily="18" charset="0"/>
              </a:rPr>
              <a:t>Quy trình lắp đặt mạng điện ngầm</a:t>
            </a:r>
            <a:endParaRPr lang="en-US" altLang="en-US" smtClean="0">
              <a:solidFill>
                <a:srgbClr val="FF0066"/>
              </a:solidFill>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p:txBody>
      </p:sp>
      <p:pic>
        <p:nvPicPr>
          <p:cNvPr id="49190" name="Picture 38" descr="DSC0056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34175" y="1600200"/>
            <a:ext cx="29146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91" name="Picture 39" descr="DSC0056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32589" y="3938589"/>
            <a:ext cx="2916237" cy="2187575"/>
          </a:xfrm>
          <a:noFill/>
          <a:extLst>
            <a:ext uri="{909E8E84-426E-40DD-AFC4-6F175D3DCCD1}">
              <a14:hiddenFill xmlns:a14="http://schemas.microsoft.com/office/drawing/2010/main">
                <a:solidFill>
                  <a:srgbClr val="FFFFFF"/>
                </a:solidFill>
              </a14:hiddenFill>
            </a:ext>
          </a:extLst>
        </p:spPr>
      </p:pic>
      <p:sp>
        <p:nvSpPr>
          <p:cNvPr id="49160" name="Text Box 8"/>
          <p:cNvSpPr txBox="1">
            <a:spLocks noChangeArrowheads="1"/>
          </p:cNvSpPr>
          <p:nvPr/>
        </p:nvSpPr>
        <p:spPr bwMode="auto">
          <a:xfrm>
            <a:off x="1828800" y="2011363"/>
            <a:ext cx="45720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vi-VN" altLang="en-US" sz="2400">
                <a:latin typeface="Times New Roman" panose="02020603050405020304" pitchFamily="18" charset="0"/>
                <a:cs typeface="Times New Roman" panose="02020603050405020304" pitchFamily="18" charset="0"/>
              </a:rPr>
              <a:t>- Đặt dây dẫn vào trong tường, trần nhà trước khi hoàn thiện nhà</a:t>
            </a:r>
            <a:endParaRPr lang="en-US" altLang="en-US" sz="2400">
              <a:latin typeface="Times New Roman" panose="02020603050405020304" pitchFamily="18" charset="0"/>
              <a:cs typeface="Times New Roman" panose="02020603050405020304" pitchFamily="18" charset="0"/>
            </a:endParaRPr>
          </a:p>
        </p:txBody>
      </p:sp>
      <p:sp>
        <p:nvSpPr>
          <p:cNvPr id="49161" name="Text Box 9"/>
          <p:cNvSpPr txBox="1">
            <a:spLocks noChangeArrowheads="1"/>
          </p:cNvSpPr>
          <p:nvPr/>
        </p:nvSpPr>
        <p:spPr bwMode="auto">
          <a:xfrm>
            <a:off x="1828800" y="4432300"/>
            <a:ext cx="45720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Lắp đặt các thiết bị (công tắc, ổ cắm, bóng đèn...) vào các vị trí đã đi dây sau khi hoàn thiện nhà</a:t>
            </a:r>
          </a:p>
        </p:txBody>
      </p:sp>
      <p:sp>
        <p:nvSpPr>
          <p:cNvPr id="33799"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33800"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322384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1000" fill="hold"/>
                                        <p:tgtEl>
                                          <p:spTgt spid="49160"/>
                                        </p:tgtEl>
                                        <p:attrNameLst>
                                          <p:attrName>ppt_x</p:attrName>
                                        </p:attrNameLst>
                                      </p:cBhvr>
                                      <p:tavLst>
                                        <p:tav tm="0">
                                          <p:val>
                                            <p:strVal val="#ppt_x"/>
                                          </p:val>
                                        </p:tav>
                                        <p:tav tm="100000">
                                          <p:val>
                                            <p:strVal val="#ppt_x"/>
                                          </p:val>
                                        </p:tav>
                                      </p:tavLst>
                                    </p:anim>
                                    <p:anim calcmode="lin" valueType="num">
                                      <p:cBhvr additive="base">
                                        <p:cTn id="8" dur="1000" fill="hold"/>
                                        <p:tgtEl>
                                          <p:spTgt spid="491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90"/>
                                        </p:tgtEl>
                                        <p:attrNameLst>
                                          <p:attrName>style.visibility</p:attrName>
                                        </p:attrNameLst>
                                      </p:cBhvr>
                                      <p:to>
                                        <p:strVal val="visible"/>
                                      </p:to>
                                    </p:set>
                                    <p:anim calcmode="lin" valueType="num">
                                      <p:cBhvr additive="base">
                                        <p:cTn id="11" dur="1000" fill="hold"/>
                                        <p:tgtEl>
                                          <p:spTgt spid="49190"/>
                                        </p:tgtEl>
                                        <p:attrNameLst>
                                          <p:attrName>ppt_x</p:attrName>
                                        </p:attrNameLst>
                                      </p:cBhvr>
                                      <p:tavLst>
                                        <p:tav tm="0">
                                          <p:val>
                                            <p:strVal val="#ppt_x"/>
                                          </p:val>
                                        </p:tav>
                                        <p:tav tm="100000">
                                          <p:val>
                                            <p:strVal val="#ppt_x"/>
                                          </p:val>
                                        </p:tav>
                                      </p:tavLst>
                                    </p:anim>
                                    <p:anim calcmode="lin" valueType="num">
                                      <p:cBhvr additive="base">
                                        <p:cTn id="12" dur="1000" fill="hold"/>
                                        <p:tgtEl>
                                          <p:spTgt spid="491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90"/>
                                        </p:tgtEl>
                                        <p:attrNameLst>
                                          <p:attrName>style.visibility</p:attrName>
                                        </p:attrNameLst>
                                      </p:cBhvr>
                                      <p:to>
                                        <p:strVal val="visible"/>
                                      </p:to>
                                    </p:set>
                                    <p:anim calcmode="lin" valueType="num">
                                      <p:cBhvr additive="base">
                                        <p:cTn id="15" dur="500" fill="hold"/>
                                        <p:tgtEl>
                                          <p:spTgt spid="49190"/>
                                        </p:tgtEl>
                                        <p:attrNameLst>
                                          <p:attrName>ppt_x</p:attrName>
                                        </p:attrNameLst>
                                      </p:cBhvr>
                                      <p:tavLst>
                                        <p:tav tm="0">
                                          <p:val>
                                            <p:strVal val="#ppt_x"/>
                                          </p:val>
                                        </p:tav>
                                        <p:tav tm="100000">
                                          <p:val>
                                            <p:strVal val="#ppt_x"/>
                                          </p:val>
                                        </p:tav>
                                      </p:tavLst>
                                    </p:anim>
                                    <p:anim calcmode="lin" valueType="num">
                                      <p:cBhvr additive="base">
                                        <p:cTn id="16" dur="500" fill="hold"/>
                                        <p:tgtEl>
                                          <p:spTgt spid="4919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9161"/>
                                        </p:tgtEl>
                                        <p:attrNameLst>
                                          <p:attrName>style.visibility</p:attrName>
                                        </p:attrNameLst>
                                      </p:cBhvr>
                                      <p:to>
                                        <p:strVal val="visible"/>
                                      </p:to>
                                    </p:set>
                                    <p:anim calcmode="lin" valueType="num">
                                      <p:cBhvr additive="base">
                                        <p:cTn id="21" dur="1000" fill="hold"/>
                                        <p:tgtEl>
                                          <p:spTgt spid="49161"/>
                                        </p:tgtEl>
                                        <p:attrNameLst>
                                          <p:attrName>ppt_x</p:attrName>
                                        </p:attrNameLst>
                                      </p:cBhvr>
                                      <p:tavLst>
                                        <p:tav tm="0">
                                          <p:val>
                                            <p:strVal val="#ppt_x"/>
                                          </p:val>
                                        </p:tav>
                                        <p:tav tm="100000">
                                          <p:val>
                                            <p:strVal val="#ppt_x"/>
                                          </p:val>
                                        </p:tav>
                                      </p:tavLst>
                                    </p:anim>
                                    <p:anim calcmode="lin" valueType="num">
                                      <p:cBhvr additive="base">
                                        <p:cTn id="22" dur="1000" fill="hold"/>
                                        <p:tgtEl>
                                          <p:spTgt spid="4916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49191"/>
                                        </p:tgtEl>
                                        <p:attrNameLst>
                                          <p:attrName>style.visibility</p:attrName>
                                        </p:attrNameLst>
                                      </p:cBhvr>
                                      <p:to>
                                        <p:strVal val="visible"/>
                                      </p:to>
                                    </p:set>
                                    <p:anim calcmode="lin" valueType="num">
                                      <p:cBhvr additive="base">
                                        <p:cTn id="25" dur="1000" fill="hold"/>
                                        <p:tgtEl>
                                          <p:spTgt spid="49191"/>
                                        </p:tgtEl>
                                        <p:attrNameLst>
                                          <p:attrName>ppt_x</p:attrName>
                                        </p:attrNameLst>
                                      </p:cBhvr>
                                      <p:tavLst>
                                        <p:tav tm="0">
                                          <p:val>
                                            <p:strVal val="#ppt_x"/>
                                          </p:val>
                                        </p:tav>
                                        <p:tav tm="100000">
                                          <p:val>
                                            <p:strVal val="#ppt_x"/>
                                          </p:val>
                                        </p:tav>
                                      </p:tavLst>
                                    </p:anim>
                                    <p:anim calcmode="lin" valueType="num">
                                      <p:cBhvr additive="base">
                                        <p:cTn id="26" dur="1000" fill="hold"/>
                                        <p:tgtEl>
                                          <p:spTgt spid="491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057400" y="1"/>
            <a:ext cx="8229600" cy="715963"/>
          </a:xfrm>
        </p:spPr>
        <p:txBody>
          <a:bodyPr/>
          <a:lstStyle/>
          <a:p>
            <a:pPr algn="ctr" eaLnBrk="1" hangingPunct="1"/>
            <a:r>
              <a:rPr lang="en-US" altLang="en-US" sz="4000">
                <a:latin typeface="Times New Roman" panose="02020603050405020304" pitchFamily="18" charset="0"/>
                <a:cs typeface="Times New Roman" panose="02020603050405020304" pitchFamily="18" charset="0"/>
              </a:rPr>
              <a:t>Bài tập</a:t>
            </a:r>
          </a:p>
        </p:txBody>
      </p:sp>
      <p:sp>
        <p:nvSpPr>
          <p:cNvPr id="53253" name="Text Box 5"/>
          <p:cNvSpPr txBox="1">
            <a:spLocks noChangeArrowheads="1"/>
          </p:cNvSpPr>
          <p:nvPr/>
        </p:nvSpPr>
        <p:spPr bwMode="auto">
          <a:xfrm>
            <a:off x="1981200" y="685801"/>
            <a:ext cx="86868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vi-VN" altLang="en-US" sz="2400">
                <a:latin typeface="Times New Roman" panose="02020603050405020304" pitchFamily="18" charset="0"/>
                <a:cs typeface="Times New Roman" panose="02020603050405020304" pitchFamily="18" charset="0"/>
              </a:rPr>
              <a:t>Hãy đánh dấu (X) vào cột “lắp đặt nổi” hoặc “lắp đặt ngầm để khẳng định câu thể hiện đặc điểm của kiểu lắp đặt mạng điện.</a:t>
            </a:r>
          </a:p>
        </p:txBody>
      </p:sp>
      <p:sp>
        <p:nvSpPr>
          <p:cNvPr id="34820" name="Line 17"/>
          <p:cNvSpPr>
            <a:spLocks noChangeShapeType="1"/>
          </p:cNvSpPr>
          <p:nvPr/>
        </p:nvSpPr>
        <p:spPr bwMode="auto">
          <a:xfrm>
            <a:off x="7772400" y="381000"/>
            <a:ext cx="1219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 name="Group 1"/>
          <p:cNvGrpSpPr>
            <a:grpSpLocks/>
          </p:cNvGrpSpPr>
          <p:nvPr/>
        </p:nvGrpSpPr>
        <p:grpSpPr bwMode="auto">
          <a:xfrm>
            <a:off x="1828800" y="1524000"/>
            <a:ext cx="8839200" cy="5334000"/>
            <a:chOff x="304800" y="1524000"/>
            <a:chExt cx="8839200" cy="5334000"/>
          </a:xfrm>
        </p:grpSpPr>
        <p:sp>
          <p:nvSpPr>
            <p:cNvPr id="34827" name="Text Box 6"/>
            <p:cNvSpPr txBox="1">
              <a:spLocks noChangeArrowheads="1"/>
            </p:cNvSpPr>
            <p:nvPr/>
          </p:nvSpPr>
          <p:spPr bwMode="auto">
            <a:xfrm>
              <a:off x="304800" y="1828800"/>
              <a:ext cx="5105400" cy="4308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2200">
                  <a:solidFill>
                    <a:srgbClr val="C00000"/>
                  </a:solidFill>
                  <a:latin typeface="Times New Roman" panose="02020603050405020304" pitchFamily="18" charset="0"/>
                  <a:cs typeface="Times New Roman" panose="02020603050405020304" pitchFamily="18" charset="0"/>
                </a:rPr>
                <a:t>           </a:t>
              </a:r>
              <a:r>
                <a:rPr lang="vi-VN" altLang="en-US" sz="2200">
                  <a:solidFill>
                    <a:srgbClr val="C00000"/>
                  </a:solidFill>
                  <a:latin typeface="Times New Roman" panose="02020603050405020304" pitchFamily="18" charset="0"/>
                  <a:cs typeface="Times New Roman" panose="02020603050405020304" pitchFamily="18" charset="0"/>
                </a:rPr>
                <a:t>Đặc điểm</a:t>
              </a:r>
              <a:endParaRPr lang="vi-VN" altLang="en-US" sz="2200" b="1">
                <a:solidFill>
                  <a:srgbClr val="C00000"/>
                </a:solidFill>
                <a:latin typeface="Times New Roman" panose="02020603050405020304" pitchFamily="18" charset="0"/>
                <a:cs typeface="Times New Roman" panose="02020603050405020304" pitchFamily="18" charset="0"/>
              </a:endParaRPr>
            </a:p>
          </p:txBody>
        </p:sp>
        <p:sp>
          <p:nvSpPr>
            <p:cNvPr id="53255" name="Text Box 7"/>
            <p:cNvSpPr txBox="1">
              <a:spLocks noChangeArrowheads="1"/>
            </p:cNvSpPr>
            <p:nvPr/>
          </p:nvSpPr>
          <p:spPr bwMode="auto">
            <a:xfrm>
              <a:off x="304800" y="2246313"/>
              <a:ext cx="5105400" cy="11699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buFontTx/>
                <a:buAutoNum type="arabicPeriod"/>
                <a:defRPr/>
              </a:pPr>
              <a:r>
                <a:rPr lang="vi-VN" altLang="en-US" sz="2800">
                  <a:latin typeface="Times New Roman" panose="02020603050405020304" pitchFamily="18" charset="0"/>
                  <a:cs typeface="Times New Roman" panose="02020603050405020304" pitchFamily="18" charset="0"/>
                </a:rPr>
                <a:t>Dây dẫn được đặt dọc theo trần</a:t>
              </a:r>
              <a:endParaRPr lang="en-US" altLang="en-US" sz="2800">
                <a:solidFill>
                  <a:srgbClr val="006600"/>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a:solidFill>
                    <a:srgbClr val="006600"/>
                  </a:solidFill>
                  <a:cs typeface="Times New Roman" panose="02020603050405020304" pitchFamily="18" charset="0"/>
                </a:rPr>
                <a:t>nhµ, cét, dÇm, xµ</a:t>
              </a:r>
              <a:r>
                <a:rPr lang="en-US" altLang="en-US" sz="2800">
                  <a:cs typeface="Times New Roman" panose="02020603050405020304" pitchFamily="18" charset="0"/>
                </a:rPr>
                <a:t>.         </a:t>
              </a:r>
              <a:endParaRPr lang="en-US" altLang="en-US" sz="2000" b="1">
                <a:cs typeface="Times New Roman" panose="02020603050405020304" pitchFamily="18" charset="0"/>
              </a:endParaRPr>
            </a:p>
          </p:txBody>
        </p:sp>
        <p:sp>
          <p:nvSpPr>
            <p:cNvPr id="53258" name="Text Box 10"/>
            <p:cNvSpPr txBox="1">
              <a:spLocks noChangeArrowheads="1"/>
            </p:cNvSpPr>
            <p:nvPr/>
          </p:nvSpPr>
          <p:spPr bwMode="auto">
            <a:xfrm>
              <a:off x="304800" y="3389313"/>
              <a:ext cx="5105400" cy="11699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defRPr/>
              </a:pPr>
              <a:r>
                <a:rPr lang="en-US" altLang="en-US" sz="2800">
                  <a:solidFill>
                    <a:srgbClr val="006600"/>
                  </a:solidFill>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Lắp đặt dây dẫn thường phải</a:t>
              </a:r>
              <a:r>
                <a:rPr lang="en-US" altLang="en-US" sz="2800">
                  <a:solidFill>
                    <a:srgbClr val="006600"/>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800">
                  <a:solidFill>
                    <a:srgbClr val="006600"/>
                  </a:solidFill>
                  <a:cs typeface="Times New Roman" panose="02020603050405020304" pitchFamily="18" charset="0"/>
                </a:rPr>
                <a:t>tiÕn hµnh tr­ưíc khi ®æ bª t«ng</a:t>
              </a:r>
              <a:endParaRPr lang="en-US" altLang="en-US" sz="2000" b="1">
                <a:solidFill>
                  <a:srgbClr val="006600"/>
                </a:solidFill>
                <a:cs typeface="Times New Roman" panose="02020603050405020304" pitchFamily="18" charset="0"/>
              </a:endParaRPr>
            </a:p>
          </p:txBody>
        </p:sp>
        <p:sp>
          <p:nvSpPr>
            <p:cNvPr id="34830" name="Text Box 11"/>
            <p:cNvSpPr txBox="1">
              <a:spLocks noChangeArrowheads="1"/>
            </p:cNvSpPr>
            <p:nvPr/>
          </p:nvSpPr>
          <p:spPr bwMode="auto">
            <a:xfrm>
              <a:off x="304800" y="4532313"/>
              <a:ext cx="5105400" cy="95410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latin typeface="Times New Roman" panose="02020603050405020304" pitchFamily="18" charset="0"/>
                  <a:cs typeface="Times New Roman" panose="02020603050405020304" pitchFamily="18" charset="0"/>
                </a:rPr>
                <a:t>3. Dây dẫn được đặt </a:t>
              </a:r>
              <a:r>
                <a:rPr lang="vi-VN" altLang="en-US" sz="2800" smtClean="0">
                  <a:latin typeface="Times New Roman" panose="02020603050405020304" pitchFamily="18" charset="0"/>
                  <a:cs typeface="Times New Roman" panose="02020603050405020304" pitchFamily="18" charset="0"/>
                </a:rPr>
                <a:t>t</a:t>
              </a:r>
              <a:r>
                <a:rPr lang="en-US" altLang="en-US" sz="2800" smtClean="0">
                  <a:latin typeface="Times New Roman" panose="02020603050405020304" pitchFamily="18" charset="0"/>
                  <a:cs typeface="Times New Roman" panose="02020603050405020304" pitchFamily="18" charset="0"/>
                </a:rPr>
                <a:t>rong rảnh</a:t>
              </a:r>
              <a:r>
                <a:rPr lang="vi-VN" altLang="en-US" sz="2800" smtClean="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của</a:t>
              </a:r>
              <a:r>
                <a:rPr lang="vi-VN" altLang="en-US" sz="2800" smtClean="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tường, trần </a:t>
              </a:r>
              <a:r>
                <a:rPr lang="vi-VN" altLang="en-US" sz="2800" smtClean="0">
                  <a:latin typeface="Times New Roman" panose="02020603050405020304" pitchFamily="18" charset="0"/>
                  <a:cs typeface="Times New Roman" panose="02020603050405020304" pitchFamily="18" charset="0"/>
                </a:rPr>
                <a:t>nhà</a:t>
              </a:r>
              <a:r>
                <a:rPr lang="en-US" altLang="en-US" sz="2800" smtClean="0">
                  <a:latin typeface="Times New Roman" panose="02020603050405020304" pitchFamily="18" charset="0"/>
                  <a:cs typeface="Times New Roman" panose="02020603050405020304" pitchFamily="18" charset="0"/>
                </a:rPr>
                <a:t>, sàn bê tông,..</a:t>
              </a:r>
              <a:endParaRPr lang="vi-VN" altLang="en-US" sz="2800" b="1">
                <a:latin typeface="Times New Roman" panose="02020603050405020304" pitchFamily="18" charset="0"/>
                <a:cs typeface="Times New Roman" panose="02020603050405020304" pitchFamily="18" charset="0"/>
              </a:endParaRPr>
            </a:p>
          </p:txBody>
        </p:sp>
        <p:sp>
          <p:nvSpPr>
            <p:cNvPr id="34831" name="Text Box 12"/>
            <p:cNvSpPr txBox="1">
              <a:spLocks noChangeArrowheads="1"/>
            </p:cNvSpPr>
            <p:nvPr/>
          </p:nvSpPr>
          <p:spPr bwMode="auto">
            <a:xfrm>
              <a:off x="304800" y="5446713"/>
              <a:ext cx="5105400" cy="95408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latin typeface="Times New Roman" panose="02020603050405020304" pitchFamily="18" charset="0"/>
                  <a:cs typeface="Times New Roman" panose="02020603050405020304" pitchFamily="18" charset="0"/>
                </a:rPr>
                <a:t>4. Dây dẫn được lồng trong các ống nhựa cách điện.</a:t>
              </a:r>
              <a:endParaRPr lang="vi-VN" altLang="en-US" sz="2800" b="1">
                <a:latin typeface="Times New Roman" panose="02020603050405020304" pitchFamily="18" charset="0"/>
                <a:cs typeface="Times New Roman" panose="02020603050405020304" pitchFamily="18" charset="0"/>
              </a:endParaRPr>
            </a:p>
          </p:txBody>
        </p:sp>
        <p:sp>
          <p:nvSpPr>
            <p:cNvPr id="34832" name="Line 13"/>
            <p:cNvSpPr>
              <a:spLocks noChangeShapeType="1"/>
            </p:cNvSpPr>
            <p:nvPr/>
          </p:nvSpPr>
          <p:spPr bwMode="auto">
            <a:xfrm>
              <a:off x="5562600" y="1524000"/>
              <a:ext cx="0" cy="533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3" name="Line 14"/>
            <p:cNvSpPr>
              <a:spLocks noChangeShapeType="1"/>
            </p:cNvSpPr>
            <p:nvPr/>
          </p:nvSpPr>
          <p:spPr bwMode="auto">
            <a:xfrm>
              <a:off x="5562600" y="1524000"/>
              <a:ext cx="0" cy="533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4" name="Line 16"/>
            <p:cNvSpPr>
              <a:spLocks noChangeShapeType="1"/>
            </p:cNvSpPr>
            <p:nvPr/>
          </p:nvSpPr>
          <p:spPr bwMode="auto">
            <a:xfrm>
              <a:off x="5562600" y="1524000"/>
              <a:ext cx="0" cy="5334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5" name="Text Box 18"/>
            <p:cNvSpPr txBox="1">
              <a:spLocks noChangeArrowheads="1"/>
            </p:cNvSpPr>
            <p:nvPr/>
          </p:nvSpPr>
          <p:spPr bwMode="auto">
            <a:xfrm flipV="1">
              <a:off x="5486400" y="2005013"/>
              <a:ext cx="1295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endParaRPr lang="vi-VN" altLang="en-US" sz="1800"/>
            </a:p>
          </p:txBody>
        </p:sp>
        <p:sp>
          <p:nvSpPr>
            <p:cNvPr id="34836" name="Line 19"/>
            <p:cNvSpPr>
              <a:spLocks noChangeShapeType="1"/>
            </p:cNvSpPr>
            <p:nvPr/>
          </p:nvSpPr>
          <p:spPr bwMode="auto">
            <a:xfrm flipH="1">
              <a:off x="6172200" y="1752600"/>
              <a:ext cx="76200" cy="510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7" name="Rectangle 20"/>
            <p:cNvSpPr>
              <a:spLocks noChangeArrowheads="1"/>
            </p:cNvSpPr>
            <p:nvPr/>
          </p:nvSpPr>
          <p:spPr bwMode="auto">
            <a:xfrm>
              <a:off x="5638800" y="1524000"/>
              <a:ext cx="13716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endParaRPr lang="vi-VN" altLang="en-US" sz="1800"/>
            </a:p>
          </p:txBody>
        </p:sp>
        <p:sp>
          <p:nvSpPr>
            <p:cNvPr id="34838" name="Text Box 21"/>
            <p:cNvSpPr txBox="1">
              <a:spLocks noChangeArrowheads="1"/>
            </p:cNvSpPr>
            <p:nvPr/>
          </p:nvSpPr>
          <p:spPr bwMode="auto">
            <a:xfrm>
              <a:off x="5410200" y="1828800"/>
              <a:ext cx="1752600" cy="41549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vi-VN" altLang="en-US" sz="2100" b="1">
                  <a:solidFill>
                    <a:srgbClr val="0070C0"/>
                  </a:solidFill>
                  <a:latin typeface="Times New Roman" panose="02020603050405020304" pitchFamily="18" charset="0"/>
                  <a:cs typeface="Times New Roman" panose="02020603050405020304" pitchFamily="18" charset="0"/>
                </a:rPr>
                <a:t>Lắp đặt nổi</a:t>
              </a:r>
            </a:p>
          </p:txBody>
        </p:sp>
        <p:sp>
          <p:nvSpPr>
            <p:cNvPr id="34839" name="Text Box 22"/>
            <p:cNvSpPr txBox="1">
              <a:spLocks noChangeArrowheads="1"/>
            </p:cNvSpPr>
            <p:nvPr/>
          </p:nvSpPr>
          <p:spPr bwMode="auto">
            <a:xfrm>
              <a:off x="7162800" y="1828800"/>
              <a:ext cx="1828800" cy="41549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2100" b="1">
                  <a:solidFill>
                    <a:srgbClr val="0070C0"/>
                  </a:solidFill>
                  <a:latin typeface="Times New Roman" panose="02020603050405020304" pitchFamily="18" charset="0"/>
                  <a:cs typeface="Times New Roman" panose="02020603050405020304" pitchFamily="18" charset="0"/>
                </a:rPr>
                <a:t>Lắp đặt ngầm</a:t>
              </a:r>
            </a:p>
          </p:txBody>
        </p:sp>
        <p:sp>
          <p:nvSpPr>
            <p:cNvPr id="34840" name="Line 24"/>
            <p:cNvSpPr>
              <a:spLocks noChangeShapeType="1"/>
            </p:cNvSpPr>
            <p:nvPr/>
          </p:nvSpPr>
          <p:spPr bwMode="auto">
            <a:xfrm>
              <a:off x="7162800" y="1828800"/>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1" name="Line 28"/>
            <p:cNvSpPr>
              <a:spLocks noChangeShapeType="1"/>
            </p:cNvSpPr>
            <p:nvPr/>
          </p:nvSpPr>
          <p:spPr bwMode="auto">
            <a:xfrm>
              <a:off x="9144000" y="1981200"/>
              <a:ext cx="0" cy="4648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2" name="Line 29"/>
            <p:cNvSpPr>
              <a:spLocks noChangeShapeType="1"/>
            </p:cNvSpPr>
            <p:nvPr/>
          </p:nvSpPr>
          <p:spPr bwMode="auto">
            <a:xfrm>
              <a:off x="5410200" y="3389313"/>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3" name="Line 30"/>
            <p:cNvSpPr>
              <a:spLocks noChangeShapeType="1"/>
            </p:cNvSpPr>
            <p:nvPr/>
          </p:nvSpPr>
          <p:spPr bwMode="auto">
            <a:xfrm>
              <a:off x="5410200" y="4532313"/>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4" name="Line 31"/>
            <p:cNvSpPr>
              <a:spLocks noChangeShapeType="1"/>
            </p:cNvSpPr>
            <p:nvPr/>
          </p:nvSpPr>
          <p:spPr bwMode="auto">
            <a:xfrm>
              <a:off x="5410200" y="5446713"/>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5" name="Line 32"/>
            <p:cNvSpPr>
              <a:spLocks noChangeShapeType="1"/>
            </p:cNvSpPr>
            <p:nvPr/>
          </p:nvSpPr>
          <p:spPr bwMode="auto">
            <a:xfrm>
              <a:off x="5410200" y="6400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46" name="Line 24"/>
            <p:cNvSpPr>
              <a:spLocks noChangeShapeType="1"/>
            </p:cNvSpPr>
            <p:nvPr/>
          </p:nvSpPr>
          <p:spPr bwMode="auto">
            <a:xfrm>
              <a:off x="8991600" y="1828800"/>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2" name="Text Box 33"/>
          <p:cNvSpPr txBox="1">
            <a:spLocks noChangeArrowheads="1"/>
          </p:cNvSpPr>
          <p:nvPr/>
        </p:nvSpPr>
        <p:spPr bwMode="auto">
          <a:xfrm>
            <a:off x="7239000" y="2474914"/>
            <a:ext cx="9906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a:t>X</a:t>
            </a:r>
          </a:p>
        </p:txBody>
      </p:sp>
      <p:sp>
        <p:nvSpPr>
          <p:cNvPr id="33" name="Text Box 33"/>
          <p:cNvSpPr txBox="1">
            <a:spLocks noChangeArrowheads="1"/>
          </p:cNvSpPr>
          <p:nvPr/>
        </p:nvSpPr>
        <p:spPr bwMode="auto">
          <a:xfrm>
            <a:off x="9105900" y="3576639"/>
            <a:ext cx="9906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a:t>X</a:t>
            </a:r>
          </a:p>
        </p:txBody>
      </p:sp>
      <p:sp>
        <p:nvSpPr>
          <p:cNvPr id="34" name="Text Box 33"/>
          <p:cNvSpPr txBox="1">
            <a:spLocks noChangeArrowheads="1"/>
          </p:cNvSpPr>
          <p:nvPr/>
        </p:nvSpPr>
        <p:spPr bwMode="auto">
          <a:xfrm>
            <a:off x="7243763" y="4619625"/>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a:t>X</a:t>
            </a:r>
          </a:p>
        </p:txBody>
      </p:sp>
      <p:sp>
        <p:nvSpPr>
          <p:cNvPr id="35" name="Text Box 33"/>
          <p:cNvSpPr txBox="1">
            <a:spLocks noChangeArrowheads="1"/>
          </p:cNvSpPr>
          <p:nvPr/>
        </p:nvSpPr>
        <p:spPr bwMode="auto">
          <a:xfrm>
            <a:off x="9112250" y="4624389"/>
            <a:ext cx="9906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a:t>X</a:t>
            </a:r>
          </a:p>
        </p:txBody>
      </p:sp>
      <p:sp>
        <p:nvSpPr>
          <p:cNvPr id="36" name="Text Box 33"/>
          <p:cNvSpPr txBox="1">
            <a:spLocks noChangeArrowheads="1"/>
          </p:cNvSpPr>
          <p:nvPr/>
        </p:nvSpPr>
        <p:spPr bwMode="auto">
          <a:xfrm>
            <a:off x="7240172" y="5634037"/>
            <a:ext cx="9906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r>
              <a:rPr lang="en-US" altLang="en-US"/>
              <a:t>X</a:t>
            </a:r>
          </a:p>
        </p:txBody>
      </p:sp>
    </p:spTree>
    <p:extLst>
      <p:ext uri="{BB962C8B-B14F-4D97-AF65-F5344CB8AC3E}">
        <p14:creationId xmlns:p14="http://schemas.microsoft.com/office/powerpoint/2010/main" val="2252340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arn(inHorizontal)">
                                      <p:cBhvr>
                                        <p:cTn id="7" dur="10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20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par>
                                <p:cTn id="28" presetID="6" presetClass="entr" presetSubtype="16" fill="hold" nodeType="withEffect">
                                  <p:stCondLst>
                                    <p:cond delay="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circle(in)">
                                      <p:cBhvr>
                                        <p:cTn id="30" dur="2000"/>
                                        <p:tgtEl>
                                          <p:spTgt spid="35">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32" grpId="0"/>
      <p:bldP spid="33" grpId="0"/>
      <p:bldP spid="3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Grp="1" noChangeArrowheads="1"/>
          </p:cNvSpPr>
          <p:nvPr>
            <p:ph type="title"/>
          </p:nvPr>
        </p:nvSpPr>
        <p:spPr>
          <a:xfrm>
            <a:off x="1167617" y="0"/>
            <a:ext cx="9580099" cy="838200"/>
          </a:xfrm>
        </p:spPr>
        <p:txBody>
          <a:bodyPr>
            <a:noAutofit/>
          </a:bodyPr>
          <a:lstStyle/>
          <a:p>
            <a:pPr algn="ctr" eaLnBrk="1" hangingPunct="1"/>
            <a:r>
              <a:rPr lang="en-US" altLang="en-US" sz="2800" b="1" smtClean="0">
                <a:solidFill>
                  <a:schemeClr val="tx1">
                    <a:lumMod val="95000"/>
                    <a:lumOff val="5000"/>
                  </a:schemeClr>
                </a:solidFill>
                <a:latin typeface="Times New Roman" panose="02020603050405020304" pitchFamily="18" charset="0"/>
                <a:cs typeface="Times New Roman" panose="02020603050405020304" pitchFamily="18" charset="0"/>
              </a:rPr>
              <a:t>Qua bài này cần ghi nhớ những gì?</a:t>
            </a:r>
            <a:endParaRPr lang="en-US" altLang="en-US" sz="28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Rectangle 5"/>
          <p:cNvSpPr txBox="1">
            <a:spLocks noChangeArrowheads="1"/>
          </p:cNvSpPr>
          <p:nvPr/>
        </p:nvSpPr>
        <p:spPr bwMode="auto">
          <a:xfrm>
            <a:off x="902091" y="834683"/>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i="0" u="none">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vi-VN" altLang="en-US" kern="0">
                <a:solidFill>
                  <a:srgbClr val="3333CC"/>
                </a:solidFill>
                <a:latin typeface="Times New Roman" panose="02020603050405020304" pitchFamily="18" charset="0"/>
                <a:cs typeface="Times New Roman" panose="02020603050405020304" pitchFamily="18" charset="0"/>
              </a:rPr>
              <a:t>Mạng điện lắp đặt kiểu nổi.</a:t>
            </a:r>
          </a:p>
        </p:txBody>
      </p:sp>
      <p:sp>
        <p:nvSpPr>
          <p:cNvPr id="20" name="Rectangle 6"/>
          <p:cNvSpPr txBox="1">
            <a:spLocks noChangeArrowheads="1"/>
          </p:cNvSpPr>
          <p:nvPr/>
        </p:nvSpPr>
        <p:spPr bwMode="auto">
          <a:xfrm>
            <a:off x="7339819" y="762000"/>
            <a:ext cx="449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i="0" u="none">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buFontTx/>
              <a:buNone/>
            </a:pPr>
            <a:r>
              <a:rPr lang="vi-VN" altLang="en-US" kern="0">
                <a:solidFill>
                  <a:srgbClr val="3333CC"/>
                </a:solidFill>
                <a:latin typeface="Times New Roman" panose="02020603050405020304" pitchFamily="18" charset="0"/>
                <a:cs typeface="Times New Roman" panose="02020603050405020304" pitchFamily="18" charset="0"/>
              </a:rPr>
              <a:t>Mạng điện lắp đặt kiểu ngầm</a:t>
            </a:r>
            <a:endParaRPr lang="en-US" altLang="en-US" kern="0">
              <a:solidFill>
                <a:srgbClr val="3333CC"/>
              </a:solidFill>
              <a:latin typeface="Times New Roman" panose="02020603050405020304" pitchFamily="18" charset="0"/>
              <a:cs typeface="Times New Roman" panose="02020603050405020304" pitchFamily="18" charset="0"/>
            </a:endParaRPr>
          </a:p>
        </p:txBody>
      </p:sp>
      <p:sp>
        <p:nvSpPr>
          <p:cNvPr id="21" name="Rectangle 7"/>
          <p:cNvSpPr>
            <a:spLocks noChangeArrowheads="1"/>
          </p:cNvSpPr>
          <p:nvPr/>
        </p:nvSpPr>
        <p:spPr bwMode="auto">
          <a:xfrm>
            <a:off x="902091" y="1672883"/>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marL="0" indent="0">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Dây dẫn được lắp đặt nổi trên các vật cách điện đặt dọc theo trần nhà, cột, dầm, xà...</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2" name="Rectangle 8"/>
          <p:cNvSpPr>
            <a:spLocks noChangeArrowheads="1"/>
          </p:cNvSpPr>
          <p:nvPr/>
        </p:nvSpPr>
        <p:spPr bwMode="auto">
          <a:xfrm>
            <a:off x="902091" y="3196883"/>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marL="0" indent="0">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Các vật cách điện: puli sứ, máng gỗ, ống cách điện và phụ kiện phù </a:t>
            </a:r>
            <a:r>
              <a:rPr lang="en-US" altLang="en-US" sz="2800">
                <a:solidFill>
                  <a:srgbClr val="FF0000"/>
                </a:solidFill>
                <a:latin typeface="Times New Roman" panose="02020603050405020304" pitchFamily="18" charset="0"/>
                <a:cs typeface="Times New Roman" panose="02020603050405020304" pitchFamily="18" charset="0"/>
              </a:rPr>
              <a:t>hợp.</a:t>
            </a:r>
          </a:p>
        </p:txBody>
      </p:sp>
      <p:sp>
        <p:nvSpPr>
          <p:cNvPr id="23" name="Rectangle 9"/>
          <p:cNvSpPr>
            <a:spLocks noChangeArrowheads="1"/>
          </p:cNvSpPr>
          <p:nvPr/>
        </p:nvSpPr>
        <p:spPr bwMode="auto">
          <a:xfrm>
            <a:off x="747346" y="4720883"/>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Tránh được tác động xấu của môi trường đến dây dẫn và dễ sửa chữa.</a:t>
            </a:r>
          </a:p>
        </p:txBody>
      </p:sp>
      <p:sp>
        <p:nvSpPr>
          <p:cNvPr id="24" name="Rectangle 10"/>
          <p:cNvSpPr>
            <a:spLocks noChangeArrowheads="1"/>
          </p:cNvSpPr>
          <p:nvPr/>
        </p:nvSpPr>
        <p:spPr bwMode="auto">
          <a:xfrm>
            <a:off x="7111219" y="1600200"/>
            <a:ext cx="472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Dây dẫn đặt trong các rãnh các kết câu xây dựng...</a:t>
            </a:r>
          </a:p>
        </p:txBody>
      </p:sp>
      <p:sp>
        <p:nvSpPr>
          <p:cNvPr id="25" name="Rectangle 11"/>
          <p:cNvSpPr>
            <a:spLocks noChangeArrowheads="1"/>
          </p:cNvSpPr>
          <p:nvPr/>
        </p:nvSpPr>
        <p:spPr bwMode="auto">
          <a:xfrm>
            <a:off x="7187419" y="2667000"/>
            <a:ext cx="464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Việc lựa chọn cách đặt dây phải phù hợp với môi trường, yêu cầu sử dụng và đảm bảo an toàn điện.</a:t>
            </a:r>
          </a:p>
        </p:txBody>
      </p:sp>
      <p:sp>
        <p:nvSpPr>
          <p:cNvPr id="26" name="Rectangle 12"/>
          <p:cNvSpPr>
            <a:spLocks noChangeArrowheads="1"/>
          </p:cNvSpPr>
          <p:nvPr/>
        </p:nvSpPr>
        <p:spPr bwMode="auto">
          <a:xfrm>
            <a:off x="7111219" y="4495800"/>
            <a:ext cx="441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Đảm bảo được yêu cầu về mặt mĩ thuật, tránh được tác động xấu của môi trường đến dây dẫn điên nhưng khó sửa chữa.</a:t>
            </a:r>
          </a:p>
        </p:txBody>
      </p:sp>
      <p:cxnSp>
        <p:nvCxnSpPr>
          <p:cNvPr id="27" name="Straight Connector 26"/>
          <p:cNvCxnSpPr/>
          <p:nvPr/>
        </p:nvCxnSpPr>
        <p:spPr bwMode="auto">
          <a:xfrm>
            <a:off x="7111219" y="914400"/>
            <a:ext cx="0" cy="3429000"/>
          </a:xfrm>
          <a:prstGeom prst="lin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7"/>
          <p:cNvCxnSpPr>
            <a:stCxn id="18" idx="2"/>
          </p:cNvCxnSpPr>
          <p:nvPr/>
        </p:nvCxnSpPr>
        <p:spPr bwMode="auto">
          <a:xfrm>
            <a:off x="5957667" y="838200"/>
            <a:ext cx="62133" cy="6477000"/>
          </a:xfrm>
          <a:prstGeom prst="lin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9735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wipe(down)">
                                      <p:cBhvr>
                                        <p:cTn id="10" dur="500"/>
                                        <p:tgtEl>
                                          <p:spTgt spid="1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down)">
                                      <p:cBhvr>
                                        <p:cTn id="13" dur="500"/>
                                        <p:tgtEl>
                                          <p:spTgt spid="2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P spid="20" grpId="0" build="p"/>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DE NOI 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
            <a:ext cx="6858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2209800" y="381001"/>
            <a:ext cx="7543800" cy="100647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5400">
                <a:solidFill>
                  <a:schemeClr val="tx1">
                    <a:lumMod val="95000"/>
                    <a:lumOff val="5000"/>
                  </a:schemeClr>
                </a:solidFill>
                <a:latin typeface="VNI-Bodon-Poster" pitchFamily="2" charset="0"/>
              </a:rPr>
              <a:t>    </a:t>
            </a:r>
            <a:r>
              <a:rPr lang="en-US" altLang="vi-VN" sz="6000">
                <a:solidFill>
                  <a:schemeClr val="tx1">
                    <a:lumMod val="95000"/>
                    <a:lumOff val="5000"/>
                  </a:schemeClr>
                </a:solidFill>
                <a:latin typeface="VNI-Times" pitchFamily="2" charset="0"/>
              </a:rPr>
              <a:t>Höôùng daãn veà nhaø</a:t>
            </a:r>
            <a:endParaRPr lang="en-US" altLang="vi-VN" sz="20800">
              <a:solidFill>
                <a:schemeClr val="tx1">
                  <a:lumMod val="95000"/>
                  <a:lumOff val="5000"/>
                </a:schemeClr>
              </a:solidFill>
              <a:latin typeface="VNI-Times" pitchFamily="2" charset="0"/>
            </a:endParaRPr>
          </a:p>
        </p:txBody>
      </p:sp>
      <p:pic>
        <p:nvPicPr>
          <p:cNvPr id="43012" name="Picture 12" descr="NGANG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5638800"/>
            <a:ext cx="572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3"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5507038"/>
            <a:ext cx="6651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4"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5507038"/>
            <a:ext cx="6651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5"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5507038"/>
            <a:ext cx="6651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6"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35838" y="5507038"/>
            <a:ext cx="6651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7"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5486401"/>
            <a:ext cx="6651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8" descr="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5438" y="5507038"/>
            <a:ext cx="6651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9"/>
          <p:cNvSpPr txBox="1">
            <a:spLocks noChangeArrowheads="1"/>
          </p:cNvSpPr>
          <p:nvPr/>
        </p:nvSpPr>
        <p:spPr bwMode="auto">
          <a:xfrm>
            <a:off x="2464729" y="2060953"/>
            <a:ext cx="8016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Tx/>
              <a:buChar char="-"/>
              <a:defRPr/>
            </a:pPr>
            <a:r>
              <a:rPr lang="en-US" altLang="vi-VN" smtClean="0">
                <a:solidFill>
                  <a:schemeClr val="tx1">
                    <a:lumMod val="95000"/>
                    <a:lumOff val="5000"/>
                  </a:schemeClr>
                </a:solidFill>
                <a:latin typeface="VNI-Times" pitchFamily="2" charset="0"/>
              </a:rPr>
              <a:t>H</a:t>
            </a:r>
            <a:r>
              <a:rPr lang="en-US" altLang="vi-VN" smtClean="0">
                <a:solidFill>
                  <a:schemeClr val="tx1">
                    <a:lumMod val="95000"/>
                    <a:lumOff val="5000"/>
                  </a:schemeClr>
                </a:solidFill>
                <a:latin typeface="Times New Roman" panose="02020603050405020304" pitchFamily="18" charset="0"/>
                <a:cs typeface="Times New Roman" panose="02020603050405020304" pitchFamily="18" charset="0"/>
              </a:rPr>
              <a:t>oàn thành nội dung ghi nhớ vào tập.</a:t>
            </a:r>
            <a:endParaRPr lang="en-US" altLang="vi-VN" smtClean="0">
              <a:solidFill>
                <a:schemeClr val="tx1">
                  <a:lumMod val="95000"/>
                  <a:lumOff val="5000"/>
                </a:schemeClr>
              </a:solidFill>
              <a:latin typeface="VNI-Times" pitchFamily="2" charset="0"/>
            </a:endParaRPr>
          </a:p>
          <a:p>
            <a:pPr marL="457200" indent="-457200">
              <a:spcBef>
                <a:spcPct val="0"/>
              </a:spcBef>
              <a:buFontTx/>
              <a:buChar char="-"/>
              <a:defRPr/>
            </a:pPr>
            <a:r>
              <a:rPr lang="en-US" altLang="vi-VN" smtClean="0">
                <a:solidFill>
                  <a:schemeClr val="tx1">
                    <a:lumMod val="95000"/>
                    <a:lumOff val="5000"/>
                  </a:schemeClr>
                </a:solidFill>
                <a:latin typeface="VNI-Times" pitchFamily="2" charset="0"/>
              </a:rPr>
              <a:t>Hoïc </a:t>
            </a:r>
            <a:r>
              <a:rPr lang="en-US" altLang="vi-VN" err="1">
                <a:solidFill>
                  <a:schemeClr val="tx1">
                    <a:lumMod val="95000"/>
                    <a:lumOff val="5000"/>
                  </a:schemeClr>
                </a:solidFill>
                <a:latin typeface="VNI-Times" pitchFamily="2" charset="0"/>
              </a:rPr>
              <a:t>thuoäc</a:t>
            </a:r>
            <a:r>
              <a:rPr lang="en-US" altLang="vi-VN">
                <a:solidFill>
                  <a:schemeClr val="tx1">
                    <a:lumMod val="95000"/>
                    <a:lumOff val="5000"/>
                  </a:schemeClr>
                </a:solidFill>
                <a:latin typeface="VNI-Times" pitchFamily="2" charset="0"/>
              </a:rPr>
              <a:t> </a:t>
            </a:r>
            <a:r>
              <a:rPr lang="en-US" altLang="vi-VN" smtClean="0">
                <a:solidFill>
                  <a:schemeClr val="tx1">
                    <a:lumMod val="95000"/>
                    <a:lumOff val="5000"/>
                  </a:schemeClr>
                </a:solidFill>
                <a:latin typeface="VNI-Times" pitchFamily="2" charset="0"/>
              </a:rPr>
              <a:t>ghi nhôù.</a:t>
            </a:r>
            <a:endParaRPr lang="en-US" altLang="vi-VN" dirty="0">
              <a:solidFill>
                <a:schemeClr val="tx1">
                  <a:lumMod val="95000"/>
                  <a:lumOff val="5000"/>
                </a:schemeClr>
              </a:solidFill>
              <a:latin typeface="VNI-Times" pitchFamily="2" charset="0"/>
            </a:endParaRPr>
          </a:p>
          <a:p>
            <a:pPr marL="457200" indent="-457200">
              <a:spcBef>
                <a:spcPct val="0"/>
              </a:spcBef>
              <a:buFontTx/>
              <a:buChar char="-"/>
              <a:defRPr/>
            </a:pPr>
            <a:r>
              <a:rPr lang="en-US" altLang="vi-VN" smtClean="0">
                <a:solidFill>
                  <a:schemeClr val="tx1">
                    <a:lumMod val="95000"/>
                    <a:lumOff val="5000"/>
                  </a:schemeClr>
                </a:solidFill>
                <a:latin typeface="VNI-Times" pitchFamily="2" charset="0"/>
              </a:rPr>
              <a:t>H</a:t>
            </a:r>
            <a:r>
              <a:rPr lang="en-US" altLang="vi-VN" smtClean="0">
                <a:solidFill>
                  <a:schemeClr val="tx1">
                    <a:lumMod val="95000"/>
                    <a:lumOff val="5000"/>
                  </a:schemeClr>
                </a:solidFill>
                <a:latin typeface="Times New Roman" panose="02020603050405020304" pitchFamily="18" charset="0"/>
                <a:cs typeface="Times New Roman" panose="02020603050405020304" pitchFamily="18" charset="0"/>
              </a:rPr>
              <a:t>oàn thành các câu hỏi SGK.</a:t>
            </a:r>
          </a:p>
        </p:txBody>
      </p:sp>
    </p:spTree>
    <p:extLst>
      <p:ext uri="{BB962C8B-B14F-4D97-AF65-F5344CB8AC3E}">
        <p14:creationId xmlns:p14="http://schemas.microsoft.com/office/powerpoint/2010/main" val="2373304655"/>
      </p:ext>
    </p:extLst>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17411"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
        <p:nvSpPr>
          <p:cNvPr id="31748" name="Text Box 9"/>
          <p:cNvSpPr txBox="1">
            <a:spLocks noChangeArrowheads="1"/>
          </p:cNvSpPr>
          <p:nvPr/>
        </p:nvSpPr>
        <p:spPr bwMode="auto">
          <a:xfrm>
            <a:off x="2057400" y="914401"/>
            <a:ext cx="8305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3600">
                <a:latin typeface="Times New Roman" panose="02020603050405020304" pitchFamily="18" charset="0"/>
                <a:cs typeface="Times New Roman" panose="02020603050405020304" pitchFamily="18" charset="0"/>
              </a:rPr>
              <a:t>Khi thiết kế và lắp đặt mạch điện trong nhà, việc lựa chọn phương pháp lắp đặt dây dẫn và thiết bị điện tùy theo yêu cầu sử dụng và đặc điểm môi trường của nơi lắp đặt dây dẫn. Lắp đặt mạng điện trong nhà có hai kiểu:</a:t>
            </a:r>
          </a:p>
          <a:p>
            <a:pPr lvl="2"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 Lắp đặt nổi</a:t>
            </a:r>
          </a:p>
          <a:p>
            <a:pPr lvl="2"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 Lắp đặt ngầm</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983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ircle(in)">
                                      <p:cBhvr>
                                        <p:cTn id="7"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DSC0055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600200"/>
            <a:ext cx="4038600" cy="3276600"/>
          </a:xfrm>
          <a:noFill/>
          <a:extLst>
            <a:ext uri="{909E8E84-426E-40DD-AFC4-6F175D3DCCD1}">
              <a14:hiddenFill xmlns:a14="http://schemas.microsoft.com/office/drawing/2010/main">
                <a:solidFill>
                  <a:srgbClr val="FFFFFF"/>
                </a:solidFill>
              </a14:hiddenFill>
            </a:ext>
          </a:extLst>
        </p:spPr>
      </p:pic>
      <p:pic>
        <p:nvPicPr>
          <p:cNvPr id="22538" name="Picture 10" descr="DSC0056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1600200"/>
            <a:ext cx="4038600" cy="3276600"/>
          </a:xfrm>
          <a:noFill/>
          <a:extLst>
            <a:ext uri="{909E8E84-426E-40DD-AFC4-6F175D3DCCD1}">
              <a14:hiddenFill xmlns:a14="http://schemas.microsoft.com/office/drawing/2010/main">
                <a:solidFill>
                  <a:srgbClr val="FFFFFF"/>
                </a:solidFill>
              </a14:hiddenFill>
            </a:ext>
          </a:extLst>
        </p:spPr>
      </p:pic>
      <p:sp>
        <p:nvSpPr>
          <p:cNvPr id="22539" name="Text Box 11"/>
          <p:cNvSpPr txBox="1">
            <a:spLocks noChangeArrowheads="1"/>
          </p:cNvSpPr>
          <p:nvPr/>
        </p:nvSpPr>
        <p:spPr bwMode="auto">
          <a:xfrm>
            <a:off x="1752600" y="838201"/>
            <a:ext cx="518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1/ Mạng điện lắp đặt kiểu nổi:</a:t>
            </a:r>
          </a:p>
        </p:txBody>
      </p:sp>
      <p:sp>
        <p:nvSpPr>
          <p:cNvPr id="22540" name="Text Box 12"/>
          <p:cNvSpPr txBox="1">
            <a:spLocks noChangeArrowheads="1"/>
          </p:cNvSpPr>
          <p:nvPr/>
        </p:nvSpPr>
        <p:spPr bwMode="auto">
          <a:xfrm>
            <a:off x="2057400" y="5334000"/>
            <a:ext cx="8077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Quan sát hình ảnh và cho biết mạng điện lắp đặt kiểu nổi có đặc điểm gì?</a:t>
            </a:r>
          </a:p>
        </p:txBody>
      </p:sp>
      <p:sp>
        <p:nvSpPr>
          <p:cNvPr id="18438"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18439"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3412382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1000"/>
                                        <p:tgtEl>
                                          <p:spTgt spid="22539"/>
                                        </p:tgtEl>
                                      </p:cBhvr>
                                    </p:animEffect>
                                    <p:anim calcmode="lin" valueType="num">
                                      <p:cBhvr>
                                        <p:cTn id="8" dur="1000" fill="hold"/>
                                        <p:tgtEl>
                                          <p:spTgt spid="22539"/>
                                        </p:tgtEl>
                                        <p:attrNameLst>
                                          <p:attrName>ppt_x</p:attrName>
                                        </p:attrNameLst>
                                      </p:cBhvr>
                                      <p:tavLst>
                                        <p:tav tm="0">
                                          <p:val>
                                            <p:strVal val="#ppt_x"/>
                                          </p:val>
                                        </p:tav>
                                        <p:tav tm="100000">
                                          <p:val>
                                            <p:strVal val="#ppt_x"/>
                                          </p:val>
                                        </p:tav>
                                      </p:tavLst>
                                    </p:anim>
                                    <p:anim calcmode="lin" valueType="num">
                                      <p:cBhvr>
                                        <p:cTn id="9" dur="900" decel="100000" fill="hold"/>
                                        <p:tgtEl>
                                          <p:spTgt spid="225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40"/>
                                        </p:tgtEl>
                                        <p:attrNameLst>
                                          <p:attrName>style.visibility</p:attrName>
                                        </p:attrNameLst>
                                      </p:cBhvr>
                                      <p:to>
                                        <p:strVal val="visible"/>
                                      </p:to>
                                    </p:set>
                                    <p:animEffect transition="in" filter="fade">
                                      <p:cBhvr>
                                        <p:cTn id="15" dur="1000"/>
                                        <p:tgtEl>
                                          <p:spTgt spid="22540"/>
                                        </p:tgtEl>
                                      </p:cBhvr>
                                    </p:animEffect>
                                    <p:anim calcmode="lin" valueType="num">
                                      <p:cBhvr>
                                        <p:cTn id="16" dur="1000" fill="hold"/>
                                        <p:tgtEl>
                                          <p:spTgt spid="22540"/>
                                        </p:tgtEl>
                                        <p:attrNameLst>
                                          <p:attrName>ppt_x</p:attrName>
                                        </p:attrNameLst>
                                      </p:cBhvr>
                                      <p:tavLst>
                                        <p:tav tm="0">
                                          <p:val>
                                            <p:strVal val="#ppt_x"/>
                                          </p:val>
                                        </p:tav>
                                        <p:tav tm="100000">
                                          <p:val>
                                            <p:strVal val="#ppt_x"/>
                                          </p:val>
                                        </p:tav>
                                      </p:tavLst>
                                    </p:anim>
                                    <p:anim calcmode="lin" valueType="num">
                                      <p:cBhvr>
                                        <p:cTn id="17" dur="900" decel="100000" fill="hold"/>
                                        <p:tgtEl>
                                          <p:spTgt spid="225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54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537"/>
                                        </p:tgtEl>
                                        <p:attrNameLst>
                                          <p:attrName>style.visibility</p:attrName>
                                        </p:attrNameLst>
                                      </p:cBhvr>
                                      <p:to>
                                        <p:strVal val="visible"/>
                                      </p:to>
                                    </p:set>
                                    <p:animEffect transition="in" filter="wipe(down)">
                                      <p:cBhvr>
                                        <p:cTn id="23" dur="500"/>
                                        <p:tgtEl>
                                          <p:spTgt spid="225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22538"/>
                                        </p:tgtEl>
                                        <p:attrNameLst>
                                          <p:attrName>style.visibility</p:attrName>
                                        </p:attrNameLst>
                                      </p:cBhvr>
                                      <p:to>
                                        <p:strVal val="visible"/>
                                      </p:to>
                                    </p:set>
                                    <p:anim calcmode="lin" valueType="num">
                                      <p:cBhvr>
                                        <p:cTn id="28" dur="500" fill="hold"/>
                                        <p:tgtEl>
                                          <p:spTgt spid="22538"/>
                                        </p:tgtEl>
                                        <p:attrNameLst>
                                          <p:attrName>ppt_w</p:attrName>
                                        </p:attrNameLst>
                                      </p:cBhvr>
                                      <p:tavLst>
                                        <p:tav tm="0">
                                          <p:val>
                                            <p:fltVal val="0"/>
                                          </p:val>
                                        </p:tav>
                                        <p:tav tm="100000">
                                          <p:val>
                                            <p:strVal val="#ppt_w"/>
                                          </p:val>
                                        </p:tav>
                                      </p:tavLst>
                                    </p:anim>
                                    <p:anim calcmode="lin" valueType="num">
                                      <p:cBhvr>
                                        <p:cTn id="29" dur="500" fill="hold"/>
                                        <p:tgtEl>
                                          <p:spTgt spid="22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600200" y="838200"/>
            <a:ext cx="8229600" cy="609600"/>
          </a:xfrm>
        </p:spPr>
        <p:txBody>
          <a:bodyPr/>
          <a:lstStyle/>
          <a:p>
            <a:pPr marL="0" indent="0">
              <a:buNone/>
            </a:pPr>
            <a:r>
              <a:rPr lang="vi-VN" altLang="en-US" smtClean="0">
                <a:solidFill>
                  <a:srgbClr val="FF0000"/>
                </a:solidFill>
                <a:latin typeface="Times New Roman" panose="02020603050405020304" pitchFamily="18" charset="0"/>
                <a:cs typeface="Times New Roman" panose="02020603050405020304" pitchFamily="18" charset="0"/>
              </a:rPr>
              <a:t>1/ Mạng điện lắp đặt kiểu nổi:</a:t>
            </a:r>
          </a:p>
          <a:p>
            <a:pPr lvl="1" eaLnBrk="1" hangingPunct="1">
              <a:buFontTx/>
              <a:buNone/>
            </a:pPr>
            <a:endParaRPr lang="en-US" altLang="en-US" smtClean="0"/>
          </a:p>
        </p:txBody>
      </p:sp>
      <p:sp>
        <p:nvSpPr>
          <p:cNvPr id="25604" name="Text Box 4"/>
          <p:cNvSpPr txBox="1">
            <a:spLocks noChangeArrowheads="1"/>
          </p:cNvSpPr>
          <p:nvPr/>
        </p:nvSpPr>
        <p:spPr bwMode="auto">
          <a:xfrm>
            <a:off x="2057400" y="15240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0"/>
              </a:spcBef>
              <a:buFontTx/>
              <a:buNone/>
            </a:pPr>
            <a:r>
              <a:rPr lang="vi-VN" altLang="en-US" sz="2800" b="1" i="1">
                <a:latin typeface="Times New Roman" panose="02020603050405020304" pitchFamily="18" charset="0"/>
                <a:cs typeface="Times New Roman" panose="02020603050405020304" pitchFamily="18" charset="0"/>
              </a:rPr>
              <a:t>Dây dẫn được lắp đặt nổi trên các vật cách điên như puli sứ, </a:t>
            </a:r>
            <a:r>
              <a:rPr lang="en-US" altLang="en-US" sz="2800" b="1" i="1" smtClean="0">
                <a:latin typeface="Times New Roman" panose="02020603050405020304" pitchFamily="18" charset="0"/>
                <a:cs typeface="Times New Roman" panose="02020603050405020304" pitchFamily="18" charset="0"/>
              </a:rPr>
              <a:t>khuôn gỗ </a:t>
            </a:r>
            <a:r>
              <a:rPr lang="vi-VN" altLang="en-US" sz="2800" b="1" i="1" smtClean="0">
                <a:latin typeface="Times New Roman" panose="02020603050405020304" pitchFamily="18" charset="0"/>
                <a:cs typeface="Times New Roman" panose="02020603050405020304" pitchFamily="18" charset="0"/>
              </a:rPr>
              <a:t>hoặc </a:t>
            </a:r>
            <a:r>
              <a:rPr lang="vi-VN" altLang="en-US" sz="2800" b="1" i="1">
                <a:latin typeface="Times New Roman" panose="02020603050405020304" pitchFamily="18" charset="0"/>
                <a:cs typeface="Times New Roman" panose="02020603050405020304" pitchFamily="18" charset="0"/>
              </a:rPr>
              <a:t>lồng trong ống bằng chất cách </a:t>
            </a:r>
            <a:r>
              <a:rPr lang="vi-VN" altLang="en-US" sz="2800" b="1" i="1" smtClean="0">
                <a:latin typeface="Times New Roman" panose="02020603050405020304" pitchFamily="18" charset="0"/>
                <a:cs typeface="Times New Roman" panose="02020603050405020304" pitchFamily="18" charset="0"/>
              </a:rPr>
              <a:t>điện</a:t>
            </a:r>
            <a:r>
              <a:rPr lang="en-US" altLang="en-US" sz="2800" b="1" i="1" smtClean="0">
                <a:latin typeface="Times New Roman" panose="02020603050405020304" pitchFamily="18" charset="0"/>
                <a:cs typeface="Times New Roman" panose="02020603050405020304" pitchFamily="18" charset="0"/>
              </a:rPr>
              <a:t> đặt dọc theo trần nhà, cột, dầm, xà,…</a:t>
            </a:r>
            <a:endParaRPr lang="vi-VN" altLang="en-US" sz="2800" b="1" i="1">
              <a:latin typeface="Times New Roman" panose="02020603050405020304" pitchFamily="18" charset="0"/>
              <a:cs typeface="Times New Roman" panose="02020603050405020304" pitchFamily="18" charset="0"/>
            </a:endParaRPr>
          </a:p>
        </p:txBody>
      </p:sp>
      <p:sp>
        <p:nvSpPr>
          <p:cNvPr id="19460" name="Text Box 5"/>
          <p:cNvSpPr txBox="1">
            <a:spLocks noChangeArrowheads="1"/>
          </p:cNvSpPr>
          <p:nvPr/>
        </p:nvSpPr>
        <p:spPr bwMode="auto">
          <a:xfrm>
            <a:off x="2590800" y="38100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endParaRPr lang="vi-VN" altLang="en-US" sz="1800"/>
          </a:p>
        </p:txBody>
      </p:sp>
      <p:pic>
        <p:nvPicPr>
          <p:cNvPr id="25606" name="Picture 6" descr="DSC00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242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DSC005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19464"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90764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5606"/>
                                        </p:tgtEl>
                                        <p:attrNameLst>
                                          <p:attrName>style.visibility</p:attrName>
                                        </p:attrNameLst>
                                      </p:cBhvr>
                                      <p:to>
                                        <p:strVal val="visible"/>
                                      </p:to>
                                    </p:set>
                                    <p:anim calcmode="lin" valueType="num">
                                      <p:cBhvr additive="base">
                                        <p:cTn id="11" dur="500" fill="hold"/>
                                        <p:tgtEl>
                                          <p:spTgt spid="25606"/>
                                        </p:tgtEl>
                                        <p:attrNameLst>
                                          <p:attrName>ppt_x</p:attrName>
                                        </p:attrNameLst>
                                      </p:cBhvr>
                                      <p:tavLst>
                                        <p:tav tm="0">
                                          <p:val>
                                            <p:strVal val="#ppt_x"/>
                                          </p:val>
                                        </p:tav>
                                        <p:tav tm="100000">
                                          <p:val>
                                            <p:strVal val="#ppt_x"/>
                                          </p:val>
                                        </p:tav>
                                      </p:tavLst>
                                    </p:anim>
                                    <p:anim calcmode="lin" valueType="num">
                                      <p:cBhvr additive="base">
                                        <p:cTn id="12" dur="500" fill="hold"/>
                                        <p:tgtEl>
                                          <p:spTgt spid="25606"/>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ppt_x"/>
                                          </p:val>
                                        </p:tav>
                                        <p:tav tm="100000">
                                          <p:val>
                                            <p:strVal val="#ppt_x"/>
                                          </p:val>
                                        </p:tav>
                                      </p:tavLst>
                                    </p:anim>
                                    <p:anim calcmode="lin" valueType="num">
                                      <p:cBhvr additive="base">
                                        <p:cTn id="16"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562100" y="685800"/>
            <a:ext cx="8229600" cy="685800"/>
          </a:xfrm>
        </p:spPr>
        <p:txBody>
          <a:bodyPr/>
          <a:lstStyle/>
          <a:p>
            <a:pPr marL="0" indent="0">
              <a:buNone/>
            </a:pPr>
            <a:r>
              <a:rPr lang="vi-VN" altLang="en-US" smtClean="0">
                <a:solidFill>
                  <a:srgbClr val="FF0000"/>
                </a:solidFill>
                <a:latin typeface="Times New Roman" panose="02020603050405020304" pitchFamily="18" charset="0"/>
                <a:cs typeface="Times New Roman" panose="02020603050405020304" pitchFamily="18" charset="0"/>
              </a:rPr>
              <a:t>1/ Mạng điện lắp đặt kiểu nổi:</a:t>
            </a:r>
          </a:p>
          <a:p>
            <a:pPr marL="0" indent="0">
              <a:buNone/>
            </a:pPr>
            <a:endParaRPr lang="en-US" altLang="en-US" smtClean="0">
              <a:solidFill>
                <a:srgbClr val="FF0066"/>
              </a:solidFill>
              <a:latin typeface="Times New Roman" panose="02020603050405020304" pitchFamily="18" charset="0"/>
              <a:cs typeface="Times New Roman" panose="02020603050405020304" pitchFamily="18" charset="0"/>
            </a:endParaRPr>
          </a:p>
        </p:txBody>
      </p:sp>
      <p:sp>
        <p:nvSpPr>
          <p:cNvPr id="27652" name="Text Box 4"/>
          <p:cNvSpPr txBox="1">
            <a:spLocks noChangeArrowheads="1"/>
          </p:cNvSpPr>
          <p:nvPr/>
        </p:nvSpPr>
        <p:spPr bwMode="auto">
          <a:xfrm>
            <a:off x="2057400" y="12954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AutoNum type="alphaLcParenR"/>
            </a:pPr>
            <a:r>
              <a:rPr lang="vi-VN" altLang="en-US">
                <a:latin typeface="Times New Roman" panose="02020603050405020304" pitchFamily="18" charset="0"/>
                <a:cs typeface="Times New Roman" panose="02020603050405020304" pitchFamily="18" charset="0"/>
              </a:rPr>
              <a:t>Các vật cách điện:</a:t>
            </a:r>
            <a:endParaRPr lang="en-US" altLang="en-US">
              <a:latin typeface="Times New Roman" panose="02020603050405020304" pitchFamily="18" charset="0"/>
              <a:cs typeface="Times New Roman" panose="02020603050405020304" pitchFamily="18" charset="0"/>
            </a:endParaRPr>
          </a:p>
        </p:txBody>
      </p:sp>
      <p:sp>
        <p:nvSpPr>
          <p:cNvPr id="27653" name="Text Box 5"/>
          <p:cNvSpPr txBox="1">
            <a:spLocks noChangeArrowheads="1"/>
          </p:cNvSpPr>
          <p:nvPr/>
        </p:nvSpPr>
        <p:spPr bwMode="auto">
          <a:xfrm>
            <a:off x="1676400" y="1941514"/>
            <a:ext cx="8763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vi-VN" altLang="en-US" sz="2800">
                <a:latin typeface="Times New Roman" panose="02020603050405020304" pitchFamily="18" charset="0"/>
                <a:cs typeface="Times New Roman" panose="02020603050405020304" pitchFamily="18" charset="0"/>
              </a:rPr>
              <a:t>Các vật liệu cách điện của mạng điện lắp đặt kiểu nổi </a:t>
            </a:r>
            <a:r>
              <a:rPr lang="en-US" altLang="en-US" sz="2800" smtClean="0">
                <a:latin typeface="Times New Roman" panose="02020603050405020304" pitchFamily="18" charset="0"/>
                <a:cs typeface="Times New Roman" panose="02020603050405020304" pitchFamily="18" charset="0"/>
              </a:rPr>
              <a:t>thường </a:t>
            </a:r>
            <a:r>
              <a:rPr lang="vi-VN" altLang="en-US" sz="2800" smtClean="0">
                <a:latin typeface="Times New Roman" panose="02020603050405020304" pitchFamily="18" charset="0"/>
                <a:cs typeface="Times New Roman" panose="02020603050405020304" pitchFamily="18" charset="0"/>
              </a:rPr>
              <a:t>là</a:t>
            </a:r>
            <a:r>
              <a:rPr lang="en-US" altLang="en-US" sz="2800" smtClean="0">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gì</a:t>
            </a:r>
            <a:r>
              <a:rPr lang="vi-VN" altLang="en-US" sz="2800">
                <a:latin typeface="Times New Roman" panose="02020603050405020304" pitchFamily="18" charset="0"/>
                <a:cs typeface="Times New Roman" panose="02020603050405020304" pitchFamily="18" charset="0"/>
              </a:rPr>
              <a:t>?</a:t>
            </a:r>
          </a:p>
        </p:txBody>
      </p:sp>
      <p:sp>
        <p:nvSpPr>
          <p:cNvPr id="27654" name="Text Box 6"/>
          <p:cNvSpPr txBox="1">
            <a:spLocks noChangeArrowheads="1"/>
          </p:cNvSpPr>
          <p:nvPr/>
        </p:nvSpPr>
        <p:spPr bwMode="auto">
          <a:xfrm>
            <a:off x="1676400" y="3045014"/>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en-US" altLang="en-US" sz="2800" b="1" i="1">
                <a:solidFill>
                  <a:srgbClr val="0070C0"/>
                </a:solidFill>
                <a:latin typeface="Times New Roman" panose="02020603050405020304" pitchFamily="18" charset="0"/>
                <a:cs typeface="Times New Roman" panose="02020603050405020304" pitchFamily="18" charset="0"/>
              </a:rPr>
              <a:t>T</a:t>
            </a:r>
            <a:r>
              <a:rPr lang="vi-VN" altLang="en-US" sz="2800" b="1" i="1" smtClean="0">
                <a:solidFill>
                  <a:srgbClr val="0070C0"/>
                </a:solidFill>
                <a:latin typeface="Times New Roman" panose="02020603050405020304" pitchFamily="18" charset="0"/>
                <a:cs typeface="Times New Roman" panose="02020603050405020304" pitchFamily="18" charset="0"/>
              </a:rPr>
              <a:t>hường </a:t>
            </a:r>
            <a:r>
              <a:rPr lang="vi-VN" altLang="en-US" sz="2800" b="1" i="1">
                <a:solidFill>
                  <a:srgbClr val="0070C0"/>
                </a:solidFill>
                <a:latin typeface="Times New Roman" panose="02020603050405020304" pitchFamily="18" charset="0"/>
                <a:cs typeface="Times New Roman" panose="02020603050405020304" pitchFamily="18" charset="0"/>
              </a:rPr>
              <a:t>dùng ống nhựa PVC </a:t>
            </a:r>
            <a:r>
              <a:rPr lang="en-US" altLang="en-US" sz="2800" b="1" i="1" smtClean="0">
                <a:solidFill>
                  <a:srgbClr val="0070C0"/>
                </a:solidFill>
                <a:latin typeface="Times New Roman" panose="02020603050405020304" pitchFamily="18" charset="0"/>
                <a:cs typeface="Times New Roman" panose="02020603050405020304" pitchFamily="18" charset="0"/>
              </a:rPr>
              <a:t>và các phụ kiện đi kèm với ống nhựa PVC</a:t>
            </a:r>
            <a:r>
              <a:rPr lang="vi-VN" altLang="en-US" sz="2800" b="1" i="1" smtClean="0">
                <a:solidFill>
                  <a:srgbClr val="0070C0"/>
                </a:solidFill>
                <a:latin typeface="Times New Roman" panose="02020603050405020304" pitchFamily="18" charset="0"/>
                <a:cs typeface="Times New Roman" panose="02020603050405020304" pitchFamily="18" charset="0"/>
              </a:rPr>
              <a:t>.</a:t>
            </a:r>
            <a:endParaRPr lang="vi-VN" altLang="en-US" sz="2800" b="1" i="1">
              <a:solidFill>
                <a:srgbClr val="0070C0"/>
              </a:solidFill>
              <a:latin typeface="Times New Roman" panose="02020603050405020304" pitchFamily="18" charset="0"/>
              <a:cs typeface="Times New Roman" panose="02020603050405020304" pitchFamily="18" charset="0"/>
            </a:endParaRPr>
          </a:p>
        </p:txBody>
      </p:sp>
      <p:sp>
        <p:nvSpPr>
          <p:cNvPr id="20488"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0489"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93177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ircle(in)">
                                      <p:cBhvr>
                                        <p:cTn id="7" dur="2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p:cTn id="12" dur="1000" fill="hold"/>
                                        <p:tgtEl>
                                          <p:spTgt spid="27653"/>
                                        </p:tgtEl>
                                        <p:attrNameLst>
                                          <p:attrName>ppt_x</p:attrName>
                                        </p:attrNameLst>
                                      </p:cBhvr>
                                      <p:tavLst>
                                        <p:tav tm="0">
                                          <p:val>
                                            <p:strVal val="#ppt_x-.2"/>
                                          </p:val>
                                        </p:tav>
                                        <p:tav tm="100000">
                                          <p:val>
                                            <p:strVal val="#ppt_x"/>
                                          </p:val>
                                        </p:tav>
                                      </p:tavLst>
                                    </p:anim>
                                    <p:anim calcmode="lin" valueType="num">
                                      <p:cBhvr>
                                        <p:cTn id="13" dur="1000" fill="hold"/>
                                        <p:tgtEl>
                                          <p:spTgt spid="2765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6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slide(fromBottom)">
                                      <p:cBhvr>
                                        <p:cTn id="19"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sz="half" idx="1"/>
          </p:nvPr>
        </p:nvSpPr>
        <p:spPr>
          <a:xfrm>
            <a:off x="1524000" y="838200"/>
            <a:ext cx="4953000" cy="685800"/>
          </a:xfrm>
        </p:spPr>
        <p:txBody>
          <a:bodyPr/>
          <a:lstStyle/>
          <a:p>
            <a:pPr marL="0" indent="0">
              <a:buNone/>
            </a:pPr>
            <a:r>
              <a:rPr lang="vi-VN" altLang="en-US" sz="2400">
                <a:solidFill>
                  <a:srgbClr val="FF0000"/>
                </a:solidFill>
                <a:latin typeface="Times New Roman" panose="02020603050405020304" pitchFamily="18" charset="0"/>
                <a:cs typeface="Times New Roman" panose="02020603050405020304" pitchFamily="18" charset="0"/>
              </a:rPr>
              <a:t>1/ Mạng điện lắp đặt kiểu nổi:</a:t>
            </a:r>
          </a:p>
          <a:p>
            <a:pPr marL="0" indent="0">
              <a:buNone/>
            </a:pPr>
            <a:endParaRPr lang="en-US" altLang="en-US" sz="2400">
              <a:latin typeface="Times New Roman" panose="02020603050405020304" pitchFamily="18" charset="0"/>
              <a:cs typeface="Times New Roman" panose="02020603050405020304" pitchFamily="18" charset="0"/>
            </a:endParaRPr>
          </a:p>
        </p:txBody>
      </p:sp>
      <p:pic>
        <p:nvPicPr>
          <p:cNvPr id="28682" name="Picture 10" descr="DSC00555"/>
          <p:cNvPicPr>
            <a:picLocks noGrp="1" noChangeAspect="1" noChangeArrowheads="1"/>
          </p:cNvPicPr>
          <p:nvPr>
            <p:ph sz="quarter" idx="2"/>
          </p:nvPr>
        </p:nvPicPr>
        <p:blipFill>
          <a:blip r:embed="rId2">
            <a:lum bright="-34000"/>
            <a:extLst>
              <a:ext uri="{28A0092B-C50C-407E-A947-70E740481C1C}">
                <a14:useLocalDpi xmlns:a14="http://schemas.microsoft.com/office/drawing/2010/main" val="0"/>
              </a:ext>
            </a:extLst>
          </a:blip>
          <a:srcRect/>
          <a:stretch>
            <a:fillRect/>
          </a:stretch>
        </p:blipFill>
        <p:spPr>
          <a:xfrm>
            <a:off x="2667000" y="3200400"/>
            <a:ext cx="7467600" cy="3276600"/>
          </a:xfrm>
          <a:noFill/>
          <a:extLst>
            <a:ext uri="{909E8E84-426E-40DD-AFC4-6F175D3DCCD1}">
              <a14:hiddenFill xmlns:a14="http://schemas.microsoft.com/office/drawing/2010/main">
                <a:solidFill>
                  <a:srgbClr val="FFFFFF"/>
                </a:solidFill>
              </a14:hiddenFill>
            </a:ext>
          </a:extLst>
        </p:spPr>
      </p:pic>
      <p:sp>
        <p:nvSpPr>
          <p:cNvPr id="21507" name="Text Box 8"/>
          <p:cNvSpPr txBox="1">
            <a:spLocks noChangeArrowheads="1"/>
          </p:cNvSpPr>
          <p:nvPr/>
        </p:nvSpPr>
        <p:spPr bwMode="auto">
          <a:xfrm>
            <a:off x="2590800" y="1447801"/>
            <a:ext cx="4724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AutoNum type="alphaLcParenR"/>
            </a:pPr>
            <a:r>
              <a:rPr lang="vi-VN" altLang="en-US" sz="2800">
                <a:latin typeface="Times New Roman" panose="02020603050405020304" pitchFamily="18" charset="0"/>
                <a:cs typeface="Times New Roman" panose="02020603050405020304" pitchFamily="18" charset="0"/>
              </a:rPr>
              <a:t>Các vật cách điện:</a:t>
            </a:r>
            <a:endParaRPr lang="en-US" altLang="en-US" sz="2800">
              <a:latin typeface="Times New Roman" panose="02020603050405020304" pitchFamily="18" charset="0"/>
              <a:cs typeface="Times New Roman" panose="02020603050405020304" pitchFamily="18" charset="0"/>
            </a:endParaRPr>
          </a:p>
        </p:txBody>
      </p:sp>
      <p:sp>
        <p:nvSpPr>
          <p:cNvPr id="28681" name="Text Box 9"/>
          <p:cNvSpPr txBox="1">
            <a:spLocks noChangeArrowheads="1"/>
          </p:cNvSpPr>
          <p:nvPr/>
        </p:nvSpPr>
        <p:spPr bwMode="auto">
          <a:xfrm>
            <a:off x="3657600" y="2057401"/>
            <a:ext cx="3733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en-US" altLang="en-US" sz="18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ống luồn dây PVC</a:t>
            </a:r>
          </a:p>
        </p:txBody>
      </p:sp>
      <p:sp>
        <p:nvSpPr>
          <p:cNvPr id="21511"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1512"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72504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plus(in)">
                                      <p:cBhvr>
                                        <p:cTn id="7" dur="20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 calcmode="lin" valueType="num">
                                      <p:cBhvr additive="base">
                                        <p:cTn id="12" dur="1000" fill="hold"/>
                                        <p:tgtEl>
                                          <p:spTgt spid="28682"/>
                                        </p:tgtEl>
                                        <p:attrNameLst>
                                          <p:attrName>ppt_x</p:attrName>
                                        </p:attrNameLst>
                                      </p:cBhvr>
                                      <p:tavLst>
                                        <p:tav tm="0">
                                          <p:val>
                                            <p:strVal val="#ppt_x"/>
                                          </p:val>
                                        </p:tav>
                                        <p:tav tm="100000">
                                          <p:val>
                                            <p:strVal val="#ppt_x"/>
                                          </p:val>
                                        </p:tav>
                                      </p:tavLst>
                                    </p:anim>
                                    <p:anim calcmode="lin" valueType="num">
                                      <p:cBhvr additive="base">
                                        <p:cTn id="13" dur="1000" fill="hold"/>
                                        <p:tgtEl>
                                          <p:spTgt spid="28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3"/>
          <p:cNvSpPr txBox="1">
            <a:spLocks noChangeArrowheads="1"/>
          </p:cNvSpPr>
          <p:nvPr/>
        </p:nvSpPr>
        <p:spPr bwMode="auto">
          <a:xfrm>
            <a:off x="1524000" y="1"/>
            <a:ext cx="7772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Các phụ kiện đi kèm với ống gồm có:</a:t>
            </a:r>
          </a:p>
        </p:txBody>
      </p:sp>
      <p:sp>
        <p:nvSpPr>
          <p:cNvPr id="22531" name="Text Box 18"/>
          <p:cNvSpPr txBox="1">
            <a:spLocks noChangeArrowheads="1"/>
          </p:cNvSpPr>
          <p:nvPr/>
        </p:nvSpPr>
        <p:spPr bwMode="auto">
          <a:xfrm>
            <a:off x="1524000" y="457201"/>
            <a:ext cx="3200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endParaRPr lang="vi-VN" altLang="en-US" sz="2800">
              <a:solidFill>
                <a:srgbClr val="006600"/>
              </a:solidFill>
              <a:latin typeface="Times New Roman" panose="02020603050405020304" pitchFamily="18" charset="0"/>
              <a:cs typeface="Times New Roman" panose="02020603050405020304" pitchFamily="18" charset="0"/>
            </a:endParaRPr>
          </a:p>
        </p:txBody>
      </p:sp>
      <p:sp>
        <p:nvSpPr>
          <p:cNvPr id="22532" name="Rectangle 19"/>
          <p:cNvSpPr>
            <a:spLocks noChangeArrowheads="1"/>
          </p:cNvSpPr>
          <p:nvPr/>
        </p:nvSpPr>
        <p:spPr bwMode="auto">
          <a:xfrm>
            <a:off x="1981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endParaRPr lang="vi-VN" altLang="en-US" sz="4400">
              <a:solidFill>
                <a:schemeClr val="tx2"/>
              </a:solidFill>
              <a:latin typeface="Times New Roman" panose="02020603050405020304" pitchFamily="18" charset="0"/>
              <a:cs typeface="Times New Roman" panose="02020603050405020304" pitchFamily="18" charset="0"/>
            </a:endParaRPr>
          </a:p>
        </p:txBody>
      </p:sp>
      <p:sp>
        <p:nvSpPr>
          <p:cNvPr id="22533" name="Text Box 20"/>
          <p:cNvSpPr txBox="1">
            <a:spLocks noChangeArrowheads="1"/>
          </p:cNvSpPr>
          <p:nvPr/>
        </p:nvSpPr>
        <p:spPr bwMode="auto">
          <a:xfrm>
            <a:off x="1524000" y="381001"/>
            <a:ext cx="3200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None/>
            </a:pPr>
            <a:endParaRPr lang="vi-VN" altLang="en-US" sz="2800">
              <a:solidFill>
                <a:srgbClr val="006600"/>
              </a:solidFill>
              <a:latin typeface="Times New Roman" panose="02020603050405020304" pitchFamily="18" charset="0"/>
              <a:cs typeface="Times New Roman" panose="02020603050405020304" pitchFamily="18" charset="0"/>
            </a:endParaRPr>
          </a:p>
        </p:txBody>
      </p:sp>
      <p:sp>
        <p:nvSpPr>
          <p:cNvPr id="22534" name="Rectangle 21"/>
          <p:cNvSpPr>
            <a:spLocks noChangeArrowheads="1"/>
          </p:cNvSpPr>
          <p:nvPr/>
        </p:nvSpPr>
        <p:spPr bwMode="auto">
          <a:xfrm>
            <a:off x="1981200" y="228600"/>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0"/>
              </a:spcBef>
              <a:buFontTx/>
              <a:buNone/>
            </a:pPr>
            <a:endParaRPr lang="vi-VN" altLang="en-US" sz="4400">
              <a:solidFill>
                <a:schemeClr val="tx2"/>
              </a:solidFill>
              <a:latin typeface="Times New Roman" panose="02020603050405020304" pitchFamily="18" charset="0"/>
              <a:cs typeface="Times New Roman" panose="02020603050405020304" pitchFamily="18" charset="0"/>
            </a:endParaRPr>
          </a:p>
        </p:txBody>
      </p:sp>
      <p:sp>
        <p:nvSpPr>
          <p:cNvPr id="55318" name="Text Box 22"/>
          <p:cNvSpPr txBox="1">
            <a:spLocks noChangeArrowheads="1"/>
          </p:cNvSpPr>
          <p:nvPr/>
        </p:nvSpPr>
        <p:spPr bwMode="auto">
          <a:xfrm>
            <a:off x="1524000" y="457201"/>
            <a:ext cx="3200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2800">
                <a:latin typeface="Times New Roman" panose="02020603050405020304" pitchFamily="18" charset="0"/>
                <a:cs typeface="Times New Roman" panose="02020603050405020304" pitchFamily="18" charset="0"/>
              </a:rPr>
              <a:t>Ống nối T</a:t>
            </a:r>
          </a:p>
        </p:txBody>
      </p:sp>
      <p:sp>
        <p:nvSpPr>
          <p:cNvPr id="55319" name="Text Box 23"/>
          <p:cNvSpPr txBox="1">
            <a:spLocks noChangeArrowheads="1"/>
          </p:cNvSpPr>
          <p:nvPr/>
        </p:nvSpPr>
        <p:spPr bwMode="auto">
          <a:xfrm>
            <a:off x="2133600" y="3505201"/>
            <a:ext cx="24384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2800">
                <a:latin typeface="Times New Roman" panose="02020603050405020304" pitchFamily="18" charset="0"/>
                <a:cs typeface="Times New Roman" panose="02020603050405020304" pitchFamily="18" charset="0"/>
              </a:rPr>
              <a:t>- Ống nối L</a:t>
            </a:r>
          </a:p>
          <a:p>
            <a:pPr algn="ctr" eaLnBrk="1" hangingPunct="1">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55320" name="Text Box 24"/>
          <p:cNvSpPr txBox="1">
            <a:spLocks noChangeArrowheads="1"/>
          </p:cNvSpPr>
          <p:nvPr/>
        </p:nvSpPr>
        <p:spPr bwMode="auto">
          <a:xfrm>
            <a:off x="6324600" y="3429001"/>
            <a:ext cx="2514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vi-VN" altLang="en-US" sz="2800">
                <a:latin typeface="Times New Roman" panose="02020603050405020304" pitchFamily="18" charset="0"/>
                <a:cs typeface="Times New Roman" panose="02020603050405020304" pitchFamily="18" charset="0"/>
              </a:rPr>
              <a:t>- Kẹp đở ống</a:t>
            </a:r>
          </a:p>
        </p:txBody>
      </p:sp>
      <p:sp>
        <p:nvSpPr>
          <p:cNvPr id="55321" name="Text Box 25"/>
          <p:cNvSpPr txBox="1">
            <a:spLocks noChangeArrowheads="1"/>
          </p:cNvSpPr>
          <p:nvPr/>
        </p:nvSpPr>
        <p:spPr bwMode="auto">
          <a:xfrm>
            <a:off x="6248400" y="381001"/>
            <a:ext cx="2895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en-US" altLang="en-US" sz="2800">
                <a:latin typeface="Times New Roman" panose="02020603050405020304" pitchFamily="18" charset="0"/>
                <a:cs typeface="Times New Roman" panose="02020603050405020304" pitchFamily="18" charset="0"/>
              </a:rPr>
              <a:t>- Ống nối nối tiếp</a:t>
            </a:r>
          </a:p>
        </p:txBody>
      </p:sp>
      <p:sp>
        <p:nvSpPr>
          <p:cNvPr id="55322" name="Text Box 26"/>
          <p:cNvSpPr txBox="1">
            <a:spLocks noChangeArrowheads="1"/>
          </p:cNvSpPr>
          <p:nvPr/>
        </p:nvSpPr>
        <p:spPr bwMode="auto">
          <a:xfrm>
            <a:off x="2133600" y="6248401"/>
            <a:ext cx="8001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Các phụ kiện đi kèm với ống có công dụng gì?</a:t>
            </a:r>
          </a:p>
        </p:txBody>
      </p:sp>
      <p:pic>
        <p:nvPicPr>
          <p:cNvPr id="55330" name="Picture 34"/>
          <p:cNvPicPr>
            <a:picLocks noGrp="1" noChangeAspect="1" noChangeArrowheads="1"/>
          </p:cNvPicPr>
          <p:nvPr>
            <p:ph sz="quarter" idx="1"/>
          </p:nvPr>
        </p:nvPicPr>
        <p:blipFill>
          <a:blip r:embed="rId2">
            <a:lum bright="-34000" contrast="26000"/>
            <a:extLst>
              <a:ext uri="{28A0092B-C50C-407E-A947-70E740481C1C}">
                <a14:useLocalDpi xmlns:a14="http://schemas.microsoft.com/office/drawing/2010/main" val="0"/>
              </a:ext>
            </a:extLst>
          </a:blip>
          <a:stretch>
            <a:fillRect/>
          </a:stretch>
        </p:blipFill>
        <p:spPr>
          <a:xfrm>
            <a:off x="2549619" y="2135903"/>
            <a:ext cx="1504762" cy="1114581"/>
          </a:xfrm>
          <a:noFill/>
          <a:extLst>
            <a:ext uri="{909E8E84-426E-40DD-AFC4-6F175D3DCCD1}">
              <a14:hiddenFill xmlns:a14="http://schemas.microsoft.com/office/drawing/2010/main">
                <a:solidFill>
                  <a:srgbClr val="FFFFFF"/>
                </a:solidFill>
              </a14:hiddenFill>
            </a:ext>
          </a:extLst>
        </p:spPr>
      </p:pic>
      <p:pic>
        <p:nvPicPr>
          <p:cNvPr id="55334" name="Picture 38"/>
          <p:cNvPicPr>
            <a:picLocks noGrp="1" noChangeAspect="1" noChangeArrowheads="1"/>
          </p:cNvPicPr>
          <p:nvPr>
            <p:ph sz="quarter" idx="2"/>
          </p:nvPr>
        </p:nvPicPr>
        <p:blipFill>
          <a:blip r:embed="rId3">
            <a:lum bright="-16000" contrast="12000"/>
            <a:extLst>
              <a:ext uri="{28A0092B-C50C-407E-A947-70E740481C1C}">
                <a14:useLocalDpi xmlns:a14="http://schemas.microsoft.com/office/drawing/2010/main" val="0"/>
              </a:ext>
            </a:extLst>
          </a:blip>
          <a:srcRect/>
          <a:stretch>
            <a:fillRect/>
          </a:stretch>
        </p:blipFill>
        <p:spPr>
          <a:xfrm>
            <a:off x="6629400" y="1066801"/>
            <a:ext cx="3124200" cy="2225675"/>
          </a:xfrm>
          <a:noFill/>
          <a:extLst>
            <a:ext uri="{909E8E84-426E-40DD-AFC4-6F175D3DCCD1}">
              <a14:hiddenFill xmlns:a14="http://schemas.microsoft.com/office/drawing/2010/main">
                <a:solidFill>
                  <a:srgbClr val="FFFFFF"/>
                </a:solidFill>
              </a14:hiddenFill>
            </a:ext>
          </a:extLst>
        </p:spPr>
      </p:pic>
      <p:pic>
        <p:nvPicPr>
          <p:cNvPr id="55326" name="Picture 30"/>
          <p:cNvPicPr>
            <a:picLocks noGrp="1" noChangeAspect="1" noChangeArrowheads="1"/>
          </p:cNvPicPr>
          <p:nvPr>
            <p:ph sz="quarter" idx="3"/>
          </p:nvPr>
        </p:nvPicPr>
        <p:blipFill>
          <a:blip r:embed="rId4">
            <a:lum bright="-38000" contrast="48000"/>
            <a:extLst>
              <a:ext uri="{28A0092B-C50C-407E-A947-70E740481C1C}">
                <a14:useLocalDpi xmlns:a14="http://schemas.microsoft.com/office/drawing/2010/main" val="0"/>
              </a:ext>
            </a:extLst>
          </a:blip>
          <a:stretch>
            <a:fillRect/>
          </a:stretch>
        </p:blipFill>
        <p:spPr>
          <a:xfrm>
            <a:off x="2525604" y="4499042"/>
            <a:ext cx="1552792" cy="106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24" name="Picture 28"/>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2514600" y="1082675"/>
            <a:ext cx="2895600" cy="202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034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5324"/>
                                        </p:tgtEl>
                                        <p:attrNameLst>
                                          <p:attrName>style.visibility</p:attrName>
                                        </p:attrNameLst>
                                      </p:cBhvr>
                                      <p:to>
                                        <p:strVal val="visible"/>
                                      </p:to>
                                    </p:set>
                                    <p:anim to="" calcmode="lin" valueType="num">
                                      <p:cBhvr>
                                        <p:cTn id="7" dur="1" fill="hold"/>
                                        <p:tgtEl>
                                          <p:spTgt spid="55324"/>
                                        </p:tgtEl>
                                        <p:attrNameLst>
                                          <p:attrName/>
                                        </p:attrNameLst>
                                      </p:cBhvr>
                                    </p:anim>
                                  </p:childTnLst>
                                </p:cTn>
                              </p:par>
                              <p:par>
                                <p:cTn id="8" presetID="24" presetClass="entr" presetSubtype="0" fill="hold" grpId="0" nodeType="withEffect">
                                  <p:stCondLst>
                                    <p:cond delay="0"/>
                                  </p:stCondLst>
                                  <p:iterate type="lt">
                                    <p:tmAbs val="0"/>
                                  </p:iterate>
                                  <p:childTnLst>
                                    <p:set>
                                      <p:cBhvr>
                                        <p:cTn id="9" dur="1" fill="hold">
                                          <p:stCondLst>
                                            <p:cond delay="0"/>
                                          </p:stCondLst>
                                        </p:cTn>
                                        <p:tgtEl>
                                          <p:spTgt spid="55318"/>
                                        </p:tgtEl>
                                        <p:attrNameLst>
                                          <p:attrName>style.visibility</p:attrName>
                                        </p:attrNameLst>
                                      </p:cBhvr>
                                      <p:to>
                                        <p:strVal val="visible"/>
                                      </p:to>
                                    </p:set>
                                    <p:anim to="" calcmode="lin" valueType="num">
                                      <p:cBhvr>
                                        <p:cTn id="10" dur="1" fill="hold"/>
                                        <p:tgtEl>
                                          <p:spTgt spid="5531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5321"/>
                                        </p:tgtEl>
                                        <p:attrNameLst>
                                          <p:attrName>style.visibility</p:attrName>
                                        </p:attrNameLst>
                                      </p:cBhvr>
                                      <p:to>
                                        <p:strVal val="visible"/>
                                      </p:to>
                                    </p:set>
                                    <p:anim to="" calcmode="lin" valueType="num">
                                      <p:cBhvr>
                                        <p:cTn id="13" dur="1" fill="hold"/>
                                        <p:tgtEl>
                                          <p:spTgt spid="5532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5334"/>
                                        </p:tgtEl>
                                        <p:attrNameLst>
                                          <p:attrName>style.visibility</p:attrName>
                                        </p:attrNameLst>
                                      </p:cBhvr>
                                      <p:to>
                                        <p:strVal val="visible"/>
                                      </p:to>
                                    </p:set>
                                    <p:anim to="" calcmode="lin" valueType="num">
                                      <p:cBhvr>
                                        <p:cTn id="16" dur="1" fill="hold"/>
                                        <p:tgtEl>
                                          <p:spTgt spid="55334"/>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5320"/>
                                        </p:tgtEl>
                                        <p:attrNameLst>
                                          <p:attrName>style.visibility</p:attrName>
                                        </p:attrNameLst>
                                      </p:cBhvr>
                                      <p:to>
                                        <p:strVal val="visible"/>
                                      </p:to>
                                    </p:set>
                                    <p:anim to="" calcmode="lin" valueType="num">
                                      <p:cBhvr>
                                        <p:cTn id="19" dur="1" fill="hold"/>
                                        <p:tgtEl>
                                          <p:spTgt spid="55320"/>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5319"/>
                                        </p:tgtEl>
                                        <p:attrNameLst>
                                          <p:attrName>style.visibility</p:attrName>
                                        </p:attrNameLst>
                                      </p:cBhvr>
                                      <p:to>
                                        <p:strVal val="visible"/>
                                      </p:to>
                                    </p:set>
                                    <p:anim to="" calcmode="lin" valueType="num">
                                      <p:cBhvr>
                                        <p:cTn id="22" dur="1" fill="hold"/>
                                        <p:tgtEl>
                                          <p:spTgt spid="55319"/>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5330"/>
                                        </p:tgtEl>
                                        <p:attrNameLst>
                                          <p:attrName>style.visibility</p:attrName>
                                        </p:attrNameLst>
                                      </p:cBhvr>
                                      <p:to>
                                        <p:strVal val="visible"/>
                                      </p:to>
                                    </p:set>
                                    <p:anim to="" calcmode="lin" valueType="num">
                                      <p:cBhvr>
                                        <p:cTn id="25" dur="1" fill="hold"/>
                                        <p:tgtEl>
                                          <p:spTgt spid="55330"/>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55326"/>
                                        </p:tgtEl>
                                        <p:attrNameLst>
                                          <p:attrName>style.visibility</p:attrName>
                                        </p:attrNameLst>
                                      </p:cBhvr>
                                      <p:to>
                                        <p:strVal val="visible"/>
                                      </p:to>
                                    </p:set>
                                    <p:anim to="" calcmode="lin" valueType="num">
                                      <p:cBhvr>
                                        <p:cTn id="28" dur="1" fill="hold"/>
                                        <p:tgtEl>
                                          <p:spTgt spid="55326"/>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5322"/>
                                        </p:tgtEl>
                                        <p:attrNameLst>
                                          <p:attrName>style.visibility</p:attrName>
                                        </p:attrNameLst>
                                      </p:cBhvr>
                                      <p:to>
                                        <p:strVal val="visible"/>
                                      </p:to>
                                    </p:set>
                                    <p:animEffect transition="in" filter="wipe(down)">
                                      <p:cBhvr>
                                        <p:cTn id="33" dur="1000"/>
                                        <p:tgtEl>
                                          <p:spTgt spid="55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8" grpId="0"/>
      <p:bldP spid="55319" grpId="0"/>
      <p:bldP spid="55320" grpId="0"/>
      <p:bldP spid="55321" grpId="0"/>
      <p:bldP spid="55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body" sz="half" idx="1"/>
          </p:nvPr>
        </p:nvSpPr>
        <p:spPr>
          <a:xfrm>
            <a:off x="1524000" y="1143000"/>
            <a:ext cx="6248400" cy="990600"/>
          </a:xfrm>
        </p:spPr>
        <p:txBody>
          <a:bodyPr/>
          <a:lstStyle/>
          <a:p>
            <a:pPr marL="0" indent="0">
              <a:buNone/>
            </a:pPr>
            <a:r>
              <a:rPr lang="vi-VN" altLang="en-US" smtClean="0">
                <a:solidFill>
                  <a:srgbClr val="FF0000"/>
                </a:solidFill>
                <a:latin typeface="Times New Roman" panose="02020603050405020304" pitchFamily="18" charset="0"/>
                <a:cs typeface="Times New Roman" panose="02020603050405020304" pitchFamily="18" charset="0"/>
              </a:rPr>
              <a:t>1/ Mạng điện lắp đặt kiểu nổi:</a:t>
            </a:r>
          </a:p>
          <a:p>
            <a:pPr marL="0" indent="0">
              <a:buNone/>
            </a:pPr>
            <a:endParaRPr lang="en-US" altLang="en-US" smtClean="0">
              <a:solidFill>
                <a:srgbClr val="FF0066"/>
              </a:solidFill>
              <a:latin typeface="Times New Roman" panose="02020603050405020304" pitchFamily="18" charset="0"/>
              <a:cs typeface="Times New Roman" panose="02020603050405020304" pitchFamily="18" charset="0"/>
            </a:endParaRPr>
          </a:p>
        </p:txBody>
      </p:sp>
      <p:pic>
        <p:nvPicPr>
          <p:cNvPr id="30738" name="Picture 1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667500" y="3276600"/>
            <a:ext cx="3276600" cy="3276600"/>
          </a:xfrm>
          <a:noFill/>
          <a:extLst>
            <a:ext uri="{909E8E84-426E-40DD-AFC4-6F175D3DCCD1}">
              <a14:hiddenFill xmlns:a14="http://schemas.microsoft.com/office/drawing/2010/main">
                <a:solidFill>
                  <a:srgbClr val="FFFFFF"/>
                </a:solidFill>
              </a14:hiddenFill>
            </a:ext>
          </a:extLst>
        </p:spPr>
      </p:pic>
      <p:sp>
        <p:nvSpPr>
          <p:cNvPr id="23555" name="Text Box 8"/>
          <p:cNvSpPr txBox="1">
            <a:spLocks noChangeArrowheads="1"/>
          </p:cNvSpPr>
          <p:nvPr/>
        </p:nvSpPr>
        <p:spPr bwMode="auto">
          <a:xfrm>
            <a:off x="1981200" y="26670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 Các phụ kiện đi kèm với ống gồm có:</a:t>
            </a:r>
            <a:endParaRPr lang="en-US" altLang="en-US" sz="2800">
              <a:latin typeface="Times New Roman" panose="02020603050405020304" pitchFamily="18" charset="0"/>
              <a:cs typeface="Times New Roman" panose="02020603050405020304" pitchFamily="18" charset="0"/>
            </a:endParaRPr>
          </a:p>
        </p:txBody>
      </p:sp>
      <p:sp>
        <p:nvSpPr>
          <p:cNvPr id="30730" name="Text Box 10"/>
          <p:cNvSpPr txBox="1">
            <a:spLocks noChangeArrowheads="1"/>
          </p:cNvSpPr>
          <p:nvPr/>
        </p:nvSpPr>
        <p:spPr bwMode="auto">
          <a:xfrm>
            <a:off x="1981200" y="3352800"/>
            <a:ext cx="4114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ống nối T: </a:t>
            </a:r>
            <a:r>
              <a:rPr lang="vi-VN" altLang="en-US" sz="2800" i="1">
                <a:latin typeface="Times New Roman" panose="02020603050405020304" pitchFamily="18" charset="0"/>
                <a:cs typeface="Times New Roman" panose="02020603050405020304" pitchFamily="18" charset="0"/>
              </a:rPr>
              <a:t>Dùng để phân nhánh dây dẫn mà không sử dụng mối nối rẻ</a:t>
            </a:r>
          </a:p>
          <a:p>
            <a:pPr eaLnBrk="1" hangingPunct="1">
              <a:spcBef>
                <a:spcPct val="5000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23557" name="Rectangle 14"/>
          <p:cNvSpPr>
            <a:spLocks noChangeArrowheads="1"/>
          </p:cNvSpPr>
          <p:nvPr/>
        </p:nvSpPr>
        <p:spPr bwMode="auto">
          <a:xfrm>
            <a:off x="2133600" y="1795464"/>
            <a:ext cx="4343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algn="ctr" eaLnBrk="1" hangingPunct="1">
              <a:spcBef>
                <a:spcPct val="50000"/>
              </a:spcBef>
              <a:buFontTx/>
              <a:buAutoNum type="alphaLcParenR"/>
            </a:pPr>
            <a:r>
              <a:rPr lang="vi-VN" altLang="en-US" sz="2800">
                <a:latin typeface="Times New Roman" panose="02020603050405020304" pitchFamily="18" charset="0"/>
                <a:cs typeface="Times New Roman" panose="02020603050405020304" pitchFamily="18" charset="0"/>
              </a:rPr>
              <a:t>Các vật cách điện</a:t>
            </a:r>
            <a:r>
              <a:rPr lang="en-US" altLang="en-US" sz="1800">
                <a:solidFill>
                  <a:srgbClr val="D60093"/>
                </a:solidFill>
                <a:latin typeface="Times New Roman" panose="02020603050405020304" pitchFamily="18" charset="0"/>
                <a:cs typeface="Times New Roman" panose="02020603050405020304" pitchFamily="18" charset="0"/>
              </a:rPr>
              <a:t>:</a:t>
            </a:r>
          </a:p>
        </p:txBody>
      </p:sp>
      <p:sp>
        <p:nvSpPr>
          <p:cNvPr id="23559" name="Text Box 4"/>
          <p:cNvSpPr txBox="1">
            <a:spLocks noChangeArrowheads="1"/>
          </p:cNvSpPr>
          <p:nvPr/>
        </p:nvSpPr>
        <p:spPr bwMode="auto">
          <a:xfrm>
            <a:off x="1524000" y="142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BÀI 11</a:t>
            </a:r>
          </a:p>
        </p:txBody>
      </p:sp>
      <p:sp>
        <p:nvSpPr>
          <p:cNvPr id="23560" name="WordArt 5"/>
          <p:cNvSpPr>
            <a:spLocks noChangeArrowheads="1" noChangeShapeType="1" noTextEdit="1"/>
          </p:cNvSpPr>
          <p:nvPr/>
        </p:nvSpPr>
        <p:spPr bwMode="auto">
          <a:xfrm>
            <a:off x="2876550" y="19050"/>
            <a:ext cx="7715250" cy="590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C00000"/>
                </a:solidFill>
                <a:latin typeface="Times New Roman" panose="02020603050405020304" pitchFamily="18" charset="0"/>
                <a:cs typeface="Times New Roman" panose="02020603050405020304" pitchFamily="18" charset="0"/>
              </a:rPr>
              <a:t>LẮP ĐẶT DÂY DẪN CỦA MẠNG ĐIỆN TRONG NHÀ</a:t>
            </a:r>
          </a:p>
        </p:txBody>
      </p:sp>
    </p:spTree>
    <p:extLst>
      <p:ext uri="{BB962C8B-B14F-4D97-AF65-F5344CB8AC3E}">
        <p14:creationId xmlns:p14="http://schemas.microsoft.com/office/powerpoint/2010/main" val="133132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wheel(4)">
                                      <p:cBhvr>
                                        <p:cTn id="7" dur="1000"/>
                                        <p:tgtEl>
                                          <p:spTgt spid="30730"/>
                                        </p:tgtEl>
                                      </p:cBhvr>
                                    </p:animEffect>
                                  </p:childTnLst>
                                </p:cTn>
                              </p:par>
                              <p:par>
                                <p:cTn id="8" presetID="21" presetClass="entr" presetSubtype="4" fill="hold" nodeType="withEffect">
                                  <p:stCondLst>
                                    <p:cond delay="0"/>
                                  </p:stCondLst>
                                  <p:childTnLst>
                                    <p:set>
                                      <p:cBhvr>
                                        <p:cTn id="9" dur="1" fill="hold">
                                          <p:stCondLst>
                                            <p:cond delay="0"/>
                                          </p:stCondLst>
                                        </p:cTn>
                                        <p:tgtEl>
                                          <p:spTgt spid="30738"/>
                                        </p:tgtEl>
                                        <p:attrNameLst>
                                          <p:attrName>style.visibility</p:attrName>
                                        </p:attrNameLst>
                                      </p:cBhvr>
                                      <p:to>
                                        <p:strVal val="visible"/>
                                      </p:to>
                                    </p:set>
                                    <p:animEffect transition="in" filter="wheel(4)">
                                      <p:cBhvr>
                                        <p:cTn id="10"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430&quot;&gt;&lt;/object&gt;&lt;object type=&quot;2&quot; unique_id=&quot;10431&quot;&gt;&lt;object type=&quot;3&quot; unique_id=&quot;10433&quot;&gt;&lt;property id=&quot;20148&quot; value=&quot;5&quot;/&gt;&lt;property id=&quot;20300&quot; value=&quot;Slide 1&quot;/&gt;&lt;property id=&quot;20307&quot; value=&quot;258&quot;/&gt;&lt;/object&gt;&lt;object type=&quot;3&quot; unique_id=&quot;10434&quot;&gt;&lt;property id=&quot;20148&quot; value=&quot;5&quot;/&gt;&lt;property id=&quot;20300&quot; value=&quot;Slide 2 - &amp;quot;Hãy quan sát hai hình ảnh sau&amp;quot;&quot;/&gt;&lt;property id=&quot;20307&quot; value=&quot;259&quot;/&gt;&lt;/object&gt;&lt;object type=&quot;3&quot; unique_id=&quot;10435&quot;&gt;&lt;property id=&quot;20148&quot; value=&quot;5&quot;/&gt;&lt;property id=&quot;20300&quot; value=&quot;Slide 3&quot;/&gt;&lt;property id=&quot;20307&quot; value=&quot;260&quot;/&gt;&lt;/object&gt;&lt;object type=&quot;3&quot; unique_id=&quot;10436&quot;&gt;&lt;property id=&quot;20148&quot; value=&quot;5&quot;/&gt;&lt;property id=&quot;20300&quot; value=&quot;Slide 4&quot;/&gt;&lt;property id=&quot;20307&quot; value=&quot;261&quot;/&gt;&lt;/object&gt;&lt;object type=&quot;3&quot; unique_id=&quot;10437&quot;&gt;&lt;property id=&quot;20148&quot; value=&quot;5&quot;/&gt;&lt;property id=&quot;20300&quot; value=&quot;Slide 5&quot;/&gt;&lt;property id=&quot;20307&quot; value=&quot;262&quot;/&gt;&lt;/object&gt;&lt;object type=&quot;3&quot; unique_id=&quot;10438&quot;&gt;&lt;property id=&quot;20148&quot; value=&quot;5&quot;/&gt;&lt;property id=&quot;20300&quot; value=&quot;Slide 6&quot;/&gt;&lt;property id=&quot;20307&quot; value=&quot;263&quot;/&gt;&lt;/object&gt;&lt;object type=&quot;3&quot; unique_id=&quot;10439&quot;&gt;&lt;property id=&quot;20148&quot; value=&quot;5&quot;/&gt;&lt;property id=&quot;20300&quot; value=&quot;Slide 7&quot;/&gt;&lt;property id=&quot;20307&quot; value=&quot;264&quot;/&gt;&lt;/object&gt;&lt;object type=&quot;3&quot; unique_id=&quot;10440&quot;&gt;&lt;property id=&quot;20148&quot; value=&quot;5&quot;/&gt;&lt;property id=&quot;20300&quot; value=&quot;Slide 8&quot;/&gt;&lt;property id=&quot;20307&quot; value=&quot;265&quot;/&gt;&lt;/object&gt;&lt;object type=&quot;3&quot; unique_id=&quot;10441&quot;&gt;&lt;property id=&quot;20148&quot; value=&quot;5&quot;/&gt;&lt;property id=&quot;20300&quot; value=&quot;Slide 9&quot;/&gt;&lt;property id=&quot;20307&quot; value=&quot;266&quot;/&gt;&lt;/object&gt;&lt;object type=&quot;3&quot; unique_id=&quot;10442&quot;&gt;&lt;property id=&quot;20148&quot; value=&quot;5&quot;/&gt;&lt;property id=&quot;20300&quot; value=&quot;Slide 10&quot;/&gt;&lt;property id=&quot;20307&quot; value=&quot;267&quot;/&gt;&lt;/object&gt;&lt;object type=&quot;3&quot; unique_id=&quot;10443&quot;&gt;&lt;property id=&quot;20148&quot; value=&quot;5&quot;/&gt;&lt;property id=&quot;20300&quot; value=&quot;Slide 11&quot;/&gt;&lt;property id=&quot;20307&quot; value=&quot;268&quot;/&gt;&lt;/object&gt;&lt;object type=&quot;3&quot; unique_id=&quot;10444&quot;&gt;&lt;property id=&quot;20148&quot; value=&quot;5&quot;/&gt;&lt;property id=&quot;20300&quot; value=&quot;Slide 12&quot;/&gt;&lt;property id=&quot;20307&quot; value=&quot;269&quot;/&gt;&lt;/object&gt;&lt;object type=&quot;3&quot; unique_id=&quot;10445&quot;&gt;&lt;property id=&quot;20148&quot; value=&quot;5&quot;/&gt;&lt;property id=&quot;20300&quot; value=&quot;Slide 14 - &amp;quot;b) Một số yêu cầu kĩ thuật của mạng điện lắp đặt dây dẫn kiểu nổi&amp;#x0D;&amp;#x0A;&amp;quot;&quot;/&gt;&lt;property id=&quot;20307&quot; value=&quot;270&quot;/&gt;&lt;/object&gt;&lt;object type=&quot;3&quot; unique_id=&quot;10446&quot;&gt;&lt;property id=&quot;20148&quot; value=&quot;5&quot;/&gt;&lt;property id=&quot;20300&quot; value=&quot;Slide 15&quot;/&gt;&lt;property id=&quot;20307&quot; value=&quot;271&quot;/&gt;&lt;/object&gt;&lt;object type=&quot;3&quot; unique_id=&quot;10447&quot;&gt;&lt;property id=&quot;20148&quot; value=&quot;5&quot;/&gt;&lt;property id=&quot;20300&quot; value=&quot;Slide 17&quot;/&gt;&lt;property id=&quot;20307&quot; value=&quot;272&quot;/&gt;&lt;/object&gt;&lt;object type=&quot;3&quot; unique_id=&quot;10448&quot;&gt;&lt;property id=&quot;20148&quot; value=&quot;5&quot;/&gt;&lt;property id=&quot;20300&quot; value=&quot;Slide 16 - &amp;quot;Lắp đặt mạng điện kiểu ngầm&amp;quot;&quot;/&gt;&lt;property id=&quot;20307&quot; value=&quot;280&quot;/&gt;&lt;/object&gt;&lt;object type=&quot;3&quot; unique_id=&quot;10449&quot;&gt;&lt;property id=&quot;20148&quot; value=&quot;5&quot;/&gt;&lt;property id=&quot;20300&quot; value=&quot;Slide 18&quot;/&gt;&lt;property id=&quot;20307&quot; value=&quot;274&quot;/&gt;&lt;/object&gt;&lt;object type=&quot;3&quot; unique_id=&quot;10450&quot;&gt;&lt;property id=&quot;20148&quot; value=&quot;5&quot;/&gt;&lt;property id=&quot;20300&quot; value=&quot;Slide 19&quot;/&gt;&lt;property id=&quot;20307&quot; value=&quot;281&quot;/&gt;&lt;/object&gt;&lt;object type=&quot;3&quot; unique_id=&quot;10451&quot;&gt;&lt;property id=&quot;20148&quot; value=&quot;5&quot;/&gt;&lt;property id=&quot;20300&quot; value=&quot;Slide 20&quot;/&gt;&lt;property id=&quot;20307&quot; value=&quot;276&quot;/&gt;&lt;/object&gt;&lt;object type=&quot;3&quot; unique_id=&quot;10452&quot;&gt;&lt;property id=&quot;20148&quot; value=&quot;5&quot;/&gt;&lt;property id=&quot;20300&quot; value=&quot;Slide 21 - &amp;quot;Bài tập&amp;quot;&quot;/&gt;&lt;property id=&quot;20307&quot; value=&quot;277&quot;/&gt;&lt;/object&gt;&lt;object type=&quot;3&quot; unique_id=&quot;10453&quot;&gt;&lt;property id=&quot;20148&quot; value=&quot;5&quot;/&gt;&lt;property id=&quot;20300&quot; value=&quot;Slide 22 - &amp;quot;Qua bài này cần ghi nhớ những gì?&amp;quot;&quot;/&gt;&lt;property id=&quot;20307&quot; value=&quot;278&quot;/&gt;&lt;/object&gt;&lt;object type=&quot;3&quot; unique_id=&quot;10880&quot;&gt;&lt;property id=&quot;20148&quot; value=&quot;5&quot;/&gt;&lt;property id=&quot;20300&quot; value=&quot;Slide 13&quot;/&gt;&lt;property id=&quot;20307&quot; value=&quot;283&quot;/&gt;&lt;/object&gt;&lt;object type=&quot;3&quot; unique_id=&quot;11969&quot;&gt;&lt;property id=&quot;20148&quot; value=&quot;5&quot;/&gt;&lt;property id=&quot;20300&quot; value=&quot;Slide 23&quot;/&gt;&lt;property id=&quot;20307&quot; value=&quot;284&quot;/&gt;&lt;/object&gt;&lt;/object&gt;&lt;/object&gt;&lt;/database&gt;"/>
  <p:tag name="SECTOMILLISECCONVERTED" val="1"/>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1301</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.VnTime</vt:lpstr>
      <vt:lpstr>Arial</vt:lpstr>
      <vt:lpstr>Franklin Gothic Book</vt:lpstr>
      <vt:lpstr>Franklin Gothic Medium</vt:lpstr>
      <vt:lpstr>Tahoma</vt:lpstr>
      <vt:lpstr>Times New Roman</vt:lpstr>
      <vt:lpstr>Tunga</vt:lpstr>
      <vt:lpstr>VNI-Bodon-Poster</vt:lpstr>
      <vt:lpstr>VNI-Times</vt:lpstr>
      <vt:lpstr>Wingdings</vt:lpstr>
      <vt:lpstr>Default Design</vt:lpstr>
      <vt:lpstr>1_Default Design</vt:lpstr>
      <vt:lpstr>Angles</vt:lpstr>
      <vt:lpstr>PowerPoint Presentation</vt:lpstr>
      <vt:lpstr>Hãy quan sát hai hình ảnh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Một số yêu cầu kĩ thuật của mạng điện lắp đặt dây dẫn kiểu nổi </vt:lpstr>
      <vt:lpstr>PowerPoint Presentation</vt:lpstr>
      <vt:lpstr>Lắp đặt mạng điện kiểu ngầm</vt:lpstr>
      <vt:lpstr>PowerPoint Presentation</vt:lpstr>
      <vt:lpstr>PowerPoint Presentation</vt:lpstr>
      <vt:lpstr>PowerPoint Presentation</vt:lpstr>
      <vt:lpstr>PowerPoint Presentation</vt:lpstr>
      <vt:lpstr>Bài tập</vt:lpstr>
      <vt:lpstr>Qua bài này cần ghi nhớ những gì?</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NGUYỄN VĂN TÂY   --------------------------</dc:title>
  <dc:creator>TANPHUOC</dc:creator>
  <cp:lastModifiedBy>Admin</cp:lastModifiedBy>
  <cp:revision>8</cp:revision>
  <dcterms:created xsi:type="dcterms:W3CDTF">2018-02-09T14:31:25Z</dcterms:created>
  <dcterms:modified xsi:type="dcterms:W3CDTF">2020-02-12T01:51:03Z</dcterms:modified>
</cp:coreProperties>
</file>