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74" r:id="rId2"/>
    <p:sldId id="295" r:id="rId3"/>
    <p:sldId id="258" r:id="rId4"/>
    <p:sldId id="291" r:id="rId5"/>
    <p:sldId id="260" r:id="rId6"/>
    <p:sldId id="289" r:id="rId7"/>
    <p:sldId id="261" r:id="rId8"/>
    <p:sldId id="262" r:id="rId9"/>
    <p:sldId id="263" r:id="rId10"/>
    <p:sldId id="264" r:id="rId11"/>
    <p:sldId id="265" r:id="rId12"/>
    <p:sldId id="313" r:id="rId13"/>
    <p:sldId id="266" r:id="rId14"/>
    <p:sldId id="267" r:id="rId15"/>
    <p:sldId id="271" r:id="rId16"/>
    <p:sldId id="297" r:id="rId17"/>
    <p:sldId id="268" r:id="rId18"/>
    <p:sldId id="269" r:id="rId19"/>
    <p:sldId id="31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72" d="100"/>
          <a:sy n="72" d="100"/>
        </p:scale>
        <p:origin x="-552" y="893"/>
      </p:cViewPr>
      <p:guideLst>
        <p:guide orient="horz" pos="2151"/>
        <p:guide pos="289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29FC4EC-F89E-4178-A420-314BDAC46F83}" type="datetimeFigureOut">
              <a:rPr lang="en-US"/>
              <a:pPr>
                <a:defRPr/>
              </a:pPr>
              <a:t>4/26/2020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DA8833D-AED1-4B9C-82D8-A8A924B12505}" type="slidenum">
              <a:rPr lang="en-US"/>
              <a:pPr>
                <a:defRPr/>
              </a:pPr>
              <a:t>‹#›</a:t>
            </a:fld>
            <a:endParaRPr lang="en-US"/>
          </a:p>
        </p:txBody>
      </p:sp>
    </p:spTree>
    <p:extLst>
      <p:ext uri="{BB962C8B-B14F-4D97-AF65-F5344CB8AC3E}">
        <p14:creationId xmlns:p14="http://schemas.microsoft.com/office/powerpoint/2010/main" xmlns="" val="41432778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ln>
        </p:spPr>
      </p:sp>
      <p:sp>
        <p:nvSpPr>
          <p:cNvPr id="20482" name="Notes Placeholder 2"/>
          <p:cNvSpPr>
            <a:spLocks noGrp="1"/>
          </p:cNvSpPr>
          <p:nvPr>
            <p:ph type="body" idx="1"/>
          </p:nvPr>
        </p:nvSpPr>
        <p:spPr bwMode="auto">
          <a:noFill/>
        </p:spPr>
        <p:txBody>
          <a:bodyPr wrap="square" numCol="1" anchor="t" anchorCtr="0" compatLnSpc="1"/>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E9D4424-70C5-46CF-A598-3A521CF00F41}" type="slidenum">
              <a:rPr lang="en-US"/>
              <a:pPr fontAlgn="base">
                <a:spcBef>
                  <a:spcPct val="0"/>
                </a:spcBef>
                <a:spcAft>
                  <a:spcPct val="0"/>
                </a:spcAft>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394D549-BE3A-4569-A1BD-B96484AB205D}" type="datetimeFigureOut">
              <a:rPr lang="en-US"/>
              <a:pPr>
                <a:defRPr/>
              </a:pPr>
              <a:t>4/26/2020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8EF14-B25E-416A-9C9A-948082FD22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AEBA02-1224-43EA-91B1-35938B7E6BD1}" type="datetimeFigureOut">
              <a:rPr lang="en-US"/>
              <a:pPr>
                <a:defRPr/>
              </a:pPr>
              <a:t>4/26/2020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7CCFC7-4B60-4835-8652-580C8DF418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773F87-4306-47D4-A25A-1EE255E9FD9D}" type="datetimeFigureOut">
              <a:rPr lang="en-US"/>
              <a:pPr>
                <a:defRPr/>
              </a:pPr>
              <a:t>4/26/2020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3C5380-5B54-4AE3-8F2C-8C08EBF417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FBBD3D-ABF6-480B-9F02-E9783E9194F0}" type="datetimeFigureOut">
              <a:rPr lang="en-US"/>
              <a:pPr>
                <a:defRPr/>
              </a:pPr>
              <a:t>4/26/2020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051325-B83D-4058-B71D-5272D59A98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AF1642-5BAD-4906-90DC-D8D2B6F332C1}" type="datetimeFigureOut">
              <a:rPr lang="en-US"/>
              <a:pPr>
                <a:defRPr/>
              </a:pPr>
              <a:t>4/26/2020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64BABB-C4AB-4F6D-B4E3-7C35A3DFE9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3F1C45-E736-4037-858E-33A82508FF57}" type="datetimeFigureOut">
              <a:rPr lang="en-US"/>
              <a:pPr>
                <a:defRPr/>
              </a:pPr>
              <a:t>4/26/2020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7D5336-8DDD-4A2D-983A-E6282EF621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7AC692-201D-4281-87FB-3330072FCB51}" type="datetimeFigureOut">
              <a:rPr lang="en-US"/>
              <a:pPr>
                <a:defRPr/>
              </a:pPr>
              <a:t>4/26/2020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35CCB6-E731-4CBA-855C-9F2B786679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ED0D2A-E673-4D31-B822-C64B7F562E33}" type="datetimeFigureOut">
              <a:rPr lang="en-US"/>
              <a:pPr>
                <a:defRPr/>
              </a:pPr>
              <a:t>4/26/2020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7AC556-918F-45E2-862A-877A3505CE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521741-EF6B-4F33-A34E-E5B50EE69B53}" type="datetimeFigureOut">
              <a:rPr lang="en-US"/>
              <a:pPr>
                <a:defRPr/>
              </a:pPr>
              <a:t>4/26/2020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E7E7D7-18E5-4DB8-9204-C81109FBB9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5A8D9F-5827-44C8-A0FE-F9874ED4EB74}" type="datetimeFigureOut">
              <a:rPr lang="en-US"/>
              <a:pPr>
                <a:defRPr/>
              </a:pPr>
              <a:t>4/26/2020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9A892F-429D-4DE2-9675-CEAA766FA4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B6D2DB-74A9-433B-B64F-0C3CE3B748A5}" type="datetimeFigureOut">
              <a:rPr lang="en-US"/>
              <a:pPr>
                <a:defRPr/>
              </a:pPr>
              <a:t>4/26/2020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68A47F-ECCB-4F1E-900A-67F7F324B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3B14BC-A9AB-4C32-B857-BA78EF52998D}" type="datetimeFigureOut">
              <a:rPr lang="en-US"/>
              <a:pPr>
                <a:defRPr/>
              </a:pPr>
              <a:t>4/26/2020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ED2CA98-12B8-44C1-A070-829E466CE9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audio" Target="../media/media1.mp3"/><Relationship Id="rId5" Type="http://schemas.openxmlformats.org/officeDocument/2006/relationships/image" Target="../media/image17.png"/><Relationship Id="rId4" Type="http://schemas.microsoft.com/office/2007/relationships/media" Target="../media/media1.mp3"/></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audio" Target="../media/media1.mp3"/><Relationship Id="rId6" Type="http://schemas.openxmlformats.org/officeDocument/2006/relationships/image" Target="../media/image17.png"/><Relationship Id="rId5" Type="http://schemas.microsoft.com/office/2007/relationships/media" Target="../media/media1.mp3"/><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98195" y="1208405"/>
            <a:ext cx="6894195" cy="6739255"/>
          </a:xfrm>
          <a:prstGeom prst="rect">
            <a:avLst/>
          </a:prstGeom>
          <a:noFill/>
        </p:spPr>
        <p:txBody>
          <a:bodyPr wrap="square" rtlCol="0" anchor="t">
            <a:spAutoFit/>
          </a:bodyPr>
          <a:lstStyle/>
          <a:p>
            <a:pPr algn="ctr"/>
            <a:r>
              <a:rPr lang="vi-VN" sz="5400" b="1" i="1">
                <a:solidFill>
                  <a:srgbClr val="FF0000"/>
                </a:solidFill>
                <a:latin typeface="Times New Roman" panose="02020603050405020304" pitchFamily="18" charset="0"/>
                <a:sym typeface="+mn-ea"/>
              </a:rPr>
              <a:t>Welcome to our class!</a:t>
            </a:r>
            <a:endParaRPr lang="vi-VN" sz="5400" b="1" i="1">
              <a:solidFill>
                <a:srgbClr val="FF0000"/>
              </a:solidFill>
              <a:latin typeface="Times New Roman" panose="02020603050405020304" pitchFamily="18" charset="0"/>
            </a:endParaRPr>
          </a:p>
          <a:p>
            <a:pPr algn="ctr"/>
            <a:endParaRPr lang="vi-VN" sz="5400" b="1" i="1">
              <a:latin typeface="Times New Roman" panose="02020603050405020304" pitchFamily="18" charset="0"/>
            </a:endParaRPr>
          </a:p>
          <a:p>
            <a:pPr algn="ctr"/>
            <a:r>
              <a:rPr lang="vi-VN" sz="5400" b="1">
                <a:latin typeface="Times New Roman" panose="02020603050405020304" pitchFamily="18" charset="0"/>
                <a:sym typeface="+mn-ea"/>
              </a:rPr>
              <a:t>Period 77: Review 3</a:t>
            </a:r>
            <a:endParaRPr lang="vi-VN" sz="5400" b="1">
              <a:latin typeface="Times New Roman" panose="02020603050405020304" pitchFamily="18" charset="0"/>
            </a:endParaRPr>
          </a:p>
          <a:p>
            <a:pPr algn="ctr"/>
            <a:r>
              <a:rPr lang="vi-VN" sz="5400" b="1">
                <a:latin typeface="Times New Roman" panose="02020603050405020304" pitchFamily="18" charset="0"/>
                <a:sym typeface="+mn-ea"/>
              </a:rPr>
              <a:t>Lesson 2: Skills</a:t>
            </a:r>
            <a:endParaRPr lang="vi-VN" sz="5400" b="1">
              <a:latin typeface="Times New Roman" panose="02020603050405020304" pitchFamily="18" charset="0"/>
            </a:endParaRPr>
          </a:p>
          <a:p>
            <a:pPr algn="ctr"/>
            <a:endParaRPr lang="vi-VN" sz="5400" b="1">
              <a:latin typeface="Times New Roman" panose="02020603050405020304" pitchFamily="18" charset="0"/>
            </a:endParaRPr>
          </a:p>
          <a:p>
            <a:pPr algn="ctr"/>
            <a:endParaRPr lang="vi-VN" sz="5400" b="1">
              <a:latin typeface="Times New Roman" panose="02020603050405020304" pitchFamily="18" charset="0"/>
            </a:endParaRPr>
          </a:p>
          <a:p>
            <a:r>
              <a:rPr lang="vi-VN" sz="5400">
                <a:latin typeface="Times New Roman" panose="02020603050405020304" pitchFamily="18" charset="0"/>
                <a:sym typeface="+mn-ea"/>
              </a:rPr>
              <a:t> </a:t>
            </a:r>
            <a:endParaRPr lang="vi-VN" sz="5400">
              <a:latin typeface="Times New Roman" panose="02020603050405020304" pitchFamily="18" charset="0"/>
            </a:endParaRPr>
          </a:p>
          <a:p>
            <a:pPr algn="ctr"/>
            <a:endParaRPr lang="en-US" sz="5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533400"/>
            <a:ext cx="8077200" cy="5592763"/>
          </a:xfrm>
        </p:spPr>
        <p:txBody>
          <a:bodyPr rtlCol="0">
            <a:normAutofit fontScale="87500" lnSpcReduction="10000"/>
          </a:bodyPr>
          <a:lstStyle/>
          <a:p>
            <a:pPr marL="0" indent="0" fontAlgn="auto">
              <a:spcAft>
                <a:spcPts val="0"/>
              </a:spcAft>
              <a:buFont typeface="Arial" panose="020B0604020202020204" pitchFamily="34" charset="0"/>
              <a:buNone/>
              <a:defRPr/>
            </a:pPr>
            <a:endParaRPr lang="vi-VN" b="1" dirty="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b="1" dirty="0" smtClean="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Why do you think The Oscars are important </a:t>
            </a:r>
            <a:r>
              <a:rPr lang="en-US" dirty="0" smtClean="0">
                <a:latin typeface="Times New Roman" panose="02020603050405020304" pitchFamily="18" charset="0"/>
                <a:cs typeface="Times New Roman" panose="02020603050405020304" pitchFamily="18" charset="0"/>
              </a:rPr>
              <a:t>to</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actors </a:t>
            </a:r>
            <a:r>
              <a:rPr lang="en-US" dirty="0">
                <a:latin typeface="Times New Roman" panose="02020603050405020304" pitchFamily="18" charset="0"/>
                <a:cs typeface="Times New Roman" panose="02020603050405020304" pitchFamily="18" charset="0"/>
              </a:rPr>
              <a:t>and actresses</a:t>
            </a:r>
            <a:r>
              <a:rPr lang="en-US" dirty="0" smtClean="0">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defRPr/>
            </a:pPr>
            <a:r>
              <a:rPr lang="en-US" altLang="vi-VN" dirty="0" smtClean="0">
                <a:solidFill>
                  <a:srgbClr val="FF0000"/>
                </a:solidFill>
                <a:latin typeface="Times New Roman" panose="02020603050405020304" pitchFamily="18" charset="0"/>
                <a:cs typeface="Times New Roman" panose="02020603050405020304" pitchFamily="18" charset="0"/>
                <a:sym typeface="+mn-ea"/>
              </a:rPr>
              <a:t>- It can really help a film's success or an actor's career if they win an Oscar.</a:t>
            </a:r>
            <a:endParaRPr lang="vi-VN" dirty="0" smtClean="0">
              <a:latin typeface="Times New Roman" panose="02020603050405020304" pitchFamily="18" charset="0"/>
              <a:cs typeface="Times New Roman" panose="02020603050405020304" pitchFamily="18" charset="0"/>
            </a:endParaRPr>
          </a:p>
          <a:p>
            <a:pPr marL="0" indent="0" fontAlgn="auto">
              <a:spcAft>
                <a:spcPts val="0"/>
              </a:spcAft>
              <a:buFontTx/>
              <a:buNone/>
              <a:defRPr/>
            </a:pPr>
            <a:r>
              <a:rPr lang="en-US" altLang="vi-VN" dirty="0" smtClean="0">
                <a:solidFill>
                  <a:srgbClr val="FF0000"/>
                </a:solidFill>
                <a:latin typeface="Times New Roman" panose="02020603050405020304" pitchFamily="18" charset="0"/>
                <a:cs typeface="Times New Roman" panose="02020603050405020304" pitchFamily="18" charset="0"/>
              </a:rPr>
              <a:t>- </a:t>
            </a:r>
            <a:r>
              <a:rPr lang="vi-VN" dirty="0" smtClean="0">
                <a:solidFill>
                  <a:srgbClr val="FF0000"/>
                </a:solidFill>
                <a:latin typeface="Times New Roman" panose="02020603050405020304" pitchFamily="18" charset="0"/>
                <a:cs typeface="Times New Roman" panose="02020603050405020304" pitchFamily="18" charset="0"/>
              </a:rPr>
              <a:t>Because this award can bring them fame and </a:t>
            </a:r>
            <a:r>
              <a:rPr lang="en-US" altLang="vi-VN" dirty="0" smtClean="0">
                <a:solidFill>
                  <a:srgbClr val="FF0000"/>
                </a:solidFill>
                <a:latin typeface="Times New Roman" panose="02020603050405020304" pitchFamily="18" charset="0"/>
                <a:cs typeface="Times New Roman" panose="02020603050405020304" pitchFamily="18" charset="0"/>
              </a:rPr>
              <a:t>earn</a:t>
            </a:r>
            <a:r>
              <a:rPr lang="vi-VN" dirty="0" smtClean="0">
                <a:solidFill>
                  <a:srgbClr val="FF0000"/>
                </a:solidFill>
                <a:latin typeface="Times New Roman" panose="02020603050405020304" pitchFamily="18" charset="0"/>
                <a:cs typeface="Times New Roman" panose="02020603050405020304" pitchFamily="18" charset="0"/>
              </a:rPr>
              <a:t> a lot of money.</a:t>
            </a:r>
          </a:p>
          <a:p>
            <a:pPr marL="0" indent="0" fontAlgn="auto">
              <a:spcAft>
                <a:spcPts val="0"/>
              </a:spcAft>
              <a:buFont typeface="Arial" panose="020B0604020202020204" pitchFamily="34" charset="0"/>
              <a:buNone/>
              <a:defRPr/>
            </a:pPr>
            <a:r>
              <a:rPr lang="en-US" dirty="0">
                <a:solidFill>
                  <a:srgbClr val="FF0000"/>
                </a:solidFill>
                <a:latin typeface="Times New Roman" panose="02020603050405020304" pitchFamily="18" charset="0"/>
                <a:cs typeface="Times New Roman" panose="02020603050405020304" pitchFamily="18" charset="0"/>
              </a:rPr>
              <a:t>- This prize prove their talent of acting.</a:t>
            </a:r>
            <a:endParaRPr lang="en-US" dirty="0"/>
          </a:p>
          <a:p>
            <a:pPr marL="0" indent="0" fontAlgn="auto">
              <a:spcAft>
                <a:spcPts val="0"/>
              </a:spcAft>
              <a:buFont typeface="Arial" panose="020B0604020202020204" pitchFamily="34" charset="0"/>
              <a:buNone/>
              <a:defRPr/>
            </a:pPr>
            <a:endParaRPr lang="en-US" dirty="0"/>
          </a:p>
          <a:p>
            <a:pPr marL="0" indent="0" fontAlgn="auto">
              <a:spcAft>
                <a:spcPts val="0"/>
              </a:spcAft>
              <a:buFont typeface="Arial" panose="020B0604020202020204" pitchFamily="34" charset="0"/>
              <a:buNone/>
              <a:defRPr/>
            </a:pP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30200"/>
            <a:ext cx="8698230" cy="5796280"/>
          </a:xfrm>
        </p:spPr>
        <p:txBody>
          <a:bodyPr rtlCol="0">
            <a:normAutofit/>
          </a:bodyPr>
          <a:lstStyle/>
          <a:p>
            <a:pPr marL="0" indent="0" fontAlgn="auto">
              <a:spcAft>
                <a:spcPts val="0"/>
              </a:spcAft>
              <a:buFont typeface="Arial" panose="020B0604020202020204" pitchFamily="34" charset="0"/>
              <a:buNone/>
              <a:defRPr/>
            </a:pPr>
            <a:r>
              <a:rPr lang="vi-VN" b="1" dirty="0">
                <a:latin typeface="Times New Roman" panose="02020603050405020304"/>
                <a:ea typeface="Batang"/>
                <a:cs typeface=".VnTime"/>
              </a:rPr>
              <a:t>Task 4: Mi and Nick visit Ms Hoa at home. Listen to their conversation. Write T (true) or F (false</a:t>
            </a:r>
            <a:r>
              <a:rPr lang="vi-VN" b="1" dirty="0" smtClean="0">
                <a:latin typeface="Times New Roman" panose="02020603050405020304"/>
                <a:ea typeface="Batang"/>
                <a:cs typeface=".VnTime"/>
              </a:rPr>
              <a:t>).</a:t>
            </a:r>
          </a:p>
          <a:p>
            <a:pPr marL="0" indent="0" fontAlgn="auto">
              <a:lnSpc>
                <a:spcPct val="115000"/>
              </a:lnSpc>
              <a:spcAft>
                <a:spcPts val="0"/>
              </a:spcAft>
              <a:buFont typeface="Arial" panose="020B0604020202020204" pitchFamily="34" charset="0"/>
              <a:buNone/>
              <a:defRPr/>
            </a:pPr>
            <a:endParaRPr lang="vi-VN" sz="1500" b="1" dirty="0" smtClean="0">
              <a:latin typeface="Times New Roman" panose="02020603050405020304"/>
              <a:ea typeface="Batang"/>
              <a:cs typeface=".VnTime"/>
            </a:endParaRPr>
          </a:p>
          <a:p>
            <a:pPr marL="0" indent="0" fontAlgn="auto">
              <a:lnSpc>
                <a:spcPct val="115000"/>
              </a:lnSpc>
              <a:spcAft>
                <a:spcPts val="0"/>
              </a:spcAft>
              <a:buFont typeface="Arial" panose="020B0604020202020204" pitchFamily="34" charset="0"/>
              <a:buNone/>
              <a:defRPr/>
            </a:pPr>
            <a:r>
              <a:rPr lang="vi-VN" sz="3000" dirty="0" smtClean="0">
                <a:latin typeface="Times New Roman" panose="02020603050405020304" pitchFamily="18" charset="0"/>
                <a:ea typeface="Times New Roman" panose="02020603050405020304"/>
                <a:cs typeface="Times New Roman" panose="02020603050405020304" pitchFamily="18" charset="0"/>
              </a:rPr>
              <a:t>1. </a:t>
            </a:r>
            <a:r>
              <a:rPr lang="en-US" sz="3000" dirty="0" err="1" smtClean="0">
                <a:latin typeface="Times New Roman" panose="02020603050405020304" pitchFamily="18" charset="0"/>
                <a:ea typeface="Times New Roman" panose="02020603050405020304"/>
                <a:cs typeface="Times New Roman" panose="02020603050405020304" pitchFamily="18" charset="0"/>
              </a:rPr>
              <a:t>Mi</a:t>
            </a:r>
            <a:r>
              <a:rPr lang="en-US" sz="3000" dirty="0" smtClean="0">
                <a:latin typeface="Times New Roman" panose="02020603050405020304" pitchFamily="18" charset="0"/>
                <a:ea typeface="Times New Roman" panose="02020603050405020304"/>
                <a:cs typeface="Times New Roman" panose="02020603050405020304" pitchFamily="18" charset="0"/>
              </a:rPr>
              <a:t> </a:t>
            </a:r>
            <a:r>
              <a:rPr lang="en-US" sz="3000" dirty="0">
                <a:latin typeface="Times New Roman" panose="02020603050405020304" pitchFamily="18" charset="0"/>
                <a:ea typeface="Times New Roman" panose="02020603050405020304"/>
                <a:cs typeface="Times New Roman" panose="02020603050405020304" pitchFamily="18" charset="0"/>
              </a:rPr>
              <a:t>and Nick have been to </a:t>
            </a:r>
            <a:r>
              <a:rPr lang="en-US" sz="3000" dirty="0" err="1">
                <a:latin typeface="Times New Roman" panose="02020603050405020304" pitchFamily="18" charset="0"/>
                <a:ea typeface="Times New Roman" panose="02020603050405020304"/>
                <a:cs typeface="Times New Roman" panose="02020603050405020304" pitchFamily="18" charset="0"/>
              </a:rPr>
              <a:t>Ms</a:t>
            </a:r>
            <a:r>
              <a:rPr lang="en-US" sz="3000" dirty="0">
                <a:latin typeface="Times New Roman" panose="02020603050405020304" pitchFamily="18" charset="0"/>
                <a:ea typeface="Times New Roman" panose="02020603050405020304"/>
                <a:cs typeface="Times New Roman" panose="02020603050405020304" pitchFamily="18" charset="0"/>
              </a:rPr>
              <a:t> </a:t>
            </a:r>
            <a:r>
              <a:rPr lang="en-US" sz="3000" dirty="0" err="1">
                <a:latin typeface="Times New Roman" panose="02020603050405020304" pitchFamily="18" charset="0"/>
                <a:ea typeface="Times New Roman" panose="02020603050405020304"/>
                <a:cs typeface="Times New Roman" panose="02020603050405020304" pitchFamily="18" charset="0"/>
              </a:rPr>
              <a:t>Hoa’s</a:t>
            </a:r>
            <a:r>
              <a:rPr lang="en-US" sz="3000" dirty="0">
                <a:latin typeface="Times New Roman" panose="02020603050405020304" pitchFamily="18" charset="0"/>
                <a:ea typeface="Times New Roman" panose="02020603050405020304"/>
                <a:cs typeface="Times New Roman" panose="02020603050405020304" pitchFamily="18" charset="0"/>
              </a:rPr>
              <a:t> </a:t>
            </a:r>
            <a:r>
              <a:rPr lang="en-US" sz="3000" dirty="0" smtClean="0">
                <a:latin typeface="Times New Roman" panose="02020603050405020304" pitchFamily="18" charset="0"/>
                <a:ea typeface="Times New Roman" panose="02020603050405020304"/>
                <a:cs typeface="Times New Roman" panose="02020603050405020304" pitchFamily="18" charset="0"/>
              </a:rPr>
              <a:t>house</a:t>
            </a:r>
            <a:r>
              <a:rPr lang="vi-VN" sz="3000" dirty="0">
                <a:latin typeface="Times New Roman" panose="02020603050405020304" pitchFamily="18" charset="0"/>
                <a:ea typeface="Times New Roman" panose="02020603050405020304"/>
                <a:cs typeface="Times New Roman" panose="02020603050405020304" pitchFamily="18" charset="0"/>
              </a:rPr>
              <a:t> </a:t>
            </a:r>
            <a:r>
              <a:rPr lang="en-US" sz="3000" dirty="0" smtClean="0">
                <a:latin typeface="Times New Roman" panose="02020603050405020304" pitchFamily="18" charset="0"/>
                <a:ea typeface="Times New Roman" panose="02020603050405020304"/>
                <a:cs typeface="Times New Roman" panose="02020603050405020304" pitchFamily="18" charset="0"/>
              </a:rPr>
              <a:t>before</a:t>
            </a:r>
            <a:r>
              <a:rPr lang="vi-VN" sz="3000" dirty="0" smtClean="0">
                <a:latin typeface="Times New Roman" panose="02020603050405020304" pitchFamily="18" charset="0"/>
                <a:ea typeface="Times New Roman" panose="02020603050405020304"/>
                <a:cs typeface="Times New Roman" panose="02020603050405020304" pitchFamily="18" charset="0"/>
              </a:rPr>
              <a:t>. </a:t>
            </a:r>
            <a:endParaRPr lang="en-US" sz="3000" i="1"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514350" indent="-514350" fontAlgn="auto">
              <a:lnSpc>
                <a:spcPct val="115000"/>
              </a:lnSpc>
              <a:spcAft>
                <a:spcPts val="0"/>
              </a:spcAft>
              <a:buFont typeface="Arial" panose="020B0604020202020204" pitchFamily="34" charset="0"/>
              <a:buAutoNum type="arabicPeriod" startAt="2"/>
              <a:defRPr/>
            </a:pPr>
            <a:r>
              <a:rPr lang="en-US" sz="3000" dirty="0" smtClean="0">
                <a:latin typeface="Times New Roman" panose="02020603050405020304" pitchFamily="18" charset="0"/>
                <a:ea typeface="Times New Roman" panose="02020603050405020304"/>
                <a:cs typeface="Times New Roman" panose="02020603050405020304" pitchFamily="18" charset="0"/>
              </a:rPr>
              <a:t>They </a:t>
            </a:r>
            <a:r>
              <a:rPr lang="en-US" sz="3000" dirty="0">
                <a:latin typeface="Times New Roman" panose="02020603050405020304" pitchFamily="18" charset="0"/>
                <a:ea typeface="Times New Roman" panose="02020603050405020304"/>
                <a:cs typeface="Times New Roman" panose="02020603050405020304" pitchFamily="18" charset="0"/>
              </a:rPr>
              <a:t>saw some pictures in an album.</a:t>
            </a:r>
            <a:endParaRPr lang="en-US" sz="3000" i="1"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0" indent="0" fontAlgn="auto">
              <a:lnSpc>
                <a:spcPct val="115000"/>
              </a:lnSpc>
              <a:spcAft>
                <a:spcPts val="0"/>
              </a:spcAft>
              <a:buFont typeface="Arial" panose="020B0604020202020204" pitchFamily="34" charset="0"/>
              <a:buNone/>
              <a:defRPr/>
            </a:pPr>
            <a:r>
              <a:rPr lang="en-US" sz="3000" dirty="0">
                <a:latin typeface="Times New Roman" panose="02020603050405020304" pitchFamily="18" charset="0"/>
                <a:ea typeface="Times New Roman" panose="02020603050405020304"/>
                <a:cs typeface="Times New Roman" panose="02020603050405020304" pitchFamily="18" charset="0"/>
              </a:rPr>
              <a:t>3.  Nick has been to the Tulip Festival in Holland</a:t>
            </a:r>
            <a:r>
              <a:rPr lang="en-US" sz="3000" dirty="0" smtClean="0">
                <a:latin typeface="Times New Roman" panose="02020603050405020304" pitchFamily="18" charset="0"/>
                <a:ea typeface="Times New Roman" panose="02020603050405020304"/>
                <a:cs typeface="Times New Roman" panose="02020603050405020304" pitchFamily="18" charset="0"/>
              </a:rPr>
              <a:t>.</a:t>
            </a:r>
            <a:r>
              <a:rPr lang="vi-VN" sz="3000" dirty="0" smtClean="0">
                <a:latin typeface="Times New Roman" panose="02020603050405020304" pitchFamily="18" charset="0"/>
                <a:ea typeface="Times New Roman" panose="02020603050405020304"/>
                <a:cs typeface="Times New Roman" panose="02020603050405020304" pitchFamily="18" charset="0"/>
              </a:rPr>
              <a:t> </a:t>
            </a:r>
            <a:endParaRPr lang="en-US" sz="3000" b="1"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514350" indent="-514350" fontAlgn="auto">
              <a:lnSpc>
                <a:spcPct val="115000"/>
              </a:lnSpc>
              <a:spcAft>
                <a:spcPts val="0"/>
              </a:spcAft>
              <a:buFont typeface="Arial" panose="020B0604020202020204" pitchFamily="34" charset="0"/>
              <a:buAutoNum type="arabicPeriod" startAt="4"/>
              <a:defRPr/>
            </a:pPr>
            <a:r>
              <a:rPr lang="en-US" sz="3000" dirty="0" err="1" smtClean="0">
                <a:latin typeface="Times New Roman" panose="02020603050405020304" pitchFamily="18" charset="0"/>
                <a:ea typeface="Times New Roman" panose="02020603050405020304"/>
                <a:cs typeface="Times New Roman" panose="02020603050405020304" pitchFamily="18" charset="0"/>
              </a:rPr>
              <a:t>Ms</a:t>
            </a:r>
            <a:r>
              <a:rPr lang="en-US" sz="3000" dirty="0" smtClean="0">
                <a:latin typeface="Times New Roman" panose="02020603050405020304" pitchFamily="18" charset="0"/>
                <a:ea typeface="Times New Roman" panose="02020603050405020304"/>
                <a:cs typeface="Times New Roman" panose="02020603050405020304" pitchFamily="18" charset="0"/>
              </a:rPr>
              <a:t> </a:t>
            </a:r>
            <a:r>
              <a:rPr lang="en-US" sz="3000" dirty="0" err="1">
                <a:latin typeface="Times New Roman" panose="02020603050405020304" pitchFamily="18" charset="0"/>
                <a:ea typeface="Times New Roman" panose="02020603050405020304"/>
                <a:cs typeface="Times New Roman" panose="02020603050405020304" pitchFamily="18" charset="0"/>
              </a:rPr>
              <a:t>Hoa</a:t>
            </a:r>
            <a:r>
              <a:rPr lang="en-US" sz="3000" dirty="0">
                <a:latin typeface="Times New Roman" panose="02020603050405020304" pitchFamily="18" charset="0"/>
                <a:ea typeface="Times New Roman" panose="02020603050405020304"/>
                <a:cs typeface="Times New Roman" panose="02020603050405020304" pitchFamily="18" charset="0"/>
              </a:rPr>
              <a:t> went to the Tulip Festival last September</a:t>
            </a:r>
            <a:r>
              <a:rPr lang="en-US" sz="3000" dirty="0" smtClean="0">
                <a:latin typeface="Times New Roman" panose="02020603050405020304" pitchFamily="18" charset="0"/>
                <a:ea typeface="Times New Roman" panose="02020603050405020304"/>
                <a:cs typeface="Times New Roman" panose="02020603050405020304" pitchFamily="18" charset="0"/>
              </a:rPr>
              <a:t>.</a:t>
            </a:r>
            <a:r>
              <a:rPr lang="vi-VN" sz="3000" dirty="0" smtClean="0">
                <a:latin typeface="Times New Roman" panose="02020603050405020304" pitchFamily="18" charset="0"/>
                <a:ea typeface="Times New Roman" panose="02020603050405020304"/>
                <a:cs typeface="Times New Roman" panose="02020603050405020304" pitchFamily="18" charset="0"/>
              </a:rPr>
              <a:t> </a:t>
            </a:r>
          </a:p>
          <a:p>
            <a:pPr marL="514350" indent="-514350" fontAlgn="auto">
              <a:lnSpc>
                <a:spcPct val="115000"/>
              </a:lnSpc>
              <a:spcAft>
                <a:spcPts val="0"/>
              </a:spcAft>
              <a:buFont typeface="Arial" panose="020B0604020202020204" pitchFamily="34" charset="0"/>
              <a:buAutoNum type="arabicPeriod" startAt="4"/>
              <a:defRPr/>
            </a:pPr>
            <a:r>
              <a:rPr lang="en-US" sz="3000" dirty="0" err="1" smtClean="0">
                <a:latin typeface="Times New Roman" panose="02020603050405020304" pitchFamily="18" charset="0"/>
                <a:ea typeface="Times New Roman" panose="02020603050405020304"/>
                <a:cs typeface="Times New Roman" panose="02020603050405020304" pitchFamily="18" charset="0"/>
              </a:rPr>
              <a:t>Ms</a:t>
            </a:r>
            <a:r>
              <a:rPr lang="en-US" sz="3000" dirty="0" smtClean="0">
                <a:latin typeface="Times New Roman" panose="02020603050405020304" pitchFamily="18" charset="0"/>
                <a:ea typeface="Times New Roman" panose="02020603050405020304"/>
                <a:cs typeface="Times New Roman" panose="02020603050405020304" pitchFamily="18" charset="0"/>
              </a:rPr>
              <a:t> </a:t>
            </a:r>
            <a:r>
              <a:rPr lang="en-US" sz="3000" dirty="0" err="1">
                <a:latin typeface="Times New Roman" panose="02020603050405020304" pitchFamily="18" charset="0"/>
                <a:ea typeface="Times New Roman" panose="02020603050405020304"/>
                <a:cs typeface="Times New Roman" panose="02020603050405020304" pitchFamily="18" charset="0"/>
              </a:rPr>
              <a:t>Hoa’s</a:t>
            </a:r>
            <a:r>
              <a:rPr lang="en-US" sz="3000" dirty="0">
                <a:latin typeface="Times New Roman" panose="02020603050405020304" pitchFamily="18" charset="0"/>
                <a:ea typeface="Times New Roman" panose="02020603050405020304"/>
                <a:cs typeface="Times New Roman" panose="02020603050405020304" pitchFamily="18" charset="0"/>
              </a:rPr>
              <a:t> son is in Melbourne</a:t>
            </a:r>
            <a:r>
              <a:rPr lang="en-US" sz="3000" dirty="0" smtClean="0">
                <a:latin typeface="Times New Roman" panose="02020603050405020304" pitchFamily="18" charset="0"/>
                <a:ea typeface="Times New Roman" panose="02020603050405020304"/>
                <a:cs typeface="Times New Roman" panose="02020603050405020304" pitchFamily="18" charset="0"/>
              </a:rPr>
              <a:t>.</a:t>
            </a:r>
            <a:r>
              <a:rPr lang="vi-VN" sz="3000" dirty="0" smtClean="0">
                <a:latin typeface="Times New Roman" panose="02020603050405020304" pitchFamily="18" charset="0"/>
                <a:ea typeface="Times New Roman" panose="02020603050405020304"/>
                <a:cs typeface="Times New Roman" panose="02020603050405020304" pitchFamily="18" charset="0"/>
              </a:rPr>
              <a:t> </a:t>
            </a:r>
            <a:endParaRPr lang="en-US" sz="3000" b="1" dirty="0">
              <a:solidFill>
                <a:srgbClr val="FF0000"/>
              </a:solidFill>
              <a:latin typeface="Times New Roman" panose="02020603050405020304" pitchFamily="18" charset="0"/>
              <a:ea typeface="Times New Roman" panose="02020603050405020304"/>
              <a:cs typeface="Times New Roman" panose="02020603050405020304" pitchFamily="18" charset="0"/>
            </a:endParaRPr>
          </a:p>
        </p:txBody>
      </p:sp>
      <p:pic>
        <p:nvPicPr>
          <p:cNvPr id="2" name="25-track-25_3">
            <a:hlinkClick r:id="" action="ppaction://media"/>
          </p:cNvPr>
          <p:cNvPicPr>
            <a:picLocks noGrp="1" noChangeAspect="1"/>
          </p:cNvPicPr>
          <p:nvPr>
            <p:ph sz="half" idx="2"/>
            <a:audioFile r:link="rId1"/>
            <p:extLst>
              <p:ext uri="{DAA4B4D4-6D71-4841-9C94-3DE7FCFB9230}">
                <p14:media xmlns:p14="http://schemas.microsoft.com/office/powerpoint/2010/main" xmlns="" r:embed="rId4"/>
              </p:ext>
            </p:extLst>
          </p:nvPr>
        </p:nvPicPr>
        <p:blipFill>
          <a:blip r:embed="rId5" cstate="print"/>
          <a:stretch>
            <a:fillRect/>
          </a:stretch>
        </p:blipFill>
        <p:spPr>
          <a:xfrm>
            <a:off x="7886065" y="73850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18857" fill="hold"/>
                                        <p:tgtEl>
                                          <p:spTgt spid="2"/>
                                        </p:tgtEl>
                                      </p:cBhvr>
                                    </p:cmd>
                                  </p:childTnLst>
                                </p:cTn>
                              </p:par>
                            </p:childTnLst>
                          </p:cTn>
                        </p:par>
                      </p:childTnLst>
                    </p:cTn>
                  </p:par>
                </p:childTnLst>
              </p:cTn>
              <p:nextCondLst>
                <p:cond evt="onClick" delay="0">
                  <p:tgtEl>
                    <p:spTgt spid="2"/>
                  </p:tgtEl>
                </p:cond>
              </p:nextCondLst>
            </p:seq>
            <p:audio>
              <p:cMediaNode vol="80000">
                <p:cTn id="44"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30200"/>
            <a:ext cx="8698230" cy="5796280"/>
          </a:xfrm>
        </p:spPr>
        <p:txBody>
          <a:bodyPr rtlCol="0">
            <a:normAutofit/>
          </a:bodyPr>
          <a:lstStyle/>
          <a:p>
            <a:pPr marL="0" indent="0" fontAlgn="auto">
              <a:spcAft>
                <a:spcPts val="0"/>
              </a:spcAft>
              <a:buFont typeface="Arial" panose="020B0604020202020204" pitchFamily="34" charset="0"/>
              <a:buNone/>
              <a:defRPr/>
            </a:pPr>
            <a:endParaRPr lang="vi-VN" b="1" dirty="0" smtClean="0">
              <a:latin typeface="Times New Roman" panose="02020603050405020304"/>
              <a:ea typeface="Batang"/>
              <a:cs typeface=".VnTime"/>
            </a:endParaRPr>
          </a:p>
          <a:p>
            <a:pPr marL="0" indent="0" fontAlgn="auto">
              <a:lnSpc>
                <a:spcPct val="115000"/>
              </a:lnSpc>
              <a:spcAft>
                <a:spcPts val="0"/>
              </a:spcAft>
              <a:buFont typeface="Arial" panose="020B0604020202020204" pitchFamily="34" charset="0"/>
              <a:buNone/>
              <a:defRPr/>
            </a:pPr>
            <a:endParaRPr lang="vi-VN" sz="1500" b="1" dirty="0" smtClean="0">
              <a:latin typeface="Times New Roman" panose="02020603050405020304"/>
              <a:ea typeface="Batang"/>
              <a:cs typeface=".VnTime"/>
            </a:endParaRPr>
          </a:p>
          <a:p>
            <a:pPr marL="0" indent="0" fontAlgn="auto">
              <a:lnSpc>
                <a:spcPct val="115000"/>
              </a:lnSpc>
              <a:spcAft>
                <a:spcPts val="0"/>
              </a:spcAft>
              <a:buFont typeface="Arial" panose="020B0604020202020204" pitchFamily="34" charset="0"/>
              <a:buNone/>
              <a:defRPr/>
            </a:pPr>
            <a:r>
              <a:rPr lang="vi-VN" sz="3000" dirty="0" smtClean="0">
                <a:latin typeface="Times New Roman" panose="02020603050405020304" pitchFamily="18" charset="0"/>
                <a:ea typeface="Times New Roman" panose="02020603050405020304"/>
                <a:cs typeface="Times New Roman" panose="02020603050405020304" pitchFamily="18" charset="0"/>
              </a:rPr>
              <a:t>1. </a:t>
            </a:r>
            <a:r>
              <a:rPr lang="en-US" sz="3000" dirty="0" err="1" smtClean="0">
                <a:latin typeface="Times New Roman" panose="02020603050405020304" pitchFamily="18" charset="0"/>
                <a:ea typeface="Times New Roman" panose="02020603050405020304"/>
                <a:cs typeface="Times New Roman" panose="02020603050405020304" pitchFamily="18" charset="0"/>
              </a:rPr>
              <a:t>Mi</a:t>
            </a:r>
            <a:r>
              <a:rPr lang="en-US" sz="3000" dirty="0" smtClean="0">
                <a:latin typeface="Times New Roman" panose="02020603050405020304" pitchFamily="18" charset="0"/>
                <a:ea typeface="Times New Roman" panose="02020603050405020304"/>
                <a:cs typeface="Times New Roman" panose="02020603050405020304" pitchFamily="18" charset="0"/>
              </a:rPr>
              <a:t> </a:t>
            </a:r>
            <a:r>
              <a:rPr lang="en-US" sz="3000" dirty="0">
                <a:latin typeface="Times New Roman" panose="02020603050405020304" pitchFamily="18" charset="0"/>
                <a:ea typeface="Times New Roman" panose="02020603050405020304"/>
                <a:cs typeface="Times New Roman" panose="02020603050405020304" pitchFamily="18" charset="0"/>
              </a:rPr>
              <a:t>and Nick have been to </a:t>
            </a:r>
            <a:r>
              <a:rPr lang="en-US" sz="3000" dirty="0" err="1">
                <a:latin typeface="Times New Roman" panose="02020603050405020304" pitchFamily="18" charset="0"/>
                <a:ea typeface="Times New Roman" panose="02020603050405020304"/>
                <a:cs typeface="Times New Roman" panose="02020603050405020304" pitchFamily="18" charset="0"/>
              </a:rPr>
              <a:t>Ms</a:t>
            </a:r>
            <a:r>
              <a:rPr lang="en-US" sz="3000" dirty="0">
                <a:latin typeface="Times New Roman" panose="02020603050405020304" pitchFamily="18" charset="0"/>
                <a:ea typeface="Times New Roman" panose="02020603050405020304"/>
                <a:cs typeface="Times New Roman" panose="02020603050405020304" pitchFamily="18" charset="0"/>
              </a:rPr>
              <a:t> </a:t>
            </a:r>
            <a:r>
              <a:rPr lang="en-US" sz="3000" dirty="0" err="1">
                <a:latin typeface="Times New Roman" panose="02020603050405020304" pitchFamily="18" charset="0"/>
                <a:ea typeface="Times New Roman" panose="02020603050405020304"/>
                <a:cs typeface="Times New Roman" panose="02020603050405020304" pitchFamily="18" charset="0"/>
              </a:rPr>
              <a:t>Hoa’s</a:t>
            </a:r>
            <a:r>
              <a:rPr lang="en-US" sz="3000" dirty="0">
                <a:latin typeface="Times New Roman" panose="02020603050405020304" pitchFamily="18" charset="0"/>
                <a:ea typeface="Times New Roman" panose="02020603050405020304"/>
                <a:cs typeface="Times New Roman" panose="02020603050405020304" pitchFamily="18" charset="0"/>
              </a:rPr>
              <a:t> </a:t>
            </a:r>
            <a:r>
              <a:rPr lang="en-US" sz="3000" dirty="0" smtClean="0">
                <a:latin typeface="Times New Roman" panose="02020603050405020304" pitchFamily="18" charset="0"/>
                <a:ea typeface="Times New Roman" panose="02020603050405020304"/>
                <a:cs typeface="Times New Roman" panose="02020603050405020304" pitchFamily="18" charset="0"/>
              </a:rPr>
              <a:t>house</a:t>
            </a:r>
            <a:r>
              <a:rPr lang="vi-VN" sz="3000" dirty="0">
                <a:latin typeface="Times New Roman" panose="02020603050405020304" pitchFamily="18" charset="0"/>
                <a:ea typeface="Times New Roman" panose="02020603050405020304"/>
                <a:cs typeface="Times New Roman" panose="02020603050405020304" pitchFamily="18" charset="0"/>
              </a:rPr>
              <a:t> </a:t>
            </a:r>
            <a:r>
              <a:rPr lang="en-US" sz="3000" dirty="0" smtClean="0">
                <a:latin typeface="Times New Roman" panose="02020603050405020304" pitchFamily="18" charset="0"/>
                <a:ea typeface="Times New Roman" panose="02020603050405020304"/>
                <a:cs typeface="Times New Roman" panose="02020603050405020304" pitchFamily="18" charset="0"/>
              </a:rPr>
              <a:t>before</a:t>
            </a:r>
            <a:r>
              <a:rPr lang="vi-VN" sz="3000" dirty="0" smtClean="0">
                <a:latin typeface="Times New Roman" panose="02020603050405020304" pitchFamily="18" charset="0"/>
                <a:ea typeface="Times New Roman" panose="02020603050405020304"/>
                <a:cs typeface="Times New Roman" panose="02020603050405020304" pitchFamily="18" charset="0"/>
              </a:rPr>
              <a:t>. </a:t>
            </a:r>
            <a:endParaRPr lang="vi-VN" sz="3000" b="1" dirty="0" smtClean="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0" indent="0" fontAlgn="auto">
              <a:lnSpc>
                <a:spcPct val="115000"/>
              </a:lnSpc>
              <a:spcAft>
                <a:spcPts val="0"/>
              </a:spcAft>
              <a:buFont typeface="Arial" panose="020B0604020202020204" pitchFamily="34" charset="0"/>
              <a:buNone/>
              <a:defRPr/>
            </a:pPr>
            <a:r>
              <a:rPr lang="vi-VN" sz="3000" dirty="0" smtClean="0">
                <a:latin typeface="Times New Roman" panose="02020603050405020304" pitchFamily="18" charset="0"/>
                <a:ea typeface="Times New Roman" panose="02020603050405020304"/>
                <a:cs typeface="Times New Roman" panose="02020603050405020304" pitchFamily="18" charset="0"/>
              </a:rPr>
              <a:t>=&gt; </a:t>
            </a:r>
            <a:r>
              <a:rPr lang="en-US" sz="3000" i="1" dirty="0">
                <a:solidFill>
                  <a:srgbClr val="FF0000"/>
                </a:solidFill>
                <a:latin typeface="Times New Roman" panose="02020603050405020304" pitchFamily="18" charset="0"/>
                <a:ea typeface="Times New Roman" panose="02020603050405020304"/>
                <a:cs typeface="Times New Roman" panose="02020603050405020304" pitchFamily="18" charset="0"/>
              </a:rPr>
              <a:t>Because </a:t>
            </a:r>
            <a:r>
              <a:rPr lang="en-US" sz="3000" i="1" dirty="0" err="1">
                <a:solidFill>
                  <a:srgbClr val="FF0000"/>
                </a:solidFill>
                <a:latin typeface="Times New Roman" panose="02020603050405020304" pitchFamily="18" charset="0"/>
                <a:ea typeface="Times New Roman" panose="02020603050405020304"/>
                <a:cs typeface="Times New Roman" panose="02020603050405020304" pitchFamily="18" charset="0"/>
              </a:rPr>
              <a:t>Mrs</a:t>
            </a:r>
            <a:r>
              <a:rPr lang="en-US" sz="3000" i="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3000" i="1" dirty="0" err="1">
                <a:solidFill>
                  <a:srgbClr val="FF0000"/>
                </a:solidFill>
                <a:latin typeface="Times New Roman" panose="02020603050405020304" pitchFamily="18" charset="0"/>
                <a:ea typeface="Times New Roman" panose="02020603050405020304"/>
                <a:cs typeface="Times New Roman" panose="02020603050405020304" pitchFamily="18" charset="0"/>
              </a:rPr>
              <a:t>Hoa</a:t>
            </a:r>
            <a:r>
              <a:rPr lang="en-US" sz="3000" i="1" dirty="0">
                <a:solidFill>
                  <a:srgbClr val="FF0000"/>
                </a:solidFill>
                <a:latin typeface="Times New Roman" panose="02020603050405020304" pitchFamily="18" charset="0"/>
                <a:ea typeface="Times New Roman" panose="02020603050405020304"/>
                <a:cs typeface="Times New Roman" panose="02020603050405020304" pitchFamily="18" charset="0"/>
              </a:rPr>
              <a:t> said: It’s the first time you’ve come to my house, isn’t it?</a:t>
            </a:r>
          </a:p>
          <a:p>
            <a:pPr marL="514350" indent="-514350" fontAlgn="auto">
              <a:lnSpc>
                <a:spcPct val="115000"/>
              </a:lnSpc>
              <a:spcAft>
                <a:spcPts val="0"/>
              </a:spcAft>
              <a:buFont typeface="Arial" panose="020B0604020202020204" pitchFamily="34" charset="0"/>
              <a:buAutoNum type="arabicPeriod" startAt="2"/>
              <a:defRPr/>
            </a:pPr>
            <a:r>
              <a:rPr lang="en-US" sz="3000" dirty="0" smtClean="0">
                <a:latin typeface="Times New Roman" panose="02020603050405020304" pitchFamily="18" charset="0"/>
                <a:ea typeface="Times New Roman" panose="02020603050405020304"/>
                <a:cs typeface="Times New Roman" panose="02020603050405020304" pitchFamily="18" charset="0"/>
              </a:rPr>
              <a:t>They </a:t>
            </a:r>
            <a:r>
              <a:rPr lang="en-US" sz="3000" dirty="0">
                <a:latin typeface="Times New Roman" panose="02020603050405020304" pitchFamily="18" charset="0"/>
                <a:ea typeface="Times New Roman" panose="02020603050405020304"/>
                <a:cs typeface="Times New Roman" panose="02020603050405020304" pitchFamily="18" charset="0"/>
              </a:rPr>
              <a:t>saw some pictures in an album</a:t>
            </a:r>
            <a:r>
              <a:rPr lang="en-US" sz="3000" dirty="0" smtClean="0">
                <a:latin typeface="Times New Roman" panose="02020603050405020304" pitchFamily="18" charset="0"/>
                <a:ea typeface="Times New Roman" panose="02020603050405020304"/>
                <a:cs typeface="Times New Roman" panose="02020603050405020304" pitchFamily="18" charset="0"/>
              </a:rPr>
              <a:t>.</a:t>
            </a:r>
            <a:r>
              <a:rPr lang="vi-VN" sz="3000" dirty="0" smtClean="0">
                <a:latin typeface="Times New Roman" panose="02020603050405020304" pitchFamily="18" charset="0"/>
                <a:ea typeface="Times New Roman" panose="02020603050405020304"/>
                <a:cs typeface="Times New Roman" panose="02020603050405020304" pitchFamily="18" charset="0"/>
              </a:rPr>
              <a:t> </a:t>
            </a:r>
          </a:p>
          <a:p>
            <a:pPr marL="0" indent="0" fontAlgn="auto">
              <a:lnSpc>
                <a:spcPct val="115000"/>
              </a:lnSpc>
              <a:spcAft>
                <a:spcPts val="0"/>
              </a:spcAft>
              <a:buFont typeface="Arial" panose="020B0604020202020204" pitchFamily="34" charset="0"/>
              <a:buNone/>
              <a:defRPr/>
            </a:pPr>
            <a:r>
              <a:rPr lang="vi-VN" sz="3000" dirty="0" smtClean="0">
                <a:latin typeface="Times New Roman" panose="02020603050405020304" pitchFamily="18" charset="0"/>
                <a:ea typeface="Times New Roman" panose="02020603050405020304"/>
                <a:cs typeface="Times New Roman" panose="02020603050405020304" pitchFamily="18" charset="0"/>
              </a:rPr>
              <a:t>=&gt;</a:t>
            </a:r>
            <a:r>
              <a:rPr lang="vi-VN" sz="3000" i="1" dirty="0" smtClean="0">
                <a:latin typeface="Times New Roman" panose="02020603050405020304" pitchFamily="18" charset="0"/>
                <a:ea typeface="Times New Roman" panose="02020603050405020304"/>
                <a:cs typeface="Times New Roman" panose="02020603050405020304" pitchFamily="18" charset="0"/>
              </a:rPr>
              <a:t> </a:t>
            </a:r>
            <a:r>
              <a:rPr lang="en-US" sz="3000" i="1" dirty="0">
                <a:solidFill>
                  <a:srgbClr val="FF0000"/>
                </a:solidFill>
                <a:latin typeface="Times New Roman" panose="02020603050405020304" pitchFamily="18" charset="0"/>
                <a:ea typeface="Times New Roman" panose="02020603050405020304"/>
                <a:cs typeface="Times New Roman" panose="02020603050405020304" pitchFamily="18" charset="0"/>
              </a:rPr>
              <a:t>Because the photos are on the </a:t>
            </a:r>
            <a:r>
              <a:rPr lang="en-US" sz="3000" i="1" dirty="0" smtClean="0">
                <a:solidFill>
                  <a:srgbClr val="FF0000"/>
                </a:solidFill>
                <a:latin typeface="Times New Roman" panose="02020603050405020304" pitchFamily="18" charset="0"/>
                <a:ea typeface="Times New Roman" panose="02020603050405020304"/>
                <a:cs typeface="Times New Roman" panose="02020603050405020304" pitchFamily="18" charset="0"/>
              </a:rPr>
              <a:t>wall</a:t>
            </a:r>
            <a:r>
              <a:rPr lang="vi-VN" sz="3000" i="1" dirty="0" smtClean="0">
                <a:solidFill>
                  <a:srgbClr val="FF0000"/>
                </a:solidFill>
                <a:latin typeface="Times New Roman" panose="02020603050405020304" pitchFamily="18" charset="0"/>
                <a:ea typeface="Times New Roman" panose="02020603050405020304"/>
                <a:cs typeface="Times New Roman" panose="02020603050405020304" pitchFamily="18" charset="0"/>
              </a:rPr>
              <a:t>.</a:t>
            </a:r>
            <a:endParaRPr lang="en-US" sz="3000" i="1"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0" indent="0" fontAlgn="auto">
              <a:lnSpc>
                <a:spcPct val="115000"/>
              </a:lnSpc>
              <a:spcAft>
                <a:spcPts val="0"/>
              </a:spcAft>
              <a:buFont typeface="Arial" panose="020B0604020202020204" pitchFamily="34" charset="0"/>
              <a:buNone/>
              <a:defRPr/>
            </a:pPr>
            <a:r>
              <a:rPr lang="en-US" sz="3000" dirty="0">
                <a:latin typeface="Times New Roman" panose="02020603050405020304" pitchFamily="18" charset="0"/>
                <a:ea typeface="Times New Roman" panose="02020603050405020304"/>
                <a:cs typeface="Times New Roman" panose="02020603050405020304" pitchFamily="18" charset="0"/>
              </a:rPr>
              <a:t>3.  Nick has been to the Tulip Festival in Holland</a:t>
            </a:r>
            <a:r>
              <a:rPr lang="en-US" sz="3000" dirty="0" smtClean="0">
                <a:latin typeface="Times New Roman" panose="02020603050405020304" pitchFamily="18" charset="0"/>
                <a:ea typeface="Times New Roman" panose="02020603050405020304"/>
                <a:cs typeface="Times New Roman" panose="02020603050405020304" pitchFamily="18" charset="0"/>
              </a:rPr>
              <a:t>.</a:t>
            </a:r>
            <a:r>
              <a:rPr lang="vi-VN" sz="3000" dirty="0" smtClean="0">
                <a:latin typeface="Times New Roman" panose="02020603050405020304" pitchFamily="18" charset="0"/>
                <a:ea typeface="Times New Roman" panose="02020603050405020304"/>
                <a:cs typeface="Times New Roman" panose="02020603050405020304" pitchFamily="18" charset="0"/>
              </a:rPr>
              <a:t> </a:t>
            </a:r>
            <a:endParaRPr lang="en-US" sz="3000" b="1"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514350" indent="-514350" fontAlgn="auto">
              <a:lnSpc>
                <a:spcPct val="115000"/>
              </a:lnSpc>
              <a:spcAft>
                <a:spcPts val="0"/>
              </a:spcAft>
              <a:buFont typeface="Arial" panose="020B0604020202020204" pitchFamily="34" charset="0"/>
              <a:buAutoNum type="arabicPeriod" startAt="4"/>
              <a:defRPr/>
            </a:pPr>
            <a:r>
              <a:rPr lang="en-US" sz="3000" dirty="0" err="1" smtClean="0">
                <a:latin typeface="Times New Roman" panose="02020603050405020304" pitchFamily="18" charset="0"/>
                <a:ea typeface="Times New Roman" panose="02020603050405020304"/>
                <a:cs typeface="Times New Roman" panose="02020603050405020304" pitchFamily="18" charset="0"/>
              </a:rPr>
              <a:t>Ms</a:t>
            </a:r>
            <a:r>
              <a:rPr lang="en-US" sz="3000" dirty="0" smtClean="0">
                <a:latin typeface="Times New Roman" panose="02020603050405020304" pitchFamily="18" charset="0"/>
                <a:ea typeface="Times New Roman" panose="02020603050405020304"/>
                <a:cs typeface="Times New Roman" panose="02020603050405020304" pitchFamily="18" charset="0"/>
              </a:rPr>
              <a:t> </a:t>
            </a:r>
            <a:r>
              <a:rPr lang="en-US" sz="3000" dirty="0" err="1">
                <a:latin typeface="Times New Roman" panose="02020603050405020304" pitchFamily="18" charset="0"/>
                <a:ea typeface="Times New Roman" panose="02020603050405020304"/>
                <a:cs typeface="Times New Roman" panose="02020603050405020304" pitchFamily="18" charset="0"/>
              </a:rPr>
              <a:t>Hoa</a:t>
            </a:r>
            <a:r>
              <a:rPr lang="en-US" sz="3000" dirty="0">
                <a:latin typeface="Times New Roman" panose="02020603050405020304" pitchFamily="18" charset="0"/>
                <a:ea typeface="Times New Roman" panose="02020603050405020304"/>
                <a:cs typeface="Times New Roman" panose="02020603050405020304" pitchFamily="18" charset="0"/>
              </a:rPr>
              <a:t> went to the Tulip Festival last September</a:t>
            </a:r>
            <a:r>
              <a:rPr lang="en-US" sz="3000" dirty="0" smtClean="0">
                <a:latin typeface="Times New Roman" panose="02020603050405020304" pitchFamily="18" charset="0"/>
                <a:ea typeface="Times New Roman" panose="02020603050405020304"/>
                <a:cs typeface="Times New Roman" panose="02020603050405020304" pitchFamily="18" charset="0"/>
              </a:rPr>
              <a:t>.</a:t>
            </a:r>
            <a:r>
              <a:rPr lang="vi-VN" sz="3000" dirty="0" smtClean="0">
                <a:latin typeface="Times New Roman" panose="02020603050405020304" pitchFamily="18" charset="0"/>
                <a:ea typeface="Times New Roman" panose="02020603050405020304"/>
                <a:cs typeface="Times New Roman" panose="02020603050405020304" pitchFamily="18" charset="0"/>
              </a:rPr>
              <a:t> </a:t>
            </a:r>
          </a:p>
          <a:p>
            <a:pPr marL="514350" indent="-514350" fontAlgn="auto">
              <a:lnSpc>
                <a:spcPct val="115000"/>
              </a:lnSpc>
              <a:spcAft>
                <a:spcPts val="0"/>
              </a:spcAft>
              <a:buFont typeface="Arial" panose="020B0604020202020204" pitchFamily="34" charset="0"/>
              <a:buAutoNum type="arabicPeriod" startAt="4"/>
              <a:defRPr/>
            </a:pPr>
            <a:r>
              <a:rPr lang="en-US" sz="3000" dirty="0" err="1" smtClean="0">
                <a:latin typeface="Times New Roman" panose="02020603050405020304" pitchFamily="18" charset="0"/>
                <a:ea typeface="Times New Roman" panose="02020603050405020304"/>
                <a:cs typeface="Times New Roman" panose="02020603050405020304" pitchFamily="18" charset="0"/>
              </a:rPr>
              <a:t>Ms</a:t>
            </a:r>
            <a:r>
              <a:rPr lang="en-US" sz="3000" dirty="0" smtClean="0">
                <a:latin typeface="Times New Roman" panose="02020603050405020304" pitchFamily="18" charset="0"/>
                <a:ea typeface="Times New Roman" panose="02020603050405020304"/>
                <a:cs typeface="Times New Roman" panose="02020603050405020304" pitchFamily="18" charset="0"/>
              </a:rPr>
              <a:t> </a:t>
            </a:r>
            <a:r>
              <a:rPr lang="en-US" sz="3000" dirty="0" err="1">
                <a:latin typeface="Times New Roman" panose="02020603050405020304" pitchFamily="18" charset="0"/>
                <a:ea typeface="Times New Roman" panose="02020603050405020304"/>
                <a:cs typeface="Times New Roman" panose="02020603050405020304" pitchFamily="18" charset="0"/>
              </a:rPr>
              <a:t>Hoa’s</a:t>
            </a:r>
            <a:r>
              <a:rPr lang="en-US" sz="3000" dirty="0">
                <a:latin typeface="Times New Roman" panose="02020603050405020304" pitchFamily="18" charset="0"/>
                <a:ea typeface="Times New Roman" panose="02020603050405020304"/>
                <a:cs typeface="Times New Roman" panose="02020603050405020304" pitchFamily="18" charset="0"/>
              </a:rPr>
              <a:t> son is in Melbourne</a:t>
            </a:r>
            <a:r>
              <a:rPr lang="en-US" sz="3000" dirty="0" smtClean="0">
                <a:latin typeface="Times New Roman" panose="02020603050405020304" pitchFamily="18" charset="0"/>
                <a:ea typeface="Times New Roman" panose="02020603050405020304"/>
                <a:cs typeface="Times New Roman" panose="02020603050405020304" pitchFamily="18" charset="0"/>
              </a:rPr>
              <a:t>.</a:t>
            </a:r>
            <a:r>
              <a:rPr lang="vi-VN" sz="3000" dirty="0" smtClean="0">
                <a:latin typeface="Times New Roman" panose="02020603050405020304" pitchFamily="18" charset="0"/>
                <a:ea typeface="Times New Roman" panose="02020603050405020304"/>
                <a:cs typeface="Times New Roman" panose="02020603050405020304" pitchFamily="18" charset="0"/>
              </a:rPr>
              <a:t> </a:t>
            </a:r>
            <a:endParaRPr lang="en-US" sz="3000" b="1" dirty="0">
              <a:solidFill>
                <a:srgbClr val="FF0000"/>
              </a:solidFill>
              <a:latin typeface="Times New Roman" panose="02020603050405020304" pitchFamily="18" charset="0"/>
              <a:ea typeface="Times New Roman" panose="02020603050405020304"/>
              <a:cs typeface="Times New Roman" panose="02020603050405020304" pitchFamily="18" charset="0"/>
            </a:endParaRPr>
          </a:p>
        </p:txBody>
      </p:sp>
      <p:sp>
        <p:nvSpPr>
          <p:cNvPr id="5" name="TextBox 4"/>
          <p:cNvSpPr txBox="1"/>
          <p:nvPr/>
        </p:nvSpPr>
        <p:spPr>
          <a:xfrm>
            <a:off x="8458200" y="1143000"/>
            <a:ext cx="762000" cy="523875"/>
          </a:xfrm>
          <a:prstGeom prst="rect">
            <a:avLst/>
          </a:prstGeom>
          <a:noFill/>
        </p:spPr>
        <p:txBody>
          <a:bodyPr>
            <a:spAutoFit/>
          </a:bodyPr>
          <a:lstStyle/>
          <a:p>
            <a:pPr fontAlgn="auto">
              <a:spcBef>
                <a:spcPts val="0"/>
              </a:spcBef>
              <a:spcAft>
                <a:spcPts val="0"/>
              </a:spcAft>
              <a:defRPr/>
            </a:pPr>
            <a:r>
              <a:rPr lang="vi-VN" sz="2800" b="1" dirty="0">
                <a:solidFill>
                  <a:srgbClr val="FF0000"/>
                </a:solidFill>
                <a:latin typeface="+mj-lt"/>
              </a:rPr>
              <a:t> (F)</a:t>
            </a:r>
            <a:endParaRPr lang="en-US" sz="2800" b="1" dirty="0">
              <a:solidFill>
                <a:srgbClr val="FF0000"/>
              </a:solidFill>
              <a:latin typeface="+mj-lt"/>
            </a:endParaRPr>
          </a:p>
        </p:txBody>
      </p:sp>
      <p:pic>
        <p:nvPicPr>
          <p:cNvPr id="2050" name="Picture 2"/>
          <p:cNvPicPr>
            <a:picLocks noChangeAspect="1" noChangeArrowheads="1"/>
          </p:cNvPicPr>
          <p:nvPr/>
        </p:nvPicPr>
        <p:blipFill>
          <a:blip r:embed="rId3" cstate="print"/>
          <a:srcRect/>
          <a:stretch>
            <a:fillRect/>
          </a:stretch>
        </p:blipFill>
        <p:spPr bwMode="auto">
          <a:xfrm>
            <a:off x="6629400" y="2892425"/>
            <a:ext cx="963613" cy="755650"/>
          </a:xfrm>
          <a:prstGeom prst="rect">
            <a:avLst/>
          </a:prstGeom>
          <a:noFill/>
          <a:ln w="9525">
            <a:noFill/>
            <a:miter lim="800000"/>
            <a:headEnd/>
            <a:tailEnd/>
          </a:ln>
        </p:spPr>
      </p:pic>
      <p:sp>
        <p:nvSpPr>
          <p:cNvPr id="7" name="TextBox 6"/>
          <p:cNvSpPr txBox="1"/>
          <p:nvPr/>
        </p:nvSpPr>
        <p:spPr>
          <a:xfrm>
            <a:off x="8077200" y="4191000"/>
            <a:ext cx="762000" cy="523875"/>
          </a:xfrm>
          <a:prstGeom prst="rect">
            <a:avLst/>
          </a:prstGeom>
          <a:noFill/>
        </p:spPr>
        <p:txBody>
          <a:bodyPr>
            <a:spAutoFit/>
          </a:bodyPr>
          <a:lstStyle/>
          <a:p>
            <a:pPr fontAlgn="auto">
              <a:spcBef>
                <a:spcPts val="0"/>
              </a:spcBef>
              <a:spcAft>
                <a:spcPts val="0"/>
              </a:spcAft>
              <a:defRPr/>
            </a:pPr>
            <a:r>
              <a:rPr lang="vi-VN" sz="2800" b="1" dirty="0">
                <a:solidFill>
                  <a:srgbClr val="FF0000"/>
                </a:solidFill>
                <a:latin typeface="+mj-lt"/>
              </a:rPr>
              <a:t>(T)</a:t>
            </a:r>
            <a:endParaRPr lang="en-US" sz="2800" b="1" dirty="0">
              <a:solidFill>
                <a:srgbClr val="FF0000"/>
              </a:solidFill>
              <a:latin typeface="+mj-lt"/>
            </a:endParaRPr>
          </a:p>
        </p:txBody>
      </p:sp>
      <p:sp>
        <p:nvSpPr>
          <p:cNvPr id="8" name="TextBox 7"/>
          <p:cNvSpPr txBox="1"/>
          <p:nvPr/>
        </p:nvSpPr>
        <p:spPr>
          <a:xfrm>
            <a:off x="8545513" y="4800600"/>
            <a:ext cx="762000" cy="523875"/>
          </a:xfrm>
          <a:prstGeom prst="rect">
            <a:avLst/>
          </a:prstGeom>
          <a:noFill/>
        </p:spPr>
        <p:txBody>
          <a:bodyPr>
            <a:spAutoFit/>
          </a:bodyPr>
          <a:lstStyle/>
          <a:p>
            <a:pPr fontAlgn="auto">
              <a:spcBef>
                <a:spcPts val="0"/>
              </a:spcBef>
              <a:spcAft>
                <a:spcPts val="0"/>
              </a:spcAft>
              <a:defRPr/>
            </a:pPr>
            <a:r>
              <a:rPr lang="vi-VN" sz="2800" b="1" dirty="0">
                <a:solidFill>
                  <a:srgbClr val="FF0000"/>
                </a:solidFill>
                <a:latin typeface="+mj-lt"/>
              </a:rPr>
              <a:t>(T)</a:t>
            </a:r>
            <a:endParaRPr lang="en-US" sz="2800" b="1" dirty="0">
              <a:solidFill>
                <a:srgbClr val="FF0000"/>
              </a:solidFill>
              <a:latin typeface="+mj-lt"/>
            </a:endParaRPr>
          </a:p>
        </p:txBody>
      </p:sp>
      <p:pic>
        <p:nvPicPr>
          <p:cNvPr id="2053" name="Picture 5"/>
          <p:cNvPicPr>
            <a:picLocks noChangeAspect="1" noChangeArrowheads="1"/>
          </p:cNvPicPr>
          <p:nvPr/>
        </p:nvPicPr>
        <p:blipFill>
          <a:blip r:embed="rId4" cstate="print"/>
          <a:srcRect/>
          <a:stretch>
            <a:fillRect/>
          </a:stretch>
        </p:blipFill>
        <p:spPr bwMode="auto">
          <a:xfrm>
            <a:off x="5665788" y="5400675"/>
            <a:ext cx="9810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1000"/>
                                        <p:tgtEl>
                                          <p:spTgt spid="3">
                                            <p:txEl>
                                              <p:pRg st="8" end="8"/>
                                            </p:txEl>
                                          </p:spTgt>
                                        </p:tgtEl>
                                      </p:cBhvr>
                                    </p:animEffect>
                                    <p:anim calcmode="lin" valueType="num">
                                      <p:cBhvr>
                                        <p:cTn id="3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arn(inVertic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wipe(down)">
                                      <p:cBhvr>
                                        <p:cTn id="47" dur="500"/>
                                        <p:tgtEl>
                                          <p:spTgt spid="205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arn(inVertical)">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053"/>
                                        </p:tgtEl>
                                        <p:attrNameLst>
                                          <p:attrName>style.visibility</p:attrName>
                                        </p:attrNameLst>
                                      </p:cBhvr>
                                      <p:to>
                                        <p:strVal val="visible"/>
                                      </p:to>
                                    </p:set>
                                    <p:animEffect transition="in" filter="wipe(down)">
                                      <p:cBhvr>
                                        <p:cTn id="6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57200"/>
            <a:ext cx="8267700" cy="4526280"/>
          </a:xfrm>
        </p:spPr>
        <p:txBody>
          <a:bodyPr/>
          <a:lstStyle/>
          <a:p>
            <a:pPr marL="0" indent="0" algn="just">
              <a:buFont typeface="Arial" panose="020B0604020202020204" pitchFamily="34" charset="0"/>
              <a:buNone/>
            </a:pPr>
            <a:r>
              <a:rPr lang="vi-VN" sz="3000" b="1" smtClean="0">
                <a:latin typeface="Times New Roman" panose="02020603050405020304" pitchFamily="18" charset="0"/>
                <a:ea typeface="Batang"/>
                <a:cs typeface=".VnTime" pitchFamily="34" charset="0"/>
              </a:rPr>
              <a:t>Task 5: Listen to the conversation again. Who did the following things? Tick (√) the appropriate</a:t>
            </a:r>
            <a:r>
              <a:rPr lang="vi-VN" sz="3000" smtClean="0">
                <a:latin typeface="Times New Roman" panose="02020603050405020304" pitchFamily="18" charset="0"/>
                <a:ea typeface="Batang"/>
                <a:cs typeface=".VnTime" pitchFamily="34" charset="0"/>
              </a:rPr>
              <a:t> </a:t>
            </a:r>
            <a:r>
              <a:rPr lang="vi-VN" sz="3000" b="1" smtClean="0">
                <a:latin typeface="Times New Roman" panose="02020603050405020304" pitchFamily="18" charset="0"/>
                <a:ea typeface="Batang"/>
                <a:cs typeface="Batang"/>
              </a:rPr>
              <a:t>column. Sometimes you may need to tick both.</a:t>
            </a:r>
          </a:p>
          <a:p>
            <a:pPr marL="0" indent="0" algn="just">
              <a:buFont typeface="Arial" panose="020B0604020202020204" pitchFamily="34" charset="0"/>
              <a:buNone/>
            </a:pPr>
            <a:endParaRPr lang="en-US" smtClean="0"/>
          </a:p>
        </p:txBody>
      </p:sp>
      <p:graphicFrame>
        <p:nvGraphicFramePr>
          <p:cNvPr id="4" name="Table 3"/>
          <p:cNvGraphicFramePr>
            <a:graphicFrameLocks noGrp="1"/>
          </p:cNvGraphicFramePr>
          <p:nvPr/>
        </p:nvGraphicFramePr>
        <p:xfrm>
          <a:off x="1066800" y="2057400"/>
          <a:ext cx="6857999" cy="4404180"/>
        </p:xfrm>
        <a:graphic>
          <a:graphicData uri="http://schemas.openxmlformats.org/drawingml/2006/table">
            <a:tbl>
              <a:tblPr firstRow="1" bandRow="1">
                <a:tableStyleId>{5C22544A-7EE6-4342-B048-85BDC9FD1C3A}</a:tableStyleId>
              </a:tblPr>
              <a:tblGrid>
                <a:gridCol w="3514725"/>
                <a:gridCol w="1800224"/>
                <a:gridCol w="1543050"/>
              </a:tblGrid>
              <a:tr h="693420">
                <a:tc>
                  <a:txBody>
                    <a:bodyPr/>
                    <a:lstStyle/>
                    <a:p>
                      <a:pPr algn="ctr">
                        <a:spcAft>
                          <a:spcPts val="0"/>
                        </a:spcAft>
                      </a:pPr>
                      <a:r>
                        <a:rPr lang="vi-VN" sz="2400" b="1" dirty="0">
                          <a:effectLst/>
                          <a:latin typeface="Times New Roman" panose="02020603050405020304"/>
                          <a:ea typeface="Times New Roman" panose="02020603050405020304"/>
                          <a:cs typeface=".VnTime"/>
                        </a:rPr>
                        <a:t> </a:t>
                      </a:r>
                      <a:endParaRPr lang="en-US" sz="2400" dirty="0">
                        <a:effectLst/>
                        <a:latin typeface=".VnTime"/>
                        <a:ea typeface="Times New Roman" panose="02020603050405020304"/>
                        <a:cs typeface=".VnTime"/>
                      </a:endParaRPr>
                    </a:p>
                  </a:txBody>
                  <a:tcPr marL="68580" marR="68580" marT="0" marB="0" anchor="ctr"/>
                </a:tc>
                <a:tc>
                  <a:txBody>
                    <a:bodyPr/>
                    <a:lstStyle/>
                    <a:p>
                      <a:pPr algn="ctr">
                        <a:spcAft>
                          <a:spcPts val="0"/>
                        </a:spcAft>
                      </a:pPr>
                      <a:r>
                        <a:rPr lang="vi-VN" sz="2400" b="1" dirty="0">
                          <a:effectLst/>
                          <a:latin typeface="Times New Roman" panose="02020603050405020304"/>
                          <a:ea typeface="Times New Roman" panose="02020603050405020304"/>
                          <a:cs typeface=".VnTime"/>
                        </a:rPr>
                        <a:t>Ms Hoa</a:t>
                      </a:r>
                      <a:endParaRPr lang="en-US" sz="2400" dirty="0">
                        <a:effectLst/>
                        <a:latin typeface=".VnTime"/>
                        <a:ea typeface="Times New Roman" panose="02020603050405020304"/>
                        <a:cs typeface=".VnTime"/>
                      </a:endParaRPr>
                    </a:p>
                  </a:txBody>
                  <a:tcPr marL="68580" marR="68580" marT="0" marB="0" anchor="ctr"/>
                </a:tc>
                <a:tc>
                  <a:txBody>
                    <a:bodyPr/>
                    <a:lstStyle/>
                    <a:p>
                      <a:pPr algn="ctr">
                        <a:spcAft>
                          <a:spcPts val="0"/>
                        </a:spcAft>
                      </a:pPr>
                      <a:r>
                        <a:rPr lang="vi-VN" sz="2400" b="1" dirty="0">
                          <a:effectLst/>
                          <a:latin typeface="Times New Roman" panose="02020603050405020304"/>
                          <a:ea typeface="Times New Roman" panose="02020603050405020304"/>
                          <a:cs typeface=".VnTime"/>
                        </a:rPr>
                        <a:t>Nick</a:t>
                      </a:r>
                      <a:endParaRPr lang="en-US" sz="2400" dirty="0">
                        <a:effectLst/>
                        <a:latin typeface=".VnTime"/>
                        <a:ea typeface="Times New Roman" panose="02020603050405020304"/>
                        <a:cs typeface=".VnTime"/>
                      </a:endParaRPr>
                    </a:p>
                  </a:txBody>
                  <a:tcPr marL="68580" marR="68580" marT="0" marB="0" anchor="ctr"/>
                </a:tc>
              </a:tr>
              <a:tr h="832320">
                <a:tc>
                  <a:txBody>
                    <a:bodyPr/>
                    <a:lstStyle/>
                    <a:p>
                      <a:pPr>
                        <a:spcAft>
                          <a:spcPts val="0"/>
                        </a:spcAft>
                      </a:pPr>
                      <a:r>
                        <a:rPr lang="vi-VN" sz="2400" dirty="0">
                          <a:effectLst/>
                          <a:latin typeface="Times New Roman" panose="02020603050405020304"/>
                          <a:ea typeface="Times New Roman" panose="02020603050405020304"/>
                          <a:cs typeface=".VnTime"/>
                        </a:rPr>
                        <a:t>1. tried Dutch foods and drinks</a:t>
                      </a:r>
                      <a:endParaRPr lang="en-US" sz="2400" dirty="0">
                        <a:effectLst/>
                        <a:latin typeface=".VnTime"/>
                        <a:ea typeface="Times New Roman" panose="02020603050405020304"/>
                        <a:cs typeface=".VnTime"/>
                      </a:endParaRPr>
                    </a:p>
                  </a:txBody>
                  <a:tcPr marL="68580" marR="68580" marT="0" marB="0" anchor="ctr"/>
                </a:tc>
                <a:tc>
                  <a:txBody>
                    <a:bodyPr/>
                    <a:lstStyle/>
                    <a:p>
                      <a:pPr algn="ctr">
                        <a:spcAft>
                          <a:spcPts val="0"/>
                        </a:spcAft>
                      </a:pPr>
                      <a:endParaRPr lang="en-US" sz="2400" dirty="0">
                        <a:effectLst/>
                        <a:latin typeface=".VnTime"/>
                        <a:ea typeface="Times New Roman" panose="02020603050405020304"/>
                        <a:cs typeface=".VnTime"/>
                      </a:endParaRPr>
                    </a:p>
                  </a:txBody>
                  <a:tcPr marL="68580" marR="68580" marT="0" marB="0" anchor="ctr"/>
                </a:tc>
                <a:tc>
                  <a:txBody>
                    <a:bodyPr/>
                    <a:lstStyle/>
                    <a:p>
                      <a:pPr algn="ctr">
                        <a:spcAft>
                          <a:spcPts val="0"/>
                        </a:spcAft>
                      </a:pPr>
                      <a:endParaRPr lang="en-US" sz="2400">
                        <a:effectLst/>
                        <a:latin typeface=".VnTime"/>
                        <a:ea typeface="Times New Roman" panose="02020603050405020304"/>
                        <a:cs typeface=".VnTime"/>
                      </a:endParaRPr>
                    </a:p>
                  </a:txBody>
                  <a:tcPr marL="68580" marR="68580" marT="0" marB="0" anchor="ctr"/>
                </a:tc>
              </a:tr>
              <a:tr h="832320">
                <a:tc>
                  <a:txBody>
                    <a:bodyPr/>
                    <a:lstStyle/>
                    <a:p>
                      <a:pPr>
                        <a:spcAft>
                          <a:spcPts val="0"/>
                        </a:spcAft>
                      </a:pPr>
                      <a:r>
                        <a:rPr lang="vi-VN" sz="2400" dirty="0">
                          <a:effectLst/>
                          <a:latin typeface="Times New Roman" panose="02020603050405020304"/>
                          <a:ea typeface="Times New Roman" panose="02020603050405020304"/>
                          <a:cs typeface=".VnTime"/>
                        </a:rPr>
                        <a:t>2. watched traditional Dutch dancing</a:t>
                      </a:r>
                      <a:endParaRPr lang="en-US" sz="2400" dirty="0">
                        <a:effectLst/>
                        <a:latin typeface=".VnTime"/>
                        <a:ea typeface="Times New Roman" panose="02020603050405020304"/>
                        <a:cs typeface=".VnTime"/>
                      </a:endParaRPr>
                    </a:p>
                  </a:txBody>
                  <a:tcPr marL="68580" marR="68580" marT="0" marB="0" anchor="ctr"/>
                </a:tc>
                <a:tc>
                  <a:txBody>
                    <a:bodyPr/>
                    <a:lstStyle/>
                    <a:p>
                      <a:pPr algn="ctr">
                        <a:spcAft>
                          <a:spcPts val="0"/>
                        </a:spcAft>
                      </a:pPr>
                      <a:endParaRPr lang="en-US" sz="2400" dirty="0">
                        <a:effectLst/>
                        <a:latin typeface=".VnTime"/>
                        <a:ea typeface="Times New Roman" panose="02020603050405020304"/>
                        <a:cs typeface=".VnTime"/>
                      </a:endParaRPr>
                    </a:p>
                  </a:txBody>
                  <a:tcPr marL="68580" marR="68580" marT="0" marB="0" anchor="ctr"/>
                </a:tc>
                <a:tc>
                  <a:txBody>
                    <a:bodyPr/>
                    <a:lstStyle/>
                    <a:p>
                      <a:pPr algn="ctr" rtl="0">
                        <a:spcAft>
                          <a:spcPts val="0"/>
                        </a:spcAft>
                      </a:pPr>
                      <a:endParaRPr lang="en-US" sz="2400" dirty="0">
                        <a:effectLst/>
                        <a:latin typeface=".VnTime"/>
                        <a:ea typeface="Times New Roman" panose="02020603050405020304"/>
                        <a:cs typeface=".VnTime"/>
                      </a:endParaRPr>
                    </a:p>
                  </a:txBody>
                  <a:tcPr marL="68580" marR="68580" marT="0" marB="0" anchor="ctr"/>
                </a:tc>
              </a:tr>
              <a:tr h="606900">
                <a:tc>
                  <a:txBody>
                    <a:bodyPr/>
                    <a:lstStyle/>
                    <a:p>
                      <a:pPr>
                        <a:spcAft>
                          <a:spcPts val="0"/>
                        </a:spcAft>
                      </a:pPr>
                      <a:r>
                        <a:rPr lang="vi-VN" sz="2400" dirty="0">
                          <a:effectLst/>
                          <a:latin typeface="Times New Roman" panose="02020603050405020304"/>
                          <a:ea typeface="Times New Roman" panose="02020603050405020304"/>
                          <a:cs typeface=".VnTime"/>
                        </a:rPr>
                        <a:t>3. watched parades</a:t>
                      </a:r>
                      <a:endParaRPr lang="en-US" sz="2400" dirty="0">
                        <a:effectLst/>
                        <a:latin typeface=".VnTime"/>
                        <a:ea typeface="Times New Roman" panose="02020603050405020304"/>
                        <a:cs typeface=".VnTime"/>
                      </a:endParaRPr>
                    </a:p>
                  </a:txBody>
                  <a:tcPr marL="68580" marR="68580" marT="0" marB="0" anchor="ctr"/>
                </a:tc>
                <a:tc>
                  <a:txBody>
                    <a:bodyPr/>
                    <a:lstStyle/>
                    <a:p>
                      <a:pPr algn="ctr">
                        <a:spcAft>
                          <a:spcPts val="0"/>
                        </a:spcAft>
                      </a:pPr>
                      <a:endParaRPr lang="en-US" sz="2400" dirty="0">
                        <a:effectLst/>
                        <a:latin typeface=".VnTime"/>
                        <a:ea typeface="Times New Roman" panose="02020603050405020304"/>
                        <a:cs typeface=".VnTime"/>
                      </a:endParaRPr>
                    </a:p>
                  </a:txBody>
                  <a:tcPr marL="68580" marR="68580" marT="0" marB="0" anchor="ctr"/>
                </a:tc>
                <a:tc>
                  <a:txBody>
                    <a:bodyPr/>
                    <a:lstStyle/>
                    <a:p>
                      <a:pPr algn="ctr" rtl="0">
                        <a:spcAft>
                          <a:spcPts val="0"/>
                        </a:spcAft>
                      </a:pPr>
                      <a:endParaRPr lang="en-US" sz="2400" dirty="0">
                        <a:effectLst/>
                        <a:latin typeface=".VnTime"/>
                        <a:ea typeface="Times New Roman" panose="02020603050405020304"/>
                        <a:cs typeface=".VnTime"/>
                      </a:endParaRPr>
                    </a:p>
                  </a:txBody>
                  <a:tcPr marL="68580" marR="68580" marT="0" marB="0" anchor="ctr"/>
                </a:tc>
              </a:tr>
              <a:tr h="606900">
                <a:tc>
                  <a:txBody>
                    <a:bodyPr/>
                    <a:lstStyle/>
                    <a:p>
                      <a:pPr>
                        <a:spcAft>
                          <a:spcPts val="0"/>
                        </a:spcAft>
                      </a:pPr>
                      <a:r>
                        <a:rPr lang="vi-VN" sz="2400">
                          <a:effectLst/>
                          <a:latin typeface="Times New Roman" panose="02020603050405020304"/>
                          <a:ea typeface="Times New Roman" panose="02020603050405020304"/>
                          <a:cs typeface=".VnTime"/>
                        </a:rPr>
                        <a:t>4. listened to folk music</a:t>
                      </a:r>
                      <a:endParaRPr lang="en-US" sz="2400">
                        <a:effectLst/>
                        <a:latin typeface=".VnTime"/>
                        <a:ea typeface="Times New Roman" panose="02020603050405020304"/>
                        <a:cs typeface=".VnTime"/>
                      </a:endParaRPr>
                    </a:p>
                  </a:txBody>
                  <a:tcPr marL="68580" marR="68580" marT="0" marB="0" anchor="ctr"/>
                </a:tc>
                <a:tc>
                  <a:txBody>
                    <a:bodyPr/>
                    <a:lstStyle/>
                    <a:p>
                      <a:pPr algn="ctr">
                        <a:spcAft>
                          <a:spcPts val="0"/>
                        </a:spcAft>
                      </a:pPr>
                      <a:endParaRPr lang="en-US" sz="2400" dirty="0">
                        <a:effectLst/>
                        <a:latin typeface=".VnTime"/>
                        <a:ea typeface="Times New Roman" panose="02020603050405020304"/>
                        <a:cs typeface=".VnTime"/>
                      </a:endParaRPr>
                    </a:p>
                  </a:txBody>
                  <a:tcPr marL="68580" marR="68580" marT="0" marB="0" anchor="ctr"/>
                </a:tc>
                <a:tc>
                  <a:txBody>
                    <a:bodyPr/>
                    <a:lstStyle/>
                    <a:p>
                      <a:pPr algn="ctr">
                        <a:spcAft>
                          <a:spcPts val="0"/>
                        </a:spcAft>
                      </a:pPr>
                      <a:endParaRPr lang="en-US" sz="2400" dirty="0">
                        <a:effectLst/>
                        <a:latin typeface=".VnTime"/>
                        <a:ea typeface="Times New Roman" panose="02020603050405020304"/>
                        <a:cs typeface=".VnTime"/>
                      </a:endParaRPr>
                    </a:p>
                  </a:txBody>
                  <a:tcPr marL="68580" marR="68580" marT="0" marB="0" anchor="ctr"/>
                </a:tc>
              </a:tr>
              <a:tr h="832320">
                <a:tc>
                  <a:txBody>
                    <a:bodyPr/>
                    <a:lstStyle/>
                    <a:p>
                      <a:pPr>
                        <a:spcAft>
                          <a:spcPts val="0"/>
                        </a:spcAft>
                      </a:pPr>
                      <a:r>
                        <a:rPr lang="vi-VN" sz="2400" dirty="0">
                          <a:effectLst/>
                          <a:latin typeface="Times New Roman" panose="02020603050405020304"/>
                          <a:ea typeface="Times New Roman" panose="02020603050405020304"/>
                          <a:cs typeface=".VnTime"/>
                        </a:rPr>
                        <a:t>5. was interested in the festival</a:t>
                      </a:r>
                      <a:endParaRPr lang="en-US" sz="2400" dirty="0">
                        <a:effectLst/>
                        <a:latin typeface=".VnTime"/>
                        <a:ea typeface="Times New Roman" panose="02020603050405020304"/>
                        <a:cs typeface=".VnTime"/>
                      </a:endParaRPr>
                    </a:p>
                  </a:txBody>
                  <a:tcPr marL="68580" marR="68580" marT="0" marB="0" anchor="ctr"/>
                </a:tc>
                <a:tc>
                  <a:txBody>
                    <a:bodyPr/>
                    <a:lstStyle/>
                    <a:p>
                      <a:pPr algn="ctr">
                        <a:spcAft>
                          <a:spcPts val="0"/>
                        </a:spcAft>
                      </a:pPr>
                      <a:endParaRPr lang="en-US" sz="2400" dirty="0">
                        <a:effectLst/>
                        <a:latin typeface=".VnTime"/>
                        <a:ea typeface="Times New Roman" panose="02020603050405020304"/>
                        <a:cs typeface=".VnTime"/>
                      </a:endParaRPr>
                    </a:p>
                  </a:txBody>
                  <a:tcPr marL="68580" marR="68580" marT="0" marB="0" anchor="ctr"/>
                </a:tc>
                <a:tc>
                  <a:txBody>
                    <a:bodyPr/>
                    <a:lstStyle/>
                    <a:p>
                      <a:pPr algn="ctr" rtl="0">
                        <a:spcAft>
                          <a:spcPts val="0"/>
                        </a:spcAft>
                      </a:pPr>
                      <a:endParaRPr lang="en-US" sz="2400" dirty="0">
                        <a:effectLst/>
                        <a:latin typeface=".VnTime"/>
                        <a:ea typeface="Times New Roman" panose="02020603050405020304"/>
                        <a:cs typeface=".VnTime"/>
                      </a:endParaRPr>
                    </a:p>
                  </a:txBody>
                  <a:tcPr marL="68580" marR="68580" marT="0" marB="0" anchor="ctr"/>
                </a:tc>
              </a:tr>
            </a:tbl>
          </a:graphicData>
        </a:graphic>
      </p:graphicFrame>
      <p:sp>
        <p:nvSpPr>
          <p:cNvPr id="5" name="TextBox 4"/>
          <p:cNvSpPr txBox="1">
            <a:spLocks noChangeArrowheads="1"/>
          </p:cNvSpPr>
          <p:nvPr/>
        </p:nvSpPr>
        <p:spPr bwMode="auto">
          <a:xfrm>
            <a:off x="4935538" y="2890838"/>
            <a:ext cx="1066800" cy="523875"/>
          </a:xfrm>
          <a:prstGeom prst="rect">
            <a:avLst/>
          </a:prstGeom>
          <a:noFill/>
          <a:ln w="9525">
            <a:noFill/>
            <a:miter lim="800000"/>
          </a:ln>
        </p:spPr>
        <p:txBody>
          <a:bodyPr>
            <a:spAutoFit/>
          </a:bodyPr>
          <a:lstStyle/>
          <a:p>
            <a:pPr algn="ctr"/>
            <a:r>
              <a:rPr lang="vi-VN" sz="2800" b="1"/>
              <a:t>√</a:t>
            </a:r>
            <a:endParaRPr lang="en-US" sz="2800" b="1">
              <a:latin typeface="Calibri" panose="020F0502020204030204"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4919663" y="3775075"/>
            <a:ext cx="1066800" cy="7683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629400" y="3775075"/>
            <a:ext cx="1066800" cy="7683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941888" y="5029200"/>
            <a:ext cx="1066800" cy="76835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4910138" y="5715000"/>
            <a:ext cx="1066800" cy="76835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6562725" y="4495800"/>
            <a:ext cx="1066800" cy="768350"/>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6562725" y="5680075"/>
            <a:ext cx="1066800" cy="768350"/>
          </a:xfrm>
          <a:prstGeom prst="rect">
            <a:avLst/>
          </a:prstGeom>
          <a:noFill/>
          <a:ln w="9525">
            <a:noFill/>
            <a:miter lim="800000"/>
            <a:headEnd/>
            <a:tailEnd/>
          </a:ln>
        </p:spPr>
      </p:pic>
      <p:pic>
        <p:nvPicPr>
          <p:cNvPr id="2" name="25-track-25_3">
            <a:hlinkClick r:id="" action="ppaction://media"/>
          </p:cNvPr>
          <p:cNvPicPr>
            <a:picLocks noGrp="1" noChangeAspect="1"/>
          </p:cNvPicPr>
          <p:nvPr>
            <p:ph sz="half" idx="2"/>
            <a:audioFile r:link="rId1"/>
            <p:extLst>
              <p:ext uri="{DAA4B4D4-6D71-4841-9C94-3DE7FCFB9230}">
                <p14:media xmlns:p14="http://schemas.microsoft.com/office/powerpoint/2010/main" xmlns="" r:embed="rId5"/>
              </p:ext>
            </p:extLst>
          </p:nvPr>
        </p:nvPicPr>
        <p:blipFill>
          <a:blip r:embed="rId6" cstate="print"/>
          <a:stretch>
            <a:fillRect/>
          </a:stretch>
        </p:blipFill>
        <p:spPr>
          <a:xfrm>
            <a:off x="7962265" y="142430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barn(inVertical)">
                                      <p:cBhvr>
                                        <p:cTn id="24" dur="5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75"/>
                                        </p:tgtEl>
                                        <p:attrNameLst>
                                          <p:attrName>style.visibility</p:attrName>
                                        </p:attrNameLst>
                                      </p:cBhvr>
                                      <p:to>
                                        <p:strVal val="visible"/>
                                      </p:to>
                                    </p:set>
                                    <p:animEffect transition="in" filter="barn(inVertical)">
                                      <p:cBhvr>
                                        <p:cTn id="29" dur="500"/>
                                        <p:tgtEl>
                                          <p:spTgt spid="307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barn(inVertical)">
                                      <p:cBhvr>
                                        <p:cTn id="34" dur="500"/>
                                        <p:tgtEl>
                                          <p:spTgt spid="307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barn(inVertical)">
                                      <p:cBhvr>
                                        <p:cTn id="39" dur="500"/>
                                        <p:tgtEl>
                                          <p:spTgt spid="307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077"/>
                                        </p:tgtEl>
                                        <p:attrNameLst>
                                          <p:attrName>style.visibility</p:attrName>
                                        </p:attrNameLst>
                                      </p:cBhvr>
                                      <p:to>
                                        <p:strVal val="visible"/>
                                      </p:to>
                                    </p:set>
                                    <p:animEffect transition="in" filter="barn(inVertical)">
                                      <p:cBhvr>
                                        <p:cTn id="44" dur="500"/>
                                        <p:tgtEl>
                                          <p:spTgt spid="307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079"/>
                                        </p:tgtEl>
                                        <p:attrNameLst>
                                          <p:attrName>style.visibility</p:attrName>
                                        </p:attrNameLst>
                                      </p:cBhvr>
                                      <p:to>
                                        <p:strVal val="visible"/>
                                      </p:to>
                                    </p:set>
                                    <p:animEffect transition="in" filter="barn(inVertical)">
                                      <p:cBhvr>
                                        <p:cTn id="49"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18857" fill="hold"/>
                                        <p:tgtEl>
                                          <p:spTgt spid="2"/>
                                        </p:tgtEl>
                                      </p:cBhvr>
                                    </p:cmd>
                                  </p:childTnLst>
                                </p:cTn>
                              </p:par>
                            </p:childTnLst>
                          </p:cTn>
                        </p:par>
                      </p:childTnLst>
                    </p:cTn>
                  </p:par>
                </p:childTnLst>
              </p:cTn>
              <p:nextCondLst>
                <p:cond evt="onClick" delay="0">
                  <p:tgtEl>
                    <p:spTgt spid="2"/>
                  </p:tgtEl>
                </p:cond>
              </p:nextCondLst>
            </p:seq>
            <p:audio>
              <p:cMediaNode vol="80000">
                <p:cTn id="55"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lstStyle/>
          <a:p>
            <a:pPr marL="0" indent="0">
              <a:lnSpc>
                <a:spcPct val="115000"/>
              </a:lnSpc>
              <a:buFont typeface="Arial" panose="020B0604020202020204" pitchFamily="34" charset="0"/>
              <a:buNone/>
            </a:pPr>
            <a:r>
              <a:rPr lang="vi-VN" sz="3600" b="1" smtClean="0">
                <a:solidFill>
                  <a:srgbClr val="FF0000"/>
                </a:solidFill>
                <a:latin typeface="Times New Roman" panose="02020603050405020304" pitchFamily="18" charset="0"/>
                <a:ea typeface="Batang"/>
                <a:cs typeface=".VnTime" pitchFamily="34" charset="0"/>
              </a:rPr>
              <a:t>Writing</a:t>
            </a:r>
          </a:p>
          <a:p>
            <a:pPr marL="0" indent="0">
              <a:buFont typeface="Arial" panose="020B0604020202020204" pitchFamily="34" charset="0"/>
              <a:buNone/>
            </a:pPr>
            <a:endParaRPr lang="en-US" smtClean="0">
              <a:ea typeface="Batang"/>
              <a:cs typeface=".VnTime"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588010" y="745490"/>
            <a:ext cx="8099425" cy="58458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barn(inVertical)">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cstate="print"/>
          <a:srcRect/>
          <a:stretch>
            <a:fillRect/>
          </a:stretch>
        </p:blipFill>
        <p:spPr bwMode="auto">
          <a:xfrm>
            <a:off x="0" y="0"/>
            <a:ext cx="9144000" cy="6781800"/>
          </a:xfrm>
          <a:prstGeom prst="rect">
            <a:avLst/>
          </a:prstGeom>
          <a:noFill/>
          <a:ln w="9525">
            <a:noFill/>
            <a:miter lim="800000"/>
            <a:headEnd/>
            <a:tailEnd/>
          </a:ln>
        </p:spPr>
      </p:pic>
      <p:sp>
        <p:nvSpPr>
          <p:cNvPr id="3" name="Content Placeholder 2"/>
          <p:cNvSpPr>
            <a:spLocks noGrp="1"/>
          </p:cNvSpPr>
          <p:nvPr>
            <p:ph idx="1"/>
          </p:nvPr>
        </p:nvSpPr>
        <p:spPr>
          <a:xfrm>
            <a:off x="457200" y="533400"/>
            <a:ext cx="7772400" cy="5592763"/>
          </a:xfrm>
        </p:spPr>
        <p:txBody>
          <a:bodyPr rtlCol="0">
            <a:normAutofit lnSpcReduction="10000"/>
          </a:bodyPr>
          <a:lstStyle/>
          <a:p>
            <a:pPr marL="0" indent="0" fontAlgn="auto">
              <a:spcAft>
                <a:spcPts val="0"/>
              </a:spcAft>
              <a:buFont typeface="Arial" panose="020B0604020202020204" pitchFamily="34" charset="0"/>
              <a:buNone/>
              <a:defRPr/>
            </a:pPr>
            <a:r>
              <a:rPr lang="vi-VN" b="1" dirty="0" smtClean="0">
                <a:latin typeface="+mj-lt"/>
              </a:rPr>
              <a:t>Tips: </a:t>
            </a:r>
          </a:p>
          <a:p>
            <a:pPr marL="0" indent="0" fontAlgn="auto">
              <a:spcAft>
                <a:spcPts val="0"/>
              </a:spcAft>
              <a:buFont typeface="Arial" panose="020B0604020202020204" pitchFamily="34" charset="0"/>
              <a:buNone/>
              <a:defRPr/>
            </a:pPr>
            <a:r>
              <a:rPr lang="vi-VN" dirty="0" smtClean="0">
                <a:latin typeface="+mj-lt"/>
              </a:rPr>
              <a:t>In your reply email, you should answer these questions:</a:t>
            </a:r>
          </a:p>
          <a:p>
            <a:pPr fontAlgn="auto">
              <a:spcAft>
                <a:spcPts val="0"/>
              </a:spcAft>
              <a:buFontTx/>
              <a:buChar char="-"/>
              <a:defRPr/>
            </a:pPr>
            <a:r>
              <a:rPr lang="vi-VN" dirty="0" smtClean="0">
                <a:latin typeface="+mj-lt"/>
              </a:rPr>
              <a:t>What kinds of transport to use: bus, bicycle or taxi?</a:t>
            </a:r>
            <a:r>
              <a:rPr lang="en-US" dirty="0" smtClean="0">
                <a:latin typeface="+mj-lt"/>
              </a:rPr>
              <a:t> </a:t>
            </a:r>
            <a:endParaRPr lang="vi-VN" dirty="0" smtClean="0">
              <a:latin typeface="+mj-lt"/>
            </a:endParaRPr>
          </a:p>
          <a:p>
            <a:pPr fontAlgn="auto">
              <a:spcAft>
                <a:spcPts val="0"/>
              </a:spcAft>
              <a:buFontTx/>
              <a:buChar char="-"/>
              <a:defRPr/>
            </a:pPr>
            <a:r>
              <a:rPr lang="vi-VN" dirty="0" smtClean="0">
                <a:latin typeface="+mj-lt"/>
              </a:rPr>
              <a:t>Do you agree with Mai’s idea that you and she will go there by bicycle?</a:t>
            </a:r>
          </a:p>
          <a:p>
            <a:pPr fontAlgn="auto">
              <a:spcAft>
                <a:spcPts val="0"/>
              </a:spcAft>
              <a:buFontTx/>
              <a:buChar char="-"/>
              <a:defRPr/>
            </a:pPr>
            <a:r>
              <a:rPr lang="en-US" altLang="vi-VN" dirty="0" smtClean="0">
                <a:latin typeface="+mj-lt"/>
              </a:rPr>
              <a:t>D</a:t>
            </a:r>
            <a:r>
              <a:rPr lang="vi-VN" dirty="0" smtClean="0">
                <a:latin typeface="+mj-lt"/>
              </a:rPr>
              <a:t>o you want to visit Mai’s grandmother with her?</a:t>
            </a:r>
            <a:r>
              <a:rPr lang="en-US" i="1" dirty="0"/>
              <a:t/>
            </a:r>
            <a:br>
              <a:rPr lang="en-US" i="1" dirty="0"/>
            </a:br>
            <a:r>
              <a:rPr lang="en-US" dirty="0"/>
              <a:t/>
            </a:r>
            <a:br>
              <a:rPr lang="en-US" dirty="0"/>
            </a:br>
            <a:endParaRPr lang="vi-VN"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pPr marL="0" indent="0" algn="just">
              <a:buNone/>
            </a:pPr>
            <a:endParaRPr lang="en-US" sz="2400">
              <a:latin typeface="Times New Roman" panose="02020603050405020304" pitchFamily="18" charset="0"/>
              <a:cs typeface="Times New Roman" panose="02020603050405020304" pitchFamily="18" charset="0"/>
            </a:endParaRPr>
          </a:p>
          <a:p>
            <a:pPr marL="0" indent="0" algn="just">
              <a:buNone/>
            </a:pPr>
            <a:r>
              <a:rPr lang="en-US" sz="2400">
                <a:latin typeface="Times New Roman" panose="02020603050405020304" pitchFamily="18" charset="0"/>
                <a:cs typeface="Times New Roman" panose="02020603050405020304" pitchFamily="18" charset="0"/>
              </a:rPr>
              <a:t>Hi Mai,</a:t>
            </a:r>
          </a:p>
          <a:p>
            <a:pPr marL="0" indent="0" algn="just">
              <a:buNone/>
            </a:pPr>
            <a:r>
              <a:rPr lang="en-US" sz="2400">
                <a:latin typeface="Times New Roman" panose="02020603050405020304" pitchFamily="18" charset="0"/>
                <a:cs typeface="Times New Roman" panose="02020603050405020304" pitchFamily="18" charset="0"/>
              </a:rPr>
              <a:t>Bicycle is a good idea. Cycling is good for our health and it’s a good occasion for us to do exercise. We should check our bicycles carefully before the trip. We also wear coats, hats, gloves, sunglasses and prepare some snacks and bottles of water. I will ride to Hoa’s house firstly and then both of us will get to your house. We and your father will start from your house. I think it will take less than 1 hour from your house to festival.</a:t>
            </a:r>
          </a:p>
          <a:p>
            <a:pPr marL="0" indent="0" algn="just">
              <a:buNone/>
            </a:pPr>
            <a:r>
              <a:rPr lang="en-US" sz="2400">
                <a:latin typeface="Times New Roman" panose="02020603050405020304" pitchFamily="18" charset="0"/>
                <a:cs typeface="Times New Roman" panose="02020603050405020304" pitchFamily="18" charset="0"/>
              </a:rPr>
              <a:t>How about Hoa?</a:t>
            </a:r>
          </a:p>
          <a:p>
            <a:pPr marL="0" indent="0" algn="just">
              <a:buNone/>
            </a:pPr>
            <a:r>
              <a:rPr lang="en-US" sz="2400">
                <a:latin typeface="Times New Roman" panose="02020603050405020304" pitchFamily="18" charset="0"/>
                <a:cs typeface="Times New Roman" panose="02020603050405020304" pitchFamily="18" charset="0"/>
              </a:rPr>
              <a:t>Cheers,</a:t>
            </a:r>
          </a:p>
          <a:p>
            <a:pPr marL="0" indent="0" algn="just">
              <a:buNone/>
            </a:pPr>
            <a:r>
              <a:rPr lang="en-US" sz="2400">
                <a:latin typeface="Times New Roman" panose="02020603050405020304" pitchFamily="18" charset="0"/>
                <a:cs typeface="Times New Roman" panose="02020603050405020304" pitchFamily="18" charset="0"/>
              </a:rPr>
              <a:t>Nam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Picture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981200" y="1143000"/>
            <a:ext cx="6705600" cy="4983163"/>
          </a:xfrm>
        </p:spPr>
        <p:txBody>
          <a:bodyPr rtlCol="0">
            <a:normAutofit/>
          </a:bodyPr>
          <a:lstStyle/>
          <a:p>
            <a:pPr marL="0" indent="0" fontAlgn="auto">
              <a:spcAft>
                <a:spcPts val="0"/>
              </a:spcAft>
              <a:buFont typeface="Arial" panose="020B0604020202020204" pitchFamily="34" charset="0"/>
              <a:buNone/>
              <a:defRPr/>
            </a:pPr>
            <a:r>
              <a:rPr lang="vi-VN" sz="4000" b="1" dirty="0" smtClean="0">
                <a:solidFill>
                  <a:srgbClr val="FF0000"/>
                </a:solidFill>
                <a:latin typeface="+mj-lt"/>
              </a:rPr>
              <a:t>Homework: </a:t>
            </a:r>
          </a:p>
          <a:p>
            <a:pPr fontAlgn="auto">
              <a:lnSpc>
                <a:spcPct val="115000"/>
              </a:lnSpc>
              <a:spcAft>
                <a:spcPts val="0"/>
              </a:spcAft>
              <a:buFont typeface="Arial" panose="020B0604020202020204" pitchFamily="34" charset="0"/>
              <a:buChar char="•"/>
              <a:defRPr/>
            </a:pPr>
            <a:r>
              <a:rPr lang="vi-VN" dirty="0" smtClean="0">
                <a:latin typeface="Times New Roman" panose="02020603050405020304"/>
                <a:ea typeface="Batang"/>
                <a:cs typeface=".VnTime"/>
              </a:rPr>
              <a:t>Do </a:t>
            </a:r>
            <a:r>
              <a:rPr lang="vi-VN" dirty="0">
                <a:latin typeface="Times New Roman" panose="02020603050405020304"/>
                <a:ea typeface="Batang"/>
                <a:cs typeface=".VnTime"/>
              </a:rPr>
              <a:t>exercises on workbook.</a:t>
            </a:r>
            <a:endParaRPr lang="en-US" dirty="0">
              <a:latin typeface=".VnTime"/>
              <a:ea typeface="Times New Roman" panose="02020603050405020304"/>
              <a:cs typeface=".VnTime"/>
            </a:endParaRPr>
          </a:p>
          <a:p>
            <a:pPr fontAlgn="auto">
              <a:spcAft>
                <a:spcPts val="0"/>
              </a:spcAft>
              <a:buFont typeface="Arial" panose="020B0604020202020204" pitchFamily="34" charset="0"/>
              <a:buChar char="•"/>
              <a:defRPr/>
            </a:pPr>
            <a:r>
              <a:rPr lang="en-US" dirty="0" smtClean="0">
                <a:latin typeface="Times New Roman" panose="02020603050405020304"/>
                <a:ea typeface="Calibri" panose="020F0502020204030204"/>
                <a:cs typeface=".VnTime"/>
              </a:rPr>
              <a:t>Review </a:t>
            </a:r>
            <a:r>
              <a:rPr lang="en-US" dirty="0">
                <a:latin typeface="Times New Roman" panose="02020603050405020304"/>
                <a:ea typeface="Calibri" panose="020F0502020204030204"/>
                <a:cs typeface=".VnTime"/>
              </a:rPr>
              <a:t>unit 7, 8, </a:t>
            </a:r>
            <a:r>
              <a:rPr lang="en-US" dirty="0" smtClean="0">
                <a:latin typeface="Times New Roman" panose="02020603050405020304"/>
                <a:ea typeface="Calibri" panose="020F0502020204030204"/>
                <a:cs typeface=".VnTime"/>
              </a:rPr>
              <a:t>9</a:t>
            </a:r>
            <a:r>
              <a:rPr lang="vi-VN" dirty="0" smtClean="0">
                <a:latin typeface="Times New Roman" panose="02020603050405020304"/>
                <a:ea typeface="Calibri" panose="020F0502020204030204"/>
                <a:cs typeface=".VnTime"/>
              </a:rPr>
              <a:t>.</a:t>
            </a:r>
            <a:endParaRPr lang="en-US" dirty="0">
              <a:latin typeface=".VnTime"/>
              <a:ea typeface="Times New Roman" panose="02020603050405020304"/>
              <a:cs typeface=".VnTime"/>
            </a:endParaRPr>
          </a:p>
          <a:p>
            <a:pPr fontAlgn="auto">
              <a:spcAft>
                <a:spcPts val="0"/>
              </a:spcAft>
              <a:buFont typeface="Arial" panose="020B0604020202020204" pitchFamily="34" charset="0"/>
              <a:buChar char="•"/>
              <a:defRPr/>
            </a:pPr>
            <a:r>
              <a:rPr lang="en-US" dirty="0" smtClean="0">
                <a:latin typeface="Times New Roman" panose="02020603050405020304"/>
                <a:ea typeface="Calibri" panose="020F0502020204030204"/>
              </a:rPr>
              <a:t>Prepare </a:t>
            </a:r>
            <a:r>
              <a:rPr lang="en-US" dirty="0">
                <a:latin typeface="Times New Roman" panose="02020603050405020304"/>
                <a:ea typeface="Calibri" panose="020F0502020204030204"/>
              </a:rPr>
              <a:t>for  the 45 </a:t>
            </a:r>
            <a:r>
              <a:rPr lang="en-US" dirty="0" smtClean="0">
                <a:latin typeface="Times New Roman" panose="02020603050405020304"/>
                <a:ea typeface="Calibri" panose="020F0502020204030204"/>
              </a:rPr>
              <a:t>test</a:t>
            </a:r>
            <a:r>
              <a:rPr lang="vi-VN" dirty="0" smtClean="0">
                <a:latin typeface="Times New Roman" panose="02020603050405020304"/>
                <a:ea typeface="Calibri" panose="020F0502020204030204"/>
              </a:rPr>
              <a:t>.</a:t>
            </a:r>
            <a:endParaRPr lang="vi-VN" dirty="0">
              <a:latin typeface="+mj-lt"/>
            </a:endParaRPr>
          </a:p>
          <a:p>
            <a:pPr fontAlgn="auto">
              <a:spcAft>
                <a:spcPts val="0"/>
              </a:spcAft>
              <a:buFont typeface="Arial" panose="020B0604020202020204" pitchFamily="34" charset="0"/>
              <a:buChar char="•"/>
              <a:defRPr/>
            </a:pPr>
            <a:r>
              <a:rPr lang="vi-VN" dirty="0" smtClean="0">
                <a:latin typeface="+mj-lt"/>
                <a:ea typeface="Calibri" panose="020F0502020204030204"/>
              </a:rPr>
              <a:t>Complete the email in task 6 and submit in next lesson.</a:t>
            </a:r>
            <a:endParaRPr lang="vi-VN" dirty="0" smtClean="0">
              <a:latin typeface="Times New Roman" panose="02020603050405020304"/>
              <a:ea typeface="Calibri" panose="020F0502020204030204"/>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7" name="Picture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698" name="Title 1"/>
          <p:cNvSpPr>
            <a:spLocks noGrp="1"/>
          </p:cNvSpPr>
          <p:nvPr>
            <p:ph type="title"/>
          </p:nvPr>
        </p:nvSpPr>
        <p:spPr>
          <a:xfrm>
            <a:off x="533400" y="2590800"/>
            <a:ext cx="8229600" cy="1143000"/>
          </a:xfrm>
        </p:spPr>
        <p:txBody>
          <a:bodyPr/>
          <a:lstStyle/>
          <a:p>
            <a:r>
              <a:rPr lang="vi-VN" sz="7200" b="1" smtClean="0"/>
              <a:t>See you again!</a:t>
            </a:r>
            <a:endParaRPr lang="en-US" sz="7200"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258762"/>
          </a:xfrm>
        </p:spPr>
        <p:txBody>
          <a:bodyPr/>
          <a:lstStyle/>
          <a:p>
            <a:r>
              <a:rPr lang="en-US" dirty="0" smtClean="0"/>
              <a:t>Practice</a:t>
            </a:r>
            <a:endParaRPr lang="en-US" dirty="0"/>
          </a:p>
        </p:txBody>
      </p:sp>
      <p:sp>
        <p:nvSpPr>
          <p:cNvPr id="3" name="Content Placeholder 2"/>
          <p:cNvSpPr>
            <a:spLocks noGrp="1"/>
          </p:cNvSpPr>
          <p:nvPr>
            <p:ph idx="1"/>
          </p:nvPr>
        </p:nvSpPr>
        <p:spPr>
          <a:xfrm>
            <a:off x="533400" y="533400"/>
            <a:ext cx="8153400" cy="6324600"/>
          </a:xfrm>
        </p:spPr>
        <p:txBody>
          <a:bodyPr/>
          <a:lstStyle/>
          <a:p>
            <a:r>
              <a:rPr lang="en-US" sz="1000" b="1" i="1" smtClean="0">
                <a:latin typeface="Arial" pitchFamily="34" charset="0"/>
                <a:cs typeface="Arial" pitchFamily="34" charset="0"/>
              </a:rPr>
              <a:t>I</a:t>
            </a:r>
            <a:r>
              <a:rPr lang="en-US" sz="1000" b="1" i="1" dirty="0" smtClean="0">
                <a:latin typeface="Arial" pitchFamily="34" charset="0"/>
                <a:cs typeface="Arial" pitchFamily="34" charset="0"/>
              </a:rPr>
              <a:t>. Choose the best answer </a:t>
            </a:r>
            <a:r>
              <a:rPr lang="en-US" sz="1000" b="1" i="1" dirty="0" smtClean="0">
                <a:latin typeface="Arial" pitchFamily="34" charset="0"/>
                <a:cs typeface="Arial" pitchFamily="34" charset="0"/>
              </a:rPr>
              <a:t>. </a:t>
            </a:r>
            <a:endParaRPr lang="en-US" sz="1000" dirty="0" smtClean="0">
              <a:latin typeface="Arial" pitchFamily="34" charset="0"/>
              <a:cs typeface="Arial" pitchFamily="34" charset="0"/>
            </a:endParaRPr>
          </a:p>
          <a:p>
            <a:pPr>
              <a:buNone/>
            </a:pPr>
            <a:r>
              <a:rPr lang="en-US" sz="1000" dirty="0" smtClean="0">
                <a:latin typeface="Arial" pitchFamily="34" charset="0"/>
                <a:cs typeface="Arial" pitchFamily="34" charset="0"/>
              </a:rPr>
              <a:t>1</a:t>
            </a:r>
            <a:r>
              <a:rPr lang="en-US" sz="1000" dirty="0" smtClean="0">
                <a:latin typeface="Arial" pitchFamily="34" charset="0"/>
                <a:cs typeface="Arial" pitchFamily="34" charset="0"/>
              </a:rPr>
              <a:t>. </a:t>
            </a:r>
            <a:r>
              <a:rPr lang="en-US" sz="1000" dirty="0" smtClean="0">
                <a:latin typeface="Arial" pitchFamily="34" charset="0"/>
                <a:cs typeface="Arial" pitchFamily="34" charset="0"/>
              </a:rPr>
              <a:t>A film in which fun and romantic is called a/an ................. </a:t>
            </a:r>
          </a:p>
          <a:p>
            <a:r>
              <a:rPr lang="en-US" sz="1000" dirty="0" smtClean="0">
                <a:latin typeface="Arial" pitchFamily="34" charset="0"/>
                <a:cs typeface="Arial" pitchFamily="34" charset="0"/>
              </a:rPr>
              <a:t>A. thriller	B. comedy	C. romantic comedy	D. animation</a:t>
            </a:r>
          </a:p>
          <a:p>
            <a:pPr>
              <a:buNone/>
            </a:pPr>
            <a:r>
              <a:rPr lang="en-US" sz="1000" dirty="0" smtClean="0">
                <a:latin typeface="Arial" pitchFamily="34" charset="0"/>
                <a:cs typeface="Arial" pitchFamily="34" charset="0"/>
              </a:rPr>
              <a:t>2</a:t>
            </a:r>
            <a:r>
              <a:rPr lang="en-US" sz="1000" dirty="0" smtClean="0">
                <a:latin typeface="Arial" pitchFamily="34" charset="0"/>
                <a:cs typeface="Arial" pitchFamily="34" charset="0"/>
              </a:rPr>
              <a:t>. </a:t>
            </a:r>
            <a:r>
              <a:rPr lang="en-US" sz="1000" dirty="0" smtClean="0">
                <a:latin typeface="Arial" pitchFamily="34" charset="0"/>
                <a:cs typeface="Arial" pitchFamily="34" charset="0"/>
              </a:rPr>
              <a:t>The movie on TV last night made me  ................. .</a:t>
            </a:r>
          </a:p>
          <a:p>
            <a:r>
              <a:rPr lang="en-US" sz="1000" dirty="0" smtClean="0">
                <a:latin typeface="Arial" pitchFamily="34" charset="0"/>
                <a:cs typeface="Arial" pitchFamily="34" charset="0"/>
              </a:rPr>
              <a:t>A. bore	B. boring	C. bored	D. boredom</a:t>
            </a:r>
          </a:p>
          <a:p>
            <a:pPr>
              <a:buNone/>
            </a:pPr>
            <a:r>
              <a:rPr lang="en-US" sz="1000" dirty="0" smtClean="0">
                <a:latin typeface="Arial" pitchFamily="34" charset="0"/>
                <a:cs typeface="Arial" pitchFamily="34" charset="0"/>
              </a:rPr>
              <a:t>3</a:t>
            </a:r>
            <a:r>
              <a:rPr lang="en-US" sz="1000" dirty="0" smtClean="0">
                <a:latin typeface="Arial" pitchFamily="34" charset="0"/>
                <a:cs typeface="Arial" pitchFamily="34" charset="0"/>
              </a:rPr>
              <a:t>. </a:t>
            </a:r>
            <a:r>
              <a:rPr lang="en-US" sz="1000" dirty="0" smtClean="0">
                <a:latin typeface="Arial" pitchFamily="34" charset="0"/>
                <a:cs typeface="Arial" pitchFamily="34" charset="0"/>
              </a:rPr>
              <a:t>They are really ................. in going to the cinema tonight.</a:t>
            </a:r>
          </a:p>
          <a:p>
            <a:r>
              <a:rPr lang="en-US" sz="1000" dirty="0" smtClean="0">
                <a:latin typeface="Arial" pitchFamily="34" charset="0"/>
                <a:cs typeface="Arial" pitchFamily="34" charset="0"/>
              </a:rPr>
              <a:t>A. excited	B. interested	C. amused  		D. pleased</a:t>
            </a:r>
          </a:p>
          <a:p>
            <a:pPr>
              <a:buNone/>
            </a:pPr>
            <a:r>
              <a:rPr lang="en-US" sz="1000" dirty="0" smtClean="0">
                <a:latin typeface="Arial" pitchFamily="34" charset="0"/>
                <a:cs typeface="Arial" pitchFamily="34" charset="0"/>
              </a:rPr>
              <a:t>4</a:t>
            </a:r>
            <a:r>
              <a:rPr lang="en-US" sz="1000" dirty="0" smtClean="0">
                <a:latin typeface="Arial" pitchFamily="34" charset="0"/>
                <a:cs typeface="Arial" pitchFamily="34" charset="0"/>
              </a:rPr>
              <a:t>. </a:t>
            </a:r>
            <a:r>
              <a:rPr lang="en-US" sz="1000" dirty="0" smtClean="0">
                <a:latin typeface="Arial" pitchFamily="34" charset="0"/>
                <a:cs typeface="Arial" pitchFamily="34" charset="0"/>
              </a:rPr>
              <a:t>................. beginning with a terrible disaster, the film has a happy ending.</a:t>
            </a:r>
          </a:p>
          <a:p>
            <a:r>
              <a:rPr lang="en-US" sz="1000" dirty="0" smtClean="0">
                <a:latin typeface="Arial" pitchFamily="34" charset="0"/>
                <a:cs typeface="Arial" pitchFamily="34" charset="0"/>
              </a:rPr>
              <a:t>A. In spite of	B. Despite of	C. Although		     D. However</a:t>
            </a:r>
          </a:p>
          <a:p>
            <a:pPr>
              <a:buNone/>
            </a:pPr>
            <a:r>
              <a:rPr lang="en-US" sz="1000" dirty="0" smtClean="0">
                <a:latin typeface="Arial" pitchFamily="34" charset="0"/>
                <a:cs typeface="Arial" pitchFamily="34" charset="0"/>
              </a:rPr>
              <a:t>5</a:t>
            </a:r>
            <a:r>
              <a:rPr lang="en-US" sz="1000" dirty="0" smtClean="0">
                <a:latin typeface="Arial" pitchFamily="34" charset="0"/>
                <a:cs typeface="Arial" pitchFamily="34" charset="0"/>
              </a:rPr>
              <a:t>. </a:t>
            </a:r>
            <a:r>
              <a:rPr lang="en-US" sz="1000" dirty="0" smtClean="0">
                <a:latin typeface="Arial" pitchFamily="34" charset="0"/>
                <a:cs typeface="Arial" pitchFamily="34" charset="0"/>
              </a:rPr>
              <a:t>Christmas songs are ................. for people in town and villages.</a:t>
            </a:r>
          </a:p>
          <a:p>
            <a:r>
              <a:rPr lang="en-US" sz="1000" dirty="0" smtClean="0">
                <a:latin typeface="Arial" pitchFamily="34" charset="0"/>
                <a:cs typeface="Arial" pitchFamily="34" charset="0"/>
              </a:rPr>
              <a:t>A. enjoyed               	B. described          	C. performed                	     D. appeared</a:t>
            </a:r>
          </a:p>
          <a:p>
            <a:pPr>
              <a:buNone/>
            </a:pPr>
            <a:r>
              <a:rPr lang="en-US" sz="1000" dirty="0" smtClean="0">
                <a:latin typeface="Arial" pitchFamily="34" charset="0"/>
                <a:cs typeface="Arial" pitchFamily="34" charset="0"/>
              </a:rPr>
              <a:t>6</a:t>
            </a:r>
            <a:r>
              <a:rPr lang="en-US" sz="1000" dirty="0" smtClean="0">
                <a:latin typeface="Arial" pitchFamily="34" charset="0"/>
                <a:cs typeface="Arial" pitchFamily="34" charset="0"/>
              </a:rPr>
              <a:t>. </a:t>
            </a:r>
            <a:r>
              <a:rPr lang="en-US" sz="1000" dirty="0" smtClean="0">
                <a:latin typeface="Arial" pitchFamily="34" charset="0"/>
                <a:cs typeface="Arial" pitchFamily="34" charset="0"/>
              </a:rPr>
              <a:t>Public .................. in my town is good and cheap.</a:t>
            </a:r>
          </a:p>
          <a:p>
            <a:r>
              <a:rPr lang="en-US" sz="1000" dirty="0" smtClean="0">
                <a:latin typeface="Arial" pitchFamily="34" charset="0"/>
                <a:cs typeface="Arial" pitchFamily="34" charset="0"/>
              </a:rPr>
              <a:t>A. transport        	        B. tour              	        C. journey          	  	     D. travel</a:t>
            </a:r>
          </a:p>
          <a:p>
            <a:pPr>
              <a:buNone/>
            </a:pPr>
            <a:r>
              <a:rPr lang="en-US" sz="1000" dirty="0" smtClean="0">
                <a:latin typeface="Arial" pitchFamily="34" charset="0"/>
                <a:cs typeface="Arial" pitchFamily="34" charset="0"/>
              </a:rPr>
              <a:t>7</a:t>
            </a:r>
            <a:r>
              <a:rPr lang="en-US" sz="1000" dirty="0" smtClean="0">
                <a:latin typeface="Arial" pitchFamily="34" charset="0"/>
                <a:cs typeface="Arial" pitchFamily="34" charset="0"/>
              </a:rPr>
              <a:t>. </a:t>
            </a:r>
            <a:r>
              <a:rPr lang="en-US" sz="1000" dirty="0" smtClean="0">
                <a:latin typeface="Arial" pitchFamily="34" charset="0"/>
                <a:cs typeface="Arial" pitchFamily="34" charset="0"/>
              </a:rPr>
              <a:t>.................. is not very far from here to the city Centre.</a:t>
            </a:r>
          </a:p>
          <a:p>
            <a:r>
              <a:rPr lang="en-US" sz="1000" dirty="0" smtClean="0">
                <a:latin typeface="Arial" pitchFamily="34" charset="0"/>
                <a:cs typeface="Arial" pitchFamily="34" charset="0"/>
              </a:rPr>
              <a:t>A. That           		       B. This              	        C. It              		     D. There</a:t>
            </a:r>
          </a:p>
          <a:p>
            <a:pPr>
              <a:buNone/>
            </a:pPr>
            <a:r>
              <a:rPr lang="en-US" sz="1000" dirty="0" smtClean="0">
                <a:latin typeface="Arial" pitchFamily="34" charset="0"/>
                <a:cs typeface="Arial" pitchFamily="34" charset="0"/>
              </a:rPr>
              <a:t>8</a:t>
            </a:r>
            <a:r>
              <a:rPr lang="en-US" sz="1000" dirty="0" smtClean="0">
                <a:latin typeface="Arial" pitchFamily="34" charset="0"/>
                <a:cs typeface="Arial" pitchFamily="34" charset="0"/>
              </a:rPr>
              <a:t>. </a:t>
            </a:r>
            <a:r>
              <a:rPr lang="en-US" sz="1000" dirty="0" smtClean="0">
                <a:latin typeface="Arial" pitchFamily="34" charset="0"/>
                <a:cs typeface="Arial" pitchFamily="34" charset="0"/>
              </a:rPr>
              <a:t>You should.................. right and left when you go across the roads.</a:t>
            </a:r>
          </a:p>
          <a:p>
            <a:r>
              <a:rPr lang="en-US" sz="1000" dirty="0" smtClean="0">
                <a:latin typeface="Arial" pitchFamily="34" charset="0"/>
                <a:cs typeface="Arial" pitchFamily="34" charset="0"/>
              </a:rPr>
              <a:t>A. see            		        B. look               	        C. be             		     D. take</a:t>
            </a:r>
          </a:p>
          <a:p>
            <a:pPr>
              <a:buNone/>
            </a:pPr>
            <a:r>
              <a:rPr lang="en-US" sz="1000" dirty="0" smtClean="0">
                <a:latin typeface="Arial" pitchFamily="34" charset="0"/>
                <a:cs typeface="Arial" pitchFamily="34" charset="0"/>
              </a:rPr>
              <a:t>9</a:t>
            </a:r>
            <a:r>
              <a:rPr lang="en-US" sz="1000" dirty="0" smtClean="0">
                <a:latin typeface="Arial" pitchFamily="34" charset="0"/>
                <a:cs typeface="Arial" pitchFamily="34" charset="0"/>
              </a:rPr>
              <a:t>. </a:t>
            </a:r>
            <a:r>
              <a:rPr lang="en-US" sz="1000" dirty="0" smtClean="0">
                <a:latin typeface="Arial" pitchFamily="34" charset="0"/>
                <a:cs typeface="Arial" pitchFamily="34" charset="0"/>
              </a:rPr>
              <a:t>Mai's dad usually drives her to school ................ her school is very far from her house.</a:t>
            </a:r>
          </a:p>
          <a:p>
            <a:r>
              <a:rPr lang="en-US" sz="1000" dirty="0" smtClean="0">
                <a:latin typeface="Arial" pitchFamily="34" charset="0"/>
                <a:cs typeface="Arial" pitchFamily="34" charset="0"/>
              </a:rPr>
              <a:t>A. but             		        B. though            	         C. because         	      	     D. </a:t>
            </a:r>
            <a:r>
              <a:rPr lang="en-US" sz="1000" dirty="0" smtClean="0">
                <a:latin typeface="Arial" pitchFamily="34" charset="0"/>
                <a:cs typeface="Arial" pitchFamily="34" charset="0"/>
              </a:rPr>
              <a:t>or</a:t>
            </a:r>
          </a:p>
          <a:p>
            <a:pPr>
              <a:buNone/>
            </a:pPr>
            <a:r>
              <a:rPr lang="en-US" sz="1000" dirty="0" smtClean="0">
                <a:latin typeface="Arial" pitchFamily="34" charset="0"/>
                <a:cs typeface="Arial" pitchFamily="34" charset="0"/>
              </a:rPr>
              <a:t>10.. </a:t>
            </a:r>
            <a:r>
              <a:rPr lang="en-US" sz="1000" dirty="0" smtClean="0">
                <a:latin typeface="Arial" pitchFamily="34" charset="0"/>
                <a:cs typeface="Arial" pitchFamily="34" charset="0"/>
              </a:rPr>
              <a:t>Yesterday </a:t>
            </a:r>
            <a:r>
              <a:rPr lang="en-US" sz="1000" dirty="0" err="1" smtClean="0">
                <a:latin typeface="Arial" pitchFamily="34" charset="0"/>
                <a:cs typeface="Arial" pitchFamily="34" charset="0"/>
              </a:rPr>
              <a:t>Hoa</a:t>
            </a:r>
            <a:r>
              <a:rPr lang="en-US" sz="1000" dirty="0" smtClean="0">
                <a:latin typeface="Arial" pitchFamily="34" charset="0"/>
                <a:cs typeface="Arial" pitchFamily="34" charset="0"/>
              </a:rPr>
              <a:t> and </a:t>
            </a:r>
            <a:r>
              <a:rPr lang="en-US" sz="1000" dirty="0" err="1" smtClean="0">
                <a:latin typeface="Arial" pitchFamily="34" charset="0"/>
                <a:cs typeface="Arial" pitchFamily="34" charset="0"/>
              </a:rPr>
              <a:t>Lan</a:t>
            </a:r>
            <a:r>
              <a:rPr lang="en-US" sz="1000" dirty="0" smtClean="0">
                <a:latin typeface="Arial" pitchFamily="34" charset="0"/>
                <a:cs typeface="Arial" pitchFamily="34" charset="0"/>
              </a:rPr>
              <a:t>...................... round West Lake. It took them an hour.</a:t>
            </a:r>
          </a:p>
          <a:p>
            <a:r>
              <a:rPr lang="en-US" sz="1000" dirty="0" smtClean="0">
                <a:latin typeface="Arial" pitchFamily="34" charset="0"/>
                <a:cs typeface="Arial" pitchFamily="34" charset="0"/>
              </a:rPr>
              <a:t>A. cycle           	        	B. cycles            	         C. cycling          	                  D. cycled</a:t>
            </a:r>
          </a:p>
          <a:p>
            <a:pPr>
              <a:buNone/>
            </a:pPr>
            <a:r>
              <a:rPr lang="en-US" sz="1000" dirty="0" smtClean="0">
                <a:latin typeface="Arial" pitchFamily="34" charset="0"/>
                <a:cs typeface="Arial" pitchFamily="34" charset="0"/>
              </a:rPr>
              <a:t>11. </a:t>
            </a:r>
            <a:r>
              <a:rPr lang="en-US" sz="1000" dirty="0" err="1" smtClean="0">
                <a:latin typeface="Arial" pitchFamily="34" charset="0"/>
                <a:cs typeface="Arial" pitchFamily="34" charset="0"/>
              </a:rPr>
              <a:t>Oanh</a:t>
            </a:r>
            <a:r>
              <a:rPr lang="en-US" sz="1000" dirty="0" smtClean="0">
                <a:latin typeface="Arial" pitchFamily="34" charset="0"/>
                <a:cs typeface="Arial" pitchFamily="34" charset="0"/>
              </a:rPr>
              <a:t>: "Hey, Mai. How about going cycling round the lake on Saturday?" – Mai: " ................."</a:t>
            </a:r>
          </a:p>
          <a:p>
            <a:r>
              <a:rPr lang="en-US" sz="1000" dirty="0" smtClean="0">
                <a:latin typeface="Arial" pitchFamily="34" charset="0"/>
                <a:cs typeface="Arial" pitchFamily="34" charset="0"/>
              </a:rPr>
              <a:t>A. Great idea		       B. That's sound terrible 	C. you're welcome	      D. No, thanks</a:t>
            </a:r>
          </a:p>
          <a:p>
            <a:pPr>
              <a:buNone/>
            </a:pPr>
            <a:r>
              <a:rPr lang="en-US" sz="1000" dirty="0" smtClean="0">
                <a:latin typeface="Arial" pitchFamily="34" charset="0"/>
                <a:cs typeface="Arial" pitchFamily="34" charset="0"/>
              </a:rPr>
              <a:t>12. </a:t>
            </a:r>
            <a:r>
              <a:rPr lang="en-US" sz="1000" dirty="0" smtClean="0">
                <a:latin typeface="Arial" pitchFamily="34" charset="0"/>
                <a:cs typeface="Arial" pitchFamily="34" charset="0"/>
              </a:rPr>
              <a:t>Duong: "How about seeing a film?" – Mai: " …………………….! What shall we see? "</a:t>
            </a:r>
          </a:p>
          <a:p>
            <a:r>
              <a:rPr lang="en-US" sz="1000" dirty="0" smtClean="0">
                <a:latin typeface="Arial" pitchFamily="34" charset="0"/>
                <a:cs typeface="Arial" pitchFamily="34" charset="0"/>
              </a:rPr>
              <a:t>A. Good idea		        B. Great idea		C. That sounds great	D. All are correct</a:t>
            </a:r>
          </a:p>
          <a:p>
            <a:pPr>
              <a:buNone/>
            </a:pPr>
            <a:r>
              <a:rPr lang="en-US" sz="1000" b="1" i="1" dirty="0" smtClean="0">
                <a:latin typeface="Arial" pitchFamily="34" charset="0"/>
                <a:cs typeface="Arial" pitchFamily="34" charset="0"/>
              </a:rPr>
              <a:t>II. Find out and circle the mistake by choosing A, B, C or D. </a:t>
            </a:r>
            <a:endParaRPr lang="en-US" sz="1000" dirty="0" smtClean="0">
              <a:latin typeface="Arial" pitchFamily="34" charset="0"/>
              <a:cs typeface="Arial" pitchFamily="34" charset="0"/>
            </a:endParaRPr>
          </a:p>
          <a:p>
            <a:pPr>
              <a:buNone/>
            </a:pPr>
            <a:r>
              <a:rPr lang="en-US" sz="1000" dirty="0" smtClean="0">
                <a:latin typeface="Arial" pitchFamily="34" charset="0"/>
                <a:cs typeface="Arial" pitchFamily="34" charset="0"/>
              </a:rPr>
              <a:t>13. </a:t>
            </a:r>
            <a:r>
              <a:rPr lang="en-US" sz="1000" dirty="0" smtClean="0">
                <a:latin typeface="Arial" pitchFamily="34" charset="0"/>
                <a:cs typeface="Arial" pitchFamily="34" charset="0"/>
              </a:rPr>
              <a:t>Traffic accidents can be </a:t>
            </a:r>
            <a:r>
              <a:rPr lang="en-US" sz="1000" u="sng" dirty="0" smtClean="0">
                <a:latin typeface="Arial" pitchFamily="34" charset="0"/>
                <a:cs typeface="Arial" pitchFamily="34" charset="0"/>
              </a:rPr>
              <a:t>preventing</a:t>
            </a:r>
            <a:r>
              <a:rPr lang="en-US" sz="1000" dirty="0" smtClean="0">
                <a:latin typeface="Arial" pitchFamily="34" charset="0"/>
                <a:cs typeface="Arial" pitchFamily="34" charset="0"/>
              </a:rPr>
              <a:t> if people </a:t>
            </a:r>
            <a:r>
              <a:rPr lang="en-US" sz="1000" u="sng" dirty="0" smtClean="0">
                <a:latin typeface="Arial" pitchFamily="34" charset="0"/>
                <a:cs typeface="Arial" pitchFamily="34" charset="0"/>
              </a:rPr>
              <a:t>obey</a:t>
            </a:r>
            <a:r>
              <a:rPr lang="en-US" sz="1000" dirty="0" smtClean="0">
                <a:latin typeface="Arial" pitchFamily="34" charset="0"/>
                <a:cs typeface="Arial" pitchFamily="34" charset="0"/>
              </a:rPr>
              <a:t> </a:t>
            </a:r>
            <a:r>
              <a:rPr lang="en-US" sz="1000" u="sng" dirty="0" smtClean="0">
                <a:latin typeface="Arial" pitchFamily="34" charset="0"/>
                <a:cs typeface="Arial" pitchFamily="34" charset="0"/>
              </a:rPr>
              <a:t>the</a:t>
            </a:r>
            <a:r>
              <a:rPr lang="en-US" sz="1000" dirty="0" smtClean="0">
                <a:latin typeface="Arial" pitchFamily="34" charset="0"/>
                <a:cs typeface="Arial" pitchFamily="34" charset="0"/>
              </a:rPr>
              <a:t> rules </a:t>
            </a:r>
            <a:r>
              <a:rPr lang="en-US" sz="1000" u="sng" dirty="0" smtClean="0">
                <a:latin typeface="Arial" pitchFamily="34" charset="0"/>
                <a:cs typeface="Arial" pitchFamily="34" charset="0"/>
              </a:rPr>
              <a:t>strictly</a:t>
            </a:r>
            <a:r>
              <a:rPr lang="en-US" sz="1000" dirty="0" smtClean="0">
                <a:latin typeface="Arial" pitchFamily="34" charset="0"/>
                <a:cs typeface="Arial" pitchFamily="34" charset="0"/>
              </a:rPr>
              <a:t>.		</a:t>
            </a:r>
          </a:p>
          <a:p>
            <a:r>
              <a:rPr lang="en-US" sz="1000" dirty="0" smtClean="0">
                <a:latin typeface="Arial" pitchFamily="34" charset="0"/>
                <a:cs typeface="Arial" pitchFamily="34" charset="0"/>
              </a:rPr>
              <a:t>					A		 B	C	   D</a:t>
            </a:r>
          </a:p>
          <a:p>
            <a:pPr>
              <a:buNone/>
            </a:pPr>
            <a:r>
              <a:rPr lang="en-US" sz="1000" dirty="0" smtClean="0">
                <a:latin typeface="Arial" pitchFamily="34" charset="0"/>
                <a:cs typeface="Arial" pitchFamily="34" charset="0"/>
              </a:rPr>
              <a:t>14. </a:t>
            </a:r>
            <a:r>
              <a:rPr lang="en-US" sz="1000" u="sng" dirty="0" smtClean="0">
                <a:latin typeface="Arial" pitchFamily="34" charset="0"/>
                <a:cs typeface="Arial" pitchFamily="34" charset="0"/>
              </a:rPr>
              <a:t>It’s</a:t>
            </a:r>
            <a:r>
              <a:rPr lang="en-US" sz="1000" dirty="0" smtClean="0">
                <a:latin typeface="Arial" pitchFamily="34" charset="0"/>
                <a:cs typeface="Arial" pitchFamily="34" charset="0"/>
              </a:rPr>
              <a:t> </a:t>
            </a:r>
            <a:r>
              <a:rPr lang="en-US" sz="1000" u="sng" dirty="0" smtClean="0">
                <a:latin typeface="Arial" pitchFamily="34" charset="0"/>
                <a:cs typeface="Arial" pitchFamily="34" charset="0"/>
              </a:rPr>
              <a:t>about</a:t>
            </a:r>
            <a:r>
              <a:rPr lang="en-US" sz="1000" dirty="0" smtClean="0">
                <a:latin typeface="Arial" pitchFamily="34" charset="0"/>
                <a:cs typeface="Arial" pitchFamily="34" charset="0"/>
              </a:rPr>
              <a:t> 3 </a:t>
            </a:r>
            <a:r>
              <a:rPr lang="en-US" sz="1000" u="sng" dirty="0" smtClean="0">
                <a:latin typeface="Arial" pitchFamily="34" charset="0"/>
                <a:cs typeface="Arial" pitchFamily="34" charset="0"/>
              </a:rPr>
              <a:t>kilometers</a:t>
            </a:r>
            <a:r>
              <a:rPr lang="en-US" sz="1000" dirty="0" smtClean="0">
                <a:latin typeface="Arial" pitchFamily="34" charset="0"/>
                <a:cs typeface="Arial" pitchFamily="34" charset="0"/>
              </a:rPr>
              <a:t> </a:t>
            </a:r>
            <a:r>
              <a:rPr lang="en-US" sz="1000" u="sng" dirty="0" smtClean="0">
                <a:latin typeface="Arial" pitchFamily="34" charset="0"/>
                <a:cs typeface="Arial" pitchFamily="34" charset="0"/>
              </a:rPr>
              <a:t>between</a:t>
            </a:r>
            <a:r>
              <a:rPr lang="en-US" sz="1000" dirty="0" smtClean="0">
                <a:latin typeface="Arial" pitchFamily="34" charset="0"/>
                <a:cs typeface="Arial" pitchFamily="34" charset="0"/>
              </a:rPr>
              <a:t> my house to my school.				</a:t>
            </a:r>
          </a:p>
          <a:p>
            <a:r>
              <a:rPr lang="en-US" sz="1000" dirty="0" smtClean="0">
                <a:latin typeface="Arial" pitchFamily="34" charset="0"/>
                <a:cs typeface="Arial" pitchFamily="34" charset="0"/>
              </a:rPr>
              <a:t>	A	B		C	D</a:t>
            </a:r>
          </a:p>
          <a:p>
            <a:pPr>
              <a:buNone/>
            </a:pPr>
            <a:r>
              <a:rPr lang="en-US" sz="1000" dirty="0" smtClean="0">
                <a:latin typeface="Arial" pitchFamily="34" charset="0"/>
                <a:cs typeface="Arial" pitchFamily="34" charset="0"/>
              </a:rPr>
              <a:t>15. </a:t>
            </a:r>
            <a:r>
              <a:rPr lang="en-US" sz="1000" u="sng" dirty="0" smtClean="0">
                <a:latin typeface="Arial" pitchFamily="34" charset="0"/>
                <a:cs typeface="Arial" pitchFamily="34" charset="0"/>
              </a:rPr>
              <a:t>Despite</a:t>
            </a:r>
            <a:r>
              <a:rPr lang="en-US" sz="1000" dirty="0" smtClean="0">
                <a:latin typeface="Arial" pitchFamily="34" charset="0"/>
                <a:cs typeface="Arial" pitchFamily="34" charset="0"/>
              </a:rPr>
              <a:t> my dad </a:t>
            </a:r>
            <a:r>
              <a:rPr lang="en-US" sz="1000" u="sng" dirty="0" smtClean="0">
                <a:latin typeface="Arial" pitchFamily="34" charset="0"/>
                <a:cs typeface="Arial" pitchFamily="34" charset="0"/>
              </a:rPr>
              <a:t>was</a:t>
            </a:r>
            <a:r>
              <a:rPr lang="en-US" sz="1000" dirty="0" smtClean="0">
                <a:latin typeface="Arial" pitchFamily="34" charset="0"/>
                <a:cs typeface="Arial" pitchFamily="34" charset="0"/>
              </a:rPr>
              <a:t> a </a:t>
            </a:r>
            <a:r>
              <a:rPr lang="en-US" sz="1000" u="sng" dirty="0" smtClean="0">
                <a:latin typeface="Arial" pitchFamily="34" charset="0"/>
                <a:cs typeface="Arial" pitchFamily="34" charset="0"/>
              </a:rPr>
              <a:t>film director</a:t>
            </a:r>
            <a:r>
              <a:rPr lang="en-US" sz="1000" dirty="0" smtClean="0">
                <a:latin typeface="Arial" pitchFamily="34" charset="0"/>
                <a:cs typeface="Arial" pitchFamily="34" charset="0"/>
              </a:rPr>
              <a:t> 20 years ago, nobody knows </a:t>
            </a:r>
            <a:r>
              <a:rPr lang="en-US" sz="1000" u="sng" dirty="0" smtClean="0">
                <a:latin typeface="Arial" pitchFamily="34" charset="0"/>
                <a:cs typeface="Arial" pitchFamily="34" charset="0"/>
              </a:rPr>
              <a:t>him</a:t>
            </a:r>
            <a:r>
              <a:rPr lang="en-US" sz="1000" dirty="0" smtClean="0">
                <a:latin typeface="Arial" pitchFamily="34" charset="0"/>
                <a:cs typeface="Arial" pitchFamily="34" charset="0"/>
              </a:rPr>
              <a:t> now.	</a:t>
            </a:r>
          </a:p>
          <a:p>
            <a:r>
              <a:rPr lang="en-US" sz="1000" dirty="0" smtClean="0">
                <a:latin typeface="Arial" pitchFamily="34" charset="0"/>
                <a:cs typeface="Arial" pitchFamily="34" charset="0"/>
              </a:rPr>
              <a:t> 	A    		        B	      	C	 			       D</a:t>
            </a:r>
          </a:p>
          <a:p>
            <a:endParaRPr lang="en-US" sz="10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p:cNvPicPr>
          <p:nvPr/>
        </p:nvPicPr>
        <p:blipFill>
          <a:blip r:embed="rId2" cstate="print"/>
          <a:srcRect/>
          <a:stretch>
            <a:fillRect/>
          </a:stretch>
        </p:blipFill>
        <p:spPr bwMode="auto">
          <a:xfrm>
            <a:off x="381000" y="-36871"/>
            <a:ext cx="9144000" cy="6858000"/>
          </a:xfrm>
          <a:prstGeom prst="rect">
            <a:avLst/>
          </a:prstGeom>
          <a:noFill/>
          <a:ln w="9525">
            <a:noFill/>
            <a:miter lim="800000"/>
            <a:headEnd/>
            <a:tailEnd/>
          </a:ln>
        </p:spPr>
      </p:pic>
      <p:sp>
        <p:nvSpPr>
          <p:cNvPr id="3" name="Content Placeholder 2"/>
          <p:cNvSpPr>
            <a:spLocks noGrp="1"/>
          </p:cNvSpPr>
          <p:nvPr>
            <p:ph idx="1"/>
          </p:nvPr>
        </p:nvSpPr>
        <p:spPr>
          <a:xfrm>
            <a:off x="-838200" y="5562600"/>
            <a:ext cx="8001000" cy="639763"/>
          </a:xfrm>
        </p:spPr>
        <p:txBody>
          <a:bodyPr rtlCol="0">
            <a:noAutofit/>
          </a:bodyPr>
          <a:lstStyle/>
          <a:p>
            <a:pPr marL="0" indent="0" algn="ctr" fontAlgn="auto">
              <a:spcAft>
                <a:spcPts val="0"/>
              </a:spcAft>
              <a:buFont typeface="Arial" panose="020B0604020202020204" pitchFamily="34" charset="0"/>
              <a:buNone/>
              <a:defRPr/>
            </a:pPr>
            <a:r>
              <a:rPr lang="en-US" sz="3600" b="1" dirty="0">
                <a:latin typeface="+mj-lt"/>
              </a:rPr>
              <a:t>What is this?</a:t>
            </a:r>
          </a:p>
        </p:txBody>
      </p:sp>
      <p:pic>
        <p:nvPicPr>
          <p:cNvPr id="6" name="Picture 5"/>
          <p:cNvPicPr>
            <a:picLocks noChangeAspect="1"/>
          </p:cNvPicPr>
          <p:nvPr/>
        </p:nvPicPr>
        <p:blipFill>
          <a:blip r:embed="rId3" cstate="print"/>
          <a:srcRect/>
          <a:stretch>
            <a:fillRect/>
          </a:stretch>
        </p:blipFill>
        <p:spPr bwMode="auto">
          <a:xfrm>
            <a:off x="1104900" y="589936"/>
            <a:ext cx="7696200" cy="4953000"/>
          </a:xfrm>
          <a:prstGeom prst="rect">
            <a:avLst/>
          </a:prstGeom>
          <a:noFill/>
          <a:ln w="9525">
            <a:noFill/>
            <a:miter lim="800000"/>
            <a:headEnd/>
            <a:tailEnd/>
          </a:ln>
        </p:spPr>
      </p:pic>
      <p:sp>
        <p:nvSpPr>
          <p:cNvPr id="2" name="Rectangle 1"/>
          <p:cNvSpPr/>
          <p:nvPr/>
        </p:nvSpPr>
        <p:spPr>
          <a:xfrm>
            <a:off x="5029200" y="5904270"/>
            <a:ext cx="3733800" cy="725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769745" algn="l"/>
              </a:tabLst>
            </a:pPr>
            <a:r>
              <a:rPr lang="en-US" sz="2800" dirty="0">
                <a:solidFill>
                  <a:schemeClr val="tx1"/>
                </a:solidFill>
              </a:rPr>
              <a:t>This is a cup of Oscars award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914400"/>
            <a:ext cx="8077200" cy="609600"/>
          </a:xfrm>
        </p:spPr>
        <p:txBody>
          <a:bodyPr rtlCol="0">
            <a:normAutofit fontScale="90000"/>
          </a:bodyPr>
          <a:lstStyle/>
          <a:p>
            <a:pPr algn="l" fontAlgn="auto">
              <a:spcAft>
                <a:spcPts val="0"/>
              </a:spcAft>
              <a:defRPr/>
            </a:pPr>
            <a:r>
              <a:rPr lang="vi-VN" sz="4000" b="1" dirty="0" smtClean="0">
                <a:cs typeface="Times New Roman" panose="02020603050405020304" pitchFamily="18" charset="0"/>
              </a:rPr>
              <a:t/>
            </a:r>
            <a:br>
              <a:rPr lang="vi-VN" sz="4000" b="1" dirty="0" smtClean="0">
                <a:cs typeface="Times New Roman" panose="02020603050405020304" pitchFamily="18" charset="0"/>
              </a:rPr>
            </a:br>
            <a:r>
              <a:rPr lang="vi-VN" sz="4000" b="1" dirty="0">
                <a:cs typeface="Times New Roman" panose="02020603050405020304" pitchFamily="18" charset="0"/>
              </a:rPr>
              <a:t/>
            </a:r>
            <a:br>
              <a:rPr lang="vi-VN" sz="4000" b="1" dirty="0">
                <a:cs typeface="Times New Roman" panose="02020603050405020304" pitchFamily="18" charset="0"/>
              </a:rPr>
            </a:br>
            <a:r>
              <a:rPr lang="vi-VN" sz="4000" b="1" dirty="0" smtClean="0">
                <a:solidFill>
                  <a:srgbClr val="FF0000"/>
                </a:solidFill>
                <a:cs typeface="Times New Roman" panose="02020603050405020304" pitchFamily="18" charset="0"/>
              </a:rPr>
              <a:t>Reading</a:t>
            </a:r>
            <a:r>
              <a:rPr lang="vi-VN" sz="4000" b="1" dirty="0" smtClean="0">
                <a:cs typeface="Times New Roman" panose="02020603050405020304" pitchFamily="18" charset="0"/>
              </a:rPr>
              <a:t/>
            </a:r>
            <a:br>
              <a:rPr lang="vi-VN" sz="4000" b="1" dirty="0" smtClean="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Task </a:t>
            </a:r>
            <a:r>
              <a:rPr lang="en-US" sz="3600" b="1" dirty="0">
                <a:latin typeface="Times New Roman" panose="02020603050405020304" pitchFamily="18" charset="0"/>
                <a:cs typeface="Times New Roman" panose="02020603050405020304" pitchFamily="18" charset="0"/>
              </a:rPr>
              <a:t>1: Read the passage. Match the </a:t>
            </a:r>
            <a:r>
              <a:rPr lang="en-US" sz="3600" b="1" dirty="0" smtClean="0">
                <a:latin typeface="Times New Roman" panose="02020603050405020304" pitchFamily="18" charset="0"/>
                <a:cs typeface="Times New Roman" panose="02020603050405020304" pitchFamily="18" charset="0"/>
              </a:rPr>
              <a:t>headings</a:t>
            </a:r>
            <a:r>
              <a:rPr lang="vi-VN" sz="3600" b="1" dirty="0" smtClean="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in </a:t>
            </a:r>
            <a:r>
              <a:rPr lang="en-US" sz="3600" b="1" dirty="0">
                <a:latin typeface="Times New Roman" panose="02020603050405020304" pitchFamily="18" charset="0"/>
                <a:cs typeface="Times New Roman" panose="02020603050405020304" pitchFamily="18" charset="0"/>
              </a:rPr>
              <a:t>the box with the paragraphs.</a:t>
            </a:r>
            <a:r>
              <a:rPr lang="en-US" dirty="0"/>
              <a:t/>
            </a:r>
            <a:br>
              <a:rPr lang="en-US" dirty="0"/>
            </a:br>
            <a:endParaRPr lang="en-US" dirty="0"/>
          </a:p>
        </p:txBody>
      </p:sp>
      <p:sp>
        <p:nvSpPr>
          <p:cNvPr id="3" name="Content Placeholder 2"/>
          <p:cNvSpPr>
            <a:spLocks noGrp="1"/>
          </p:cNvSpPr>
          <p:nvPr>
            <p:ph idx="1"/>
          </p:nvPr>
        </p:nvSpPr>
        <p:spPr>
          <a:xfrm>
            <a:off x="457200" y="2362200"/>
            <a:ext cx="8229600" cy="3763963"/>
          </a:xfrm>
        </p:spPr>
        <p:txBody>
          <a:bodyPr rtlCol="0">
            <a:normAutofit/>
          </a:bodyPr>
          <a:lstStyle/>
          <a:p>
            <a:pPr fontAlgn="auto">
              <a:spcAft>
                <a:spcPts val="0"/>
              </a:spcAft>
              <a:buFont typeface="Arial" panose="020B0604020202020204" pitchFamily="34" charset="0"/>
              <a:buChar char="•"/>
              <a:defRPr/>
            </a:pPr>
            <a:r>
              <a:rPr lang="vi-VN" sz="3600" b="1" dirty="0" smtClean="0">
                <a:latin typeface="+mj-lt"/>
              </a:rPr>
              <a:t>Tips:</a:t>
            </a:r>
          </a:p>
          <a:p>
            <a:pPr fontAlgn="auto">
              <a:spcAft>
                <a:spcPts val="0"/>
              </a:spcAft>
              <a:buFontTx/>
              <a:buChar char="-"/>
              <a:defRPr/>
            </a:pPr>
            <a:r>
              <a:rPr lang="vi-VN" dirty="0" smtClean="0">
                <a:latin typeface="+mj-lt"/>
              </a:rPr>
              <a:t>Step 1: </a:t>
            </a:r>
            <a:r>
              <a:rPr lang="vi-VN" dirty="0">
                <a:latin typeface="Times New Roman" panose="02020603050405020304"/>
              </a:rPr>
              <a:t>R</a:t>
            </a:r>
            <a:r>
              <a:rPr lang="vi-VN" dirty="0" smtClean="0">
                <a:latin typeface="Times New Roman" panose="02020603050405020304"/>
                <a:ea typeface="Batang"/>
              </a:rPr>
              <a:t>ead </a:t>
            </a:r>
            <a:r>
              <a:rPr lang="vi-VN" dirty="0">
                <a:latin typeface="Times New Roman" panose="02020603050405020304"/>
                <a:ea typeface="Batang"/>
              </a:rPr>
              <a:t>the headings first </a:t>
            </a:r>
            <a:r>
              <a:rPr lang="vi-VN" dirty="0" smtClean="0">
                <a:latin typeface="+mj-lt"/>
              </a:rPr>
              <a:t> </a:t>
            </a:r>
          </a:p>
          <a:p>
            <a:pPr fontAlgn="auto">
              <a:spcAft>
                <a:spcPts val="0"/>
              </a:spcAft>
              <a:buFontTx/>
              <a:buChar char="-"/>
              <a:defRPr/>
            </a:pPr>
            <a:r>
              <a:rPr lang="vi-VN" dirty="0" smtClean="0">
                <a:latin typeface="+mj-lt"/>
              </a:rPr>
              <a:t>Step 2: </a:t>
            </a:r>
            <a:r>
              <a:rPr lang="vi-VN" dirty="0" smtClean="0">
                <a:latin typeface="Times New Roman" panose="02020603050405020304"/>
              </a:rPr>
              <a:t>R</a:t>
            </a:r>
            <a:r>
              <a:rPr lang="vi-VN" dirty="0" smtClean="0">
                <a:latin typeface="Times New Roman" panose="02020603050405020304"/>
                <a:ea typeface="Batang"/>
              </a:rPr>
              <a:t>ead </a:t>
            </a:r>
            <a:r>
              <a:rPr lang="vi-VN" dirty="0">
                <a:latin typeface="Times New Roman" panose="02020603050405020304"/>
                <a:ea typeface="Batang"/>
              </a:rPr>
              <a:t>the paragraph </a:t>
            </a:r>
            <a:r>
              <a:rPr lang="vi-VN" dirty="0" smtClean="0">
                <a:latin typeface="Times New Roman" panose="02020603050405020304"/>
                <a:ea typeface="Batang"/>
              </a:rPr>
              <a:t>quickly</a:t>
            </a:r>
          </a:p>
          <a:p>
            <a:pPr fontAlgn="auto">
              <a:spcAft>
                <a:spcPts val="0"/>
              </a:spcAft>
              <a:buFontTx/>
              <a:buChar char="-"/>
              <a:defRPr/>
            </a:pPr>
            <a:r>
              <a:rPr lang="vi-VN" dirty="0" smtClean="0">
                <a:latin typeface="Times New Roman" panose="02020603050405020304"/>
              </a:rPr>
              <a:t>Step 3: </a:t>
            </a:r>
            <a:r>
              <a:rPr lang="vi-VN" dirty="0" smtClean="0">
                <a:latin typeface="Times New Roman" panose="02020603050405020304"/>
                <a:ea typeface="Batang"/>
              </a:rPr>
              <a:t> Find </a:t>
            </a:r>
            <a:r>
              <a:rPr lang="vi-VN" dirty="0">
                <a:latin typeface="Times New Roman" panose="02020603050405020304"/>
                <a:ea typeface="Batang"/>
              </a:rPr>
              <a:t>the main point of each paragraph by finding topic sentence</a:t>
            </a:r>
            <a:endParaRPr lang="en-US" dirty="0">
              <a:latin typeface="+mj-l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5585"/>
            <a:ext cx="5791200" cy="374650"/>
          </a:xfrm>
        </p:spPr>
        <p:txBody>
          <a:bodyPr/>
          <a:lstStyle/>
          <a:p>
            <a:pPr algn="l"/>
            <a:r>
              <a:rPr lang="en-US" sz="2700" b="1">
                <a:solidFill>
                  <a:srgbClr val="FF0000"/>
                </a:solidFill>
                <a:latin typeface="Times New Roman" panose="02020603050405020304" pitchFamily="18" charset="0"/>
                <a:cs typeface="Times New Roman" panose="02020603050405020304" pitchFamily="18" charset="0"/>
              </a:rPr>
              <a:t>1. Different awards in The Oscars</a:t>
            </a:r>
            <a:br>
              <a:rPr lang="en-US" sz="2700" b="1">
                <a:solidFill>
                  <a:srgbClr val="FF0000"/>
                </a:solidFill>
                <a:latin typeface="Times New Roman" panose="02020603050405020304" pitchFamily="18" charset="0"/>
                <a:cs typeface="Times New Roman" panose="02020603050405020304" pitchFamily="18" charset="0"/>
              </a:rPr>
            </a:b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0970"/>
            <a:ext cx="8229600" cy="4715510"/>
          </a:xfrm>
        </p:spPr>
        <p:txBody>
          <a:bodyPr/>
          <a:lstStyle/>
          <a:p>
            <a:pPr marL="0" indent="0" algn="just">
              <a:buNone/>
            </a:pPr>
            <a:r>
              <a:rPr lang="en-US" sz="2000">
                <a:solidFill>
                  <a:srgbClr val="FF0000"/>
                </a:solidFill>
                <a:latin typeface="Times New Roman" panose="02020603050405020304" pitchFamily="18" charset="0"/>
                <a:cs typeface="Times New Roman" panose="02020603050405020304" pitchFamily="18" charset="0"/>
              </a:rPr>
              <a:t>A._______________</a:t>
            </a:r>
            <a:endParaRPr lang="en-US" sz="2000">
              <a:latin typeface="Times New Roman" panose="02020603050405020304" pitchFamily="18" charset="0"/>
              <a:cs typeface="Times New Roman" panose="02020603050405020304" pitchFamily="18" charset="0"/>
            </a:endParaRPr>
          </a:p>
          <a:p>
            <a:pPr marL="0" indent="0" algn="just">
              <a:buNone/>
            </a:pPr>
            <a:r>
              <a:rPr lang="en-US" sz="2000">
                <a:latin typeface="Times New Roman" panose="02020603050405020304" pitchFamily="18" charset="0"/>
                <a:cs typeface="Times New Roman" panose="02020603050405020304" pitchFamily="18" charset="0"/>
              </a:rPr>
              <a:t>The Academy Awards, commonly known as The Oscars, are the most famous film awards in the world. They have been held since 1929. They are called The Oscars after the golden statuette awarded to the winners.</a:t>
            </a:r>
          </a:p>
          <a:p>
            <a:pPr marL="0" indent="0" algn="just">
              <a:buNone/>
            </a:pPr>
            <a:r>
              <a:rPr lang="en-US" sz="2000">
                <a:solidFill>
                  <a:srgbClr val="FF0000"/>
                </a:solidFill>
                <a:latin typeface="Times New Roman" panose="02020603050405020304" pitchFamily="18" charset="0"/>
                <a:cs typeface="Times New Roman" panose="02020603050405020304" pitchFamily="18" charset="0"/>
              </a:rPr>
              <a:t>B.________________</a:t>
            </a:r>
            <a:endParaRPr lang="en-US" sz="2000">
              <a:latin typeface="Times New Roman" panose="02020603050405020304" pitchFamily="18" charset="0"/>
              <a:cs typeface="Times New Roman" panose="02020603050405020304" pitchFamily="18" charset="0"/>
            </a:endParaRPr>
          </a:p>
          <a:p>
            <a:pPr marL="0" indent="0" algn="just">
              <a:buNone/>
            </a:pPr>
            <a:r>
              <a:rPr lang="en-US" sz="2000">
                <a:latin typeface="Times New Roman" panose="02020603050405020304" pitchFamily="18" charset="0"/>
                <a:cs typeface="Times New Roman" panose="02020603050405020304" pitchFamily="18" charset="0"/>
              </a:rPr>
              <a:t>The Oscar statuette is officially called the Academy Award of Merit. It is 13½ inches high and weighs 8½ pounds. The Oscar statuette was designed by Cedric Gibbons and sculpted by George Stanley. It is a knight holding a crusader's sword, standing on a reel of film. The first Oscar was given to Emil Jannings on May 16, 1929.</a:t>
            </a:r>
          </a:p>
          <a:p>
            <a:pPr marL="0" indent="0" algn="just">
              <a:buNone/>
            </a:pPr>
            <a:r>
              <a:rPr lang="en-US" sz="2000">
                <a:solidFill>
                  <a:srgbClr val="FF0000"/>
                </a:solidFill>
                <a:latin typeface="Times New Roman" panose="02020603050405020304" pitchFamily="18" charset="0"/>
                <a:cs typeface="Times New Roman" panose="02020603050405020304" pitchFamily="18" charset="0"/>
              </a:rPr>
              <a:t>C.________________</a:t>
            </a:r>
            <a:endParaRPr lang="en-US" sz="2000">
              <a:latin typeface="Times New Roman" panose="02020603050405020304" pitchFamily="18" charset="0"/>
              <a:cs typeface="Times New Roman" panose="02020603050405020304" pitchFamily="18" charset="0"/>
            </a:endParaRPr>
          </a:p>
          <a:p>
            <a:pPr marL="0" indent="0" algn="just">
              <a:buNone/>
            </a:pPr>
            <a:r>
              <a:rPr lang="en-US" sz="2000">
                <a:latin typeface="Times New Roman" panose="02020603050405020304" pitchFamily="18" charset="0"/>
                <a:cs typeface="Times New Roman" panose="02020603050405020304" pitchFamily="18" charset="0"/>
              </a:rPr>
              <a:t>The most important Oscar is the “Best Picture” prize which is given to the best film. Two other important awards are “Best Actor” and “Best Actress” in a leading role. There are lots of other prizes too, such as “Best Director”, “Best Supporting Actor” and “Best Supporting Actress”,”Best Costume Design”,”Best Film Editing”.etc.</a:t>
            </a:r>
          </a:p>
          <a:p>
            <a:pPr marL="0" indent="0" algn="just">
              <a:buNone/>
            </a:pPr>
            <a:endParaRPr lang="en-US" sz="2000">
              <a:latin typeface="Times New Roman" panose="02020603050405020304" pitchFamily="18" charset="0"/>
              <a:cs typeface="Times New Roman" panose="02020603050405020304" pitchFamily="18" charset="0"/>
            </a:endParaRPr>
          </a:p>
        </p:txBody>
      </p:sp>
      <p:sp>
        <p:nvSpPr>
          <p:cNvPr id="4" name="Text Box 3"/>
          <p:cNvSpPr txBox="1"/>
          <p:nvPr/>
        </p:nvSpPr>
        <p:spPr>
          <a:xfrm>
            <a:off x="431800" y="344170"/>
            <a:ext cx="3811905" cy="506730"/>
          </a:xfrm>
          <a:prstGeom prst="rect">
            <a:avLst/>
          </a:prstGeom>
          <a:noFill/>
        </p:spPr>
        <p:txBody>
          <a:bodyPr wrap="none" rtlCol="0">
            <a:spAutoFit/>
          </a:bodyPr>
          <a:lstStyle/>
          <a:p>
            <a:r>
              <a:rPr lang="en-US" sz="2700" b="1">
                <a:solidFill>
                  <a:srgbClr val="FF0000"/>
                </a:solidFill>
                <a:latin typeface="Times New Roman" panose="02020603050405020304" pitchFamily="18" charset="0"/>
                <a:cs typeface="Times New Roman" panose="02020603050405020304" pitchFamily="18" charset="0"/>
              </a:rPr>
              <a:t>2. What are The Oscars?</a:t>
            </a:r>
          </a:p>
        </p:txBody>
      </p:sp>
      <p:sp>
        <p:nvSpPr>
          <p:cNvPr id="5" name="Text Box 4"/>
          <p:cNvSpPr txBox="1"/>
          <p:nvPr/>
        </p:nvSpPr>
        <p:spPr>
          <a:xfrm>
            <a:off x="444500" y="737870"/>
            <a:ext cx="3389630" cy="506730"/>
          </a:xfrm>
          <a:prstGeom prst="rect">
            <a:avLst/>
          </a:prstGeom>
          <a:noFill/>
        </p:spPr>
        <p:txBody>
          <a:bodyPr wrap="none" rtlCol="0">
            <a:spAutoFit/>
          </a:bodyPr>
          <a:lstStyle/>
          <a:p>
            <a:r>
              <a:rPr lang="en-US" sz="2700" b="1">
                <a:solidFill>
                  <a:srgbClr val="FF0000"/>
                </a:solidFill>
                <a:latin typeface="Times New Roman" panose="02020603050405020304" pitchFamily="18" charset="0"/>
                <a:cs typeface="Times New Roman" panose="02020603050405020304" pitchFamily="18" charset="0"/>
              </a:rPr>
              <a:t>3. The Oscar statuette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000 0.000000 L 0.021389 0.133241 " pathEditMode="relative" rAng="0" ptsTypes="">
                                      <p:cBhvr>
                                        <p:cTn id="6" dur="2000" fill="hold"/>
                                        <p:tgtEl>
                                          <p:spTgt spid="4"/>
                                        </p:tgtEl>
                                        <p:attrNameLst>
                                          <p:attrName>ppt_x</p:attrName>
                                          <p:attrName>ppt_y</p:attrName>
                                        </p:attrNameLst>
                                      </p:cBhvr>
                                      <p:rCtr x="0" y="6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0000 -0.033333 L 0.091042 0.277963 " pathEditMode="relative" rAng="0" ptsTypes="">
                                      <p:cBhvr>
                                        <p:cTn id="10" dur="2000" fill="hold"/>
                                        <p:tgtEl>
                                          <p:spTgt spid="5"/>
                                        </p:tgtEl>
                                        <p:attrNameLst>
                                          <p:attrName>ppt_x</p:attrName>
                                          <p:attrName>ppt_y</p:attrName>
                                        </p:attrNameLst>
                                      </p:cBhvr>
                                      <p:rCtr x="22" y="14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91597 -0.027870 L 0.066667 0.682870 " pathEditMode="relative" rAng="0" ptsTypes="">
                                      <p:cBhvr>
                                        <p:cTn id="14" dur="2000" fill="hold"/>
                                        <p:tgtEl>
                                          <p:spTgt spid="2"/>
                                        </p:tgtEl>
                                        <p:attrNameLst>
                                          <p:attrName>ppt_x</p:attrName>
                                          <p:attrName>ppt_y</p:attrName>
                                        </p:attrNameLst>
                                      </p:cBhvr>
                                      <p:rCtr x="-58" y="3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vi-VN" sz="3200" b="1" smtClean="0"/>
              <a:t>Task 2: Read the passage again and answer the questions</a:t>
            </a:r>
            <a:r>
              <a:rPr lang="vi-VN" sz="3600" b="1" smtClean="0"/>
              <a:t>.</a:t>
            </a:r>
            <a:endParaRPr lang="en-US" sz="3600" smtClean="0"/>
          </a:p>
        </p:txBody>
      </p:sp>
      <p:sp>
        <p:nvSpPr>
          <p:cNvPr id="3" name="Content Placeholder 2"/>
          <p:cNvSpPr>
            <a:spLocks noGrp="1"/>
          </p:cNvSpPr>
          <p:nvPr>
            <p:ph idx="1"/>
          </p:nvPr>
        </p:nvSpPr>
        <p:spPr>
          <a:xfrm>
            <a:off x="457200" y="1524000"/>
            <a:ext cx="8229600" cy="4953000"/>
          </a:xfrm>
        </p:spPr>
        <p:txBody>
          <a:bodyPr rtlCol="0">
            <a:normAutofit fontScale="92500" lnSpcReduction="20000"/>
          </a:bodyPr>
          <a:lstStyle/>
          <a:p>
            <a:pPr marL="0" indent="0" fontAlgn="auto">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1.  When were The Oscars </a:t>
            </a:r>
            <a:r>
              <a:rPr lang="en-US" dirty="0" smtClean="0">
                <a:latin typeface="Times New Roman" panose="02020603050405020304" pitchFamily="18" charset="0"/>
                <a:cs typeface="Times New Roman" panose="02020603050405020304" pitchFamily="18" charset="0"/>
              </a:rPr>
              <a:t>f</a:t>
            </a:r>
            <a:r>
              <a:rPr lang="vi-VN" dirty="0" smtClean="0">
                <a:latin typeface="Times New Roman" panose="02020603050405020304" pitchFamily="18" charset="0"/>
                <a:cs typeface="Times New Roman" panose="02020603050405020304" pitchFamily="18" charset="0"/>
              </a:rPr>
              <a:t>i</a:t>
            </a:r>
            <a:r>
              <a:rPr lang="en-US" dirty="0" err="1" smtClean="0">
                <a:latin typeface="Times New Roman" panose="02020603050405020304" pitchFamily="18" charset="0"/>
                <a:cs typeface="Times New Roman" panose="02020603050405020304" pitchFamily="18" charset="0"/>
              </a:rPr>
              <a:t>rst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organised</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vi-VN" i="1" dirty="0" smtClean="0">
                <a:solidFill>
                  <a:srgbClr val="FF0000"/>
                </a:solidFill>
                <a:latin typeface="Times New Roman" panose="02020603050405020304" pitchFamily="18" charset="0"/>
                <a:cs typeface="Times New Roman" panose="02020603050405020304" pitchFamily="18" charset="0"/>
              </a:rPr>
              <a:t>=&gt; </a:t>
            </a:r>
            <a:r>
              <a:rPr lang="en-US" i="1" dirty="0">
                <a:solidFill>
                  <a:srgbClr val="FF0000"/>
                </a:solidFill>
                <a:latin typeface="Times New Roman" panose="02020603050405020304" pitchFamily="18" charset="0"/>
                <a:cs typeface="Times New Roman" panose="02020603050405020304" pitchFamily="18" charset="0"/>
              </a:rPr>
              <a:t>They were first </a:t>
            </a:r>
            <a:r>
              <a:rPr lang="en-US" i="1" dirty="0" err="1">
                <a:solidFill>
                  <a:srgbClr val="FF0000"/>
                </a:solidFill>
                <a:latin typeface="Times New Roman" panose="02020603050405020304" pitchFamily="18" charset="0"/>
                <a:cs typeface="Times New Roman" panose="02020603050405020304" pitchFamily="18" charset="0"/>
              </a:rPr>
              <a:t>organised</a:t>
            </a:r>
            <a:r>
              <a:rPr lang="en-US" i="1" dirty="0">
                <a:solidFill>
                  <a:srgbClr val="FF0000"/>
                </a:solidFill>
                <a:latin typeface="Times New Roman" panose="02020603050405020304" pitchFamily="18" charset="0"/>
                <a:cs typeface="Times New Roman" panose="02020603050405020304" pitchFamily="18" charset="0"/>
              </a:rPr>
              <a:t> in 1929.</a:t>
            </a:r>
          </a:p>
          <a:p>
            <a:pPr marL="0" indent="0" fontAlgn="auto">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2. What are the awards named after</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vi-VN" i="1" dirty="0" smtClean="0">
                <a:solidFill>
                  <a:srgbClr val="FF0000"/>
                </a:solidFill>
                <a:latin typeface="Times New Roman" panose="02020603050405020304" pitchFamily="18" charset="0"/>
                <a:cs typeface="Times New Roman" panose="02020603050405020304" pitchFamily="18" charset="0"/>
              </a:rPr>
              <a:t>=&gt; </a:t>
            </a:r>
            <a:r>
              <a:rPr lang="en-US" i="1" dirty="0" smtClean="0">
                <a:solidFill>
                  <a:srgbClr val="FF0000"/>
                </a:solidFill>
                <a:latin typeface="Times New Roman" panose="02020603050405020304" pitchFamily="18" charset="0"/>
                <a:cs typeface="Times New Roman" panose="02020603050405020304" pitchFamily="18" charset="0"/>
              </a:rPr>
              <a:t>They </a:t>
            </a:r>
            <a:r>
              <a:rPr lang="en-US" i="1" dirty="0">
                <a:solidFill>
                  <a:srgbClr val="FF0000"/>
                </a:solidFill>
                <a:latin typeface="Times New Roman" panose="02020603050405020304" pitchFamily="18" charset="0"/>
                <a:cs typeface="Times New Roman" panose="02020603050405020304" pitchFamily="18" charset="0"/>
              </a:rPr>
              <a:t>are named after the Oscar statuette</a:t>
            </a:r>
            <a:r>
              <a:rPr lang="en-US" i="1" dirty="0" smtClean="0">
                <a:solidFill>
                  <a:srgbClr val="FF0000"/>
                </a:solidFill>
                <a:latin typeface="Times New Roman" panose="02020603050405020304" pitchFamily="18" charset="0"/>
                <a:cs typeface="Times New Roman" panose="02020603050405020304" pitchFamily="18" charset="0"/>
              </a:rPr>
              <a:t>.</a:t>
            </a:r>
            <a:endParaRPr lang="vi-VN" i="1" dirty="0" smtClean="0">
              <a:solidFill>
                <a:srgbClr val="FF0000"/>
              </a:solidFill>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Who is Cedric Gibbons</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vi-VN" i="1" dirty="0" smtClean="0">
                <a:solidFill>
                  <a:srgbClr val="FF0000"/>
                </a:solidFill>
                <a:latin typeface="Times New Roman" panose="02020603050405020304" pitchFamily="18" charset="0"/>
                <a:cs typeface="Times New Roman" panose="02020603050405020304" pitchFamily="18" charset="0"/>
              </a:rPr>
              <a:t>=&gt; </a:t>
            </a:r>
            <a:r>
              <a:rPr lang="en-US" i="1" dirty="0">
                <a:solidFill>
                  <a:srgbClr val="FF0000"/>
                </a:solidFill>
                <a:latin typeface="Times New Roman" panose="02020603050405020304" pitchFamily="18" charset="0"/>
                <a:cs typeface="Times New Roman" panose="02020603050405020304" pitchFamily="18" charset="0"/>
              </a:rPr>
              <a:t>He is the </a:t>
            </a:r>
            <a:r>
              <a:rPr lang="en-US" i="1" dirty="0" smtClean="0">
                <a:solidFill>
                  <a:srgbClr val="FF0000"/>
                </a:solidFill>
                <a:latin typeface="Times New Roman" panose="02020603050405020304" pitchFamily="18" charset="0"/>
                <a:cs typeface="Times New Roman" panose="02020603050405020304" pitchFamily="18" charset="0"/>
              </a:rPr>
              <a:t>p</a:t>
            </a:r>
            <a:r>
              <a:rPr lang="vi-VN" i="1" dirty="0" smtClean="0">
                <a:solidFill>
                  <a:srgbClr val="FF0000"/>
                </a:solidFill>
                <a:latin typeface="Times New Roman" panose="02020603050405020304" pitchFamily="18" charset="0"/>
                <a:cs typeface="Times New Roman" panose="02020603050405020304" pitchFamily="18" charset="0"/>
              </a:rPr>
              <a:t>er</a:t>
            </a:r>
            <a:r>
              <a:rPr lang="en-US" i="1" dirty="0" smtClean="0">
                <a:solidFill>
                  <a:srgbClr val="FF0000"/>
                </a:solidFill>
                <a:latin typeface="Times New Roman" panose="02020603050405020304" pitchFamily="18" charset="0"/>
                <a:cs typeface="Times New Roman" panose="02020603050405020304" pitchFamily="18" charset="0"/>
              </a:rPr>
              <a:t>son </a:t>
            </a:r>
            <a:r>
              <a:rPr lang="en-US" i="1" dirty="0">
                <a:solidFill>
                  <a:srgbClr val="FF0000"/>
                </a:solidFill>
                <a:latin typeface="Times New Roman" panose="02020603050405020304" pitchFamily="18" charset="0"/>
                <a:cs typeface="Times New Roman" panose="02020603050405020304" pitchFamily="18" charset="0"/>
              </a:rPr>
              <a:t>who designed/ He designed the Oscar statuette. </a:t>
            </a:r>
          </a:p>
          <a:p>
            <a:pPr marL="0" indent="0" fontAlgn="auto">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4. Who received the </a:t>
            </a:r>
            <a:r>
              <a:rPr lang="en-US" dirty="0" smtClean="0">
                <a:latin typeface="Times New Roman" panose="02020603050405020304" pitchFamily="18" charset="0"/>
                <a:cs typeface="Times New Roman" panose="02020603050405020304" pitchFamily="18" charset="0"/>
              </a:rPr>
              <a:t>f</a:t>
            </a:r>
            <a:r>
              <a:rPr lang="vi-VN" dirty="0" smtClean="0">
                <a:latin typeface="Times New Roman" panose="02020603050405020304" pitchFamily="18" charset="0"/>
                <a:cs typeface="Times New Roman" panose="02020603050405020304" pitchFamily="18" charset="0"/>
              </a:rPr>
              <a:t>i</a:t>
            </a:r>
            <a:r>
              <a:rPr lang="en-US" dirty="0" err="1" smtClean="0">
                <a:latin typeface="Times New Roman" panose="02020603050405020304" pitchFamily="18" charset="0"/>
                <a:cs typeface="Times New Roman" panose="02020603050405020304" pitchFamily="18" charset="0"/>
              </a:rPr>
              <a:t>rst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Oscar statuette</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vi-VN" i="1" dirty="0" smtClean="0">
                <a:solidFill>
                  <a:srgbClr val="FF0000"/>
                </a:solidFill>
                <a:latin typeface="Times New Roman" panose="02020603050405020304" pitchFamily="18" charset="0"/>
                <a:cs typeface="Times New Roman" panose="02020603050405020304" pitchFamily="18" charset="0"/>
              </a:rPr>
              <a:t>=&gt; </a:t>
            </a:r>
            <a:r>
              <a:rPr lang="en-US" i="1" dirty="0" smtClean="0">
                <a:solidFill>
                  <a:srgbClr val="FF0000"/>
                </a:solidFill>
                <a:latin typeface="Times New Roman" panose="02020603050405020304" pitchFamily="18" charset="0"/>
                <a:cs typeface="Times New Roman" panose="02020603050405020304" pitchFamily="18" charset="0"/>
              </a:rPr>
              <a:t>Emil </a:t>
            </a:r>
            <a:r>
              <a:rPr lang="en-US" i="1" dirty="0" err="1">
                <a:solidFill>
                  <a:srgbClr val="FF0000"/>
                </a:solidFill>
                <a:latin typeface="Times New Roman" panose="02020603050405020304" pitchFamily="18" charset="0"/>
                <a:cs typeface="Times New Roman" panose="02020603050405020304" pitchFamily="18" charset="0"/>
              </a:rPr>
              <a:t>Jannings</a:t>
            </a:r>
            <a:r>
              <a:rPr lang="en-US" i="1" dirty="0">
                <a:solidFill>
                  <a:srgbClr val="FF0000"/>
                </a:solidFill>
                <a:latin typeface="Times New Roman" panose="02020603050405020304" pitchFamily="18" charset="0"/>
                <a:cs typeface="Times New Roman" panose="02020603050405020304" pitchFamily="18" charset="0"/>
              </a:rPr>
              <a:t> received the first Oscar statuette.</a:t>
            </a:r>
            <a:endParaRPr lang="en-US" i="1" dirty="0" smtClean="0">
              <a:solidFill>
                <a:srgbClr val="FF0000"/>
              </a:solidFill>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5. What is the Best Picture prize?</a:t>
            </a:r>
            <a:endParaRPr lang="vi-VN"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vi-VN" i="1" dirty="0" smtClean="0">
                <a:solidFill>
                  <a:srgbClr val="FF0000"/>
                </a:solidFill>
                <a:latin typeface="Times New Roman" panose="02020603050405020304" pitchFamily="18" charset="0"/>
                <a:cs typeface="Times New Roman" panose="02020603050405020304" pitchFamily="18" charset="0"/>
              </a:rPr>
              <a:t>=&gt; </a:t>
            </a:r>
            <a:r>
              <a:rPr lang="en-US" i="1" dirty="0">
                <a:solidFill>
                  <a:srgbClr val="FF0000"/>
                </a:solidFill>
                <a:latin typeface="Times New Roman" panose="02020603050405020304" pitchFamily="18" charset="0"/>
                <a:cs typeface="Times New Roman" panose="02020603050405020304" pitchFamily="18" charset="0"/>
              </a:rPr>
              <a:t>It is the prize for/ given to the best film.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arn(inVertical)">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down)">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wipe(down)">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970"/>
            <a:ext cx="8229600" cy="4715510"/>
          </a:xfrm>
        </p:spPr>
        <p:txBody>
          <a:bodyPr/>
          <a:lstStyle/>
          <a:p>
            <a:pPr marL="0" indent="0" algn="just">
              <a:buNone/>
            </a:pPr>
            <a:r>
              <a:rPr lang="en-US" sz="2200">
                <a:solidFill>
                  <a:srgbClr val="FF0000"/>
                </a:solidFill>
                <a:latin typeface="Times New Roman" panose="02020603050405020304" pitchFamily="18" charset="0"/>
                <a:cs typeface="Times New Roman" panose="02020603050405020304" pitchFamily="18" charset="0"/>
              </a:rPr>
              <a:t>A. </a:t>
            </a:r>
            <a:r>
              <a:rPr lang="en-US" sz="2200" b="1">
                <a:solidFill>
                  <a:srgbClr val="FF0000"/>
                </a:solidFill>
                <a:latin typeface="Times New Roman" panose="02020603050405020304" pitchFamily="18" charset="0"/>
                <a:cs typeface="Times New Roman" panose="02020603050405020304" pitchFamily="18" charset="0"/>
                <a:sym typeface="+mn-ea"/>
              </a:rPr>
              <a:t>What are The Oscars?</a:t>
            </a:r>
            <a:endParaRPr lang="en-US" sz="2200">
              <a:latin typeface="Times New Roman" panose="02020603050405020304" pitchFamily="18" charset="0"/>
              <a:cs typeface="Times New Roman" panose="02020603050405020304" pitchFamily="18" charset="0"/>
            </a:endParaRPr>
          </a:p>
          <a:p>
            <a:pPr marL="0" indent="0" algn="just">
              <a:buNone/>
            </a:pPr>
            <a:r>
              <a:rPr lang="en-US" sz="2200">
                <a:latin typeface="Times New Roman" panose="02020603050405020304" pitchFamily="18" charset="0"/>
                <a:cs typeface="Times New Roman" panose="02020603050405020304" pitchFamily="18" charset="0"/>
              </a:rPr>
              <a:t>The Academy Awards, commonly known as The Oscars, are the most famous film awards in the world. They have been held since 1929. They are called The Oscars after the golden statuette awarded to the winners.</a:t>
            </a:r>
          </a:p>
          <a:p>
            <a:pPr marL="0" indent="0" algn="just">
              <a:buNone/>
            </a:pPr>
            <a:r>
              <a:rPr lang="en-US" sz="2200">
                <a:solidFill>
                  <a:srgbClr val="FF0000"/>
                </a:solidFill>
                <a:latin typeface="Times New Roman" panose="02020603050405020304" pitchFamily="18" charset="0"/>
                <a:cs typeface="Times New Roman" panose="02020603050405020304" pitchFamily="18" charset="0"/>
              </a:rPr>
              <a:t>B.</a:t>
            </a:r>
            <a:r>
              <a:rPr lang="en-US" sz="2200" b="1">
                <a:solidFill>
                  <a:srgbClr val="FF0000"/>
                </a:solidFill>
                <a:latin typeface="Times New Roman" panose="02020603050405020304" pitchFamily="18" charset="0"/>
                <a:cs typeface="Times New Roman" panose="02020603050405020304" pitchFamily="18" charset="0"/>
                <a:sym typeface="+mn-ea"/>
              </a:rPr>
              <a:t>The Oscar statuette</a:t>
            </a:r>
            <a:endParaRPr lang="en-US" sz="2200">
              <a:latin typeface="Times New Roman" panose="02020603050405020304" pitchFamily="18" charset="0"/>
              <a:cs typeface="Times New Roman" panose="02020603050405020304" pitchFamily="18" charset="0"/>
            </a:endParaRPr>
          </a:p>
          <a:p>
            <a:pPr marL="0" indent="0" algn="just">
              <a:buNone/>
            </a:pPr>
            <a:r>
              <a:rPr lang="en-US" sz="2200">
                <a:latin typeface="Times New Roman" panose="02020603050405020304" pitchFamily="18" charset="0"/>
                <a:cs typeface="Times New Roman" panose="02020603050405020304" pitchFamily="18" charset="0"/>
              </a:rPr>
              <a:t>The Oscar statuette is officially called the Academy Award of Merit. It is 13½ inches high and weighs 8½ pounds. The Oscar statuette was designed by Cedric Gibbons and sculpted by George Stanley. It is a knight holding a crusader's sword, standing on a reel of film. The first Oscar was given to Emil Jannings on May 16, 1929.</a:t>
            </a:r>
          </a:p>
          <a:p>
            <a:pPr marL="0" indent="0" algn="just">
              <a:buNone/>
            </a:pPr>
            <a:r>
              <a:rPr lang="en-US" sz="2200" b="1">
                <a:solidFill>
                  <a:srgbClr val="FF0000"/>
                </a:solidFill>
                <a:latin typeface="Times New Roman" panose="02020603050405020304" pitchFamily="18" charset="0"/>
                <a:cs typeface="Times New Roman" panose="02020603050405020304" pitchFamily="18" charset="0"/>
                <a:sym typeface="+mn-ea"/>
              </a:rPr>
              <a:t>C.Different awards in The Oscars</a:t>
            </a:r>
            <a:endParaRPr lang="en-US" sz="2200">
              <a:latin typeface="Times New Roman" panose="02020603050405020304" pitchFamily="18" charset="0"/>
              <a:cs typeface="Times New Roman" panose="02020603050405020304" pitchFamily="18" charset="0"/>
            </a:endParaRPr>
          </a:p>
          <a:p>
            <a:pPr marL="0" indent="0" algn="just">
              <a:buNone/>
            </a:pPr>
            <a:r>
              <a:rPr lang="en-US" sz="2200">
                <a:latin typeface="Times New Roman" panose="02020603050405020304" pitchFamily="18" charset="0"/>
                <a:cs typeface="Times New Roman" panose="02020603050405020304" pitchFamily="18" charset="0"/>
              </a:rPr>
              <a:t>The most important Oscar is the “Best Picture” prize which is given to the best film. Two other important awards are “Best Actor” and “Best Actress” in a leading role. There are lots of other prizes too, such as “Best Director”, “Best Supporting Actor” and “Best Supporting Actress”,”Best Costume Design”,”Best Film Editing”.etc.</a:t>
            </a:r>
          </a:p>
          <a:p>
            <a:pPr marL="0" indent="0" algn="just">
              <a:buNone/>
            </a:pPr>
            <a:endParaRPr lang="en-US" sz="220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648200" y="1371600"/>
            <a:ext cx="38862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V="1">
            <a:off x="612140" y="1676400"/>
            <a:ext cx="6017260" cy="12065"/>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586740" y="3491865"/>
            <a:ext cx="3147060" cy="13335"/>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7772400" y="3860800"/>
            <a:ext cx="812800" cy="254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609600" y="4191000"/>
            <a:ext cx="57150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396740" y="4939665"/>
            <a:ext cx="4213860" cy="13335"/>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586740" y="5320665"/>
            <a:ext cx="1394460" cy="13335"/>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vi-VN" dirty="0">
                <a:solidFill>
                  <a:srgbClr val="FF0000"/>
                </a:solidFill>
              </a:rPr>
              <a:t/>
            </a:r>
            <a:br>
              <a:rPr lang="vi-VN" dirty="0">
                <a:solidFill>
                  <a:srgbClr val="FF0000"/>
                </a:solidFill>
              </a:rPr>
            </a:br>
            <a:r>
              <a:rPr lang="en-US" sz="4000" b="1" dirty="0" smtClean="0">
                <a:solidFill>
                  <a:srgbClr val="FF0000"/>
                </a:solidFill>
                <a:latin typeface="Times New Roman" panose="02020603050405020304" pitchFamily="18" charset="0"/>
                <a:cs typeface="Times New Roman" panose="02020603050405020304" pitchFamily="18" charset="0"/>
              </a:rPr>
              <a:t>Speaking</a:t>
            </a:r>
            <a:r>
              <a:rPr lang="en-US" sz="4000" b="1" dirty="0">
                <a:latin typeface="Times New Roman" panose="02020603050405020304" pitchFamily="18" charset="0"/>
                <a:cs typeface="Times New Roman" panose="02020603050405020304" pitchFamily="18" charset="0"/>
              </a:rPr>
              <a:t/>
            </a:r>
            <a:br>
              <a:rPr lang="en-US" sz="4000" b="1" dirty="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Task </a:t>
            </a:r>
            <a:r>
              <a:rPr lang="en-US" sz="3600" b="1" dirty="0">
                <a:latin typeface="Times New Roman" panose="02020603050405020304" pitchFamily="18" charset="0"/>
                <a:cs typeface="Times New Roman" panose="02020603050405020304" pitchFamily="18" charset="0"/>
              </a:rPr>
              <a:t>3: </a:t>
            </a:r>
            <a:r>
              <a:rPr lang="en-US" sz="3600" b="1" dirty="0" smtClean="0">
                <a:latin typeface="Times New Roman" panose="02020603050405020304" pitchFamily="18" charset="0"/>
                <a:cs typeface="Times New Roman" panose="02020603050405020304" pitchFamily="18" charset="0"/>
              </a:rPr>
              <a:t>Work </a:t>
            </a:r>
            <a:r>
              <a:rPr lang="en-US" sz="3600" b="1" dirty="0">
                <a:latin typeface="Times New Roman" panose="02020603050405020304" pitchFamily="18" charset="0"/>
                <a:cs typeface="Times New Roman" panose="02020603050405020304" pitchFamily="18" charset="0"/>
              </a:rPr>
              <a:t>in groups. Discuss the following questions</a:t>
            </a:r>
            <a:r>
              <a:rPr lang="en-US" sz="3600" b="1" dirty="0" smtClean="0">
                <a:latin typeface="Times New Roman" panose="02020603050405020304" pitchFamily="18" charset="0"/>
                <a:cs typeface="Times New Roman" panose="02020603050405020304" pitchFamily="18" charset="0"/>
              </a:rPr>
              <a:t>.</a:t>
            </a:r>
            <a:r>
              <a:rPr lang="en-US" sz="4000" b="1" dirty="0">
                <a:latin typeface="Times New Roman" panose="02020603050405020304" pitchFamily="18" charset="0"/>
                <a:cs typeface="Times New Roman" panose="02020603050405020304" pitchFamily="18" charset="0"/>
              </a:rPr>
              <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52600"/>
            <a:ext cx="8382000" cy="990600"/>
          </a:xfrm>
        </p:spPr>
        <p:txBody>
          <a:bodyPr rtlCol="0">
            <a:normAutofit fontScale="92500" lnSpcReduction="10000"/>
          </a:bodyPr>
          <a:lstStyle/>
          <a:p>
            <a:pPr marL="0" indent="0" fontAlgn="auto">
              <a:spcAft>
                <a:spcPts val="0"/>
              </a:spcAft>
              <a:buFont typeface="Arial" panose="020B0604020202020204" pitchFamily="34" charset="0"/>
              <a:buNone/>
              <a:defRPr/>
            </a:pPr>
            <a:r>
              <a:rPr lang="vi-VN" sz="3500" b="1" dirty="0" smtClean="0">
                <a:latin typeface="Times New Roman" panose="02020603050405020304" pitchFamily="18" charset="0"/>
                <a:cs typeface="Times New Roman" panose="02020603050405020304" pitchFamily="18" charset="0"/>
              </a:rPr>
              <a:t>1. </a:t>
            </a:r>
            <a:r>
              <a:rPr lang="en-US" sz="3500" dirty="0" smtClean="0">
                <a:latin typeface="Times New Roman" panose="02020603050405020304" pitchFamily="18" charset="0"/>
                <a:cs typeface="Times New Roman" panose="02020603050405020304" pitchFamily="18" charset="0"/>
              </a:rPr>
              <a:t>Which </a:t>
            </a:r>
            <a:r>
              <a:rPr lang="en-US" sz="3500" dirty="0">
                <a:latin typeface="Times New Roman" panose="02020603050405020304" pitchFamily="18" charset="0"/>
                <a:cs typeface="Times New Roman" panose="02020603050405020304" pitchFamily="18" charset="0"/>
              </a:rPr>
              <a:t>actors and actresses you know have</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been awarded an </a:t>
            </a:r>
            <a:r>
              <a:rPr lang="en-US" sz="3500" dirty="0" smtClean="0">
                <a:latin typeface="Times New Roman" panose="02020603050405020304" pitchFamily="18" charset="0"/>
                <a:cs typeface="Times New Roman" panose="02020603050405020304" pitchFamily="18" charset="0"/>
              </a:rPr>
              <a:t>Oscar?</a:t>
            </a:r>
            <a:endParaRPr lang="vi-VN" sz="3500" dirty="0" smtClean="0"/>
          </a:p>
          <a:p>
            <a:pPr marL="0" indent="0" fontAlgn="auto">
              <a:spcAft>
                <a:spcPts val="0"/>
              </a:spcAft>
              <a:buFont typeface="Arial" panose="020B0604020202020204" pitchFamily="34" charset="0"/>
              <a:buNone/>
              <a:defRPr/>
            </a:pPr>
            <a:endParaRPr lang="vi-VN" dirty="0"/>
          </a:p>
          <a:p>
            <a:pPr marL="0" indent="0" fontAlgn="auto">
              <a:spcAft>
                <a:spcPts val="0"/>
              </a:spcAft>
              <a:buFont typeface="Arial" panose="020B0604020202020204" pitchFamily="34" charset="0"/>
              <a:buNone/>
              <a:defRPr/>
            </a:pPr>
            <a:endParaRPr lang="vi-VN" dirty="0" smtClean="0"/>
          </a:p>
          <a:p>
            <a:pPr marL="0" indent="0" fontAlgn="auto">
              <a:spcAft>
                <a:spcPts val="0"/>
              </a:spcAft>
              <a:buFont typeface="Arial" panose="020B0604020202020204" pitchFamily="34" charset="0"/>
              <a:buNone/>
              <a:defRPr/>
            </a:pPr>
            <a:endParaRPr lang="vi-VN" sz="2800" dirty="0" smtClean="0"/>
          </a:p>
          <a:p>
            <a:pPr marL="0" indent="0" fontAlgn="auto">
              <a:spcAft>
                <a:spcPts val="0"/>
              </a:spcAft>
              <a:buFont typeface="Arial" panose="020B0604020202020204" pitchFamily="34" charset="0"/>
              <a:buNone/>
              <a:defRPr/>
            </a:pPr>
            <a:endParaRPr lang="vi-VN" sz="2800" dirty="0" smtClean="0"/>
          </a:p>
          <a:p>
            <a:pPr marL="0" indent="0" fontAlgn="auto">
              <a:spcAft>
                <a:spcPts val="0"/>
              </a:spcAft>
              <a:buFont typeface="Arial" panose="020B0604020202020204" pitchFamily="34" charset="0"/>
              <a:buNone/>
              <a:defRPr/>
            </a:pPr>
            <a:endParaRPr lang="vi-VN" sz="2800" dirty="0"/>
          </a:p>
          <a:p>
            <a:pPr marL="0" indent="0" fontAlgn="auto">
              <a:spcAft>
                <a:spcPts val="0"/>
              </a:spcAft>
              <a:buFont typeface="Arial" panose="020B0604020202020204" pitchFamily="34" charset="0"/>
              <a:buNone/>
              <a:defRPr/>
            </a:pPr>
            <a:endParaRPr lang="vi-VN" sz="2800" dirty="0" smtClean="0"/>
          </a:p>
          <a:p>
            <a:pPr marL="0" indent="0" fontAlgn="auto">
              <a:spcAft>
                <a:spcPts val="0"/>
              </a:spcAft>
              <a:buFont typeface="Arial" panose="020B0604020202020204" pitchFamily="34" charset="0"/>
              <a:buNone/>
              <a:defRPr/>
            </a:pPr>
            <a:endParaRPr lang="vi-VN" sz="2800" dirty="0" smtClean="0"/>
          </a:p>
          <a:p>
            <a:pPr marL="0" indent="0" fontAlgn="auto">
              <a:spcAft>
                <a:spcPts val="0"/>
              </a:spcAft>
              <a:buFont typeface="Arial" panose="020B0604020202020204" pitchFamily="34" charset="0"/>
              <a:buNone/>
              <a:defRPr/>
            </a:pPr>
            <a:endParaRPr lang="vi-VN" dirty="0" smtClean="0"/>
          </a:p>
        </p:txBody>
      </p:sp>
      <p:pic>
        <p:nvPicPr>
          <p:cNvPr id="4" name="Picture 3"/>
          <p:cNvPicPr>
            <a:picLocks noChangeAspect="1"/>
          </p:cNvPicPr>
          <p:nvPr/>
        </p:nvPicPr>
        <p:blipFill>
          <a:blip r:embed="rId4" cstate="print"/>
          <a:srcRect/>
          <a:stretch>
            <a:fillRect/>
          </a:stretch>
        </p:blipFill>
        <p:spPr bwMode="auto">
          <a:xfrm>
            <a:off x="457200" y="2971800"/>
            <a:ext cx="3886200" cy="3048000"/>
          </a:xfrm>
          <a:prstGeom prst="rect">
            <a:avLst/>
          </a:prstGeom>
          <a:noFill/>
          <a:ln w="9525">
            <a:noFill/>
            <a:miter lim="800000"/>
            <a:headEnd/>
            <a:tailEnd/>
          </a:ln>
        </p:spPr>
      </p:pic>
      <p:pic>
        <p:nvPicPr>
          <p:cNvPr id="8" name="Picture 7"/>
          <p:cNvPicPr>
            <a:picLocks noChangeAspect="1"/>
          </p:cNvPicPr>
          <p:nvPr/>
        </p:nvPicPr>
        <p:blipFill>
          <a:blip r:embed="rId5" cstate="print"/>
          <a:srcRect/>
          <a:stretch>
            <a:fillRect/>
          </a:stretch>
        </p:blipFill>
        <p:spPr bwMode="auto">
          <a:xfrm>
            <a:off x="4800600" y="2971800"/>
            <a:ext cx="3827463" cy="3048000"/>
          </a:xfrm>
          <a:prstGeom prst="rect">
            <a:avLst/>
          </a:prstGeom>
          <a:noFill/>
          <a:ln w="9525">
            <a:noFill/>
            <a:miter lim="800000"/>
            <a:headEnd/>
            <a:tailEnd/>
          </a:ln>
        </p:spPr>
      </p:pic>
      <p:sp>
        <p:nvSpPr>
          <p:cNvPr id="9" name="TextBox 8"/>
          <p:cNvSpPr txBox="1">
            <a:spLocks noChangeArrowheads="1"/>
          </p:cNvSpPr>
          <p:nvPr/>
        </p:nvSpPr>
        <p:spPr bwMode="auto">
          <a:xfrm>
            <a:off x="457200" y="6019800"/>
            <a:ext cx="3886200" cy="523875"/>
          </a:xfrm>
          <a:prstGeom prst="rect">
            <a:avLst/>
          </a:prstGeom>
          <a:noFill/>
          <a:ln w="9525">
            <a:noFill/>
            <a:miter lim="800000"/>
          </a:ln>
        </p:spPr>
        <p:txBody>
          <a:bodyPr>
            <a:spAutoFit/>
          </a:bodyPr>
          <a:lstStyle/>
          <a:p>
            <a:pPr algn="ctr"/>
            <a:r>
              <a:rPr lang="vi-VN"/>
              <a:t> </a:t>
            </a:r>
            <a:r>
              <a:rPr lang="vi-VN" sz="2800" b="1">
                <a:latin typeface="Calibri" panose="020F0502020204030204" pitchFamily="34" charset="0"/>
              </a:rPr>
              <a:t>Tom Hanks</a:t>
            </a:r>
            <a:endParaRPr lang="en-US" sz="2800">
              <a:latin typeface="Calibri" panose="020F0502020204030204" pitchFamily="34" charset="0"/>
            </a:endParaRPr>
          </a:p>
        </p:txBody>
      </p:sp>
      <p:sp>
        <p:nvSpPr>
          <p:cNvPr id="10" name="TextBox 9"/>
          <p:cNvSpPr txBox="1">
            <a:spLocks noChangeArrowheads="1"/>
          </p:cNvSpPr>
          <p:nvPr/>
        </p:nvSpPr>
        <p:spPr bwMode="auto">
          <a:xfrm>
            <a:off x="4800600" y="6019800"/>
            <a:ext cx="3827463" cy="523875"/>
          </a:xfrm>
          <a:prstGeom prst="rect">
            <a:avLst/>
          </a:prstGeom>
          <a:noFill/>
          <a:ln w="9525">
            <a:noFill/>
            <a:miter lim="800000"/>
          </a:ln>
        </p:spPr>
        <p:txBody>
          <a:bodyPr>
            <a:spAutoFit/>
          </a:bodyPr>
          <a:lstStyle/>
          <a:p>
            <a:pPr algn="ctr"/>
            <a:r>
              <a:rPr lang="vi-VN" sz="2800" b="1">
                <a:solidFill>
                  <a:srgbClr val="000000"/>
                </a:solidFill>
                <a:latin typeface="Calibri" panose="020F0502020204030204" pitchFamily="34" charset="0"/>
              </a:rPr>
              <a:t>Christoph Waltz</a:t>
            </a:r>
            <a:endParaRPr lang="en-US" sz="2800">
              <a:solidFill>
                <a:srgbClr val="0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circle(in)">
                                      <p:cBhvr>
                                        <p:cTn id="26" dur="20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21505" name="Content Placeholder 8"/>
          <p:cNvPicPr>
            <a:picLocks noGrp="1" noChangeAspect="1"/>
          </p:cNvPicPr>
          <p:nvPr>
            <p:ph idx="1"/>
          </p:nvPr>
        </p:nvPicPr>
        <p:blipFill>
          <a:blip r:embed="rId3" cstate="print"/>
          <a:srcRect/>
          <a:stretch>
            <a:fillRect/>
          </a:stretch>
        </p:blipFill>
        <p:spPr>
          <a:xfrm>
            <a:off x="533400" y="1828800"/>
            <a:ext cx="3802063" cy="2757488"/>
          </a:xfrm>
        </p:spPr>
      </p:pic>
      <p:pic>
        <p:nvPicPr>
          <p:cNvPr id="21506" name="Picture 9"/>
          <p:cNvPicPr>
            <a:picLocks noChangeAspect="1"/>
          </p:cNvPicPr>
          <p:nvPr/>
        </p:nvPicPr>
        <p:blipFill>
          <a:blip r:embed="rId4" cstate="print"/>
          <a:srcRect/>
          <a:stretch>
            <a:fillRect/>
          </a:stretch>
        </p:blipFill>
        <p:spPr bwMode="auto">
          <a:xfrm>
            <a:off x="4794250" y="1828800"/>
            <a:ext cx="3678238" cy="2743200"/>
          </a:xfrm>
          <a:prstGeom prst="rect">
            <a:avLst/>
          </a:prstGeom>
          <a:noFill/>
          <a:ln w="9525">
            <a:noFill/>
            <a:miter lim="800000"/>
            <a:headEnd/>
            <a:tailEnd/>
          </a:ln>
        </p:spPr>
      </p:pic>
      <p:sp>
        <p:nvSpPr>
          <p:cNvPr id="13" name="TextBox 12"/>
          <p:cNvSpPr txBox="1">
            <a:spLocks noChangeArrowheads="1"/>
          </p:cNvSpPr>
          <p:nvPr/>
        </p:nvSpPr>
        <p:spPr bwMode="auto">
          <a:xfrm>
            <a:off x="590550" y="4724400"/>
            <a:ext cx="3733800" cy="523875"/>
          </a:xfrm>
          <a:prstGeom prst="rect">
            <a:avLst/>
          </a:prstGeom>
          <a:noFill/>
          <a:ln w="9525">
            <a:noFill/>
            <a:miter lim="800000"/>
          </a:ln>
        </p:spPr>
        <p:txBody>
          <a:bodyPr>
            <a:spAutoFit/>
          </a:bodyPr>
          <a:lstStyle/>
          <a:p>
            <a:pPr algn="ctr"/>
            <a:r>
              <a:rPr lang="en-US" sz="2800" b="1">
                <a:latin typeface="Calibri" panose="020F0502020204030204" pitchFamily="34" charset="0"/>
              </a:rPr>
              <a:t>Sean Penn</a:t>
            </a:r>
            <a:endParaRPr lang="en-US" sz="2800">
              <a:latin typeface="Calibri" panose="020F0502020204030204" pitchFamily="34" charset="0"/>
            </a:endParaRPr>
          </a:p>
        </p:txBody>
      </p:sp>
      <p:sp>
        <p:nvSpPr>
          <p:cNvPr id="14" name="TextBox 13"/>
          <p:cNvSpPr txBox="1">
            <a:spLocks noChangeArrowheads="1"/>
          </p:cNvSpPr>
          <p:nvPr/>
        </p:nvSpPr>
        <p:spPr bwMode="auto">
          <a:xfrm>
            <a:off x="4870450" y="4724400"/>
            <a:ext cx="3678238" cy="523875"/>
          </a:xfrm>
          <a:prstGeom prst="rect">
            <a:avLst/>
          </a:prstGeom>
          <a:noFill/>
          <a:ln w="9525">
            <a:noFill/>
            <a:miter lim="800000"/>
          </a:ln>
        </p:spPr>
        <p:txBody>
          <a:bodyPr>
            <a:spAutoFit/>
          </a:bodyPr>
          <a:lstStyle/>
          <a:p>
            <a:pPr algn="ctr"/>
            <a:r>
              <a:rPr lang="en-US" sz="2800" b="1">
                <a:latin typeface="Calibri" panose="020F0502020204030204" pitchFamily="34" charset="0"/>
              </a:rPr>
              <a:t>Daniel Day Lewis</a:t>
            </a:r>
            <a:endParaRPr lang="en-US" sz="28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22529" name="Content Placeholder 3"/>
          <p:cNvPicPr>
            <a:picLocks noGrp="1" noChangeAspect="1"/>
          </p:cNvPicPr>
          <p:nvPr>
            <p:ph idx="1"/>
          </p:nvPr>
        </p:nvPicPr>
        <p:blipFill>
          <a:blip r:embed="rId3" cstate="print"/>
          <a:srcRect/>
          <a:stretch>
            <a:fillRect/>
          </a:stretch>
        </p:blipFill>
        <p:spPr>
          <a:xfrm>
            <a:off x="457200" y="304800"/>
            <a:ext cx="3886200" cy="2590800"/>
          </a:xfrm>
        </p:spPr>
      </p:pic>
      <p:pic>
        <p:nvPicPr>
          <p:cNvPr id="22530" name="Picture 4"/>
          <p:cNvPicPr>
            <a:picLocks noChangeAspect="1"/>
          </p:cNvPicPr>
          <p:nvPr/>
        </p:nvPicPr>
        <p:blipFill>
          <a:blip r:embed="rId4" cstate="print"/>
          <a:srcRect/>
          <a:stretch>
            <a:fillRect/>
          </a:stretch>
        </p:blipFill>
        <p:spPr bwMode="auto">
          <a:xfrm>
            <a:off x="4800600" y="304800"/>
            <a:ext cx="3810000" cy="2590800"/>
          </a:xfrm>
          <a:prstGeom prst="rect">
            <a:avLst/>
          </a:prstGeom>
          <a:noFill/>
          <a:ln w="9525">
            <a:noFill/>
            <a:miter lim="800000"/>
            <a:headEnd/>
            <a:tailEnd/>
          </a:ln>
        </p:spPr>
      </p:pic>
      <p:pic>
        <p:nvPicPr>
          <p:cNvPr id="22531" name="Picture 5"/>
          <p:cNvPicPr>
            <a:picLocks noChangeAspect="1"/>
          </p:cNvPicPr>
          <p:nvPr/>
        </p:nvPicPr>
        <p:blipFill>
          <a:blip r:embed="rId5" cstate="print"/>
          <a:srcRect/>
          <a:stretch>
            <a:fillRect/>
          </a:stretch>
        </p:blipFill>
        <p:spPr bwMode="auto">
          <a:xfrm>
            <a:off x="457200" y="3581400"/>
            <a:ext cx="3767138" cy="2590800"/>
          </a:xfrm>
          <a:prstGeom prst="rect">
            <a:avLst/>
          </a:prstGeom>
          <a:noFill/>
          <a:ln w="9525">
            <a:noFill/>
            <a:miter lim="800000"/>
            <a:headEnd/>
            <a:tailEnd/>
          </a:ln>
        </p:spPr>
      </p:pic>
      <p:pic>
        <p:nvPicPr>
          <p:cNvPr id="22532" name="Picture 6"/>
          <p:cNvPicPr>
            <a:picLocks noChangeAspect="1"/>
          </p:cNvPicPr>
          <p:nvPr/>
        </p:nvPicPr>
        <p:blipFill>
          <a:blip r:embed="rId6" cstate="print"/>
          <a:srcRect/>
          <a:stretch>
            <a:fillRect/>
          </a:stretch>
        </p:blipFill>
        <p:spPr bwMode="auto">
          <a:xfrm>
            <a:off x="4800600" y="3581400"/>
            <a:ext cx="3810000" cy="2590800"/>
          </a:xfrm>
          <a:prstGeom prst="rect">
            <a:avLst/>
          </a:prstGeom>
          <a:noFill/>
          <a:ln w="9525">
            <a:noFill/>
            <a:miter lim="800000"/>
            <a:headEnd/>
            <a:tailEnd/>
          </a:ln>
        </p:spPr>
      </p:pic>
      <p:sp>
        <p:nvSpPr>
          <p:cNvPr id="8" name="TextBox 7"/>
          <p:cNvSpPr txBox="1">
            <a:spLocks noChangeArrowheads="1"/>
          </p:cNvSpPr>
          <p:nvPr/>
        </p:nvSpPr>
        <p:spPr bwMode="auto">
          <a:xfrm>
            <a:off x="457200" y="2895600"/>
            <a:ext cx="3886200" cy="523875"/>
          </a:xfrm>
          <a:prstGeom prst="rect">
            <a:avLst/>
          </a:prstGeom>
          <a:noFill/>
          <a:ln w="9525">
            <a:noFill/>
            <a:miter lim="800000"/>
          </a:ln>
        </p:spPr>
        <p:txBody>
          <a:bodyPr>
            <a:spAutoFit/>
          </a:bodyPr>
          <a:lstStyle/>
          <a:p>
            <a:pPr algn="ctr"/>
            <a:r>
              <a:rPr lang="en-US" sz="2800" b="1">
                <a:latin typeface="Calibri" panose="020F0502020204030204" pitchFamily="34" charset="0"/>
              </a:rPr>
              <a:t>Katharine Hepburn</a:t>
            </a:r>
            <a:endParaRPr lang="en-US" sz="2800">
              <a:latin typeface="Calibri" panose="020F0502020204030204" pitchFamily="34" charset="0"/>
            </a:endParaRPr>
          </a:p>
        </p:txBody>
      </p:sp>
      <p:sp>
        <p:nvSpPr>
          <p:cNvPr id="9" name="TextBox 8"/>
          <p:cNvSpPr txBox="1">
            <a:spLocks noChangeArrowheads="1"/>
          </p:cNvSpPr>
          <p:nvPr/>
        </p:nvSpPr>
        <p:spPr bwMode="auto">
          <a:xfrm>
            <a:off x="4800600" y="2895600"/>
            <a:ext cx="3810000" cy="523875"/>
          </a:xfrm>
          <a:prstGeom prst="rect">
            <a:avLst/>
          </a:prstGeom>
          <a:noFill/>
          <a:ln w="9525">
            <a:noFill/>
            <a:miter lim="800000"/>
          </a:ln>
        </p:spPr>
        <p:txBody>
          <a:bodyPr>
            <a:spAutoFit/>
          </a:bodyPr>
          <a:lstStyle/>
          <a:p>
            <a:pPr algn="ctr"/>
            <a:r>
              <a:rPr lang="en-US" sz="2800" b="1">
                <a:latin typeface="Calibri" panose="020F0502020204030204" pitchFamily="34" charset="0"/>
              </a:rPr>
              <a:t>Hilary Swank</a:t>
            </a:r>
            <a:endParaRPr lang="en-US" sz="2800">
              <a:latin typeface="Calibri" panose="020F0502020204030204" pitchFamily="34" charset="0"/>
            </a:endParaRPr>
          </a:p>
        </p:txBody>
      </p:sp>
      <p:sp>
        <p:nvSpPr>
          <p:cNvPr id="10" name="TextBox 9"/>
          <p:cNvSpPr txBox="1">
            <a:spLocks noChangeArrowheads="1"/>
          </p:cNvSpPr>
          <p:nvPr/>
        </p:nvSpPr>
        <p:spPr bwMode="auto">
          <a:xfrm>
            <a:off x="457200" y="6172200"/>
            <a:ext cx="3767138" cy="523875"/>
          </a:xfrm>
          <a:prstGeom prst="rect">
            <a:avLst/>
          </a:prstGeom>
          <a:noFill/>
          <a:ln w="9525">
            <a:noFill/>
            <a:miter lim="800000"/>
          </a:ln>
        </p:spPr>
        <p:txBody>
          <a:bodyPr>
            <a:spAutoFit/>
          </a:bodyPr>
          <a:lstStyle/>
          <a:p>
            <a:pPr algn="ctr"/>
            <a:r>
              <a:rPr lang="en-US" sz="2800" b="1">
                <a:latin typeface="Calibri" panose="020F0502020204030204" pitchFamily="34" charset="0"/>
              </a:rPr>
              <a:t>Ingrid Bergman</a:t>
            </a:r>
            <a:endParaRPr lang="en-US" sz="2800">
              <a:latin typeface="Calibri" panose="020F0502020204030204" pitchFamily="34" charset="0"/>
            </a:endParaRPr>
          </a:p>
        </p:txBody>
      </p:sp>
      <p:sp>
        <p:nvSpPr>
          <p:cNvPr id="11" name="TextBox 10"/>
          <p:cNvSpPr txBox="1">
            <a:spLocks noChangeArrowheads="1"/>
          </p:cNvSpPr>
          <p:nvPr/>
        </p:nvSpPr>
        <p:spPr bwMode="auto">
          <a:xfrm>
            <a:off x="4800600" y="6172200"/>
            <a:ext cx="3810000" cy="523875"/>
          </a:xfrm>
          <a:prstGeom prst="rect">
            <a:avLst/>
          </a:prstGeom>
          <a:noFill/>
          <a:ln w="9525">
            <a:noFill/>
            <a:miter lim="800000"/>
          </a:ln>
        </p:spPr>
        <p:txBody>
          <a:bodyPr>
            <a:spAutoFit/>
          </a:bodyPr>
          <a:lstStyle/>
          <a:p>
            <a:pPr algn="ctr"/>
            <a:r>
              <a:rPr lang="en-US" sz="2800" b="1">
                <a:latin typeface="Calibri" panose="020F0502020204030204" pitchFamily="34" charset="0"/>
              </a:rPr>
              <a:t>Cate Blanchett</a:t>
            </a:r>
            <a:endParaRPr lang="en-US" sz="28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1109</Words>
  <Application>Microsoft Office PowerPoint</Application>
  <PresentationFormat>On-screen Show (4:3)</PresentationFormat>
  <Paragraphs>144</Paragraphs>
  <Slides>19</Slides>
  <Notes>1</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  Reading Task 1: Read the passage. Match the headings in the box with the paragraphs. </vt:lpstr>
      <vt:lpstr>1. Different awards in The Oscars </vt:lpstr>
      <vt:lpstr>Task 2: Read the passage again and answer the questions.</vt:lpstr>
      <vt:lpstr>Slide 6</vt:lpstr>
      <vt:lpstr> Speaking Task 3: Work in groups. Discuss the following questions. </vt:lpstr>
      <vt:lpstr>Slide 8</vt:lpstr>
      <vt:lpstr>Slide 9</vt:lpstr>
      <vt:lpstr>Slide 10</vt:lpstr>
      <vt:lpstr>Slide 11</vt:lpstr>
      <vt:lpstr>Slide 12</vt:lpstr>
      <vt:lpstr>Slide 13</vt:lpstr>
      <vt:lpstr>Slide 14</vt:lpstr>
      <vt:lpstr>Slide 15</vt:lpstr>
      <vt:lpstr>Slide 16</vt:lpstr>
      <vt:lpstr>Slide 17</vt:lpstr>
      <vt:lpstr>See you again!</vt:lpstr>
      <vt:lpstr>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TheGioiSo</dc:creator>
  <cp:lastModifiedBy>duc-pc</cp:lastModifiedBy>
  <cp:revision>39</cp:revision>
  <dcterms:created xsi:type="dcterms:W3CDTF">2006-08-16T00:00:00Z</dcterms:created>
  <dcterms:modified xsi:type="dcterms:W3CDTF">2020-04-26T14:02:27Z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