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9" r:id="rId4"/>
    <p:sldId id="260" r:id="rId5"/>
    <p:sldId id="295" r:id="rId6"/>
    <p:sldId id="288" r:id="rId7"/>
    <p:sldId id="261" r:id="rId8"/>
    <p:sldId id="282" r:id="rId9"/>
    <p:sldId id="264" r:id="rId10"/>
    <p:sldId id="265" r:id="rId11"/>
    <p:sldId id="268" r:id="rId12"/>
    <p:sldId id="269" r:id="rId13"/>
    <p:sldId id="284" r:id="rId14"/>
    <p:sldId id="289" r:id="rId15"/>
    <p:sldId id="290" r:id="rId16"/>
    <p:sldId id="278" r:id="rId17"/>
    <p:sldId id="291" r:id="rId18"/>
    <p:sldId id="281" r:id="rId19"/>
    <p:sldId id="293" r:id="rId20"/>
    <p:sldId id="273" r:id="rId21"/>
    <p:sldId id="292" r:id="rId22"/>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76CA5-7F1B-4295-8851-3916B3AC34C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403C38D-147E-4BFA-B3AF-9DE4AF2E4F89}">
      <dgm:prSet phldrT="[Text]" custT="1"/>
      <dgm:spPr>
        <a:solidFill>
          <a:schemeClr val="accent1">
            <a:lumMod val="20000"/>
            <a:lumOff val="80000"/>
          </a:schemeClr>
        </a:solidFill>
      </dgm:spPr>
      <dgm:t>
        <a:bodyPr/>
        <a:lstStyle/>
        <a:p>
          <a:r>
            <a:rPr lang="en-US" sz="4000" b="1">
              <a:solidFill>
                <a:srgbClr val="FF0000"/>
              </a:solidFill>
            </a:rPr>
            <a:t>Tục ngữ là gì?</a:t>
          </a:r>
        </a:p>
      </dgm:t>
    </dgm:pt>
    <dgm:pt modelId="{064C9570-C0ED-4D93-94E4-5C0EB54602EC}" type="parTrans" cxnId="{49A6848F-700A-411B-9E81-BAF7B4254CF0}">
      <dgm:prSet/>
      <dgm:spPr/>
      <dgm:t>
        <a:bodyPr/>
        <a:lstStyle/>
        <a:p>
          <a:endParaRPr lang="en-US"/>
        </a:p>
      </dgm:t>
    </dgm:pt>
    <dgm:pt modelId="{F6A7E0D8-0C02-4A1F-B19D-1E6F593F2C06}" type="sibTrans" cxnId="{49A6848F-700A-411B-9E81-BAF7B4254CF0}">
      <dgm:prSet/>
      <dgm:spPr/>
      <dgm:t>
        <a:bodyPr/>
        <a:lstStyle/>
        <a:p>
          <a:endParaRPr lang="en-US"/>
        </a:p>
      </dgm:t>
    </dgm:pt>
    <dgm:pt modelId="{A31E88E7-BA73-4838-9079-0025F8852636}">
      <dgm:prSet phldrT="[Text]" custT="1"/>
      <dgm:spPr>
        <a:solidFill>
          <a:schemeClr val="accent1">
            <a:lumMod val="20000"/>
            <a:lumOff val="80000"/>
          </a:schemeClr>
        </a:solidFill>
      </dgm:spPr>
      <dgm:t>
        <a:bodyPr/>
        <a:lstStyle/>
        <a:p>
          <a:r>
            <a:rPr lang="en-US" sz="2400" b="1">
              <a:solidFill>
                <a:schemeClr val="accent5">
                  <a:lumMod val="75000"/>
                </a:schemeClr>
              </a:solidFill>
            </a:rPr>
            <a:t>A. Một thể loại của văn học dân gian, là những câu nói ngắn gọn, ổn định, có nhịp điệu, giàu hình ảnh</a:t>
          </a:r>
        </a:p>
      </dgm:t>
    </dgm:pt>
    <dgm:pt modelId="{AD261802-AE0F-4026-9FE3-D70E55E0F033}" type="parTrans" cxnId="{D7D2E17A-68A3-4B90-92E0-C6870FCE5FF4}">
      <dgm:prSet/>
      <dgm:spPr/>
      <dgm:t>
        <a:bodyPr/>
        <a:lstStyle/>
        <a:p>
          <a:endParaRPr lang="en-US"/>
        </a:p>
      </dgm:t>
    </dgm:pt>
    <dgm:pt modelId="{826A0695-10B2-4AD2-AF5D-BA611587B199}" type="sibTrans" cxnId="{D7D2E17A-68A3-4B90-92E0-C6870FCE5FF4}">
      <dgm:prSet/>
      <dgm:spPr/>
      <dgm:t>
        <a:bodyPr/>
        <a:lstStyle/>
        <a:p>
          <a:endParaRPr lang="en-US"/>
        </a:p>
      </dgm:t>
    </dgm:pt>
    <dgm:pt modelId="{F6B54290-969A-4BB6-A56A-074F45F390EB}">
      <dgm:prSet phldrT="[Text]" custT="1"/>
      <dgm:spPr>
        <a:solidFill>
          <a:schemeClr val="accent1">
            <a:lumMod val="20000"/>
            <a:lumOff val="80000"/>
          </a:schemeClr>
        </a:solidFill>
      </dgm:spPr>
      <dgm:t>
        <a:bodyPr/>
        <a:lstStyle/>
        <a:p>
          <a:r>
            <a:rPr lang="en-US" sz="2400" b="1">
              <a:solidFill>
                <a:schemeClr val="accent5">
                  <a:lumMod val="50000"/>
                </a:schemeClr>
              </a:solidFill>
            </a:rPr>
            <a:t>C</a:t>
          </a:r>
          <a:r>
            <a:rPr lang="en-US" sz="2400" b="1">
              <a:solidFill>
                <a:schemeClr val="accent5">
                  <a:lumMod val="75000"/>
                </a:schemeClr>
              </a:solidFill>
            </a:rPr>
            <a:t>. Đúc kết những kinh nghiệm của nhân dân về mọi mặt (tự nhiên, lao động sản xuất, xã hộ</a:t>
          </a:r>
          <a:r>
            <a:rPr lang="en-US" sz="2400" b="1">
              <a:solidFill>
                <a:schemeClr val="accent5">
                  <a:lumMod val="50000"/>
                </a:schemeClr>
              </a:solidFill>
            </a:rPr>
            <a:t>i)</a:t>
          </a:r>
        </a:p>
      </dgm:t>
    </dgm:pt>
    <dgm:pt modelId="{B6557E6F-3536-4377-AAB0-4700F4D37917}" type="parTrans" cxnId="{45FB8CE5-1525-4793-BA37-62C5D8679DA8}">
      <dgm:prSet/>
      <dgm:spPr/>
      <dgm:t>
        <a:bodyPr/>
        <a:lstStyle/>
        <a:p>
          <a:endParaRPr lang="en-US"/>
        </a:p>
      </dgm:t>
    </dgm:pt>
    <dgm:pt modelId="{EC306B25-654E-44B5-AA82-DDF35F88EAC6}" type="sibTrans" cxnId="{45FB8CE5-1525-4793-BA37-62C5D8679DA8}">
      <dgm:prSet/>
      <dgm:spPr/>
      <dgm:t>
        <a:bodyPr/>
        <a:lstStyle/>
        <a:p>
          <a:endParaRPr lang="en-US"/>
        </a:p>
      </dgm:t>
    </dgm:pt>
    <dgm:pt modelId="{0A4F6AFD-BAF8-41C0-B5AF-99A3BCD4B98A}">
      <dgm:prSet custT="1"/>
      <dgm:spPr>
        <a:solidFill>
          <a:schemeClr val="accent1">
            <a:lumMod val="20000"/>
            <a:lumOff val="80000"/>
          </a:schemeClr>
        </a:solidFill>
      </dgm:spPr>
      <dgm:t>
        <a:bodyPr/>
        <a:lstStyle/>
        <a:p>
          <a:r>
            <a:rPr lang="en-US" sz="2800" b="1">
              <a:solidFill>
                <a:schemeClr val="accent5">
                  <a:lumMod val="75000"/>
                </a:schemeClr>
              </a:solidFill>
            </a:rPr>
            <a:t>D. Là lời thơ của  dân ca</a:t>
          </a:r>
        </a:p>
      </dgm:t>
    </dgm:pt>
    <dgm:pt modelId="{A11B143B-0C3E-4F6E-93AF-02B10242DD16}" type="parTrans" cxnId="{B14D08A9-802A-4CCA-8F0D-2EBE47468789}">
      <dgm:prSet/>
      <dgm:spPr/>
      <dgm:t>
        <a:bodyPr/>
        <a:lstStyle/>
        <a:p>
          <a:endParaRPr lang="en-US"/>
        </a:p>
      </dgm:t>
    </dgm:pt>
    <dgm:pt modelId="{AA7C191A-8919-4D2F-B53D-6C372B998FC3}" type="sibTrans" cxnId="{B14D08A9-802A-4CCA-8F0D-2EBE47468789}">
      <dgm:prSet/>
      <dgm:spPr/>
      <dgm:t>
        <a:bodyPr/>
        <a:lstStyle/>
        <a:p>
          <a:endParaRPr lang="en-US"/>
        </a:p>
      </dgm:t>
    </dgm:pt>
    <dgm:pt modelId="{321A9713-FD02-492F-9B52-2939D99449C3}">
      <dgm:prSet custT="1"/>
      <dgm:spPr>
        <a:solidFill>
          <a:schemeClr val="accent1">
            <a:lumMod val="20000"/>
            <a:lumOff val="80000"/>
          </a:schemeClr>
        </a:solidFill>
      </dgm:spPr>
      <dgm:t>
        <a:bodyPr/>
        <a:lstStyle/>
        <a:p>
          <a:r>
            <a:rPr lang="en-US" sz="2400" b="1">
              <a:solidFill>
                <a:schemeClr val="accent5">
                  <a:lumMod val="75000"/>
                </a:schemeClr>
              </a:solidFill>
            </a:rPr>
            <a:t>B. Thể loại trữ tình dân gian, kết hợp lời và nhạc, diễn tả đời sống nội tâm của con người</a:t>
          </a:r>
        </a:p>
      </dgm:t>
    </dgm:pt>
    <dgm:pt modelId="{3CABB34C-5889-44AE-BCE7-D94055914775}" type="parTrans" cxnId="{E8DEAA66-031C-4B31-AF78-CCF511469E0A}">
      <dgm:prSet/>
      <dgm:spPr/>
      <dgm:t>
        <a:bodyPr/>
        <a:lstStyle/>
        <a:p>
          <a:endParaRPr lang="en-US"/>
        </a:p>
      </dgm:t>
    </dgm:pt>
    <dgm:pt modelId="{F15EE4AB-A443-4682-A018-DF219AC3FA11}" type="sibTrans" cxnId="{E8DEAA66-031C-4B31-AF78-CCF511469E0A}">
      <dgm:prSet/>
      <dgm:spPr/>
      <dgm:t>
        <a:bodyPr/>
        <a:lstStyle/>
        <a:p>
          <a:endParaRPr lang="en-US"/>
        </a:p>
      </dgm:t>
    </dgm:pt>
    <dgm:pt modelId="{7B2EE6DE-0012-419D-A2CE-493D7FB3C74E}" type="pres">
      <dgm:prSet presAssocID="{13D76CA5-7F1B-4295-8851-3916B3AC34CE}" presName="Name0" presStyleCnt="0">
        <dgm:presLayoutVars>
          <dgm:chPref val="1"/>
          <dgm:dir/>
          <dgm:animOne val="branch"/>
          <dgm:animLvl val="lvl"/>
          <dgm:resizeHandles val="exact"/>
        </dgm:presLayoutVars>
      </dgm:prSet>
      <dgm:spPr/>
    </dgm:pt>
    <dgm:pt modelId="{9EEDC9FA-7466-451C-BD83-C912F186E93E}" type="pres">
      <dgm:prSet presAssocID="{4403C38D-147E-4BFA-B3AF-9DE4AF2E4F89}" presName="root1" presStyleCnt="0"/>
      <dgm:spPr/>
    </dgm:pt>
    <dgm:pt modelId="{0CC853D4-AF25-4160-8EDE-E79058E02209}" type="pres">
      <dgm:prSet presAssocID="{4403C38D-147E-4BFA-B3AF-9DE4AF2E4F89}" presName="LevelOneTextNode" presStyleLbl="node0" presStyleIdx="0" presStyleCnt="1" custScaleX="70357" custScaleY="75437">
        <dgm:presLayoutVars>
          <dgm:chPref val="3"/>
        </dgm:presLayoutVars>
      </dgm:prSet>
      <dgm:spPr/>
    </dgm:pt>
    <dgm:pt modelId="{FAB7BC2C-5DAD-4DFE-958A-3CD0265B9250}" type="pres">
      <dgm:prSet presAssocID="{4403C38D-147E-4BFA-B3AF-9DE4AF2E4F89}" presName="level2hierChild" presStyleCnt="0"/>
      <dgm:spPr/>
    </dgm:pt>
    <dgm:pt modelId="{844E661B-DD19-4354-BD66-6D744BDDDFDE}" type="pres">
      <dgm:prSet presAssocID="{AD261802-AE0F-4026-9FE3-D70E55E0F033}" presName="conn2-1" presStyleLbl="parChTrans1D2" presStyleIdx="0" presStyleCnt="4"/>
      <dgm:spPr/>
    </dgm:pt>
    <dgm:pt modelId="{9A75EFFA-EEAE-4B76-9CF6-A999EFD26556}" type="pres">
      <dgm:prSet presAssocID="{AD261802-AE0F-4026-9FE3-D70E55E0F033}" presName="connTx" presStyleLbl="parChTrans1D2" presStyleIdx="0" presStyleCnt="4"/>
      <dgm:spPr/>
    </dgm:pt>
    <dgm:pt modelId="{19AF4D8D-8356-4FF4-83A6-F15909B9D1BF}" type="pres">
      <dgm:prSet presAssocID="{A31E88E7-BA73-4838-9079-0025F8852636}" presName="root2" presStyleCnt="0"/>
      <dgm:spPr/>
    </dgm:pt>
    <dgm:pt modelId="{4ED2BDC0-2B00-48C0-ABC7-D3BF2378E5F6}" type="pres">
      <dgm:prSet presAssocID="{A31E88E7-BA73-4838-9079-0025F8852636}" presName="LevelTwoTextNode" presStyleLbl="node2" presStyleIdx="0" presStyleCnt="4" custScaleX="220503" custScaleY="92009" custLinFactNeighborX="-2012" custLinFactNeighborY="-60034">
        <dgm:presLayoutVars>
          <dgm:chPref val="3"/>
        </dgm:presLayoutVars>
      </dgm:prSet>
      <dgm:spPr/>
    </dgm:pt>
    <dgm:pt modelId="{EC68A650-8EF7-4383-8D48-3BCB1A36F584}" type="pres">
      <dgm:prSet presAssocID="{A31E88E7-BA73-4838-9079-0025F8852636}" presName="level3hierChild" presStyleCnt="0"/>
      <dgm:spPr/>
    </dgm:pt>
    <dgm:pt modelId="{95BC7129-8C16-43A4-9175-634EC7A1EDA3}" type="pres">
      <dgm:prSet presAssocID="{3CABB34C-5889-44AE-BCE7-D94055914775}" presName="conn2-1" presStyleLbl="parChTrans1D2" presStyleIdx="1" presStyleCnt="4"/>
      <dgm:spPr/>
    </dgm:pt>
    <dgm:pt modelId="{94FD9747-0057-4719-A5D5-B061CFDA6BB2}" type="pres">
      <dgm:prSet presAssocID="{3CABB34C-5889-44AE-BCE7-D94055914775}" presName="connTx" presStyleLbl="parChTrans1D2" presStyleIdx="1" presStyleCnt="4"/>
      <dgm:spPr/>
    </dgm:pt>
    <dgm:pt modelId="{FFE25748-8124-42DB-B894-EC7CB0C49510}" type="pres">
      <dgm:prSet presAssocID="{321A9713-FD02-492F-9B52-2939D99449C3}" presName="root2" presStyleCnt="0"/>
      <dgm:spPr/>
    </dgm:pt>
    <dgm:pt modelId="{48578A1A-EECA-4ADD-90BF-1846CC7A8288}" type="pres">
      <dgm:prSet presAssocID="{321A9713-FD02-492F-9B52-2939D99449C3}" presName="LevelTwoTextNode" presStyleLbl="node2" presStyleIdx="1" presStyleCnt="4" custScaleX="218364" custScaleY="92251" custLinFactNeighborX="10243" custLinFactNeighborY="-41971">
        <dgm:presLayoutVars>
          <dgm:chPref val="3"/>
        </dgm:presLayoutVars>
      </dgm:prSet>
      <dgm:spPr/>
    </dgm:pt>
    <dgm:pt modelId="{E00C443E-76C1-42BD-AAB9-C4AC38E06ADB}" type="pres">
      <dgm:prSet presAssocID="{321A9713-FD02-492F-9B52-2939D99449C3}" presName="level3hierChild" presStyleCnt="0"/>
      <dgm:spPr/>
    </dgm:pt>
    <dgm:pt modelId="{125576F3-0958-4FCB-9CC4-D63224D88CC7}" type="pres">
      <dgm:prSet presAssocID="{B6557E6F-3536-4377-AAB0-4700F4D37917}" presName="conn2-1" presStyleLbl="parChTrans1D2" presStyleIdx="2" presStyleCnt="4"/>
      <dgm:spPr/>
    </dgm:pt>
    <dgm:pt modelId="{45A53474-B6F0-4949-AD17-260E835B24D8}" type="pres">
      <dgm:prSet presAssocID="{B6557E6F-3536-4377-AAB0-4700F4D37917}" presName="connTx" presStyleLbl="parChTrans1D2" presStyleIdx="2" presStyleCnt="4"/>
      <dgm:spPr/>
    </dgm:pt>
    <dgm:pt modelId="{D85A6EB6-5243-4813-9FC0-D866C2927B39}" type="pres">
      <dgm:prSet presAssocID="{F6B54290-969A-4BB6-A56A-074F45F390EB}" presName="root2" presStyleCnt="0"/>
      <dgm:spPr/>
    </dgm:pt>
    <dgm:pt modelId="{4E454FDC-D801-4027-BC0C-F864AC61E1BD}" type="pres">
      <dgm:prSet presAssocID="{F6B54290-969A-4BB6-A56A-074F45F390EB}" presName="LevelTwoTextNode" presStyleLbl="node2" presStyleIdx="2" presStyleCnt="4" custScaleX="203199" custScaleY="83528" custLinFactNeighborX="40642" custLinFactNeighborY="-42727">
        <dgm:presLayoutVars>
          <dgm:chPref val="3"/>
        </dgm:presLayoutVars>
      </dgm:prSet>
      <dgm:spPr/>
    </dgm:pt>
    <dgm:pt modelId="{053F9BCB-01C3-4DCE-8AAF-C5FC635A003B}" type="pres">
      <dgm:prSet presAssocID="{F6B54290-969A-4BB6-A56A-074F45F390EB}" presName="level3hierChild" presStyleCnt="0"/>
      <dgm:spPr/>
    </dgm:pt>
    <dgm:pt modelId="{5DDF5E72-2654-4911-99E2-BAAD8C85640D}" type="pres">
      <dgm:prSet presAssocID="{A11B143B-0C3E-4F6E-93AF-02B10242DD16}" presName="conn2-1" presStyleLbl="parChTrans1D2" presStyleIdx="3" presStyleCnt="4"/>
      <dgm:spPr/>
    </dgm:pt>
    <dgm:pt modelId="{CD959614-3D69-4BD6-A31B-6FE8C103245B}" type="pres">
      <dgm:prSet presAssocID="{A11B143B-0C3E-4F6E-93AF-02B10242DD16}" presName="connTx" presStyleLbl="parChTrans1D2" presStyleIdx="3" presStyleCnt="4"/>
      <dgm:spPr/>
    </dgm:pt>
    <dgm:pt modelId="{471FE96D-F24B-41DE-A6D7-CF6BB257D2F4}" type="pres">
      <dgm:prSet presAssocID="{0A4F6AFD-BAF8-41C0-B5AF-99A3BCD4B98A}" presName="root2" presStyleCnt="0"/>
      <dgm:spPr/>
    </dgm:pt>
    <dgm:pt modelId="{4ABA4435-C949-4760-B5EB-EDAC64959B84}" type="pres">
      <dgm:prSet presAssocID="{0A4F6AFD-BAF8-41C0-B5AF-99A3BCD4B98A}" presName="LevelTwoTextNode" presStyleLbl="node2" presStyleIdx="3" presStyleCnt="4" custScaleX="187711" custScaleY="68123" custLinFactNeighborX="46296" custLinFactNeighborY="-30748">
        <dgm:presLayoutVars>
          <dgm:chPref val="3"/>
        </dgm:presLayoutVars>
      </dgm:prSet>
      <dgm:spPr/>
    </dgm:pt>
    <dgm:pt modelId="{886F80C4-EC0F-42F7-AD98-4BD2623F5FF9}" type="pres">
      <dgm:prSet presAssocID="{0A4F6AFD-BAF8-41C0-B5AF-99A3BCD4B98A}" presName="level3hierChild" presStyleCnt="0"/>
      <dgm:spPr/>
    </dgm:pt>
  </dgm:ptLst>
  <dgm:cxnLst>
    <dgm:cxn modelId="{0985AE17-8427-41BE-AEE5-48FADDA67018}" type="presOf" srcId="{321A9713-FD02-492F-9B52-2939D99449C3}" destId="{48578A1A-EECA-4ADD-90BF-1846CC7A8288}" srcOrd="0" destOrd="0" presId="urn:microsoft.com/office/officeart/2008/layout/HorizontalMultiLevelHierarchy"/>
    <dgm:cxn modelId="{E2C24F28-AFB4-4E45-9D2D-99BFA96E0FAE}" type="presOf" srcId="{B6557E6F-3536-4377-AAB0-4700F4D37917}" destId="{125576F3-0958-4FCB-9CC4-D63224D88CC7}" srcOrd="0" destOrd="0" presId="urn:microsoft.com/office/officeart/2008/layout/HorizontalMultiLevelHierarchy"/>
    <dgm:cxn modelId="{83103E3E-D10D-4898-BEDF-82491DF20145}" type="presOf" srcId="{3CABB34C-5889-44AE-BCE7-D94055914775}" destId="{94FD9747-0057-4719-A5D5-B061CFDA6BB2}" srcOrd="1" destOrd="0" presId="urn:microsoft.com/office/officeart/2008/layout/HorizontalMultiLevelHierarchy"/>
    <dgm:cxn modelId="{2B2DEC61-B572-45FE-99CF-EF58C979ABB0}" type="presOf" srcId="{3CABB34C-5889-44AE-BCE7-D94055914775}" destId="{95BC7129-8C16-43A4-9175-634EC7A1EDA3}" srcOrd="0" destOrd="0" presId="urn:microsoft.com/office/officeart/2008/layout/HorizontalMultiLevelHierarchy"/>
    <dgm:cxn modelId="{E8DEAA66-031C-4B31-AF78-CCF511469E0A}" srcId="{4403C38D-147E-4BFA-B3AF-9DE4AF2E4F89}" destId="{321A9713-FD02-492F-9B52-2939D99449C3}" srcOrd="1" destOrd="0" parTransId="{3CABB34C-5889-44AE-BCE7-D94055914775}" sibTransId="{F15EE4AB-A443-4682-A018-DF219AC3FA11}"/>
    <dgm:cxn modelId="{A68EDA47-AD0A-4958-8EDD-E48F7C2F661F}" type="presOf" srcId="{4403C38D-147E-4BFA-B3AF-9DE4AF2E4F89}" destId="{0CC853D4-AF25-4160-8EDE-E79058E02209}" srcOrd="0" destOrd="0" presId="urn:microsoft.com/office/officeart/2008/layout/HorizontalMultiLevelHierarchy"/>
    <dgm:cxn modelId="{F042AF51-242F-42AE-9D0E-6AAB2084F779}" type="presOf" srcId="{0A4F6AFD-BAF8-41C0-B5AF-99A3BCD4B98A}" destId="{4ABA4435-C949-4760-B5EB-EDAC64959B84}" srcOrd="0" destOrd="0" presId="urn:microsoft.com/office/officeart/2008/layout/HorizontalMultiLevelHierarchy"/>
    <dgm:cxn modelId="{AAB12056-8FA9-4C0E-9F97-E62395771ACA}" type="presOf" srcId="{A11B143B-0C3E-4F6E-93AF-02B10242DD16}" destId="{CD959614-3D69-4BD6-A31B-6FE8C103245B}" srcOrd="1" destOrd="0" presId="urn:microsoft.com/office/officeart/2008/layout/HorizontalMultiLevelHierarchy"/>
    <dgm:cxn modelId="{D7D2E17A-68A3-4B90-92E0-C6870FCE5FF4}" srcId="{4403C38D-147E-4BFA-B3AF-9DE4AF2E4F89}" destId="{A31E88E7-BA73-4838-9079-0025F8852636}" srcOrd="0" destOrd="0" parTransId="{AD261802-AE0F-4026-9FE3-D70E55E0F033}" sibTransId="{826A0695-10B2-4AD2-AF5D-BA611587B199}"/>
    <dgm:cxn modelId="{DA31AB7C-8FDC-4C8B-9FFC-DFBAD64CCE3D}" type="presOf" srcId="{A31E88E7-BA73-4838-9079-0025F8852636}" destId="{4ED2BDC0-2B00-48C0-ABC7-D3BF2378E5F6}" srcOrd="0" destOrd="0" presId="urn:microsoft.com/office/officeart/2008/layout/HorizontalMultiLevelHierarchy"/>
    <dgm:cxn modelId="{49A6848F-700A-411B-9E81-BAF7B4254CF0}" srcId="{13D76CA5-7F1B-4295-8851-3916B3AC34CE}" destId="{4403C38D-147E-4BFA-B3AF-9DE4AF2E4F89}" srcOrd="0" destOrd="0" parTransId="{064C9570-C0ED-4D93-94E4-5C0EB54602EC}" sibTransId="{F6A7E0D8-0C02-4A1F-B19D-1E6F593F2C06}"/>
    <dgm:cxn modelId="{334C00A5-0947-4F0F-B517-FBD2B90E2488}" type="presOf" srcId="{AD261802-AE0F-4026-9FE3-D70E55E0F033}" destId="{9A75EFFA-EEAE-4B76-9CF6-A999EFD26556}" srcOrd="1" destOrd="0" presId="urn:microsoft.com/office/officeart/2008/layout/HorizontalMultiLevelHierarchy"/>
    <dgm:cxn modelId="{B14D08A9-802A-4CCA-8F0D-2EBE47468789}" srcId="{4403C38D-147E-4BFA-B3AF-9DE4AF2E4F89}" destId="{0A4F6AFD-BAF8-41C0-B5AF-99A3BCD4B98A}" srcOrd="3" destOrd="0" parTransId="{A11B143B-0C3E-4F6E-93AF-02B10242DD16}" sibTransId="{AA7C191A-8919-4D2F-B53D-6C372B998FC3}"/>
    <dgm:cxn modelId="{7CECEBB1-BDA3-4C4F-AEE4-88FFFE03792F}" type="presOf" srcId="{13D76CA5-7F1B-4295-8851-3916B3AC34CE}" destId="{7B2EE6DE-0012-419D-A2CE-493D7FB3C74E}" srcOrd="0" destOrd="0" presId="urn:microsoft.com/office/officeart/2008/layout/HorizontalMultiLevelHierarchy"/>
    <dgm:cxn modelId="{8D871BB2-549A-4AA9-8F8D-C5224791B615}" type="presOf" srcId="{B6557E6F-3536-4377-AAB0-4700F4D37917}" destId="{45A53474-B6F0-4949-AD17-260E835B24D8}" srcOrd="1" destOrd="0" presId="urn:microsoft.com/office/officeart/2008/layout/HorizontalMultiLevelHierarchy"/>
    <dgm:cxn modelId="{8F0E51BC-FE07-4E31-9A2A-DEB8D3A95BE5}" type="presOf" srcId="{F6B54290-969A-4BB6-A56A-074F45F390EB}" destId="{4E454FDC-D801-4027-BC0C-F864AC61E1BD}" srcOrd="0" destOrd="0" presId="urn:microsoft.com/office/officeart/2008/layout/HorizontalMultiLevelHierarchy"/>
    <dgm:cxn modelId="{2C88B4D7-366D-47F8-8B29-2DB255118092}" type="presOf" srcId="{A11B143B-0C3E-4F6E-93AF-02B10242DD16}" destId="{5DDF5E72-2654-4911-99E2-BAAD8C85640D}" srcOrd="0" destOrd="0" presId="urn:microsoft.com/office/officeart/2008/layout/HorizontalMultiLevelHierarchy"/>
    <dgm:cxn modelId="{AA0BE7E1-ED79-4112-9DB8-8EB069CA38C1}" type="presOf" srcId="{AD261802-AE0F-4026-9FE3-D70E55E0F033}" destId="{844E661B-DD19-4354-BD66-6D744BDDDFDE}" srcOrd="0" destOrd="0" presId="urn:microsoft.com/office/officeart/2008/layout/HorizontalMultiLevelHierarchy"/>
    <dgm:cxn modelId="{45FB8CE5-1525-4793-BA37-62C5D8679DA8}" srcId="{4403C38D-147E-4BFA-B3AF-9DE4AF2E4F89}" destId="{F6B54290-969A-4BB6-A56A-074F45F390EB}" srcOrd="2" destOrd="0" parTransId="{B6557E6F-3536-4377-AAB0-4700F4D37917}" sibTransId="{EC306B25-654E-44B5-AA82-DDF35F88EAC6}"/>
    <dgm:cxn modelId="{79D2ACC3-43A4-4E03-901D-092E7DE7FF90}" type="presParOf" srcId="{7B2EE6DE-0012-419D-A2CE-493D7FB3C74E}" destId="{9EEDC9FA-7466-451C-BD83-C912F186E93E}" srcOrd="0" destOrd="0" presId="urn:microsoft.com/office/officeart/2008/layout/HorizontalMultiLevelHierarchy"/>
    <dgm:cxn modelId="{F6765296-02F8-4AA0-A34F-63507B45C3CA}" type="presParOf" srcId="{9EEDC9FA-7466-451C-BD83-C912F186E93E}" destId="{0CC853D4-AF25-4160-8EDE-E79058E02209}" srcOrd="0" destOrd="0" presId="urn:microsoft.com/office/officeart/2008/layout/HorizontalMultiLevelHierarchy"/>
    <dgm:cxn modelId="{E05D1358-EEC3-49C9-B42C-DDAC0CDB1B36}" type="presParOf" srcId="{9EEDC9FA-7466-451C-BD83-C912F186E93E}" destId="{FAB7BC2C-5DAD-4DFE-958A-3CD0265B9250}" srcOrd="1" destOrd="0" presId="urn:microsoft.com/office/officeart/2008/layout/HorizontalMultiLevelHierarchy"/>
    <dgm:cxn modelId="{784BCEE8-930F-41A5-8852-A0D3D610013C}" type="presParOf" srcId="{FAB7BC2C-5DAD-4DFE-958A-3CD0265B9250}" destId="{844E661B-DD19-4354-BD66-6D744BDDDFDE}" srcOrd="0" destOrd="0" presId="urn:microsoft.com/office/officeart/2008/layout/HorizontalMultiLevelHierarchy"/>
    <dgm:cxn modelId="{EF531160-EBE4-444F-8FB0-3E9412B846E3}" type="presParOf" srcId="{844E661B-DD19-4354-BD66-6D744BDDDFDE}" destId="{9A75EFFA-EEAE-4B76-9CF6-A999EFD26556}" srcOrd="0" destOrd="0" presId="urn:microsoft.com/office/officeart/2008/layout/HorizontalMultiLevelHierarchy"/>
    <dgm:cxn modelId="{6A73428A-2F40-451A-A6C1-E5975092AE7C}" type="presParOf" srcId="{FAB7BC2C-5DAD-4DFE-958A-3CD0265B9250}" destId="{19AF4D8D-8356-4FF4-83A6-F15909B9D1BF}" srcOrd="1" destOrd="0" presId="urn:microsoft.com/office/officeart/2008/layout/HorizontalMultiLevelHierarchy"/>
    <dgm:cxn modelId="{DD932412-942F-49D1-9CCA-C4222E75EAB5}" type="presParOf" srcId="{19AF4D8D-8356-4FF4-83A6-F15909B9D1BF}" destId="{4ED2BDC0-2B00-48C0-ABC7-D3BF2378E5F6}" srcOrd="0" destOrd="0" presId="urn:microsoft.com/office/officeart/2008/layout/HorizontalMultiLevelHierarchy"/>
    <dgm:cxn modelId="{64A08BC3-03DA-40A2-9C84-080A5957A6B1}" type="presParOf" srcId="{19AF4D8D-8356-4FF4-83A6-F15909B9D1BF}" destId="{EC68A650-8EF7-4383-8D48-3BCB1A36F584}" srcOrd="1" destOrd="0" presId="urn:microsoft.com/office/officeart/2008/layout/HorizontalMultiLevelHierarchy"/>
    <dgm:cxn modelId="{373D3114-6057-4C7B-8986-38CEFF0B45CB}" type="presParOf" srcId="{FAB7BC2C-5DAD-4DFE-958A-3CD0265B9250}" destId="{95BC7129-8C16-43A4-9175-634EC7A1EDA3}" srcOrd="2" destOrd="0" presId="urn:microsoft.com/office/officeart/2008/layout/HorizontalMultiLevelHierarchy"/>
    <dgm:cxn modelId="{4A70406A-FBA4-440D-A8B2-BB7F044611EA}" type="presParOf" srcId="{95BC7129-8C16-43A4-9175-634EC7A1EDA3}" destId="{94FD9747-0057-4719-A5D5-B061CFDA6BB2}" srcOrd="0" destOrd="0" presId="urn:microsoft.com/office/officeart/2008/layout/HorizontalMultiLevelHierarchy"/>
    <dgm:cxn modelId="{FF3C5721-0255-4B35-BE40-16615B432CEF}" type="presParOf" srcId="{FAB7BC2C-5DAD-4DFE-958A-3CD0265B9250}" destId="{FFE25748-8124-42DB-B894-EC7CB0C49510}" srcOrd="3" destOrd="0" presId="urn:microsoft.com/office/officeart/2008/layout/HorizontalMultiLevelHierarchy"/>
    <dgm:cxn modelId="{E0B9DCA3-A22A-4041-AC85-1BDCF3BE6843}" type="presParOf" srcId="{FFE25748-8124-42DB-B894-EC7CB0C49510}" destId="{48578A1A-EECA-4ADD-90BF-1846CC7A8288}" srcOrd="0" destOrd="0" presId="urn:microsoft.com/office/officeart/2008/layout/HorizontalMultiLevelHierarchy"/>
    <dgm:cxn modelId="{75317FDA-0644-4601-8AC9-47FE16A59833}" type="presParOf" srcId="{FFE25748-8124-42DB-B894-EC7CB0C49510}" destId="{E00C443E-76C1-42BD-AAB9-C4AC38E06ADB}" srcOrd="1" destOrd="0" presId="urn:microsoft.com/office/officeart/2008/layout/HorizontalMultiLevelHierarchy"/>
    <dgm:cxn modelId="{78D415D2-4899-46C7-8628-FF621A87D94B}" type="presParOf" srcId="{FAB7BC2C-5DAD-4DFE-958A-3CD0265B9250}" destId="{125576F3-0958-4FCB-9CC4-D63224D88CC7}" srcOrd="4" destOrd="0" presId="urn:microsoft.com/office/officeart/2008/layout/HorizontalMultiLevelHierarchy"/>
    <dgm:cxn modelId="{7D3005A8-5A55-4FBE-ADD8-FCF19948AD9E}" type="presParOf" srcId="{125576F3-0958-4FCB-9CC4-D63224D88CC7}" destId="{45A53474-B6F0-4949-AD17-260E835B24D8}" srcOrd="0" destOrd="0" presId="urn:microsoft.com/office/officeart/2008/layout/HorizontalMultiLevelHierarchy"/>
    <dgm:cxn modelId="{091CD543-1586-49C9-82DB-65172F89222A}" type="presParOf" srcId="{FAB7BC2C-5DAD-4DFE-958A-3CD0265B9250}" destId="{D85A6EB6-5243-4813-9FC0-D866C2927B39}" srcOrd="5" destOrd="0" presId="urn:microsoft.com/office/officeart/2008/layout/HorizontalMultiLevelHierarchy"/>
    <dgm:cxn modelId="{F072C7D5-0C32-48A8-8C81-1CDF59E275EF}" type="presParOf" srcId="{D85A6EB6-5243-4813-9FC0-D866C2927B39}" destId="{4E454FDC-D801-4027-BC0C-F864AC61E1BD}" srcOrd="0" destOrd="0" presId="urn:microsoft.com/office/officeart/2008/layout/HorizontalMultiLevelHierarchy"/>
    <dgm:cxn modelId="{6943A06D-E918-4BE3-BB9A-375332025D9B}" type="presParOf" srcId="{D85A6EB6-5243-4813-9FC0-D866C2927B39}" destId="{053F9BCB-01C3-4DCE-8AAF-C5FC635A003B}" srcOrd="1" destOrd="0" presId="urn:microsoft.com/office/officeart/2008/layout/HorizontalMultiLevelHierarchy"/>
    <dgm:cxn modelId="{B4D7CAA6-68AE-4F27-9015-51D2FFD52B0E}" type="presParOf" srcId="{FAB7BC2C-5DAD-4DFE-958A-3CD0265B9250}" destId="{5DDF5E72-2654-4911-99E2-BAAD8C85640D}" srcOrd="6" destOrd="0" presId="urn:microsoft.com/office/officeart/2008/layout/HorizontalMultiLevelHierarchy"/>
    <dgm:cxn modelId="{2CB0DA73-EF93-4F42-8AD0-A23C5A58FD09}" type="presParOf" srcId="{5DDF5E72-2654-4911-99E2-BAAD8C85640D}" destId="{CD959614-3D69-4BD6-A31B-6FE8C103245B}" srcOrd="0" destOrd="0" presId="urn:microsoft.com/office/officeart/2008/layout/HorizontalMultiLevelHierarchy"/>
    <dgm:cxn modelId="{62688EA3-745B-4849-B1ED-C361B5465967}" type="presParOf" srcId="{FAB7BC2C-5DAD-4DFE-958A-3CD0265B9250}" destId="{471FE96D-F24B-41DE-A6D7-CF6BB257D2F4}" srcOrd="7" destOrd="0" presId="urn:microsoft.com/office/officeart/2008/layout/HorizontalMultiLevelHierarchy"/>
    <dgm:cxn modelId="{1808CAAD-2074-4801-8C13-664F8B88EAA5}" type="presParOf" srcId="{471FE96D-F24B-41DE-A6D7-CF6BB257D2F4}" destId="{4ABA4435-C949-4760-B5EB-EDAC64959B84}" srcOrd="0" destOrd="0" presId="urn:microsoft.com/office/officeart/2008/layout/HorizontalMultiLevelHierarchy"/>
    <dgm:cxn modelId="{7143B175-D03E-4785-A90F-7D1CE3B5214D}" type="presParOf" srcId="{471FE96D-F24B-41DE-A6D7-CF6BB257D2F4}" destId="{886F80C4-EC0F-42F7-AD98-4BD2623F5FF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5E72-2654-4911-99E2-BAAD8C85640D}">
      <dsp:nvSpPr>
        <dsp:cNvPr id="0" name=""/>
        <dsp:cNvSpPr/>
      </dsp:nvSpPr>
      <dsp:spPr>
        <a:xfrm>
          <a:off x="1023085" y="2498643"/>
          <a:ext cx="1997256" cy="1332805"/>
        </a:xfrm>
        <a:custGeom>
          <a:avLst/>
          <a:gdLst/>
          <a:ahLst/>
          <a:cxnLst/>
          <a:rect l="0" t="0" r="0" b="0"/>
          <a:pathLst>
            <a:path>
              <a:moveTo>
                <a:pt x="0" y="0"/>
              </a:moveTo>
              <a:lnTo>
                <a:pt x="998628" y="0"/>
              </a:lnTo>
              <a:lnTo>
                <a:pt x="998628" y="1332805"/>
              </a:lnTo>
              <a:lnTo>
                <a:pt x="1997256" y="1332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61685" y="3105017"/>
        <a:ext cx="120056" cy="120056"/>
      </dsp:txXfrm>
    </dsp:sp>
    <dsp:sp modelId="{125576F3-0958-4FCB-9CC4-D63224D88CC7}">
      <dsp:nvSpPr>
        <dsp:cNvPr id="0" name=""/>
        <dsp:cNvSpPr/>
      </dsp:nvSpPr>
      <dsp:spPr>
        <a:xfrm>
          <a:off x="1023085" y="2498643"/>
          <a:ext cx="1515854" cy="263834"/>
        </a:xfrm>
        <a:custGeom>
          <a:avLst/>
          <a:gdLst/>
          <a:ahLst/>
          <a:cxnLst/>
          <a:rect l="0" t="0" r="0" b="0"/>
          <a:pathLst>
            <a:path>
              <a:moveTo>
                <a:pt x="0" y="0"/>
              </a:moveTo>
              <a:lnTo>
                <a:pt x="757927" y="0"/>
              </a:lnTo>
              <a:lnTo>
                <a:pt x="757927" y="263834"/>
              </a:lnTo>
              <a:lnTo>
                <a:pt x="1515854" y="263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2546" y="2592094"/>
        <a:ext cx="76932" cy="76932"/>
      </dsp:txXfrm>
    </dsp:sp>
    <dsp:sp modelId="{95BC7129-8C16-43A4-9175-634EC7A1EDA3}">
      <dsp:nvSpPr>
        <dsp:cNvPr id="0" name=""/>
        <dsp:cNvSpPr/>
      </dsp:nvSpPr>
      <dsp:spPr>
        <a:xfrm>
          <a:off x="1023085" y="1699866"/>
          <a:ext cx="940021" cy="798777"/>
        </a:xfrm>
        <a:custGeom>
          <a:avLst/>
          <a:gdLst/>
          <a:ahLst/>
          <a:cxnLst/>
          <a:rect l="0" t="0" r="0" b="0"/>
          <a:pathLst>
            <a:path>
              <a:moveTo>
                <a:pt x="0" y="798777"/>
              </a:moveTo>
              <a:lnTo>
                <a:pt x="470010" y="798777"/>
              </a:lnTo>
              <a:lnTo>
                <a:pt x="470010" y="0"/>
              </a:lnTo>
              <a:lnTo>
                <a:pt x="940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256" y="2068415"/>
        <a:ext cx="61678" cy="61678"/>
      </dsp:txXfrm>
    </dsp:sp>
    <dsp:sp modelId="{844E661B-DD19-4354-BD66-6D744BDDDFDE}">
      <dsp:nvSpPr>
        <dsp:cNvPr id="0" name=""/>
        <dsp:cNvSpPr/>
      </dsp:nvSpPr>
      <dsp:spPr>
        <a:xfrm>
          <a:off x="1023085" y="435952"/>
          <a:ext cx="559108" cy="2062690"/>
        </a:xfrm>
        <a:custGeom>
          <a:avLst/>
          <a:gdLst/>
          <a:ahLst/>
          <a:cxnLst/>
          <a:rect l="0" t="0" r="0" b="0"/>
          <a:pathLst>
            <a:path>
              <a:moveTo>
                <a:pt x="0" y="2062690"/>
              </a:moveTo>
              <a:lnTo>
                <a:pt x="279554" y="2062690"/>
              </a:lnTo>
              <a:lnTo>
                <a:pt x="279554" y="0"/>
              </a:lnTo>
              <a:lnTo>
                <a:pt x="5591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49211" y="1413870"/>
        <a:ext cx="106856" cy="106856"/>
      </dsp:txXfrm>
    </dsp:sp>
    <dsp:sp modelId="{0CC853D4-AF25-4160-8EDE-E79058E02209}">
      <dsp:nvSpPr>
        <dsp:cNvPr id="0" name=""/>
        <dsp:cNvSpPr/>
      </dsp:nvSpPr>
      <dsp:spPr>
        <a:xfrm rot="16200000">
          <a:off x="-1191499" y="2165281"/>
          <a:ext cx="3762444" cy="666724"/>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a:solidFill>
                <a:srgbClr val="FF0000"/>
              </a:solidFill>
            </a:rPr>
            <a:t>Tục ngữ là gì?</a:t>
          </a:r>
        </a:p>
      </dsp:txBody>
      <dsp:txXfrm>
        <a:off x="-1191499" y="2165281"/>
        <a:ext cx="3762444" cy="666724"/>
      </dsp:txXfrm>
    </dsp:sp>
    <dsp:sp modelId="{4ED2BDC0-2B00-48C0-ABC7-D3BF2378E5F6}">
      <dsp:nvSpPr>
        <dsp:cNvPr id="0" name=""/>
        <dsp:cNvSpPr/>
      </dsp:nvSpPr>
      <dsp:spPr>
        <a:xfrm>
          <a:off x="1582193" y="0"/>
          <a:ext cx="6853739" cy="871905"/>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75000"/>
                </a:schemeClr>
              </a:solidFill>
            </a:rPr>
            <a:t>A. Một thể loại của văn học dân gian, là những câu nói ngắn gọn, ổn định, có nhịp điệu, giàu hình ảnh</a:t>
          </a:r>
        </a:p>
      </dsp:txBody>
      <dsp:txXfrm>
        <a:off x="1582193" y="0"/>
        <a:ext cx="6853739" cy="871905"/>
      </dsp:txXfrm>
    </dsp:sp>
    <dsp:sp modelId="{48578A1A-EECA-4ADD-90BF-1846CC7A8288}">
      <dsp:nvSpPr>
        <dsp:cNvPr id="0" name=""/>
        <dsp:cNvSpPr/>
      </dsp:nvSpPr>
      <dsp:spPr>
        <a:xfrm>
          <a:off x="1963107" y="1262766"/>
          <a:ext cx="6787254" cy="87419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75000"/>
                </a:schemeClr>
              </a:solidFill>
            </a:rPr>
            <a:t>B. Thể loại trữ tình dân gian, kết hợp lời và nhạc, diễn tả đời sống nội tâm của con người</a:t>
          </a:r>
        </a:p>
      </dsp:txBody>
      <dsp:txXfrm>
        <a:off x="1963107" y="1262766"/>
        <a:ext cx="6787254" cy="874199"/>
      </dsp:txXfrm>
    </dsp:sp>
    <dsp:sp modelId="{4E454FDC-D801-4027-BC0C-F864AC61E1BD}">
      <dsp:nvSpPr>
        <dsp:cNvPr id="0" name=""/>
        <dsp:cNvSpPr/>
      </dsp:nvSpPr>
      <dsp:spPr>
        <a:xfrm>
          <a:off x="2538939" y="2366709"/>
          <a:ext cx="6315891" cy="791537"/>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rPr>
            <a:t>C</a:t>
          </a:r>
          <a:r>
            <a:rPr lang="en-US" sz="2400" b="1" kern="1200">
              <a:solidFill>
                <a:schemeClr val="accent5">
                  <a:lumMod val="75000"/>
                </a:schemeClr>
              </a:solidFill>
            </a:rPr>
            <a:t>. Đúc kết những kinh nghiệm của nhân dân về mọi mặt (tự nhiên, lao động sản xuất, xã hộ</a:t>
          </a:r>
          <a:r>
            <a:rPr lang="en-US" sz="2400" b="1" kern="1200">
              <a:solidFill>
                <a:schemeClr val="accent5">
                  <a:lumMod val="50000"/>
                </a:schemeClr>
              </a:solidFill>
            </a:rPr>
            <a:t>i)</a:t>
          </a:r>
        </a:p>
      </dsp:txBody>
      <dsp:txXfrm>
        <a:off x="2538939" y="2366709"/>
        <a:ext cx="6315891" cy="791537"/>
      </dsp:txXfrm>
    </dsp:sp>
    <dsp:sp modelId="{4ABA4435-C949-4760-B5EB-EDAC64959B84}">
      <dsp:nvSpPr>
        <dsp:cNvPr id="0" name=""/>
        <dsp:cNvSpPr/>
      </dsp:nvSpPr>
      <dsp:spPr>
        <a:xfrm>
          <a:off x="3020342" y="3508671"/>
          <a:ext cx="5834488" cy="645554"/>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75000"/>
                </a:schemeClr>
              </a:solidFill>
            </a:rPr>
            <a:t>D. Là lời thơ của  dân ca</a:t>
          </a:r>
        </a:p>
      </dsp:txBody>
      <dsp:txXfrm>
        <a:off x="3020342" y="3508671"/>
        <a:ext cx="5834488" cy="6455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2D65F7-C262-498B-BD47-18A446283C2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50120758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D65F7-C262-498B-BD47-18A446283C2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127253313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D65F7-C262-498B-BD47-18A446283C2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301732652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D65F7-C262-498B-BD47-18A446283C2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29061647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D65F7-C262-498B-BD47-18A446283C2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354404960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2D65F7-C262-498B-BD47-18A446283C2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68202821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2D65F7-C262-498B-BD47-18A446283C2D}"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307032936"/>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2D65F7-C262-498B-BD47-18A446283C2D}"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68972014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D65F7-C262-498B-BD47-18A446283C2D}"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259028094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65F7-C262-498B-BD47-18A446283C2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386213702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65F7-C262-498B-BD47-18A446283C2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C22EE-2EB5-4CCA-AC8A-0E331A256BB9}" type="slidenum">
              <a:rPr lang="en-US" smtClean="0"/>
              <a:t>‹#›</a:t>
            </a:fld>
            <a:endParaRPr lang="en-US"/>
          </a:p>
        </p:txBody>
      </p:sp>
    </p:spTree>
    <p:extLst>
      <p:ext uri="{BB962C8B-B14F-4D97-AF65-F5344CB8AC3E}">
        <p14:creationId xmlns:p14="http://schemas.microsoft.com/office/powerpoint/2010/main" val="3821990249"/>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D65F7-C262-498B-BD47-18A446283C2D}"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C22EE-2EB5-4CCA-AC8A-0E331A256BB9}" type="slidenum">
              <a:rPr lang="en-US" smtClean="0"/>
              <a:t>‹#›</a:t>
            </a:fld>
            <a:endParaRPr lang="en-US"/>
          </a:p>
        </p:txBody>
      </p:sp>
    </p:spTree>
    <p:extLst>
      <p:ext uri="{BB962C8B-B14F-4D97-AF65-F5344CB8AC3E}">
        <p14:creationId xmlns:p14="http://schemas.microsoft.com/office/powerpoint/2010/main" val="70121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file:///C:\Program%20Files\Inknoe%20ClassPoint\Images\slide_annotate_without%20result_default.png"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982"/>
          <a:stretch/>
        </p:blipFill>
        <p:spPr>
          <a:xfrm>
            <a:off x="-93784" y="70339"/>
            <a:ext cx="12192000" cy="6894576"/>
          </a:xfrm>
          <a:prstGeom prst="rect">
            <a:avLst/>
          </a:prstGeom>
        </p:spPr>
      </p:pic>
      <p:sp>
        <p:nvSpPr>
          <p:cNvPr id="5" name="TextBox 4"/>
          <p:cNvSpPr txBox="1"/>
          <p:nvPr/>
        </p:nvSpPr>
        <p:spPr>
          <a:xfrm>
            <a:off x="546276" y="1234763"/>
            <a:ext cx="11315918" cy="1107996"/>
          </a:xfrm>
          <a:prstGeom prst="rect">
            <a:avLst/>
          </a:prstGeom>
          <a:solidFill>
            <a:schemeClr val="bg1">
              <a:alpha val="79000"/>
            </a:schemeClr>
          </a:solidFill>
        </p:spPr>
        <p:txBody>
          <a:bodyPr wrap="none" rtlCol="0">
            <a:spAutoFit/>
          </a:bodyPr>
          <a:lstStyle/>
          <a:p>
            <a:r>
              <a:rPr lang="en-US" sz="6600" b="1" i="1" dirty="0" err="1">
                <a:solidFill>
                  <a:srgbClr val="FF0000"/>
                </a:solidFill>
                <a:latin typeface="Times New Roman" panose="02020603050405020304" pitchFamily="18" charset="0"/>
                <a:cs typeface="Times New Roman" panose="02020603050405020304" pitchFamily="18" charset="0"/>
              </a:rPr>
              <a:t>Tục</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ngư</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vê</a:t>
            </a:r>
            <a:r>
              <a:rPr lang="en-US" sz="6600" b="1" i="1" dirty="0">
                <a:solidFill>
                  <a:srgbClr val="FF0000"/>
                </a:solidFill>
                <a:latin typeface="Times New Roman" panose="02020603050405020304" pitchFamily="18" charset="0"/>
                <a:cs typeface="Times New Roman" panose="02020603050405020304" pitchFamily="18" charset="0"/>
              </a:rPr>
              <a:t>̀ con </a:t>
            </a:r>
            <a:r>
              <a:rPr lang="en-US" sz="6600" b="1" i="1" dirty="0" err="1">
                <a:solidFill>
                  <a:srgbClr val="FF0000"/>
                </a:solidFill>
                <a:latin typeface="Times New Roman" panose="02020603050405020304" pitchFamily="18" charset="0"/>
                <a:cs typeface="Times New Roman" panose="02020603050405020304" pitchFamily="18" charset="0"/>
              </a:rPr>
              <a:t>người</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va</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xa</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hội</a:t>
            </a:r>
            <a:endParaRPr lang="en-US" sz="6600" b="1"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8041" y="370254"/>
            <a:ext cx="1699824" cy="707886"/>
          </a:xfrm>
          <a:prstGeom prst="rect">
            <a:avLst/>
          </a:prstGeom>
          <a:noFill/>
        </p:spPr>
        <p:txBody>
          <a:bodyPr wrap="none" rtlCol="0">
            <a:spAutoFit/>
          </a:bodyPr>
          <a:lstStyle/>
          <a:p>
            <a:r>
              <a:rPr lang="en-US" sz="4000" b="1">
                <a:solidFill>
                  <a:srgbClr val="002060"/>
                </a:solidFill>
                <a:latin typeface="Times New Roman" panose="02020603050405020304" pitchFamily="18" charset="0"/>
                <a:cs typeface="Times New Roman" panose="02020603050405020304" pitchFamily="18" charset="0"/>
              </a:rPr>
              <a:t>Tiết 74</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24962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209550" y="4524375"/>
            <a:ext cx="2333625" cy="2333625"/>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9595269" y="4269646"/>
            <a:ext cx="2843081" cy="2843081"/>
          </a:xfrm>
          <a:prstGeom prst="rect">
            <a:avLst/>
          </a:prstGeom>
        </p:spPr>
      </p:pic>
      <p:pic>
        <p:nvPicPr>
          <p:cNvPr id="7" name="Picture 6"/>
          <p:cNvPicPr>
            <a:picLocks noChangeAspect="1"/>
          </p:cNvPicPr>
          <p:nvPr/>
        </p:nvPicPr>
        <p:blipFill>
          <a:blip r:embed="rId4"/>
          <a:stretch>
            <a:fillRect/>
          </a:stretch>
        </p:blipFill>
        <p:spPr>
          <a:xfrm>
            <a:off x="1034679" y="102474"/>
            <a:ext cx="8303832" cy="1612012"/>
          </a:xfrm>
          <a:prstGeom prst="rect">
            <a:avLst/>
          </a:prstGeom>
        </p:spPr>
      </p:pic>
      <p:sp>
        <p:nvSpPr>
          <p:cNvPr id="8" name="Rectangle 1"/>
          <p:cNvSpPr>
            <a:spLocks noChangeArrowheads="1"/>
          </p:cNvSpPr>
          <p:nvPr/>
        </p:nvSpPr>
        <p:spPr bwMode="auto">
          <a:xfrm>
            <a:off x="2072070" y="1714486"/>
            <a:ext cx="105055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t-BR" altLang="en-US" sz="3600" i="1" u="none" strike="noStrike" kern="0" cap="none" spc="0" normalizeH="0" baseline="0" noProof="0" dirty="0">
                <a:ln>
                  <a:noFill/>
                </a:ln>
                <a:effectLst/>
                <a:uLnTx/>
                <a:uFillTx/>
                <a:latin typeface="Times New Roman" panose="02020603050405020304" pitchFamily="18" charset="0"/>
              </a:rPr>
              <a:t>- Người sống đống vàng.</a:t>
            </a:r>
            <a:r>
              <a:rPr kumimoji="0" lang="pt-BR" altLang="en-US" sz="3600" i="0" u="none" strike="noStrike" kern="0" cap="none" spc="0" normalizeH="0" baseline="0" noProof="0" dirty="0">
                <a:ln>
                  <a:noFill/>
                </a:ln>
                <a:effectLst/>
                <a:uLnTx/>
                <a:uFillTx/>
                <a:latin typeface="Times New Roman" panose="02020603050405020304" pitchFamily="18" charset="0"/>
              </a:rPr>
              <a:t> </a:t>
            </a:r>
            <a:endParaRPr kumimoji="0" lang="en-US" altLang="en-US" sz="3600" i="0" u="none" strike="noStrike" kern="0" cap="none" spc="0" normalizeH="0" baseline="0" noProof="0" dirty="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altLang="en-US" sz="3600" i="0" u="none" strike="noStrike" kern="0" cap="none" spc="0" normalizeH="0" baseline="0" noProof="0" dirty="0">
                <a:ln>
                  <a:noFill/>
                </a:ln>
                <a:effectLst/>
                <a:uLnTx/>
                <a:uFillTx/>
                <a:latin typeface="Times New Roman" panose="02020603050405020304" pitchFamily="18" charset="0"/>
              </a:rPr>
              <a:t>- </a:t>
            </a:r>
            <a:r>
              <a:rPr kumimoji="0" lang="pt-BR" altLang="en-US" sz="3600" i="1" u="none" strike="noStrike" kern="0" cap="none" spc="0" normalizeH="0" baseline="0" noProof="0" dirty="0">
                <a:ln>
                  <a:noFill/>
                </a:ln>
                <a:effectLst/>
                <a:uLnTx/>
                <a:uFillTx/>
                <a:latin typeface="Times New Roman" panose="02020603050405020304" pitchFamily="18" charset="0"/>
              </a:rPr>
              <a:t>Người ta là hoa đất.</a:t>
            </a:r>
            <a:endParaRPr kumimoji="0" lang="en-US" altLang="en-US" sz="3600" i="0" u="none" strike="noStrike" kern="0" cap="none" spc="0" normalizeH="0" baseline="0" noProof="0" dirty="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pt-BR" altLang="en-US" sz="3600" i="1" u="none" strike="noStrike" kern="0" cap="none" spc="0" normalizeH="0" baseline="0" noProof="0" dirty="0">
                <a:ln>
                  <a:noFill/>
                </a:ln>
                <a:effectLst/>
                <a:uLnTx/>
                <a:uFillTx/>
                <a:latin typeface="Times New Roman" panose="02020603050405020304" pitchFamily="18" charset="0"/>
              </a:rPr>
              <a:t>-</a:t>
            </a:r>
            <a:r>
              <a:rPr kumimoji="0" lang="pt-BR" altLang="en-US" sz="3600" i="0" u="none" strike="noStrike" kern="0" cap="none" spc="0" normalizeH="0" baseline="0" noProof="0" dirty="0">
                <a:ln>
                  <a:noFill/>
                </a:ln>
                <a:effectLst/>
                <a:uLnTx/>
                <a:uFillTx/>
                <a:latin typeface="Times New Roman" panose="02020603050405020304" pitchFamily="18" charset="0"/>
              </a:rPr>
              <a:t> </a:t>
            </a:r>
            <a:r>
              <a:rPr kumimoji="0" lang="pt-BR" altLang="en-US" sz="3600" i="1" u="none" strike="noStrike" kern="0" cap="none" spc="0" normalizeH="0" baseline="0" noProof="0" dirty="0">
                <a:ln>
                  <a:noFill/>
                </a:ln>
                <a:effectLst/>
                <a:uLnTx/>
                <a:uFillTx/>
                <a:latin typeface="Times New Roman" panose="02020603050405020304" pitchFamily="18" charset="0"/>
              </a:rPr>
              <a:t>Người như  hoa ở đâu thơm đó.</a:t>
            </a:r>
            <a:endParaRPr kumimoji="0" lang="en-US" altLang="en-US" sz="3600" i="0" u="none" strike="noStrike" kern="0" cap="none" spc="0" normalizeH="0" baseline="0" noProof="0" dirty="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pt-BR" altLang="en-US" sz="3600" i="1" u="none" strike="noStrike" kern="0" cap="none" spc="0" normalizeH="0" baseline="0" noProof="0" dirty="0">
                <a:ln>
                  <a:noFill/>
                </a:ln>
                <a:effectLst/>
                <a:uLnTx/>
                <a:uFillTx/>
                <a:latin typeface="Times New Roman" panose="02020603050405020304" pitchFamily="18" charset="0"/>
              </a:rPr>
              <a:t> Người làm ra của chứ của không làm ra</a:t>
            </a:r>
            <a:r>
              <a:rPr kumimoji="0" lang="pt-BR" altLang="en-US" sz="3600" i="1" u="none" strike="noStrike" kern="0" cap="none" spc="0" normalizeH="0" noProof="0" dirty="0">
                <a:ln>
                  <a:noFill/>
                </a:ln>
                <a:effectLst/>
                <a:uLnTx/>
                <a:uFillTx/>
                <a:latin typeface="Times New Roman" panose="02020603050405020304" pitchFamily="18" charset="0"/>
              </a:rPr>
              <a:t> </a:t>
            </a:r>
            <a:r>
              <a:rPr kumimoji="0" lang="pt-BR" altLang="en-US" sz="3600" i="1" u="none" strike="noStrike" kern="0" cap="none" spc="0" normalizeH="0" baseline="0" noProof="0" dirty="0">
                <a:ln>
                  <a:noFill/>
                </a:ln>
                <a:effectLst/>
                <a:uLnTx/>
                <a:uFillTx/>
                <a:latin typeface="Times New Roman" panose="02020603050405020304" pitchFamily="18" charset="0"/>
              </a:rPr>
              <a:t>người.</a:t>
            </a:r>
            <a:endParaRPr kumimoji="0" lang="en-US" altLang="en-US" sz="3600" i="0" u="none" strike="noStrike" kern="0" cap="none" spc="0" normalizeH="0" baseline="0" noProof="0" dirty="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pt-BR" altLang="en-US" sz="3600" i="1" u="none" strike="noStrike" kern="0" cap="none" spc="0" normalizeH="0" baseline="0" noProof="0" dirty="0">
                <a:ln>
                  <a:noFill/>
                </a:ln>
                <a:effectLst/>
                <a:uLnTx/>
                <a:uFillTx/>
                <a:latin typeface="Times New Roman" panose="02020603050405020304" pitchFamily="18" charset="0"/>
              </a:rPr>
              <a:t> Lấy của che thân không ai lấy thân che</a:t>
            </a:r>
            <a:r>
              <a:rPr kumimoji="0" lang="pt-BR" altLang="en-US" sz="3600" i="1" u="none" strike="noStrike" kern="0" cap="none" spc="0" normalizeH="0" noProof="0" dirty="0">
                <a:ln>
                  <a:noFill/>
                </a:ln>
                <a:effectLst/>
                <a:uLnTx/>
                <a:uFillTx/>
                <a:latin typeface="Times New Roman" panose="02020603050405020304" pitchFamily="18" charset="0"/>
              </a:rPr>
              <a:t> </a:t>
            </a:r>
            <a:r>
              <a:rPr kumimoji="0" lang="pt-BR" altLang="en-US" sz="3600" i="1" u="none" strike="noStrike" kern="0" cap="none" spc="0" normalizeH="0" baseline="0" noProof="0" dirty="0">
                <a:ln>
                  <a:noFill/>
                </a:ln>
                <a:effectLst/>
                <a:uLnTx/>
                <a:uFillTx/>
                <a:latin typeface="Times New Roman" panose="02020603050405020304" pitchFamily="18" charset="0"/>
              </a:rPr>
              <a:t>của.</a:t>
            </a:r>
            <a:endParaRPr kumimoji="0" lang="en-US" altLang="en-US" sz="3600" i="0" u="none" strike="noStrike" kern="0" cap="none" spc="0" normalizeH="0" baseline="0" noProof="0" dirty="0">
              <a:ln>
                <a:noFill/>
              </a:ln>
              <a:effectLst/>
              <a:uLnTx/>
              <a:uFillTx/>
              <a:latin typeface="Times New Roman" panose="02020603050405020304" pitchFamily="18" charset="0"/>
            </a:endParaRP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en-US" altLang="en-US" sz="3600" i="0" u="none" strike="noStrike" kern="0" cap="none" spc="0" normalizeH="0" baseline="0" noProof="0" dirty="0">
              <a:ln>
                <a:noFill/>
              </a:ln>
              <a:effectLst/>
              <a:uLnTx/>
              <a:uFillTx/>
              <a:latin typeface="Times New Roman" panose="02020603050405020304" pitchFamily="18" charset="0"/>
            </a:endParaRPr>
          </a:p>
        </p:txBody>
      </p:sp>
    </p:spTree>
    <p:extLst>
      <p:ext uri="{BB962C8B-B14F-4D97-AF65-F5344CB8AC3E}">
        <p14:creationId xmlns:p14="http://schemas.microsoft.com/office/powerpoint/2010/main" val="1230059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123809"/>
            <a:ext cx="12193057" cy="6858594"/>
          </a:xfrm>
          <a:prstGeom prst="rect">
            <a:avLst/>
          </a:prstGeom>
        </p:spPr>
      </p:pic>
      <p:sp>
        <p:nvSpPr>
          <p:cNvPr id="4" name="TextBox 3"/>
          <p:cNvSpPr txBox="1"/>
          <p:nvPr/>
        </p:nvSpPr>
        <p:spPr>
          <a:xfrm>
            <a:off x="217714" y="116114"/>
            <a:ext cx="1632178" cy="584775"/>
          </a:xfrm>
          <a:prstGeom prst="rect">
            <a:avLst/>
          </a:prstGeom>
          <a:noFill/>
        </p:spPr>
        <p:txBody>
          <a:bodyPr wrap="none" rtlCol="0">
            <a:spAutoFit/>
          </a:bodyPr>
          <a:lstStyle/>
          <a:p>
            <a:r>
              <a:rPr lang="en-US" sz="3200" b="1" u="sng">
                <a:solidFill>
                  <a:srgbClr val="FF0000"/>
                </a:solidFill>
                <a:latin typeface="Times New Roman" panose="02020603050405020304" pitchFamily="18" charset="0"/>
                <a:cs typeface="Times New Roman" panose="02020603050405020304" pitchFamily="18" charset="0"/>
              </a:rPr>
              <a:t>2. Câu 3</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22057" y="377724"/>
            <a:ext cx="5690982" cy="646331"/>
          </a:xfrm>
          <a:prstGeom prst="rect">
            <a:avLst/>
          </a:prstGeom>
          <a:noFill/>
        </p:spPr>
        <p:txBody>
          <a:bodyPr wrap="non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Đói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sạch</a:t>
            </a:r>
            <a:r>
              <a:rPr lang="en-US" sz="3600" b="1" i="1" dirty="0">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thơm</a:t>
            </a:r>
            <a:endParaRPr lang="en-US" sz="3600" b="1" i="1" dirty="0">
              <a:solidFill>
                <a:schemeClr val="accent6"/>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51027" y="1416440"/>
            <a:ext cx="5026283" cy="2848228"/>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accent6">
                    <a:lumMod val="75000"/>
                  </a:schemeClr>
                </a:solidFill>
                <a:latin typeface="Times New Roman" panose="02020603050405020304" pitchFamily="18" charset="0"/>
                <a:cs typeface="Times New Roman" panose="02020603050405020304" pitchFamily="18" charset="0"/>
              </a:rPr>
              <a:t>Nghệ thuật:</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b="1" err="1">
                <a:solidFill>
                  <a:srgbClr val="C00000"/>
                </a:solidFill>
                <a:latin typeface="Times New Roman" panose="02020603050405020304" pitchFamily="18" charset="0"/>
                <a:cs typeface="Times New Roman" panose="02020603050405020304" pitchFamily="18" charset="0"/>
              </a:rPr>
              <a:t>Tiểu</a:t>
            </a:r>
            <a:r>
              <a:rPr lang="en-US" sz="2800" b="1">
                <a:solidFill>
                  <a:srgbClr val="C00000"/>
                </a:solidFill>
                <a:latin typeface="Times New Roman" panose="02020603050405020304" pitchFamily="18" charset="0"/>
                <a:cs typeface="Times New Roman" panose="02020603050405020304" pitchFamily="18" charset="0"/>
              </a:rPr>
              <a:t> đối, vần </a:t>
            </a:r>
            <a:r>
              <a:rPr lang="en-US" sz="2800" b="1" dirty="0" err="1">
                <a:solidFill>
                  <a:srgbClr val="C00000"/>
                </a:solidFill>
                <a:latin typeface="Times New Roman" panose="02020603050405020304" pitchFamily="18" charset="0"/>
                <a:cs typeface="Times New Roman" panose="02020603050405020304" pitchFamily="18" charset="0"/>
              </a:rPr>
              <a:t>lưng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sạch</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rách</a:t>
            </a:r>
            <a:endParaRPr lang="en-US" sz="28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b="1" dirty="0" err="1">
                <a:solidFill>
                  <a:srgbClr val="C00000"/>
                </a:solidFill>
                <a:latin typeface="Times New Roman" panose="02020603050405020304" pitchFamily="18" charset="0"/>
                <a:cs typeface="Times New Roman" panose="02020603050405020304" pitchFamily="18" charset="0"/>
              </a:rPr>
              <a:t>Ẩn</a:t>
            </a:r>
            <a:r>
              <a:rPr lang="en-US" sz="2800" b="1" dirty="0">
                <a:solidFill>
                  <a:srgbClr val="C00000"/>
                </a:solidFill>
                <a:latin typeface="Times New Roman" panose="02020603050405020304" pitchFamily="18" charset="0"/>
                <a:cs typeface="Times New Roman" panose="02020603050405020304" pitchFamily="18" charset="0"/>
              </a:rPr>
              <a:t> dụ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đói</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rách</a:t>
            </a:r>
            <a:r>
              <a:rPr lang="en-US" sz="280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sạch</a:t>
            </a:r>
            <a:r>
              <a:rPr lang="en-US" sz="2800">
                <a:solidFill>
                  <a:schemeClr val="tx1"/>
                </a:solidFill>
                <a:latin typeface="Times New Roman" panose="02020603050405020304" pitchFamily="18" charset="0"/>
                <a:cs typeface="Times New Roman" panose="02020603050405020304" pitchFamily="18" charset="0"/>
              </a:rPr>
              <a:t>, thơm</a:t>
            </a:r>
          </a:p>
          <a:p>
            <a:pPr marL="285750" indent="-285750">
              <a:buFontTx/>
              <a:buChar char="-"/>
            </a:pPr>
            <a:r>
              <a:rPr lang="en-US" sz="2800" b="1">
                <a:solidFill>
                  <a:srgbClr val="FF0000"/>
                </a:solidFill>
                <a:latin typeface="Times New Roman" panose="02020603050405020304" pitchFamily="18" charset="0"/>
                <a:cs typeface="Times New Roman" panose="02020603050405020304" pitchFamily="18" charset="0"/>
              </a:rPr>
              <a:t>Điệp ngữ</a:t>
            </a:r>
            <a:r>
              <a:rPr lang="en-US" sz="2800">
                <a:solidFill>
                  <a:schemeClr val="tx1"/>
                </a:solidFill>
                <a:latin typeface="Times New Roman" panose="02020603050405020304" pitchFamily="18" charset="0"/>
                <a:cs typeface="Times New Roman" panose="02020603050405020304" pitchFamily="18" charset="0"/>
              </a:rPr>
              <a:t>: cho</a:t>
            </a:r>
          </a:p>
          <a:p>
            <a:pPr marL="285750" indent="-285750">
              <a:buFontTx/>
              <a:buChar cha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312087" y="1383721"/>
            <a:ext cx="6797049" cy="3529395"/>
          </a:xfrm>
          <a:prstGeom prst="round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12087" y="1070839"/>
            <a:ext cx="6651313" cy="3539430"/>
          </a:xfrm>
          <a:prstGeom prst="rect">
            <a:avLst/>
          </a:prstGeom>
          <a:noFill/>
          <a:effectLst/>
        </p:spPr>
        <p:txBody>
          <a:bodyPr wrap="square">
            <a:spAutoFit/>
            <a:scene3d>
              <a:camera prst="orthographicFront"/>
              <a:lightRig rig="soft" dir="t">
                <a:rot lat="0" lon="0" rev="10800000"/>
              </a:lightRig>
            </a:scene3d>
            <a:sp3d>
              <a:contourClr>
                <a:srgbClr val="DDDDDD"/>
              </a:contourClr>
            </a:sp3d>
          </a:bodyPr>
          <a:lstStyle/>
          <a:p>
            <a:pPr>
              <a:defRPr/>
            </a:pPr>
            <a:endParaRPr lang="en-US" sz="2800" b="1">
              <a:latin typeface="Times New Roman" panose="02020603050405020304" pitchFamily="18" charset="0"/>
              <a:cs typeface="Times New Roman" panose="02020603050405020304" pitchFamily="18" charset="0"/>
            </a:endParaRPr>
          </a:p>
          <a:p>
            <a:pPr>
              <a:defRPr/>
            </a:pPr>
            <a:r>
              <a:rPr lang="en-US" sz="2800" b="1">
                <a:solidFill>
                  <a:schemeClr val="accent6">
                    <a:lumMod val="75000"/>
                  </a:schemeClr>
                </a:solidFill>
                <a:latin typeface="Times New Roman" panose="02020603050405020304" pitchFamily="18" charset="0"/>
                <a:cs typeface="Times New Roman" panose="02020603050405020304" pitchFamily="18" charset="0"/>
              </a:rPr>
              <a:t>Nội dung:</a:t>
            </a:r>
          </a:p>
          <a:p>
            <a:pPr marL="457200" indent="-457200">
              <a:buFontTx/>
              <a:buChar char="-"/>
              <a:defRPr/>
            </a:pPr>
            <a:r>
              <a:rPr lang="en-US" sz="2800" b="1" spc="150">
                <a:ln w="11430"/>
                <a:solidFill>
                  <a:srgbClr val="FF0000"/>
                </a:solidFill>
                <a:latin typeface="Times New Roman" pitchFamily="18" charset="0"/>
                <a:cs typeface="Times New Roman" pitchFamily="18" charset="0"/>
              </a:rPr>
              <a:t>Nghĩa </a:t>
            </a:r>
            <a:r>
              <a:rPr lang="en-US" sz="2800" b="1" spc="150" dirty="0">
                <a:ln w="11430"/>
                <a:solidFill>
                  <a:srgbClr val="FF0000"/>
                </a:solidFill>
                <a:latin typeface="Times New Roman" pitchFamily="18" charset="0"/>
                <a:cs typeface="Times New Roman" pitchFamily="18" charset="0"/>
              </a:rPr>
              <a:t>đen</a:t>
            </a:r>
            <a:r>
              <a:rPr lang="en-US" sz="2800" b="1" spc="150">
                <a:ln w="11430"/>
                <a:solidFill>
                  <a:srgbClr val="FF0000"/>
                </a:solidFill>
                <a:latin typeface="Times New Roman" pitchFamily="18" charset="0"/>
                <a:cs typeface="Times New Roman" pitchFamily="18" charset="0"/>
              </a:rPr>
              <a:t>: </a:t>
            </a:r>
          </a:p>
          <a:p>
            <a:pPr>
              <a:defRPr/>
            </a:pPr>
            <a:r>
              <a:rPr lang="en-US" sz="2800" spc="150">
                <a:ln w="11430"/>
                <a:latin typeface="Times New Roman" pitchFamily="18" charset="0"/>
                <a:cs typeface="Times New Roman" pitchFamily="18" charset="0"/>
              </a:rPr>
              <a:t>Dù </a:t>
            </a:r>
            <a:r>
              <a:rPr lang="en-US" sz="2800" b="1" spc="150">
                <a:ln w="11430"/>
                <a:latin typeface="Times New Roman" pitchFamily="18" charset="0"/>
                <a:cs typeface="Times New Roman" pitchFamily="18" charset="0"/>
              </a:rPr>
              <a:t>đói</a:t>
            </a:r>
            <a:r>
              <a:rPr lang="en-US" sz="2800" spc="150">
                <a:ln w="11430"/>
                <a:latin typeface="Times New Roman" pitchFamily="18" charset="0"/>
                <a:cs typeface="Times New Roman" pitchFamily="18" charset="0"/>
              </a:rPr>
              <a:t> - </a:t>
            </a:r>
            <a:r>
              <a:rPr lang="en-US" sz="2800" spc="150" dirty="0">
                <a:ln w="11430"/>
                <a:latin typeface="Times New Roman" pitchFamily="18" charset="0"/>
                <a:cs typeface="Times New Roman" pitchFamily="18" charset="0"/>
              </a:rPr>
              <a:t>ăn uống sạch sẽ; </a:t>
            </a:r>
            <a:r>
              <a:rPr lang="en-US" sz="2800" spc="150">
                <a:ln w="11430"/>
                <a:latin typeface="Times New Roman" pitchFamily="18" charset="0"/>
                <a:cs typeface="Times New Roman" pitchFamily="18" charset="0"/>
              </a:rPr>
              <a:t>dù áo </a:t>
            </a:r>
            <a:r>
              <a:rPr lang="en-US" sz="2800" b="1" spc="150">
                <a:ln w="11430"/>
                <a:latin typeface="Times New Roman" pitchFamily="18" charset="0"/>
                <a:cs typeface="Times New Roman" pitchFamily="18" charset="0"/>
              </a:rPr>
              <a:t>rách</a:t>
            </a:r>
            <a:r>
              <a:rPr lang="en-US" sz="2800" spc="150">
                <a:ln w="11430"/>
                <a:latin typeface="Times New Roman" pitchFamily="18" charset="0"/>
                <a:cs typeface="Times New Roman" pitchFamily="18" charset="0"/>
              </a:rPr>
              <a:t> - giữ gọn gàng, thơm tho.</a:t>
            </a:r>
            <a:endParaRPr lang="en-US" sz="2800" spc="150" dirty="0">
              <a:ln w="11430"/>
              <a:latin typeface="Times New Roman" pitchFamily="18" charset="0"/>
              <a:cs typeface="Times New Roman" pitchFamily="18" charset="0"/>
            </a:endParaRPr>
          </a:p>
          <a:p>
            <a:pPr marL="457200" indent="-457200" algn="just">
              <a:buFontTx/>
              <a:buChar char="-"/>
              <a:defRPr/>
            </a:pPr>
            <a:r>
              <a:rPr lang="en-US" sz="2800" b="1" spc="150">
                <a:ln w="11430"/>
                <a:solidFill>
                  <a:srgbClr val="FF0000"/>
                </a:solidFill>
                <a:latin typeface="Times New Roman" pitchFamily="18" charset="0"/>
                <a:cs typeface="Times New Roman" pitchFamily="18" charset="0"/>
              </a:rPr>
              <a:t>Nghĩa </a:t>
            </a:r>
            <a:r>
              <a:rPr lang="en-US" sz="2800" b="1" spc="150" dirty="0" err="1">
                <a:ln w="11430"/>
                <a:solidFill>
                  <a:srgbClr val="FF0000"/>
                </a:solidFill>
                <a:latin typeface="Times New Roman" pitchFamily="18" charset="0"/>
                <a:cs typeface="Times New Roman" pitchFamily="18" charset="0"/>
              </a:rPr>
              <a:t>bóng</a:t>
            </a:r>
            <a:r>
              <a:rPr lang="en-US" sz="2800" b="1" spc="150">
                <a:ln w="11430"/>
                <a:solidFill>
                  <a:srgbClr val="FF0000"/>
                </a:solidFill>
                <a:latin typeface="Times New Roman" pitchFamily="18" charset="0"/>
                <a:cs typeface="Times New Roman" pitchFamily="18" charset="0"/>
              </a:rPr>
              <a:t>: </a:t>
            </a:r>
          </a:p>
          <a:p>
            <a:pPr algn="just">
              <a:defRPr/>
            </a:pPr>
            <a:r>
              <a:rPr lang="en-US" sz="2800" spc="150">
                <a:ln w="11430"/>
                <a:latin typeface="Times New Roman" pitchFamily="18" charset="0"/>
                <a:cs typeface="Times New Roman" pitchFamily="18" charset="0"/>
              </a:rPr>
              <a:t>Dù </a:t>
            </a:r>
            <a:r>
              <a:rPr lang="en-US" sz="2800" b="1" spc="150">
                <a:ln w="11430"/>
                <a:latin typeface="Times New Roman" pitchFamily="18" charset="0"/>
                <a:cs typeface="Times New Roman" pitchFamily="18" charset="0"/>
              </a:rPr>
              <a:t>nghèo khổ, </a:t>
            </a:r>
            <a:r>
              <a:rPr lang="en-US" sz="2800" b="1" spc="150" dirty="0">
                <a:ln w="11430"/>
                <a:latin typeface="Times New Roman" pitchFamily="18" charset="0"/>
                <a:cs typeface="Times New Roman" pitchFamily="18" charset="0"/>
              </a:rPr>
              <a:t>thiếu </a:t>
            </a:r>
            <a:r>
              <a:rPr lang="en-US" sz="2800" b="1" spc="150">
                <a:ln w="11430"/>
                <a:latin typeface="Times New Roman" pitchFamily="18" charset="0"/>
                <a:cs typeface="Times New Roman" pitchFamily="18" charset="0"/>
              </a:rPr>
              <a:t>thốn</a:t>
            </a:r>
            <a:r>
              <a:rPr lang="en-US" sz="2800" spc="150">
                <a:ln w="11430"/>
                <a:latin typeface="Times New Roman" pitchFamily="18" charset="0"/>
                <a:cs typeface="Times New Roman" pitchFamily="18" charset="0"/>
              </a:rPr>
              <a:t> - sống </a:t>
            </a:r>
            <a:r>
              <a:rPr lang="en-US" sz="2800" spc="150" dirty="0">
                <a:ln w="11430"/>
                <a:latin typeface="Times New Roman" pitchFamily="18" charset="0"/>
                <a:cs typeface="Times New Roman" pitchFamily="18" charset="0"/>
              </a:rPr>
              <a:t>trong sạch; </a:t>
            </a:r>
            <a:r>
              <a:rPr lang="en-US" sz="2800" spc="150">
                <a:ln w="11430"/>
                <a:latin typeface="Times New Roman" pitchFamily="18" charset="0"/>
                <a:cs typeface="Times New Roman" pitchFamily="18" charset="0"/>
              </a:rPr>
              <a:t>không làm </a:t>
            </a:r>
            <a:r>
              <a:rPr lang="en-US" sz="2800" spc="150" dirty="0">
                <a:ln w="11430"/>
                <a:latin typeface="Times New Roman" pitchFamily="18" charset="0"/>
                <a:cs typeface="Times New Roman" pitchFamily="18" charset="0"/>
              </a:rPr>
              <a:t>điều xấu, tội lỗi..</a:t>
            </a:r>
          </a:p>
        </p:txBody>
      </p:sp>
      <p:sp>
        <p:nvSpPr>
          <p:cNvPr id="14" name="Rounded Rectangle 13"/>
          <p:cNvSpPr/>
          <p:nvPr/>
        </p:nvSpPr>
        <p:spPr>
          <a:xfrm>
            <a:off x="1757214" y="5101520"/>
            <a:ext cx="9058939" cy="1301453"/>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a:spLocks noChangeArrowheads="1"/>
          </p:cNvSpPr>
          <p:nvPr/>
        </p:nvSpPr>
        <p:spPr bwMode="auto">
          <a:xfrm>
            <a:off x="2158236" y="5103885"/>
            <a:ext cx="85381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buClrTx/>
              <a:buSzTx/>
              <a:buFontTx/>
              <a:buNone/>
              <a:tabLst/>
              <a:defRPr/>
            </a:pPr>
            <a:r>
              <a:rPr lang="pt-BR" altLang="en-US" sz="2800" b="1" kern="0">
                <a:solidFill>
                  <a:schemeClr val="accent6">
                    <a:lumMod val="75000"/>
                  </a:schemeClr>
                </a:solidFill>
              </a:rPr>
              <a:t>                               </a:t>
            </a:r>
            <a:r>
              <a:rPr lang="pt-BR" altLang="en-US" sz="3600" b="1" kern="0">
                <a:solidFill>
                  <a:schemeClr val="accent6">
                    <a:lumMod val="75000"/>
                  </a:schemeClr>
                </a:solidFill>
              </a:rPr>
              <a:t>C</a:t>
            </a:r>
            <a:r>
              <a:rPr kumimoji="0" lang="pt-BR" altLang="en-US" sz="3600" b="1" i="0" u="none" strike="noStrike" kern="0" cap="none" spc="0" normalizeH="0" baseline="0" noProof="0">
                <a:ln>
                  <a:noFill/>
                </a:ln>
                <a:solidFill>
                  <a:schemeClr val="accent6">
                    <a:lumMod val="75000"/>
                  </a:schemeClr>
                </a:solidFill>
                <a:effectLst/>
                <a:uLnTx/>
                <a:uFillTx/>
              </a:rPr>
              <a:t>on </a:t>
            </a:r>
            <a:r>
              <a:rPr kumimoji="0" lang="pt-BR" altLang="en-US" sz="3600" b="1" i="0" u="none" strike="noStrike" kern="0" cap="none" spc="0" normalizeH="0" baseline="0" noProof="0" dirty="0">
                <a:ln>
                  <a:noFill/>
                </a:ln>
                <a:solidFill>
                  <a:schemeClr val="accent6">
                    <a:lumMod val="75000"/>
                  </a:schemeClr>
                </a:solidFill>
                <a:effectLst/>
                <a:uLnTx/>
                <a:uFillTx/>
              </a:rPr>
              <a:t>ng</a:t>
            </a:r>
            <a:r>
              <a:rPr kumimoji="0" lang="vi-VN" altLang="en-US" sz="3600" b="1" i="0" u="none" strike="noStrike" kern="0" cap="none" spc="0" normalizeH="0" baseline="0" noProof="0">
                <a:ln>
                  <a:noFill/>
                </a:ln>
                <a:solidFill>
                  <a:schemeClr val="accent6">
                    <a:lumMod val="75000"/>
                  </a:schemeClr>
                </a:solidFill>
                <a:effectLst/>
                <a:uLnTx/>
                <a:uFillTx/>
              </a:rPr>
              <a:t>ười </a:t>
            </a:r>
            <a:endParaRPr kumimoji="0" lang="en-US" altLang="en-US" sz="2800" b="1" i="0" u="none" strike="noStrike" kern="0" cap="none" spc="0" normalizeH="0" baseline="0" noProof="0">
              <a:ln>
                <a:noFill/>
              </a:ln>
              <a:solidFill>
                <a:schemeClr val="accent6">
                  <a:lumMod val="75000"/>
                </a:schemeClr>
              </a:solidFill>
              <a:effectLst/>
              <a:uLnTx/>
              <a:uFillTx/>
              <a:latin typeface="Times New Roman" panose="02020603050405020304" pitchFamily="18" charset="0"/>
            </a:endParaRPr>
          </a:p>
          <a:p>
            <a:pPr marL="0" marR="0" lvl="0" indent="0" algn="just" defTabSz="914400" eaLnBrk="0" fontAlgn="base" latinLnBrk="0" hangingPunct="0">
              <a:lnSpc>
                <a:spcPct val="100000"/>
              </a:lnSpc>
              <a:buClrTx/>
              <a:buSzTx/>
              <a:buFontTx/>
              <a:buNone/>
              <a:tabLst/>
              <a:defRPr/>
            </a:pPr>
            <a:r>
              <a:rPr lang="en-US" altLang="en-US" sz="3200" b="1" kern="0">
                <a:solidFill>
                  <a:srgbClr val="FF0000"/>
                </a:solidFill>
              </a:rPr>
              <a:t>P</a:t>
            </a:r>
            <a:r>
              <a:rPr kumimoji="0" lang="vi-VN" altLang="en-US" sz="3200" b="1" i="0" u="none" strike="noStrike" kern="0" cap="none" spc="0" normalizeH="0" baseline="0" noProof="0">
                <a:ln>
                  <a:noFill/>
                </a:ln>
                <a:solidFill>
                  <a:srgbClr val="FF0000"/>
                </a:solidFill>
                <a:effectLst/>
                <a:uLnTx/>
                <a:uFillTx/>
              </a:rPr>
              <a:t>hải</a:t>
            </a:r>
            <a:r>
              <a:rPr kumimoji="0" lang="en-US" altLang="en-US" sz="3200" b="1" i="0" u="none" strike="noStrike" kern="0" cap="none" spc="0" normalizeH="0" baseline="0" noProof="0">
                <a:ln>
                  <a:noFill/>
                </a:ln>
                <a:solidFill>
                  <a:srgbClr val="FF0000"/>
                </a:solidFill>
                <a:effectLst/>
                <a:uLnTx/>
                <a:uFillTx/>
              </a:rPr>
              <a:t> giữ</a:t>
            </a:r>
            <a:r>
              <a:rPr kumimoji="0" lang="en-US" altLang="en-US" sz="3200" b="1" i="0" u="none" strike="noStrike" kern="0" cap="none" spc="0" normalizeH="0" noProof="0">
                <a:ln>
                  <a:noFill/>
                </a:ln>
                <a:solidFill>
                  <a:srgbClr val="FF0000"/>
                </a:solidFill>
                <a:effectLst/>
                <a:uLnTx/>
                <a:uFillTx/>
              </a:rPr>
              <a:t> </a:t>
            </a:r>
            <a:r>
              <a:rPr kumimoji="0" lang="en-US" altLang="en-US" sz="3200" b="1" i="0" u="none" strike="noStrike" kern="0" cap="none" spc="0" normalizeH="0" baseline="0" noProof="0">
                <a:ln>
                  <a:noFill/>
                </a:ln>
                <a:solidFill>
                  <a:srgbClr val="FF0000"/>
                </a:solidFill>
                <a:effectLst/>
                <a:uLnTx/>
                <a:uFillTx/>
              </a:rPr>
              <a:t>phẩm </a:t>
            </a:r>
            <a:r>
              <a:rPr kumimoji="0" lang="en-US" altLang="en-US" sz="3200" b="1" i="0" u="none" strike="noStrike" kern="0" cap="none" spc="0" normalizeH="0" baseline="0" noProof="0" dirty="0" err="1">
                <a:ln>
                  <a:noFill/>
                </a:ln>
                <a:solidFill>
                  <a:srgbClr val="FF0000"/>
                </a:solidFill>
                <a:effectLst/>
                <a:uLnTx/>
                <a:uFillTx/>
              </a:rPr>
              <a:t>giá</a:t>
            </a:r>
            <a:r>
              <a:rPr kumimoji="0" lang="en-US" altLang="en-US" sz="3200" b="1" i="0" u="none" strike="noStrike" kern="0" cap="none" spc="0" normalizeH="0" baseline="0" noProof="0" dirty="0">
                <a:ln>
                  <a:noFill/>
                </a:ln>
                <a:solidFill>
                  <a:srgbClr val="FF0000"/>
                </a:solidFill>
                <a:effectLst/>
                <a:uLnTx/>
                <a:uFillTx/>
              </a:rPr>
              <a:t>, </a:t>
            </a:r>
            <a:r>
              <a:rPr kumimoji="0" lang="en-US" altLang="en-US" sz="3200" b="1" i="0" u="none" strike="noStrike" kern="0" cap="none" spc="0" normalizeH="0" baseline="0" noProof="0" dirty="0" err="1">
                <a:ln>
                  <a:noFill/>
                </a:ln>
                <a:solidFill>
                  <a:srgbClr val="FF0000"/>
                </a:solidFill>
                <a:effectLst/>
                <a:uLnTx/>
                <a:uFillTx/>
              </a:rPr>
              <a:t>nhân</a:t>
            </a:r>
            <a:r>
              <a:rPr kumimoji="0" lang="en-US" altLang="en-US" sz="3200" b="1" i="0" u="none" strike="noStrike" kern="0" cap="none" spc="0" normalizeH="0" baseline="0" noProof="0" dirty="0">
                <a:ln>
                  <a:noFill/>
                </a:ln>
                <a:solidFill>
                  <a:srgbClr val="FF0000"/>
                </a:solidFill>
                <a:effectLst/>
                <a:uLnTx/>
                <a:uFillTx/>
              </a:rPr>
              <a:t> </a:t>
            </a:r>
            <a:r>
              <a:rPr kumimoji="0" lang="en-US" altLang="en-US" sz="3200" b="1" i="0" u="none" strike="noStrike" kern="0" cap="none" spc="0" normalizeH="0" baseline="0" noProof="0" dirty="0" err="1">
                <a:ln>
                  <a:noFill/>
                </a:ln>
                <a:solidFill>
                  <a:srgbClr val="FF0000"/>
                </a:solidFill>
                <a:effectLst/>
                <a:uLnTx/>
                <a:uFillTx/>
              </a:rPr>
              <a:t>cách</a:t>
            </a:r>
            <a:r>
              <a:rPr kumimoji="0" lang="en-US" altLang="en-US" sz="3200" b="1" i="0" u="none" strike="noStrike" kern="0" cap="none" spc="0" normalizeH="0" baseline="0" noProof="0">
                <a:ln>
                  <a:noFill/>
                </a:ln>
                <a:solidFill>
                  <a:srgbClr val="FF0000"/>
                </a:solidFill>
                <a:effectLst/>
                <a:uLnTx/>
                <a:uFillTx/>
              </a:rPr>
              <a:t>, có </a:t>
            </a:r>
            <a:r>
              <a:rPr kumimoji="0" lang="en-US" altLang="en-US" sz="3200" b="1" i="0" u="none" strike="noStrike" kern="0" cap="none" spc="0" normalizeH="0" baseline="0" noProof="0" dirty="0" err="1">
                <a:ln>
                  <a:noFill/>
                </a:ln>
                <a:solidFill>
                  <a:srgbClr val="FF0000"/>
                </a:solidFill>
                <a:effectLst/>
                <a:uLnTx/>
                <a:uFillTx/>
              </a:rPr>
              <a:t>lòng</a:t>
            </a:r>
            <a:r>
              <a:rPr kumimoji="0" lang="en-US" altLang="en-US" sz="3200" b="1" i="0" u="none" strike="noStrike" kern="0" cap="none" spc="0" normalizeH="0" baseline="0" noProof="0" dirty="0">
                <a:ln>
                  <a:noFill/>
                </a:ln>
                <a:solidFill>
                  <a:srgbClr val="FF0000"/>
                </a:solidFill>
                <a:effectLst/>
                <a:uLnTx/>
                <a:uFillTx/>
              </a:rPr>
              <a:t> </a:t>
            </a:r>
            <a:r>
              <a:rPr kumimoji="0" lang="en-US" altLang="en-US" sz="3200" b="1" i="0" u="none" strike="noStrike" kern="0" cap="none" spc="0" normalizeH="0" baseline="0" noProof="0" dirty="0" err="1">
                <a:ln>
                  <a:noFill/>
                </a:ln>
                <a:solidFill>
                  <a:srgbClr val="FF0000"/>
                </a:solidFill>
                <a:effectLst/>
                <a:uLnTx/>
                <a:uFillTx/>
              </a:rPr>
              <a:t>tự</a:t>
            </a:r>
            <a:r>
              <a:rPr kumimoji="0" lang="en-US" altLang="en-US" sz="3200" b="1" i="0" u="none" strike="noStrike" kern="0" cap="none" spc="0" normalizeH="0" baseline="0" noProof="0" dirty="0">
                <a:ln>
                  <a:noFill/>
                </a:ln>
                <a:solidFill>
                  <a:srgbClr val="FF0000"/>
                </a:solidFill>
                <a:effectLst/>
                <a:uLnTx/>
                <a:uFillTx/>
              </a:rPr>
              <a:t> </a:t>
            </a:r>
            <a:r>
              <a:rPr kumimoji="0" lang="en-US" altLang="en-US" sz="3200" b="1" i="0" u="none" strike="noStrike" kern="0" cap="none" spc="0" normalizeH="0" baseline="0" noProof="0" dirty="0" err="1">
                <a:ln>
                  <a:noFill/>
                </a:ln>
                <a:solidFill>
                  <a:srgbClr val="FF0000"/>
                </a:solidFill>
                <a:effectLst/>
                <a:uLnTx/>
                <a:uFillTx/>
              </a:rPr>
              <a:t>trọng</a:t>
            </a:r>
            <a:endParaRPr kumimoji="0" lang="en-US" altLang="en-US" sz="32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064415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0" grpId="0"/>
      <p:bldP spid="14"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660650" y="-2660650"/>
            <a:ext cx="6870700" cy="12192000"/>
          </a:xfrm>
          <a:prstGeom prst="rect">
            <a:avLst/>
          </a:prstGeom>
        </p:spPr>
      </p:pic>
      <p:pic>
        <p:nvPicPr>
          <p:cNvPr id="5" name="Picture 4"/>
          <p:cNvPicPr>
            <a:picLocks noChangeAspect="1"/>
          </p:cNvPicPr>
          <p:nvPr/>
        </p:nvPicPr>
        <p:blipFill>
          <a:blip r:embed="rId3"/>
          <a:stretch>
            <a:fillRect/>
          </a:stretch>
        </p:blipFill>
        <p:spPr>
          <a:xfrm>
            <a:off x="2744513" y="182671"/>
            <a:ext cx="6123262" cy="1574553"/>
          </a:xfrm>
          <a:prstGeom prst="rect">
            <a:avLst/>
          </a:prstGeom>
        </p:spPr>
      </p:pic>
      <p:sp>
        <p:nvSpPr>
          <p:cNvPr id="6" name="Rectangle 1"/>
          <p:cNvSpPr>
            <a:spLocks noChangeArrowheads="1"/>
          </p:cNvSpPr>
          <p:nvPr/>
        </p:nvSpPr>
        <p:spPr bwMode="auto">
          <a:xfrm>
            <a:off x="1866900" y="1563467"/>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Giấy</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rách</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phải</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giữ</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lấy</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lề</a:t>
            </a:r>
            <a:r>
              <a:rPr kumimoji="0" lang="en-US" altLang="en-US" sz="3600" i="1" u="none" strike="noStrike" kern="0" cap="none" spc="0" normalizeH="0" baseline="0" noProof="0" dirty="0">
                <a:ln>
                  <a:noFill/>
                </a:ln>
                <a:effectLst/>
                <a:uLnTx/>
                <a:uFillTx/>
                <a:latin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Chết</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err="1">
                <a:ln>
                  <a:noFill/>
                </a:ln>
                <a:effectLst/>
                <a:uLnTx/>
                <a:uFillTx/>
                <a:latin typeface="Times New Roman" panose="02020603050405020304" pitchFamily="18" charset="0"/>
              </a:rPr>
              <a:t>trong</a:t>
            </a:r>
            <a:r>
              <a:rPr kumimoji="0" lang="en-US" altLang="en-US" sz="3600" i="1" u="none" strike="noStrike" kern="0" cap="none" spc="0" normalizeH="0" baseline="0" noProof="0">
                <a:ln>
                  <a:noFill/>
                </a:ln>
                <a:effectLst/>
                <a:uLnTx/>
                <a:uFillTx/>
                <a:latin typeface="Times New Roman" panose="02020603050405020304" pitchFamily="18" charset="0"/>
              </a:rPr>
              <a:t> </a:t>
            </a:r>
            <a:r>
              <a:rPr kumimoji="0" lang="en-US" altLang="en-US" sz="3600" i="1" u="none" strike="noStrike" kern="0" cap="none" spc="0" normalizeH="0" noProof="0">
                <a:ln>
                  <a:noFill/>
                </a:ln>
                <a:effectLst/>
                <a:uLnTx/>
                <a:uFillTx/>
                <a:latin typeface="Times New Roman" panose="02020603050405020304" pitchFamily="18" charset="0"/>
              </a:rPr>
              <a:t>hơn </a:t>
            </a:r>
            <a:r>
              <a:rPr kumimoji="0" lang="en-US" altLang="en-US" sz="3600" i="1" u="none" strike="noStrike" kern="0" cap="none" spc="0" normalizeH="0" baseline="0" noProof="0">
                <a:ln>
                  <a:noFill/>
                </a:ln>
                <a:effectLst/>
                <a:uLnTx/>
                <a:uFillTx/>
                <a:latin typeface="Times New Roman" panose="02020603050405020304" pitchFamily="18" charset="0"/>
              </a:rPr>
              <a:t>sống </a:t>
            </a:r>
            <a:r>
              <a:rPr kumimoji="0" lang="en-US" altLang="en-US" sz="3600" i="1" u="none" strike="noStrike" kern="0" cap="none" spc="0" normalizeH="0" baseline="0" noProof="0" dirty="0" err="1">
                <a:ln>
                  <a:noFill/>
                </a:ln>
                <a:effectLst/>
                <a:uLnTx/>
                <a:uFillTx/>
                <a:latin typeface="Times New Roman" panose="02020603050405020304" pitchFamily="18" charset="0"/>
              </a:rPr>
              <a:t>đục</a:t>
            </a:r>
            <a:r>
              <a:rPr kumimoji="0" lang="en-US" altLang="en-US" sz="3600" i="1" u="none" strike="noStrike" kern="0" cap="none" spc="0" normalizeH="0" baseline="0" noProof="0" dirty="0">
                <a:ln>
                  <a:noFill/>
                </a:ln>
                <a:effectLst/>
                <a:uLnTx/>
                <a:uFillTx/>
                <a:latin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Cọp</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chết</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để</a:t>
            </a:r>
            <a:r>
              <a:rPr kumimoji="0" lang="en-US" altLang="en-US" sz="3600" i="1" u="none" strike="noStrike" kern="0" cap="none" spc="0" normalizeH="0" baseline="0" noProof="0" dirty="0">
                <a:ln>
                  <a:noFill/>
                </a:ln>
                <a:effectLst/>
                <a:uLnTx/>
                <a:uFillTx/>
                <a:latin typeface="Times New Roman" panose="02020603050405020304" pitchFamily="18" charset="0"/>
              </a:rPr>
              <a:t> da, </a:t>
            </a:r>
            <a:r>
              <a:rPr kumimoji="0" lang="en-US" altLang="en-US" sz="3600" i="1" u="none" strike="noStrike" kern="0" cap="none" spc="0" normalizeH="0" baseline="0" noProof="0" dirty="0" err="1">
                <a:ln>
                  <a:noFill/>
                </a:ln>
                <a:effectLst/>
                <a:uLnTx/>
                <a:uFillTx/>
                <a:latin typeface="Times New Roman" panose="02020603050405020304" pitchFamily="18" charset="0"/>
              </a:rPr>
              <a:t>người</a:t>
            </a:r>
            <a:r>
              <a:rPr kumimoji="0" lang="en-US" altLang="en-US" sz="3600" i="1" u="none" strike="noStrike" kern="0" cap="none" spc="0" normalizeH="0" baseline="0" noProof="0" dirty="0">
                <a:ln>
                  <a:noFill/>
                </a:ln>
                <a:effectLst/>
                <a:uLnTx/>
                <a:uFillTx/>
                <a:latin typeface="Times New Roman" panose="02020603050405020304" pitchFamily="18" charset="0"/>
              </a:rPr>
              <a:t> ta </a:t>
            </a:r>
            <a:r>
              <a:rPr kumimoji="0" lang="en-US" altLang="en-US" sz="3600" i="1" u="none" strike="noStrike" kern="0" cap="none" spc="0" normalizeH="0" baseline="0" noProof="0" dirty="0" err="1">
                <a:ln>
                  <a:noFill/>
                </a:ln>
                <a:effectLst/>
                <a:uLnTx/>
                <a:uFillTx/>
                <a:latin typeface="Times New Roman" panose="02020603050405020304" pitchFamily="18" charset="0"/>
              </a:rPr>
              <a:t>chết</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để</a:t>
            </a:r>
            <a:r>
              <a:rPr kumimoji="0" lang="en-US" altLang="en-US" sz="3600" i="1" u="none" strike="noStrike" kern="0" cap="none" spc="0" normalizeH="0" baseline="0" noProof="0" dirty="0">
                <a:ln>
                  <a:noFill/>
                </a:ln>
                <a:effectLst/>
                <a:uLnTx/>
                <a:uFillTx/>
                <a:latin typeface="Times New Roman" panose="02020603050405020304" pitchFamily="18" charset="0"/>
              </a:rPr>
              <a:t> </a:t>
            </a:r>
            <a:r>
              <a:rPr kumimoji="0" lang="en-US" altLang="en-US" sz="3600" i="1" u="none" strike="noStrike" kern="0" cap="none" spc="0" normalizeH="0" baseline="0" noProof="0" dirty="0" err="1">
                <a:ln>
                  <a:noFill/>
                </a:ln>
                <a:effectLst/>
                <a:uLnTx/>
                <a:uFillTx/>
                <a:latin typeface="Times New Roman" panose="02020603050405020304" pitchFamily="18" charset="0"/>
              </a:rPr>
              <a:t>tiếng</a:t>
            </a:r>
            <a:r>
              <a:rPr kumimoji="0" lang="en-US" altLang="en-US" sz="3600" i="1" u="none" strike="noStrike" kern="0" cap="none" spc="0" normalizeH="0" baseline="0" noProof="0" dirty="0">
                <a:ln>
                  <a:noFill/>
                </a:ln>
                <a:effectLst/>
                <a:uLnTx/>
                <a:uFillTx/>
                <a:latin typeface="Times New Roman" panose="02020603050405020304" pitchFamily="18" charset="0"/>
              </a:rPr>
              <a:t>.</a:t>
            </a:r>
          </a:p>
        </p:txBody>
      </p:sp>
      <p:pic>
        <p:nvPicPr>
          <p:cNvPr id="8" name="Picture 7"/>
          <p:cNvPicPr>
            <a:picLocks noChangeAspect="1"/>
          </p:cNvPicPr>
          <p:nvPr/>
        </p:nvPicPr>
        <p:blipFill>
          <a:blip r:embed="rId4"/>
          <a:stretch>
            <a:fillRect/>
          </a:stretch>
        </p:blipFill>
        <p:spPr>
          <a:xfrm>
            <a:off x="2304917" y="3659435"/>
            <a:ext cx="8378027" cy="1458500"/>
          </a:xfrm>
          <a:prstGeom prst="rect">
            <a:avLst/>
          </a:prstGeom>
        </p:spPr>
      </p:pic>
      <p:sp>
        <p:nvSpPr>
          <p:cNvPr id="9" name="Rectangle 1"/>
          <p:cNvSpPr>
            <a:spLocks noChangeArrowheads="1"/>
          </p:cNvSpPr>
          <p:nvPr/>
        </p:nvSpPr>
        <p:spPr bwMode="auto">
          <a:xfrm>
            <a:off x="1866900" y="4881259"/>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dirty="0"/>
              <a:t>-</a:t>
            </a:r>
            <a:r>
              <a:rPr lang="en-US" altLang="en-US" sz="3600" i="1" dirty="0"/>
              <a:t>  </a:t>
            </a:r>
            <a:r>
              <a:rPr lang="en-US" altLang="en-US" sz="3600" i="1" dirty="0" err="1"/>
              <a:t>Đói</a:t>
            </a:r>
            <a:r>
              <a:rPr lang="en-US" altLang="en-US" sz="3600" i="1" dirty="0"/>
              <a:t> </a:t>
            </a:r>
            <a:r>
              <a:rPr lang="en-US" altLang="en-US" sz="3600" i="1" dirty="0" err="1"/>
              <a:t>ăn</a:t>
            </a:r>
            <a:r>
              <a:rPr lang="en-US" altLang="en-US" sz="3600" i="1" dirty="0"/>
              <a:t> </a:t>
            </a:r>
            <a:r>
              <a:rPr lang="en-US" altLang="en-US" sz="3600" i="1" dirty="0" err="1"/>
              <a:t>vụng</a:t>
            </a:r>
            <a:r>
              <a:rPr lang="en-US" altLang="en-US" sz="3600" i="1" dirty="0"/>
              <a:t>, </a:t>
            </a:r>
            <a:r>
              <a:rPr lang="en-US" altLang="en-US" sz="3600" i="1" dirty="0" err="1"/>
              <a:t>túng</a:t>
            </a:r>
            <a:r>
              <a:rPr lang="en-US" altLang="en-US" sz="3600" i="1" dirty="0"/>
              <a:t> </a:t>
            </a:r>
            <a:r>
              <a:rPr lang="en-US" altLang="en-US" sz="3600" i="1" dirty="0" err="1"/>
              <a:t>làm</a:t>
            </a:r>
            <a:r>
              <a:rPr lang="en-US" altLang="en-US" sz="3600" i="1" dirty="0"/>
              <a:t> </a:t>
            </a:r>
            <a:r>
              <a:rPr lang="en-US" altLang="en-US" sz="3600" i="1" dirty="0" err="1"/>
              <a:t>liều</a:t>
            </a:r>
            <a:r>
              <a:rPr lang="en-US" altLang="en-US" sz="3600" i="1" dirty="0"/>
              <a:t>.</a:t>
            </a:r>
            <a:endParaRPr lang="en-US" altLang="en-US" sz="3600" dirty="0"/>
          </a:p>
          <a:p>
            <a:pPr eaLnBrk="1" hangingPunct="1"/>
            <a:r>
              <a:rPr lang="en-US" altLang="en-US" sz="3600" i="1" dirty="0"/>
              <a:t>-  </a:t>
            </a:r>
            <a:r>
              <a:rPr lang="en-US" altLang="en-US" sz="3600" i="1" dirty="0" err="1"/>
              <a:t>Bần</a:t>
            </a:r>
            <a:r>
              <a:rPr lang="en-US" altLang="en-US" sz="3600" i="1" dirty="0"/>
              <a:t> </a:t>
            </a:r>
            <a:r>
              <a:rPr lang="en-US" altLang="en-US" sz="3600" i="1" dirty="0" err="1"/>
              <a:t>cùng</a:t>
            </a:r>
            <a:r>
              <a:rPr lang="en-US" altLang="en-US" sz="3600" i="1" dirty="0"/>
              <a:t> </a:t>
            </a:r>
            <a:r>
              <a:rPr lang="en-US" altLang="en-US" sz="3600" i="1" dirty="0" err="1"/>
              <a:t>sinh</a:t>
            </a:r>
            <a:r>
              <a:rPr lang="en-US" altLang="en-US" sz="3600" i="1" dirty="0"/>
              <a:t> </a:t>
            </a:r>
            <a:r>
              <a:rPr lang="en-US" altLang="en-US" sz="3600" i="1" dirty="0" err="1"/>
              <a:t>đạo</a:t>
            </a:r>
            <a:r>
              <a:rPr lang="en-US" altLang="en-US" sz="3600" i="1" dirty="0"/>
              <a:t> </a:t>
            </a:r>
            <a:r>
              <a:rPr lang="en-US" altLang="en-US" sz="3600" i="1" dirty="0" err="1"/>
              <a:t>tặc</a:t>
            </a:r>
            <a:r>
              <a:rPr lang="en-US" altLang="en-US" sz="3600" i="1" dirty="0"/>
              <a:t>.</a:t>
            </a:r>
            <a:endParaRPr lang="en-US" altLang="en-US" sz="3600" dirty="0"/>
          </a:p>
        </p:txBody>
      </p:sp>
    </p:spTree>
    <p:extLst>
      <p:ext uri="{BB962C8B-B14F-4D97-AF65-F5344CB8AC3E}">
        <p14:creationId xmlns:p14="http://schemas.microsoft.com/office/powerpoint/2010/main" val="1794358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calcmode="lin" valueType="num">
                                      <p:cBhvr additive="base">
                                        <p:cTn id="1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additive="base">
                                        <p:cTn id="1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2178" y="298826"/>
            <a:ext cx="2170787" cy="523220"/>
          </a:xfrm>
          <a:prstGeom prst="rect">
            <a:avLst/>
          </a:prstGeom>
          <a:noFill/>
        </p:spPr>
        <p:txBody>
          <a:bodyPr wrap="none" rtlCol="0">
            <a:spAutoFit/>
          </a:bodyPr>
          <a:lstStyle/>
          <a:p>
            <a:r>
              <a:rPr lang="en-US" sz="2800" b="1" u="sng">
                <a:solidFill>
                  <a:srgbClr val="FF0000"/>
                </a:solidFill>
                <a:latin typeface="Times New Roman" panose="02020603050405020304" pitchFamily="18" charset="0"/>
                <a:cs typeface="Times New Roman" panose="02020603050405020304" pitchFamily="18" charset="0"/>
              </a:rPr>
              <a:t>3. Câu 5, 7, 8</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92178" y="1122568"/>
            <a:ext cx="5344830" cy="2000548"/>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5. Không </a:t>
            </a:r>
            <a:r>
              <a:rPr lang="en-US" sz="2400" b="1" i="1" dirty="0" err="1">
                <a:latin typeface="Times New Roman" panose="02020603050405020304" pitchFamily="18" charset="0"/>
                <a:cs typeface="Times New Roman" panose="02020603050405020304" pitchFamily="18" charset="0"/>
              </a:rPr>
              <a:t>thầy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làm</a:t>
            </a:r>
            <a:r>
              <a:rPr lang="en-US" sz="2400" b="1" i="1" dirty="0">
                <a:latin typeface="Times New Roman" panose="02020603050405020304" pitchFamily="18" charset="0"/>
                <a:cs typeface="Times New Roman" panose="02020603050405020304" pitchFamily="18" charset="0"/>
              </a:rPr>
              <a:t> </a:t>
            </a:r>
            <a:r>
              <a:rPr lang="en-US" sz="2400" b="1" i="1" err="1">
                <a:latin typeface="Times New Roman" panose="02020603050405020304" pitchFamily="18" charset="0"/>
                <a:cs typeface="Times New Roman" panose="02020603050405020304" pitchFamily="18" charset="0"/>
              </a:rPr>
              <a:t>nên</a:t>
            </a:r>
            <a:r>
              <a:rPr lang="en-US" sz="2400" i="1">
                <a:latin typeface="Times New Roman" panose="02020603050405020304" pitchFamily="18" charset="0"/>
                <a:cs typeface="Times New Roman" panose="02020603050405020304" pitchFamily="18" charset="0"/>
              </a:rPr>
              <a:t>.</a:t>
            </a:r>
          </a:p>
          <a:p>
            <a:pPr>
              <a:defRPr/>
            </a:pPr>
            <a:r>
              <a:rPr lang="en-US" sz="2400" b="1" i="1" spc="150">
                <a:ln w="11430"/>
                <a:latin typeface="Times New Roman" pitchFamily="18" charset="0"/>
                <a:cs typeface="Times New Roman" pitchFamily="18" charset="0"/>
              </a:rPr>
              <a:t>7. Ăn quả nhớ kẻ trồng cây.</a:t>
            </a:r>
          </a:p>
          <a:p>
            <a:pPr>
              <a:defRPr/>
            </a:pPr>
            <a:r>
              <a:rPr lang="en-US" sz="2400" b="1" i="1" spc="150">
                <a:ln w="11430"/>
                <a:latin typeface="Times New Roman" pitchFamily="18" charset="0"/>
                <a:cs typeface="Times New Roman" pitchFamily="18" charset="0"/>
              </a:rPr>
              <a:t>8.     Một cây làm chẳng nên non</a:t>
            </a:r>
          </a:p>
          <a:p>
            <a:pPr>
              <a:defRPr/>
            </a:pPr>
            <a:r>
              <a:rPr lang="en-US" sz="2400" b="1" i="1" spc="150">
                <a:ln w="11430"/>
                <a:latin typeface="Times New Roman" pitchFamily="18" charset="0"/>
                <a:cs typeface="Times New Roman" pitchFamily="18" charset="0"/>
              </a:rPr>
              <a:t>   Ba cây chụm lại nên hòn núi cao.</a:t>
            </a:r>
          </a:p>
          <a:p>
            <a:pPr marL="457200" indent="-457200">
              <a:buFontTx/>
              <a:buChar char="-"/>
            </a:pPr>
            <a:endParaRPr lang="en-US" sz="2800" i="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57855786"/>
              </p:ext>
            </p:extLst>
          </p:nvPr>
        </p:nvGraphicFramePr>
        <p:xfrm>
          <a:off x="1724104" y="3791715"/>
          <a:ext cx="8909539" cy="1976380"/>
        </p:xfrm>
        <a:graphic>
          <a:graphicData uri="http://schemas.openxmlformats.org/drawingml/2006/table">
            <a:tbl>
              <a:tblPr firstRow="1" bandRow="1">
                <a:tableStyleId>{5C22544A-7EE6-4342-B048-85BDC9FD1C3A}</a:tableStyleId>
              </a:tblPr>
              <a:tblGrid>
                <a:gridCol w="720332">
                  <a:extLst>
                    <a:ext uri="{9D8B030D-6E8A-4147-A177-3AD203B41FA5}">
                      <a16:colId xmlns:a16="http://schemas.microsoft.com/office/drawing/2014/main" val="20000"/>
                    </a:ext>
                  </a:extLst>
                </a:gridCol>
                <a:gridCol w="2716039">
                  <a:extLst>
                    <a:ext uri="{9D8B030D-6E8A-4147-A177-3AD203B41FA5}">
                      <a16:colId xmlns:a16="http://schemas.microsoft.com/office/drawing/2014/main" val="20001"/>
                    </a:ext>
                  </a:extLst>
                </a:gridCol>
                <a:gridCol w="2616452">
                  <a:extLst>
                    <a:ext uri="{9D8B030D-6E8A-4147-A177-3AD203B41FA5}">
                      <a16:colId xmlns:a16="http://schemas.microsoft.com/office/drawing/2014/main" val="20002"/>
                    </a:ext>
                  </a:extLst>
                </a:gridCol>
                <a:gridCol w="2856716">
                  <a:extLst>
                    <a:ext uri="{9D8B030D-6E8A-4147-A177-3AD203B41FA5}">
                      <a16:colId xmlns:a16="http://schemas.microsoft.com/office/drawing/2014/main" val="20003"/>
                    </a:ext>
                  </a:extLst>
                </a:gridCol>
              </a:tblGrid>
              <a:tr h="494095">
                <a:tc>
                  <a:txBody>
                    <a:bodyPr/>
                    <a:lstStyle/>
                    <a:p>
                      <a:pPr algn="ctr"/>
                      <a:r>
                        <a:rPr lang="en-US" sz="2000">
                          <a:solidFill>
                            <a:schemeClr val="bg1"/>
                          </a:solidFill>
                        </a:rPr>
                        <a:t>Câu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bg1"/>
                          </a:solidFill>
                        </a:rPr>
                        <a:t>Nghệ</a:t>
                      </a:r>
                      <a:r>
                        <a:rPr lang="en-US" sz="2000" baseline="0">
                          <a:solidFill>
                            <a:schemeClr val="bg1"/>
                          </a:solidFill>
                        </a:rPr>
                        <a:t> thuật</a:t>
                      </a:r>
                      <a:endParaRPr lang="en-US" sz="20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bg1"/>
                          </a:solidFill>
                        </a:rPr>
                        <a:t>Nội</a:t>
                      </a:r>
                      <a:r>
                        <a:rPr lang="en-US" sz="2000" baseline="0">
                          <a:solidFill>
                            <a:schemeClr val="bg1"/>
                          </a:solidFill>
                        </a:rPr>
                        <a:t> dung</a:t>
                      </a:r>
                      <a:endParaRPr lang="en-US" sz="20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bg1"/>
                          </a:solidFill>
                        </a:rPr>
                        <a:t>Bài</a:t>
                      </a:r>
                      <a:r>
                        <a:rPr lang="en-US" sz="2000" baseline="0">
                          <a:solidFill>
                            <a:schemeClr val="bg1"/>
                          </a:solidFill>
                        </a:rPr>
                        <a:t> học vận dụng</a:t>
                      </a:r>
                      <a:endParaRPr lang="en-US" sz="20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095">
                <a:tc>
                  <a:txBody>
                    <a:bodyPr/>
                    <a:lstStyle/>
                    <a:p>
                      <a:pPr algn="ct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just" defTabSz="914400" rtl="0" eaLnBrk="1" latinLnBrk="0" hangingPunct="1">
                        <a:defRPr/>
                      </a:pPr>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1800" b="1">
                        <a:solidFill>
                          <a:schemeClr val="accent5">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4095">
                <a:tc>
                  <a:txBody>
                    <a:bodyPr/>
                    <a:lstStyle/>
                    <a:p>
                      <a:pPr algn="ct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b="1">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494095">
                <a:tc>
                  <a:txBody>
                    <a:bodyPr/>
                    <a:lstStyle/>
                    <a:p>
                      <a:pPr algn="ct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endParaRPr lang="en-US" sz="1800" kern="120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kern="1200">
                        <a:solidFill>
                          <a:schemeClr val="accent5">
                            <a:lumMod val="75000"/>
                          </a:schemeClr>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10" name="Oval 13"/>
          <p:cNvSpPr/>
          <p:nvPr/>
        </p:nvSpPr>
        <p:spPr>
          <a:xfrm>
            <a:off x="5857591" y="298826"/>
            <a:ext cx="5748951" cy="2444795"/>
          </a:xfrm>
          <a:custGeom>
            <a:avLst/>
            <a:gdLst>
              <a:gd name="connsiteX0" fmla="*/ 0 w 4422303"/>
              <a:gd name="connsiteY0" fmla="*/ 847725 h 1695450"/>
              <a:gd name="connsiteX1" fmla="*/ 2211152 w 4422303"/>
              <a:gd name="connsiteY1" fmla="*/ 0 h 1695450"/>
              <a:gd name="connsiteX2" fmla="*/ 4422304 w 4422303"/>
              <a:gd name="connsiteY2" fmla="*/ 847725 h 1695450"/>
              <a:gd name="connsiteX3" fmla="*/ 2211152 w 4422303"/>
              <a:gd name="connsiteY3" fmla="*/ 1695450 h 1695450"/>
              <a:gd name="connsiteX4" fmla="*/ 0 w 4422303"/>
              <a:gd name="connsiteY4" fmla="*/ 847725 h 1695450"/>
              <a:gd name="connsiteX0" fmla="*/ 19491 w 4441795"/>
              <a:gd name="connsiteY0" fmla="*/ 847725 h 1428750"/>
              <a:gd name="connsiteX1" fmla="*/ 2230643 w 4441795"/>
              <a:gd name="connsiteY1" fmla="*/ 0 h 1428750"/>
              <a:gd name="connsiteX2" fmla="*/ 4441795 w 4441795"/>
              <a:gd name="connsiteY2" fmla="*/ 847725 h 1428750"/>
              <a:gd name="connsiteX3" fmla="*/ 1525793 w 4441795"/>
              <a:gd name="connsiteY3" fmla="*/ 1428750 h 1428750"/>
              <a:gd name="connsiteX4" fmla="*/ 19491 w 4441795"/>
              <a:gd name="connsiteY4" fmla="*/ 847725 h 1428750"/>
              <a:gd name="connsiteX0" fmla="*/ 27299 w 4449603"/>
              <a:gd name="connsiteY0" fmla="*/ 733425 h 1314450"/>
              <a:gd name="connsiteX1" fmla="*/ 2409901 w 4449603"/>
              <a:gd name="connsiteY1" fmla="*/ 0 h 1314450"/>
              <a:gd name="connsiteX2" fmla="*/ 4449603 w 4449603"/>
              <a:gd name="connsiteY2" fmla="*/ 733425 h 1314450"/>
              <a:gd name="connsiteX3" fmla="*/ 1533601 w 4449603"/>
              <a:gd name="connsiteY3" fmla="*/ 1314450 h 1314450"/>
              <a:gd name="connsiteX4" fmla="*/ 27299 w 4449603"/>
              <a:gd name="connsiteY4" fmla="*/ 7334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3" h="1314450">
                <a:moveTo>
                  <a:pt x="27299" y="733425"/>
                </a:moveTo>
                <a:cubicBezTo>
                  <a:pt x="173349" y="514350"/>
                  <a:pt x="1188715" y="0"/>
                  <a:pt x="2409901" y="0"/>
                </a:cubicBezTo>
                <a:cubicBezTo>
                  <a:pt x="3631087" y="0"/>
                  <a:pt x="4449603" y="265239"/>
                  <a:pt x="4449603" y="733425"/>
                </a:cubicBezTo>
                <a:cubicBezTo>
                  <a:pt x="4449603" y="1201611"/>
                  <a:pt x="2754787" y="1314450"/>
                  <a:pt x="1533601" y="1314450"/>
                </a:cubicBezTo>
                <a:cubicBezTo>
                  <a:pt x="312415" y="1314450"/>
                  <a:pt x="-118751" y="952500"/>
                  <a:pt x="27299" y="73342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cs typeface="Times New Roman" panose="02020603050405020304" pitchFamily="18" charset="0"/>
              </a:rPr>
              <a:t>              </a:t>
            </a:r>
          </a:p>
          <a:p>
            <a:pPr algn="just"/>
            <a:r>
              <a:rPr lang="en-US" sz="2400" b="1">
                <a:solidFill>
                  <a:schemeClr val="tx1"/>
                </a:solidFill>
                <a:latin typeface="Times New Roman" panose="02020603050405020304" pitchFamily="18" charset="0"/>
                <a:cs typeface="Times New Roman" panose="02020603050405020304" pitchFamily="18" charset="0"/>
              </a:rPr>
              <a:t>             Em hãy sắp xếp những thông tin ở các cột sao cho phù hợp với nghệ thuật và nội dung của mỗi câu tục ngữ sau</a:t>
            </a:r>
            <a:r>
              <a:rPr lang="en-US" sz="2800" b="1">
                <a:solidFill>
                  <a:schemeClr val="tx1"/>
                </a:solidFill>
                <a:latin typeface="Times New Roman" panose="02020603050405020304" pitchFamily="18" charset="0"/>
                <a:cs typeface="Times New Roman" panose="02020603050405020304" pitchFamily="18" charset="0"/>
              </a:rPr>
              <a:t>.</a:t>
            </a:r>
          </a:p>
          <a:p>
            <a:pPr algn="just"/>
            <a:r>
              <a:rPr lang="en-US" sz="2400" i="1">
                <a:solidFill>
                  <a:schemeClr val="tx1"/>
                </a:solidFill>
                <a:latin typeface="Times New Roman" panose="02020603050405020304" pitchFamily="18" charset="0"/>
                <a:cs typeface="Times New Roman" panose="02020603050405020304" pitchFamily="18" charset="0"/>
              </a:rPr>
              <a:t>                (Thời gian: 2 phút)</a:t>
            </a:r>
            <a:endParaRPr lang="en-US" sz="2400" i="1"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802957" y="3767547"/>
            <a:ext cx="3436922" cy="3436922"/>
          </a:xfrm>
          <a:prstGeom prst="rect">
            <a:avLst/>
          </a:prstGeom>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rot="11467719">
            <a:off x="9870066" y="-703639"/>
            <a:ext cx="2662593" cy="2662593"/>
          </a:xfrm>
          <a:prstGeom prst="rect">
            <a:avLst/>
          </a:prstGeom>
        </p:spPr>
      </p:pic>
    </p:spTree>
    <p:extLst>
      <p:ext uri="{BB962C8B-B14F-4D97-AF65-F5344CB8AC3E}">
        <p14:creationId xmlns:p14="http://schemas.microsoft.com/office/powerpoint/2010/main" val="36413573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4072234"/>
              </p:ext>
            </p:extLst>
          </p:nvPr>
        </p:nvGraphicFramePr>
        <p:xfrm>
          <a:off x="639023" y="0"/>
          <a:ext cx="10985627" cy="6868160"/>
        </p:xfrm>
        <a:graphic>
          <a:graphicData uri="http://schemas.openxmlformats.org/drawingml/2006/table">
            <a:tbl>
              <a:tblPr firstRow="1" bandRow="1">
                <a:tableStyleId>{5C22544A-7EE6-4342-B048-85BDC9FD1C3A}</a:tableStyleId>
              </a:tblPr>
              <a:tblGrid>
                <a:gridCol w="718533">
                  <a:extLst>
                    <a:ext uri="{9D8B030D-6E8A-4147-A177-3AD203B41FA5}">
                      <a16:colId xmlns:a16="http://schemas.microsoft.com/office/drawing/2014/main" val="20000"/>
                    </a:ext>
                  </a:extLst>
                </a:gridCol>
                <a:gridCol w="718533">
                  <a:extLst>
                    <a:ext uri="{9D8B030D-6E8A-4147-A177-3AD203B41FA5}">
                      <a16:colId xmlns:a16="http://schemas.microsoft.com/office/drawing/2014/main" val="20001"/>
                    </a:ext>
                  </a:extLst>
                </a:gridCol>
                <a:gridCol w="2094147">
                  <a:extLst>
                    <a:ext uri="{9D8B030D-6E8A-4147-A177-3AD203B41FA5}">
                      <a16:colId xmlns:a16="http://schemas.microsoft.com/office/drawing/2014/main" val="20002"/>
                    </a:ext>
                  </a:extLst>
                </a:gridCol>
                <a:gridCol w="609214">
                  <a:extLst>
                    <a:ext uri="{9D8B030D-6E8A-4147-A177-3AD203B41FA5}">
                      <a16:colId xmlns:a16="http://schemas.microsoft.com/office/drawing/2014/main" val="20003"/>
                    </a:ext>
                  </a:extLst>
                </a:gridCol>
                <a:gridCol w="3621440">
                  <a:extLst>
                    <a:ext uri="{9D8B030D-6E8A-4147-A177-3AD203B41FA5}">
                      <a16:colId xmlns:a16="http://schemas.microsoft.com/office/drawing/2014/main" val="20004"/>
                    </a:ext>
                  </a:extLst>
                </a:gridCol>
                <a:gridCol w="727673">
                  <a:extLst>
                    <a:ext uri="{9D8B030D-6E8A-4147-A177-3AD203B41FA5}">
                      <a16:colId xmlns:a16="http://schemas.microsoft.com/office/drawing/2014/main" val="20005"/>
                    </a:ext>
                  </a:extLst>
                </a:gridCol>
                <a:gridCol w="2496087">
                  <a:extLst>
                    <a:ext uri="{9D8B030D-6E8A-4147-A177-3AD203B41FA5}">
                      <a16:colId xmlns:a16="http://schemas.microsoft.com/office/drawing/2014/main" val="2000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Câu</a:t>
                      </a:r>
                    </a:p>
                    <a:p>
                      <a:endParaRPr lang="en-US"/>
                    </a:p>
                  </a:txBody>
                  <a:tcPr>
                    <a:solidFill>
                      <a:schemeClr val="accent2">
                        <a:lumMod val="75000"/>
                      </a:schemeClr>
                    </a:solidFill>
                  </a:tcPr>
                </a:tc>
                <a:tc>
                  <a:txBody>
                    <a:bodyPr/>
                    <a:lstStyle/>
                    <a:p>
                      <a:endParaRPr lang="en-US"/>
                    </a:p>
                  </a:txBody>
                  <a:tcPr>
                    <a:solidFill>
                      <a:schemeClr val="bg1"/>
                    </a:solidFill>
                  </a:tcPr>
                </a:tc>
                <a:tc>
                  <a:txBody>
                    <a:bodyPr/>
                    <a:lstStyle/>
                    <a:p>
                      <a:pPr algn="ctr"/>
                      <a:r>
                        <a:rPr lang="en-US">
                          <a:solidFill>
                            <a:schemeClr val="bg1"/>
                          </a:solidFill>
                        </a:rPr>
                        <a:t>Nghệ</a:t>
                      </a:r>
                      <a:r>
                        <a:rPr lang="en-US" baseline="0">
                          <a:solidFill>
                            <a:schemeClr val="bg1"/>
                          </a:solidFill>
                        </a:rPr>
                        <a:t> thuật</a:t>
                      </a:r>
                      <a:endParaRPr lang="en-US">
                        <a:solidFill>
                          <a:schemeClr val="bg1"/>
                        </a:solidFill>
                      </a:endParaRPr>
                    </a:p>
                  </a:txBody>
                  <a:tcPr>
                    <a:solidFill>
                      <a:schemeClr val="accent2">
                        <a:lumMod val="75000"/>
                      </a:schemeClr>
                    </a:solidFill>
                  </a:tcPr>
                </a:tc>
                <a:tc>
                  <a:txBody>
                    <a:bodyPr/>
                    <a:lstStyle/>
                    <a:p>
                      <a:endParaRPr lang="en-US"/>
                    </a:p>
                  </a:txBody>
                  <a:tcPr>
                    <a:solidFill>
                      <a:schemeClr val="bg1"/>
                    </a:solidFill>
                  </a:tcPr>
                </a:tc>
                <a:tc>
                  <a:txBody>
                    <a:bodyPr/>
                    <a:lstStyle/>
                    <a:p>
                      <a:pPr algn="ctr"/>
                      <a:r>
                        <a:rPr lang="en-US">
                          <a:solidFill>
                            <a:schemeClr val="bg1"/>
                          </a:solidFill>
                        </a:rPr>
                        <a:t>Nội</a:t>
                      </a:r>
                      <a:r>
                        <a:rPr lang="en-US" baseline="0">
                          <a:solidFill>
                            <a:schemeClr val="bg1"/>
                          </a:solidFill>
                        </a:rPr>
                        <a:t> dung</a:t>
                      </a:r>
                      <a:endParaRPr lang="en-US">
                        <a:solidFill>
                          <a:schemeClr val="bg1"/>
                        </a:solidFill>
                      </a:endParaRPr>
                    </a:p>
                  </a:txBody>
                  <a:tcPr>
                    <a:solidFill>
                      <a:schemeClr val="accent2">
                        <a:lumMod val="75000"/>
                      </a:schemeClr>
                    </a:solidFill>
                  </a:tcPr>
                </a:tc>
                <a:tc>
                  <a:txBody>
                    <a:bodyPr/>
                    <a:lstStyle/>
                    <a:p>
                      <a:endParaRPr lang="en-US"/>
                    </a:p>
                  </a:txBody>
                  <a:tcPr>
                    <a:solidFill>
                      <a:schemeClr val="bg1"/>
                    </a:solidFill>
                  </a:tcPr>
                </a:tc>
                <a:tc>
                  <a:txBody>
                    <a:bodyPr/>
                    <a:lstStyle/>
                    <a:p>
                      <a:pPr algn="ctr"/>
                      <a:r>
                        <a:rPr lang="en-US">
                          <a:solidFill>
                            <a:schemeClr val="bg1"/>
                          </a:solidFill>
                        </a:rPr>
                        <a:t>Bài</a:t>
                      </a:r>
                      <a:r>
                        <a:rPr lang="en-US" baseline="0">
                          <a:solidFill>
                            <a:schemeClr val="bg1"/>
                          </a:solidFill>
                        </a:rPr>
                        <a:t> học vận dụng</a:t>
                      </a:r>
                      <a:endParaRPr lang="en-US">
                        <a:solidFill>
                          <a:schemeClr val="bg1"/>
                        </a:solidFill>
                      </a:endParaRPr>
                    </a:p>
                  </a:txBody>
                  <a:tcPr>
                    <a:solidFill>
                      <a:schemeClr val="accent2">
                        <a:lumMod val="75000"/>
                      </a:schemeClr>
                    </a:solidFill>
                  </a:tcPr>
                </a:tc>
                <a:extLst>
                  <a:ext uri="{0D108BD9-81ED-4DB2-BD59-A6C34878D82A}">
                    <a16:rowId xmlns:a16="http://schemas.microsoft.com/office/drawing/2014/main" val="10000"/>
                  </a:ext>
                </a:extLst>
              </a:tr>
              <a:tr h="1991412">
                <a:tc>
                  <a:txBody>
                    <a:bodyPr/>
                    <a:lstStyle/>
                    <a:p>
                      <a:r>
                        <a:rPr lang="en-US" sz="1800" b="1">
                          <a:solidFill>
                            <a:schemeClr val="tx1"/>
                          </a:solidFill>
                        </a:rPr>
                        <a:t>5</a:t>
                      </a:r>
                    </a:p>
                  </a:txBody>
                  <a:tcPr>
                    <a:solidFill>
                      <a:schemeClr val="accent4">
                        <a:lumMod val="60000"/>
                        <a:lumOff val="40000"/>
                      </a:schemeClr>
                    </a:solidFill>
                  </a:tcPr>
                </a:tc>
                <a:tc>
                  <a:txBody>
                    <a:bodyPr/>
                    <a:lstStyle/>
                    <a:p>
                      <a:endParaRPr lang="en-US"/>
                    </a:p>
                  </a:txBody>
                  <a:tcPr>
                    <a:solidFill>
                      <a:schemeClr val="bg1"/>
                    </a:solidFill>
                  </a:tcPr>
                </a:tc>
                <a:tc>
                  <a:txBody>
                    <a:bodyPr/>
                    <a:lstStyle/>
                    <a:p>
                      <a:pPr marL="0" algn="just" defTabSz="914400" rtl="0" eaLnBrk="1" latinLnBrk="0" hangingPunct="1">
                        <a:defRPr/>
                      </a:pPr>
                      <a:r>
                        <a:rPr lang="en-US" sz="1800" kern="1200">
                          <a:solidFill>
                            <a:schemeClr val="tx1"/>
                          </a:solidFill>
                          <a:latin typeface="Times New Roman" panose="02020603050405020304" pitchFamily="18" charset="0"/>
                          <a:ea typeface="+mn-ea"/>
                          <a:cs typeface="Times New Roman" panose="02020603050405020304" pitchFamily="18" charset="0"/>
                        </a:rPr>
                        <a:t>+ Hoán dụ: một - ba (cụ thể- gọi cái trừu tượng)</a:t>
                      </a:r>
                    </a:p>
                    <a:p>
                      <a:pPr marL="0" algn="just" defTabSz="914400" rtl="0" eaLnBrk="1" latinLnBrk="0" hangingPunct="1">
                        <a:defRPr/>
                      </a:pPr>
                      <a:r>
                        <a:rPr lang="en-US" sz="1800" kern="1200">
                          <a:solidFill>
                            <a:schemeClr val="tx1"/>
                          </a:solidFill>
                          <a:latin typeface="Times New Roman" panose="02020603050405020304" pitchFamily="18" charset="0"/>
                          <a:ea typeface="+mn-ea"/>
                          <a:cs typeface="Times New Roman" panose="02020603050405020304" pitchFamily="18" charset="0"/>
                        </a:rPr>
                        <a:t>+ Ẩn dụ: một cây, ba cây; non, núi cao, đối </a:t>
                      </a:r>
                    </a:p>
                    <a:p>
                      <a:pPr marL="0" algn="just" defTabSz="914400" rtl="0" eaLnBrk="1" latinLnBrk="0" hangingPunct="1">
                        <a:defRPr/>
                      </a:pPr>
                      <a:r>
                        <a:rPr lang="en-US" sz="1800" b="1" kern="1200">
                          <a:solidFill>
                            <a:schemeClr val="tx1"/>
                          </a:solidFill>
                          <a:latin typeface="Times New Roman" panose="02020603050405020304" pitchFamily="18" charset="0"/>
                          <a:ea typeface="+mn-ea"/>
                          <a:cs typeface="Times New Roman" panose="02020603050405020304" pitchFamily="18" charset="0"/>
                        </a:rPr>
                        <a:t>(A1)</a:t>
                      </a:r>
                    </a:p>
                    <a:p>
                      <a:pPr marL="0" algn="just" defTabSz="914400" rtl="0" eaLnBrk="1" latinLnBrk="0" hangingPunct="1">
                        <a:defRPr/>
                      </a:pPr>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accent4">
                        <a:lumMod val="60000"/>
                        <a:lumOff val="40000"/>
                      </a:schemeClr>
                    </a:solidFill>
                  </a:tcPr>
                </a:tc>
                <a:tc>
                  <a:txBody>
                    <a:bodyPr/>
                    <a:lstStyle/>
                    <a:p>
                      <a:endParaRPr lang="en-US"/>
                    </a:p>
                  </a:txBody>
                  <a:tcPr>
                    <a:solidFill>
                      <a:schemeClr val="bg1"/>
                    </a:solidFill>
                  </a:tcPr>
                </a:tc>
                <a:tc>
                  <a:txBody>
                    <a:bodyPr/>
                    <a:lstStyle/>
                    <a:p>
                      <a:pPr algn="just"/>
                      <a:r>
                        <a:rPr lang="en-US" sz="1800" b="1">
                          <a:solidFill>
                            <a:schemeClr val="accent5">
                              <a:lumMod val="75000"/>
                            </a:schemeClr>
                          </a:solidFill>
                          <a:latin typeface="Times New Roman" panose="02020603050405020304" pitchFamily="18" charset="0"/>
                          <a:cs typeface="Times New Roman" panose="02020603050405020304" pitchFamily="18" charset="0"/>
                        </a:rPr>
                        <a:t>- </a:t>
                      </a:r>
                      <a:r>
                        <a:rPr lang="en-US" sz="1800">
                          <a:solidFill>
                            <a:schemeClr val="accent5">
                              <a:lumMod val="75000"/>
                            </a:schemeClr>
                          </a:solidFill>
                          <a:latin typeface="Times New Roman" panose="02020603050405020304" pitchFamily="18" charset="0"/>
                          <a:cs typeface="Times New Roman" panose="02020603050405020304" pitchFamily="18" charset="0"/>
                        </a:rPr>
                        <a:t>Khi ta được ăn trái chín ngọt cần phải nhớ công sức người đã trồng cây, chăm bẵm cho cây ra hoa, kết trái</a:t>
                      </a:r>
                    </a:p>
                    <a:p>
                      <a:pPr algn="just"/>
                      <a:r>
                        <a:rPr lang="en-US" sz="1800">
                          <a:solidFill>
                            <a:schemeClr val="accent5">
                              <a:lumMod val="75000"/>
                            </a:schemeClr>
                          </a:solidFill>
                          <a:latin typeface="Times New Roman" panose="02020603050405020304" pitchFamily="18" charset="0"/>
                          <a:cs typeface="Times New Roman" panose="02020603050405020304" pitchFamily="18" charset="0"/>
                        </a:rPr>
                        <a:t> </a:t>
                      </a:r>
                      <a:r>
                        <a:rPr lang="en-US" sz="1800" b="1">
                          <a:solidFill>
                            <a:schemeClr val="accent5">
                              <a:lumMod val="75000"/>
                            </a:schemeClr>
                          </a:solidFill>
                          <a:latin typeface="Times New Roman" panose="02020603050405020304" pitchFamily="18" charset="0"/>
                          <a:cs typeface="Times New Roman" panose="02020603050405020304" pitchFamily="18" charset="0"/>
                        </a:rPr>
                        <a:t>- </a:t>
                      </a:r>
                      <a:r>
                        <a:rPr lang="en-US" sz="1800">
                          <a:solidFill>
                            <a:schemeClr val="accent5">
                              <a:lumMod val="75000"/>
                            </a:schemeClr>
                          </a:solidFill>
                          <a:latin typeface="Times New Roman" panose="02020603050405020304" pitchFamily="18" charset="0"/>
                          <a:cs typeface="Times New Roman" panose="02020603050405020304" pitchFamily="18" charset="0"/>
                        </a:rPr>
                        <a:t>Khi được thừa hưởng thành quả nào đó, cần phải nhớ đến công ơn người đi trước đã tạo dựng thành quả đó.                                        (B1)                                                                                                </a:t>
                      </a:r>
                      <a:endParaRPr lang="en-US" sz="1800" b="1">
                        <a:solidFill>
                          <a:schemeClr val="accent5">
                            <a:lumMod val="75000"/>
                          </a:schemeClr>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endParaRPr lang="en-US"/>
                    </a:p>
                  </a:txBody>
                  <a:tcPr>
                    <a:solidFill>
                      <a:schemeClr val="bg1"/>
                    </a:solidFill>
                  </a:tcPr>
                </a:tc>
                <a:tc>
                  <a:txBody>
                    <a:bodyPr/>
                    <a:lstStyle/>
                    <a:p>
                      <a:pPr marL="0" algn="l" defTabSz="914400" rtl="0" eaLnBrk="1" latinLnBrk="0" hangingPunct="1"/>
                      <a:r>
                        <a:rPr lang="en-US" sz="1800" b="1" kern="1200">
                          <a:solidFill>
                            <a:schemeClr val="tx1"/>
                          </a:solidFill>
                          <a:latin typeface="Times New Roman" panose="02020603050405020304" pitchFamily="18" charset="0"/>
                          <a:ea typeface="+mn-ea"/>
                          <a:cs typeface="Times New Roman" panose="02020603050405020304" pitchFamily="18" charset="0"/>
                        </a:rPr>
                        <a:t>Đoàn kết tạo nên sức mạnh </a:t>
                      </a:r>
                    </a:p>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US" sz="1800" b="1" kern="1200">
                          <a:solidFill>
                            <a:schemeClr val="tx1"/>
                          </a:solidFill>
                          <a:latin typeface="Times New Roman" panose="02020603050405020304" pitchFamily="18" charset="0"/>
                          <a:ea typeface="+mn-ea"/>
                          <a:cs typeface="Times New Roman" panose="02020603050405020304" pitchFamily="18" charset="0"/>
                        </a:rPr>
                        <a:t>                         (C1)</a:t>
                      </a:r>
                    </a:p>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US" sz="1800" b="1" kern="1200">
                          <a:solidFill>
                            <a:schemeClr val="tx1"/>
                          </a:solidFill>
                          <a:latin typeface="Times New Roman" panose="02020603050405020304" pitchFamily="18" charset="0"/>
                          <a:ea typeface="+mn-ea"/>
                          <a:cs typeface="Times New Roman" panose="02020603050405020304" pitchFamily="18" charset="0"/>
                        </a:rPr>
                        <a:t>                                         </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endParaRPr lang="en-US" sz="1800" b="1">
                        <a:solidFill>
                          <a:schemeClr val="tx1"/>
                        </a:solidFill>
                      </a:endParaRPr>
                    </a:p>
                  </a:txBody>
                  <a:tcPr>
                    <a:solidFill>
                      <a:schemeClr val="bg1"/>
                    </a:solidFill>
                  </a:tcPr>
                </a:tc>
                <a:tc>
                  <a:txBody>
                    <a:bodyPr/>
                    <a:lstStyle/>
                    <a:p>
                      <a:endParaRPr lang="en-US"/>
                    </a:p>
                  </a:txBody>
                  <a:tcPr>
                    <a:solidFill>
                      <a:schemeClr val="bg1"/>
                    </a:solidFill>
                  </a:tcPr>
                </a:tc>
                <a:tc>
                  <a:txBody>
                    <a:bodyPr/>
                    <a:lstStyle/>
                    <a:p>
                      <a:pPr marL="0" algn="just" defTabSz="914400" rtl="0" eaLnBrk="1" latinLnBrk="0" hangingPunct="1">
                        <a:defRPr/>
                      </a:pPr>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a:p>
                  </a:txBody>
                  <a:tcPr>
                    <a:solidFill>
                      <a:schemeClr val="bg1"/>
                    </a:solidFill>
                  </a:tcPr>
                </a:tc>
                <a:tc>
                  <a:txBody>
                    <a:bodyPr/>
                    <a:lstStyle/>
                    <a:p>
                      <a:pPr algn="just"/>
                      <a:endParaRPr lang="en-US" sz="1800" b="1">
                        <a:solidFill>
                          <a:schemeClr val="accent5">
                            <a:lumMod val="7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solidFill>
                      <a:schemeClr val="bg1"/>
                    </a:solidFill>
                  </a:tcPr>
                </a:tc>
                <a:tc>
                  <a:txBody>
                    <a:bodyPr/>
                    <a:lstStyle/>
                    <a:p>
                      <a:pPr marL="0" algn="l" defTabSz="914400" rtl="0" eaLnBrk="1" latinLnBrk="0" hangingPunct="1"/>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1145265">
                <a:tc>
                  <a:txBody>
                    <a:bodyPr/>
                    <a:lstStyle/>
                    <a:p>
                      <a:r>
                        <a:rPr lang="en-US" sz="1800" b="1">
                          <a:solidFill>
                            <a:schemeClr val="tx1"/>
                          </a:solidFill>
                        </a:rPr>
                        <a:t>7</a:t>
                      </a:r>
                    </a:p>
                  </a:txBody>
                  <a:tcPr>
                    <a:solidFill>
                      <a:schemeClr val="accent2">
                        <a:lumMod val="40000"/>
                        <a:lumOff val="60000"/>
                      </a:schemeClr>
                    </a:solidFill>
                  </a:tcPr>
                </a:tc>
                <a:tc>
                  <a:txBody>
                    <a:bodyPr/>
                    <a:lstStyle/>
                    <a:p>
                      <a:endParaRPr lang="en-US"/>
                    </a:p>
                  </a:txBody>
                  <a:tcPr>
                    <a:solidFill>
                      <a:schemeClr val="bg1"/>
                    </a:solidFill>
                  </a:tcPr>
                </a:tc>
                <a:tc>
                  <a:txBody>
                    <a:bodyPr/>
                    <a:lstStyle/>
                    <a:p>
                      <a:pPr algn="just"/>
                      <a:r>
                        <a:rPr lang="en-US" sz="1800" kern="1200">
                          <a:solidFill>
                            <a:schemeClr val="tx1"/>
                          </a:solidFill>
                          <a:latin typeface="Times New Roman" panose="02020603050405020304" pitchFamily="18" charset="0"/>
                          <a:ea typeface="+mn-ea"/>
                          <a:cs typeface="Times New Roman" panose="02020603050405020304" pitchFamily="18" charset="0"/>
                        </a:rPr>
                        <a:t>+ Hình thức thách đố.</a:t>
                      </a:r>
                    </a:p>
                    <a:p>
                      <a:pPr algn="just"/>
                      <a:r>
                        <a:rPr lang="en-US" sz="1800" kern="1200">
                          <a:solidFill>
                            <a:schemeClr val="tx1"/>
                          </a:solidFill>
                          <a:latin typeface="Times New Roman" panose="02020603050405020304" pitchFamily="18" charset="0"/>
                          <a:ea typeface="+mn-ea"/>
                          <a:cs typeface="Times New Roman" panose="02020603050405020304" pitchFamily="18" charset="0"/>
                        </a:rPr>
                        <a:t>+ Hai vế: điều kiện - kết quả</a:t>
                      </a:r>
                    </a:p>
                    <a:p>
                      <a:pPr algn="just"/>
                      <a:r>
                        <a:rPr lang="en-US" sz="1800" kern="1200">
                          <a:solidFill>
                            <a:schemeClr val="tx1"/>
                          </a:solidFill>
                          <a:latin typeface="Times New Roman" panose="02020603050405020304" pitchFamily="18" charset="0"/>
                          <a:ea typeface="+mn-ea"/>
                          <a:cs typeface="Times New Roman" panose="02020603050405020304" pitchFamily="18" charset="0"/>
                        </a:rPr>
                        <a:t>(A2)</a:t>
                      </a:r>
                    </a:p>
                  </a:txBody>
                  <a:tcPr>
                    <a:solidFill>
                      <a:schemeClr val="accent2">
                        <a:lumMod val="40000"/>
                        <a:lumOff val="60000"/>
                      </a:schemeClr>
                    </a:solidFill>
                  </a:tcPr>
                </a:tc>
                <a:tc>
                  <a:txBody>
                    <a:bodyPr/>
                    <a:lstStyle/>
                    <a:p>
                      <a:endParaRPr lang="en-US"/>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75000"/>
                            </a:schemeClr>
                          </a:solidFill>
                          <a:latin typeface="Times New Roman" panose="02020603050405020304" pitchFamily="18" charset="0"/>
                          <a:ea typeface="+mn-ea"/>
                          <a:cs typeface="Times New Roman" panose="02020603050405020304" pitchFamily="18" charset="0"/>
                        </a:rPr>
                        <a:t>- </a:t>
                      </a:r>
                      <a:r>
                        <a:rPr lang="en-US" sz="1800">
                          <a:solidFill>
                            <a:schemeClr val="accent5">
                              <a:lumMod val="75000"/>
                            </a:schemeClr>
                          </a:solidFill>
                          <a:latin typeface="Times New Roman" panose="02020603050405020304" pitchFamily="18" charset="0"/>
                          <a:cs typeface="Times New Roman" panose="02020603050405020304" pitchFamily="18" charset="0"/>
                        </a:rPr>
                        <a:t>Khẳng định vai trò, công lao của người thầy.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a:solidFill>
                            <a:schemeClr val="accent5">
                              <a:lumMod val="75000"/>
                            </a:schemeClr>
                          </a:solidFill>
                          <a:latin typeface="Times New Roman" panose="02020603050405020304" pitchFamily="18" charset="0"/>
                          <a:cs typeface="Times New Roman" panose="02020603050405020304" pitchFamily="18" charset="0"/>
                        </a:rPr>
                        <a:t>- Mọi sự thành công của trò đều có công sức của người thầy.</a:t>
                      </a:r>
                      <a:r>
                        <a:rPr lang="en-US">
                          <a:solidFill>
                            <a:schemeClr val="accent5">
                              <a:lumMod val="75000"/>
                            </a:schemeClr>
                          </a:solidFill>
                        </a:rPr>
                        <a:t>          (B2)                                                                             </a:t>
                      </a:r>
                      <a:endParaRPr lang="en-US" b="1">
                        <a:solidFill>
                          <a:schemeClr val="accent5">
                            <a:lumMod val="75000"/>
                          </a:schemeClr>
                        </a:solidFill>
                      </a:endParaRPr>
                    </a:p>
                  </a:txBody>
                  <a:tcPr>
                    <a:solidFill>
                      <a:schemeClr val="accent2">
                        <a:lumMod val="40000"/>
                        <a:lumOff val="60000"/>
                      </a:schemeClr>
                    </a:solidFill>
                  </a:tcPr>
                </a:tc>
                <a:tc>
                  <a:txBody>
                    <a:bodyPr/>
                    <a:lstStyle/>
                    <a:p>
                      <a:endParaRPr lang="en-US"/>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Times New Roman" panose="02020603050405020304" pitchFamily="18" charset="0"/>
                          <a:ea typeface="+mn-ea"/>
                          <a:cs typeface="Times New Roman" panose="02020603050405020304" pitchFamily="18" charset="0"/>
                        </a:rPr>
                        <a:t>Khuyên nhủ lối sống ân nghĩa thủy chung. Phê phán lối sống vô ơn, bội bạc.                 (C2)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Times New Roman" panose="02020603050405020304" pitchFamily="18" charset="0"/>
                          <a:ea typeface="+mn-ea"/>
                          <a:cs typeface="Times New Roman" panose="02020603050405020304" pitchFamily="18" charset="0"/>
                        </a:rPr>
                        <a:t>                                  </a:t>
                      </a:r>
                    </a:p>
                  </a:txBody>
                  <a:tcPr>
                    <a:solidFill>
                      <a:schemeClr val="accent2">
                        <a:lumMod val="40000"/>
                        <a:lumOff val="60000"/>
                      </a:schemeClr>
                    </a:solidFill>
                  </a:tcPr>
                </a:tc>
                <a:extLst>
                  <a:ext uri="{0D108BD9-81ED-4DB2-BD59-A6C34878D82A}">
                    <a16:rowId xmlns:a16="http://schemas.microsoft.com/office/drawing/2014/main" val="10003"/>
                  </a:ext>
                </a:extLst>
              </a:tr>
              <a:tr h="370840">
                <a:tc>
                  <a:txBody>
                    <a:bodyPr/>
                    <a:lstStyle/>
                    <a:p>
                      <a:endParaRPr lang="en-US" sz="1800" b="1">
                        <a:solidFill>
                          <a:schemeClr val="tx1"/>
                        </a:solidFill>
                      </a:endParaRPr>
                    </a:p>
                  </a:txBody>
                  <a:tcPr>
                    <a:solidFill>
                      <a:schemeClr val="bg1"/>
                    </a:solidFill>
                  </a:tcPr>
                </a:tc>
                <a:tc>
                  <a:txBody>
                    <a:bodyPr/>
                    <a:lstStyle/>
                    <a:p>
                      <a:endParaRPr lang="en-US"/>
                    </a:p>
                  </a:txBody>
                  <a:tcPr>
                    <a:solidFill>
                      <a:schemeClr val="bg1"/>
                    </a:solidFill>
                  </a:tcPr>
                </a:tc>
                <a:tc>
                  <a:txBody>
                    <a:bodyPr/>
                    <a:lstStyle/>
                    <a:p>
                      <a:pPr algn="just"/>
                      <a:endParaRPr lang="en-US" sz="1800"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a:p>
                  </a:txBody>
                  <a:tcPr>
                    <a:solidFill>
                      <a:schemeClr val="bg1"/>
                    </a:solidFill>
                  </a:tcPr>
                </a:tc>
                <a:tc>
                  <a:txBody>
                    <a:bodyPr/>
                    <a:lstStyle/>
                    <a:p>
                      <a:pPr algn="just"/>
                      <a:endParaRPr lang="en-US" b="1">
                        <a:solidFill>
                          <a:schemeClr val="accent5">
                            <a:lumMod val="75000"/>
                          </a:schemeClr>
                        </a:solidFill>
                      </a:endParaRPr>
                    </a:p>
                  </a:txBody>
                  <a:tcPr>
                    <a:solidFill>
                      <a:schemeClr val="bg1"/>
                    </a:solidFill>
                  </a:tcPr>
                </a:tc>
                <a:tc>
                  <a:txBody>
                    <a:bodyPr/>
                    <a:lstStyle/>
                    <a:p>
                      <a:endParaRPr lang="en-US"/>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370840">
                <a:tc>
                  <a:txBody>
                    <a:bodyPr/>
                    <a:lstStyle/>
                    <a:p>
                      <a:r>
                        <a:rPr lang="en-US" sz="1800" b="1">
                          <a:solidFill>
                            <a:schemeClr val="tx1"/>
                          </a:solidFill>
                        </a:rPr>
                        <a:t>8</a:t>
                      </a:r>
                    </a:p>
                  </a:txBody>
                  <a:tcPr>
                    <a:solidFill>
                      <a:schemeClr val="accent5">
                        <a:lumMod val="40000"/>
                        <a:lumOff val="60000"/>
                      </a:schemeClr>
                    </a:solidFill>
                  </a:tcPr>
                </a:tc>
                <a:tc>
                  <a:txBody>
                    <a:bodyPr/>
                    <a:lstStyle/>
                    <a:p>
                      <a:endParaRPr lang="en-US"/>
                    </a:p>
                  </a:txBody>
                  <a:tcPr>
                    <a:solidFill>
                      <a:schemeClr val="bg1"/>
                    </a:solidFill>
                  </a:tcPr>
                </a:tc>
                <a:tc>
                  <a:txBody>
                    <a:bodyPr/>
                    <a:lstStyle/>
                    <a:p>
                      <a:pPr algn="just"/>
                      <a:r>
                        <a:rPr lang="en-US" sz="1800" kern="1200">
                          <a:solidFill>
                            <a:schemeClr val="tx1"/>
                          </a:solidFill>
                          <a:latin typeface="Times New Roman" panose="02020603050405020304" pitchFamily="18" charset="0"/>
                          <a:ea typeface="+mn-ea"/>
                          <a:cs typeface="Times New Roman" panose="02020603050405020304" pitchFamily="18" charset="0"/>
                        </a:rPr>
                        <a:t>+</a:t>
                      </a:r>
                      <a:r>
                        <a:rPr lang="en-US" sz="1800" kern="1200" baseline="0">
                          <a:solidFill>
                            <a:schemeClr val="tx1"/>
                          </a:solidFill>
                          <a:latin typeface="Times New Roman" panose="02020603050405020304" pitchFamily="18" charset="0"/>
                          <a:ea typeface="+mn-ea"/>
                          <a:cs typeface="Times New Roman" panose="02020603050405020304" pitchFamily="18" charset="0"/>
                        </a:rPr>
                        <a:t> </a:t>
                      </a:r>
                      <a:r>
                        <a:rPr lang="en-US" sz="1800" kern="1200">
                          <a:solidFill>
                            <a:schemeClr val="tx1"/>
                          </a:solidFill>
                          <a:latin typeface="Times New Roman" panose="02020603050405020304" pitchFamily="18" charset="0"/>
                          <a:ea typeface="+mn-ea"/>
                          <a:cs typeface="Times New Roman" panose="02020603050405020304" pitchFamily="18" charset="0"/>
                        </a:rPr>
                        <a:t>Ẩn dụ: “quả”; “ăn quả”; “kẻ trồng cây”</a:t>
                      </a:r>
                    </a:p>
                    <a:p>
                      <a:pPr algn="just"/>
                      <a:r>
                        <a:rPr lang="en-US" sz="1800" kern="1200">
                          <a:solidFill>
                            <a:schemeClr val="tx1"/>
                          </a:solidFill>
                          <a:latin typeface="Times New Roman" panose="02020603050405020304" pitchFamily="18" charset="0"/>
                          <a:ea typeface="+mn-ea"/>
                          <a:cs typeface="Times New Roman" panose="02020603050405020304" pitchFamily="18" charset="0"/>
                        </a:rPr>
                        <a:t>+ Câu rút gọn chủ ngữ</a:t>
                      </a:r>
                    </a:p>
                    <a:p>
                      <a:pPr algn="just"/>
                      <a:r>
                        <a:rPr lang="en-US" sz="1800" kern="1200">
                          <a:solidFill>
                            <a:schemeClr val="tx1"/>
                          </a:solidFill>
                          <a:latin typeface="Times New Roman" panose="02020603050405020304" pitchFamily="18" charset="0"/>
                          <a:ea typeface="+mn-ea"/>
                          <a:cs typeface="Times New Roman" panose="02020603050405020304" pitchFamily="18" charset="0"/>
                        </a:rPr>
                        <a:t>(A3)</a:t>
                      </a:r>
                    </a:p>
                    <a:p>
                      <a:endParaRPr lang="en-US" sz="1800" kern="1200">
                        <a:solidFill>
                          <a:schemeClr val="tx1"/>
                        </a:solidFill>
                        <a:latin typeface="Times New Roman" panose="02020603050405020304" pitchFamily="18" charset="0"/>
                        <a:ea typeface="+mn-ea"/>
                        <a:cs typeface="Times New Roman" panose="02020603050405020304" pitchFamily="18" charset="0"/>
                      </a:endParaRPr>
                    </a:p>
                  </a:txBody>
                  <a:tcPr>
                    <a:solidFill>
                      <a:schemeClr val="accent5">
                        <a:lumMod val="40000"/>
                        <a:lumOff val="60000"/>
                      </a:schemeClr>
                    </a:solidFill>
                  </a:tcPr>
                </a:tc>
                <a:tc>
                  <a:txBody>
                    <a:bodyPr/>
                    <a:lstStyle/>
                    <a:p>
                      <a:endParaRPr lang="en-US"/>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a:solidFill>
                            <a:schemeClr val="accent5">
                              <a:lumMod val="75000"/>
                            </a:schemeClr>
                          </a:solidFill>
                          <a:latin typeface="Times New Roman" panose="02020603050405020304" pitchFamily="18" charset="0"/>
                          <a:ea typeface="+mn-ea"/>
                          <a:cs typeface="Times New Roman" panose="02020603050405020304" pitchFamily="18" charset="0"/>
                        </a:rPr>
                        <a:t>- Một cây đơn lẻ không thể thành</a:t>
                      </a:r>
                      <a:r>
                        <a:rPr lang="en-US" sz="1800" kern="1200" baseline="0">
                          <a:solidFill>
                            <a:schemeClr val="accent5">
                              <a:lumMod val="75000"/>
                            </a:schemeClr>
                          </a:solidFill>
                          <a:latin typeface="Times New Roman" panose="02020603050405020304" pitchFamily="18" charset="0"/>
                          <a:ea typeface="+mn-ea"/>
                          <a:cs typeface="Times New Roman" panose="02020603050405020304" pitchFamily="18" charset="0"/>
                        </a:rPr>
                        <a:t> </a:t>
                      </a:r>
                      <a:r>
                        <a:rPr lang="en-US" sz="1800" kern="1200">
                          <a:solidFill>
                            <a:schemeClr val="accent5">
                              <a:lumMod val="75000"/>
                            </a:schemeClr>
                          </a:solidFill>
                          <a:latin typeface="Times New Roman" panose="02020603050405020304" pitchFamily="18" charset="0"/>
                          <a:ea typeface="+mn-ea"/>
                          <a:cs typeface="Times New Roman" panose="02020603050405020304" pitchFamily="18" charset="0"/>
                        </a:rPr>
                        <a:t>rừng, nhiều cây gộp lại sẽ thành rừng rậm, núi cao</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a:solidFill>
                            <a:schemeClr val="accent5">
                              <a:lumMod val="75000"/>
                            </a:schemeClr>
                          </a:solidFill>
                          <a:latin typeface="Times New Roman" panose="02020603050405020304" pitchFamily="18" charset="0"/>
                          <a:ea typeface="+mn-ea"/>
                          <a:cs typeface="Times New Roman" panose="02020603050405020304" pitchFamily="18" charset="0"/>
                        </a:rPr>
                        <a:t>- Một người không thể làm nên việc lớn, nhiều người hợp sức lại sẽ giải quyết được khó khăn.              (B3)           </a:t>
                      </a:r>
                      <a:endParaRPr lang="en-US" sz="1800" b="1" kern="1200">
                        <a:solidFill>
                          <a:schemeClr val="accent5">
                            <a:lumMod val="75000"/>
                          </a:schemeClr>
                        </a:solidFill>
                        <a:latin typeface="Times New Roman" panose="02020603050405020304" pitchFamily="18" charset="0"/>
                        <a:ea typeface="+mn-ea"/>
                        <a:cs typeface="Times New Roman" panose="02020603050405020304" pitchFamily="18" charset="0"/>
                      </a:endParaRPr>
                    </a:p>
                  </a:txBody>
                  <a:tcPr>
                    <a:solidFill>
                      <a:schemeClr val="accent5">
                        <a:lumMod val="40000"/>
                        <a:lumOff val="60000"/>
                      </a:schemeClr>
                    </a:solidFill>
                  </a:tcPr>
                </a:tc>
                <a:tc>
                  <a:txBody>
                    <a:bodyPr/>
                    <a:lstStyle/>
                    <a:p>
                      <a:endParaRPr lang="en-US"/>
                    </a:p>
                  </a:txBody>
                  <a:tcPr>
                    <a:solidFill>
                      <a:schemeClr val="bg1"/>
                    </a:solidFill>
                  </a:tcPr>
                </a:tc>
                <a:tc>
                  <a:txBody>
                    <a:bodyPr/>
                    <a:lstStyle/>
                    <a:p>
                      <a:r>
                        <a:rPr lang="en-US" sz="1800" b="1">
                          <a:solidFill>
                            <a:schemeClr val="tx1"/>
                          </a:solidFill>
                          <a:latin typeface="Times New Roman" panose="02020603050405020304" pitchFamily="18" charset="0"/>
                          <a:cs typeface="Times New Roman" panose="02020603050405020304" pitchFamily="18" charset="0"/>
                        </a:rPr>
                        <a:t>Phải kính trọng, biết ơn thầy cô. Tìm thầy giỏi để học.         (C3) </a:t>
                      </a:r>
                    </a:p>
                    <a:p>
                      <a:endParaRPr lang="en-US" sz="1800" b="1">
                        <a:solidFill>
                          <a:schemeClr val="tx1"/>
                        </a:solidFill>
                        <a:latin typeface="Times New Roman" panose="02020603050405020304" pitchFamily="18" charset="0"/>
                        <a:cs typeface="Times New Roman" panose="02020603050405020304" pitchFamily="18" charset="0"/>
                      </a:endParaRPr>
                    </a:p>
                    <a:p>
                      <a:r>
                        <a:rPr lang="en-US" sz="1800" b="1">
                          <a:solidFill>
                            <a:schemeClr val="tx1"/>
                          </a:solidFill>
                          <a:latin typeface="Times New Roman" panose="02020603050405020304" pitchFamily="18" charset="0"/>
                          <a:cs typeface="Times New Roman" panose="02020603050405020304" pitchFamily="18" charset="0"/>
                        </a:rPr>
                        <a:t>                                             </a:t>
                      </a:r>
                      <a:endParaRPr lang="en-US" b="1">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pic>
        <p:nvPicPr>
          <p:cNvPr id="3"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11617842" y="5503677"/>
            <a:ext cx="574158" cy="571500"/>
          </a:xfrm>
          <a:prstGeom prst="rect">
            <a:avLst/>
          </a:prstGeom>
        </p:spPr>
      </p:pic>
    </p:spTree>
    <p:extLst>
      <p:ext uri="{BB962C8B-B14F-4D97-AF65-F5344CB8AC3E}">
        <p14:creationId xmlns:p14="http://schemas.microsoft.com/office/powerpoint/2010/main" val="334894947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857250" y="2514600"/>
            <a:ext cx="4914900" cy="4914900"/>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rot="11467719">
            <a:off x="8077199" y="-990601"/>
            <a:ext cx="4914900" cy="4914900"/>
          </a:xfrm>
          <a:prstGeom prst="rect">
            <a:avLst/>
          </a:prstGeom>
        </p:spPr>
      </p:pic>
      <p:pic>
        <p:nvPicPr>
          <p:cNvPr id="7" name="Picture 6"/>
          <p:cNvPicPr>
            <a:picLocks noChangeAspect="1"/>
          </p:cNvPicPr>
          <p:nvPr/>
        </p:nvPicPr>
        <p:blipFill>
          <a:blip r:embed="rId4"/>
          <a:stretch>
            <a:fillRect/>
          </a:stretch>
        </p:blipFill>
        <p:spPr>
          <a:xfrm>
            <a:off x="1228524" y="425512"/>
            <a:ext cx="8303832" cy="1612012"/>
          </a:xfrm>
          <a:prstGeom prst="rect">
            <a:avLst/>
          </a:prstGeom>
        </p:spPr>
      </p:pic>
      <p:sp>
        <p:nvSpPr>
          <p:cNvPr id="9" name="Rectangle 8"/>
          <p:cNvSpPr/>
          <p:nvPr/>
        </p:nvSpPr>
        <p:spPr>
          <a:xfrm>
            <a:off x="9677211" y="4972050"/>
            <a:ext cx="3380859" cy="571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3374118" y="1848628"/>
            <a:ext cx="4727576" cy="646331"/>
          </a:xfrm>
          <a:prstGeom prst="rect">
            <a:avLst/>
          </a:prstGeom>
        </p:spPr>
        <p:txBody>
          <a:bodyPr wrap="none">
            <a:spAutoFit/>
          </a:bodyPr>
          <a:lstStyle/>
          <a:p>
            <a:pPr fontAlgn="base">
              <a:spcBef>
                <a:spcPct val="0"/>
              </a:spcBef>
              <a:spcAft>
                <a:spcPct val="0"/>
              </a:spcAft>
              <a:defRPr/>
            </a:pPr>
            <a:r>
              <a:rPr lang="pt-BR" sz="3600" i="1">
                <a:latin typeface="Times New Roman" panose="02020603050405020304" pitchFamily="18" charset="0"/>
              </a:rPr>
              <a:t>Ăn quả nhớ kẻ trồng cây</a:t>
            </a:r>
            <a:endParaRPr lang="pt-BR" sz="3600" i="1" dirty="0">
              <a:latin typeface="Times New Roman" panose="02020603050405020304" pitchFamily="18" charset="0"/>
            </a:endParaRPr>
          </a:p>
        </p:txBody>
      </p:sp>
    </p:spTree>
    <p:extLst>
      <p:ext uri="{BB962C8B-B14F-4D97-AF65-F5344CB8AC3E}">
        <p14:creationId xmlns:p14="http://schemas.microsoft.com/office/powerpoint/2010/main" val="419113655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857250" y="2514600"/>
            <a:ext cx="4914900" cy="4914900"/>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rot="11467719">
            <a:off x="8077199" y="-990601"/>
            <a:ext cx="4914900" cy="4914900"/>
          </a:xfrm>
          <a:prstGeom prst="rect">
            <a:avLst/>
          </a:prstGeom>
        </p:spPr>
      </p:pic>
      <p:pic>
        <p:nvPicPr>
          <p:cNvPr id="7" name="Picture 6"/>
          <p:cNvPicPr>
            <a:picLocks noChangeAspect="1"/>
          </p:cNvPicPr>
          <p:nvPr/>
        </p:nvPicPr>
        <p:blipFill>
          <a:blip r:embed="rId4"/>
          <a:stretch>
            <a:fillRect/>
          </a:stretch>
        </p:blipFill>
        <p:spPr>
          <a:xfrm>
            <a:off x="1600200" y="-145163"/>
            <a:ext cx="8303832" cy="1612012"/>
          </a:xfrm>
          <a:prstGeom prst="rect">
            <a:avLst/>
          </a:prstGeom>
        </p:spPr>
      </p:pic>
      <p:sp>
        <p:nvSpPr>
          <p:cNvPr id="9" name="Rectangle 8"/>
          <p:cNvSpPr/>
          <p:nvPr/>
        </p:nvSpPr>
        <p:spPr>
          <a:xfrm>
            <a:off x="10039350" y="4972050"/>
            <a:ext cx="3380859" cy="571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1"/>
          <p:cNvSpPr>
            <a:spLocks noChangeArrowheads="1"/>
          </p:cNvSpPr>
          <p:nvPr/>
        </p:nvSpPr>
        <p:spPr bwMode="auto">
          <a:xfrm>
            <a:off x="2531597" y="963014"/>
            <a:ext cx="8458200" cy="3416320"/>
          </a:xfrm>
          <a:prstGeom prst="rect">
            <a:avLst/>
          </a:prstGeom>
          <a:noFill/>
          <a:ln w="9525">
            <a:noFill/>
            <a:miter lim="800000"/>
            <a:headEnd/>
            <a:tailEnd/>
          </a:ln>
          <a:effectLst/>
        </p:spPr>
        <p:txBody>
          <a:bodyPr anchor="ctr">
            <a:spAutoFit/>
          </a:bodyPr>
          <a:lstStyle/>
          <a:p>
            <a:pPr fontAlgn="base">
              <a:spcBef>
                <a:spcPct val="0"/>
              </a:spcBef>
              <a:spcAft>
                <a:spcPct val="0"/>
              </a:spcAft>
              <a:defRPr/>
            </a:pPr>
            <a:r>
              <a:rPr lang="pt-BR" sz="3600" i="1" dirty="0">
                <a:latin typeface="Times New Roman" panose="02020603050405020304" pitchFamily="18" charset="0"/>
              </a:rPr>
              <a:t>- Uống nước nhớ nguồn.</a:t>
            </a:r>
          </a:p>
          <a:p>
            <a:pPr fontAlgn="base">
              <a:spcBef>
                <a:spcPct val="0"/>
              </a:spcBef>
              <a:spcAft>
                <a:spcPct val="0"/>
              </a:spcAft>
              <a:defRPr/>
            </a:pPr>
            <a:r>
              <a:rPr lang="pt-BR" sz="3600" i="1" dirty="0">
                <a:latin typeface="Times New Roman" panose="02020603050405020304" pitchFamily="18" charset="0"/>
              </a:rPr>
              <a:t>- Lá rụng về cội.</a:t>
            </a:r>
          </a:p>
          <a:p>
            <a:pPr fontAlgn="base">
              <a:spcBef>
                <a:spcPct val="0"/>
              </a:spcBef>
              <a:spcAft>
                <a:spcPct val="0"/>
              </a:spcAft>
              <a:defRPr/>
            </a:pPr>
            <a:r>
              <a:rPr lang="pt-BR" sz="3600" i="1" dirty="0">
                <a:latin typeface="Times New Roman" panose="02020603050405020304" pitchFamily="18" charset="0"/>
              </a:rPr>
              <a:t>- Ăn bát cơm dẻo, nhớ nẻo đường đi.</a:t>
            </a:r>
          </a:p>
          <a:p>
            <a:pPr fontAlgn="base">
              <a:spcBef>
                <a:spcPct val="0"/>
              </a:spcBef>
              <a:spcAft>
                <a:spcPct val="0"/>
              </a:spcAft>
              <a:defRPr/>
            </a:pPr>
            <a:r>
              <a:rPr lang="en-US" sz="3600" i="1" dirty="0">
                <a:latin typeface="Times New Roman" panose="02020603050405020304" pitchFamily="18" charset="0"/>
              </a:rPr>
              <a:t>- </a:t>
            </a:r>
            <a:r>
              <a:rPr lang="en-US" sz="3600" i="1" dirty="0" err="1">
                <a:latin typeface="Times New Roman" panose="02020603050405020304" pitchFamily="18" charset="0"/>
              </a:rPr>
              <a:t>Ăn</a:t>
            </a:r>
            <a:r>
              <a:rPr lang="en-US" sz="3600" i="1" dirty="0">
                <a:latin typeface="Times New Roman" panose="02020603050405020304" pitchFamily="18" charset="0"/>
              </a:rPr>
              <a:t> </a:t>
            </a:r>
            <a:r>
              <a:rPr lang="en-US" sz="3600" i="1" dirty="0" err="1">
                <a:latin typeface="Times New Roman" panose="02020603050405020304" pitchFamily="18" charset="0"/>
              </a:rPr>
              <a:t>khoai</a:t>
            </a:r>
            <a:r>
              <a:rPr lang="en-US" sz="3600" i="1" dirty="0">
                <a:latin typeface="Times New Roman" panose="02020603050405020304" pitchFamily="18" charset="0"/>
              </a:rPr>
              <a:t> </a:t>
            </a:r>
            <a:r>
              <a:rPr lang="en-US" sz="3600" i="1" dirty="0" err="1">
                <a:latin typeface="Times New Roman" panose="02020603050405020304" pitchFamily="18" charset="0"/>
              </a:rPr>
              <a:t>nhơ</a:t>
            </a:r>
            <a:r>
              <a:rPr lang="en-US" sz="3600" i="1" dirty="0">
                <a:latin typeface="Times New Roman" panose="02020603050405020304" pitchFamily="18" charset="0"/>
              </a:rPr>
              <a:t>́ </a:t>
            </a:r>
            <a:r>
              <a:rPr lang="en-US" sz="3600" i="1" dirty="0" err="1">
                <a:latin typeface="Times New Roman" panose="02020603050405020304" pitchFamily="18" charset="0"/>
              </a:rPr>
              <a:t>ke</a:t>
            </a:r>
            <a:r>
              <a:rPr lang="en-US" sz="3600" i="1" dirty="0">
                <a:latin typeface="Times New Roman" panose="02020603050405020304" pitchFamily="18" charset="0"/>
              </a:rPr>
              <a:t>̉ </a:t>
            </a:r>
            <a:r>
              <a:rPr lang="en-US" sz="3600" i="1" dirty="0" err="1">
                <a:latin typeface="Times New Roman" panose="02020603050405020304" pitchFamily="18" charset="0"/>
              </a:rPr>
              <a:t>cho</a:t>
            </a:r>
            <a:r>
              <a:rPr lang="en-US" sz="3600" i="1" dirty="0">
                <a:latin typeface="Times New Roman" panose="02020603050405020304" pitchFamily="18" charset="0"/>
              </a:rPr>
              <a:t> </a:t>
            </a:r>
            <a:r>
              <a:rPr lang="en-US" sz="3600" i="1" dirty="0" err="1">
                <a:latin typeface="Times New Roman" panose="02020603050405020304" pitchFamily="18" charset="0"/>
              </a:rPr>
              <a:t>dây</a:t>
            </a:r>
            <a:r>
              <a:rPr lang="en-US" sz="3600" i="1" dirty="0">
                <a:latin typeface="Times New Roman" panose="02020603050405020304" pitchFamily="18" charset="0"/>
              </a:rPr>
              <a:t> mà </a:t>
            </a:r>
            <a:r>
              <a:rPr lang="en-US" sz="3600" i="1" dirty="0" err="1">
                <a:latin typeface="Times New Roman" panose="02020603050405020304" pitchFamily="18" charset="0"/>
              </a:rPr>
              <a:t>trồng</a:t>
            </a:r>
            <a:r>
              <a:rPr lang="en-US" sz="3600" dirty="0">
                <a:latin typeface="Times New Roman" panose="02020603050405020304" pitchFamily="18" charset="0"/>
              </a:rPr>
              <a:t>.</a:t>
            </a:r>
          </a:p>
          <a:p>
            <a:pPr fontAlgn="base">
              <a:spcBef>
                <a:spcPct val="0"/>
              </a:spcBef>
              <a:spcAft>
                <a:spcPct val="0"/>
              </a:spcAft>
              <a:defRPr/>
            </a:pPr>
            <a:endParaRPr lang="en-US" sz="3600" dirty="0">
              <a:latin typeface="Times New Roman" panose="02020603050405020304" pitchFamily="18" charset="0"/>
            </a:endParaRPr>
          </a:p>
          <a:p>
            <a:pPr fontAlgn="base">
              <a:spcBef>
                <a:spcPct val="0"/>
              </a:spcBef>
              <a:spcAft>
                <a:spcPct val="0"/>
              </a:spcAft>
              <a:defRPr/>
            </a:pPr>
            <a:endParaRPr lang="en-US" sz="3600" dirty="0">
              <a:latin typeface="Times New Roman"/>
            </a:endParaRPr>
          </a:p>
        </p:txBody>
      </p:sp>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328072" y="3540475"/>
            <a:ext cx="8378027" cy="1458500"/>
          </a:xfrm>
          <a:prstGeom prst="rect">
            <a:avLst/>
          </a:prstGeom>
        </p:spPr>
      </p:pic>
    </p:spTree>
    <p:extLst>
      <p:ext uri="{BB962C8B-B14F-4D97-AF65-F5344CB8AC3E}">
        <p14:creationId xmlns:p14="http://schemas.microsoft.com/office/powerpoint/2010/main" val="38242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a:off x="-857250" y="2514600"/>
            <a:ext cx="4914900" cy="4914900"/>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0" r="100000">
                        <a14:foregroundMark x1="55957" y1="78085" x2="79362" y2="89149"/>
                        <a14:foregroundMark x1="23191" y1="21702" x2="16170" y2="35319"/>
                        <a14:foregroundMark x1="16383" y1="51489" x2="21489" y2="60213"/>
                        <a14:backgroundMark x1="69149" y1="33404" x2="96170" y2="51064"/>
                        <a14:backgroundMark x1="10851" y1="26809" x2="8936" y2="35106"/>
                        <a14:backgroundMark x1="25319" y1="34681" x2="35106" y2="39787"/>
                        <a14:backgroundMark x1="36383" y1="39787" x2="45532" y2="45957"/>
                        <a14:backgroundMark x1="95532" y1="54681" x2="93404" y2="68936"/>
                        <a14:backgroundMark x1="4681" y1="47234" x2="11277" y2="66809"/>
                      </a14:backgroundRemoval>
                    </a14:imgEffect>
                  </a14:imgLayer>
                </a14:imgProps>
              </a:ext>
            </a:extLst>
          </a:blip>
          <a:stretch>
            <a:fillRect/>
          </a:stretch>
        </p:blipFill>
        <p:spPr>
          <a:xfrm rot="11467719">
            <a:off x="8077199" y="-990601"/>
            <a:ext cx="4914900" cy="4914900"/>
          </a:xfrm>
          <a:prstGeom prst="rect">
            <a:avLst/>
          </a:prstGeom>
        </p:spPr>
      </p:pic>
      <p:pic>
        <p:nvPicPr>
          <p:cNvPr id="7" name="Picture 6"/>
          <p:cNvPicPr>
            <a:picLocks noChangeAspect="1"/>
          </p:cNvPicPr>
          <p:nvPr/>
        </p:nvPicPr>
        <p:blipFill>
          <a:blip r:embed="rId4"/>
          <a:stretch>
            <a:fillRect/>
          </a:stretch>
        </p:blipFill>
        <p:spPr>
          <a:xfrm>
            <a:off x="1600200" y="-145163"/>
            <a:ext cx="8303832" cy="1612012"/>
          </a:xfrm>
          <a:prstGeom prst="rect">
            <a:avLst/>
          </a:prstGeom>
        </p:spPr>
      </p:pic>
      <p:sp>
        <p:nvSpPr>
          <p:cNvPr id="9" name="Rectangle 8"/>
          <p:cNvSpPr/>
          <p:nvPr/>
        </p:nvSpPr>
        <p:spPr>
          <a:xfrm>
            <a:off x="10039350" y="5429250"/>
            <a:ext cx="3380859" cy="571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1"/>
          <p:cNvSpPr>
            <a:spLocks noChangeArrowheads="1"/>
          </p:cNvSpPr>
          <p:nvPr/>
        </p:nvSpPr>
        <p:spPr bwMode="auto">
          <a:xfrm>
            <a:off x="3141197" y="900104"/>
            <a:ext cx="8458200" cy="3416320"/>
          </a:xfrm>
          <a:prstGeom prst="rect">
            <a:avLst/>
          </a:prstGeom>
          <a:noFill/>
          <a:ln w="9525">
            <a:noFill/>
            <a:miter lim="800000"/>
            <a:headEnd/>
            <a:tailEnd/>
          </a:ln>
          <a:effectLst/>
        </p:spPr>
        <p:txBody>
          <a:bodyPr anchor="ctr">
            <a:spAutoFit/>
          </a:bodyPr>
          <a:lstStyle/>
          <a:p>
            <a:pPr fontAlgn="base">
              <a:spcBef>
                <a:spcPct val="0"/>
              </a:spcBef>
              <a:spcAft>
                <a:spcPct val="0"/>
              </a:spcAft>
              <a:defRPr/>
            </a:pPr>
            <a:r>
              <a:rPr lang="pt-BR" sz="3600" i="1" dirty="0">
                <a:latin typeface="Times New Roman" panose="02020603050405020304" pitchFamily="18" charset="0"/>
              </a:rPr>
              <a:t>- Uống nước nhớ nguồn.</a:t>
            </a:r>
          </a:p>
          <a:p>
            <a:pPr fontAlgn="base">
              <a:spcBef>
                <a:spcPct val="0"/>
              </a:spcBef>
              <a:spcAft>
                <a:spcPct val="0"/>
              </a:spcAft>
              <a:defRPr/>
            </a:pPr>
            <a:r>
              <a:rPr lang="pt-BR" sz="3600" i="1" dirty="0">
                <a:latin typeface="Times New Roman" panose="02020603050405020304" pitchFamily="18" charset="0"/>
              </a:rPr>
              <a:t>- Lá rụng về cội.</a:t>
            </a:r>
          </a:p>
          <a:p>
            <a:pPr fontAlgn="base">
              <a:spcBef>
                <a:spcPct val="0"/>
              </a:spcBef>
              <a:spcAft>
                <a:spcPct val="0"/>
              </a:spcAft>
              <a:defRPr/>
            </a:pPr>
            <a:r>
              <a:rPr lang="pt-BR" sz="3600" i="1" dirty="0">
                <a:latin typeface="Times New Roman" panose="02020603050405020304" pitchFamily="18" charset="0"/>
              </a:rPr>
              <a:t>- Ăn bát cơm dẻo, nhớ nẻo đường đi.</a:t>
            </a:r>
          </a:p>
          <a:p>
            <a:pPr fontAlgn="base">
              <a:spcBef>
                <a:spcPct val="0"/>
              </a:spcBef>
              <a:spcAft>
                <a:spcPct val="0"/>
              </a:spcAft>
              <a:defRPr/>
            </a:pPr>
            <a:r>
              <a:rPr lang="en-US" sz="3600" i="1" dirty="0">
                <a:latin typeface="Times New Roman" panose="02020603050405020304" pitchFamily="18" charset="0"/>
              </a:rPr>
              <a:t>- </a:t>
            </a:r>
            <a:r>
              <a:rPr lang="en-US" sz="3600" i="1" dirty="0" err="1">
                <a:latin typeface="Times New Roman" panose="02020603050405020304" pitchFamily="18" charset="0"/>
              </a:rPr>
              <a:t>Ăn</a:t>
            </a:r>
            <a:r>
              <a:rPr lang="en-US" sz="3600" i="1" dirty="0">
                <a:latin typeface="Times New Roman" panose="02020603050405020304" pitchFamily="18" charset="0"/>
              </a:rPr>
              <a:t> </a:t>
            </a:r>
            <a:r>
              <a:rPr lang="en-US" sz="3600" i="1" dirty="0" err="1">
                <a:latin typeface="Times New Roman" panose="02020603050405020304" pitchFamily="18" charset="0"/>
              </a:rPr>
              <a:t>khoai</a:t>
            </a:r>
            <a:r>
              <a:rPr lang="en-US" sz="3600" i="1" dirty="0">
                <a:latin typeface="Times New Roman" panose="02020603050405020304" pitchFamily="18" charset="0"/>
              </a:rPr>
              <a:t> </a:t>
            </a:r>
            <a:r>
              <a:rPr lang="en-US" sz="3600" i="1" dirty="0" err="1">
                <a:latin typeface="Times New Roman" panose="02020603050405020304" pitchFamily="18" charset="0"/>
              </a:rPr>
              <a:t>nhơ</a:t>
            </a:r>
            <a:r>
              <a:rPr lang="en-US" sz="3600" i="1" dirty="0">
                <a:latin typeface="Times New Roman" panose="02020603050405020304" pitchFamily="18" charset="0"/>
              </a:rPr>
              <a:t>́ </a:t>
            </a:r>
            <a:r>
              <a:rPr lang="en-US" sz="3600" i="1" dirty="0" err="1">
                <a:latin typeface="Times New Roman" panose="02020603050405020304" pitchFamily="18" charset="0"/>
              </a:rPr>
              <a:t>ke</a:t>
            </a:r>
            <a:r>
              <a:rPr lang="en-US" sz="3600" i="1" dirty="0">
                <a:latin typeface="Times New Roman" panose="02020603050405020304" pitchFamily="18" charset="0"/>
              </a:rPr>
              <a:t>̉ </a:t>
            </a:r>
            <a:r>
              <a:rPr lang="en-US" sz="3600" i="1" dirty="0" err="1">
                <a:latin typeface="Times New Roman" panose="02020603050405020304" pitchFamily="18" charset="0"/>
              </a:rPr>
              <a:t>cho</a:t>
            </a:r>
            <a:r>
              <a:rPr lang="en-US" sz="3600" i="1" dirty="0">
                <a:latin typeface="Times New Roman" panose="02020603050405020304" pitchFamily="18" charset="0"/>
              </a:rPr>
              <a:t> </a:t>
            </a:r>
            <a:r>
              <a:rPr lang="en-US" sz="3600" i="1" dirty="0" err="1">
                <a:latin typeface="Times New Roman" panose="02020603050405020304" pitchFamily="18" charset="0"/>
              </a:rPr>
              <a:t>dây</a:t>
            </a:r>
            <a:r>
              <a:rPr lang="en-US" sz="3600" i="1" dirty="0">
                <a:latin typeface="Times New Roman" panose="02020603050405020304" pitchFamily="18" charset="0"/>
              </a:rPr>
              <a:t> mà </a:t>
            </a:r>
            <a:r>
              <a:rPr lang="en-US" sz="3600" i="1" dirty="0" err="1">
                <a:latin typeface="Times New Roman" panose="02020603050405020304" pitchFamily="18" charset="0"/>
              </a:rPr>
              <a:t>trồng</a:t>
            </a:r>
            <a:r>
              <a:rPr lang="en-US" sz="3600" dirty="0">
                <a:latin typeface="Times New Roman" panose="02020603050405020304" pitchFamily="18" charset="0"/>
              </a:rPr>
              <a:t>.</a:t>
            </a:r>
          </a:p>
          <a:p>
            <a:pPr fontAlgn="base">
              <a:spcBef>
                <a:spcPct val="0"/>
              </a:spcBef>
              <a:spcAft>
                <a:spcPct val="0"/>
              </a:spcAft>
              <a:defRPr/>
            </a:pPr>
            <a:endParaRPr lang="en-US" sz="3600" dirty="0">
              <a:latin typeface="Times New Roman" panose="02020603050405020304" pitchFamily="18" charset="0"/>
            </a:endParaRPr>
          </a:p>
          <a:p>
            <a:pPr fontAlgn="base">
              <a:spcBef>
                <a:spcPct val="0"/>
              </a:spcBef>
              <a:spcAft>
                <a:spcPct val="0"/>
              </a:spcAft>
              <a:defRPr/>
            </a:pPr>
            <a:endParaRPr lang="en-US" sz="3600" dirty="0">
              <a:latin typeface="Times New Roman"/>
            </a:endParaRP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156622" y="3100498"/>
            <a:ext cx="8378027" cy="1458500"/>
          </a:xfrm>
          <a:prstGeom prst="rect">
            <a:avLst/>
          </a:prstGeom>
        </p:spPr>
      </p:pic>
      <p:sp>
        <p:nvSpPr>
          <p:cNvPr id="12" name="Rectangle 1"/>
          <p:cNvSpPr>
            <a:spLocks noChangeArrowheads="1"/>
          </p:cNvSpPr>
          <p:nvPr/>
        </p:nvSpPr>
        <p:spPr bwMode="auto">
          <a:xfrm>
            <a:off x="3419989" y="4175588"/>
            <a:ext cx="8458200" cy="2862322"/>
          </a:xfrm>
          <a:prstGeom prst="rect">
            <a:avLst/>
          </a:prstGeom>
          <a:noFill/>
          <a:ln w="9525">
            <a:noFill/>
            <a:miter lim="800000"/>
            <a:headEnd/>
            <a:tailEnd/>
          </a:ln>
          <a:effectLst/>
        </p:spPr>
        <p:txBody>
          <a:bodyPr anchor="ctr">
            <a:spAutoFit/>
          </a:bodyPr>
          <a:lstStyle/>
          <a:p>
            <a:pPr marL="571500" indent="-571500" fontAlgn="base">
              <a:spcBef>
                <a:spcPct val="0"/>
              </a:spcBef>
              <a:spcAft>
                <a:spcPct val="0"/>
              </a:spcAft>
              <a:buFontTx/>
              <a:buChar char="-"/>
              <a:defRPr/>
            </a:pPr>
            <a:r>
              <a:rPr lang="pt-BR" sz="3600" i="1" dirty="0">
                <a:latin typeface="Times New Roman" panose="02020603050405020304" pitchFamily="18" charset="0"/>
              </a:rPr>
              <a:t>Được chim bẻ ná, được cá quên nơm</a:t>
            </a:r>
          </a:p>
          <a:p>
            <a:pPr marL="571500" indent="-571500" fontAlgn="base">
              <a:spcBef>
                <a:spcPct val="0"/>
              </a:spcBef>
              <a:spcAft>
                <a:spcPct val="0"/>
              </a:spcAft>
              <a:buFontTx/>
              <a:buChar char="-"/>
              <a:defRPr/>
            </a:pPr>
            <a:r>
              <a:rPr lang="pt-BR" sz="3600" i="1" dirty="0">
                <a:latin typeface="Times New Roman" panose="02020603050405020304" pitchFamily="18" charset="0"/>
              </a:rPr>
              <a:t>Qua cầu rút ván</a:t>
            </a:r>
          </a:p>
          <a:p>
            <a:pPr marL="571500" indent="-571500" fontAlgn="base">
              <a:spcBef>
                <a:spcPct val="0"/>
              </a:spcBef>
              <a:spcAft>
                <a:spcPct val="0"/>
              </a:spcAft>
              <a:buFontTx/>
              <a:buChar char="-"/>
              <a:defRPr/>
            </a:pPr>
            <a:r>
              <a:rPr lang="pt-BR" sz="3600" i="1" dirty="0">
                <a:latin typeface="Times New Roman" panose="02020603050405020304" pitchFamily="18" charset="0"/>
              </a:rPr>
              <a:t>Vắt chanh bỏ vỏ</a:t>
            </a:r>
          </a:p>
          <a:p>
            <a:pPr marL="571500" indent="-571500" fontAlgn="base">
              <a:spcBef>
                <a:spcPct val="0"/>
              </a:spcBef>
              <a:spcAft>
                <a:spcPct val="0"/>
              </a:spcAft>
              <a:buFontTx/>
              <a:buChar char="-"/>
              <a:defRPr/>
            </a:pPr>
            <a:r>
              <a:rPr lang="pt-BR" sz="3600" i="1" dirty="0">
                <a:latin typeface="Times New Roman" panose="02020603050405020304" pitchFamily="18" charset="0"/>
              </a:rPr>
              <a:t>Ăn cháo đá bát</a:t>
            </a:r>
            <a:endParaRPr lang="en-US" sz="3600" dirty="0">
              <a:latin typeface="Times New Roman" panose="02020603050405020304" pitchFamily="18" charset="0"/>
            </a:endParaRPr>
          </a:p>
          <a:p>
            <a:pPr fontAlgn="base">
              <a:spcBef>
                <a:spcPct val="0"/>
              </a:spcBef>
              <a:spcAft>
                <a:spcPct val="0"/>
              </a:spcAft>
              <a:defRPr/>
            </a:pPr>
            <a:endParaRPr lang="en-US" sz="3600" dirty="0">
              <a:latin typeface="Times New Roman"/>
            </a:endParaRPr>
          </a:p>
        </p:txBody>
      </p:sp>
    </p:spTree>
    <p:extLst>
      <p:ext uri="{BB962C8B-B14F-4D97-AF65-F5344CB8AC3E}">
        <p14:creationId xmlns:p14="http://schemas.microsoft.com/office/powerpoint/2010/main" val="177352168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17644" y="1485057"/>
            <a:ext cx="5713944" cy="354414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4985" y="1827308"/>
            <a:ext cx="5427836" cy="2062103"/>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marL="514350" indent="-514350" algn="just">
              <a:buFontTx/>
              <a:buAutoNum type="arabicPeriod"/>
              <a:defRPr/>
            </a:pPr>
            <a:r>
              <a:rPr lang="en-US" sz="3200" b="1" spc="150" dirty="0" err="1">
                <a:ln w="11430"/>
                <a:solidFill>
                  <a:srgbClr val="002060"/>
                </a:solidFill>
                <a:latin typeface="Times New Roman" pitchFamily="18" charset="0"/>
                <a:cs typeface="Times New Roman" pitchFamily="18" charset="0"/>
              </a:rPr>
              <a:t>Nghệ</a:t>
            </a:r>
            <a:r>
              <a:rPr lang="en-US" sz="3200" b="1" spc="150" dirty="0">
                <a:ln w="11430"/>
                <a:solidFill>
                  <a:srgbClr val="002060"/>
                </a:solidFill>
                <a:latin typeface="Times New Roman" pitchFamily="18" charset="0"/>
                <a:cs typeface="Times New Roman" pitchFamily="18" charset="0"/>
              </a:rPr>
              <a:t> thuật</a:t>
            </a:r>
          </a:p>
          <a:p>
            <a:pPr algn="just">
              <a:defRPr/>
            </a:pPr>
            <a:r>
              <a:rPr lang="en-US" sz="3200" spc="150" dirty="0">
                <a:ln w="11430"/>
                <a:solidFill>
                  <a:srgbClr val="002060"/>
                </a:solidFill>
                <a:latin typeface="Times New Roman" pitchFamily="18" charset="0"/>
                <a:cs typeface="Times New Roman" pitchFamily="18" charset="0"/>
              </a:rPr>
              <a:t>-  So sánh, ẩn dụ</a:t>
            </a:r>
          </a:p>
          <a:p>
            <a:pPr algn="just">
              <a:defRPr/>
            </a:pPr>
            <a:r>
              <a:rPr lang="en-US" sz="3200" spc="150" dirty="0">
                <a:ln w="11430"/>
                <a:solidFill>
                  <a:srgbClr val="002060"/>
                </a:solidFill>
                <a:latin typeface="Times New Roman" pitchFamily="18" charset="0"/>
                <a:cs typeface="Times New Roman" pitchFamily="18" charset="0"/>
              </a:rPr>
              <a:t>- </a:t>
            </a:r>
            <a:r>
              <a:rPr lang="en-US" sz="3200" spc="150" dirty="0" err="1">
                <a:ln w="11430"/>
                <a:solidFill>
                  <a:srgbClr val="002060"/>
                </a:solidFill>
                <a:latin typeface="Times New Roman" pitchFamily="18" charset="0"/>
                <a:cs typeface="Times New Roman" pitchFamily="18" charset="0"/>
              </a:rPr>
              <a:t>Ngắn</a:t>
            </a:r>
            <a:r>
              <a:rPr lang="en-US" sz="3200" spc="150" dirty="0">
                <a:ln w="11430"/>
                <a:solidFill>
                  <a:srgbClr val="002060"/>
                </a:solidFill>
                <a:latin typeface="Times New Roman" pitchFamily="18" charset="0"/>
                <a:cs typeface="Times New Roman" pitchFamily="18" charset="0"/>
              </a:rPr>
              <a:t> gọn, hàm súc, có vần, </a:t>
            </a:r>
            <a:r>
              <a:rPr lang="en-US" sz="3200" spc="150" dirty="0" err="1">
                <a:ln w="11430"/>
                <a:solidFill>
                  <a:srgbClr val="002060"/>
                </a:solidFill>
                <a:latin typeface="Times New Roman" pitchFamily="18" charset="0"/>
                <a:cs typeface="Times New Roman" pitchFamily="18" charset="0"/>
              </a:rPr>
              <a:t>nhịp</a:t>
            </a:r>
            <a:r>
              <a:rPr lang="en-US" sz="3200" spc="150" dirty="0">
                <a:ln w="11430"/>
                <a:solidFill>
                  <a:srgbClr val="002060"/>
                </a:solidFill>
                <a:latin typeface="Times New Roman" pitchFamily="18" charset="0"/>
                <a:cs typeface="Times New Roman" pitchFamily="18" charset="0"/>
              </a:rPr>
              <a:t>..</a:t>
            </a:r>
            <a:r>
              <a:rPr lang="en-US" sz="3200" spc="150" dirty="0">
                <a:ln w="11430"/>
                <a:solidFill>
                  <a:srgbClr val="002060"/>
                </a:solidFill>
                <a:effectLst>
                  <a:outerShdw blurRad="25400" algn="tl" rotWithShape="0">
                    <a:srgbClr val="000000">
                      <a:alpha val="43000"/>
                    </a:srgbClr>
                  </a:outerShdw>
                </a:effectLst>
                <a:latin typeface="Times New Roman" pitchFamily="18" charset="0"/>
                <a:cs typeface="Times New Roman" pitchFamily="18" charset="0"/>
              </a:rPr>
              <a:t>.</a:t>
            </a:r>
          </a:p>
        </p:txBody>
      </p:sp>
      <p:sp>
        <p:nvSpPr>
          <p:cNvPr id="16" name="Rounded Rectangle 15"/>
          <p:cNvSpPr/>
          <p:nvPr/>
        </p:nvSpPr>
        <p:spPr>
          <a:xfrm>
            <a:off x="5958868" y="1485057"/>
            <a:ext cx="6080732" cy="354414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27561" y="1761703"/>
            <a:ext cx="5650819" cy="35394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just">
              <a:defRPr/>
            </a:pPr>
            <a:r>
              <a:rPr lang="en-US" sz="3200" b="1" spc="150" dirty="0">
                <a:ln w="11430"/>
                <a:solidFill>
                  <a:srgbClr val="002060"/>
                </a:solidFill>
                <a:latin typeface="Times New Roman" pitchFamily="18" charset="0"/>
                <a:cs typeface="Times New Roman" pitchFamily="18" charset="0"/>
              </a:rPr>
              <a:t>2. Nội dung</a:t>
            </a:r>
          </a:p>
          <a:p>
            <a:pPr marL="457200" indent="-457200" algn="just">
              <a:buFontTx/>
              <a:buChar char="-"/>
              <a:defRPr/>
            </a:pPr>
            <a:r>
              <a:rPr lang="en-US" sz="3200" spc="150" dirty="0">
                <a:ln w="11430"/>
                <a:solidFill>
                  <a:srgbClr val="002060"/>
                </a:solidFill>
                <a:latin typeface="Times New Roman" pitchFamily="18" charset="0"/>
                <a:cs typeface="Times New Roman" pitchFamily="18" charset="0"/>
              </a:rPr>
              <a:t>Tôn vinh giá trị con người</a:t>
            </a:r>
          </a:p>
          <a:p>
            <a:pPr marL="457200" indent="-457200" algn="just">
              <a:buFontTx/>
              <a:buChar char="-"/>
              <a:defRPr/>
            </a:pPr>
            <a:r>
              <a:rPr lang="en-US" sz="3200" spc="150" dirty="0">
                <a:ln w="11430"/>
                <a:solidFill>
                  <a:srgbClr val="002060"/>
                </a:solidFill>
                <a:latin typeface="Times New Roman" pitchFamily="18" charset="0"/>
                <a:cs typeface="Times New Roman" pitchFamily="18" charset="0"/>
              </a:rPr>
              <a:t>Đưa ra nhận xét, lời khuyên </a:t>
            </a:r>
            <a:r>
              <a:rPr lang="en-US" sz="3200" spc="150">
                <a:ln w="11430"/>
                <a:solidFill>
                  <a:srgbClr val="002060"/>
                </a:solidFill>
                <a:latin typeface="Times New Roman" pitchFamily="18" charset="0"/>
                <a:cs typeface="Times New Roman" pitchFamily="18" charset="0"/>
              </a:rPr>
              <a:t>về tu dưỡng phẩm chất đạo đức, </a:t>
            </a:r>
            <a:r>
              <a:rPr lang="en-US" sz="3200">
                <a:latin typeface="Times New Roman" panose="02020603050405020304" pitchFamily="18" charset="0"/>
                <a:cs typeface="Times New Roman" panose="02020603050405020304" pitchFamily="18" charset="0"/>
              </a:rPr>
              <a:t>về lối sống </a:t>
            </a:r>
            <a:r>
              <a:rPr lang="en-US" sz="3200" spc="150">
                <a:ln w="11430"/>
                <a:solidFill>
                  <a:srgbClr val="002060"/>
                </a:solidFill>
                <a:latin typeface="Times New Roman" pitchFamily="18" charset="0"/>
                <a:cs typeface="Times New Roman" pitchFamily="18" charset="0"/>
              </a:rPr>
              <a:t>con </a:t>
            </a:r>
            <a:r>
              <a:rPr lang="en-US" sz="3200" spc="150" dirty="0">
                <a:ln w="11430"/>
                <a:solidFill>
                  <a:srgbClr val="002060"/>
                </a:solidFill>
                <a:latin typeface="Times New Roman" pitchFamily="18" charset="0"/>
                <a:cs typeface="Times New Roman" pitchFamily="18" charset="0"/>
              </a:rPr>
              <a:t>người cần </a:t>
            </a:r>
            <a:r>
              <a:rPr lang="en-US" sz="3200" spc="150">
                <a:ln w="11430"/>
                <a:solidFill>
                  <a:srgbClr val="002060"/>
                </a:solidFill>
                <a:latin typeface="Times New Roman" pitchFamily="18" charset="0"/>
                <a:cs typeface="Times New Roman" pitchFamily="18" charset="0"/>
              </a:rPr>
              <a:t>có.</a:t>
            </a:r>
          </a:p>
          <a:p>
            <a:pPr marL="457200" indent="-457200" algn="just">
              <a:buFontTx/>
              <a:buChar char="-"/>
              <a:defRPr/>
            </a:pPr>
            <a:endParaRPr lang="en-US" sz="3200" spc="150" dirty="0">
              <a:ln w="11430"/>
              <a:solidFill>
                <a:srgbClr val="002060"/>
              </a:solidFill>
              <a:latin typeface="Times New Roman" pitchFamily="18" charset="0"/>
              <a:cs typeface="Times New Roman" pitchFamily="18" charset="0"/>
            </a:endParaRPr>
          </a:p>
        </p:txBody>
      </p:sp>
      <p:sp>
        <p:nvSpPr>
          <p:cNvPr id="8" name="TextBox 7"/>
          <p:cNvSpPr txBox="1"/>
          <p:nvPr/>
        </p:nvSpPr>
        <p:spPr>
          <a:xfrm>
            <a:off x="3452412" y="289795"/>
            <a:ext cx="5012911"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III. TỔNG KẾT</a:t>
            </a:r>
          </a:p>
        </p:txBody>
      </p:sp>
    </p:spTree>
    <p:extLst>
      <p:ext uri="{BB962C8B-B14F-4D97-AF65-F5344CB8AC3E}">
        <p14:creationId xmlns:p14="http://schemas.microsoft.com/office/powerpoint/2010/main" val="2247559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910281" y="392285"/>
            <a:ext cx="8247706" cy="1325563"/>
          </a:xfrm>
        </p:spPr>
        <p:txBody>
          <a:bodyPr>
            <a:normAutofit/>
          </a:bodyPr>
          <a:lstStyle/>
          <a:p>
            <a:r>
              <a:rPr lang="en-US" sz="2800" b="1">
                <a:latin typeface="+mn-lt"/>
              </a:rPr>
              <a:t>Bài 1:  Theo em, vì sao những câu nói sau của Bác Hồ lại “mang giá trị tục ngữ và thực sự trở thành tục ngữ trong thời hiện đại của dân tộc”?</a:t>
            </a:r>
          </a:p>
        </p:txBody>
      </p:sp>
      <p:sp>
        <p:nvSpPr>
          <p:cNvPr id="3" name="Content Placeholder 2"/>
          <p:cNvSpPr>
            <a:spLocks noGrp="1"/>
          </p:cNvSpPr>
          <p:nvPr>
            <p:ph idx="1"/>
          </p:nvPr>
        </p:nvSpPr>
        <p:spPr>
          <a:xfrm>
            <a:off x="1285592" y="1901227"/>
            <a:ext cx="8745648" cy="3108435"/>
          </a:xfrm>
          <a:ln w="28575">
            <a:solidFill>
              <a:srgbClr val="FF0000"/>
            </a:solidFill>
          </a:ln>
        </p:spPr>
        <p:txBody>
          <a:bodyPr>
            <a:normAutofit/>
          </a:bodyPr>
          <a:lstStyle/>
          <a:p>
            <a:pPr marL="0" indent="0">
              <a:buNone/>
            </a:pPr>
            <a:r>
              <a:rPr lang="en-US"/>
              <a:t>                </a:t>
            </a:r>
          </a:p>
          <a:p>
            <a:pPr marL="0" indent="0">
              <a:buNone/>
            </a:pPr>
            <a:r>
              <a:rPr lang="en-US" sz="3200" b="1">
                <a:solidFill>
                  <a:srgbClr val="FF0000"/>
                </a:solidFill>
              </a:rPr>
              <a:t>              Không có gì quý hơn độc lập tự do</a:t>
            </a:r>
          </a:p>
          <a:p>
            <a:pPr marL="0" indent="0">
              <a:buNone/>
            </a:pPr>
            <a:r>
              <a:rPr lang="en-US">
                <a:solidFill>
                  <a:srgbClr val="FF0000"/>
                </a:solidFill>
              </a:rPr>
              <a:t>                </a:t>
            </a:r>
            <a:r>
              <a:rPr lang="en-US" sz="3200" b="1">
                <a:solidFill>
                  <a:srgbClr val="FF0000"/>
                </a:solidFill>
              </a:rPr>
              <a:t>Đoàn kết, đoàn kết, đại đoàn kết</a:t>
            </a:r>
          </a:p>
          <a:p>
            <a:pPr marL="0" indent="0">
              <a:buNone/>
            </a:pPr>
            <a:r>
              <a:rPr lang="en-US" sz="3200" b="1">
                <a:solidFill>
                  <a:srgbClr val="FF0000"/>
                </a:solidFill>
              </a:rPr>
              <a:t>        Thành công, thành công, đại thành công</a:t>
            </a:r>
          </a:p>
          <a:p>
            <a:pPr marL="0" indent="0">
              <a:buNone/>
            </a:pPr>
            <a:r>
              <a:rPr lang="en-US" sz="3200" b="1">
                <a:solidFill>
                  <a:srgbClr val="FF0000"/>
                </a:solidFill>
              </a:rPr>
              <a:t>              Đoàn kết thì sống, chia rẽ thì chết.</a:t>
            </a:r>
          </a:p>
          <a:p>
            <a:pPr marL="0" indent="0">
              <a:buNone/>
            </a:pPr>
            <a:endParaRPr lang="en-US" sz="3200" b="1">
              <a:solidFill>
                <a:srgbClr val="FF0000"/>
              </a:solidFill>
            </a:endParaRPr>
          </a:p>
          <a:p>
            <a:pPr marL="0" indent="0">
              <a:buNone/>
            </a:pPr>
            <a:endParaRPr lang="en-US" sz="3200" b="1">
              <a:solidFill>
                <a:srgbClr val="FF0000"/>
              </a:solidFill>
            </a:endParaRPr>
          </a:p>
          <a:p>
            <a:pPr marL="0" indent="0">
              <a:buNone/>
            </a:pPr>
            <a:endParaRPr lang="en-US" sz="3200" b="1"/>
          </a:p>
        </p:txBody>
      </p:sp>
      <p:sp>
        <p:nvSpPr>
          <p:cNvPr id="6" name="5-Point Star 5"/>
          <p:cNvSpPr/>
          <p:nvPr/>
        </p:nvSpPr>
        <p:spPr>
          <a:xfrm>
            <a:off x="1846905" y="2453442"/>
            <a:ext cx="380245" cy="307818"/>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828799" y="3060071"/>
            <a:ext cx="380245" cy="307818"/>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720158" y="4218915"/>
            <a:ext cx="380245" cy="307818"/>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0896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3723815" y="396631"/>
            <a:ext cx="3839513" cy="646331"/>
          </a:xfrm>
          <a:prstGeom prst="rect">
            <a:avLst/>
          </a:prstGeom>
          <a:solidFill>
            <a:srgbClr val="F9D3E2">
              <a:alpha val="89000"/>
            </a:srgbClr>
          </a:solidFill>
        </p:spPr>
        <p:txBody>
          <a:bodyPr wrap="none" rtlCol="0">
            <a:spAutoFit/>
          </a:bodyPr>
          <a:lstStyle/>
          <a:p>
            <a:r>
              <a:rPr lang="en-US" sz="3600" b="1">
                <a:solidFill>
                  <a:srgbClr val="002060"/>
                </a:solidFill>
                <a:latin typeface="Times New Roman" panose="02020603050405020304" pitchFamily="18" charset="0"/>
                <a:cs typeface="Times New Roman" panose="02020603050405020304" pitchFamily="18" charset="0"/>
              </a:rPr>
              <a:t>Chọn đáp án đúng</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944532851"/>
              </p:ext>
            </p:extLst>
          </p:nvPr>
        </p:nvGraphicFramePr>
        <p:xfrm>
          <a:off x="930030" y="1398954"/>
          <a:ext cx="8854831" cy="499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992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802" y="-153908"/>
            <a:ext cx="12192000" cy="6858000"/>
          </a:xfrm>
          <a:prstGeom prst="rect">
            <a:avLst/>
          </a:prstGeom>
        </p:spPr>
      </p:pic>
      <p:pic>
        <p:nvPicPr>
          <p:cNvPr id="5" name="Picture 4"/>
          <p:cNvPicPr>
            <a:picLocks noChangeAspect="1"/>
          </p:cNvPicPr>
          <p:nvPr/>
        </p:nvPicPr>
        <p:blipFill>
          <a:blip r:embed="rId3"/>
          <a:stretch>
            <a:fillRect/>
          </a:stretch>
        </p:blipFill>
        <p:spPr>
          <a:xfrm>
            <a:off x="2532142" y="409901"/>
            <a:ext cx="8303832" cy="1612012"/>
          </a:xfrm>
          <a:prstGeom prst="rect">
            <a:avLst/>
          </a:prstGeom>
        </p:spPr>
      </p:pic>
      <p:sp>
        <p:nvSpPr>
          <p:cNvPr id="6" name="Rectangle 5"/>
          <p:cNvSpPr/>
          <p:nvPr/>
        </p:nvSpPr>
        <p:spPr>
          <a:xfrm>
            <a:off x="895350" y="1409700"/>
            <a:ext cx="8257703" cy="2862322"/>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3600" b="1" i="1" spc="150">
                <a:ln w="11430"/>
                <a:solidFill>
                  <a:srgbClr val="0070C0"/>
                </a:solidFill>
                <a:latin typeface="Times New Roman" pitchFamily="18" charset="0"/>
                <a:cs typeface="Times New Roman" pitchFamily="18" charset="0"/>
              </a:rPr>
              <a:t>5. Không thầy đố mày làm nên.</a:t>
            </a:r>
          </a:p>
          <a:p>
            <a:pPr marL="514350" indent="-514350">
              <a:buFontTx/>
              <a:buAutoNum type="arabicPeriod" startAt="7"/>
              <a:defRPr/>
            </a:pPr>
            <a:r>
              <a:rPr lang="en-US" sz="3600" b="1" i="1" spc="150">
                <a:ln w="11430"/>
                <a:solidFill>
                  <a:srgbClr val="0070C0"/>
                </a:solidFill>
                <a:latin typeface="Times New Roman" pitchFamily="18" charset="0"/>
                <a:cs typeface="Times New Roman" pitchFamily="18" charset="0"/>
              </a:rPr>
              <a:t>Một cây làm chẳng nên non</a:t>
            </a:r>
          </a:p>
          <a:p>
            <a:pPr>
              <a:defRPr/>
            </a:pPr>
            <a:r>
              <a:rPr lang="en-US" sz="3600" b="1" i="1" spc="150">
                <a:ln w="11430"/>
                <a:solidFill>
                  <a:srgbClr val="0070C0"/>
                </a:solidFill>
                <a:latin typeface="Times New Roman" pitchFamily="18" charset="0"/>
                <a:cs typeface="Times New Roman" pitchFamily="18" charset="0"/>
              </a:rPr>
              <a:t>   Ba cây chụm lại nên hòn núi cao.</a:t>
            </a:r>
          </a:p>
          <a:p>
            <a:pPr>
              <a:defRPr/>
            </a:pPr>
            <a:endParaRPr lang="en-US" sz="3600" b="1" i="1" spc="150">
              <a:ln w="11430"/>
              <a:solidFill>
                <a:srgbClr val="0070C0"/>
              </a:solidFill>
              <a:latin typeface="Times New Roman" pitchFamily="18" charset="0"/>
              <a:cs typeface="Times New Roman" pitchFamily="18" charset="0"/>
            </a:endParaRPr>
          </a:p>
          <a:p>
            <a:pPr>
              <a:defRPr/>
            </a:pPr>
            <a:endParaRPr lang="en-US" sz="3600" b="1" i="1" spc="150" dirty="0">
              <a:ln w="11430"/>
              <a:solidFill>
                <a:srgbClr val="00206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2" name="TextBox 1"/>
          <p:cNvSpPr txBox="1"/>
          <p:nvPr/>
        </p:nvSpPr>
        <p:spPr>
          <a:xfrm>
            <a:off x="366949" y="159547"/>
            <a:ext cx="3696642" cy="646331"/>
          </a:xfrm>
          <a:prstGeom prst="rect">
            <a:avLst/>
          </a:prstGeom>
          <a:noFill/>
        </p:spPr>
        <p:txBody>
          <a:bodyPr wrap="square" rtlCol="0">
            <a:spAutoFit/>
          </a:bodyPr>
          <a:lstStyle/>
          <a:p>
            <a:r>
              <a:rPr lang="en-US" sz="3600" b="1"/>
              <a:t>Bài 2: Em hãy tìm</a:t>
            </a:r>
          </a:p>
        </p:txBody>
      </p:sp>
    </p:spTree>
    <p:extLst>
      <p:ext uri="{BB962C8B-B14F-4D97-AF65-F5344CB8AC3E}">
        <p14:creationId xmlns:p14="http://schemas.microsoft.com/office/powerpoint/2010/main" val="145525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079" y="0"/>
            <a:ext cx="12192000" cy="6858000"/>
          </a:xfrm>
          <a:prstGeom prst="rect">
            <a:avLst/>
          </a:prstGeom>
        </p:spPr>
      </p:pic>
      <p:sp>
        <p:nvSpPr>
          <p:cNvPr id="2" name="TextBox 1"/>
          <p:cNvSpPr txBox="1"/>
          <p:nvPr/>
        </p:nvSpPr>
        <p:spPr>
          <a:xfrm>
            <a:off x="1837476" y="269867"/>
            <a:ext cx="1276538" cy="646331"/>
          </a:xfrm>
          <a:prstGeom prst="rect">
            <a:avLst/>
          </a:prstGeom>
          <a:noFill/>
        </p:spPr>
        <p:txBody>
          <a:bodyPr wrap="square" rtlCol="0">
            <a:spAutoFit/>
          </a:bodyPr>
          <a:lstStyle/>
          <a:p>
            <a:r>
              <a:rPr lang="en-US" sz="3600" b="1"/>
              <a:t>Bài 3</a:t>
            </a:r>
          </a:p>
        </p:txBody>
      </p:sp>
      <p:sp>
        <p:nvSpPr>
          <p:cNvPr id="3" name="TextBox 2"/>
          <p:cNvSpPr txBox="1"/>
          <p:nvPr/>
        </p:nvSpPr>
        <p:spPr>
          <a:xfrm>
            <a:off x="2027976" y="823865"/>
            <a:ext cx="7939890" cy="1754326"/>
          </a:xfrm>
          <a:prstGeom prst="rect">
            <a:avLst/>
          </a:prstGeom>
          <a:noFill/>
        </p:spPr>
        <p:txBody>
          <a:bodyPr wrap="square" rtlCol="0">
            <a:spAutoFit/>
          </a:bodyPr>
          <a:lstStyle/>
          <a:p>
            <a:r>
              <a:rPr lang="en-US" sz="3600"/>
              <a:t>      Viết đoạn văn khoảng 7 câu phân tích một câu tục ngữ em yêu thích trong chủ đề trên</a:t>
            </a:r>
          </a:p>
        </p:txBody>
      </p:sp>
      <p:sp>
        <p:nvSpPr>
          <p:cNvPr id="7" name="TextBox 6"/>
          <p:cNvSpPr txBox="1"/>
          <p:nvPr/>
        </p:nvSpPr>
        <p:spPr>
          <a:xfrm>
            <a:off x="2027976" y="2551837"/>
            <a:ext cx="7695446" cy="2308324"/>
          </a:xfrm>
          <a:prstGeom prst="rect">
            <a:avLst/>
          </a:prstGeom>
          <a:noFill/>
          <a:ln w="3175">
            <a:solidFill>
              <a:schemeClr val="tx1"/>
            </a:solidFill>
          </a:ln>
        </p:spPr>
        <p:txBody>
          <a:bodyPr wrap="square" rtlCol="0">
            <a:spAutoFit/>
          </a:bodyPr>
          <a:lstStyle/>
          <a:p>
            <a:r>
              <a:rPr lang="en-US" sz="3600" b="1"/>
              <a:t>HDVN:</a:t>
            </a:r>
            <a:endParaRPr lang="en-US" sz="3600"/>
          </a:p>
          <a:p>
            <a:r>
              <a:rPr lang="en-US" sz="3600"/>
              <a:t>	Sưu tầm những câu tục ngữ theo chủ đề thiên nhiên và lao động sản xuất, con người và xã hội (theo nhóm)</a:t>
            </a:r>
          </a:p>
        </p:txBody>
      </p:sp>
    </p:spTree>
    <p:extLst>
      <p:ext uri="{BB962C8B-B14F-4D97-AF65-F5344CB8AC3E}">
        <p14:creationId xmlns:p14="http://schemas.microsoft.com/office/powerpoint/2010/main" val="336349664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3432420" y="459440"/>
            <a:ext cx="6131807" cy="830997"/>
          </a:xfrm>
          <a:prstGeom prst="rect">
            <a:avLst/>
          </a:prstGeom>
          <a:noFill/>
        </p:spPr>
        <p:txBody>
          <a:bodyPr wrap="non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I. TÌM HIỂU CHUNG</a:t>
            </a:r>
          </a:p>
        </p:txBody>
      </p:sp>
      <p:sp>
        <p:nvSpPr>
          <p:cNvPr id="2" name="TextBox 1"/>
          <p:cNvSpPr txBox="1"/>
          <p:nvPr/>
        </p:nvSpPr>
        <p:spPr>
          <a:xfrm>
            <a:off x="3809827" y="1367381"/>
            <a:ext cx="7109810" cy="2554545"/>
          </a:xfrm>
          <a:prstGeom prst="rect">
            <a:avLst/>
          </a:prstGeom>
          <a:noFill/>
        </p:spPr>
        <p:txBody>
          <a:bodyPr wrap="square" rtlCol="0">
            <a:spAutoFit/>
          </a:bodyPr>
          <a:lstStyle/>
          <a:p>
            <a:pPr marL="514350" indent="-514350">
              <a:buAutoNum type="arabicPeriod"/>
            </a:pPr>
            <a:r>
              <a:rPr lang="en-US" sz="3200" b="1">
                <a:solidFill>
                  <a:srgbClr val="FF0000"/>
                </a:solidFill>
              </a:rPr>
              <a:t>Tục ngữ:</a:t>
            </a:r>
            <a:endParaRPr lang="en-US" sz="3200"/>
          </a:p>
          <a:p>
            <a:pPr marL="457200" indent="-457200">
              <a:buFontTx/>
              <a:buChar char="-"/>
            </a:pPr>
            <a:r>
              <a:rPr lang="en-US" sz="3200"/>
              <a:t>Là “túi khôn dân gian” vô tận</a:t>
            </a:r>
          </a:p>
          <a:p>
            <a:pPr marL="457200" indent="-457200">
              <a:buFontTx/>
              <a:buChar char="-"/>
            </a:pPr>
            <a:r>
              <a:rPr lang="en-US" sz="3200"/>
              <a:t>Mang đậm tính triết lí nhưng cũng là </a:t>
            </a:r>
          </a:p>
          <a:p>
            <a:r>
              <a:rPr lang="en-US" sz="3200"/>
              <a:t>“cây đời mãi mãi xanh tươi”</a:t>
            </a:r>
          </a:p>
          <a:p>
            <a:r>
              <a:rPr lang="en-US" sz="3200" b="1">
                <a:solidFill>
                  <a:srgbClr val="FF0000"/>
                </a:solidFill>
              </a:rPr>
              <a:t>2. Chủ đề: </a:t>
            </a:r>
            <a:r>
              <a:rPr lang="en-US" sz="3200"/>
              <a:t>con người và xã hội</a:t>
            </a:r>
          </a:p>
        </p:txBody>
      </p:sp>
    </p:spTree>
    <p:extLst>
      <p:ext uri="{BB962C8B-B14F-4D97-AF65-F5344CB8AC3E}">
        <p14:creationId xmlns:p14="http://schemas.microsoft.com/office/powerpoint/2010/main" val="392791812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011" y="1882645"/>
            <a:ext cx="12192000" cy="5138317"/>
            <a:chOff x="-17011" y="1882645"/>
            <a:chExt cx="12192000" cy="5138317"/>
          </a:xfrm>
        </p:grpSpPr>
        <p:pic>
          <p:nvPicPr>
            <p:cNvPr id="5" name="Picture 4"/>
            <p:cNvPicPr>
              <a:picLocks noChangeAspect="1"/>
            </p:cNvPicPr>
            <p:nvPr/>
          </p:nvPicPr>
          <p:blipFill>
            <a:blip r:embed="rId2"/>
            <a:stretch>
              <a:fillRect/>
            </a:stretch>
          </p:blipFill>
          <p:spPr>
            <a:xfrm>
              <a:off x="-17011" y="1882645"/>
              <a:ext cx="12192000" cy="5138317"/>
            </a:xfrm>
            <a:prstGeom prst="rect">
              <a:avLst/>
            </a:prstGeom>
          </p:spPr>
        </p:pic>
        <p:sp>
          <p:nvSpPr>
            <p:cNvPr id="6" name="Oval 5"/>
            <p:cNvSpPr/>
            <p:nvPr/>
          </p:nvSpPr>
          <p:spPr>
            <a:xfrm>
              <a:off x="4772025" y="3676650"/>
              <a:ext cx="264795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418371" y="1351117"/>
            <a:ext cx="8991600" cy="4524315"/>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defRPr/>
            </a:pPr>
            <a:r>
              <a:rPr lang="en-US" sz="3200" b="1" i="1" spc="150" dirty="0">
                <a:ln w="11430"/>
                <a:latin typeface="Times New Roman" pitchFamily="18" charset="0"/>
                <a:cs typeface="Times New Roman" pitchFamily="18" charset="0"/>
              </a:rPr>
              <a:t>1. Một mặt người bằng mười mặt của.</a:t>
            </a:r>
          </a:p>
          <a:p>
            <a:pPr>
              <a:defRPr/>
            </a:pPr>
            <a:r>
              <a:rPr lang="en-US" sz="3200" b="1" i="1" spc="150">
                <a:ln w="11430"/>
                <a:latin typeface="Times New Roman" pitchFamily="18" charset="0"/>
                <a:cs typeface="Times New Roman" pitchFamily="18" charset="0"/>
              </a:rPr>
              <a:t>2. Cái răng, cái tóc là góc con người.</a:t>
            </a:r>
          </a:p>
          <a:p>
            <a:pPr>
              <a:defRPr/>
            </a:pPr>
            <a:r>
              <a:rPr lang="en-US" sz="3200" b="1" i="1" spc="150">
                <a:ln w="11430"/>
                <a:latin typeface="Times New Roman" pitchFamily="18" charset="0"/>
                <a:cs typeface="Times New Roman" pitchFamily="18" charset="0"/>
              </a:rPr>
              <a:t>3</a:t>
            </a:r>
            <a:r>
              <a:rPr lang="en-US" sz="3200" b="1" i="1" spc="150" dirty="0">
                <a:ln w="11430"/>
                <a:latin typeface="Times New Roman" pitchFamily="18" charset="0"/>
                <a:cs typeface="Times New Roman" pitchFamily="18" charset="0"/>
              </a:rPr>
              <a:t>. Đói cho sạch, rách cho thơm.</a:t>
            </a:r>
          </a:p>
          <a:p>
            <a:pPr>
              <a:defRPr/>
            </a:pPr>
            <a:r>
              <a:rPr lang="en-US" sz="3200" b="1" i="1" spc="150">
                <a:ln w="11430"/>
                <a:latin typeface="Times New Roman" pitchFamily="18" charset="0"/>
                <a:cs typeface="Times New Roman" pitchFamily="18" charset="0"/>
              </a:rPr>
              <a:t>5</a:t>
            </a:r>
            <a:r>
              <a:rPr lang="en-US" sz="3200" b="1" i="1" spc="150" dirty="0">
                <a:ln w="11430"/>
                <a:latin typeface="Times New Roman" pitchFamily="18" charset="0"/>
                <a:cs typeface="Times New Roman" pitchFamily="18" charset="0"/>
              </a:rPr>
              <a:t>. Không thầy đố mày làm </a:t>
            </a:r>
            <a:r>
              <a:rPr lang="en-US" sz="3200" b="1" i="1" spc="150">
                <a:ln w="11430"/>
                <a:latin typeface="Times New Roman" pitchFamily="18" charset="0"/>
                <a:cs typeface="Times New Roman" pitchFamily="18" charset="0"/>
              </a:rPr>
              <a:t>nên.</a:t>
            </a:r>
          </a:p>
          <a:p>
            <a:pPr>
              <a:defRPr/>
            </a:pPr>
            <a:r>
              <a:rPr lang="en-US" sz="3200" b="1" i="1" spc="150">
                <a:ln w="11430"/>
                <a:latin typeface="Times New Roman" pitchFamily="18" charset="0"/>
                <a:cs typeface="Times New Roman" pitchFamily="18" charset="0"/>
              </a:rPr>
              <a:t>6. Học thầy không tày học bạn.</a:t>
            </a:r>
          </a:p>
          <a:p>
            <a:pPr marL="514350" indent="-514350">
              <a:buFontTx/>
              <a:buAutoNum type="arabicPeriod" startAt="7"/>
              <a:defRPr/>
            </a:pPr>
            <a:r>
              <a:rPr lang="en-US" sz="3200" b="1" i="1" spc="150">
                <a:ln w="11430"/>
                <a:latin typeface="Times New Roman" pitchFamily="18" charset="0"/>
                <a:cs typeface="Times New Roman" pitchFamily="18" charset="0"/>
              </a:rPr>
              <a:t>Thương người như thể thương thân.</a:t>
            </a:r>
          </a:p>
          <a:p>
            <a:pPr indent="-514350">
              <a:buFontTx/>
              <a:buAutoNum type="arabicPeriod" startAt="7"/>
              <a:defRPr/>
            </a:pPr>
            <a:r>
              <a:rPr lang="en-US" sz="3200" b="1" i="1" spc="150">
                <a:ln w="11430"/>
                <a:latin typeface="Times New Roman" pitchFamily="18" charset="0"/>
                <a:cs typeface="Times New Roman" pitchFamily="18" charset="0"/>
              </a:rPr>
              <a:t>Ăn </a:t>
            </a:r>
            <a:r>
              <a:rPr lang="en-US" sz="3200" b="1" i="1" spc="150" dirty="0">
                <a:ln w="11430"/>
                <a:latin typeface="Times New Roman" pitchFamily="18" charset="0"/>
                <a:cs typeface="Times New Roman" pitchFamily="18" charset="0"/>
              </a:rPr>
              <a:t>quả nhớ kẻ trồng cây.</a:t>
            </a:r>
          </a:p>
          <a:p>
            <a:pPr indent="-514350">
              <a:buFontTx/>
              <a:buAutoNum type="arabicPeriod" startAt="7"/>
              <a:defRPr/>
            </a:pPr>
            <a:r>
              <a:rPr lang="en-US" sz="3200" b="1" i="1" spc="150" dirty="0">
                <a:ln w="11430"/>
                <a:latin typeface="Times New Roman" pitchFamily="18" charset="0"/>
                <a:cs typeface="Times New Roman" pitchFamily="18" charset="0"/>
              </a:rPr>
              <a:t>Một cây làm chẳng nên non</a:t>
            </a:r>
          </a:p>
          <a:p>
            <a:pPr>
              <a:defRPr/>
            </a:pPr>
            <a:r>
              <a:rPr lang="en-US" sz="3200" b="1" i="1" spc="150" dirty="0">
                <a:ln w="11430"/>
                <a:latin typeface="Times New Roman" pitchFamily="18" charset="0"/>
                <a:cs typeface="Times New Roman" pitchFamily="18" charset="0"/>
              </a:rPr>
              <a:t>   Ba cây chụm lại nên hòn núi cao.</a:t>
            </a:r>
          </a:p>
        </p:txBody>
      </p:sp>
      <p:pic>
        <p:nvPicPr>
          <p:cNvPr id="10" name="Picture 9"/>
          <p:cNvPicPr>
            <a:picLocks noChangeAspect="1"/>
          </p:cNvPicPr>
          <p:nvPr/>
        </p:nvPicPr>
        <p:blipFill>
          <a:blip r:embed="rId3"/>
          <a:stretch>
            <a:fillRect/>
          </a:stretch>
        </p:blipFill>
        <p:spPr>
          <a:xfrm>
            <a:off x="1399074" y="122393"/>
            <a:ext cx="9102117" cy="1597290"/>
          </a:xfrm>
          <a:prstGeom prst="rect">
            <a:avLst/>
          </a:prstGeom>
        </p:spPr>
      </p:pic>
    </p:spTree>
    <p:extLst>
      <p:ext uri="{BB962C8B-B14F-4D97-AF65-F5344CB8AC3E}">
        <p14:creationId xmlns:p14="http://schemas.microsoft.com/office/powerpoint/2010/main" val="35272657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011" y="1882645"/>
            <a:ext cx="12192000" cy="5138317"/>
            <a:chOff x="-17011" y="1882645"/>
            <a:chExt cx="12192000" cy="5138317"/>
          </a:xfrm>
        </p:grpSpPr>
        <p:pic>
          <p:nvPicPr>
            <p:cNvPr id="5" name="Picture 4"/>
            <p:cNvPicPr>
              <a:picLocks noChangeAspect="1"/>
            </p:cNvPicPr>
            <p:nvPr/>
          </p:nvPicPr>
          <p:blipFill>
            <a:blip r:embed="rId2"/>
            <a:stretch>
              <a:fillRect/>
            </a:stretch>
          </p:blipFill>
          <p:spPr>
            <a:xfrm>
              <a:off x="-17011" y="1882645"/>
              <a:ext cx="12192000" cy="5138317"/>
            </a:xfrm>
            <a:prstGeom prst="rect">
              <a:avLst/>
            </a:prstGeom>
          </p:spPr>
        </p:pic>
        <p:sp>
          <p:nvSpPr>
            <p:cNvPr id="6" name="Oval 5"/>
            <p:cNvSpPr/>
            <p:nvPr/>
          </p:nvSpPr>
          <p:spPr>
            <a:xfrm>
              <a:off x="4772025" y="3676650"/>
              <a:ext cx="264795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418371" y="1970242"/>
            <a:ext cx="7544779" cy="3046988"/>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3200" b="1" i="1" spc="150" dirty="0">
                <a:ln w="11430"/>
                <a:solidFill>
                  <a:srgbClr val="0070C0"/>
                </a:solidFill>
                <a:latin typeface="Times New Roman" pitchFamily="18" charset="0"/>
                <a:cs typeface="Times New Roman" pitchFamily="18" charset="0"/>
              </a:rPr>
              <a:t>1. Một mặt người bằng mười mặt của.</a:t>
            </a:r>
          </a:p>
          <a:p>
            <a:pPr>
              <a:defRPr/>
            </a:pPr>
            <a:r>
              <a:rPr lang="en-US" sz="3200" b="1" i="1" spc="150">
                <a:ln w="11430"/>
                <a:solidFill>
                  <a:srgbClr val="0070C0"/>
                </a:solidFill>
                <a:latin typeface="Times New Roman" pitchFamily="18" charset="0"/>
                <a:cs typeface="Times New Roman" pitchFamily="18" charset="0"/>
              </a:rPr>
              <a:t>3</a:t>
            </a:r>
            <a:r>
              <a:rPr lang="en-US" sz="3200" b="1" i="1" spc="150" dirty="0">
                <a:ln w="11430"/>
                <a:solidFill>
                  <a:srgbClr val="0070C0"/>
                </a:solidFill>
                <a:latin typeface="Times New Roman" pitchFamily="18" charset="0"/>
                <a:cs typeface="Times New Roman" pitchFamily="18" charset="0"/>
              </a:rPr>
              <a:t>. Đói cho sạch, rách cho thơm.</a:t>
            </a:r>
          </a:p>
          <a:p>
            <a:pPr>
              <a:defRPr/>
            </a:pPr>
            <a:r>
              <a:rPr lang="en-US" sz="3200" b="1" i="1" spc="150">
                <a:ln w="11430"/>
                <a:solidFill>
                  <a:srgbClr val="0070C0"/>
                </a:solidFill>
                <a:latin typeface="Times New Roman" pitchFamily="18" charset="0"/>
                <a:cs typeface="Times New Roman" pitchFamily="18" charset="0"/>
              </a:rPr>
              <a:t>5</a:t>
            </a:r>
            <a:r>
              <a:rPr lang="en-US" sz="3200" b="1" i="1" spc="150" dirty="0">
                <a:ln w="11430"/>
                <a:solidFill>
                  <a:srgbClr val="0070C0"/>
                </a:solidFill>
                <a:latin typeface="Times New Roman" pitchFamily="18" charset="0"/>
                <a:cs typeface="Times New Roman" pitchFamily="18" charset="0"/>
              </a:rPr>
              <a:t>. Không thầy đố mày làm </a:t>
            </a:r>
            <a:r>
              <a:rPr lang="en-US" sz="3200" b="1" i="1" spc="150">
                <a:ln w="11430"/>
                <a:solidFill>
                  <a:srgbClr val="0070C0"/>
                </a:solidFill>
                <a:latin typeface="Times New Roman" pitchFamily="18" charset="0"/>
                <a:cs typeface="Times New Roman" pitchFamily="18" charset="0"/>
              </a:rPr>
              <a:t>nên.</a:t>
            </a:r>
          </a:p>
          <a:p>
            <a:pPr indent="-514350">
              <a:buFontTx/>
              <a:buAutoNum type="arabicPeriod" startAt="7"/>
              <a:defRPr/>
            </a:pPr>
            <a:r>
              <a:rPr lang="en-US" sz="3200" b="1" i="1" spc="150">
                <a:ln w="11430"/>
                <a:solidFill>
                  <a:srgbClr val="0070C0"/>
                </a:solidFill>
                <a:latin typeface="Times New Roman" pitchFamily="18" charset="0"/>
                <a:cs typeface="Times New Roman" pitchFamily="18" charset="0"/>
              </a:rPr>
              <a:t>Ăn </a:t>
            </a:r>
            <a:r>
              <a:rPr lang="en-US" sz="3200" b="1" i="1" spc="150" dirty="0">
                <a:ln w="11430"/>
                <a:solidFill>
                  <a:srgbClr val="0070C0"/>
                </a:solidFill>
                <a:latin typeface="Times New Roman" pitchFamily="18" charset="0"/>
                <a:cs typeface="Times New Roman" pitchFamily="18" charset="0"/>
              </a:rPr>
              <a:t>quả nhớ kẻ trồng cây.</a:t>
            </a:r>
          </a:p>
          <a:p>
            <a:pPr indent="-514350">
              <a:buFontTx/>
              <a:buAutoNum type="arabicPeriod" startAt="7"/>
              <a:defRPr/>
            </a:pPr>
            <a:r>
              <a:rPr lang="en-US" sz="3200" b="1" i="1" spc="150" dirty="0">
                <a:ln w="11430"/>
                <a:solidFill>
                  <a:srgbClr val="0070C0"/>
                </a:solidFill>
                <a:latin typeface="Times New Roman" pitchFamily="18" charset="0"/>
                <a:cs typeface="Times New Roman" pitchFamily="18" charset="0"/>
              </a:rPr>
              <a:t>Một cây làm chẳng nên non</a:t>
            </a:r>
          </a:p>
          <a:p>
            <a:pPr>
              <a:defRPr/>
            </a:pPr>
            <a:r>
              <a:rPr lang="en-US" sz="3200" b="1" i="1" spc="150" dirty="0">
                <a:ln w="11430"/>
                <a:solidFill>
                  <a:srgbClr val="0070C0"/>
                </a:solidFill>
                <a:latin typeface="Times New Roman" pitchFamily="18" charset="0"/>
                <a:cs typeface="Times New Roman" pitchFamily="18" charset="0"/>
              </a:rPr>
              <a:t>   Ba cây chụm lại nên hòn núi cao.</a:t>
            </a:r>
          </a:p>
        </p:txBody>
      </p:sp>
      <p:pic>
        <p:nvPicPr>
          <p:cNvPr id="8" name="Picture 7"/>
          <p:cNvPicPr>
            <a:picLocks noChangeAspect="1"/>
          </p:cNvPicPr>
          <p:nvPr/>
        </p:nvPicPr>
        <p:blipFill>
          <a:blip r:embed="rId3"/>
          <a:stretch>
            <a:fillRect/>
          </a:stretch>
        </p:blipFill>
        <p:spPr>
          <a:xfrm>
            <a:off x="1399074" y="122393"/>
            <a:ext cx="9102117" cy="1597290"/>
          </a:xfrm>
          <a:prstGeom prst="rect">
            <a:avLst/>
          </a:prstGeom>
        </p:spPr>
      </p:pic>
    </p:spTree>
    <p:extLst>
      <p:ext uri="{BB962C8B-B14F-4D97-AF65-F5344CB8AC3E}">
        <p14:creationId xmlns:p14="http://schemas.microsoft.com/office/powerpoint/2010/main" val="42227516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987086" y="902295"/>
            <a:ext cx="8366714"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II. ĐỌC – HIỂU VĂN BẢN</a:t>
            </a:r>
          </a:p>
        </p:txBody>
      </p:sp>
    </p:spTree>
    <p:extLst>
      <p:ext uri="{BB962C8B-B14F-4D97-AF65-F5344CB8AC3E}">
        <p14:creationId xmlns:p14="http://schemas.microsoft.com/office/powerpoint/2010/main" val="2310632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3207870" y="1112564"/>
            <a:ext cx="6850978"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II. ĐỌC – HIỂU VĂN BẢN</a:t>
            </a:r>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2084268" y="313833"/>
            <a:ext cx="7878439" cy="646331"/>
          </a:xfrm>
          <a:prstGeom prst="rect">
            <a:avLst/>
          </a:prstGeom>
          <a:noFill/>
        </p:spPr>
        <p:txBody>
          <a:bodyPr wrap="square" rtlCol="0">
            <a:spAutoFit/>
          </a:bodyPr>
          <a:lstStyle/>
          <a:p>
            <a:r>
              <a:rPr lang="en-US" sz="3200" b="1" u="sng">
                <a:latin typeface="Times New Roman" panose="02020603050405020304" pitchFamily="18" charset="0"/>
                <a:cs typeface="Times New Roman" panose="02020603050405020304" pitchFamily="18" charset="0"/>
              </a:rPr>
              <a:t>Câu 1</a:t>
            </a:r>
            <a:r>
              <a:rPr lang="en-US" sz="3200" b="1">
                <a:latin typeface="Times New Roman" panose="02020603050405020304" pitchFamily="18" charset="0"/>
                <a:cs typeface="Times New Roman" panose="02020603050405020304" pitchFamily="18" charset="0"/>
              </a:rPr>
              <a:t>.</a:t>
            </a:r>
            <a:r>
              <a:rPr lang="en-US" sz="3600" b="1" i="1">
                <a:latin typeface="Times New Roman" panose="02020603050405020304" pitchFamily="18" charset="0"/>
                <a:cs typeface="Times New Roman" panose="02020603050405020304" pitchFamily="18" charset="0"/>
              </a:rPr>
              <a:t> Một</a:t>
            </a:r>
            <a:r>
              <a:rPr lang="en-US" sz="3200" b="1" i="1">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mặt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người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mười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mặt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của</a:t>
            </a:r>
            <a:endParaRPr lang="en-US" sz="32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452770" y="1012039"/>
            <a:ext cx="6298519" cy="584775"/>
          </a:xfrm>
          <a:prstGeom prst="rect">
            <a:avLst/>
          </a:prstGeom>
          <a:noFill/>
        </p:spPr>
        <p:txBody>
          <a:bodyPr wrap="none" rtlCol="0">
            <a:spAutoFit/>
          </a:bodyPr>
          <a:lstStyle/>
          <a:p>
            <a:r>
              <a:rPr lang="en-US" sz="3200" b="1" u="sng">
                <a:latin typeface="Times New Roman" panose="02020603050405020304" pitchFamily="18" charset="0"/>
                <a:cs typeface="Times New Roman" panose="02020603050405020304" pitchFamily="18" charset="0"/>
              </a:rPr>
              <a:t>Câu 3.</a:t>
            </a:r>
            <a:r>
              <a:rPr lang="en-US" sz="3200" b="1" i="1">
                <a:latin typeface="Times New Roman" panose="02020603050405020304" pitchFamily="18" charset="0"/>
                <a:cs typeface="Times New Roman" panose="02020603050405020304" pitchFamily="18" charset="0"/>
              </a:rPr>
              <a:t> Đói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rách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thơm</a:t>
            </a:r>
            <a:endParaRPr lang="en-US" sz="3200" b="1" i="1" dirty="0">
              <a:latin typeface="Times New Roman" panose="02020603050405020304" pitchFamily="18" charset="0"/>
              <a:cs typeface="Times New Roman" panose="02020603050405020304" pitchFamily="18" charset="0"/>
            </a:endParaRPr>
          </a:p>
        </p:txBody>
      </p:sp>
      <p:sp>
        <p:nvSpPr>
          <p:cNvPr id="9" name="Oval 13"/>
          <p:cNvSpPr/>
          <p:nvPr/>
        </p:nvSpPr>
        <p:spPr>
          <a:xfrm>
            <a:off x="207711" y="1603676"/>
            <a:ext cx="6510679" cy="2534363"/>
          </a:xfrm>
          <a:custGeom>
            <a:avLst/>
            <a:gdLst>
              <a:gd name="connsiteX0" fmla="*/ 0 w 4422303"/>
              <a:gd name="connsiteY0" fmla="*/ 847725 h 1695450"/>
              <a:gd name="connsiteX1" fmla="*/ 2211152 w 4422303"/>
              <a:gd name="connsiteY1" fmla="*/ 0 h 1695450"/>
              <a:gd name="connsiteX2" fmla="*/ 4422304 w 4422303"/>
              <a:gd name="connsiteY2" fmla="*/ 847725 h 1695450"/>
              <a:gd name="connsiteX3" fmla="*/ 2211152 w 4422303"/>
              <a:gd name="connsiteY3" fmla="*/ 1695450 h 1695450"/>
              <a:gd name="connsiteX4" fmla="*/ 0 w 4422303"/>
              <a:gd name="connsiteY4" fmla="*/ 847725 h 1695450"/>
              <a:gd name="connsiteX0" fmla="*/ 19491 w 4441795"/>
              <a:gd name="connsiteY0" fmla="*/ 847725 h 1428750"/>
              <a:gd name="connsiteX1" fmla="*/ 2230643 w 4441795"/>
              <a:gd name="connsiteY1" fmla="*/ 0 h 1428750"/>
              <a:gd name="connsiteX2" fmla="*/ 4441795 w 4441795"/>
              <a:gd name="connsiteY2" fmla="*/ 847725 h 1428750"/>
              <a:gd name="connsiteX3" fmla="*/ 1525793 w 4441795"/>
              <a:gd name="connsiteY3" fmla="*/ 1428750 h 1428750"/>
              <a:gd name="connsiteX4" fmla="*/ 19491 w 4441795"/>
              <a:gd name="connsiteY4" fmla="*/ 847725 h 1428750"/>
              <a:gd name="connsiteX0" fmla="*/ 27299 w 4449603"/>
              <a:gd name="connsiteY0" fmla="*/ 733425 h 1314450"/>
              <a:gd name="connsiteX1" fmla="*/ 2409901 w 4449603"/>
              <a:gd name="connsiteY1" fmla="*/ 0 h 1314450"/>
              <a:gd name="connsiteX2" fmla="*/ 4449603 w 4449603"/>
              <a:gd name="connsiteY2" fmla="*/ 733425 h 1314450"/>
              <a:gd name="connsiteX3" fmla="*/ 1533601 w 4449603"/>
              <a:gd name="connsiteY3" fmla="*/ 1314450 h 1314450"/>
              <a:gd name="connsiteX4" fmla="*/ 27299 w 4449603"/>
              <a:gd name="connsiteY4" fmla="*/ 7334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3" h="1314450">
                <a:moveTo>
                  <a:pt x="27299" y="733425"/>
                </a:moveTo>
                <a:cubicBezTo>
                  <a:pt x="173349" y="514350"/>
                  <a:pt x="1188715" y="0"/>
                  <a:pt x="2409901" y="0"/>
                </a:cubicBezTo>
                <a:cubicBezTo>
                  <a:pt x="3631087" y="0"/>
                  <a:pt x="4449603" y="265239"/>
                  <a:pt x="4449603" y="733425"/>
                </a:cubicBezTo>
                <a:cubicBezTo>
                  <a:pt x="4449603" y="1201611"/>
                  <a:pt x="2754787" y="1314450"/>
                  <a:pt x="1533601" y="1314450"/>
                </a:cubicBezTo>
                <a:cubicBezTo>
                  <a:pt x="312415" y="1314450"/>
                  <a:pt x="-118751" y="952500"/>
                  <a:pt x="27299" y="73342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Times New Roman" panose="02020603050405020304" pitchFamily="18" charset="0"/>
              <a:cs typeface="Times New Roman" panose="02020603050405020304" pitchFamily="18" charset="0"/>
            </a:endParaRPr>
          </a:p>
          <a:p>
            <a:pPr algn="ctr"/>
            <a:r>
              <a:rPr lang="en-US" sz="2800" b="1">
                <a:solidFill>
                  <a:schemeClr val="tx1"/>
                </a:solidFill>
                <a:latin typeface="Times New Roman" panose="02020603050405020304" pitchFamily="18" charset="0"/>
                <a:cs typeface="Times New Roman" panose="02020603050405020304" pitchFamily="18" charset="0"/>
              </a:rPr>
              <a:t>        Em có nhận xét gì về nghệ thuật, nội dung và bài học vận dụng rút ra từ mỗi câu tục ngữ trên?</a:t>
            </a:r>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Oval 13"/>
          <p:cNvSpPr/>
          <p:nvPr/>
        </p:nvSpPr>
        <p:spPr>
          <a:xfrm>
            <a:off x="5104259" y="3559384"/>
            <a:ext cx="6313539" cy="2610090"/>
          </a:xfrm>
          <a:custGeom>
            <a:avLst/>
            <a:gdLst>
              <a:gd name="connsiteX0" fmla="*/ 0 w 4422303"/>
              <a:gd name="connsiteY0" fmla="*/ 847725 h 1695450"/>
              <a:gd name="connsiteX1" fmla="*/ 2211152 w 4422303"/>
              <a:gd name="connsiteY1" fmla="*/ 0 h 1695450"/>
              <a:gd name="connsiteX2" fmla="*/ 4422304 w 4422303"/>
              <a:gd name="connsiteY2" fmla="*/ 847725 h 1695450"/>
              <a:gd name="connsiteX3" fmla="*/ 2211152 w 4422303"/>
              <a:gd name="connsiteY3" fmla="*/ 1695450 h 1695450"/>
              <a:gd name="connsiteX4" fmla="*/ 0 w 4422303"/>
              <a:gd name="connsiteY4" fmla="*/ 847725 h 1695450"/>
              <a:gd name="connsiteX0" fmla="*/ 19491 w 4441795"/>
              <a:gd name="connsiteY0" fmla="*/ 847725 h 1428750"/>
              <a:gd name="connsiteX1" fmla="*/ 2230643 w 4441795"/>
              <a:gd name="connsiteY1" fmla="*/ 0 h 1428750"/>
              <a:gd name="connsiteX2" fmla="*/ 4441795 w 4441795"/>
              <a:gd name="connsiteY2" fmla="*/ 847725 h 1428750"/>
              <a:gd name="connsiteX3" fmla="*/ 1525793 w 4441795"/>
              <a:gd name="connsiteY3" fmla="*/ 1428750 h 1428750"/>
              <a:gd name="connsiteX4" fmla="*/ 19491 w 4441795"/>
              <a:gd name="connsiteY4" fmla="*/ 847725 h 1428750"/>
              <a:gd name="connsiteX0" fmla="*/ 27299 w 4449603"/>
              <a:gd name="connsiteY0" fmla="*/ 733425 h 1314450"/>
              <a:gd name="connsiteX1" fmla="*/ 2409901 w 4449603"/>
              <a:gd name="connsiteY1" fmla="*/ 0 h 1314450"/>
              <a:gd name="connsiteX2" fmla="*/ 4449603 w 4449603"/>
              <a:gd name="connsiteY2" fmla="*/ 733425 h 1314450"/>
              <a:gd name="connsiteX3" fmla="*/ 1533601 w 4449603"/>
              <a:gd name="connsiteY3" fmla="*/ 1314450 h 1314450"/>
              <a:gd name="connsiteX4" fmla="*/ 27299 w 4449603"/>
              <a:gd name="connsiteY4" fmla="*/ 7334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3" h="1314450">
                <a:moveTo>
                  <a:pt x="27299" y="733425"/>
                </a:moveTo>
                <a:cubicBezTo>
                  <a:pt x="173349" y="514350"/>
                  <a:pt x="1188715" y="0"/>
                  <a:pt x="2409901" y="0"/>
                </a:cubicBezTo>
                <a:cubicBezTo>
                  <a:pt x="3631087" y="0"/>
                  <a:pt x="4449603" y="265239"/>
                  <a:pt x="4449603" y="733425"/>
                </a:cubicBezTo>
                <a:cubicBezTo>
                  <a:pt x="4449603" y="1201611"/>
                  <a:pt x="2754787" y="1314450"/>
                  <a:pt x="1533601" y="1314450"/>
                </a:cubicBezTo>
                <a:cubicBezTo>
                  <a:pt x="312415" y="1314450"/>
                  <a:pt x="-118751" y="952500"/>
                  <a:pt x="27299" y="733425"/>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Yêu cầu:</a:t>
            </a:r>
          </a:p>
          <a:p>
            <a:pPr algn="ctr"/>
            <a:r>
              <a:rPr lang="en-US" sz="2800" b="1">
                <a:solidFill>
                  <a:schemeClr val="tx1"/>
                </a:solidFill>
                <a:latin typeface="Times New Roman" panose="02020603050405020304" pitchFamily="18" charset="0"/>
                <a:cs typeface="Times New Roman" panose="02020603050405020304" pitchFamily="18" charset="0"/>
              </a:rPr>
              <a:t>        - HS trình bày kết quả trên phiếu bài tập nhóm đã chuẩn bị</a:t>
            </a:r>
          </a:p>
          <a:p>
            <a:pPr algn="ctr"/>
            <a:r>
              <a:rPr lang="en-US" sz="2800" b="1">
                <a:solidFill>
                  <a:schemeClr val="tx1"/>
                </a:solidFill>
                <a:latin typeface="Times New Roman" panose="02020603050405020304" pitchFamily="18" charset="0"/>
                <a:cs typeface="Times New Roman" panose="02020603050405020304" pitchFamily="18" charset="0"/>
              </a:rPr>
              <a:t>- Đại diện trình bày 2 phút.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042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421" y="280062"/>
            <a:ext cx="1837362" cy="584775"/>
          </a:xfrm>
          <a:prstGeom prst="rect">
            <a:avLst/>
          </a:prstGeom>
          <a:noFill/>
        </p:spPr>
        <p:txBody>
          <a:bodyPr wrap="none" rtlCol="0">
            <a:spAutoFit/>
          </a:bodyPr>
          <a:lstStyle/>
          <a:p>
            <a:r>
              <a:rPr lang="en-US" sz="3200" b="1" u="sng">
                <a:solidFill>
                  <a:srgbClr val="C00000"/>
                </a:solidFill>
                <a:latin typeface="Times New Roman" panose="02020603050405020304" pitchFamily="18" charset="0"/>
                <a:cs typeface="Times New Roman" panose="02020603050405020304" pitchFamily="18" charset="0"/>
              </a:rPr>
              <a:t>1. Câu 1.</a:t>
            </a:r>
            <a:r>
              <a:rPr lang="en-US" sz="3200" b="1">
                <a:solidFill>
                  <a:srgbClr val="C00000"/>
                </a:solidFill>
                <a:latin typeface="Times New Roman" panose="02020603050405020304" pitchFamily="18" charset="0"/>
                <a:cs typeface="Times New Roman" panose="02020603050405020304" pitchFamily="18" charset="0"/>
              </a:rPr>
              <a:t> </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07281" y="686459"/>
            <a:ext cx="6230413" cy="1569660"/>
          </a:xfrm>
          <a:prstGeom prst="rect">
            <a:avLst/>
          </a:prstGeom>
          <a:noFill/>
        </p:spPr>
        <p:txBody>
          <a:bodyPr wrap="square" rtlCol="0">
            <a:spAutoFit/>
          </a:bodyPr>
          <a:lstStyle/>
          <a:p>
            <a:r>
              <a:rPr lang="en-US" sz="3200" b="1" i="1">
                <a:solidFill>
                  <a:srgbClr val="FF0000"/>
                </a:solidFill>
                <a:latin typeface="Times New Roman" panose="02020603050405020304" pitchFamily="18" charset="0"/>
                <a:cs typeface="Times New Roman" panose="02020603050405020304" pitchFamily="18" charset="0"/>
              </a:rPr>
              <a:t>           Một</a:t>
            </a:r>
            <a:r>
              <a:rPr lang="en-US" sz="3200" b="1" i="1">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mặt</a:t>
            </a:r>
            <a:r>
              <a:rPr lang="en-US" sz="3200" b="1" i="1" dirty="0">
                <a:latin typeface="Times New Roman" panose="02020603050405020304" pitchFamily="18" charset="0"/>
                <a:cs typeface="Times New Roman" panose="02020603050405020304" pitchFamily="18" charset="0"/>
              </a:rPr>
              <a:t> </a:t>
            </a:r>
            <a:r>
              <a:rPr lang="en-US" sz="3200" b="1" i="1" u="sng" err="1">
                <a:latin typeface="Times New Roman" panose="02020603050405020304" pitchFamily="18" charset="0"/>
                <a:cs typeface="Times New Roman" panose="02020603050405020304" pitchFamily="18" charset="0"/>
              </a:rPr>
              <a:t>người</a:t>
            </a:r>
            <a:r>
              <a:rPr lang="en-US" sz="3200" b="1" i="1">
                <a:latin typeface="Times New Roman" panose="02020603050405020304" pitchFamily="18" charset="0"/>
                <a:cs typeface="Times New Roman" panose="02020603050405020304" pitchFamily="18" charset="0"/>
              </a:rPr>
              <a:t> </a:t>
            </a:r>
          </a:p>
          <a:p>
            <a:r>
              <a:rPr lang="en-US" sz="3200" b="1" i="1">
                <a:solidFill>
                  <a:schemeClr val="accent1">
                    <a:lumMod val="75000"/>
                  </a:schemeClr>
                </a:solidFill>
                <a:latin typeface="Times New Roman" panose="02020603050405020304" pitchFamily="18" charset="0"/>
                <a:cs typeface="Times New Roman" panose="02020603050405020304" pitchFamily="18" charset="0"/>
              </a:rPr>
              <a:t>bằng </a:t>
            </a:r>
          </a:p>
          <a:p>
            <a:r>
              <a:rPr lang="en-US" sz="3200" b="1" i="1">
                <a:solidFill>
                  <a:srgbClr val="FF0000"/>
                </a:solidFill>
                <a:latin typeface="Times New Roman" panose="02020603050405020304" pitchFamily="18" charset="0"/>
                <a:cs typeface="Times New Roman" panose="02020603050405020304" pitchFamily="18" charset="0"/>
              </a:rPr>
              <a:t>          </a:t>
            </a:r>
            <a:r>
              <a:rPr lang="en-US" sz="3200" b="1" i="1" u="sng">
                <a:solidFill>
                  <a:srgbClr val="FF0000"/>
                </a:solidFill>
                <a:latin typeface="Times New Roman" panose="02020603050405020304" pitchFamily="18" charset="0"/>
                <a:cs typeface="Times New Roman" panose="02020603050405020304" pitchFamily="18" charset="0"/>
              </a:rPr>
              <a:t>mười</a:t>
            </a:r>
            <a:r>
              <a:rPr lang="en-US" sz="3200" b="1" i="1">
                <a:solidFill>
                  <a:srgbClr val="FF0000"/>
                </a:solidFill>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mặt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của</a:t>
            </a:r>
            <a:endParaRPr lang="en-US" sz="3200" b="1" i="1"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2378783" y="676934"/>
            <a:ext cx="1300240" cy="190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71183" y="408870"/>
            <a:ext cx="0" cy="7899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07014" y="2377345"/>
            <a:ext cx="1300240" cy="190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54252" y="1861159"/>
            <a:ext cx="0" cy="789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0850" y="2599368"/>
            <a:ext cx="6334216" cy="2408912"/>
          </a:xfrm>
          <a:custGeom>
            <a:avLst/>
            <a:gdLst>
              <a:gd name="connsiteX0" fmla="*/ 0 w 4422303"/>
              <a:gd name="connsiteY0" fmla="*/ 847725 h 1695450"/>
              <a:gd name="connsiteX1" fmla="*/ 2211152 w 4422303"/>
              <a:gd name="connsiteY1" fmla="*/ 0 h 1695450"/>
              <a:gd name="connsiteX2" fmla="*/ 4422304 w 4422303"/>
              <a:gd name="connsiteY2" fmla="*/ 847725 h 1695450"/>
              <a:gd name="connsiteX3" fmla="*/ 2211152 w 4422303"/>
              <a:gd name="connsiteY3" fmla="*/ 1695450 h 1695450"/>
              <a:gd name="connsiteX4" fmla="*/ 0 w 4422303"/>
              <a:gd name="connsiteY4" fmla="*/ 847725 h 1695450"/>
              <a:gd name="connsiteX0" fmla="*/ 19491 w 4441795"/>
              <a:gd name="connsiteY0" fmla="*/ 847725 h 1428750"/>
              <a:gd name="connsiteX1" fmla="*/ 2230643 w 4441795"/>
              <a:gd name="connsiteY1" fmla="*/ 0 h 1428750"/>
              <a:gd name="connsiteX2" fmla="*/ 4441795 w 4441795"/>
              <a:gd name="connsiteY2" fmla="*/ 847725 h 1428750"/>
              <a:gd name="connsiteX3" fmla="*/ 1525793 w 4441795"/>
              <a:gd name="connsiteY3" fmla="*/ 1428750 h 1428750"/>
              <a:gd name="connsiteX4" fmla="*/ 19491 w 4441795"/>
              <a:gd name="connsiteY4" fmla="*/ 847725 h 1428750"/>
              <a:gd name="connsiteX0" fmla="*/ 27299 w 4449603"/>
              <a:gd name="connsiteY0" fmla="*/ 733425 h 1314450"/>
              <a:gd name="connsiteX1" fmla="*/ 2409901 w 4449603"/>
              <a:gd name="connsiteY1" fmla="*/ 0 h 1314450"/>
              <a:gd name="connsiteX2" fmla="*/ 4449603 w 4449603"/>
              <a:gd name="connsiteY2" fmla="*/ 733425 h 1314450"/>
              <a:gd name="connsiteX3" fmla="*/ 1533601 w 4449603"/>
              <a:gd name="connsiteY3" fmla="*/ 1314450 h 1314450"/>
              <a:gd name="connsiteX4" fmla="*/ 27299 w 4449603"/>
              <a:gd name="connsiteY4" fmla="*/ 7334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3" h="1314450">
                <a:moveTo>
                  <a:pt x="27299" y="733425"/>
                </a:moveTo>
                <a:cubicBezTo>
                  <a:pt x="173349" y="514350"/>
                  <a:pt x="1188715" y="0"/>
                  <a:pt x="2409901" y="0"/>
                </a:cubicBezTo>
                <a:cubicBezTo>
                  <a:pt x="3631087" y="0"/>
                  <a:pt x="4449603" y="265239"/>
                  <a:pt x="4449603" y="733425"/>
                </a:cubicBezTo>
                <a:cubicBezTo>
                  <a:pt x="4449603" y="1201611"/>
                  <a:pt x="2754787" y="1314450"/>
                  <a:pt x="1533601" y="1314450"/>
                </a:cubicBezTo>
                <a:cubicBezTo>
                  <a:pt x="312415" y="1314450"/>
                  <a:pt x="-118751" y="952500"/>
                  <a:pt x="27299" y="73342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Times New Roman" panose="02020603050405020304" pitchFamily="18" charset="0"/>
              <a:cs typeface="Times New Roman" panose="02020603050405020304" pitchFamily="18" charset="0"/>
            </a:endParaRPr>
          </a:p>
          <a:p>
            <a:pPr algn="ctr"/>
            <a:r>
              <a:rPr lang="en-US" sz="2800" b="1">
                <a:solidFill>
                  <a:schemeClr val="tx1"/>
                </a:solidFill>
                <a:latin typeface="Times New Roman" panose="02020603050405020304" pitchFamily="18" charset="0"/>
                <a:cs typeface="Times New Roman" panose="02020603050405020304" pitchFamily="18" charset="0"/>
              </a:rPr>
              <a:t>Nghệ thuật</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 Câu nói </a:t>
            </a:r>
            <a:r>
              <a:rPr lang="en-US" sz="2400" b="1">
                <a:solidFill>
                  <a:srgbClr val="FF0000"/>
                </a:solidFill>
                <a:latin typeface="Times New Roman" panose="02020603050405020304" pitchFamily="18" charset="0"/>
                <a:cs typeface="Times New Roman" panose="02020603050405020304" pitchFamily="18" charset="0"/>
              </a:rPr>
              <a:t>ngắn gọn, </a:t>
            </a:r>
            <a:r>
              <a:rPr lang="en-US" sz="2400">
                <a:solidFill>
                  <a:schemeClr val="tx1"/>
                </a:solidFill>
                <a:latin typeface="Times New Roman" panose="02020603050405020304" pitchFamily="18" charset="0"/>
                <a:cs typeface="Times New Roman" panose="02020603050405020304" pitchFamily="18" charset="0"/>
              </a:rPr>
              <a:t>2 vế, </a:t>
            </a:r>
            <a:r>
              <a:rPr lang="en-US" sz="2400" b="1">
                <a:solidFill>
                  <a:schemeClr val="tx1"/>
                </a:solidFill>
                <a:latin typeface="Times New Roman" panose="02020603050405020304" pitchFamily="18" charset="0"/>
                <a:cs typeface="Times New Roman" panose="02020603050405020304" pitchFamily="18" charset="0"/>
              </a:rPr>
              <a:t>vần</a:t>
            </a:r>
            <a:r>
              <a:rPr lang="en-US" sz="2400">
                <a:solidFill>
                  <a:schemeClr val="tx1"/>
                </a:solidFill>
                <a:latin typeface="Times New Roman" panose="02020603050405020304" pitchFamily="18" charset="0"/>
                <a:cs typeface="Times New Roman" panose="02020603050405020304" pitchFamily="18" charset="0"/>
              </a:rPr>
              <a:t> lưng</a:t>
            </a:r>
          </a:p>
          <a:p>
            <a:r>
              <a:rPr lang="en-US" sz="2400">
                <a:solidFill>
                  <a:schemeClr val="tx1"/>
                </a:solidFill>
                <a:latin typeface="Times New Roman" panose="02020603050405020304" pitchFamily="18" charset="0"/>
                <a:cs typeface="Times New Roman" panose="02020603050405020304" pitchFamily="18" charset="0"/>
              </a:rPr>
              <a:t>         - </a:t>
            </a:r>
            <a:r>
              <a:rPr lang="en-US" sz="2400" b="1">
                <a:solidFill>
                  <a:srgbClr val="FF0000"/>
                </a:solidFill>
                <a:latin typeface="Times New Roman" panose="02020603050405020304" pitchFamily="18" charset="0"/>
                <a:cs typeface="Times New Roman" panose="02020603050405020304" pitchFamily="18" charset="0"/>
              </a:rPr>
              <a:t>So sánh </a:t>
            </a:r>
            <a:r>
              <a:rPr lang="en-US" sz="2400">
                <a:solidFill>
                  <a:schemeClr val="tx1"/>
                </a:solidFill>
                <a:latin typeface="Times New Roman" panose="02020603050405020304" pitchFamily="18" charset="0"/>
                <a:cs typeface="Times New Roman" panose="02020603050405020304" pitchFamily="18" charset="0"/>
              </a:rPr>
              <a:t>“một” bằng “mười”</a:t>
            </a:r>
          </a:p>
          <a:p>
            <a:r>
              <a:rPr lang="en-US" sz="2400">
                <a:solidFill>
                  <a:schemeClr val="tx1"/>
                </a:solidFill>
                <a:latin typeface="Times New Roman" panose="02020603050405020304" pitchFamily="18" charset="0"/>
                <a:cs typeface="Times New Roman" panose="02020603050405020304" pitchFamily="18" charset="0"/>
              </a:rPr>
              <a:t>         - </a:t>
            </a:r>
            <a:r>
              <a:rPr lang="en-US" sz="2400" b="1">
                <a:solidFill>
                  <a:srgbClr val="00B050"/>
                </a:solidFill>
                <a:latin typeface="Times New Roman" panose="02020603050405020304" pitchFamily="18" charset="0"/>
                <a:cs typeface="Times New Roman" panose="02020603050405020304" pitchFamily="18" charset="0"/>
              </a:rPr>
              <a:t>Hoán dụ </a:t>
            </a:r>
            <a:r>
              <a:rPr lang="en-US" sz="2400">
                <a:solidFill>
                  <a:schemeClr val="tx1"/>
                </a:solidFill>
                <a:latin typeface="Times New Roman" panose="02020603050405020304" pitchFamily="18" charset="0"/>
                <a:cs typeface="Times New Roman" panose="02020603050405020304" pitchFamily="18" charset="0"/>
              </a:rPr>
              <a:t>“mặt người”</a:t>
            </a:r>
          </a:p>
          <a:p>
            <a:r>
              <a:rPr lang="en-US" sz="2400">
                <a:solidFill>
                  <a:schemeClr val="tx1"/>
                </a:solidFill>
                <a:latin typeface="Times New Roman" panose="02020603050405020304" pitchFamily="18" charset="0"/>
                <a:cs typeface="Times New Roman" panose="02020603050405020304" pitchFamily="18" charset="0"/>
              </a:rPr>
              <a:t>         - </a:t>
            </a:r>
            <a:r>
              <a:rPr lang="en-US" sz="2400" b="1">
                <a:solidFill>
                  <a:srgbClr val="00B050"/>
                </a:solidFill>
                <a:latin typeface="Times New Roman" panose="02020603050405020304" pitchFamily="18" charset="0"/>
                <a:cs typeface="Times New Roman" panose="02020603050405020304" pitchFamily="18" charset="0"/>
              </a:rPr>
              <a:t>Nhân hóa </a:t>
            </a:r>
            <a:r>
              <a:rPr lang="en-US" sz="2400">
                <a:solidFill>
                  <a:schemeClr val="tx1"/>
                </a:solidFill>
                <a:latin typeface="Times New Roman" panose="02020603050405020304" pitchFamily="18" charset="0"/>
                <a:cs typeface="Times New Roman" panose="02020603050405020304" pitchFamily="18" charset="0"/>
              </a:rPr>
              <a:t>“mặt của”</a:t>
            </a:r>
          </a:p>
          <a:p>
            <a:r>
              <a:rPr lang="en-US" sz="240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Oval 13"/>
          <p:cNvSpPr/>
          <p:nvPr/>
        </p:nvSpPr>
        <p:spPr>
          <a:xfrm>
            <a:off x="5770661" y="3990650"/>
            <a:ext cx="6313539" cy="2610090"/>
          </a:xfrm>
          <a:custGeom>
            <a:avLst/>
            <a:gdLst>
              <a:gd name="connsiteX0" fmla="*/ 0 w 4422303"/>
              <a:gd name="connsiteY0" fmla="*/ 847725 h 1695450"/>
              <a:gd name="connsiteX1" fmla="*/ 2211152 w 4422303"/>
              <a:gd name="connsiteY1" fmla="*/ 0 h 1695450"/>
              <a:gd name="connsiteX2" fmla="*/ 4422304 w 4422303"/>
              <a:gd name="connsiteY2" fmla="*/ 847725 h 1695450"/>
              <a:gd name="connsiteX3" fmla="*/ 2211152 w 4422303"/>
              <a:gd name="connsiteY3" fmla="*/ 1695450 h 1695450"/>
              <a:gd name="connsiteX4" fmla="*/ 0 w 4422303"/>
              <a:gd name="connsiteY4" fmla="*/ 847725 h 1695450"/>
              <a:gd name="connsiteX0" fmla="*/ 19491 w 4441795"/>
              <a:gd name="connsiteY0" fmla="*/ 847725 h 1428750"/>
              <a:gd name="connsiteX1" fmla="*/ 2230643 w 4441795"/>
              <a:gd name="connsiteY1" fmla="*/ 0 h 1428750"/>
              <a:gd name="connsiteX2" fmla="*/ 4441795 w 4441795"/>
              <a:gd name="connsiteY2" fmla="*/ 847725 h 1428750"/>
              <a:gd name="connsiteX3" fmla="*/ 1525793 w 4441795"/>
              <a:gd name="connsiteY3" fmla="*/ 1428750 h 1428750"/>
              <a:gd name="connsiteX4" fmla="*/ 19491 w 4441795"/>
              <a:gd name="connsiteY4" fmla="*/ 847725 h 1428750"/>
              <a:gd name="connsiteX0" fmla="*/ 27299 w 4449603"/>
              <a:gd name="connsiteY0" fmla="*/ 733425 h 1314450"/>
              <a:gd name="connsiteX1" fmla="*/ 2409901 w 4449603"/>
              <a:gd name="connsiteY1" fmla="*/ 0 h 1314450"/>
              <a:gd name="connsiteX2" fmla="*/ 4449603 w 4449603"/>
              <a:gd name="connsiteY2" fmla="*/ 733425 h 1314450"/>
              <a:gd name="connsiteX3" fmla="*/ 1533601 w 4449603"/>
              <a:gd name="connsiteY3" fmla="*/ 1314450 h 1314450"/>
              <a:gd name="connsiteX4" fmla="*/ 27299 w 4449603"/>
              <a:gd name="connsiteY4" fmla="*/ 733425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3" h="1314450">
                <a:moveTo>
                  <a:pt x="27299" y="733425"/>
                </a:moveTo>
                <a:cubicBezTo>
                  <a:pt x="173349" y="514350"/>
                  <a:pt x="1188715" y="0"/>
                  <a:pt x="2409901" y="0"/>
                </a:cubicBezTo>
                <a:cubicBezTo>
                  <a:pt x="3631087" y="0"/>
                  <a:pt x="4449603" y="265239"/>
                  <a:pt x="4449603" y="733425"/>
                </a:cubicBezTo>
                <a:cubicBezTo>
                  <a:pt x="4449603" y="1201611"/>
                  <a:pt x="2754787" y="1314450"/>
                  <a:pt x="1533601" y="1314450"/>
                </a:cubicBezTo>
                <a:cubicBezTo>
                  <a:pt x="312415" y="1314450"/>
                  <a:pt x="-118751" y="952500"/>
                  <a:pt x="27299" y="733425"/>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Nội dung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Con </a:t>
            </a:r>
            <a:r>
              <a:rPr lang="en-US" sz="2800" err="1">
                <a:solidFill>
                  <a:schemeClr val="tx1"/>
                </a:solidFill>
                <a:latin typeface="Times New Roman" panose="02020603050405020304" pitchFamily="18" charset="0"/>
                <a:cs typeface="Times New Roman" panose="02020603050405020304" pitchFamily="18" charset="0"/>
              </a:rPr>
              <a:t>người</a:t>
            </a:r>
            <a:r>
              <a:rPr lang="en-US" sz="2800">
                <a:solidFill>
                  <a:schemeClr val="tx1"/>
                </a:solidFill>
                <a:latin typeface="Times New Roman" panose="02020603050405020304" pitchFamily="18" charset="0"/>
                <a:cs typeface="Times New Roman" panose="02020603050405020304" pitchFamily="18" charset="0"/>
              </a:rPr>
              <a:t> quý </a:t>
            </a:r>
            <a:r>
              <a:rPr lang="en-US" sz="2800" err="1">
                <a:solidFill>
                  <a:schemeClr val="tx1"/>
                </a:solidFill>
                <a:latin typeface="Times New Roman" panose="02020603050405020304" pitchFamily="18" charset="0"/>
                <a:cs typeface="Times New Roman" panose="02020603050405020304" pitchFamily="18" charset="0"/>
              </a:rPr>
              <a:t>hơn</a:t>
            </a:r>
            <a:r>
              <a:rPr lang="en-US" sz="2800">
                <a:solidFill>
                  <a:schemeClr val="tx1"/>
                </a:solidFill>
                <a:latin typeface="Times New Roman" panose="02020603050405020304" pitchFamily="18" charset="0"/>
                <a:cs typeface="Times New Roman" panose="02020603050405020304" pitchFamily="18" charset="0"/>
              </a:rPr>
              <a:t> mọi thứ của </a:t>
            </a:r>
            <a:r>
              <a:rPr lang="en-US" sz="2800" dirty="0" err="1">
                <a:solidFill>
                  <a:schemeClr val="tx1"/>
                </a:solidFill>
                <a:latin typeface="Times New Roman" panose="02020603050405020304" pitchFamily="18" charset="0"/>
                <a:cs typeface="Times New Roman" panose="02020603050405020304" pitchFamily="18" charset="0"/>
              </a:rPr>
              <a:t>cải</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cs typeface="Times New Roman" panose="02020603050405020304" pitchFamily="18" charset="0"/>
              </a:rPr>
              <a:t>=&gt; </a:t>
            </a:r>
            <a:r>
              <a:rPr lang="en-US" sz="2800" b="1">
                <a:solidFill>
                  <a:srgbClr val="C00000"/>
                </a:solidFill>
                <a:latin typeface="Times New Roman" panose="02020603050405020304" pitchFamily="18" charset="0"/>
                <a:cs typeface="Times New Roman" panose="02020603050405020304" pitchFamily="18" charset="0"/>
              </a:rPr>
              <a:t>Tôn vinh giá trị của con </a:t>
            </a:r>
            <a:r>
              <a:rPr lang="en-US" sz="2800" b="1" dirty="0" err="1">
                <a:solidFill>
                  <a:srgbClr val="C00000"/>
                </a:solidFill>
                <a:latin typeface="Times New Roman" panose="02020603050405020304" pitchFamily="18" charset="0"/>
                <a:cs typeface="Times New Roman" panose="02020603050405020304" pitchFamily="18" charset="0"/>
              </a:rPr>
              <a:t>người</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1026" name="Picture 2" descr="Hình ảnh Thỏi Vàng Và Các Yếu Tố Tiền, Clipart Vàng, Yếu Tố đồng Xu, Sự  Giàu Có Vector và PNG với nền trong suốt để tải xuống miễn phí"/>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129" b="89028" l="6000" r="93333"/>
                    </a14:imgEffect>
                  </a14:imgLayer>
                </a14:imgProps>
              </a:ext>
              <a:ext uri="{28A0092B-C50C-407E-A947-70E740481C1C}">
                <a14:useLocalDpi xmlns:a14="http://schemas.microsoft.com/office/drawing/2010/main" val="0"/>
              </a:ext>
            </a:extLst>
          </a:blip>
          <a:srcRect/>
          <a:stretch>
            <a:fillRect/>
          </a:stretch>
        </p:blipFill>
        <p:spPr bwMode="auto">
          <a:xfrm>
            <a:off x="8711019" y="1387096"/>
            <a:ext cx="1413759" cy="1406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9738" b="89888" l="3372" r="99535">
                        <a14:foregroundMark x1="6047" y1="64794" x2="9302" y2="64794"/>
                        <a14:foregroundMark x1="18488" y1="66479" x2="19651" y2="75843"/>
                        <a14:foregroundMark x1="81512" y1="67978" x2="82791" y2="77903"/>
                        <a14:foregroundMark x1="4767" y1="65543" x2="6395" y2="65543"/>
                      </a14:backgroundRemoval>
                    </a14:imgEffect>
                  </a14:imgLayer>
                </a14:imgProps>
              </a:ext>
            </a:extLst>
          </a:blip>
          <a:stretch>
            <a:fillRect/>
          </a:stretch>
        </p:blipFill>
        <p:spPr>
          <a:xfrm>
            <a:off x="8732318" y="311585"/>
            <a:ext cx="1722999" cy="1069862"/>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9778" b="89778" l="3111" r="89778"/>
                    </a14:imgEffect>
                  </a14:imgLayer>
                </a14:imgProps>
              </a:ext>
            </a:extLst>
          </a:blip>
          <a:stretch>
            <a:fillRect/>
          </a:stretch>
        </p:blipFill>
        <p:spPr>
          <a:xfrm>
            <a:off x="10037033" y="1183493"/>
            <a:ext cx="1742848" cy="1742848"/>
          </a:xfrm>
          <a:prstGeom prst="rect">
            <a:avLst/>
          </a:prstGeom>
        </p:spPr>
      </p:pic>
      <p:pic>
        <p:nvPicPr>
          <p:cNvPr id="19" name="Picture 18"/>
          <p:cNvPicPr>
            <a:picLocks noChangeAspect="1"/>
          </p:cNvPicPr>
          <p:nvPr/>
        </p:nvPicPr>
        <p:blipFill>
          <a:blip r:embed="rId8"/>
          <a:stretch>
            <a:fillRect/>
          </a:stretch>
        </p:blipFill>
        <p:spPr>
          <a:xfrm>
            <a:off x="10617635" y="311585"/>
            <a:ext cx="1026149" cy="1026149"/>
          </a:xfrm>
          <a:prstGeom prst="rect">
            <a:avLst/>
          </a:prstGeom>
        </p:spPr>
      </p:pic>
      <p:sp>
        <p:nvSpPr>
          <p:cNvPr id="20" name="Rectangle 19"/>
          <p:cNvSpPr/>
          <p:nvPr/>
        </p:nvSpPr>
        <p:spPr>
          <a:xfrm>
            <a:off x="11234057" y="6299199"/>
            <a:ext cx="1320800" cy="415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3980" y="2420034"/>
            <a:ext cx="349038" cy="1992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780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par>
                                <p:cTn id="35" presetID="21" presetClass="entr" presetSubtype="1"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heel(1)">
                                      <p:cBhvr>
                                        <p:cTn id="37" dur="2000"/>
                                        <p:tgtEl>
                                          <p:spTgt spid="1026"/>
                                        </p:tgtEl>
                                      </p:cBhvr>
                                    </p:animEffect>
                                  </p:childTnLst>
                                </p:cTn>
                              </p:par>
                              <p:par>
                                <p:cTn id="38" presetID="21" presetClass="entr" presetSubtype="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heel(1)">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498358" y="3067205"/>
            <a:ext cx="8898650" cy="3750781"/>
          </a:xfrm>
          <a:prstGeom prst="rect">
            <a:avLst/>
          </a:prstGeom>
        </p:spPr>
      </p:pic>
      <p:sp>
        <p:nvSpPr>
          <p:cNvPr id="4" name="TextBox 3"/>
          <p:cNvSpPr txBox="1"/>
          <p:nvPr/>
        </p:nvSpPr>
        <p:spPr>
          <a:xfrm>
            <a:off x="3499411" y="2397920"/>
            <a:ext cx="5029882" cy="707886"/>
          </a:xfrm>
          <a:prstGeom prst="rect">
            <a:avLst/>
          </a:prstGeom>
          <a:noFill/>
        </p:spPr>
        <p:txBody>
          <a:bodyPr wrap="square" rtlCol="0">
            <a:spAutoFit/>
          </a:bodyPr>
          <a:lstStyle/>
          <a:p>
            <a:r>
              <a:rPr lang="en-US" sz="3200" b="1" i="1">
                <a:solidFill>
                  <a:srgbClr val="FF0000"/>
                </a:solidFill>
                <a:latin typeface="Times New Roman" panose="02020603050405020304" pitchFamily="18" charset="0"/>
                <a:cs typeface="Times New Roman" panose="02020603050405020304" pitchFamily="18" charset="0"/>
              </a:rPr>
              <a:t>                 </a:t>
            </a:r>
            <a:r>
              <a:rPr lang="en-US" sz="4000" b="1" i="1">
                <a:solidFill>
                  <a:srgbClr val="FF0000"/>
                </a:solidFill>
                <a:latin typeface="Times New Roman" panose="02020603050405020304" pitchFamily="18" charset="0"/>
                <a:cs typeface="Times New Roman" panose="02020603050405020304" pitchFamily="18" charset="0"/>
              </a:rPr>
              <a:t>Vận dụng</a:t>
            </a:r>
          </a:p>
        </p:txBody>
      </p:sp>
      <p:sp>
        <p:nvSpPr>
          <p:cNvPr id="10" name="Rounded Rectangle 9"/>
          <p:cNvSpPr/>
          <p:nvPr/>
        </p:nvSpPr>
        <p:spPr>
          <a:xfrm>
            <a:off x="419100" y="144413"/>
            <a:ext cx="5086350" cy="168912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 </a:t>
            </a:r>
            <a:r>
              <a:rPr lang="en-US" sz="2800" b="1">
                <a:solidFill>
                  <a:schemeClr val="tx1"/>
                </a:solidFill>
                <a:latin typeface="Times New Roman" panose="02020603050405020304" pitchFamily="18" charset="0"/>
                <a:cs typeface="Times New Roman" panose="02020603050405020304" pitchFamily="18" charset="0"/>
              </a:rPr>
              <a:t>Phê </a:t>
            </a:r>
            <a:r>
              <a:rPr lang="en-US" sz="2800" b="1" dirty="0" err="1">
                <a:solidFill>
                  <a:schemeClr val="tx1"/>
                </a:solidFill>
                <a:latin typeface="Times New Roman" panose="02020603050405020304" pitchFamily="18" charset="0"/>
                <a:cs typeface="Times New Roman" panose="02020603050405020304" pitchFamily="18" charset="0"/>
              </a:rPr>
              <a:t>phán</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người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1" name="Rounded Rectangle 10"/>
          <p:cNvSpPr/>
          <p:nvPr/>
        </p:nvSpPr>
        <p:spPr>
          <a:xfrm>
            <a:off x="566511" y="211088"/>
            <a:ext cx="5086350" cy="168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348718" y="211088"/>
            <a:ext cx="5086350" cy="168912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 </a:t>
            </a:r>
            <a:r>
              <a:rPr lang="en-US" sz="2800" b="1">
                <a:solidFill>
                  <a:schemeClr val="tx1"/>
                </a:solidFill>
                <a:latin typeface="Times New Roman" panose="02020603050405020304" pitchFamily="18" charset="0"/>
                <a:cs typeface="Times New Roman" panose="02020603050405020304" pitchFamily="18" charset="0"/>
              </a:rPr>
              <a:t>An </a:t>
            </a:r>
            <a:r>
              <a:rPr lang="en-US" sz="2800" b="1" dirty="0" err="1">
                <a:solidFill>
                  <a:schemeClr val="tx1"/>
                </a:solidFill>
                <a:latin typeface="Times New Roman" panose="02020603050405020304" pitchFamily="18" charset="0"/>
                <a:cs typeface="Times New Roman" panose="02020603050405020304" pitchFamily="18" charset="0"/>
              </a:rPr>
              <a:t>ủi</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người</a:t>
            </a:r>
            <a:r>
              <a:rPr lang="en-US" sz="2800" dirty="0">
                <a:solidFill>
                  <a:schemeClr val="tx1"/>
                </a:solidFill>
                <a:latin typeface="Times New Roman" panose="02020603050405020304" pitchFamily="18" charset="0"/>
                <a:cs typeface="Times New Roman" panose="02020603050405020304" pitchFamily="18" charset="0"/>
              </a:rPr>
              <a:t> bị </a:t>
            </a:r>
            <a:r>
              <a:rPr lang="en-US" sz="2800" dirty="0" err="1">
                <a:solidFill>
                  <a:schemeClr val="tx1"/>
                </a:solidFill>
                <a:latin typeface="Times New Roman" panose="02020603050405020304" pitchFamily="18" charset="0"/>
                <a:cs typeface="Times New Roman" panose="02020603050405020304" pitchFamily="18" charset="0"/>
              </a:rPr>
              <a:t>mất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tài</a:t>
            </a:r>
            <a:r>
              <a:rPr lang="en-US" sz="2800">
                <a:solidFill>
                  <a:schemeClr val="tx1"/>
                </a:solidFill>
                <a:latin typeface="Times New Roman" panose="02020603050405020304" pitchFamily="18" charset="0"/>
                <a:cs typeface="Times New Roman" panose="02020603050405020304" pitchFamily="18" charset="0"/>
              </a:rPr>
              <a:t>, của </a:t>
            </a:r>
            <a:r>
              <a:rPr lang="en-US" sz="2800" dirty="0" err="1">
                <a:solidFill>
                  <a:schemeClr val="tx1"/>
                </a:solidFill>
                <a:latin typeface="Times New Roman" panose="02020603050405020304" pitchFamily="18" charset="0"/>
                <a:cs typeface="Times New Roman" panose="02020603050405020304" pitchFamily="18" charset="0"/>
              </a:rPr>
              <a:t>cải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6496129" y="277763"/>
            <a:ext cx="5086350" cy="168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66511" y="3602331"/>
            <a:ext cx="5086350" cy="168912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 </a:t>
            </a:r>
            <a:r>
              <a:rPr lang="en-US" sz="2800" b="1">
                <a:solidFill>
                  <a:schemeClr val="tx1"/>
                </a:solidFill>
                <a:latin typeface="Times New Roman" panose="02020603050405020304" pitchFamily="18" charset="0"/>
                <a:cs typeface="Times New Roman" panose="02020603050405020304" pitchFamily="18" charset="0"/>
              </a:rPr>
              <a:t>Động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đê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a:off x="713922" y="3669006"/>
            <a:ext cx="5086350" cy="168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6348718" y="3561573"/>
            <a:ext cx="5086350" cy="168912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D. Thể </a:t>
            </a:r>
            <a:r>
              <a:rPr lang="en-US" sz="2800" dirty="0" err="1">
                <a:solidFill>
                  <a:schemeClr val="tx1"/>
                </a:solidFill>
                <a:latin typeface="Times New Roman" panose="02020603050405020304" pitchFamily="18" charset="0"/>
                <a:cs typeface="Times New Roman" panose="02020603050405020304" pitchFamily="18" charset="0"/>
              </a:rPr>
              <a:t>hiện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đạo</a:t>
            </a:r>
            <a:r>
              <a:rPr lang="en-US" sz="2800" b="1" dirty="0">
                <a:solidFill>
                  <a:schemeClr val="tx1"/>
                </a:solidFill>
                <a:latin typeface="Times New Roman" panose="02020603050405020304" pitchFamily="18" charset="0"/>
                <a:cs typeface="Times New Roman" panose="02020603050405020304" pitchFamily="18" charset="0"/>
              </a:rPr>
              <a:t> lí </a:t>
            </a: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đặt</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mọi</a:t>
            </a:r>
            <a:r>
              <a:rPr lang="en-US" sz="2800">
                <a:solidFill>
                  <a:schemeClr val="tx1"/>
                </a:solidFill>
                <a:latin typeface="Times New Roman" panose="02020603050405020304" pitchFamily="18" charset="0"/>
                <a:cs typeface="Times New Roman" panose="02020603050405020304" pitchFamily="18" charset="0"/>
              </a:rPr>
              <a:t> thứ </a:t>
            </a:r>
            <a:r>
              <a:rPr lang="en-US" sz="2800" dirty="0" err="1">
                <a:solidFill>
                  <a:schemeClr val="tx1"/>
                </a:solidFill>
                <a:latin typeface="Times New Roman" panose="02020603050405020304" pitchFamily="18" charset="0"/>
                <a:cs typeface="Times New Roman" panose="02020603050405020304" pitchFamily="18" charset="0"/>
              </a:rPr>
              <a:t>của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7" name="Rounded Rectangle 16"/>
          <p:cNvSpPr/>
          <p:nvPr/>
        </p:nvSpPr>
        <p:spPr>
          <a:xfrm>
            <a:off x="6496129" y="3628248"/>
            <a:ext cx="5086350" cy="168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850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1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10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1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3771250"/>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true,&quot;TimerValue&quot;:&quot;02: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1380</Words>
  <Application>Microsoft Office PowerPoint</Application>
  <PresentationFormat>Widescreen</PresentationFormat>
  <Paragraphs>163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Theo em, vì sao những câu nói sau của Bác Hồ lại “mang giá trị tục ngữ và thực sự trở thành tục ngữ trong thời hiện đại của dân tộc”?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MinhThangPC.VN</cp:lastModifiedBy>
  <cp:revision>126</cp:revision>
  <dcterms:created xsi:type="dcterms:W3CDTF">2021-08-22T09:56:22Z</dcterms:created>
  <dcterms:modified xsi:type="dcterms:W3CDTF">2022-01-26T14:02:10Z</dcterms:modified>
</cp:coreProperties>
</file>