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60" r:id="rId4"/>
    <p:sldId id="281" r:id="rId5"/>
    <p:sldId id="259" r:id="rId6"/>
    <p:sldId id="266" r:id="rId7"/>
    <p:sldId id="265" r:id="rId8"/>
    <p:sldId id="273" r:id="rId9"/>
    <p:sldId id="267" r:id="rId10"/>
    <p:sldId id="268" r:id="rId11"/>
    <p:sldId id="274" r:id="rId12"/>
    <p:sldId id="269" r:id="rId13"/>
    <p:sldId id="275" r:id="rId14"/>
    <p:sldId id="276" r:id="rId15"/>
    <p:sldId id="277" r:id="rId16"/>
    <p:sldId id="264" r:id="rId17"/>
    <p:sldId id="271" r:id="rId18"/>
    <p:sldId id="279" r:id="rId19"/>
    <p:sldId id="282" r:id="rId20"/>
    <p:sldId id="261" r:id="rId21"/>
    <p:sldId id="262" r:id="rId22"/>
  </p:sldIdLst>
  <p:sldSz cx="9144000" cy="5143500" type="screen16x9"/>
  <p:notesSz cx="6858000" cy="9144000"/>
  <p:defaultTextStyle>
    <a:defPPr>
      <a:defRPr lang="en-US"/>
    </a:defPPr>
    <a:lvl1pPr marL="0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020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037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057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075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095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113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6133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4150" algn="l" defTabSz="81603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21"/>
    <a:srgbClr val="005426"/>
    <a:srgbClr val="008000"/>
    <a:srgbClr val="009900"/>
    <a:srgbClr val="003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90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1597825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1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08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4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15E0F9-88A6-4216-AF0D-82AE045AD16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8495E7-C593-4FC6-93C8-ABBD91C92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29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1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15E0F9-88A6-4216-AF0D-82AE045AD16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8495E7-C593-4FC6-93C8-ABBD91C92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2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6" y="-20536"/>
            <a:ext cx="8928993" cy="857251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6" y="843561"/>
            <a:ext cx="8928993" cy="424847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7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8"/>
            <a:ext cx="7772400" cy="1021557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6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080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0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0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0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0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11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613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41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6" y="51472"/>
            <a:ext cx="8928993" cy="8572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200153"/>
            <a:ext cx="4038600" cy="3394472"/>
          </a:xfrm>
        </p:spPr>
        <p:txBody>
          <a:bodyPr>
            <a:normAutofit/>
          </a:bodyPr>
          <a:lstStyle>
            <a:lvl1pPr>
              <a:defRPr sz="2500"/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1200153"/>
            <a:ext cx="4038600" cy="3394472"/>
          </a:xfrm>
        </p:spPr>
        <p:txBody>
          <a:bodyPr>
            <a:normAutofit/>
          </a:bodyPr>
          <a:lstStyle>
            <a:lvl1pPr>
              <a:defRPr sz="2500"/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6" y="51472"/>
            <a:ext cx="8928993" cy="85725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8"/>
            <a:ext cx="4040187" cy="47982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020" indent="0">
              <a:buNone/>
              <a:defRPr sz="1800" b="1"/>
            </a:lvl2pPr>
            <a:lvl3pPr marL="816037" indent="0">
              <a:buNone/>
              <a:defRPr sz="1600" b="1"/>
            </a:lvl3pPr>
            <a:lvl4pPr marL="1224057" indent="0">
              <a:buNone/>
              <a:defRPr sz="1400" b="1"/>
            </a:lvl4pPr>
            <a:lvl5pPr marL="1632075" indent="0">
              <a:buNone/>
              <a:defRPr sz="1400" b="1"/>
            </a:lvl5pPr>
            <a:lvl6pPr marL="2040095" indent="0">
              <a:buNone/>
              <a:defRPr sz="1400" b="1"/>
            </a:lvl6pPr>
            <a:lvl7pPr marL="2448113" indent="0">
              <a:buNone/>
              <a:defRPr sz="1400" b="1"/>
            </a:lvl7pPr>
            <a:lvl8pPr marL="2856133" indent="0">
              <a:buNone/>
              <a:defRPr sz="1400" b="1"/>
            </a:lvl8pPr>
            <a:lvl9pPr marL="3264150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7"/>
            <a:ext cx="4040187" cy="2963466"/>
          </a:xfrm>
        </p:spPr>
        <p:txBody>
          <a:bodyPr>
            <a:normAutofit/>
          </a:bodyPr>
          <a:lstStyle>
            <a:lvl1pPr>
              <a:defRPr sz="2500"/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8"/>
            <a:ext cx="4041775" cy="47982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020" indent="0">
              <a:buNone/>
              <a:defRPr sz="1800" b="1"/>
            </a:lvl2pPr>
            <a:lvl3pPr marL="816037" indent="0">
              <a:buNone/>
              <a:defRPr sz="1600" b="1"/>
            </a:lvl3pPr>
            <a:lvl4pPr marL="1224057" indent="0">
              <a:buNone/>
              <a:defRPr sz="1400" b="1"/>
            </a:lvl4pPr>
            <a:lvl5pPr marL="1632075" indent="0">
              <a:buNone/>
              <a:defRPr sz="1400" b="1"/>
            </a:lvl5pPr>
            <a:lvl6pPr marL="2040095" indent="0">
              <a:buNone/>
              <a:defRPr sz="1400" b="1"/>
            </a:lvl6pPr>
            <a:lvl7pPr marL="2448113" indent="0">
              <a:buNone/>
              <a:defRPr sz="1400" b="1"/>
            </a:lvl7pPr>
            <a:lvl8pPr marL="2856133" indent="0">
              <a:buNone/>
              <a:defRPr sz="1400" b="1"/>
            </a:lvl8pPr>
            <a:lvl9pPr marL="3264150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7"/>
            <a:ext cx="4041775" cy="2963466"/>
          </a:xfrm>
        </p:spPr>
        <p:txBody>
          <a:bodyPr>
            <a:normAutofit/>
          </a:bodyPr>
          <a:lstStyle>
            <a:lvl1pPr>
              <a:defRPr sz="2500"/>
            </a:lvl1pPr>
            <a:lvl2pPr>
              <a:defRPr sz="25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576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19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87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9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1"/>
            <a:ext cx="5111750" cy="43898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5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9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020" indent="0">
              <a:buNone/>
              <a:defRPr sz="1100"/>
            </a:lvl2pPr>
            <a:lvl3pPr marL="816037" indent="0">
              <a:buNone/>
              <a:defRPr sz="800"/>
            </a:lvl3pPr>
            <a:lvl4pPr marL="1224057" indent="0">
              <a:buNone/>
              <a:defRPr sz="800"/>
            </a:lvl4pPr>
            <a:lvl5pPr marL="1632075" indent="0">
              <a:buNone/>
              <a:defRPr sz="800"/>
            </a:lvl5pPr>
            <a:lvl6pPr marL="2040095" indent="0">
              <a:buNone/>
              <a:defRPr sz="800"/>
            </a:lvl6pPr>
            <a:lvl7pPr marL="2448113" indent="0">
              <a:buNone/>
              <a:defRPr sz="800"/>
            </a:lvl7pPr>
            <a:lvl8pPr marL="2856133" indent="0">
              <a:buNone/>
              <a:defRPr sz="800"/>
            </a:lvl8pPr>
            <a:lvl9pPr marL="326415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42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408020" indent="0">
              <a:buNone/>
              <a:defRPr sz="2500"/>
            </a:lvl2pPr>
            <a:lvl3pPr marL="816037" indent="0">
              <a:buNone/>
              <a:defRPr sz="2100"/>
            </a:lvl3pPr>
            <a:lvl4pPr marL="1224057" indent="0">
              <a:buNone/>
              <a:defRPr sz="1800"/>
            </a:lvl4pPr>
            <a:lvl5pPr marL="1632075" indent="0">
              <a:buNone/>
              <a:defRPr sz="1800"/>
            </a:lvl5pPr>
            <a:lvl6pPr marL="2040095" indent="0">
              <a:buNone/>
              <a:defRPr sz="1800"/>
            </a:lvl6pPr>
            <a:lvl7pPr marL="2448113" indent="0">
              <a:buNone/>
              <a:defRPr sz="1800"/>
            </a:lvl7pPr>
            <a:lvl8pPr marL="2856133" indent="0">
              <a:buNone/>
              <a:defRPr sz="1800"/>
            </a:lvl8pPr>
            <a:lvl9pPr marL="326415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020" indent="0">
              <a:buNone/>
              <a:defRPr sz="1100"/>
            </a:lvl2pPr>
            <a:lvl3pPr marL="816037" indent="0">
              <a:buNone/>
              <a:defRPr sz="800"/>
            </a:lvl3pPr>
            <a:lvl4pPr marL="1224057" indent="0">
              <a:buNone/>
              <a:defRPr sz="800"/>
            </a:lvl4pPr>
            <a:lvl5pPr marL="1632075" indent="0">
              <a:buNone/>
              <a:defRPr sz="800"/>
            </a:lvl5pPr>
            <a:lvl6pPr marL="2040095" indent="0">
              <a:buNone/>
              <a:defRPr sz="800"/>
            </a:lvl6pPr>
            <a:lvl7pPr marL="2448113" indent="0">
              <a:buNone/>
              <a:defRPr sz="800"/>
            </a:lvl7pPr>
            <a:lvl8pPr marL="2856133" indent="0">
              <a:buNone/>
              <a:defRPr sz="800"/>
            </a:lvl8pPr>
            <a:lvl9pPr marL="326415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25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506" y="-20536"/>
            <a:ext cx="8928993" cy="857251"/>
          </a:xfrm>
          <a:prstGeom prst="rect">
            <a:avLst/>
          </a:prstGeom>
        </p:spPr>
        <p:txBody>
          <a:bodyPr vert="horz" lIns="81604" tIns="40802" rIns="81604" bIns="4080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6" y="843561"/>
            <a:ext cx="8928993" cy="4248471"/>
          </a:xfrm>
          <a:prstGeom prst="rect">
            <a:avLst/>
          </a:prstGeom>
        </p:spPr>
        <p:txBody>
          <a:bodyPr vert="horz" lIns="81604" tIns="40802" rIns="81604" bIns="4080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4767267"/>
            <a:ext cx="2133601" cy="273844"/>
          </a:xfrm>
          <a:prstGeom prst="rect">
            <a:avLst/>
          </a:prstGeom>
        </p:spPr>
        <p:txBody>
          <a:bodyPr vert="horz" lIns="81604" tIns="40802" rIns="81604" bIns="40802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fld id="{0715E0F9-88A6-4216-AF0D-82AE045AD16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4767267"/>
            <a:ext cx="2895600" cy="273844"/>
          </a:xfrm>
          <a:prstGeom prst="rect">
            <a:avLst/>
          </a:prstGeom>
        </p:spPr>
        <p:txBody>
          <a:bodyPr vert="horz" lIns="81604" tIns="40802" rIns="81604" bIns="40802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7"/>
            <a:ext cx="2133601" cy="273844"/>
          </a:xfrm>
          <a:prstGeom prst="rect">
            <a:avLst/>
          </a:prstGeom>
        </p:spPr>
        <p:txBody>
          <a:bodyPr vert="horz" lIns="81604" tIns="40802" rIns="81604" bIns="40802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F58495E7-C593-4FC6-93C8-ABBD91C927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7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816037" rtl="0" eaLnBrk="1" latinLnBrk="0" hangingPunct="1">
        <a:spcBef>
          <a:spcPct val="0"/>
        </a:spcBef>
        <a:buNone/>
        <a:defRPr sz="4000" kern="1200">
          <a:solidFill>
            <a:srgbClr val="FFFF0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06014" indent="-306014" algn="just" defTabSz="81603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1pPr>
      <a:lvl2pPr marL="663030" indent="-255011" algn="just" defTabSz="81603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020046" indent="-204009" algn="just" defTabSz="81603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428065" indent="-204009" algn="just" defTabSz="81603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836085" indent="-204009" algn="just" defTabSz="816037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244104" indent="-204009" algn="l" defTabSz="816037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124" indent="-204009" algn="l" defTabSz="816037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0141" indent="-204009" algn="l" defTabSz="816037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8162" indent="-204009" algn="l" defTabSz="816037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020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037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057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075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095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113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6133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4150" algn="l" defTabSz="81603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3.pn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11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5.wmf"/><Relationship Id="rId9" Type="http://schemas.openxmlformats.org/officeDocument/2006/relationships/image" Target="../media/image21.png"/><Relationship Id="rId14" Type="http://schemas.openxmlformats.org/officeDocument/2006/relationships/oleObject" Target="../embeddings/oleObject1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MUSIC\MP3\NEW%201\Khong%20loi\Song%20From%20A%20Secret%20Garden%20.mp3" TargetMode="External"/><Relationship Id="rId6" Type="http://schemas.openxmlformats.org/officeDocument/2006/relationships/image" Target="../media/image25.jpeg"/><Relationship Id="rId5" Type="http://schemas.openxmlformats.org/officeDocument/2006/relationships/image" Target="../media/image24.png"/><Relationship Id="rId4" Type="http://schemas.openxmlformats.org/officeDocument/2006/relationships/image" Target="../media/image2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380"/>
            <a:ext cx="9144000" cy="5142122"/>
          </a:xfrm>
          <a:prstGeom prst="rect">
            <a:avLst/>
          </a:prstGeom>
        </p:spPr>
      </p:pic>
      <p:sp>
        <p:nvSpPr>
          <p:cNvPr id="11" name="TextBox 15"/>
          <p:cNvSpPr txBox="1">
            <a:spLocks noChangeArrowheads="1"/>
          </p:cNvSpPr>
          <p:nvPr/>
        </p:nvSpPr>
        <p:spPr bwMode="auto">
          <a:xfrm>
            <a:off x="539555" y="267497"/>
            <a:ext cx="7991503" cy="115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04" tIns="40802" rIns="81604" bIns="40802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500" dirty="0">
                <a:solidFill>
                  <a:srgbClr val="FFFF00"/>
                </a:solidFill>
              </a:rPr>
              <a:t>NHIỆT LIỆT CHÀO MỪNG QUÝ </a:t>
            </a:r>
            <a:endParaRPr lang="vi-VN" altLang="en-US" sz="3500" dirty="0">
              <a:solidFill>
                <a:srgbClr val="FFFF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500" dirty="0">
                <a:solidFill>
                  <a:srgbClr val="FFFF00"/>
                </a:solidFill>
              </a:rPr>
              <a:t>THẦY CÔ VỀ DỰ GIỜ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36738" y="1707655"/>
            <a:ext cx="6269816" cy="1467404"/>
          </a:xfrm>
          <a:prstGeom prst="rect">
            <a:avLst/>
          </a:prstGeom>
          <a:noFill/>
        </p:spPr>
        <p:txBody>
          <a:bodyPr wrap="square" lIns="81604" tIns="40802" rIns="81604" bIns="40802">
            <a:spAutoFit/>
            <a:scene3d>
              <a:camera prst="perspectiveLef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defRPr/>
            </a:pPr>
            <a:r>
              <a:rPr lang="en-US" sz="9000">
                <a:solidFill>
                  <a:srgbClr val="FFFF00"/>
                </a:solidFill>
                <a:latin typeface="Times New Roman" panose="02020603050405020304" pitchFamily="18" charset="0"/>
              </a:rPr>
              <a:t>ĐẠI SỐ </a:t>
            </a:r>
            <a:r>
              <a:rPr lang="en-US" sz="9000" smtClean="0">
                <a:solidFill>
                  <a:srgbClr val="FFFF00"/>
                </a:solidFill>
                <a:latin typeface="Times New Roman" panose="02020603050405020304" pitchFamily="18" charset="0"/>
              </a:rPr>
              <a:t>7</a:t>
            </a:r>
            <a:endParaRPr lang="en-US" sz="90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Box 17"/>
          <p:cNvSpPr txBox="1">
            <a:spLocks noChangeArrowheads="1"/>
          </p:cNvSpPr>
          <p:nvPr/>
        </p:nvSpPr>
        <p:spPr bwMode="auto">
          <a:xfrm>
            <a:off x="2051723" y="3435851"/>
            <a:ext cx="5040560" cy="115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04" tIns="40802" rIns="81604" bIns="40802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3500" dirty="0" err="1">
                <a:solidFill>
                  <a:srgbClr val="FFFF00"/>
                </a:solidFill>
              </a:rPr>
              <a:t>Giáo</a:t>
            </a:r>
            <a:r>
              <a:rPr lang="en-US" altLang="en-US" sz="3500" dirty="0">
                <a:solidFill>
                  <a:srgbClr val="FFFF00"/>
                </a:solidFill>
              </a:rPr>
              <a:t> </a:t>
            </a:r>
            <a:r>
              <a:rPr lang="en-US" altLang="en-US" sz="3500" dirty="0" err="1">
                <a:solidFill>
                  <a:srgbClr val="FFFF00"/>
                </a:solidFill>
              </a:rPr>
              <a:t>Viên</a:t>
            </a:r>
            <a:r>
              <a:rPr lang="en-US" altLang="en-US" sz="3500" dirty="0">
                <a:solidFill>
                  <a:srgbClr val="FFFF00"/>
                </a:solidFill>
              </a:rPr>
              <a:t>: </a:t>
            </a:r>
            <a:r>
              <a:rPr lang="en-US" altLang="en-US" sz="3500" dirty="0" err="1">
                <a:solidFill>
                  <a:srgbClr val="FFFF00"/>
                </a:solidFill>
              </a:rPr>
              <a:t>Lê</a:t>
            </a:r>
            <a:r>
              <a:rPr lang="en-US" altLang="en-US" sz="3500" dirty="0">
                <a:solidFill>
                  <a:srgbClr val="FFFF00"/>
                </a:solidFill>
              </a:rPr>
              <a:t> </a:t>
            </a:r>
            <a:r>
              <a:rPr lang="en-US" altLang="en-US" sz="3500" dirty="0" err="1">
                <a:solidFill>
                  <a:srgbClr val="FFFF00"/>
                </a:solidFill>
              </a:rPr>
              <a:t>Văn</a:t>
            </a:r>
            <a:r>
              <a:rPr lang="en-US" altLang="en-US" sz="3500" dirty="0">
                <a:solidFill>
                  <a:srgbClr val="FFFF00"/>
                </a:solidFill>
              </a:rPr>
              <a:t> </a:t>
            </a:r>
            <a:r>
              <a:rPr lang="en-US" altLang="en-US" sz="3500" dirty="0" err="1">
                <a:solidFill>
                  <a:srgbClr val="FFFF00"/>
                </a:solidFill>
              </a:rPr>
              <a:t>Đạt</a:t>
            </a:r>
            <a:endParaRPr lang="en-US" altLang="en-US" sz="3500" dirty="0">
              <a:solidFill>
                <a:srgbClr val="FFFF00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3500" dirty="0" err="1">
                <a:solidFill>
                  <a:srgbClr val="FFFF00"/>
                </a:solidFill>
              </a:rPr>
              <a:t>Lớp</a:t>
            </a:r>
            <a:r>
              <a:rPr lang="en-US" altLang="en-US" sz="3500">
                <a:solidFill>
                  <a:srgbClr val="FFFF00"/>
                </a:solidFill>
              </a:rPr>
              <a:t>: </a:t>
            </a:r>
            <a:r>
              <a:rPr lang="en-US" altLang="en-US" sz="3500" smtClean="0">
                <a:solidFill>
                  <a:srgbClr val="FFFF00"/>
                </a:solidFill>
              </a:rPr>
              <a:t>7A7</a:t>
            </a:r>
            <a:endParaRPr lang="en-US" altLang="en-US" sz="3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974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800" smtClean="0"/>
                  <a:t>     	Từ các tỉ số sau đây có lập được tỉ lệ thức không ?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80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</a:rPr>
                          <m:t>5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</a:rPr>
                      <m:t>: 4</m:t>
                    </m:r>
                  </m:oMath>
                </a14:m>
                <a:r>
                  <a:rPr lang="en-US" sz="2800" smtClean="0"/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/>
                          <m:t>5</m:t>
                        </m:r>
                      </m:den>
                    </m:f>
                    <m:r>
                      <m:rPr>
                        <m:nor/>
                      </m:rPr>
                      <a:rPr lang="en-US" sz="2800" i="0"/>
                      <m:t>:</m:t>
                    </m:r>
                    <m:r>
                      <m:rPr>
                        <m:nor/>
                      </m:rPr>
                      <a:rPr lang="en-US" sz="2800" b="0" i="0" smtClean="0"/>
                      <m:t> 8</m:t>
                    </m:r>
                  </m:oMath>
                </a14:m>
                <a:r>
                  <a:rPr lang="en-US" sz="2800"/>
                  <a:t> </a:t>
                </a:r>
                <a:r>
                  <a:rPr lang="en-US" sz="2800" smtClean="0"/>
                  <a:t>;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280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800" smtClean="0"/>
                  <a:t>Ta có </a:t>
                </a:r>
                <a:r>
                  <a:rPr lang="en-US" sz="2800"/>
                  <a:t>t</a:t>
                </a:r>
                <a:r>
                  <a:rPr lang="en-US" sz="2800" smtClean="0"/>
                  <a:t>ỉ lệ thức là </a:t>
                </a:r>
                <a:endParaRPr lang="en-US" sz="280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5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514800"/>
              </p:ext>
            </p:extLst>
          </p:nvPr>
        </p:nvGraphicFramePr>
        <p:xfrm>
          <a:off x="1999456" y="2643758"/>
          <a:ext cx="487680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4" imgW="2501640" imgH="457200" progId="Equation.DSMT4">
                  <p:embed/>
                </p:oleObj>
              </mc:Choice>
              <mc:Fallback>
                <p:oleObj name="Equation" r:id="rId4" imgW="25016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99456" y="2643758"/>
                        <a:ext cx="4876800" cy="890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Bài tập vận dụng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943640"/>
              </p:ext>
            </p:extLst>
          </p:nvPr>
        </p:nvGraphicFramePr>
        <p:xfrm>
          <a:off x="299864" y="987574"/>
          <a:ext cx="59972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728"/>
              </a:tblGrid>
              <a:tr h="507112">
                <a:tc>
                  <a:txBody>
                    <a:bodyPr/>
                    <a:lstStyle/>
                    <a:p>
                      <a:r>
                        <a:rPr lang="en-US" sz="280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?1</a:t>
                      </a:r>
                      <a:endParaRPr lang="en-US" sz="28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039905"/>
              </p:ext>
            </p:extLst>
          </p:nvPr>
        </p:nvGraphicFramePr>
        <p:xfrm>
          <a:off x="2843808" y="3480851"/>
          <a:ext cx="1584176" cy="891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6" imgW="812520" imgH="457200" progId="Equation.DSMT4">
                  <p:embed/>
                </p:oleObj>
              </mc:Choice>
              <mc:Fallback>
                <p:oleObj name="Equation" r:id="rId6" imgW="8125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43808" y="3480851"/>
                        <a:ext cx="1584176" cy="8910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580112" y="2499742"/>
            <a:ext cx="1512168" cy="115212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915816" y="2499742"/>
            <a:ext cx="1512168" cy="115212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02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smtClean="0"/>
                  <a:t>     	Từ các tỉ số sau đây có lập được tỉ lệ thức không ?</a:t>
                </a:r>
              </a:p>
              <a:p>
                <a:pPr marL="0" indent="0">
                  <a:buNone/>
                </a:pPr>
                <a:r>
                  <a:rPr lang="en-US" sz="2800"/>
                  <a:t>b</a:t>
                </a:r>
                <a:r>
                  <a:rPr lang="en-US" sz="2800" smtClean="0"/>
                  <a:t>)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</a:rPr>
                      <m:t>3</m:t>
                    </m:r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</a:rPr>
                      <m:t>: 7</m:t>
                    </m:r>
                  </m:oMath>
                </a14:m>
                <a:r>
                  <a:rPr lang="en-US" sz="2800" smtClean="0"/>
                  <a:t> và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/>
                      <m:t>2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/>
                          <m:t>5</m:t>
                        </m:r>
                      </m:den>
                    </m:f>
                    <m:r>
                      <m:rPr>
                        <m:nor/>
                      </m:rPr>
                      <a:rPr lang="en-US" sz="2800" i="0"/>
                      <m:t>:</m:t>
                    </m:r>
                    <m:r>
                      <m:rPr>
                        <m:nor/>
                      </m:rPr>
                      <a:rPr lang="en-US" sz="2800" b="0" i="0" smtClean="0"/>
                      <m:t> 7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/>
                          <m:t>5</m:t>
                        </m:r>
                      </m:den>
                    </m:f>
                  </m:oMath>
                </a14:m>
                <a:r>
                  <a:rPr lang="en-US" sz="2800" smtClean="0"/>
                  <a:t>;</a:t>
                </a:r>
              </a:p>
              <a:p>
                <a:pPr marL="0" indent="0">
                  <a:buNone/>
                </a:pPr>
                <a:endParaRPr lang="en-US" sz="2800" smtClean="0"/>
              </a:p>
              <a:p>
                <a:pPr marL="0" indent="0">
                  <a:buNone/>
                </a:pPr>
                <a:endParaRPr lang="en-US" sz="2800"/>
              </a:p>
              <a:p>
                <a:pPr marL="0" indent="0">
                  <a:buNone/>
                </a:pPr>
                <a:endParaRPr lang="en-US" sz="2800" smtClean="0"/>
              </a:p>
              <a:p>
                <a:pPr marL="0" indent="0">
                  <a:buNone/>
                </a:pPr>
                <a:r>
                  <a:rPr lang="en-US" sz="2800" smtClean="0"/>
                  <a:t>Hai tỉ số trên </a:t>
                </a:r>
                <a:r>
                  <a:rPr lang="en-US" sz="2800" b="1" smtClean="0">
                    <a:solidFill>
                      <a:srgbClr val="FFFF00"/>
                    </a:solidFill>
                  </a:rPr>
                  <a:t>không</a:t>
                </a:r>
                <a:r>
                  <a:rPr lang="en-US" sz="2800" smtClean="0"/>
                  <a:t> lập được tỉ lệ thức.</a:t>
                </a:r>
                <a:endParaRPr lang="en-US" sz="280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503" t="-1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Bài tập vận dụng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485546"/>
              </p:ext>
            </p:extLst>
          </p:nvPr>
        </p:nvGraphicFramePr>
        <p:xfrm>
          <a:off x="138360" y="2355726"/>
          <a:ext cx="8826128" cy="95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4" imgW="4203360" imgH="457200" progId="Equation.DSMT4">
                  <p:embed/>
                </p:oleObj>
              </mc:Choice>
              <mc:Fallback>
                <p:oleObj name="Equation" r:id="rId4" imgW="4203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8360" y="2355726"/>
                        <a:ext cx="8826128" cy="95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235833"/>
              </p:ext>
            </p:extLst>
          </p:nvPr>
        </p:nvGraphicFramePr>
        <p:xfrm>
          <a:off x="299864" y="829454"/>
          <a:ext cx="59972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728"/>
              </a:tblGrid>
              <a:tr h="507112">
                <a:tc>
                  <a:txBody>
                    <a:bodyPr/>
                    <a:lstStyle/>
                    <a:p>
                      <a:r>
                        <a:rPr lang="en-US" sz="280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?1</a:t>
                      </a:r>
                      <a:endParaRPr lang="en-US" sz="280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5292080" y="2211710"/>
            <a:ext cx="3672408" cy="115212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47664" y="2235844"/>
            <a:ext cx="1795749" cy="115212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294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smtClean="0"/>
              <a:t>2. Tính chất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b="1"/>
                  <a:t>+</a:t>
                </a:r>
                <a:r>
                  <a:rPr lang="en-US" sz="2800" smtClean="0"/>
                  <a:t>) Tính chất 1 (Tính chất cơ bản của tỉ lệ thức)</a:t>
                </a:r>
                <a:endParaRPr lang="en-US" sz="2800"/>
              </a:p>
              <a:p>
                <a:pPr marL="0" indent="0" algn="ctr">
                  <a:buNone/>
                </a:pPr>
                <a:r>
                  <a:rPr lang="en-US" sz="2800" smtClean="0"/>
                  <a:t>Nếu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1">
                            <a:solidFill>
                              <a:srgbClr val="FFFF00"/>
                            </a:solidFill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rgbClr val="FFFF00"/>
                            </a:solidFill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sz="2800" b="1" i="1">
                        <a:solidFill>
                          <a:srgbClr val="FFFF00"/>
                        </a:solidFill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1">
                            <a:solidFill>
                              <a:srgbClr val="FFFF00"/>
                            </a:solidFill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rgbClr val="FFFF00"/>
                            </a:solidFill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z="2800" smtClean="0"/>
                  <a:t> thì </a:t>
                </a:r>
                <a:r>
                  <a:rPr lang="en-US" sz="2800" i="1" smtClean="0">
                    <a:solidFill>
                      <a:srgbClr val="FFFF00"/>
                    </a:solidFill>
                  </a:rPr>
                  <a:t>ad</a:t>
                </a:r>
                <a:r>
                  <a:rPr lang="en-US" sz="280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800" b="1" smtClean="0">
                    <a:solidFill>
                      <a:srgbClr val="FFFF00"/>
                    </a:solidFill>
                  </a:rPr>
                  <a:t>=</a:t>
                </a:r>
                <a:r>
                  <a:rPr lang="en-US" sz="280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800" i="1" smtClean="0">
                    <a:solidFill>
                      <a:srgbClr val="FFFF00"/>
                    </a:solidFill>
                  </a:rPr>
                  <a:t>bc</a:t>
                </a:r>
                <a:r>
                  <a:rPr lang="en-US" sz="2800" smtClean="0"/>
                  <a:t>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800" smtClean="0">
                    <a:solidFill>
                      <a:srgbClr val="FFFF00"/>
                    </a:solidFill>
                  </a:rPr>
                  <a:t>Ví dụ</a:t>
                </a:r>
                <a:r>
                  <a:rPr lang="en-US" sz="2800" smtClean="0"/>
                  <a:t>: Tìm </a:t>
                </a:r>
                <a:r>
                  <a:rPr lang="en-US" sz="2800" i="1" smtClean="0"/>
                  <a:t>x</a:t>
                </a:r>
                <a:r>
                  <a:rPr lang="en-US" sz="2800" smtClean="0"/>
                  <a:t> biết </a:t>
                </a:r>
              </a:p>
              <a:p>
                <a:pPr marL="0" indent="0">
                  <a:buNone/>
                </a:pPr>
                <a:endParaRPr lang="en-US" sz="2800" smtClean="0"/>
              </a:p>
              <a:p>
                <a:pPr marL="0" indent="0">
                  <a:buNone/>
                </a:pPr>
                <a:endParaRPr lang="en-US" sz="2800"/>
              </a:p>
              <a:p>
                <a:pPr marL="0" indent="0">
                  <a:buNone/>
                </a:pPr>
                <a:endParaRPr lang="en-US" sz="2800" smtClean="0"/>
              </a:p>
              <a:p>
                <a:pPr marL="0" indent="0">
                  <a:buNone/>
                </a:pPr>
                <a:r>
                  <a:rPr lang="en-US" sz="2800"/>
                  <a:t>	</a:t>
                </a:r>
                <a:r>
                  <a:rPr lang="en-US" sz="2800" smtClean="0"/>
                  <a:t>		Vậy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503" t="-1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15926"/>
              </p:ext>
            </p:extLst>
          </p:nvPr>
        </p:nvGraphicFramePr>
        <p:xfrm>
          <a:off x="2771800" y="2082096"/>
          <a:ext cx="928903" cy="777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1" name="Equation" r:id="rId4" imgW="545760" imgH="457200" progId="Equation.DSMT4">
                  <p:embed/>
                </p:oleObj>
              </mc:Choice>
              <mc:Fallback>
                <p:oleObj name="Equation" r:id="rId4" imgW="5457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71800" y="2082096"/>
                        <a:ext cx="928903" cy="777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2333"/>
              </p:ext>
            </p:extLst>
          </p:nvPr>
        </p:nvGraphicFramePr>
        <p:xfrm>
          <a:off x="2267744" y="2910188"/>
          <a:ext cx="1879409" cy="45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2" name="Equation" r:id="rId6" imgW="1104840" imgH="266400" progId="Equation.DSMT4">
                  <p:embed/>
                </p:oleObj>
              </mc:Choice>
              <mc:Fallback>
                <p:oleObj name="Equation" r:id="rId6" imgW="11048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67744" y="2910188"/>
                        <a:ext cx="1879409" cy="453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847707"/>
              </p:ext>
            </p:extLst>
          </p:nvPr>
        </p:nvGraphicFramePr>
        <p:xfrm>
          <a:off x="2627784" y="3362870"/>
          <a:ext cx="1512887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" name="Equation" r:id="rId8" imgW="888840" imgH="634680" progId="Equation.DSMT4">
                  <p:embed/>
                </p:oleObj>
              </mc:Choice>
              <mc:Fallback>
                <p:oleObj name="Equation" r:id="rId8" imgW="88884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27784" y="3362870"/>
                        <a:ext cx="1512887" cy="1081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764125"/>
              </p:ext>
            </p:extLst>
          </p:nvPr>
        </p:nvGraphicFramePr>
        <p:xfrm>
          <a:off x="3265934" y="4387850"/>
          <a:ext cx="11620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4" name="Equation" r:id="rId10" imgW="533160" imgH="190440" progId="Equation.DSMT4">
                  <p:embed/>
                </p:oleObj>
              </mc:Choice>
              <mc:Fallback>
                <p:oleObj name="Equation" r:id="rId10" imgW="5331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65934" y="4387850"/>
                        <a:ext cx="1162050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9202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smtClean="0"/>
              <a:t>2. Tính chất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b="1" smtClean="0"/>
                  <a:t>+</a:t>
                </a:r>
                <a:r>
                  <a:rPr lang="en-US" sz="2800" smtClean="0"/>
                  <a:t>) Tính chất 2</a:t>
                </a:r>
              </a:p>
              <a:p>
                <a:pPr marL="0" indent="0">
                  <a:buNone/>
                </a:pPr>
                <a:r>
                  <a:rPr lang="en-US" sz="2800" smtClean="0"/>
                  <a:t>Nếu </a:t>
                </a:r>
                <a:r>
                  <a:rPr lang="en-US" sz="2800" i="1">
                    <a:solidFill>
                      <a:srgbClr val="FFFF00"/>
                    </a:solidFill>
                  </a:rPr>
                  <a:t>ad</a:t>
                </a:r>
                <a:r>
                  <a:rPr lang="en-US" sz="2800">
                    <a:solidFill>
                      <a:srgbClr val="FFFF00"/>
                    </a:solidFill>
                  </a:rPr>
                  <a:t> </a:t>
                </a:r>
                <a:r>
                  <a:rPr lang="en-US" sz="2800" b="1">
                    <a:solidFill>
                      <a:srgbClr val="FFFF00"/>
                    </a:solidFill>
                  </a:rPr>
                  <a:t>=</a:t>
                </a:r>
                <a:r>
                  <a:rPr lang="en-US" sz="2800">
                    <a:solidFill>
                      <a:srgbClr val="FFFF00"/>
                    </a:solidFill>
                  </a:rPr>
                  <a:t> </a:t>
                </a:r>
                <a:r>
                  <a:rPr lang="en-US" sz="2800" i="1">
                    <a:solidFill>
                      <a:srgbClr val="FFFF00"/>
                    </a:solidFill>
                  </a:rPr>
                  <a:t>bc</a:t>
                </a:r>
                <a:r>
                  <a:rPr lang="en-US" sz="2800" smtClean="0"/>
                  <a:t> và </a:t>
                </a:r>
                <a:r>
                  <a:rPr lang="en-US" sz="2800" i="1" smtClean="0">
                    <a:solidFill>
                      <a:srgbClr val="FFFF00"/>
                    </a:solidFill>
                  </a:rPr>
                  <a:t>a, b, c, 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800" smtClean="0">
                    <a:solidFill>
                      <a:srgbClr val="FFFF00"/>
                    </a:solidFill>
                  </a:rPr>
                  <a:t> 0 </a:t>
                </a:r>
                <a:r>
                  <a:rPr lang="en-US" sz="2800" smtClean="0"/>
                  <a:t>thì ta có các tỉ lệ thức:</a:t>
                </a:r>
              </a:p>
              <a:p>
                <a:pPr marL="0" indent="0">
                  <a:buNone/>
                </a:pPr>
                <a:endParaRPr lang="en-US" sz="2800" smtClean="0"/>
              </a:p>
              <a:p>
                <a:pPr marL="0" indent="0">
                  <a:buNone/>
                </a:pPr>
                <a:endParaRPr lang="en-US" sz="280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503" t="-1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49223"/>
              </p:ext>
            </p:extLst>
          </p:nvPr>
        </p:nvGraphicFramePr>
        <p:xfrm>
          <a:off x="1715683" y="1955182"/>
          <a:ext cx="5592621" cy="1048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4" imgW="2438280" imgH="457200" progId="Equation.DSMT4">
                  <p:embed/>
                </p:oleObj>
              </mc:Choice>
              <mc:Fallback>
                <p:oleObj name="Equation" r:id="rId4" imgW="24382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5683" y="1955182"/>
                        <a:ext cx="5592621" cy="1048616"/>
                      </a:xfrm>
                      <a:prstGeom prst="rect">
                        <a:avLst/>
                      </a:prstGeom>
                      <a:ln w="2857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691680" y="2067694"/>
            <a:ext cx="360039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11760" y="2571750"/>
            <a:ext cx="360039" cy="43204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91680" y="2590522"/>
            <a:ext cx="360039" cy="353335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11759" y="2090234"/>
            <a:ext cx="360039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03848" y="2067694"/>
            <a:ext cx="360039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23928" y="2571750"/>
            <a:ext cx="360039" cy="43204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03849" y="2619044"/>
            <a:ext cx="360039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23928" y="1995686"/>
            <a:ext cx="360039" cy="39406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716017" y="1995686"/>
            <a:ext cx="360039" cy="37152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436097" y="2559103"/>
            <a:ext cx="360039" cy="43204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21690" y="2607773"/>
            <a:ext cx="360039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441769" y="1984415"/>
            <a:ext cx="360039" cy="39406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28184" y="2027105"/>
            <a:ext cx="360039" cy="37152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948264" y="2590522"/>
            <a:ext cx="360039" cy="43204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228184" y="2607773"/>
            <a:ext cx="360039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948263" y="1984415"/>
            <a:ext cx="360039" cy="39406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14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939902"/>
            <a:ext cx="1151241" cy="1152128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1403648" y="985292"/>
            <a:ext cx="7056784" cy="2090514"/>
          </a:xfrm>
          <a:prstGeom prst="cloudCallout">
            <a:avLst>
              <a:gd name="adj1" fmla="val -50332"/>
              <a:gd name="adj2" fmla="val 86135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 lập tỉ lệ thức từ đẳng thức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 ta cần làm thế nào</a:t>
            </a:r>
            <a:r>
              <a:rPr lang="vi-VN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403648" y="3363838"/>
            <a:ext cx="7632849" cy="1728192"/>
          </a:xfrm>
          <a:prstGeom prst="round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 các ngoại tỉ;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 các trung tỉ hoặc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 lại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Ta có thể đổi vị trí các ngoại tỉ hoặc vị trí các trung tỉ cho nhau để có được tỉ lệ thức mới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9813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smtClean="0"/>
              <a:t>2. Tính chất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b="1" smtClean="0"/>
                  <a:t>+</a:t>
                </a:r>
                <a:r>
                  <a:rPr lang="en-US" sz="2800" smtClean="0"/>
                  <a:t>) Tính chất 2</a:t>
                </a:r>
              </a:p>
              <a:p>
                <a:pPr marL="0" indent="0">
                  <a:buNone/>
                </a:pPr>
                <a:r>
                  <a:rPr lang="en-US" sz="2800" smtClean="0"/>
                  <a:t>Nếu </a:t>
                </a:r>
                <a:r>
                  <a:rPr lang="en-US" sz="2800" i="1">
                    <a:solidFill>
                      <a:srgbClr val="FFFF00"/>
                    </a:solidFill>
                  </a:rPr>
                  <a:t>ad</a:t>
                </a:r>
                <a:r>
                  <a:rPr lang="en-US" sz="2800">
                    <a:solidFill>
                      <a:srgbClr val="FFFF00"/>
                    </a:solidFill>
                  </a:rPr>
                  <a:t> </a:t>
                </a:r>
                <a:r>
                  <a:rPr lang="en-US" sz="2800" b="1">
                    <a:solidFill>
                      <a:srgbClr val="FFFF00"/>
                    </a:solidFill>
                  </a:rPr>
                  <a:t>=</a:t>
                </a:r>
                <a:r>
                  <a:rPr lang="en-US" sz="2800">
                    <a:solidFill>
                      <a:srgbClr val="FFFF00"/>
                    </a:solidFill>
                  </a:rPr>
                  <a:t> </a:t>
                </a:r>
                <a:r>
                  <a:rPr lang="en-US" sz="2800" i="1">
                    <a:solidFill>
                      <a:srgbClr val="FFFF00"/>
                    </a:solidFill>
                  </a:rPr>
                  <a:t>bc</a:t>
                </a:r>
                <a:r>
                  <a:rPr lang="en-US" sz="2800" smtClean="0"/>
                  <a:t> và </a:t>
                </a:r>
                <a:r>
                  <a:rPr lang="en-US" sz="2800" i="1" smtClean="0">
                    <a:solidFill>
                      <a:srgbClr val="FFFF00"/>
                    </a:solidFill>
                  </a:rPr>
                  <a:t>a, b, c, 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800" smtClean="0">
                    <a:solidFill>
                      <a:srgbClr val="FFFF00"/>
                    </a:solidFill>
                  </a:rPr>
                  <a:t> 0 </a:t>
                </a:r>
                <a:r>
                  <a:rPr lang="en-US" sz="2800" smtClean="0"/>
                  <a:t>thì ta có các tỉ lệ thức:</a:t>
                </a:r>
              </a:p>
              <a:p>
                <a:pPr marL="0" indent="0">
                  <a:buNone/>
                </a:pPr>
                <a:endParaRPr lang="en-US" sz="2800" smtClean="0"/>
              </a:p>
              <a:p>
                <a:pPr marL="0" indent="0">
                  <a:buNone/>
                </a:pPr>
                <a:endParaRPr lang="en-US" sz="2800"/>
              </a:p>
              <a:p>
                <a:pPr marL="0" indent="0">
                  <a:buNone/>
                </a:pPr>
                <a:r>
                  <a:rPr lang="en-US" sz="2800" smtClean="0">
                    <a:solidFill>
                      <a:srgbClr val="FFFF00"/>
                    </a:solidFill>
                  </a:rPr>
                  <a:t>Ví dụ</a:t>
                </a:r>
                <a:r>
                  <a:rPr lang="en-US" sz="2800" smtClean="0"/>
                  <a:t>: Từ đẳng thức </a:t>
                </a:r>
                <a:r>
                  <a:rPr lang="en-US" sz="2800" smtClean="0">
                    <a:solidFill>
                      <a:srgbClr val="FFFF00"/>
                    </a:solidFill>
                  </a:rPr>
                  <a:t>2</a:t>
                </a:r>
                <a:r>
                  <a:rPr lang="en-US" sz="2800" i="1" smtClean="0">
                    <a:solidFill>
                      <a:srgbClr val="FFFF00"/>
                    </a:solidFill>
                  </a:rPr>
                  <a:t>x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=</a:t>
                </a:r>
                <a:r>
                  <a:rPr lang="en-US" sz="2800" i="1" smtClean="0">
                    <a:solidFill>
                      <a:srgbClr val="FFFF00"/>
                    </a:solidFill>
                  </a:rPr>
                  <a:t> </a:t>
                </a:r>
                <a:r>
                  <a:rPr lang="en-US" sz="2800" smtClean="0">
                    <a:solidFill>
                      <a:srgbClr val="FFFF00"/>
                    </a:solidFill>
                  </a:rPr>
                  <a:t>3</a:t>
                </a:r>
                <a:r>
                  <a:rPr lang="en-US" sz="2800" i="1" smtClean="0">
                    <a:solidFill>
                      <a:srgbClr val="FFFF00"/>
                    </a:solidFill>
                  </a:rPr>
                  <a:t>y</a:t>
                </a:r>
                <a:r>
                  <a:rPr lang="en-US" sz="2800" smtClean="0"/>
                  <a:t>, ta lập được các tỉ lệ thức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503" t="-1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355977"/>
              </p:ext>
            </p:extLst>
          </p:nvPr>
        </p:nvGraphicFramePr>
        <p:xfrm>
          <a:off x="1715683" y="1851670"/>
          <a:ext cx="5592621" cy="1048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name="Equation" r:id="rId4" imgW="2438280" imgH="457200" progId="Equation.DSMT4">
                  <p:embed/>
                </p:oleObj>
              </mc:Choice>
              <mc:Fallback>
                <p:oleObj name="Equation" r:id="rId4" imgW="24382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5683" y="1851670"/>
                        <a:ext cx="5592621" cy="1048616"/>
                      </a:xfrm>
                      <a:prstGeom prst="rect">
                        <a:avLst/>
                      </a:prstGeom>
                      <a:ln w="28575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21252"/>
              </p:ext>
            </p:extLst>
          </p:nvPr>
        </p:nvGraphicFramePr>
        <p:xfrm>
          <a:off x="2006241" y="3507854"/>
          <a:ext cx="501403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7" name="Equation" r:id="rId6" imgW="2400120" imgH="482400" progId="Equation.DSMT4">
                  <p:embed/>
                </p:oleObj>
              </mc:Choice>
              <mc:Fallback>
                <p:oleObj name="Equation" r:id="rId6" imgW="24001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06241" y="3507854"/>
                        <a:ext cx="5014031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979713" y="3561090"/>
            <a:ext cx="360039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27785" y="4065146"/>
            <a:ext cx="360039" cy="43204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79713" y="4083918"/>
            <a:ext cx="360039" cy="353335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627784" y="3627736"/>
            <a:ext cx="360040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3561089"/>
            <a:ext cx="360039" cy="37210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95936" y="4065146"/>
            <a:ext cx="360039" cy="43204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347865" y="4112439"/>
            <a:ext cx="360039" cy="37210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95936" y="3489082"/>
            <a:ext cx="360039" cy="39406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716016" y="3519705"/>
            <a:ext cx="360039" cy="37152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292080" y="4155926"/>
            <a:ext cx="360039" cy="43204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21689" y="4131792"/>
            <a:ext cx="360039" cy="312166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97752" y="3581238"/>
            <a:ext cx="360039" cy="39406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12160" y="3520501"/>
            <a:ext cx="360039" cy="456279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660233" y="4083918"/>
            <a:ext cx="360039" cy="432048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012160" y="4101168"/>
            <a:ext cx="360039" cy="38337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660232" y="3477811"/>
            <a:ext cx="360039" cy="394067"/>
          </a:xfrm>
          <a:prstGeom prst="rect">
            <a:avLst/>
          </a:prstGeom>
          <a:solidFill>
            <a:srgbClr val="004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830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>
                <a:solidFill>
                  <a:srgbClr val="FFFF00"/>
                </a:solidFill>
              </a:rPr>
              <a:t>KIẾN THỨC CẦN NHỚ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20220773">
            <a:off x="1271786" y="1418063"/>
            <a:ext cx="1548228" cy="436666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225872">
            <a:off x="1365469" y="3668738"/>
            <a:ext cx="1415194" cy="448843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469947" y="2423116"/>
            <a:ext cx="1301853" cy="436666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19062" y="1275606"/>
            <a:ext cx="1444626" cy="332437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 </a:t>
            </a:r>
          </a:p>
          <a:p>
            <a:pPr algn="ctr"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 THỨC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>
              <a:xfrm>
                <a:off x="2763459" y="769268"/>
                <a:ext cx="6121557" cy="115441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Định nghĩa</a:t>
                </a:r>
              </a:p>
              <a:p>
                <a:pPr algn="ctr"/>
                <a:r>
                  <a:rPr lang="en-US" sz="2400" b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Tỉ lệ thức là đẳng thức của hai tỉ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sz="2400" b="1" i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z="2400" b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.  </a:t>
                </a: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459" y="769268"/>
                <a:ext cx="6121557" cy="1154410"/>
              </a:xfrm>
              <a:prstGeom prst="round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le 5"/>
              <p:cNvSpPr/>
              <p:nvPr/>
            </p:nvSpPr>
            <p:spPr>
              <a:xfrm>
                <a:off x="2770923" y="1989685"/>
                <a:ext cx="6121557" cy="1230137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Tính chất 1</a:t>
                </a:r>
              </a:p>
              <a:p>
                <a:pPr algn="ctr"/>
                <a:r>
                  <a:rPr lang="en-US" sz="240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Nếu </a:t>
                </a:r>
                <a:r>
                  <a:rPr lang="en-US" sz="240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sz="2400" b="1" i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thì </a:t>
                </a:r>
                <a:r>
                  <a:rPr lang="en-US" sz="240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ad</a:t>
                </a:r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bc.</a:t>
                </a:r>
                <a:endParaRPr lang="vi-VN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923" y="1989685"/>
                <a:ext cx="6121557" cy="1230137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le 6"/>
              <p:cNvSpPr/>
              <p:nvPr/>
            </p:nvSpPr>
            <p:spPr>
              <a:xfrm>
                <a:off x="2764337" y="3291830"/>
                <a:ext cx="6121557" cy="180020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Tính chất 2</a:t>
                </a:r>
              </a:p>
              <a:p>
                <a:pPr algn="ctr"/>
                <a:r>
                  <a:rPr lang="en-US" sz="24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ad</a:t>
                </a:r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bc</a:t>
                </a:r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a, b, c, d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4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0</a:t>
                </a:r>
                <a:r>
                  <a:rPr lang="en-US" sz="24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thì </a:t>
                </a:r>
                <a:endParaRPr lang="en-US" sz="240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40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4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 các tỉ lệ thức: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sz="2400" b="1" i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z="2400" b="1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b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:r>
                  <a:rPr lang="en-US" sz="2400" b="1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c</m:t>
                        </m:r>
                      </m:den>
                    </m:f>
                    <m:r>
                      <m:rPr>
                        <m:nor/>
                      </m:rPr>
                      <a:rPr lang="en-US" sz="2400" b="1" i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z="2400" b="1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b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:r>
                  <a:rPr lang="en-US" sz="2400" b="1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sz="2400" b="1" i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sz="2400" b="1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b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:r>
                  <a:rPr lang="en-US" sz="2400" b="1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c</m:t>
                        </m:r>
                      </m:den>
                    </m:f>
                    <m:r>
                      <m:rPr>
                        <m:nor/>
                      </m:rPr>
                      <a:rPr lang="en-US" sz="2400" b="1" i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sz="2400" b="1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</p:txBody>
          </p:sp>
        </mc:Choice>
        <mc:Fallback xmlns="">
          <p:sp>
            <p:nvSpPr>
              <p:cNvPr id="7" name="Rounded 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4337" y="3291830"/>
                <a:ext cx="6121557" cy="1800200"/>
              </a:xfrm>
              <a:prstGeom prst="roundRect">
                <a:avLst/>
              </a:prstGeom>
              <a:blipFill rotWithShape="1">
                <a:blip r:embed="rId5"/>
                <a:stretch>
                  <a:fillRect t="-1338" b="-2007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25836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  <p:bldP spid="10" grpId="0" animBg="1"/>
      <p:bldP spid="11" grpId="0" animBg="1"/>
      <p:bldP spid="4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Hoạt động nhóm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(Mỗi nhóm 8 HS thảo luận và làm bài trong 3 phút)</a:t>
            </a:r>
          </a:p>
          <a:p>
            <a:pPr marL="0" indent="0">
              <a:buNone/>
            </a:pPr>
            <a:r>
              <a:rPr lang="en-US" b="1" smtClean="0"/>
              <a:t>Bài tập</a:t>
            </a:r>
            <a:r>
              <a:rPr lang="en-US" smtClean="0"/>
              <a:t>. Tìm </a:t>
            </a:r>
            <a:r>
              <a:rPr lang="en-US" i="1" smtClean="0"/>
              <a:t>x</a:t>
            </a:r>
            <a:r>
              <a:rPr lang="en-US" smtClean="0"/>
              <a:t> biết</a:t>
            </a:r>
          </a:p>
          <a:p>
            <a:pPr marL="0" indent="0">
              <a:buNone/>
            </a:pPr>
            <a:endParaRPr lang="en-US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709733"/>
              </p:ext>
            </p:extLst>
          </p:nvPr>
        </p:nvGraphicFramePr>
        <p:xfrm>
          <a:off x="1055687" y="2138933"/>
          <a:ext cx="2303669" cy="12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3" imgW="812520" imgH="457200" progId="Equation.DSMT4">
                  <p:embed/>
                </p:oleObj>
              </mc:Choice>
              <mc:Fallback>
                <p:oleObj name="Equation" r:id="rId3" imgW="8125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5687" y="2138933"/>
                        <a:ext cx="2303669" cy="1296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98133"/>
              </p:ext>
            </p:extLst>
          </p:nvPr>
        </p:nvGraphicFramePr>
        <p:xfrm>
          <a:off x="4975224" y="2139950"/>
          <a:ext cx="2015711" cy="12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5" imgW="711000" imgH="457200" progId="Equation.DSMT4">
                  <p:embed/>
                </p:oleObj>
              </mc:Choice>
              <mc:Fallback>
                <p:oleObj name="Equation" r:id="rId5" imgW="71100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224" y="2139950"/>
                        <a:ext cx="2015711" cy="12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22045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107506" y="699542"/>
            <a:ext cx="8928993" cy="4248471"/>
          </a:xfrm>
          <a:prstGeom prst="rect">
            <a:avLst/>
          </a:prstGeom>
        </p:spPr>
        <p:txBody>
          <a:bodyPr vert="horz" lIns="81604" tIns="40802" rIns="81604" bIns="40802" rtlCol="0">
            <a:normAutofit/>
          </a:bodyPr>
          <a:lstStyle>
            <a:lvl1pPr marL="306014" indent="-306014" algn="just" defTabSz="8160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663030" indent="-255011" algn="just" defTabSz="8160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020046" indent="-204009" algn="just" defTabSz="8160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428065" indent="-204009" algn="just" defTabSz="81603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1836085" indent="-204009" algn="just" defTabSz="81603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3200" kern="120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244104" indent="-204009" algn="l" defTabSz="8160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2124" indent="-204009" algn="l" defTabSz="8160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0141" indent="-204009" algn="l" defTabSz="8160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68162" indent="-204009" algn="l" defTabSz="81603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smtClean="0"/>
              <a:t>Bài tập</a:t>
            </a:r>
            <a:r>
              <a:rPr lang="en-US" smtClean="0"/>
              <a:t>. Tìm </a:t>
            </a:r>
            <a:r>
              <a:rPr lang="en-US" i="1" smtClean="0"/>
              <a:t>x</a:t>
            </a:r>
            <a:r>
              <a:rPr lang="en-US" smtClean="0"/>
              <a:t> biết</a:t>
            </a:r>
          </a:p>
          <a:p>
            <a:pPr marL="0" indent="0">
              <a:buFont typeface="Arial" pitchFamily="34" charset="0"/>
              <a:buNone/>
            </a:pPr>
            <a:endParaRPr lang="en-US" smtClean="0"/>
          </a:p>
          <a:p>
            <a:pPr marL="0" indent="0">
              <a:buFont typeface="Arial" pitchFamily="34" charset="0"/>
              <a:buNone/>
            </a:pPr>
            <a:endParaRPr lang="en-US"/>
          </a:p>
          <a:p>
            <a:pPr marL="0" indent="0">
              <a:buFont typeface="Arial" pitchFamily="34" charset="0"/>
              <a:buNone/>
            </a:pPr>
            <a:endParaRPr lang="en-US" smtClean="0"/>
          </a:p>
          <a:p>
            <a:pPr marL="0" indent="0">
              <a:buFont typeface="Arial" pitchFamily="34" charset="0"/>
              <a:buNone/>
            </a:pPr>
            <a:endParaRPr lang="en-US"/>
          </a:p>
          <a:p>
            <a:pPr marL="0" indent="0">
              <a:buFont typeface="Arial" pitchFamily="34" charset="0"/>
              <a:buNone/>
            </a:pPr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Hoạt động nhóm</a:t>
            </a:r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661000"/>
              </p:ext>
            </p:extLst>
          </p:nvPr>
        </p:nvGraphicFramePr>
        <p:xfrm>
          <a:off x="508347" y="1105495"/>
          <a:ext cx="1903413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6" name="Equation" r:id="rId3" imgW="838080" imgH="457200" progId="Equation.DSMT4">
                  <p:embed/>
                </p:oleObj>
              </mc:Choice>
              <mc:Fallback>
                <p:oleObj name="Equation" r:id="rId3" imgW="8380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8347" y="1105495"/>
                        <a:ext cx="1903413" cy="1035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029129"/>
              </p:ext>
            </p:extLst>
          </p:nvPr>
        </p:nvGraphicFramePr>
        <p:xfrm>
          <a:off x="611560" y="2067694"/>
          <a:ext cx="2381021" cy="54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7" name="Equation" r:id="rId5" imgW="1168200" imgH="266400" progId="Equation.DSMT4">
                  <p:embed/>
                </p:oleObj>
              </mc:Choice>
              <mc:Fallback>
                <p:oleObj name="Equation" r:id="rId5" imgW="116820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067694"/>
                        <a:ext cx="2381021" cy="5443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191393"/>
              </p:ext>
            </p:extLst>
          </p:nvPr>
        </p:nvGraphicFramePr>
        <p:xfrm>
          <a:off x="1043608" y="2612036"/>
          <a:ext cx="183858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8" name="Equation" r:id="rId7" imgW="901440" imgH="634680" progId="Equation.DSMT4">
                  <p:embed/>
                </p:oleObj>
              </mc:Choice>
              <mc:Fallback>
                <p:oleObj name="Equation" r:id="rId7" imgW="901440" imgH="6346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612036"/>
                        <a:ext cx="1838584" cy="12961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5536" y="3939902"/>
                <a:ext cx="25922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Vậy </a:t>
                </a:r>
                <a:r>
                  <a:rPr lang="en-US" sz="3200" i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320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320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15.</a:t>
                </a:r>
                <a:endParaRPr lang="en-US" sz="32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939902"/>
                <a:ext cx="2592288" cy="584775"/>
              </a:xfrm>
              <a:prstGeom prst="rect">
                <a:avLst/>
              </a:prstGeom>
              <a:blipFill rotWithShape="1">
                <a:blip r:embed="rId9"/>
                <a:stretch>
                  <a:fillRect l="-6118" t="-14583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128263"/>
              </p:ext>
            </p:extLst>
          </p:nvPr>
        </p:nvGraphicFramePr>
        <p:xfrm>
          <a:off x="4572000" y="1059582"/>
          <a:ext cx="1792255" cy="11529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9" name="Equation" r:id="rId10" imgW="711000" imgH="457200" progId="Equation.DSMT4">
                  <p:embed/>
                </p:oleObj>
              </mc:Choice>
              <mc:Fallback>
                <p:oleObj name="Equation" r:id="rId10" imgW="7110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059582"/>
                        <a:ext cx="1792255" cy="11529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673426"/>
              </p:ext>
            </p:extLst>
          </p:nvPr>
        </p:nvGraphicFramePr>
        <p:xfrm>
          <a:off x="4572000" y="2139702"/>
          <a:ext cx="2028234" cy="468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0" name="Equation" r:id="rId12" imgW="825480" imgH="190440" progId="Equation.DSMT4">
                  <p:embed/>
                </p:oleObj>
              </mc:Choice>
              <mc:Fallback>
                <p:oleObj name="Equation" r:id="rId12" imgW="8254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72000" y="2139702"/>
                        <a:ext cx="2028234" cy="4680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331574"/>
              </p:ext>
            </p:extLst>
          </p:nvPr>
        </p:nvGraphicFramePr>
        <p:xfrm>
          <a:off x="5148064" y="2535748"/>
          <a:ext cx="1901825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1" name="Equation" r:id="rId14" imgW="774360" imgH="647640" progId="Equation.DSMT4">
                  <p:embed/>
                </p:oleObj>
              </mc:Choice>
              <mc:Fallback>
                <p:oleObj name="Equation" r:id="rId14" imgW="774360" imgH="647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148064" y="2535748"/>
                        <a:ext cx="1901825" cy="159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499992" y="4057321"/>
                <a:ext cx="2756084" cy="8906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Vậy  </a:t>
                </a:r>
                <a:r>
                  <a:rPr lang="en-US" sz="3200" i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320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320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ea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32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ea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2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4057321"/>
                <a:ext cx="2756084" cy="890693"/>
              </a:xfrm>
              <a:prstGeom prst="rect">
                <a:avLst/>
              </a:prstGeom>
              <a:blipFill rotWithShape="1">
                <a:blip r:embed="rId16"/>
                <a:stretch>
                  <a:fillRect l="-5531" b="-75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5305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Bài tập vận dụng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smtClean="0">
                <a:solidFill>
                  <a:srgbClr val="FFFF00"/>
                </a:solidFill>
              </a:rPr>
              <a:t>Bài 46 </a:t>
            </a:r>
            <a:r>
              <a:rPr lang="en-US" b="1">
                <a:solidFill>
                  <a:srgbClr val="FFFF00"/>
                </a:solidFill>
              </a:rPr>
              <a:t>(SGK/26). </a:t>
            </a:r>
            <a:r>
              <a:rPr lang="en-US" smtClean="0"/>
              <a:t>Tìm </a:t>
            </a:r>
            <a:r>
              <a:rPr lang="en-US" i="1" smtClean="0"/>
              <a:t>x</a:t>
            </a:r>
            <a:r>
              <a:rPr lang="en-US" smtClean="0"/>
              <a:t> trong các tỉ lệ thức sau</a:t>
            </a:r>
            <a:endParaRPr lang="en-US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>
                <a:solidFill>
                  <a:srgbClr val="FFFF00"/>
                </a:solidFill>
              </a:rPr>
              <a:t>Bài 47 (SGK/26). </a:t>
            </a:r>
            <a:r>
              <a:rPr lang="en-US"/>
              <a:t>Lập tất cả các tỉ lệ thức có thể được từ các đẳng thức sau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786175"/>
              </p:ext>
            </p:extLst>
          </p:nvPr>
        </p:nvGraphicFramePr>
        <p:xfrm>
          <a:off x="251520" y="3781782"/>
          <a:ext cx="842493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504056">
                <a:tc>
                  <a:txBody>
                    <a:bodyPr/>
                    <a:lstStyle/>
                    <a:p>
                      <a:r>
                        <a:rPr lang="en-US" sz="2800" b="0" i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  6 . 63 </a:t>
                      </a:r>
                      <a:r>
                        <a:rPr lang="en-US" sz="2800" b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9 . 42</a:t>
                      </a:r>
                      <a:endParaRPr lang="en-US" sz="2800" b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  0,24 . 1,61 </a:t>
                      </a:r>
                      <a:r>
                        <a:rPr lang="en-US" sz="2800" b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0,84 . 0,46</a:t>
                      </a:r>
                      <a:endParaRPr lang="en-US" sz="2800" b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884376"/>
              </p:ext>
            </p:extLst>
          </p:nvPr>
        </p:nvGraphicFramePr>
        <p:xfrm>
          <a:off x="315738" y="1419225"/>
          <a:ext cx="7640638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3200400" imgH="482400" progId="Equation.DSMT4">
                  <p:embed/>
                </p:oleObj>
              </mc:Choice>
              <mc:Fallback>
                <p:oleObj name="Equation" r:id="rId3" imgW="32004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5738" y="1419225"/>
                        <a:ext cx="7640638" cy="1152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762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7603" y="1347614"/>
            <a:ext cx="8614079" cy="2503715"/>
          </a:xfrm>
          <a:prstGeom prst="rect">
            <a:avLst/>
          </a:prstGeom>
        </p:spPr>
        <p:txBody>
          <a:bodyPr vert="horz" lIns="75769" tIns="37886" rIns="75769" bIns="37886" rtlCol="0" anchor="ctr">
            <a:noAutofit/>
          </a:bodyPr>
          <a:lstStyle>
            <a:lvl1pPr algn="ctr" defTabSz="987461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55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TRÒ CHƠI</a:t>
            </a:r>
            <a:endParaRPr lang="en-US" sz="55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5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 nhanh ? Ai đúng ?</a:t>
            </a:r>
            <a:endParaRPr lang="en-US" sz="55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9571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FF00"/>
                </a:solidFill>
              </a:rPr>
              <a:t>HƯỚNG DẪN VỀ NHÀ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Học và ghi nhớ </a:t>
            </a:r>
            <a:r>
              <a:rPr lang="en-US" smtClean="0">
                <a:solidFill>
                  <a:srgbClr val="FFFF00"/>
                </a:solidFill>
              </a:rPr>
              <a:t>định nghĩa</a:t>
            </a:r>
            <a:r>
              <a:rPr lang="en-US" smtClean="0"/>
              <a:t>, </a:t>
            </a:r>
            <a:r>
              <a:rPr lang="en-US" smtClean="0">
                <a:solidFill>
                  <a:srgbClr val="FFFF00"/>
                </a:solidFill>
              </a:rPr>
              <a:t>tính chất </a:t>
            </a:r>
            <a:r>
              <a:rPr lang="en-US" smtClean="0"/>
              <a:t>của </a:t>
            </a:r>
            <a:r>
              <a:rPr lang="en-US" smtClean="0">
                <a:solidFill>
                  <a:srgbClr val="FFFF00"/>
                </a:solidFill>
              </a:rPr>
              <a:t>tỉ lệ thức</a:t>
            </a:r>
            <a:r>
              <a:rPr lang="en-US" smtClean="0"/>
              <a:t>.</a:t>
            </a:r>
          </a:p>
          <a:p>
            <a:r>
              <a:rPr lang="en-US" smtClean="0"/>
              <a:t>Hiểu và vận dụng tính chất của tỉ lệ thức để làm bài tập.</a:t>
            </a:r>
          </a:p>
          <a:p>
            <a:r>
              <a:rPr lang="en-US" smtClean="0"/>
              <a:t>Làm bài tập: </a:t>
            </a:r>
            <a:r>
              <a:rPr lang="en-US" smtClean="0">
                <a:solidFill>
                  <a:srgbClr val="FFFF00"/>
                </a:solidFill>
              </a:rPr>
              <a:t>45, 46, 47, 48 </a:t>
            </a:r>
            <a:r>
              <a:rPr lang="en-US" smtClean="0"/>
              <a:t>SGK/26.</a:t>
            </a:r>
          </a:p>
          <a:p>
            <a:r>
              <a:rPr lang="en-US" smtClean="0"/>
              <a:t>Chuẩn bị bài: </a:t>
            </a:r>
          </a:p>
          <a:p>
            <a:pPr marL="0" indent="0" algn="ctr">
              <a:buNone/>
            </a:pPr>
            <a:r>
              <a:rPr lang="en-US" smtClean="0">
                <a:solidFill>
                  <a:srgbClr val="FFFF00"/>
                </a:solidFill>
              </a:rPr>
              <a:t>Tiết 10. Tính chất của dãy tỉ số bằng nhau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071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12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Song From A Secret Garden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199" y="4914900"/>
            <a:ext cx="304801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 descr="53702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55"/>
            <a:ext cx="9144000" cy="5128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5"/>
          <p:cNvSpPr txBox="1">
            <a:spLocks noChangeArrowheads="1"/>
          </p:cNvSpPr>
          <p:nvPr/>
        </p:nvSpPr>
        <p:spPr bwMode="auto">
          <a:xfrm rot="726562">
            <a:off x="1848460" y="1692850"/>
            <a:ext cx="5867400" cy="187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69" tIns="37886" rIns="75769" bIns="37886">
            <a:spAutoFit/>
          </a:bodyPr>
          <a:lstStyle>
            <a:lvl1pPr>
              <a:defRPr sz="2600" b="1">
                <a:solidFill>
                  <a:srgbClr val="FFFF99"/>
                </a:solidFill>
                <a:latin typeface="Times New Roman" pitchFamily="18" charset="0"/>
              </a:defRPr>
            </a:lvl1pPr>
            <a:lvl2pPr marL="742950" indent="-285750">
              <a:defRPr sz="2600" b="1">
                <a:solidFill>
                  <a:srgbClr val="FFFF99"/>
                </a:solidFill>
                <a:latin typeface="Times New Roman" pitchFamily="18" charset="0"/>
              </a:defRPr>
            </a:lvl2pPr>
            <a:lvl3pPr marL="1143000" indent="-228600">
              <a:defRPr sz="2600" b="1">
                <a:solidFill>
                  <a:srgbClr val="FFFF99"/>
                </a:solidFill>
                <a:latin typeface="Times New Roman" pitchFamily="18" charset="0"/>
              </a:defRPr>
            </a:lvl3pPr>
            <a:lvl4pPr marL="1600200" indent="-228600">
              <a:defRPr sz="2600" b="1">
                <a:solidFill>
                  <a:srgbClr val="FFFF99"/>
                </a:solidFill>
                <a:latin typeface="Times New Roman" pitchFamily="18" charset="0"/>
              </a:defRPr>
            </a:lvl4pPr>
            <a:lvl5pPr marL="2057400" indent="-228600">
              <a:defRPr sz="2600" b="1">
                <a:solidFill>
                  <a:srgbClr val="FFFF99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FF99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FF99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FF99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FF99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Xin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ch©n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thµnh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c¶m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¬n     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c¸c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thÇy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c«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gi¸o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vµ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c¸c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em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häc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 </a:t>
            </a:r>
            <a:r>
              <a:rPr lang="en-US" sz="3900" dirty="0" err="1">
                <a:solidFill>
                  <a:srgbClr val="FF0000"/>
                </a:solidFill>
                <a:latin typeface=".VnAristote" pitchFamily="34" charset="0"/>
              </a:rPr>
              <a:t>sinh</a:t>
            </a:r>
            <a:r>
              <a:rPr lang="en-US" sz="3900" dirty="0">
                <a:solidFill>
                  <a:srgbClr val="FF0000"/>
                </a:solidFill>
                <a:latin typeface=".VnAristote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45985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MỞ ĐẦU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smtClean="0"/>
                  <a:t>1. Với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a, b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𝛜</m:t>
                    </m:r>
                    <m:r>
                      <a:rPr lang="en-US" sz="2800" b="1" i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𝐙</m:t>
                    </m:r>
                  </m:oMath>
                </a14:m>
                <a:r>
                  <a:rPr lang="en-US" sz="2800" smtClean="0"/>
                  <a:t> ta có: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ab</a:t>
                </a:r>
                <a:r>
                  <a:rPr lang="en-US" sz="2800" b="1" smtClean="0"/>
                  <a:t> </a:t>
                </a:r>
                <a:r>
                  <a:rPr lang="en-US" sz="2800" b="1" smtClean="0">
                    <a:solidFill>
                      <a:srgbClr val="FFFF00"/>
                    </a:solidFill>
                  </a:rPr>
                  <a:t>=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ba</a:t>
                </a:r>
                <a:r>
                  <a:rPr lang="en-US" sz="2800" b="1" smtClean="0"/>
                  <a:t> </a:t>
                </a:r>
                <a:r>
                  <a:rPr lang="en-US" sz="2800" smtClean="0"/>
                  <a:t>.</a:t>
                </a:r>
              </a:p>
              <a:p>
                <a:pPr marL="0" indent="0">
                  <a:buNone/>
                </a:pPr>
                <a:r>
                  <a:rPr lang="en-US" sz="2800" smtClean="0"/>
                  <a:t>2. </a:t>
                </a:r>
                <a:r>
                  <a:rPr lang="en-US" sz="2800"/>
                  <a:t>Với </a:t>
                </a:r>
                <a:r>
                  <a:rPr lang="en-US" sz="2800" b="1" i="1">
                    <a:solidFill>
                      <a:srgbClr val="FFFF00"/>
                    </a:solidFill>
                  </a:rPr>
                  <a:t>a, b, c, d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𝛜</m:t>
                    </m:r>
                    <m:r>
                      <a:rPr lang="en-US" sz="2800" b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𝐙</m:t>
                    </m:r>
                  </m:oMath>
                </a14:m>
                <a:r>
                  <a:rPr lang="en-US" sz="2800"/>
                  <a:t> và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b, d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800" b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800" b="1" smtClean="0">
                    <a:solidFill>
                      <a:srgbClr val="FFFF00"/>
                    </a:solidFill>
                  </a:rPr>
                  <a:t>0 </a:t>
                </a:r>
                <a:r>
                  <a:rPr lang="en-US" sz="2800" smtClean="0"/>
                  <a:t>thì</a:t>
                </a:r>
              </a:p>
              <a:p>
                <a:pPr marL="0" indent="0" algn="ctr">
                  <a:buNone/>
                </a:pPr>
                <a:r>
                  <a:rPr lang="en-US" sz="2800" b="1" i="1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1" i="1">
                            <a:solidFill>
                              <a:srgbClr val="FFFF00"/>
                            </a:solidFill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1" i="1">
                            <a:solidFill>
                              <a:srgbClr val="FFFF00"/>
                            </a:solidFill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sz="2800" b="1" i="1" smtClean="0">
                        <a:solidFill>
                          <a:srgbClr val="FFFF00"/>
                        </a:solidFill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1" i="1" smtClean="0">
                            <a:solidFill>
                              <a:srgbClr val="FFFF00"/>
                            </a:solidFill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1" i="1" smtClean="0">
                            <a:solidFill>
                              <a:srgbClr val="FFFF00"/>
                            </a:solidFill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z="2800" smtClean="0"/>
                  <a:t>  nếu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ad</a:t>
                </a:r>
                <a:r>
                  <a:rPr lang="en-US" sz="280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800" b="1" smtClean="0">
                    <a:solidFill>
                      <a:srgbClr val="FFFF00"/>
                    </a:solidFill>
                  </a:rPr>
                  <a:t>=</a:t>
                </a:r>
                <a:r>
                  <a:rPr lang="en-US" sz="2800" b="1" smtClean="0"/>
                  <a:t>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bc </a:t>
                </a:r>
                <a:r>
                  <a:rPr lang="en-US" sz="2800" b="1" i="1" smtClean="0"/>
                  <a:t>.</a:t>
                </a:r>
                <a:endParaRPr lang="en-US" sz="2800" b="1" i="1"/>
              </a:p>
              <a:p>
                <a:pPr marL="0" indent="0">
                  <a:buNone/>
                </a:pPr>
                <a:r>
                  <a:rPr lang="en-US" sz="2800" smtClean="0"/>
                  <a:t>3</a:t>
                </a:r>
                <a:r>
                  <a:rPr lang="en-US" sz="2800"/>
                  <a:t>.</a:t>
                </a:r>
                <a:r>
                  <a:rPr lang="en-US" sz="2800" smtClean="0"/>
                  <a:t> Với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a</a:t>
                </a:r>
                <a:r>
                  <a:rPr lang="en-US" sz="2800" b="1" smtClean="0">
                    <a:solidFill>
                      <a:srgbClr val="FFFF00"/>
                    </a:solidFill>
                  </a:rPr>
                  <a:t>,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b</a:t>
                </a:r>
                <a:r>
                  <a:rPr lang="en-US" sz="2800" b="1" smtClean="0">
                    <a:solidFill>
                      <a:srgbClr val="FFFF00"/>
                    </a:solidFill>
                  </a:rPr>
                  <a:t> </a:t>
                </a:r>
                <a:r>
                  <a:rPr lang="en-US" sz="2800" smtClean="0"/>
                  <a:t>là số nguyên, phân số, hỗn số,… và</a:t>
                </a:r>
                <a:r>
                  <a:rPr lang="en-US" sz="2800" b="1" i="1" smtClean="0"/>
                  <a:t>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b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800" b="1" i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800" b="1" smtClean="0">
                    <a:solidFill>
                      <a:srgbClr val="FFFF00"/>
                    </a:solidFill>
                  </a:rPr>
                  <a:t>0</a:t>
                </a:r>
              </a:p>
              <a:p>
                <a:pPr marL="0" indent="0">
                  <a:buNone/>
                </a:pPr>
                <a:r>
                  <a:rPr lang="en-US" sz="2800" smtClean="0"/>
                  <a:t>	thì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1" i="1">
                            <a:solidFill>
                              <a:srgbClr val="FFFF00"/>
                            </a:solidFill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1" i="1">
                            <a:solidFill>
                              <a:srgbClr val="FFFF00"/>
                            </a:solidFill>
                          </a:rPr>
                          <m:t>b</m:t>
                        </m:r>
                      </m:den>
                    </m:f>
                  </m:oMath>
                </a14:m>
                <a:r>
                  <a:rPr lang="en-US" sz="2800" smtClean="0"/>
                  <a:t> hay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a</a:t>
                </a:r>
                <a:r>
                  <a:rPr lang="en-US" sz="2800" b="1" smtClean="0"/>
                  <a:t> </a:t>
                </a:r>
                <a:r>
                  <a:rPr lang="en-US" sz="2800" b="1" smtClean="0">
                    <a:solidFill>
                      <a:srgbClr val="FFFF00"/>
                    </a:solidFill>
                  </a:rPr>
                  <a:t>:</a:t>
                </a:r>
                <a:r>
                  <a:rPr lang="en-US" sz="2800" b="1" smtClean="0"/>
                  <a:t> </a:t>
                </a:r>
                <a:r>
                  <a:rPr lang="en-US" sz="2800" b="1" i="1" smtClean="0">
                    <a:solidFill>
                      <a:srgbClr val="FFFF00"/>
                    </a:solidFill>
                  </a:rPr>
                  <a:t>b</a:t>
                </a:r>
                <a:r>
                  <a:rPr lang="en-US" sz="2800" b="1" smtClean="0"/>
                  <a:t> </a:t>
                </a:r>
                <a:r>
                  <a:rPr lang="en-US" sz="2800" smtClean="0"/>
                  <a:t>được gọi là </a:t>
                </a:r>
                <a:r>
                  <a:rPr lang="en-US" sz="2800" smtClean="0">
                    <a:solidFill>
                      <a:srgbClr val="FFFF00"/>
                    </a:solidFill>
                  </a:rPr>
                  <a:t>tỉ số</a:t>
                </a:r>
                <a:r>
                  <a:rPr lang="en-US" sz="2800" smtClean="0"/>
                  <a:t>.</a:t>
                </a:r>
              </a:p>
              <a:p>
                <a:pPr marL="0" indent="0">
                  <a:buNone/>
                </a:pPr>
                <a:endParaRPr lang="en-US" sz="280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503" t="-1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238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MỞ ĐẦU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mtClean="0"/>
                  <a:t>Qua phần trò chơi ta có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rgbClr val="FFFF00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rgbClr val="FFFF00"/>
                            </a:solidFill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b="1">
                        <a:solidFill>
                          <a:srgbClr val="FFFF00"/>
                        </a:solidFill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>
                            <a:solidFill>
                              <a:srgbClr val="FFFF00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>
                            <a:solidFill>
                              <a:srgbClr val="FFFF00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endParaRPr lang="en-US"/>
              </a:p>
              <a:p>
                <a:pPr marL="0" indent="0">
                  <a:buNone/>
                </a:pPr>
                <a:endParaRPr lang="en-US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939902"/>
            <a:ext cx="1151241" cy="1152128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1979712" y="1779662"/>
            <a:ext cx="5688632" cy="2448272"/>
          </a:xfrm>
          <a:prstGeom prst="cloudCallout">
            <a:avLst>
              <a:gd name="adj1" fmla="val -60323"/>
              <a:gd name="adj2" fmla="val 47436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tỉ số bằng nhau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 gọi là gì </a:t>
            </a:r>
            <a:r>
              <a:rPr lang="vi-VN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869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7603" y="1347614"/>
            <a:ext cx="8614079" cy="2503715"/>
          </a:xfrm>
          <a:prstGeom prst="rect">
            <a:avLst/>
          </a:prstGeom>
        </p:spPr>
        <p:txBody>
          <a:bodyPr vert="horz" lIns="75769" tIns="37886" rIns="75769" bIns="37886" rtlCol="0" anchor="ctr">
            <a:noAutofit/>
          </a:bodyPr>
          <a:lstStyle>
            <a:lvl1pPr algn="ctr" defTabSz="987461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55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 9.</a:t>
            </a:r>
            <a:endParaRPr lang="en-US" sz="5500" b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Tỉ lệ thức </a:t>
            </a:r>
            <a:r>
              <a:rPr lang="en-US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Dãy </a:t>
            </a:r>
            <a:r>
              <a:rPr lang="en-US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tỉ số bằng nhau.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92989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mtClean="0"/>
              <a:t>1. Định nghĩa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1043608" y="1059582"/>
            <a:ext cx="7272808" cy="3024336"/>
          </a:xfrm>
          <a:prstGeom prst="cloudCallout">
            <a:avLst>
              <a:gd name="adj1" fmla="val -48651"/>
              <a:gd name="adj2" fmla="val 5465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Học sinh trình bày phần tìm hiểu về </a:t>
            </a:r>
            <a:r>
              <a:rPr lang="en-US" sz="32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định nghĩa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của </a:t>
            </a:r>
          </a:p>
          <a:p>
            <a:pPr algn="ctr"/>
            <a:r>
              <a:rPr lang="en-US" sz="32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tỉ lệ thức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090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/>
              <a:t>1. Định nghĩa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Font typeface="Wingdings" pitchFamily="2" charset="2"/>
                  <a:buChar char="v"/>
                </a:pPr>
                <a:r>
                  <a:rPr lang="en-US" smtClean="0"/>
                  <a:t> </a:t>
                </a:r>
                <a:r>
                  <a:rPr lang="en-US" b="1" smtClean="0">
                    <a:solidFill>
                      <a:srgbClr val="FFFF00"/>
                    </a:solidFill>
                  </a:rPr>
                  <a:t>Định nghĩa</a:t>
                </a:r>
                <a:r>
                  <a:rPr lang="en-US" smtClean="0"/>
                  <a:t>: SGK/24.</a:t>
                </a:r>
              </a:p>
              <a:p>
                <a:pPr marL="0" indent="0">
                  <a:buNone/>
                </a:pPr>
                <a:r>
                  <a:rPr lang="en-US" smtClean="0"/>
                  <a:t>Tỉ lệ thức là đẳng thức của hai tỉ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b="1" i="1" smtClean="0">
                        <a:solidFill>
                          <a:srgbClr val="FFFF00"/>
                        </a:solidFill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1" smtClean="0">
                            <a:solidFill>
                              <a:srgbClr val="FFFF00"/>
                            </a:solidFill>
                          </a:rPr>
                          <m:t>d</m:t>
                        </m:r>
                      </m:den>
                    </m:f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smtClean="0"/>
              </a:p>
              <a:p>
                <a:r>
                  <a:rPr lang="en-US" smtClean="0"/>
                  <a:t>Tỉ lệ thức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b="1" i="1">
                        <a:solidFill>
                          <a:srgbClr val="FFFF00"/>
                        </a:solidFill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mtClean="0"/>
                  <a:t> còn được viết là </a:t>
                </a:r>
                <a:r>
                  <a:rPr lang="en-US" i="1" smtClean="0">
                    <a:solidFill>
                      <a:srgbClr val="FFFF00"/>
                    </a:solidFill>
                  </a:rPr>
                  <a:t>a</a:t>
                </a:r>
                <a:r>
                  <a:rPr lang="en-US" smtClean="0">
                    <a:solidFill>
                      <a:srgbClr val="FFFF00"/>
                    </a:solidFill>
                  </a:rPr>
                  <a:t> : </a:t>
                </a:r>
                <a:r>
                  <a:rPr lang="en-US" i="1" smtClean="0">
                    <a:solidFill>
                      <a:srgbClr val="FFFF00"/>
                    </a:solidFill>
                  </a:rPr>
                  <a:t>b</a:t>
                </a:r>
                <a:r>
                  <a:rPr lang="en-US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smtClean="0">
                    <a:solidFill>
                      <a:srgbClr val="FFFF00"/>
                    </a:solidFill>
                  </a:rPr>
                  <a:t>=</a:t>
                </a:r>
                <a:r>
                  <a:rPr lang="en-US" smtClean="0">
                    <a:solidFill>
                      <a:srgbClr val="FFFF00"/>
                    </a:solidFill>
                  </a:rPr>
                  <a:t> </a:t>
                </a:r>
                <a:r>
                  <a:rPr lang="en-US" i="1" smtClean="0">
                    <a:solidFill>
                      <a:srgbClr val="FFFF00"/>
                    </a:solidFill>
                  </a:rPr>
                  <a:t>c</a:t>
                </a:r>
                <a:r>
                  <a:rPr lang="en-US" smtClean="0">
                    <a:solidFill>
                      <a:srgbClr val="FFFF00"/>
                    </a:solidFill>
                  </a:rPr>
                  <a:t> : </a:t>
                </a:r>
                <a:r>
                  <a:rPr lang="en-US" i="1" smtClean="0">
                    <a:solidFill>
                      <a:srgbClr val="FFFF00"/>
                    </a:solidFill>
                  </a:rPr>
                  <a:t>d</a:t>
                </a:r>
                <a:r>
                  <a:rPr lang="en-US" smtClean="0"/>
                  <a:t>.</a:t>
                </a:r>
              </a:p>
              <a:p>
                <a:pPr marL="0" indent="0">
                  <a:buNone/>
                </a:pPr>
                <a:r>
                  <a:rPr lang="en-US" b="1"/>
                  <a:t>Ví dụ</a:t>
                </a:r>
                <a:r>
                  <a:rPr lang="en-US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</a:rPr>
                          <m:t>6</m:t>
                        </m:r>
                      </m:den>
                    </m:f>
                    <m:r>
                      <m:rPr>
                        <m:nor/>
                      </m:rPr>
                      <a:rPr lang="en-US" b="1" i="0">
                        <a:solidFill>
                          <a:srgbClr val="FFFF00"/>
                        </a:solidFill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</a:rPr>
                          <m:t>1,6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FF00"/>
                            </a:solidFill>
                          </a:rPr>
                          <m:t>2,4</m:t>
                        </m:r>
                      </m:den>
                    </m:f>
                  </m:oMath>
                </a14:m>
                <a:r>
                  <a:rPr lang="en-US" smtClean="0"/>
                  <a:t> là một tỉ lệ thức.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b="1" i="0" smtClean="0">
                            <a:solidFill>
                              <a:srgbClr val="FFC000"/>
                            </a:solidFill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b="1" i="0" smtClean="0">
                                <a:solidFill>
                                  <a:srgbClr val="FFC000"/>
                                </a:solidFill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b="1" i="0" smtClean="0">
                                <a:solidFill>
                                  <a:srgbClr val="FFC000"/>
                                </a:solidFill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endParaRPr lang="en-US" b="1"/>
              </a:p>
              <a:p>
                <a:pPr marL="0" indent="0">
                  <a:buNone/>
                </a:pPr>
                <a:r>
                  <a:rPr lang="en-US" smtClean="0"/>
                  <a:t>Hay </a:t>
                </a:r>
                <a:r>
                  <a:rPr lang="en-US">
                    <a:solidFill>
                      <a:srgbClr val="FFFF00"/>
                    </a:solidFill>
                  </a:rPr>
                  <a:t>4</a:t>
                </a:r>
                <a:r>
                  <a:rPr lang="en-US" b="1" smtClean="0">
                    <a:solidFill>
                      <a:srgbClr val="FFFF00"/>
                    </a:solidFill>
                  </a:rPr>
                  <a:t> : </a:t>
                </a:r>
                <a:r>
                  <a:rPr lang="en-US">
                    <a:solidFill>
                      <a:srgbClr val="FFFF00"/>
                    </a:solidFill>
                  </a:rPr>
                  <a:t>6</a:t>
                </a:r>
                <a:r>
                  <a:rPr lang="en-US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smtClean="0">
                    <a:solidFill>
                      <a:srgbClr val="FFFF00"/>
                    </a:solidFill>
                  </a:rPr>
                  <a:t>=</a:t>
                </a:r>
                <a:r>
                  <a:rPr lang="en-US" smtClean="0">
                    <a:solidFill>
                      <a:srgbClr val="FFFF00"/>
                    </a:solidFill>
                  </a:rPr>
                  <a:t> 1,6 </a:t>
                </a:r>
                <a:r>
                  <a:rPr lang="en-US" b="1" smtClean="0">
                    <a:solidFill>
                      <a:srgbClr val="FFFF00"/>
                    </a:solidFill>
                  </a:rPr>
                  <a:t>:</a:t>
                </a:r>
                <a:r>
                  <a:rPr lang="en-US" smtClean="0">
                    <a:solidFill>
                      <a:srgbClr val="FFFF00"/>
                    </a:solidFill>
                  </a:rPr>
                  <a:t> 2,4 </a:t>
                </a:r>
                <a:r>
                  <a:rPr lang="en-US" smtClean="0"/>
                  <a:t>là một tỉ lệ thức.</a:t>
                </a:r>
                <a:endParaRPr lang="en-US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844" t="-2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22996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/>
              <a:t>1. Định nghĩa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smtClean="0"/>
                  <a:t>Trong tỉ lệ thức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b="1" i="1">
                        <a:solidFill>
                          <a:srgbClr val="FFFF00"/>
                        </a:solidFill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i="1">
                            <a:solidFill>
                              <a:srgbClr val="FFFF00"/>
                            </a:solidFill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mtClean="0"/>
                  <a:t> hay </a:t>
                </a:r>
                <a:r>
                  <a:rPr lang="en-US" i="1">
                    <a:solidFill>
                      <a:srgbClr val="FFFF00"/>
                    </a:solidFill>
                  </a:rPr>
                  <a:t>a</a:t>
                </a:r>
                <a:r>
                  <a:rPr lang="en-US">
                    <a:solidFill>
                      <a:srgbClr val="FFFF00"/>
                    </a:solidFill>
                  </a:rPr>
                  <a:t> : </a:t>
                </a:r>
                <a:r>
                  <a:rPr lang="en-US" i="1">
                    <a:solidFill>
                      <a:srgbClr val="FFFF00"/>
                    </a:solidFill>
                  </a:rPr>
                  <a:t>b</a:t>
                </a:r>
                <a:r>
                  <a:rPr lang="en-US">
                    <a:solidFill>
                      <a:srgbClr val="FFFF00"/>
                    </a:solidFill>
                  </a:rPr>
                  <a:t> </a:t>
                </a:r>
                <a:r>
                  <a:rPr lang="en-US" b="1">
                    <a:solidFill>
                      <a:srgbClr val="FFFF00"/>
                    </a:solidFill>
                  </a:rPr>
                  <a:t>=</a:t>
                </a:r>
                <a:r>
                  <a:rPr lang="en-US">
                    <a:solidFill>
                      <a:srgbClr val="FFFF00"/>
                    </a:solidFill>
                  </a:rPr>
                  <a:t> </a:t>
                </a:r>
                <a:r>
                  <a:rPr lang="en-US" i="1">
                    <a:solidFill>
                      <a:srgbClr val="FFFF00"/>
                    </a:solidFill>
                  </a:rPr>
                  <a:t>c</a:t>
                </a:r>
                <a:r>
                  <a:rPr lang="en-US">
                    <a:solidFill>
                      <a:srgbClr val="FFFF00"/>
                    </a:solidFill>
                  </a:rPr>
                  <a:t> : </a:t>
                </a:r>
                <a:r>
                  <a:rPr lang="en-US" i="1" smtClean="0">
                    <a:solidFill>
                      <a:srgbClr val="FFFF00"/>
                    </a:solidFill>
                  </a:rPr>
                  <a:t>d</a:t>
                </a:r>
                <a:r>
                  <a:rPr lang="en-US"/>
                  <a:t> </a:t>
                </a:r>
                <a:r>
                  <a:rPr lang="en-US" smtClean="0"/>
                  <a:t>thì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/>
                  <a:t>	</a:t>
                </a:r>
                <a:r>
                  <a:rPr lang="en-US" i="1" smtClean="0">
                    <a:solidFill>
                      <a:srgbClr val="FFFF00"/>
                    </a:solidFill>
                  </a:rPr>
                  <a:t>a, b, c, d </a:t>
                </a:r>
                <a:r>
                  <a:rPr lang="en-US" smtClean="0"/>
                  <a:t>được gọi là các số hạng của tỉ lệ thức.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/>
                  <a:t>	</a:t>
                </a:r>
                <a:r>
                  <a:rPr lang="en-US" i="1" smtClean="0">
                    <a:solidFill>
                      <a:srgbClr val="FFFF00"/>
                    </a:solidFill>
                  </a:rPr>
                  <a:t>a, d </a:t>
                </a:r>
                <a:r>
                  <a:rPr lang="en-US" smtClean="0"/>
                  <a:t>là các số hạng </a:t>
                </a:r>
                <a:r>
                  <a:rPr lang="en-US" smtClean="0">
                    <a:solidFill>
                      <a:srgbClr val="FFFF00"/>
                    </a:solidFill>
                  </a:rPr>
                  <a:t>ngoài</a:t>
                </a:r>
                <a:r>
                  <a:rPr lang="en-US" smtClean="0"/>
                  <a:t> hay </a:t>
                </a:r>
                <a:r>
                  <a:rPr lang="en-US" i="1" smtClean="0">
                    <a:solidFill>
                      <a:srgbClr val="FFFF00"/>
                    </a:solidFill>
                  </a:rPr>
                  <a:t>ngoại tỉ</a:t>
                </a:r>
                <a:r>
                  <a:rPr lang="en-US" smtClean="0"/>
                  <a:t>.</a:t>
                </a:r>
                <a:endParaRPr lang="en-US" i="1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i="1"/>
                  <a:t>	</a:t>
                </a:r>
                <a:r>
                  <a:rPr lang="en-US" i="1" smtClean="0">
                    <a:solidFill>
                      <a:srgbClr val="FFFF00"/>
                    </a:solidFill>
                  </a:rPr>
                  <a:t>b</a:t>
                </a:r>
                <a:r>
                  <a:rPr lang="en-US" i="1">
                    <a:solidFill>
                      <a:srgbClr val="FFFF00"/>
                    </a:solidFill>
                  </a:rPr>
                  <a:t>, </a:t>
                </a:r>
                <a:r>
                  <a:rPr lang="en-US" i="1" smtClean="0">
                    <a:solidFill>
                      <a:srgbClr val="FFFF00"/>
                    </a:solidFill>
                  </a:rPr>
                  <a:t>c </a:t>
                </a:r>
                <a:r>
                  <a:rPr lang="en-US"/>
                  <a:t>là các số hạng </a:t>
                </a:r>
                <a:r>
                  <a:rPr lang="en-US" smtClean="0">
                    <a:solidFill>
                      <a:srgbClr val="FFFF00"/>
                    </a:solidFill>
                  </a:rPr>
                  <a:t>trong</a:t>
                </a:r>
                <a:r>
                  <a:rPr lang="en-US" smtClean="0"/>
                  <a:t> </a:t>
                </a:r>
                <a:r>
                  <a:rPr lang="en-US"/>
                  <a:t>hay </a:t>
                </a:r>
                <a:r>
                  <a:rPr lang="en-US" i="1" smtClean="0">
                    <a:solidFill>
                      <a:srgbClr val="FFFF00"/>
                    </a:solidFill>
                  </a:rPr>
                  <a:t>trung tỉ</a:t>
                </a:r>
                <a:r>
                  <a:rPr lang="en-US" smtClean="0"/>
                  <a:t>.</a:t>
                </a:r>
                <a:endParaRPr lang="en-US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81120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939902"/>
            <a:ext cx="1151241" cy="1152128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1403648" y="627534"/>
            <a:ext cx="7056784" cy="2448272"/>
          </a:xfrm>
          <a:prstGeom prst="cloudCallout">
            <a:avLst>
              <a:gd name="adj1" fmla="val -50332"/>
              <a:gd name="adj2" fmla="val 86135"/>
            </a:avLst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 kiểm tra 2 tỉ số có lập được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 lệ thức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 thì ta làm thế nào </a:t>
            </a:r>
            <a:r>
              <a:rPr lang="vi-VN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411760" y="3798262"/>
            <a:ext cx="6624736" cy="129376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Xét xem 2 tỉ số có bằng nhau không. Nếu bằng nhau thì lập được tỉ lệ thức, còn khác nhau thì không lập được 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tỉ lệ thức</a:t>
            </a:r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202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PP mẫu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 mẫu 2</Template>
  <TotalTime>790</TotalTime>
  <Words>792</Words>
  <Application>Microsoft Office PowerPoint</Application>
  <PresentationFormat>On-screen Show (16:9)</PresentationFormat>
  <Paragraphs>103</Paragraphs>
  <Slides>21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PP mẫu 2</vt:lpstr>
      <vt:lpstr>Equation</vt:lpstr>
      <vt:lpstr>PowerPoint Presentation</vt:lpstr>
      <vt:lpstr>PowerPoint Presentation</vt:lpstr>
      <vt:lpstr>MỞ ĐẦU</vt:lpstr>
      <vt:lpstr>MỞ ĐẦU</vt:lpstr>
      <vt:lpstr>PowerPoint Presentation</vt:lpstr>
      <vt:lpstr>1. Định nghĩa</vt:lpstr>
      <vt:lpstr>1. Định nghĩa</vt:lpstr>
      <vt:lpstr>1. Định nghĩa</vt:lpstr>
      <vt:lpstr>PowerPoint Presentation</vt:lpstr>
      <vt:lpstr>Bài tập vận dụng</vt:lpstr>
      <vt:lpstr>Bài tập vận dụng</vt:lpstr>
      <vt:lpstr>2. Tính chất</vt:lpstr>
      <vt:lpstr>2. Tính chất</vt:lpstr>
      <vt:lpstr>PowerPoint Presentation</vt:lpstr>
      <vt:lpstr>2. Tính chất</vt:lpstr>
      <vt:lpstr>KIẾN THỨC CẦN NHỚ</vt:lpstr>
      <vt:lpstr>Hoạt động nhóm</vt:lpstr>
      <vt:lpstr>Hoạt động nhóm</vt:lpstr>
      <vt:lpstr>Bài tập vận dụng</vt:lpstr>
      <vt:lpstr>HƯỚNG DẪN VỀ NHÀ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Win10Pro</cp:lastModifiedBy>
  <cp:revision>66</cp:revision>
  <dcterms:created xsi:type="dcterms:W3CDTF">2018-11-15T02:08:32Z</dcterms:created>
  <dcterms:modified xsi:type="dcterms:W3CDTF">2021-10-07T03:54:20Z</dcterms:modified>
</cp:coreProperties>
</file>