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715000" type="screen16x1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62" y="-8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9074E24-15CF-4885-BFBC-BE3131A64408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68906C-5E0C-47F3-899D-73B8B66EF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923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29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9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2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7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3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576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1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8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4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2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228865"/>
            <a:ext cx="8784976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237320"/>
            <a:ext cx="8784976" cy="396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5E0F9-88A6-4216-AF0D-82AE045AD167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495E7-C593-4FC6-93C8-ABBD91C92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570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just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just" defTabSz="9144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just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just" defTabSz="9144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just" defTabSz="914400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7340"/>
            <a:ext cx="7772400" cy="1225021"/>
          </a:xfrm>
        </p:spPr>
        <p:txBody>
          <a:bodyPr>
            <a:normAutofit/>
          </a:bodyPr>
          <a:lstStyle/>
          <a:p>
            <a:r>
              <a:rPr lang="vi-V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TRÒ CHƠI</a:t>
            </a:r>
            <a:endParaRPr lang="en-US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641476"/>
            <a:ext cx="7632848" cy="1460500"/>
          </a:xfrm>
        </p:spPr>
        <p:txBody>
          <a:bodyPr>
            <a:normAutofit/>
          </a:bodyPr>
          <a:lstStyle/>
          <a:p>
            <a:r>
              <a:rPr lang="en-US" sz="4800" b="1" smtClean="0">
                <a:solidFill>
                  <a:srgbClr val="FF0000"/>
                </a:solidFill>
              </a:rPr>
              <a:t>AI NHANH ? AI ĐÚNG ?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375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Point Star 3">
            <a:hlinkClick r:id="rId2" action="ppaction://hlinksldjump"/>
          </p:cNvPr>
          <p:cNvSpPr/>
          <p:nvPr/>
        </p:nvSpPr>
        <p:spPr>
          <a:xfrm>
            <a:off x="2195736" y="1273324"/>
            <a:ext cx="1944216" cy="176094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800" dirty="0" smtClean="0">
                <a:solidFill>
                  <a:srgbClr val="FF0000"/>
                </a:solidFill>
                <a:latin typeface="+mj-lt"/>
              </a:rPr>
              <a:t>1</a:t>
            </a:r>
            <a:endParaRPr lang="en-US" sz="4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5-Point Star 4">
            <a:hlinkClick r:id="rId3" action="ppaction://hlinksldjump"/>
          </p:cNvPr>
          <p:cNvSpPr/>
          <p:nvPr/>
        </p:nvSpPr>
        <p:spPr>
          <a:xfrm>
            <a:off x="4860032" y="1312576"/>
            <a:ext cx="1944216" cy="1760948"/>
          </a:xfrm>
          <a:prstGeom prst="star5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800" dirty="0" smtClean="0">
                <a:solidFill>
                  <a:srgbClr val="FF0000"/>
                </a:solidFill>
                <a:latin typeface="+mj-lt"/>
              </a:rPr>
              <a:t>2</a:t>
            </a:r>
            <a:endParaRPr lang="en-US" sz="4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5-Point Star 5">
            <a:hlinkClick r:id="rId4" action="ppaction://hlinksldjump"/>
          </p:cNvPr>
          <p:cNvSpPr/>
          <p:nvPr/>
        </p:nvSpPr>
        <p:spPr>
          <a:xfrm>
            <a:off x="2195736" y="3289548"/>
            <a:ext cx="1944216" cy="1760948"/>
          </a:xfrm>
          <a:prstGeom prst="star5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800" dirty="0" smtClean="0">
                <a:latin typeface="+mj-lt"/>
              </a:rPr>
              <a:t>3</a:t>
            </a:r>
            <a:endParaRPr lang="en-US" sz="4800" dirty="0">
              <a:latin typeface="+mj-lt"/>
            </a:endParaRPr>
          </a:p>
        </p:txBody>
      </p:sp>
      <p:sp>
        <p:nvSpPr>
          <p:cNvPr id="7" name="5-Point Star 6">
            <a:hlinkClick r:id="rId5" action="ppaction://hlinksldjump"/>
          </p:cNvPr>
          <p:cNvSpPr/>
          <p:nvPr/>
        </p:nvSpPr>
        <p:spPr>
          <a:xfrm>
            <a:off x="4860032" y="3328800"/>
            <a:ext cx="1944216" cy="1760948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800" dirty="0" smtClean="0">
                <a:solidFill>
                  <a:srgbClr val="FF0000"/>
                </a:solidFill>
                <a:latin typeface="+mj-lt"/>
              </a:rPr>
              <a:t>4</a:t>
            </a:r>
            <a:endParaRPr lang="en-US" sz="4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411560" y="244872"/>
            <a:ext cx="6400800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just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>
                <a:solidFill>
                  <a:srgbClr val="FF0000"/>
                </a:solidFill>
              </a:rPr>
              <a:t>AI NHANH! AI ĐÚNG!</a:t>
            </a:r>
          </a:p>
        </p:txBody>
      </p:sp>
    </p:spTree>
    <p:extLst>
      <p:ext uri="{BB962C8B-B14F-4D97-AF65-F5344CB8AC3E}">
        <p14:creationId xmlns:p14="http://schemas.microsoft.com/office/powerpoint/2010/main" val="131952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237320"/>
                <a:ext cx="8784976" cy="428447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smtClean="0"/>
                  <a:t>Với </a:t>
                </a:r>
                <a:r>
                  <a:rPr lang="en-US" b="1" i="1" smtClean="0">
                    <a:solidFill>
                      <a:srgbClr val="FF0000"/>
                    </a:solidFill>
                  </a:rPr>
                  <a:t>a</a:t>
                </a:r>
                <a:r>
                  <a:rPr lang="en-US" b="1" smtClean="0">
                    <a:solidFill>
                      <a:srgbClr val="FF0000"/>
                    </a:solidFill>
                  </a:rPr>
                  <a:t>, </a:t>
                </a:r>
                <a:r>
                  <a:rPr lang="en-US" b="1" i="1" smtClean="0">
                    <a:solidFill>
                      <a:srgbClr val="FF0000"/>
                    </a:solidFill>
                  </a:rPr>
                  <a:t>b</a:t>
                </a:r>
                <a:r>
                  <a:rPr lang="en-US" b="1">
                    <a:solidFill>
                      <a:srgbClr val="FFFF00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𝛜</m:t>
                    </m:r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𝐙</m:t>
                    </m:r>
                  </m:oMath>
                </a14:m>
                <a:r>
                  <a:rPr lang="en-US" b="1" smtClean="0"/>
                  <a:t>. </a:t>
                </a:r>
                <a:r>
                  <a:rPr lang="en-US" smtClean="0"/>
                  <a:t>Tính chất giao hoán của </a:t>
                </a:r>
                <a:r>
                  <a:rPr lang="en-US" smtClean="0">
                    <a:solidFill>
                      <a:srgbClr val="FF0000"/>
                    </a:solidFill>
                  </a:rPr>
                  <a:t>phép nhân </a:t>
                </a:r>
                <a:r>
                  <a:rPr lang="en-US" smtClean="0"/>
                  <a:t>là:</a:t>
                </a:r>
                <a:endParaRPr lang="vi-VN" dirty="0" smtClean="0"/>
              </a:p>
              <a:p>
                <a:pPr marL="0" indent="0">
                  <a:buNone/>
                </a:pPr>
                <a:endParaRPr lang="vi-VN" dirty="0"/>
              </a:p>
              <a:p>
                <a:pPr marL="0" indent="0">
                  <a:buNone/>
                </a:pPr>
                <a:endParaRPr lang="vi-VN" dirty="0" smtClean="0"/>
              </a:p>
              <a:p>
                <a:pPr marL="0" indent="0">
                  <a:buNone/>
                </a:pPr>
                <a:endParaRPr lang="vi-VN" dirty="0"/>
              </a:p>
              <a:p>
                <a:pPr marL="0" indent="0">
                  <a:buNone/>
                </a:pPr>
                <a:endParaRPr lang="vi-VN" dirty="0" smtClean="0"/>
              </a:p>
              <a:p>
                <a:pPr marL="0" indent="0" algn="ctr">
                  <a:buNone/>
                </a:pPr>
                <a:r>
                  <a:rPr lang="vi-VN" dirty="0" smtClean="0"/>
                  <a:t>ĐÁP ÁN: </a:t>
                </a:r>
                <a:r>
                  <a:rPr lang="vi-VN" b="1" dirty="0" smtClean="0">
                    <a:solidFill>
                      <a:srgbClr val="FF0000"/>
                    </a:solidFill>
                  </a:rPr>
                  <a:t>A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237320"/>
                <a:ext cx="8784976" cy="4284476"/>
              </a:xfrm>
              <a:blipFill rotWithShape="1">
                <a:blip r:embed="rId2"/>
                <a:stretch>
                  <a:fillRect l="-1734" t="-19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722648"/>
              </p:ext>
            </p:extLst>
          </p:nvPr>
        </p:nvGraphicFramePr>
        <p:xfrm>
          <a:off x="539552" y="1921396"/>
          <a:ext cx="796820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4104"/>
                <a:gridCol w="3984104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32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  </a:t>
                      </a:r>
                      <a:r>
                        <a:rPr lang="vi-VN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ab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sz="32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32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 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32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32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32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 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32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32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 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: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 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32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Câu hỏi</a:t>
            </a:r>
            <a:r>
              <a:rPr lang="en-US" b="1" dirty="0" smtClean="0">
                <a:solidFill>
                  <a:srgbClr val="FF0000"/>
                </a:solidFill>
              </a:rPr>
              <a:t> 1</a:t>
            </a:r>
            <a:r>
              <a:rPr lang="vi-VN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Right Arrow 11">
            <a:hlinkClick r:id="rId3" action="ppaction://hlinksldjump"/>
          </p:cNvPr>
          <p:cNvSpPr/>
          <p:nvPr/>
        </p:nvSpPr>
        <p:spPr>
          <a:xfrm>
            <a:off x="8100392" y="4756554"/>
            <a:ext cx="1008112" cy="913284"/>
          </a:xfrm>
          <a:prstGeom prst="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23528" y="2173640"/>
            <a:ext cx="864096" cy="792088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8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4016"/>
            <a:ext cx="8784976" cy="952500"/>
          </a:xfrm>
        </p:spPr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Câu hỏi</a:t>
            </a:r>
            <a:r>
              <a:rPr lang="en-US" b="1" dirty="0" smtClean="0">
                <a:solidFill>
                  <a:srgbClr val="FF0000"/>
                </a:solidFill>
              </a:rPr>
              <a:t> 2</a:t>
            </a:r>
            <a:endParaRPr lang="en-US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936104"/>
                <a:ext cx="8784976" cy="5017740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mtClean="0">
                    <a:solidFill>
                      <a:schemeClr val="tx1"/>
                    </a:solidFill>
                  </a:rPr>
                  <a:t>Hai phân số</a:t>
                </a:r>
                <a:r>
                  <a:rPr lang="en-US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i="1" smtClean="0">
                            <a:solidFill>
                              <a:srgbClr val="FF0000"/>
                            </a:solidFill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i="1" smtClean="0">
                            <a:solidFill>
                              <a:srgbClr val="FF0000"/>
                            </a:solidFill>
                          </a:rPr>
                          <m:t>b</m:t>
                        </m:r>
                      </m:den>
                    </m:f>
                  </m:oMath>
                </a14:m>
                <a:r>
                  <a:rPr lang="en-US" b="1" i="1" smtClean="0">
                    <a:solidFill>
                      <a:schemeClr val="tx1"/>
                    </a:solidFill>
                  </a:rPr>
                  <a:t> </a:t>
                </a:r>
                <a:r>
                  <a:rPr lang="en-US" smtClean="0">
                    <a:solidFill>
                      <a:schemeClr val="tx1"/>
                    </a:solidFill>
                  </a:rPr>
                  <a:t>và</a:t>
                </a:r>
                <a:r>
                  <a:rPr lang="en-US" b="1" i="1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i="1" smtClean="0">
                            <a:solidFill>
                              <a:srgbClr val="FF0000"/>
                            </a:solidFill>
                          </a:rPr>
                          <m:t>c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i="1" smtClean="0">
                            <a:solidFill>
                              <a:srgbClr val="FF0000"/>
                            </a:solidFill>
                          </a:rPr>
                          <m:t>d</m:t>
                        </m:r>
                      </m:den>
                    </m:f>
                  </m:oMath>
                </a14:m>
                <a:r>
                  <a:rPr lang="en-US" b="1" smtClean="0">
                    <a:solidFill>
                      <a:srgbClr val="FF0000"/>
                    </a:solidFill>
                  </a:rPr>
                  <a:t> </a:t>
                </a:r>
                <a:r>
                  <a:rPr lang="en-US" smtClean="0">
                    <a:solidFill>
                      <a:schemeClr val="tx1"/>
                    </a:solidFill>
                  </a:rPr>
                  <a:t>bằng nhau nếu </a:t>
                </a:r>
                <a:r>
                  <a:rPr lang="vi-VN" smtClean="0"/>
                  <a:t>?</a:t>
                </a:r>
                <a:endParaRPr lang="vi-VN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vi-VN" dirty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vi-VN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vi-VN" dirty="0"/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vi-VN" dirty="0" smtClean="0"/>
                  <a:t>ĐÁP ÁN: </a:t>
                </a:r>
                <a:r>
                  <a:rPr lang="vi-VN" b="1" dirty="0" smtClean="0">
                    <a:solidFill>
                      <a:srgbClr val="FF0000"/>
                    </a:solidFill>
                  </a:rPr>
                  <a:t>B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vi-VN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936104"/>
                <a:ext cx="8784976" cy="5017740"/>
              </a:xfrm>
              <a:blipFill rotWithShape="1">
                <a:blip r:embed="rId2"/>
                <a:stretch>
                  <a:fillRect l="-17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ight Arrow 10">
            <a:hlinkClick r:id="rId3" action="ppaction://hlinksldjump"/>
          </p:cNvPr>
          <p:cNvSpPr/>
          <p:nvPr/>
        </p:nvSpPr>
        <p:spPr>
          <a:xfrm>
            <a:off x="8100392" y="4756554"/>
            <a:ext cx="1008112" cy="913284"/>
          </a:xfrm>
          <a:prstGeom prst="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283968" y="2497460"/>
            <a:ext cx="864096" cy="792088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611116"/>
              </p:ext>
            </p:extLst>
          </p:nvPr>
        </p:nvGraphicFramePr>
        <p:xfrm>
          <a:off x="539552" y="2281436"/>
          <a:ext cx="796820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4104"/>
                <a:gridCol w="3984104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32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 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32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i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32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lang="en-US" sz="3200" b="1" i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32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i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32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32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 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</a:t>
                      </a:r>
                      <a:r>
                        <a:rPr lang="en-US" sz="32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lang="en-US" sz="3200" b="1" i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bc</a:t>
                      </a:r>
                      <a:endParaRPr lang="en-US" sz="32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32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 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en-US" sz="32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3200" b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  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i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ab</a:t>
                      </a:r>
                      <a:r>
                        <a:rPr lang="en-US" sz="32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</a:t>
                      </a:r>
                      <a:r>
                        <a:rPr lang="en-US" sz="3200" b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i="1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cd</a:t>
                      </a:r>
                      <a:endParaRPr lang="en-US" sz="32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72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52128"/>
                <a:ext cx="8784976" cy="46577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mtClean="0">
                    <a:solidFill>
                      <a:schemeClr val="tx1"/>
                    </a:solidFill>
                  </a:rPr>
                  <a:t>Với</a:t>
                </a:r>
                <a:r>
                  <a:rPr lang="en-US" b="1" smtClean="0">
                    <a:solidFill>
                      <a:schemeClr val="tx1"/>
                    </a:solidFill>
                  </a:rPr>
                  <a:t> </a:t>
                </a:r>
                <a:r>
                  <a:rPr lang="en-US" b="1" i="1" smtClean="0">
                    <a:solidFill>
                      <a:srgbClr val="FF0000"/>
                    </a:solidFill>
                  </a:rPr>
                  <a:t>a, b </a:t>
                </a:r>
                <a:r>
                  <a:rPr lang="en-US" smtClean="0">
                    <a:solidFill>
                      <a:schemeClr val="tx1"/>
                    </a:solidFill>
                  </a:rPr>
                  <a:t>là các số nguyên, phân số, hỗn số,… và </a:t>
                </a:r>
              </a:p>
              <a:p>
                <a:pPr marL="0" indent="0">
                  <a:buNone/>
                </a:pPr>
                <a:r>
                  <a:rPr lang="en-US" b="1" i="1" smtClean="0">
                    <a:solidFill>
                      <a:srgbClr val="FF0000"/>
                    </a:solidFill>
                  </a:rPr>
                  <a:t>b</a:t>
                </a:r>
                <a:r>
                  <a:rPr lang="en-US" b="1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b="1" smtClean="0">
                    <a:solidFill>
                      <a:srgbClr val="FF0000"/>
                    </a:solidFill>
                  </a:rPr>
                  <a:t> 0 </a:t>
                </a:r>
                <a:r>
                  <a:rPr lang="en-US" smtClean="0">
                    <a:solidFill>
                      <a:schemeClr val="tx1"/>
                    </a:solidFill>
                  </a:rPr>
                  <a:t>thì</a:t>
                </a:r>
                <a:r>
                  <a:rPr lang="en-US" b="1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i="1">
                            <a:solidFill>
                              <a:srgbClr val="FF0000"/>
                            </a:solidFill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i="1">
                            <a:solidFill>
                              <a:srgbClr val="FF0000"/>
                            </a:solidFill>
                          </a:rPr>
                          <m:t>b</m:t>
                        </m:r>
                      </m:den>
                    </m:f>
                  </m:oMath>
                </a14:m>
                <a:r>
                  <a:rPr lang="en-US" b="1" i="1" smtClean="0">
                    <a:solidFill>
                      <a:schemeClr val="tx1"/>
                    </a:solidFill>
                  </a:rPr>
                  <a:t> </a:t>
                </a:r>
                <a:r>
                  <a:rPr lang="en-US" smtClean="0">
                    <a:solidFill>
                      <a:schemeClr val="tx1"/>
                    </a:solidFill>
                  </a:rPr>
                  <a:t>hay</a:t>
                </a:r>
                <a:r>
                  <a:rPr lang="en-US" b="1" smtClean="0">
                    <a:solidFill>
                      <a:schemeClr val="tx1"/>
                    </a:solidFill>
                  </a:rPr>
                  <a:t> </a:t>
                </a:r>
                <a:r>
                  <a:rPr lang="en-US" b="1" i="1" smtClean="0">
                    <a:solidFill>
                      <a:srgbClr val="FF0000"/>
                    </a:solidFill>
                  </a:rPr>
                  <a:t>a</a:t>
                </a:r>
                <a:r>
                  <a:rPr lang="en-US" b="1" smtClean="0">
                    <a:solidFill>
                      <a:srgbClr val="FF0000"/>
                    </a:solidFill>
                  </a:rPr>
                  <a:t> : </a:t>
                </a:r>
                <a:r>
                  <a:rPr lang="en-US" b="1" i="1" smtClean="0">
                    <a:solidFill>
                      <a:srgbClr val="FF0000"/>
                    </a:solidFill>
                  </a:rPr>
                  <a:t>b</a:t>
                </a:r>
                <a:r>
                  <a:rPr lang="en-US" b="1" smtClean="0">
                    <a:solidFill>
                      <a:srgbClr val="FF0000"/>
                    </a:solidFill>
                  </a:rPr>
                  <a:t> </a:t>
                </a:r>
                <a:r>
                  <a:rPr lang="en-US" smtClean="0">
                    <a:solidFill>
                      <a:schemeClr val="tx1"/>
                    </a:solidFill>
                  </a:rPr>
                  <a:t>được gọi là gì </a:t>
                </a:r>
                <a:r>
                  <a:rPr lang="vi-VN" smtClean="0"/>
                  <a:t>?</a:t>
                </a:r>
                <a:endParaRPr lang="en-US" dirty="0" smtClean="0"/>
              </a:p>
              <a:p>
                <a:pPr marL="0" indent="0">
                  <a:buNone/>
                </a:pPr>
                <a:endParaRPr lang="vi-VN" dirty="0" smtClean="0"/>
              </a:p>
              <a:p>
                <a:pPr marL="0" indent="0">
                  <a:buNone/>
                </a:pPr>
                <a:endParaRPr lang="vi-VN" dirty="0"/>
              </a:p>
              <a:p>
                <a:pPr marL="0" indent="0">
                  <a:buNone/>
                </a:pPr>
                <a:endParaRPr lang="vi-VN" sz="4800" dirty="0" smtClean="0"/>
              </a:p>
              <a:p>
                <a:pPr marL="0" indent="0" algn="ctr">
                  <a:buNone/>
                </a:pPr>
                <a:r>
                  <a:rPr lang="vi-VN" dirty="0" smtClean="0"/>
                  <a:t>ĐÁP ÁN: </a:t>
                </a:r>
                <a:r>
                  <a:rPr lang="en-US" b="1" dirty="0">
                    <a:solidFill>
                      <a:srgbClr val="FF0000"/>
                    </a:solidFill>
                  </a:rPr>
                  <a:t>C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52128"/>
                <a:ext cx="8784976" cy="4657700"/>
              </a:xfrm>
              <a:blipFill rotWithShape="1">
                <a:blip r:embed="rId2"/>
                <a:stretch>
                  <a:fillRect l="-1734" t="-18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00476442"/>
                  </p:ext>
                </p:extLst>
              </p:nvPr>
            </p:nvGraphicFramePr>
            <p:xfrm>
              <a:off x="539552" y="2092052"/>
              <a:ext cx="7968208" cy="254152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84104"/>
                    <a:gridCol w="3984104"/>
                  </a:tblGrid>
                  <a:tr h="1197496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20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A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 Phân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số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2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US" sz="3200" b="1" i="1">
                                      <a:solidFill>
                                        <a:srgbClr val="FF0000"/>
                                      </a:solidFill>
                                      <a:latin typeface="Times New Roman" pitchFamily="18" charset="0"/>
                                      <a:cs typeface="Times New Roman" pitchFamily="18" charset="0"/>
                                    </a:rPr>
                                    <m:t>a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b="1" i="1">
                                      <a:solidFill>
                                        <a:srgbClr val="FF0000"/>
                                      </a:solidFill>
                                      <a:latin typeface="Times New Roman" pitchFamily="18" charset="0"/>
                                      <a:cs typeface="Times New Roman" pitchFamily="18" charset="0"/>
                                    </a:rPr>
                                    <m:t>b</m:t>
                                  </m:r>
                                </m:den>
                              </m:f>
                            </m:oMath>
                          </a14:m>
                          <a:endParaRPr lang="en-US" sz="3200" b="0" i="1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20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B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 Tổn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g của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a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và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b</a:t>
                          </a:r>
                          <a:endParaRPr lang="en-US" sz="3200" b="1" i="1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20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C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 Tỉ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số của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a</a:t>
                          </a:r>
                          <a:r>
                            <a:rPr lang="en-US" sz="3200" b="0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và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b</a:t>
                          </a:r>
                          <a:endParaRPr lang="en-US" sz="3200" b="1" i="1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20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D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 Hiệu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của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a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và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b</a:t>
                          </a:r>
                          <a:endParaRPr lang="en-US" sz="3200" b="1" i="1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00476442"/>
                  </p:ext>
                </p:extLst>
              </p:nvPr>
            </p:nvGraphicFramePr>
            <p:xfrm>
              <a:off x="539552" y="2092052"/>
              <a:ext cx="7968208" cy="222002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84104"/>
                    <a:gridCol w="3984104"/>
                  </a:tblGrid>
                  <a:tr h="130181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3"/>
                          <a:stretch>
                            <a:fillRect l="-153" r="-99847" b="-86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20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B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 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Tổn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g của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a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và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b</a:t>
                          </a:r>
                          <a:endParaRPr lang="en-US" sz="3200" b="1" i="1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918210"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20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C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 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Tỉ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số của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a</a:t>
                          </a:r>
                          <a:r>
                            <a:rPr lang="en-US" sz="3200" b="0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và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b</a:t>
                          </a:r>
                          <a:endParaRPr lang="en-US" sz="3200" b="1" i="1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20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D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 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Hiệu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của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a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và </a:t>
                          </a:r>
                          <a:r>
                            <a:rPr lang="en-US" sz="3200" b="1" i="1" baseline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b</a:t>
                          </a:r>
                          <a:endParaRPr lang="en-US" sz="3200" b="1" i="1" dirty="0">
                            <a:solidFill>
                              <a:srgbClr val="FF0000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16024"/>
            <a:ext cx="8784976" cy="952500"/>
          </a:xfrm>
        </p:spPr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Câu hỏi</a:t>
            </a:r>
            <a:r>
              <a:rPr lang="en-US" b="1" dirty="0" smtClean="0">
                <a:solidFill>
                  <a:srgbClr val="FF0000"/>
                </a:solidFill>
              </a:rPr>
              <a:t> 3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Right Arrow 11">
            <a:hlinkClick r:id="rId4" action="ppaction://hlinksldjump"/>
          </p:cNvPr>
          <p:cNvSpPr/>
          <p:nvPr/>
        </p:nvSpPr>
        <p:spPr>
          <a:xfrm>
            <a:off x="8100392" y="4756554"/>
            <a:ext cx="1008112" cy="913284"/>
          </a:xfrm>
          <a:prstGeom prst="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23528" y="3793604"/>
            <a:ext cx="864096" cy="792088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0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864096"/>
                <a:ext cx="8928992" cy="5017740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mtClean="0"/>
                  <a:t>Tỉ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i="0" smtClean="0">
                            <a:solidFill>
                              <a:srgbClr val="FF0000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i="0" smtClean="0">
                            <a:solidFill>
                              <a:srgbClr val="FF0000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mtClean="0"/>
                  <a:t> bằng kết quả nào dưới đây</a:t>
                </a:r>
                <a:r>
                  <a:rPr lang="vi-VN" smtClean="0"/>
                  <a:t>:</a:t>
                </a:r>
                <a:endParaRPr lang="en-US" smtClean="0"/>
              </a:p>
              <a:p>
                <a:pPr marL="0" indent="0">
                  <a:lnSpc>
                    <a:spcPct val="120000"/>
                  </a:lnSpc>
                  <a:buNone/>
                </a:pPr>
                <a:endParaRPr lang="vi-VN" dirty="0" smtClean="0"/>
              </a:p>
              <a:p>
                <a:pPr marL="0" indent="0" algn="ctr">
                  <a:lnSpc>
                    <a:spcPct val="120000"/>
                  </a:lnSpc>
                  <a:buNone/>
                </a:pPr>
                <a:endParaRPr lang="en-US" dirty="0" smtClean="0"/>
              </a:p>
              <a:p>
                <a:pPr marL="0" indent="0" algn="ctr">
                  <a:lnSpc>
                    <a:spcPct val="120000"/>
                  </a:lnSpc>
                  <a:buNone/>
                </a:pPr>
                <a:endParaRPr lang="en-US" dirty="0"/>
              </a:p>
              <a:p>
                <a:pPr marL="0" indent="0" algn="ctr">
                  <a:lnSpc>
                    <a:spcPct val="120000"/>
                  </a:lnSpc>
                  <a:buNone/>
                </a:pPr>
                <a:endParaRPr lang="en-US" dirty="0"/>
              </a:p>
              <a:p>
                <a:pPr marL="0" indent="0" algn="ctr">
                  <a:lnSpc>
                    <a:spcPct val="120000"/>
                  </a:lnSpc>
                  <a:buNone/>
                </a:pPr>
                <a:r>
                  <a:rPr lang="vi-VN" dirty="0" smtClean="0"/>
                  <a:t>ĐÁP ÁN</a:t>
                </a:r>
                <a:r>
                  <a:rPr lang="vi-VN" smtClean="0"/>
                  <a:t>: </a:t>
                </a:r>
                <a:r>
                  <a:rPr lang="en-US" b="1">
                    <a:solidFill>
                      <a:srgbClr val="FF0000"/>
                    </a:solidFill>
                  </a:rPr>
                  <a:t>C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864096"/>
                <a:ext cx="8928992" cy="5017740"/>
              </a:xfrm>
              <a:blipFill rotWithShape="1">
                <a:blip r:embed="rId2"/>
                <a:stretch>
                  <a:fillRect l="-17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58488508"/>
                  </p:ext>
                </p:extLst>
              </p:nvPr>
            </p:nvGraphicFramePr>
            <p:xfrm>
              <a:off x="564232" y="1993404"/>
              <a:ext cx="7968208" cy="227303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84104"/>
                    <a:gridCol w="3984104"/>
                  </a:tblGrid>
                  <a:tr h="100811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A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  </a:t>
                          </a:r>
                          <a:r>
                            <a:rPr lang="en-US" sz="3200" b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0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B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 </a:t>
                          </a:r>
                          <a:r>
                            <a:rPr lang="en-US" sz="3200" b="1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126263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C</a:t>
                          </a:r>
                          <a:r>
                            <a:rPr lang="en-US" sz="3200" b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2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US" sz="3200" b="1" i="0" smtClean="0">
                                      <a:solidFill>
                                        <a:schemeClr val="tx1"/>
                                      </a:solidFill>
                                      <a:latin typeface="Times New Roman" pitchFamily="18" charset="0"/>
                                      <a:cs typeface="Times New Roman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b="1" i="0" smtClean="0">
                                      <a:solidFill>
                                        <a:schemeClr val="tx1"/>
                                      </a:solidFill>
                                      <a:latin typeface="Times New Roman" pitchFamily="18" charset="0"/>
                                      <a:cs typeface="Times New Roman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en-US" sz="3200" b="0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D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2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US" sz="3200" b="1" i="0" smtClean="0">
                                      <a:solidFill>
                                        <a:schemeClr val="tx1"/>
                                      </a:solidFill>
                                      <a:latin typeface="Times New Roman" pitchFamily="18" charset="0"/>
                                      <a:cs typeface="Times New Roman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b="1" i="0" smtClean="0">
                                      <a:solidFill>
                                        <a:schemeClr val="tx1"/>
                                      </a:solidFill>
                                      <a:latin typeface="Times New Roman" pitchFamily="18" charset="0"/>
                                      <a:cs typeface="Times New Roman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lang="en-US" sz="3200" b="0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58488508"/>
                  </p:ext>
                </p:extLst>
              </p:nvPr>
            </p:nvGraphicFramePr>
            <p:xfrm>
              <a:off x="564232" y="1993404"/>
              <a:ext cx="7968208" cy="227074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84104"/>
                    <a:gridCol w="3984104"/>
                  </a:tblGrid>
                  <a:tr h="100811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A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 </a:t>
                          </a:r>
                          <a:r>
                            <a:rPr lang="en-US" sz="3200" b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0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50000"/>
                            </a:lnSpc>
                          </a:pPr>
                          <a:r>
                            <a:rPr lang="en-US" sz="3200" b="1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B</a:t>
                          </a:r>
                          <a:r>
                            <a:rPr lang="en-US" sz="3200" b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. </a:t>
                          </a:r>
                          <a:r>
                            <a:rPr lang="en-US" sz="3200" b="0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 </a:t>
                          </a:r>
                          <a:r>
                            <a:rPr lang="en-US" sz="3200" b="1" baseline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12626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3"/>
                          <a:stretch>
                            <a:fillRect l="-153" t="-79710" r="-99847" b="-33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3"/>
                          <a:stretch>
                            <a:fillRect l="-100306" t="-79710" b="-338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04800"/>
            <a:ext cx="8784976" cy="952500"/>
          </a:xfrm>
        </p:spPr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Câu hỏi</a:t>
            </a:r>
            <a:r>
              <a:rPr lang="en-US" b="1" dirty="0" smtClean="0">
                <a:solidFill>
                  <a:srgbClr val="FF0000"/>
                </a:solidFill>
              </a:rPr>
              <a:t> 4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ight Arrow 7">
            <a:hlinkClick r:id="rId4" action="ppaction://hlinksldjump"/>
          </p:cNvPr>
          <p:cNvSpPr/>
          <p:nvPr/>
        </p:nvSpPr>
        <p:spPr>
          <a:xfrm>
            <a:off x="8100392" y="4756554"/>
            <a:ext cx="1008112" cy="913284"/>
          </a:xfrm>
          <a:prstGeom prst="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3528" y="3433564"/>
            <a:ext cx="792088" cy="746926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9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PP mẫu 201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 mẫu 2018</Template>
  <TotalTime>339</TotalTime>
  <Words>239</Words>
  <Application>Microsoft Office PowerPoint</Application>
  <PresentationFormat>On-screen Show (16:10)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PP mẫu 2018</vt:lpstr>
      <vt:lpstr>TRÒ CHƠI</vt:lpstr>
      <vt:lpstr>PowerPoint Presentation</vt:lpstr>
      <vt:lpstr>Câu hỏi 1 </vt:lpstr>
      <vt:lpstr>Câu hỏi 2</vt:lpstr>
      <vt:lpstr>Câu hỏi 3</vt:lpstr>
      <vt:lpstr>Câu hỏi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TRÒ CHƠI</dc:title>
  <dc:creator>Windows User</dc:creator>
  <cp:lastModifiedBy>Win10Pro</cp:lastModifiedBy>
  <cp:revision>29</cp:revision>
  <cp:lastPrinted>2021-01-29T15:28:05Z</cp:lastPrinted>
  <dcterms:created xsi:type="dcterms:W3CDTF">2018-11-06T03:45:39Z</dcterms:created>
  <dcterms:modified xsi:type="dcterms:W3CDTF">2021-10-05T14:14:03Z</dcterms:modified>
</cp:coreProperties>
</file>