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4" r:id="rId2"/>
    <p:sldId id="256" r:id="rId3"/>
    <p:sldId id="258" r:id="rId4"/>
    <p:sldId id="282" r:id="rId5"/>
    <p:sldId id="257" r:id="rId6"/>
    <p:sldId id="259" r:id="rId7"/>
    <p:sldId id="261" r:id="rId8"/>
    <p:sldId id="283" r:id="rId9"/>
    <p:sldId id="293" r:id="rId10"/>
    <p:sldId id="260" r:id="rId11"/>
    <p:sldId id="289" r:id="rId12"/>
    <p:sldId id="262" r:id="rId13"/>
    <p:sldId id="263" r:id="rId14"/>
    <p:sldId id="265" r:id="rId15"/>
    <p:sldId id="266" r:id="rId16"/>
    <p:sldId id="268" r:id="rId17"/>
    <p:sldId id="269" r:id="rId18"/>
    <p:sldId id="270" r:id="rId19"/>
    <p:sldId id="273" r:id="rId20"/>
    <p:sldId id="274" r:id="rId21"/>
    <p:sldId id="275" r:id="rId22"/>
    <p:sldId id="292" r:id="rId23"/>
    <p:sldId id="277" r:id="rId24"/>
    <p:sldId id="278" r:id="rId25"/>
    <p:sldId id="279" r:id="rId26"/>
    <p:sldId id="276" r:id="rId27"/>
    <p:sldId id="281" r:id="rId28"/>
    <p:sldId id="290" r:id="rId29"/>
    <p:sldId id="291"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B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9" d="100"/>
          <a:sy n="59" d="100"/>
        </p:scale>
        <p:origin x="1176" y="3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7109A-35AD-4ADE-B447-3A5E329365A7}"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1D20D-7E24-4EFC-A394-59832B676496}" type="slidenum">
              <a:rPr lang="en-US" smtClean="0"/>
              <a:t>‹#›</a:t>
            </a:fld>
            <a:endParaRPr lang="en-US"/>
          </a:p>
        </p:txBody>
      </p:sp>
    </p:spTree>
    <p:extLst>
      <p:ext uri="{BB962C8B-B14F-4D97-AF65-F5344CB8AC3E}">
        <p14:creationId xmlns:p14="http://schemas.microsoft.com/office/powerpoint/2010/main" val="2992397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30</a:t>
            </a:fld>
            <a:endParaRPr lang="zh-CN" altLang="en-US"/>
          </a:p>
        </p:txBody>
      </p:sp>
    </p:spTree>
    <p:extLst>
      <p:ext uri="{BB962C8B-B14F-4D97-AF65-F5344CB8AC3E}">
        <p14:creationId xmlns:p14="http://schemas.microsoft.com/office/powerpoint/2010/main" val="267777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344FE4-4DBA-4D7D-BC8A-F311904815B0}"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333252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44FE4-4DBA-4D7D-BC8A-F311904815B0}"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79150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44FE4-4DBA-4D7D-BC8A-F311904815B0}"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17462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276611"/>
      </p:ext>
    </p:extLst>
  </p:cSld>
  <p:clrMapOvr>
    <a:masterClrMapping/>
  </p:clrMapOvr>
  <p:transition spd="slow" advClick="0" advTm="5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44FE4-4DBA-4D7D-BC8A-F311904815B0}"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52195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344FE4-4DBA-4D7D-BC8A-F311904815B0}"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28157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344FE4-4DBA-4D7D-BC8A-F311904815B0}"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411299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344FE4-4DBA-4D7D-BC8A-F311904815B0}" type="datetimeFigureOut">
              <a:rPr lang="en-US" smtClean="0"/>
              <a:t>10/8/2021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425364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344FE4-4DBA-4D7D-BC8A-F311904815B0}" type="datetimeFigureOut">
              <a:rPr lang="en-US" smtClean="0"/>
              <a:t>10/8/2021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22202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44FE4-4DBA-4D7D-BC8A-F311904815B0}" type="datetimeFigureOut">
              <a:rPr lang="en-US" smtClean="0"/>
              <a:t>10/8/2021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406690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344FE4-4DBA-4D7D-BC8A-F311904815B0}"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282946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344FE4-4DBA-4D7D-BC8A-F311904815B0}"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38B8-076A-4E46-85BB-19E754B5E3FF}" type="slidenum">
              <a:rPr lang="en-US" smtClean="0"/>
              <a:t>‹#›</a:t>
            </a:fld>
            <a:endParaRPr lang="en-US"/>
          </a:p>
        </p:txBody>
      </p:sp>
    </p:spTree>
    <p:extLst>
      <p:ext uri="{BB962C8B-B14F-4D97-AF65-F5344CB8AC3E}">
        <p14:creationId xmlns:p14="http://schemas.microsoft.com/office/powerpoint/2010/main" val="416118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44FE4-4DBA-4D7D-BC8A-F311904815B0}" type="datetimeFigureOut">
              <a:rPr lang="en-US" smtClean="0"/>
              <a:t>10/8/2021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838B8-076A-4E46-85BB-19E754B5E3FF}" type="slidenum">
              <a:rPr lang="en-US" smtClean="0"/>
              <a:t>‹#›</a:t>
            </a:fld>
            <a:endParaRPr lang="en-US"/>
          </a:p>
        </p:txBody>
      </p:sp>
    </p:spTree>
    <p:extLst>
      <p:ext uri="{BB962C8B-B14F-4D97-AF65-F5344CB8AC3E}">
        <p14:creationId xmlns:p14="http://schemas.microsoft.com/office/powerpoint/2010/main" val="648672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file:///D:\TRINH%20DIEN%20O%20TRUONG\NHAC\nhac%20mo%20dau.wav" TargetMode="External"/><Relationship Id="rId1" Type="http://schemas.microsoft.com/office/2007/relationships/media" Target="file:///D:\TRINH%20DIEN%20O%20TRUONG\NHAC\nhac%20mo%20dau.wav" TargetMode="Externa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audio" Target="../media/audio1.wav"/><Relationship Id="rId9" Type="http://schemas.openxmlformats.org/officeDocument/2006/relationships/hyperlink" Target="start.pptx"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i.wikipedia.org/wiki/S%E1%BB%AD_thi" TargetMode="External"/><Relationship Id="rId7" Type="http://schemas.openxmlformats.org/officeDocument/2006/relationships/hyperlink" Target="https://vi.wikipedia.org/w/index.php?title=Chi%E1%BA%BFn_tranh_Kurukshetra&amp;action=edit&amp;redlink=1"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vi.wikipedia.org/wiki/Ramayana" TargetMode="External"/><Relationship Id="rId5" Type="http://schemas.openxmlformats.org/officeDocument/2006/relationships/hyperlink" Target="https://vi.wikipedia.org/wiki/%E1%BA%A4n_%C4%90%E1%BB%99" TargetMode="External"/><Relationship Id="rId4" Type="http://schemas.openxmlformats.org/officeDocument/2006/relationships/hyperlink" Target="https://vi.wikipedia.org/wiki/Ti%E1%BA%BFng_Ph%E1%BA%A1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vi.wikipedia.org/wiki/Th%C6%A1" TargetMode="External"/><Relationship Id="rId7" Type="http://schemas.openxmlformats.org/officeDocument/2006/relationships/hyperlink" Target="https://vi.wikipedia.org/w/index.php?title=Sita_(th%E1%BA%A7n_tho%E1%BA%A1i)&amp;action=edit&amp;redlink=1"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s://vi.wikipedia.org/wiki/Ho%C3%A0ng_t%E1%BB%AD" TargetMode="External"/><Relationship Id="rId5" Type="http://schemas.openxmlformats.org/officeDocument/2006/relationships/hyperlink" Target="https://vi.wikipedia.org/w/index.php?title=B%E1%BB%91_c%E1%BB%A5c&amp;action=edit&amp;redlink=1" TargetMode="External"/><Relationship Id="rId4" Type="http://schemas.openxmlformats.org/officeDocument/2006/relationships/hyperlink" Target="https://vi.wikipedia.org/wiki/Mahabharat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vi.wikipedia.org/w/index.php?title=R%C3%A3vana&amp;action=edit&amp;redlink=1" TargetMode="External"/><Relationship Id="rId3" Type="http://schemas.openxmlformats.org/officeDocument/2006/relationships/hyperlink" Target="https://vi.wikipedia.org/w/index.php?title=Kosala&amp;action=edit&amp;redlink=1" TargetMode="External"/><Relationship Id="rId7" Type="http://schemas.openxmlformats.org/officeDocument/2006/relationships/hyperlink" Target="https://vi.wikipedia.org/w/index.php?title=Laksmana&amp;action=edit&amp;redlink=1"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vi.wikipedia.org/w/index.php?title=Bharata&amp;action=edit&amp;redlink=1" TargetMode="External"/><Relationship Id="rId5" Type="http://schemas.openxmlformats.org/officeDocument/2006/relationships/hyperlink" Target="https://vi.wikipedia.org/w/index.php?title=Kaikey%C3%AE&amp;action=edit&amp;redlink=1" TargetMode="External"/><Relationship Id="rId4" Type="http://schemas.openxmlformats.org/officeDocument/2006/relationships/hyperlink" Target="https://vi.wikipedia.org/w/index.php?title=Dasaratha&amp;action=edit&amp;redlink=1" TargetMode="External"/><Relationship Id="rId9" Type="http://schemas.openxmlformats.org/officeDocument/2006/relationships/hyperlink" Target="https://vi.wikipedia.org/wiki/Lank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03(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3124200"/>
            <a:ext cx="25431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3" name="AutoShape 3"/>
          <p:cNvSpPr>
            <a:spLocks noChangeArrowheads="1"/>
          </p:cNvSpPr>
          <p:nvPr/>
        </p:nvSpPr>
        <p:spPr bwMode="auto">
          <a:xfrm>
            <a:off x="9906000" y="1219200"/>
            <a:ext cx="533400" cy="6858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4" name="AutoShape 4"/>
          <p:cNvSpPr>
            <a:spLocks noChangeArrowheads="1"/>
          </p:cNvSpPr>
          <p:nvPr/>
        </p:nvSpPr>
        <p:spPr bwMode="auto">
          <a:xfrm>
            <a:off x="1524000" y="12954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5" name="AutoShape 5"/>
          <p:cNvSpPr>
            <a:spLocks noChangeArrowheads="1"/>
          </p:cNvSpPr>
          <p:nvPr/>
        </p:nvSpPr>
        <p:spPr bwMode="auto">
          <a:xfrm>
            <a:off x="9753600" y="7620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6" name="AutoShape 6"/>
          <p:cNvSpPr>
            <a:spLocks noChangeArrowheads="1"/>
          </p:cNvSpPr>
          <p:nvPr/>
        </p:nvSpPr>
        <p:spPr bwMode="auto">
          <a:xfrm>
            <a:off x="2057400" y="7620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7" name="AutoShape 7"/>
          <p:cNvSpPr>
            <a:spLocks noChangeArrowheads="1"/>
          </p:cNvSpPr>
          <p:nvPr/>
        </p:nvSpPr>
        <p:spPr bwMode="auto">
          <a:xfrm>
            <a:off x="8153400" y="50292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8" name="AutoShape 8"/>
          <p:cNvSpPr>
            <a:spLocks noChangeArrowheads="1"/>
          </p:cNvSpPr>
          <p:nvPr/>
        </p:nvSpPr>
        <p:spPr bwMode="auto">
          <a:xfrm>
            <a:off x="9372600" y="51816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89" name="AutoShape 9"/>
          <p:cNvSpPr>
            <a:spLocks noChangeArrowheads="1"/>
          </p:cNvSpPr>
          <p:nvPr/>
        </p:nvSpPr>
        <p:spPr bwMode="auto">
          <a:xfrm>
            <a:off x="10058400" y="32766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0" name="AutoShape 10"/>
          <p:cNvSpPr>
            <a:spLocks noChangeArrowheads="1"/>
          </p:cNvSpPr>
          <p:nvPr/>
        </p:nvSpPr>
        <p:spPr bwMode="auto">
          <a:xfrm>
            <a:off x="3886200" y="51054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1" name="AutoShape 11"/>
          <p:cNvSpPr>
            <a:spLocks noChangeArrowheads="1"/>
          </p:cNvSpPr>
          <p:nvPr/>
        </p:nvSpPr>
        <p:spPr bwMode="auto">
          <a:xfrm>
            <a:off x="1905000" y="2971800"/>
            <a:ext cx="381000" cy="3810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2" name="AutoShape 12"/>
          <p:cNvSpPr>
            <a:spLocks noChangeArrowheads="1"/>
          </p:cNvSpPr>
          <p:nvPr/>
        </p:nvSpPr>
        <p:spPr bwMode="auto">
          <a:xfrm>
            <a:off x="2590800" y="58674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3" name="AutoShape 13"/>
          <p:cNvSpPr>
            <a:spLocks noChangeArrowheads="1"/>
          </p:cNvSpPr>
          <p:nvPr/>
        </p:nvSpPr>
        <p:spPr bwMode="auto">
          <a:xfrm>
            <a:off x="2438400" y="17526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4" name="AutoShape 14"/>
          <p:cNvSpPr>
            <a:spLocks noChangeArrowheads="1"/>
          </p:cNvSpPr>
          <p:nvPr/>
        </p:nvSpPr>
        <p:spPr bwMode="auto">
          <a:xfrm>
            <a:off x="9067800" y="58674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5" name="AutoShape 15"/>
          <p:cNvSpPr>
            <a:spLocks noChangeArrowheads="1"/>
          </p:cNvSpPr>
          <p:nvPr/>
        </p:nvSpPr>
        <p:spPr bwMode="auto">
          <a:xfrm>
            <a:off x="9296400" y="27432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sp>
        <p:nvSpPr>
          <p:cNvPr id="737296" name="AutoShape 16"/>
          <p:cNvSpPr>
            <a:spLocks noChangeArrowheads="1"/>
          </p:cNvSpPr>
          <p:nvPr/>
        </p:nvSpPr>
        <p:spPr bwMode="auto">
          <a:xfrm>
            <a:off x="2667000" y="47244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latin typeface="Arial" panose="020B0604020202020204" pitchFamily="34" charset="0"/>
            </a:endParaRPr>
          </a:p>
        </p:txBody>
      </p:sp>
      <p:pic>
        <p:nvPicPr>
          <p:cNvPr id="737297" name="nhac mo dau.wav">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9982200" y="5410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8"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50863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9"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0" name="WordArt 20"/>
          <p:cNvSpPr>
            <a:spLocks noChangeArrowheads="1" noChangeShapeType="1" noTextEdit="1"/>
          </p:cNvSpPr>
          <p:nvPr/>
        </p:nvSpPr>
        <p:spPr bwMode="auto">
          <a:xfrm>
            <a:off x="1905000" y="0"/>
            <a:ext cx="8229600" cy="1219200"/>
          </a:xfrm>
          <a:prstGeom prst="rect">
            <a:avLst/>
          </a:prstGeom>
        </p:spPr>
        <p:txBody>
          <a:bodyPr wrap="none" fromWordArt="1">
            <a:prstTxWarp prst="textPlain">
              <a:avLst>
                <a:gd name="adj" fmla="val 50000"/>
              </a:avLst>
            </a:prstTxWarp>
          </a:bodyPr>
          <a:lstStyle/>
          <a:p>
            <a:pPr algn="ctr"/>
            <a:r>
              <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CHÀO MỪNG QUÍ THẦY GIÁO, CÔ GIÁO! </a:t>
            </a:r>
          </a:p>
        </p:txBody>
      </p:sp>
      <p:sp>
        <p:nvSpPr>
          <p:cNvPr id="4117" name="WordArt 24"/>
          <p:cNvSpPr>
            <a:spLocks noChangeArrowheads="1" noChangeShapeType="1" noTextEdit="1"/>
          </p:cNvSpPr>
          <p:nvPr/>
        </p:nvSpPr>
        <p:spPr bwMode="auto">
          <a:xfrm>
            <a:off x="3124200" y="990601"/>
            <a:ext cx="5943600" cy="2666999"/>
          </a:xfrm>
          <a:prstGeom prst="rect">
            <a:avLst/>
          </a:prstGeom>
        </p:spPr>
        <p:txBody>
          <a:bodyPr wrap="none" fromWordArt="1">
            <a:prstTxWarp prst="textCanUp">
              <a:avLst>
                <a:gd name="adj" fmla="val 85713"/>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4800" kern="10" dirty="0" err="1">
                <a:ln w="9525">
                  <a:round/>
                  <a:headEnd/>
                  <a:tailEnd/>
                </a:ln>
                <a:gradFill rotWithShape="1">
                  <a:gsLst>
                    <a:gs pos="0">
                      <a:srgbClr val="FFE701"/>
                    </a:gs>
                    <a:gs pos="100000">
                      <a:srgbClr val="FE3E02"/>
                    </a:gs>
                  </a:gsLst>
                  <a:lin ang="5400000" scaled="1"/>
                </a:gradFill>
                <a:latin typeface="UVN Bay Buom Hep Nang"/>
              </a:rPr>
              <a:t>Đến</a:t>
            </a:r>
            <a:r>
              <a:rPr lang="en-US" sz="4800" kern="10" dirty="0">
                <a:ln w="9525">
                  <a:round/>
                  <a:headEnd/>
                  <a:tailEnd/>
                </a:ln>
                <a:gradFill rotWithShape="1">
                  <a:gsLst>
                    <a:gs pos="0">
                      <a:srgbClr val="FFE701"/>
                    </a:gs>
                    <a:gs pos="100000">
                      <a:srgbClr val="FE3E02"/>
                    </a:gs>
                  </a:gsLst>
                  <a:lin ang="5400000" scaled="1"/>
                </a:gradFill>
                <a:latin typeface="UVN Bay Buom Hep Nang"/>
              </a:rPr>
              <a:t> </a:t>
            </a:r>
            <a:r>
              <a:rPr lang="en-US" sz="4800" kern="10" dirty="0" err="1">
                <a:ln w="9525">
                  <a:round/>
                  <a:headEnd/>
                  <a:tailEnd/>
                </a:ln>
                <a:gradFill rotWithShape="1">
                  <a:gsLst>
                    <a:gs pos="0">
                      <a:srgbClr val="FFE701"/>
                    </a:gs>
                    <a:gs pos="100000">
                      <a:srgbClr val="FE3E02"/>
                    </a:gs>
                  </a:gsLst>
                  <a:lin ang="5400000" scaled="1"/>
                </a:gradFill>
                <a:latin typeface="UVN Bay Buom Hep Nang"/>
              </a:rPr>
              <a:t>dự</a:t>
            </a:r>
            <a:r>
              <a:rPr lang="en-US" sz="4800" kern="10" dirty="0">
                <a:ln w="9525">
                  <a:round/>
                  <a:headEnd/>
                  <a:tailEnd/>
                </a:ln>
                <a:gradFill rotWithShape="1">
                  <a:gsLst>
                    <a:gs pos="0">
                      <a:srgbClr val="FFE701"/>
                    </a:gs>
                    <a:gs pos="100000">
                      <a:srgbClr val="FE3E02"/>
                    </a:gs>
                  </a:gsLst>
                  <a:lin ang="5400000" scaled="1"/>
                </a:gradFill>
                <a:latin typeface="UVN Bay Buom Hep Nang"/>
              </a:rPr>
              <a:t> </a:t>
            </a:r>
            <a:r>
              <a:rPr lang="en-US" sz="4800" kern="10" dirty="0" err="1">
                <a:ln w="9525">
                  <a:round/>
                  <a:headEnd/>
                  <a:tailEnd/>
                </a:ln>
                <a:gradFill rotWithShape="1">
                  <a:gsLst>
                    <a:gs pos="0">
                      <a:srgbClr val="FFE701"/>
                    </a:gs>
                    <a:gs pos="100000">
                      <a:srgbClr val="FE3E02"/>
                    </a:gs>
                  </a:gsLst>
                  <a:lin ang="5400000" scaled="1"/>
                </a:gradFill>
                <a:latin typeface="UVN Bay Buom Hep Nang"/>
              </a:rPr>
              <a:t>tiết</a:t>
            </a:r>
            <a:r>
              <a:rPr lang="en-US" sz="4800" kern="10" dirty="0">
                <a:ln w="9525">
                  <a:round/>
                  <a:headEnd/>
                  <a:tailEnd/>
                </a:ln>
                <a:gradFill rotWithShape="1">
                  <a:gsLst>
                    <a:gs pos="0">
                      <a:srgbClr val="FFE701"/>
                    </a:gs>
                    <a:gs pos="100000">
                      <a:srgbClr val="FE3E02"/>
                    </a:gs>
                  </a:gsLst>
                  <a:lin ang="5400000" scaled="1"/>
                </a:gradFill>
                <a:latin typeface="UVN Bay Buom Hep Nang"/>
              </a:rPr>
              <a:t> </a:t>
            </a:r>
            <a:r>
              <a:rPr lang="en-US" sz="4800" kern="10" dirty="0" err="1">
                <a:ln w="9525">
                  <a:round/>
                  <a:headEnd/>
                  <a:tailEnd/>
                </a:ln>
                <a:gradFill rotWithShape="1">
                  <a:gsLst>
                    <a:gs pos="0">
                      <a:srgbClr val="FFE701"/>
                    </a:gs>
                    <a:gs pos="100000">
                      <a:srgbClr val="FE3E02"/>
                    </a:gs>
                  </a:gsLst>
                  <a:lin ang="5400000" scaled="1"/>
                </a:gradFill>
                <a:latin typeface="UVN Bay Buom Hep Nang"/>
              </a:rPr>
              <a:t>học</a:t>
            </a:r>
            <a:r>
              <a:rPr lang="en-US" sz="4800" kern="10" dirty="0">
                <a:ln w="9525">
                  <a:round/>
                  <a:headEnd/>
                  <a:tailEnd/>
                </a:ln>
                <a:gradFill rotWithShape="1">
                  <a:gsLst>
                    <a:gs pos="0">
                      <a:srgbClr val="FFE701"/>
                    </a:gs>
                    <a:gs pos="100000">
                      <a:srgbClr val="FE3E02"/>
                    </a:gs>
                  </a:gsLst>
                  <a:lin ang="5400000" scaled="1"/>
                </a:gradFill>
                <a:latin typeface="UVN Bay Buom Hep Nang"/>
              </a:rPr>
              <a:t> </a:t>
            </a:r>
            <a:r>
              <a:rPr lang="en-US" sz="4800" kern="10" dirty="0" err="1">
                <a:ln w="9525">
                  <a:round/>
                  <a:headEnd/>
                  <a:tailEnd/>
                </a:ln>
                <a:gradFill rotWithShape="1">
                  <a:gsLst>
                    <a:gs pos="0">
                      <a:srgbClr val="FFE701"/>
                    </a:gs>
                    <a:gs pos="100000">
                      <a:srgbClr val="FE3E02"/>
                    </a:gs>
                  </a:gsLst>
                  <a:lin ang="5400000" scaled="1"/>
                </a:gradFill>
                <a:latin typeface="UVN Bay Buom Hep Nang"/>
              </a:rPr>
              <a:t>lịch</a:t>
            </a:r>
            <a:r>
              <a:rPr lang="en-US" sz="4800" kern="10" dirty="0">
                <a:ln w="9525">
                  <a:round/>
                  <a:headEnd/>
                  <a:tailEnd/>
                </a:ln>
                <a:gradFill rotWithShape="1">
                  <a:gsLst>
                    <a:gs pos="0">
                      <a:srgbClr val="FFE701"/>
                    </a:gs>
                    <a:gs pos="100000">
                      <a:srgbClr val="FE3E02"/>
                    </a:gs>
                  </a:gsLst>
                  <a:lin ang="5400000" scaled="1"/>
                </a:gradFill>
                <a:latin typeface="UVN Bay Buom Hep Nang"/>
              </a:rPr>
              <a:t> </a:t>
            </a:r>
            <a:r>
              <a:rPr lang="en-US" sz="4800" kern="10" dirty="0" err="1">
                <a:ln w="9525">
                  <a:round/>
                  <a:headEnd/>
                  <a:tailEnd/>
                </a:ln>
                <a:gradFill rotWithShape="1">
                  <a:gsLst>
                    <a:gs pos="0">
                      <a:srgbClr val="FFE701"/>
                    </a:gs>
                    <a:gs pos="100000">
                      <a:srgbClr val="FE3E02"/>
                    </a:gs>
                  </a:gsLst>
                  <a:lin ang="5400000" scaled="1"/>
                </a:gradFill>
                <a:latin typeface="UVN Bay Buom Hep Nang"/>
              </a:rPr>
              <a:t>sử</a:t>
            </a:r>
            <a:r>
              <a:rPr lang="en-US" sz="4800" kern="10" dirty="0">
                <a:ln w="9525">
                  <a:round/>
                  <a:headEnd/>
                  <a:tailEnd/>
                </a:ln>
                <a:gradFill rotWithShape="1">
                  <a:gsLst>
                    <a:gs pos="0">
                      <a:srgbClr val="FFE701"/>
                    </a:gs>
                    <a:gs pos="100000">
                      <a:srgbClr val="FE3E02"/>
                    </a:gs>
                  </a:gsLst>
                  <a:lin ang="5400000" scaled="1"/>
                </a:gradFill>
                <a:latin typeface="UVN Bay Buom Hep Nang"/>
              </a:rPr>
              <a:t> 7</a:t>
            </a:r>
            <a:r>
              <a:rPr lang="vi-VN" sz="4800" kern="10" dirty="0">
                <a:ln w="9525">
                  <a:round/>
                  <a:headEnd/>
                  <a:tailEnd/>
                </a:ln>
                <a:gradFill rotWithShape="1">
                  <a:gsLst>
                    <a:gs pos="0">
                      <a:srgbClr val="FFE701"/>
                    </a:gs>
                    <a:gs pos="100000">
                      <a:srgbClr val="FE3E02"/>
                    </a:gs>
                  </a:gsLst>
                  <a:lin ang="5400000" scaled="1"/>
                </a:gradFill>
                <a:latin typeface="UVN Bay Buom Hep Nang"/>
              </a:rPr>
              <a:t>A</a:t>
            </a:r>
            <a:r>
              <a:rPr lang="en-US" sz="4800" kern="10" dirty="0">
                <a:ln w="9525">
                  <a:round/>
                  <a:headEnd/>
                  <a:tailEnd/>
                </a:ln>
                <a:gradFill rotWithShape="1">
                  <a:gsLst>
                    <a:gs pos="0">
                      <a:srgbClr val="FFE701"/>
                    </a:gs>
                    <a:gs pos="100000">
                      <a:srgbClr val="FE3E02"/>
                    </a:gs>
                  </a:gsLst>
                  <a:lin ang="5400000" scaled="1"/>
                </a:gradFill>
                <a:latin typeface="UVN Bay Buom Hep Nang"/>
              </a:rPr>
              <a:t>3</a:t>
            </a:r>
          </a:p>
        </p:txBody>
      </p:sp>
      <p:sp>
        <p:nvSpPr>
          <p:cNvPr id="737306" name="WordArt 26"/>
          <p:cNvSpPr>
            <a:spLocks noChangeArrowheads="1" noChangeShapeType="1" noTextEdit="1"/>
          </p:cNvSpPr>
          <p:nvPr/>
        </p:nvSpPr>
        <p:spPr bwMode="auto">
          <a:xfrm>
            <a:off x="3276600" y="5838826"/>
            <a:ext cx="5562600" cy="561975"/>
          </a:xfrm>
          <a:prstGeom prst="rect">
            <a:avLst/>
          </a:prstGeom>
        </p:spPr>
        <p:txBody>
          <a:bodyPr wrap="none" fromWordArt="1">
            <a:prstTxWarp prst="textPlain">
              <a:avLst>
                <a:gd name="adj" fmla="val 50000"/>
              </a:avLst>
            </a:prstTxWarp>
          </a:bodyPr>
          <a:lstStyle/>
          <a:p>
            <a:pPr algn="ctr"/>
            <a:r>
              <a:rPr lang="vi-VN" sz="4000" b="1" i="1" kern="10" dirty="0">
                <a:ln w="9525">
                  <a:solidFill>
                    <a:srgbClr val="FF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GV: </a:t>
            </a:r>
            <a:r>
              <a:rPr lang="vi-VN" sz="4000" b="1" i="1" kern="10" dirty="0">
                <a:ln w="9525">
                  <a:solidFill>
                    <a:srgbClr val="FF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Arial"/>
              </a:rPr>
              <a:t>Quách </a:t>
            </a:r>
            <a:r>
              <a:rPr lang="vi-VN" sz="4000" b="1" i="1" kern="10" dirty="0">
                <a:ln w="9525">
                  <a:solidFill>
                    <a:srgbClr val="FF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Thị Hường</a:t>
            </a:r>
            <a:endParaRPr lang="en-US" sz="4000" b="1" i="1" kern="10" dirty="0">
              <a:ln w="9525">
                <a:solidFill>
                  <a:srgbClr val="FF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endParaRPr>
          </a:p>
        </p:txBody>
      </p:sp>
      <p:sp>
        <p:nvSpPr>
          <p:cNvPr id="4119" name="Rectangle 28"/>
          <p:cNvSpPr>
            <a:spLocks noChangeArrowheads="1"/>
          </p:cNvSpPr>
          <p:nvPr/>
        </p:nvSpPr>
        <p:spPr bwMode="auto">
          <a:xfrm>
            <a:off x="4348288" y="6396789"/>
            <a:ext cx="30718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i="1" dirty="0">
                <a:solidFill>
                  <a:srgbClr val="FF0000"/>
                </a:solidFill>
                <a:latin typeface="Times New Roman" pitchFamily="18" charset="0"/>
                <a:cs typeface="Times New Roman" pitchFamily="18" charset="0"/>
              </a:rPr>
              <a:t>THCS </a:t>
            </a:r>
            <a:r>
              <a:rPr lang="en-US" sz="2000" b="1" i="1" dirty="0" err="1">
                <a:solidFill>
                  <a:srgbClr val="FF0000"/>
                </a:solidFill>
                <a:latin typeface="Times New Roman" pitchFamily="18" charset="0"/>
                <a:cs typeface="Times New Roman" pitchFamily="18" charset="0"/>
              </a:rPr>
              <a:t>Gia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Thụy</a:t>
            </a:r>
            <a:endParaRPr lang="vi-VN" sz="2000" b="1" i="1" dirty="0">
              <a:solidFill>
                <a:srgbClr val="FF0000"/>
              </a:solidFill>
              <a:latin typeface="Times New Roman" pitchFamily="18" charset="0"/>
              <a:cs typeface="Times New Roman" pitchFamily="18" charset="0"/>
            </a:endParaRPr>
          </a:p>
        </p:txBody>
      </p:sp>
      <p:sp>
        <p:nvSpPr>
          <p:cNvPr id="2" name="Right Arrow 1">
            <a:hlinkClick r:id="rId9" action="ppaction://hlinkpres?slideindex=1&amp;slidetitle="/>
          </p:cNvPr>
          <p:cNvSpPr/>
          <p:nvPr/>
        </p:nvSpPr>
        <p:spPr>
          <a:xfrm>
            <a:off x="7848600" y="6324600"/>
            <a:ext cx="990600" cy="472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559589"/>
      </p:ext>
    </p:extLst>
  </p:cSld>
  <p:clrMapOvr>
    <a:masterClrMapping/>
  </p:clrMapOvr>
  <p:transition advTm="0">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860" fill="hold"/>
                                        <p:tgtEl>
                                          <p:spTgt spid="737297"/>
                                        </p:tgtEl>
                                      </p:cBhvr>
                                    </p:cmd>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737290"/>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737292"/>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737291"/>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2000" fill="hold"/>
                                        <p:tgtEl>
                                          <p:spTgt spid="737293"/>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737286"/>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737295"/>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737287"/>
                                        </p:tgtEl>
                                        <p:attrNameLst>
                                          <p:attrName>r</p:attrName>
                                        </p:attrNameLst>
                                      </p:cBhvr>
                                    </p:animRo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737294"/>
                                        </p:tgtEl>
                                        <p:attrNameLst>
                                          <p:attrName>r</p:attrName>
                                        </p:attrNameLst>
                                      </p:cBhvr>
                                    </p:animRot>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2000" fill="hold"/>
                                        <p:tgtEl>
                                          <p:spTgt spid="737289"/>
                                        </p:tgtEl>
                                        <p:attrNameLst>
                                          <p:attrName>r</p:attrName>
                                        </p:attrNameLst>
                                      </p:cBhvr>
                                    </p:animRot>
                                  </p:childTnLst>
                                </p:cTn>
                              </p:par>
                              <p:par>
                                <p:cTn id="25" presetID="8" presetClass="emph" presetSubtype="0" repeatCount="indefinite" fill="hold" nodeType="withEffect">
                                  <p:stCondLst>
                                    <p:cond delay="0"/>
                                  </p:stCondLst>
                                  <p:endCondLst>
                                    <p:cond evt="onNext" delay="0">
                                      <p:tgtEl>
                                        <p:sldTgt/>
                                      </p:tgtEl>
                                    </p:cond>
                                  </p:endCondLst>
                                  <p:childTnLst>
                                    <p:animRot by="21600000">
                                      <p:cBhvr>
                                        <p:cTn id="26" dur="2000" fill="hold"/>
                                        <p:tgtEl>
                                          <p:spTgt spid="737285"/>
                                        </p:tgtEl>
                                        <p:attrNameLst>
                                          <p:attrName>r</p:attrName>
                                        </p:attrNameLst>
                                      </p:cBhvr>
                                    </p:animRot>
                                  </p:childTnLst>
                                </p:cTn>
                              </p:par>
                              <p:par>
                                <p:cTn id="27" presetID="8" presetClass="emph" presetSubtype="0" repeatCount="indefinite" fill="hold" nodeType="withEffect">
                                  <p:stCondLst>
                                    <p:cond delay="0"/>
                                  </p:stCondLst>
                                  <p:endCondLst>
                                    <p:cond evt="onNext" delay="0">
                                      <p:tgtEl>
                                        <p:sldTgt/>
                                      </p:tgtEl>
                                    </p:cond>
                                  </p:endCondLst>
                                  <p:childTnLst>
                                    <p:animRot by="21600000">
                                      <p:cBhvr>
                                        <p:cTn id="28" dur="2000" fill="hold"/>
                                        <p:tgtEl>
                                          <p:spTgt spid="737283"/>
                                        </p:tgtEl>
                                        <p:attrNameLst>
                                          <p:attrName>r</p:attrName>
                                        </p:attrNameLst>
                                      </p:cBhvr>
                                    </p:animRot>
                                  </p:childTnLst>
                                </p:cTn>
                              </p:par>
                              <p:par>
                                <p:cTn id="29" presetID="8" presetClass="emph" presetSubtype="0" repeatCount="indefinite" fill="hold" nodeType="withEffect">
                                  <p:stCondLst>
                                    <p:cond delay="0"/>
                                  </p:stCondLst>
                                  <p:endCondLst>
                                    <p:cond evt="onNext" delay="0">
                                      <p:tgtEl>
                                        <p:sldTgt/>
                                      </p:tgtEl>
                                    </p:cond>
                                  </p:endCondLst>
                                  <p:childTnLst>
                                    <p:animRot by="21600000">
                                      <p:cBhvr>
                                        <p:cTn id="30" dur="2000" fill="hold"/>
                                        <p:tgtEl>
                                          <p:spTgt spid="737288"/>
                                        </p:tgtEl>
                                        <p:attrNameLst>
                                          <p:attrName>r</p:attrName>
                                        </p:attrNameLst>
                                      </p:cBhvr>
                                    </p:animRot>
                                  </p:childTnLst>
                                </p:cTn>
                              </p:par>
                              <p:par>
                                <p:cTn id="31" presetID="8" presetClass="emph" presetSubtype="0" repeatCount="indefinite" fill="hold" nodeType="withEffect">
                                  <p:stCondLst>
                                    <p:cond delay="0"/>
                                  </p:stCondLst>
                                  <p:endCondLst>
                                    <p:cond evt="onNext" delay="0">
                                      <p:tgtEl>
                                        <p:sldTgt/>
                                      </p:tgtEl>
                                    </p:cond>
                                  </p:endCondLst>
                                  <p:childTnLst>
                                    <p:animRot by="21600000">
                                      <p:cBhvr>
                                        <p:cTn id="32" dur="2000" fill="hold"/>
                                        <p:tgtEl>
                                          <p:spTgt spid="737296"/>
                                        </p:tgtEl>
                                        <p:attrNameLst>
                                          <p:attrName>r</p:attrName>
                                        </p:attrNameLst>
                                      </p:cBhvr>
                                    </p:animRot>
                                  </p:childTnLst>
                                </p:cTn>
                              </p:par>
                              <p:par>
                                <p:cTn id="33" presetID="8" presetClass="emph" presetSubtype="0" repeatCount="indefinite" fill="hold" nodeType="withEffect">
                                  <p:stCondLst>
                                    <p:cond delay="0"/>
                                  </p:stCondLst>
                                  <p:endCondLst>
                                    <p:cond evt="onNext" delay="0">
                                      <p:tgtEl>
                                        <p:sldTgt/>
                                      </p:tgtEl>
                                    </p:cond>
                                  </p:endCondLst>
                                  <p:childTnLst>
                                    <p:animRot by="21600000">
                                      <p:cBhvr>
                                        <p:cTn id="34" dur="2000" fill="hold"/>
                                        <p:tgtEl>
                                          <p:spTgt spid="737284"/>
                                        </p:tgtEl>
                                        <p:attrNameLst>
                                          <p:attrName>r</p:attrName>
                                        </p:attrNameLst>
                                      </p:cBhvr>
                                    </p:animRot>
                                  </p:childTnLst>
                                </p:cTn>
                              </p:par>
                              <p:par>
                                <p:cTn id="35" presetID="23" presetClass="emph" presetSubtype="0" repeatCount="indefinite" fill="hold" grpId="0" nodeType="withEffect">
                                  <p:stCondLst>
                                    <p:cond delay="0"/>
                                  </p:stCondLst>
                                  <p:childTnLst>
                                    <p:animClr clrSpc="hsl" dir="cw">
                                      <p:cBhvr override="childStyle">
                                        <p:cTn id="36" dur="5000" fill="hold"/>
                                        <p:tgtEl>
                                          <p:spTgt spid="737300"/>
                                        </p:tgtEl>
                                        <p:attrNameLst>
                                          <p:attrName>style.color</p:attrName>
                                        </p:attrNameLst>
                                      </p:cBhvr>
                                      <p:by>
                                        <p:hsl h="10842353" s="0" l="0"/>
                                      </p:by>
                                    </p:animClr>
                                    <p:animClr clrSpc="hsl" dir="cw">
                                      <p:cBhvr>
                                        <p:cTn id="37" dur="5000" fill="hold"/>
                                        <p:tgtEl>
                                          <p:spTgt spid="737300"/>
                                        </p:tgtEl>
                                        <p:attrNameLst>
                                          <p:attrName>fillcolor</p:attrName>
                                        </p:attrNameLst>
                                      </p:cBhvr>
                                      <p:by>
                                        <p:hsl h="10842353" s="0" l="0"/>
                                      </p:by>
                                    </p:animClr>
                                    <p:animClr clrSpc="hsl" dir="cw">
                                      <p:cBhvr>
                                        <p:cTn id="38" dur="5000" fill="hold"/>
                                        <p:tgtEl>
                                          <p:spTgt spid="737300"/>
                                        </p:tgtEl>
                                        <p:attrNameLst>
                                          <p:attrName>stroke.color</p:attrName>
                                        </p:attrNameLst>
                                      </p:cBhvr>
                                      <p:by>
                                        <p:hsl h="10842353" s="0" l="0"/>
                                      </p:by>
                                    </p:animClr>
                                    <p:set>
                                      <p:cBhvr>
                                        <p:cTn id="39" dur="5000" fill="hold"/>
                                        <p:tgtEl>
                                          <p:spTgt spid="737300"/>
                                        </p:tgtEl>
                                        <p:attrNameLst>
                                          <p:attrName>fill.type</p:attrName>
                                        </p:attrNameLst>
                                      </p:cBhvr>
                                      <p:to>
                                        <p:strVal val="solid"/>
                                      </p:to>
                                    </p:set>
                                  </p:childTnLst>
                                  <p:subTnLst>
                                    <p:audio>
                                      <p:cMediaNode vol="100000">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737297"/>
                </p:tgtEl>
              </p:cMediaNode>
            </p:audio>
          </p:childTnLst>
        </p:cTn>
      </p:par>
    </p:tnLst>
    <p:bldLst>
      <p:bldP spid="73730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25021505"/>
              </p:ext>
            </p:extLst>
          </p:nvPr>
        </p:nvGraphicFramePr>
        <p:xfrm>
          <a:off x="28395" y="571048"/>
          <a:ext cx="12192000" cy="6316814"/>
        </p:xfrm>
        <a:graphic>
          <a:graphicData uri="http://schemas.openxmlformats.org/drawingml/2006/table">
            <a:tbl>
              <a:tblPr firstRow="1" bandRow="1">
                <a:tableStyleId>{5C22544A-7EE6-4342-B048-85BDC9FD1C3A}</a:tableStyleId>
              </a:tblPr>
              <a:tblGrid>
                <a:gridCol w="2329543">
                  <a:extLst>
                    <a:ext uri="{9D8B030D-6E8A-4147-A177-3AD203B41FA5}">
                      <a16:colId xmlns:a16="http://schemas.microsoft.com/office/drawing/2014/main" val="2159079687"/>
                    </a:ext>
                  </a:extLst>
                </a:gridCol>
                <a:gridCol w="3766457">
                  <a:extLst>
                    <a:ext uri="{9D8B030D-6E8A-4147-A177-3AD203B41FA5}">
                      <a16:colId xmlns:a16="http://schemas.microsoft.com/office/drawing/2014/main" val="316210111"/>
                    </a:ext>
                  </a:extLst>
                </a:gridCol>
                <a:gridCol w="3048000">
                  <a:extLst>
                    <a:ext uri="{9D8B030D-6E8A-4147-A177-3AD203B41FA5}">
                      <a16:colId xmlns:a16="http://schemas.microsoft.com/office/drawing/2014/main" val="419128718"/>
                    </a:ext>
                  </a:extLst>
                </a:gridCol>
                <a:gridCol w="3048000">
                  <a:extLst>
                    <a:ext uri="{9D8B030D-6E8A-4147-A177-3AD203B41FA5}">
                      <a16:colId xmlns:a16="http://schemas.microsoft.com/office/drawing/2014/main" val="211875467"/>
                    </a:ext>
                  </a:extLst>
                </a:gridCol>
              </a:tblGrid>
              <a:tr h="1507136">
                <a:tc>
                  <a:txBody>
                    <a:bodyPr/>
                    <a:lstStyle/>
                    <a:p>
                      <a:pPr algn="ct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Vương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triều</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GÚP-TA</a:t>
                      </a:r>
                    </a:p>
                  </a:txBody>
                  <a:tcPr/>
                </a:tc>
                <a:tc>
                  <a:txBody>
                    <a:bodyPr/>
                    <a:lstStyle/>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HỒI</a:t>
                      </a:r>
                      <a:r>
                        <a:rPr lang="en-US" sz="3200" baseline="0" dirty="0">
                          <a:latin typeface="Times New Roman" panose="02020603050405020304" pitchFamily="18" charset="0"/>
                          <a:cs typeface="Times New Roman" panose="02020603050405020304" pitchFamily="18" charset="0"/>
                        </a:rPr>
                        <a:t> GIÁO </a:t>
                      </a:r>
                    </a:p>
                    <a:p>
                      <a:pPr algn="ctr"/>
                      <a:r>
                        <a:rPr lang="en-US" sz="3200" baseline="0" dirty="0">
                          <a:latin typeface="Times New Roman" panose="02020603050405020304" pitchFamily="18" charset="0"/>
                          <a:cs typeface="Times New Roman" panose="02020603050405020304" pitchFamily="18" charset="0"/>
                        </a:rPr>
                        <a:t>ĐÊ-LI</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MÔ</a:t>
                      </a:r>
                      <a:r>
                        <a:rPr lang="en-US" sz="3200" baseline="0" dirty="0">
                          <a:latin typeface="Times New Roman" panose="02020603050405020304" pitchFamily="18" charset="0"/>
                          <a:cs typeface="Times New Roman" panose="02020603050405020304" pitchFamily="18" charset="0"/>
                        </a:rPr>
                        <a:t>-GÔN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02306722"/>
                  </a:ext>
                </a:extLst>
              </a:tr>
              <a:tr h="830414">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gian</a:t>
                      </a:r>
                      <a:endParaRPr lang="en-US"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IV – VI </a:t>
                      </a:r>
                    </a:p>
                  </a:txBody>
                  <a:tcPr/>
                </a:tc>
                <a:tc>
                  <a:txBody>
                    <a:bodyPr/>
                    <a:lstStyle/>
                    <a:p>
                      <a:pPr algn="ctr"/>
                      <a:r>
                        <a:rPr lang="en-US" sz="3200" dirty="0">
                          <a:latin typeface="Times New Roman" panose="02020603050405020304" pitchFamily="18" charset="0"/>
                          <a:cs typeface="Times New Roman" panose="02020603050405020304" pitchFamily="18" charset="0"/>
                        </a:rPr>
                        <a:t>XII</a:t>
                      </a:r>
                      <a:r>
                        <a:rPr lang="en-US" sz="3200" baseline="0" dirty="0">
                          <a:latin typeface="Times New Roman" panose="02020603050405020304" pitchFamily="18" charset="0"/>
                          <a:cs typeface="Times New Roman" panose="02020603050405020304" pitchFamily="18" charset="0"/>
                        </a:rPr>
                        <a:t> – XVI </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XVI – XIX </a:t>
                      </a:r>
                    </a:p>
                  </a:txBody>
                  <a:tcPr/>
                </a:tc>
                <a:extLst>
                  <a:ext uri="{0D108BD9-81ED-4DB2-BD59-A6C34878D82A}">
                    <a16:rowId xmlns:a16="http://schemas.microsoft.com/office/drawing/2014/main" val="4090483492"/>
                  </a:ext>
                </a:extLst>
              </a:tr>
              <a:tr h="3461694">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Đặc</a:t>
                      </a:r>
                      <a:r>
                        <a:rPr lang="en-US" sz="3200" dirty="0">
                          <a:solidFill>
                            <a:srgbClr val="FF0000"/>
                          </a:solidFill>
                          <a:latin typeface="Times New Roman" panose="02020603050405020304" pitchFamily="18" charset="0"/>
                          <a:cs typeface="Times New Roman" panose="02020603050405020304" pitchFamily="18" charset="0"/>
                        </a:rPr>
                        <a:t> tr</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a:solidFill>
                            <a:srgbClr val="FF0000"/>
                          </a:solidFill>
                          <a:latin typeface="Times New Roman" panose="02020603050405020304" pitchFamily="18" charset="0"/>
                          <a:cs typeface="Times New Roman" panose="02020603050405020304" pitchFamily="18" charset="0"/>
                        </a:rPr>
                        <a:t>ng</a:t>
                      </a:r>
                    </a:p>
                  </a:txBody>
                  <a:tcPr/>
                </a:tc>
                <a:tc>
                  <a:txBody>
                    <a:bodyPr/>
                    <a:lstStyle/>
                    <a:p>
                      <a:r>
                        <a:rPr lang="pt-BR" sz="1800" kern="1200" dirty="0">
                          <a:solidFill>
                            <a:schemeClr val="dk1"/>
                          </a:solidFill>
                          <a:effectLst/>
                          <a:latin typeface="+mn-lt"/>
                          <a:ea typeface="+mn-ea"/>
                          <a:cs typeface="+mn-cs"/>
                        </a:rPr>
                        <a:t>- </a:t>
                      </a:r>
                      <a:r>
                        <a:rPr lang="pt-BR" sz="2800" kern="1200" dirty="0">
                          <a:solidFill>
                            <a:schemeClr val="dk1"/>
                          </a:solidFill>
                          <a:effectLst/>
                          <a:latin typeface="+mn-lt"/>
                          <a:ea typeface="+mn-ea"/>
                          <a:cs typeface="+mn-cs"/>
                        </a:rPr>
                        <a:t>Luyện kim rất phát triển: Chế tạo được cột sắt không rỉ. </a:t>
                      </a:r>
                      <a:endParaRPr lang="en-US" sz="2800" kern="1200" dirty="0">
                        <a:solidFill>
                          <a:schemeClr val="dk1"/>
                        </a:solidFill>
                        <a:effectLst/>
                        <a:latin typeface="+mn-lt"/>
                        <a:ea typeface="+mn-ea"/>
                        <a:cs typeface="+mn-cs"/>
                      </a:endParaRPr>
                    </a:p>
                    <a:p>
                      <a:r>
                        <a:rPr lang="pt-BR" sz="2800" kern="1200" dirty="0">
                          <a:solidFill>
                            <a:schemeClr val="dk1"/>
                          </a:solidFill>
                          <a:effectLst/>
                          <a:latin typeface="+mn-lt"/>
                          <a:ea typeface="+mn-ea"/>
                          <a:cs typeface="+mn-cs"/>
                        </a:rPr>
                        <a:t>- Nghề dệt: Tấm vải mỏng, mềm, nhẹ, nhiều màu sắc. </a:t>
                      </a:r>
                      <a:endParaRPr lang="en-US" sz="2800" kern="1200" dirty="0">
                        <a:solidFill>
                          <a:schemeClr val="dk1"/>
                        </a:solidFill>
                        <a:effectLst/>
                        <a:latin typeface="+mn-lt"/>
                        <a:ea typeface="+mn-ea"/>
                        <a:cs typeface="+mn-cs"/>
                      </a:endParaRPr>
                    </a:p>
                    <a:p>
                      <a:r>
                        <a:rPr lang="pt-BR" sz="2800" kern="1200" dirty="0">
                          <a:solidFill>
                            <a:schemeClr val="dk1"/>
                          </a:solidFill>
                          <a:effectLst/>
                          <a:latin typeface="+mn-lt"/>
                          <a:ea typeface="+mn-ea"/>
                          <a:cs typeface="+mn-cs"/>
                        </a:rPr>
                        <a:t>- Nghề kim hoàn: vàng, bạc, ngọc.</a:t>
                      </a:r>
                      <a:endParaRPr lang="en-US" sz="2800" kern="1200" dirty="0">
                        <a:solidFill>
                          <a:schemeClr val="dk1"/>
                        </a:solidFill>
                        <a:effectLst/>
                        <a:latin typeface="+mn-lt"/>
                        <a:ea typeface="+mn-ea"/>
                        <a:cs typeface="+mn-cs"/>
                      </a:endParaRPr>
                    </a:p>
                    <a:p>
                      <a:pPr marL="0" indent="0" algn="just">
                        <a:buFontTx/>
                        <a:buNone/>
                      </a:pP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Qúy</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tộc</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Hồi</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giáo</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chiếm</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ruộng</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đất</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của</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người</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Ấn</a:t>
                      </a:r>
                      <a:r>
                        <a:rPr lang="en-US" sz="2800" baseline="0" dirty="0">
                          <a:latin typeface="+mn-lt"/>
                          <a:cs typeface="Times New Roman" panose="02020603050405020304" pitchFamily="18" charset="0"/>
                        </a:rPr>
                        <a:t>.</a:t>
                      </a:r>
                    </a:p>
                    <a:p>
                      <a:pPr algn="just"/>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Cấm</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đạo</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Hin-đu</a:t>
                      </a:r>
                      <a:r>
                        <a:rPr lang="en-US" sz="2800" baseline="0" dirty="0">
                          <a:latin typeface="+mn-lt"/>
                          <a:cs typeface="Times New Roman" panose="02020603050405020304" pitchFamily="18" charset="0"/>
                        </a:rPr>
                        <a:t>.</a:t>
                      </a:r>
                    </a:p>
                    <a:p>
                      <a:pPr algn="just"/>
                      <a:r>
                        <a:rPr lang="en-US" sz="2800" dirty="0" err="1">
                          <a:latin typeface="+mn-lt"/>
                          <a:cs typeface="Times New Roman" panose="02020603050405020304" pitchFamily="18" charset="0"/>
                        </a:rPr>
                        <a:t>Mâu</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thuẫn</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dân</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tộc</a:t>
                      </a:r>
                      <a:endParaRPr lang="en-US" sz="2800" dirty="0">
                        <a:latin typeface="+mn-lt"/>
                        <a:cs typeface="Times New Roman" panose="02020603050405020304" pitchFamily="18" charset="0"/>
                      </a:endParaRPr>
                    </a:p>
                  </a:txBody>
                  <a:tcPr/>
                </a:tc>
                <a:tc>
                  <a:txBody>
                    <a:bodyPr/>
                    <a:lstStyle/>
                    <a:p>
                      <a:pPr algn="just"/>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Xóa</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bỏ</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kì</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thị</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tôn</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giáo</a:t>
                      </a:r>
                      <a:r>
                        <a:rPr lang="en-US" sz="2800" baseline="0" dirty="0">
                          <a:latin typeface="+mn-lt"/>
                          <a:cs typeface="Times New Roman" panose="02020603050405020304" pitchFamily="18" charset="0"/>
                        </a:rPr>
                        <a:t>.</a:t>
                      </a:r>
                    </a:p>
                    <a:p>
                      <a:pPr algn="just"/>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Thủ</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tiêu</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đặc</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quyền</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Hồi</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giáo</a:t>
                      </a:r>
                      <a:r>
                        <a:rPr lang="en-US" sz="2800" baseline="0" dirty="0">
                          <a:latin typeface="+mn-lt"/>
                          <a:cs typeface="Times New Roman" panose="02020603050405020304" pitchFamily="18" charset="0"/>
                        </a:rPr>
                        <a:t>.</a:t>
                      </a:r>
                    </a:p>
                    <a:p>
                      <a:r>
                        <a:rPr lang="pt-BR" sz="2800" kern="1200" dirty="0">
                          <a:solidFill>
                            <a:schemeClr val="dk1"/>
                          </a:solidFill>
                          <a:effectLst/>
                          <a:latin typeface="+mn-lt"/>
                          <a:ea typeface="+mn-ea"/>
                          <a:cs typeface="+mn-cs"/>
                        </a:rPr>
                        <a:t>- Khôi phục kinh tế. </a:t>
                      </a:r>
                      <a:endParaRPr lang="en-US" sz="2800" kern="1200" dirty="0">
                        <a:solidFill>
                          <a:schemeClr val="dk1"/>
                        </a:solidFill>
                        <a:effectLst/>
                        <a:latin typeface="+mn-lt"/>
                        <a:ea typeface="+mn-ea"/>
                        <a:cs typeface="+mn-cs"/>
                      </a:endParaRPr>
                    </a:p>
                    <a:p>
                      <a:r>
                        <a:rPr lang="pt-BR" sz="2800" kern="1200" dirty="0">
                          <a:solidFill>
                            <a:schemeClr val="dk1"/>
                          </a:solidFill>
                          <a:effectLst/>
                          <a:latin typeface="+mn-lt"/>
                          <a:ea typeface="+mn-ea"/>
                          <a:cs typeface="+mn-cs"/>
                        </a:rPr>
                        <a:t>- Phát triền văn hóa. </a:t>
                      </a:r>
                      <a:endParaRPr lang="en-US" sz="2800" kern="1200" dirty="0">
                        <a:solidFill>
                          <a:schemeClr val="dk1"/>
                        </a:solidFill>
                        <a:effectLst/>
                        <a:latin typeface="+mn-lt"/>
                        <a:ea typeface="+mn-ea"/>
                        <a:cs typeface="+mn-cs"/>
                      </a:endParaRPr>
                    </a:p>
                    <a:p>
                      <a:pPr algn="just"/>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3511258457"/>
                  </a:ext>
                </a:extLst>
              </a:tr>
            </a:tbl>
          </a:graphicData>
        </a:graphic>
      </p:graphicFrame>
      <p:sp>
        <p:nvSpPr>
          <p:cNvPr id="2" name="Rectangle 1">
            <a:extLst>
              <a:ext uri="{FF2B5EF4-FFF2-40B4-BE49-F238E27FC236}">
                <a16:creationId xmlns:a16="http://schemas.microsoft.com/office/drawing/2014/main" id="{E1ED3701-4D17-4CDB-B7C0-4E4164A5FF59}"/>
              </a:ext>
            </a:extLst>
          </p:cNvPr>
          <p:cNvSpPr/>
          <p:nvPr/>
        </p:nvSpPr>
        <p:spPr>
          <a:xfrm>
            <a:off x="2640635" y="85500"/>
            <a:ext cx="6910738"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6 -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5. ẤN ĐỘ THỜI PHONG KIẾN</a:t>
            </a:r>
          </a:p>
        </p:txBody>
      </p:sp>
    </p:spTree>
    <p:extLst>
      <p:ext uri="{BB962C8B-B14F-4D97-AF65-F5344CB8AC3E}">
        <p14:creationId xmlns:p14="http://schemas.microsoft.com/office/powerpoint/2010/main" val="409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8D7D0720-5EDC-4088-8FE1-AD03F99E2FB4}"/>
              </a:ext>
            </a:extLst>
          </p:cNvPr>
          <p:cNvSpPr>
            <a:spLocks noChangeArrowheads="1"/>
          </p:cNvSpPr>
          <p:nvPr/>
        </p:nvSpPr>
        <p:spPr bwMode="auto">
          <a:xfrm>
            <a:off x="6019800" y="58739"/>
            <a:ext cx="4495800"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2800" b="1" dirty="0">
                <a:latin typeface="Times New Roman" panose="02020603050405020304" pitchFamily="18" charset="0"/>
                <a:cs typeface="Times New Roman" panose="02020603050405020304" pitchFamily="18" charset="0"/>
              </a:rPr>
              <a:t>Jalāl ud-Dīn Muhammad Akbar</a:t>
            </a:r>
            <a:r>
              <a:rPr lang="vi-VN" altLang="vi-VN" sz="2800" dirty="0">
                <a:latin typeface="Times New Roman" panose="02020603050405020304" pitchFamily="18" charset="0"/>
                <a:cs typeface="Times New Roman" panose="02020603050405020304" pitchFamily="18" charset="0"/>
              </a:rPr>
              <a:t> (</a:t>
            </a:r>
            <a:r>
              <a:rPr lang="ar-AE" altLang="vi-VN" sz="2800" dirty="0">
                <a:latin typeface="Times New Roman" panose="02020603050405020304" pitchFamily="18" charset="0"/>
                <a:cs typeface="Times New Roman" panose="02020603050405020304" pitchFamily="18" charset="0"/>
              </a:rPr>
              <a:t>جلال الدین محمد اکبر) </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hay </a:t>
            </a:r>
            <a:r>
              <a:rPr lang="vi-VN" altLang="vi-VN" sz="2800" b="1" dirty="0">
                <a:latin typeface="Times New Roman" panose="02020603050405020304" pitchFamily="18" charset="0"/>
                <a:cs typeface="Times New Roman" panose="02020603050405020304" pitchFamily="18" charset="0"/>
              </a:rPr>
              <a:t>Akbar Đại đế </a:t>
            </a:r>
            <a:r>
              <a:rPr lang="vi-VN" altLang="vi-VN" sz="2800" dirty="0">
                <a:latin typeface="Times New Roman" panose="02020603050405020304" pitchFamily="18" charset="0"/>
                <a:cs typeface="Times New Roman" panose="02020603050405020304" pitchFamily="18" charset="0"/>
              </a:rPr>
              <a:t> tiếng Việt là </a:t>
            </a:r>
            <a:r>
              <a:rPr lang="vi-VN" altLang="vi-VN" sz="2800" b="1" dirty="0">
                <a:latin typeface="Times New Roman" panose="02020603050405020304" pitchFamily="18" charset="0"/>
                <a:cs typeface="Times New Roman" panose="02020603050405020304" pitchFamily="18" charset="0"/>
              </a:rPr>
              <a:t>A</a:t>
            </a:r>
            <a:r>
              <a:rPr lang="en-US" altLang="vi-VN" sz="2800" b="1" dirty="0">
                <a:latin typeface="Times New Roman" panose="02020603050405020304" pitchFamily="18" charset="0"/>
                <a:cs typeface="Times New Roman" panose="02020603050405020304" pitchFamily="18" charset="0"/>
              </a:rPr>
              <a:t> </a:t>
            </a:r>
            <a:r>
              <a:rPr lang="vi-VN" altLang="vi-VN" sz="2800" b="1" dirty="0">
                <a:latin typeface="Times New Roman" panose="02020603050405020304" pitchFamily="18" charset="0"/>
                <a:cs typeface="Times New Roman" panose="02020603050405020304" pitchFamily="18" charset="0"/>
              </a:rPr>
              <a:t>c</a:t>
            </a:r>
            <a:r>
              <a:rPr lang="en-US" altLang="vi-VN" sz="2800" b="1" dirty="0">
                <a:latin typeface="Times New Roman" panose="02020603050405020304" pitchFamily="18" charset="0"/>
                <a:cs typeface="Times New Roman" panose="02020603050405020304" pitchFamily="18" charset="0"/>
              </a:rPr>
              <a:t>ơ </a:t>
            </a:r>
            <a:r>
              <a:rPr lang="vi-VN" altLang="vi-VN" sz="2800" b="1" dirty="0">
                <a:latin typeface="Times New Roman" panose="02020603050405020304" pitchFamily="18" charset="0"/>
                <a:cs typeface="Times New Roman" panose="02020603050405020304" pitchFamily="18" charset="0"/>
              </a:rPr>
              <a:t>ba</a:t>
            </a:r>
            <a:r>
              <a:rPr lang="vi-VN" altLang="vi-VN" sz="2800" dirty="0">
                <a:latin typeface="Times New Roman" panose="02020603050405020304" pitchFamily="18" charset="0"/>
                <a:cs typeface="Times New Roman" panose="02020603050405020304" pitchFamily="18" charset="0"/>
              </a:rPr>
              <a:t> (15</a:t>
            </a:r>
            <a:r>
              <a:rPr lang="en-US" altLang="vi-VN" sz="2800" dirty="0">
                <a:latin typeface="Times New Roman" panose="02020603050405020304" pitchFamily="18" charset="0"/>
                <a:cs typeface="Times New Roman" panose="02020603050405020304" pitchFamily="18" charset="0"/>
              </a:rPr>
              <a:t>/</a:t>
            </a:r>
            <a:r>
              <a:rPr lang="vi-VN" altLang="vi-VN" sz="2800" dirty="0">
                <a:latin typeface="Times New Roman" panose="02020603050405020304" pitchFamily="18" charset="0"/>
                <a:cs typeface="Times New Roman" panose="02020603050405020304" pitchFamily="18" charset="0"/>
              </a:rPr>
              <a:t> 10</a:t>
            </a:r>
            <a:r>
              <a:rPr lang="en-US" altLang="vi-VN" sz="2800" dirty="0">
                <a:latin typeface="Times New Roman" panose="02020603050405020304" pitchFamily="18" charset="0"/>
                <a:cs typeface="Times New Roman" panose="02020603050405020304" pitchFamily="18" charset="0"/>
              </a:rPr>
              <a:t>/</a:t>
            </a:r>
            <a:r>
              <a:rPr lang="vi-VN" altLang="vi-VN" sz="2800" dirty="0">
                <a:latin typeface="Times New Roman" panose="02020603050405020304" pitchFamily="18" charset="0"/>
                <a:cs typeface="Times New Roman" panose="02020603050405020304" pitchFamily="18" charset="0"/>
              </a:rPr>
              <a:t> 1542 – 10</a:t>
            </a:r>
            <a:r>
              <a:rPr lang="en-US" altLang="vi-VN" sz="2800" dirty="0">
                <a:latin typeface="Times New Roman" panose="02020603050405020304" pitchFamily="18" charset="0"/>
                <a:cs typeface="Times New Roman" panose="02020603050405020304" pitchFamily="18" charset="0"/>
              </a:rPr>
              <a:t>/</a:t>
            </a:r>
            <a:r>
              <a:rPr lang="vi-VN" altLang="vi-VN" sz="2800" dirty="0">
                <a:latin typeface="Times New Roman" panose="02020603050405020304" pitchFamily="18" charset="0"/>
                <a:cs typeface="Times New Roman" panose="02020603050405020304" pitchFamily="18" charset="0"/>
              </a:rPr>
              <a:t>1605</a:t>
            </a:r>
            <a:r>
              <a:rPr lang="en-US" altLang="vi-VN" sz="2800" dirty="0">
                <a:latin typeface="Times New Roman" panose="02020603050405020304" pitchFamily="18" charset="0"/>
                <a:cs typeface="Times New Roman" panose="02020603050405020304" pitchFamily="18" charset="0"/>
              </a:rPr>
              <a:t>)</a:t>
            </a:r>
            <a:r>
              <a:rPr lang="vi-VN" altLang="vi-VN" sz="2800" dirty="0">
                <a:latin typeface="Times New Roman" panose="02020603050405020304" pitchFamily="18" charset="0"/>
                <a:cs typeface="Times New Roman" panose="02020603050405020304" pitchFamily="18" charset="0"/>
              </a:rPr>
              <a:t> </a:t>
            </a:r>
            <a:endParaRPr lang="en-US" altLang="vi-VN" sz="28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vi-VN" altLang="vi-VN" sz="2800" dirty="0">
                <a:latin typeface="Times New Roman" panose="02020603050405020304" pitchFamily="18" charset="0"/>
                <a:cs typeface="Times New Roman" panose="02020603050405020304" pitchFamily="18" charset="0"/>
              </a:rPr>
              <a:t>là vị vua thứ ba của nhà</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Mogul</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Ông ở ngôi từ năm 1556 đến năm 1605, Ông là người Đột Quyết, Mông Cổ thuộc dòng dõi nhà Timur</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Ông được xem là người tượng trưng cho thời kì hoàng kim của triều đại Mogul, và cũng có thể là của toàn bộ lịch sử Ấn Độ thời kỳ cận đại. </a:t>
            </a:r>
          </a:p>
        </p:txBody>
      </p:sp>
      <p:pic>
        <p:nvPicPr>
          <p:cNvPr id="11267" name="Picture 2" descr="D:\Akbar1.jpg">
            <a:extLst>
              <a:ext uri="{FF2B5EF4-FFF2-40B4-BE49-F238E27FC236}">
                <a16:creationId xmlns:a16="http://schemas.microsoft.com/office/drawing/2014/main" id="{F2A7895E-F838-405D-B445-EB0D4AFC9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388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182880"/>
            <a:ext cx="12192000" cy="7236822"/>
          </a:xfrm>
          <a:prstGeom prst="rect">
            <a:avLst/>
          </a:prstGeom>
        </p:spPr>
      </p:pic>
      <p:sp>
        <p:nvSpPr>
          <p:cNvPr id="6" name="TextBox 5"/>
          <p:cNvSpPr txBox="1"/>
          <p:nvPr/>
        </p:nvSpPr>
        <p:spPr>
          <a:xfrm>
            <a:off x="0" y="5004591"/>
            <a:ext cx="11364686" cy="646331"/>
          </a:xfrm>
          <a:prstGeom prst="rect">
            <a:avLst/>
          </a:prstGeom>
          <a:noFill/>
        </p:spPr>
        <p:txBody>
          <a:bodyPr wrap="square" rtlCol="0">
            <a:spAutoFit/>
          </a:bodyPr>
          <a:lstStyle/>
          <a:p>
            <a:pPr algn="ctr"/>
            <a:r>
              <a:rPr lang="en-US" sz="36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6FD0900-28FC-4251-A5AC-BC67B4C100D4}"/>
              </a:ext>
            </a:extLst>
          </p:cNvPr>
          <p:cNvSpPr txBox="1"/>
          <p:nvPr/>
        </p:nvSpPr>
        <p:spPr>
          <a:xfrm>
            <a:off x="-48986" y="830598"/>
            <a:ext cx="1082584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Ấn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endParaRPr lang="en-US" sz="40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1921AAA-B801-434A-B61C-63653EC343DB}"/>
              </a:ext>
            </a:extLst>
          </p:cNvPr>
          <p:cNvSpPr/>
          <p:nvPr/>
        </p:nvSpPr>
        <p:spPr>
          <a:xfrm>
            <a:off x="152400" y="1600200"/>
            <a:ext cx="8839200" cy="2800767"/>
          </a:xfrm>
          <a:prstGeom prst="rect">
            <a:avLst/>
          </a:prstGeom>
          <a:solidFill>
            <a:schemeClr val="accent4">
              <a:lumMod val="20000"/>
              <a:lumOff val="80000"/>
            </a:schemeClr>
          </a:solidFill>
        </p:spPr>
        <p:txBody>
          <a:bodyPr wrap="square">
            <a:spAutoFit/>
          </a:bodyPr>
          <a:lstStyle/>
          <a:p>
            <a:r>
              <a:rPr lang="en-US" sz="2400" dirty="0">
                <a:latin typeface="Times New Roman" panose="02020603050405020304" pitchFamily="18" charset="0"/>
                <a:cs typeface="Times New Roman" panose="02020603050405020304" pitchFamily="18" charset="0"/>
              </a:rPr>
              <a:t>1</a:t>
            </a:r>
            <a:r>
              <a:rPr lang="en-US" sz="2400" i="1" dirty="0">
                <a:cs typeface="Times New Roman" panose="02020603050405020304" pitchFamily="18" charset="0"/>
              </a:rPr>
              <a:t>. </a:t>
            </a:r>
            <a:r>
              <a:rPr lang="en-US" sz="2800" i="1" dirty="0">
                <a:cs typeface="Times New Roman" panose="02020603050405020304" pitchFamily="18" charset="0"/>
              </a:rPr>
              <a:t>Cho </a:t>
            </a:r>
            <a:r>
              <a:rPr lang="en-US" sz="2800" i="1" dirty="0" err="1">
                <a:cs typeface="Times New Roman" panose="02020603050405020304" pitchFamily="18" charset="0"/>
              </a:rPr>
              <a:t>biết</a:t>
            </a:r>
            <a:r>
              <a:rPr lang="en-US" sz="2800" i="1" dirty="0">
                <a:cs typeface="Times New Roman" panose="02020603050405020304" pitchFamily="18" charset="0"/>
              </a:rPr>
              <a:t> </a:t>
            </a:r>
            <a:r>
              <a:rPr lang="en-US" sz="2800" i="1" dirty="0" err="1">
                <a:cs typeface="Times New Roman" panose="02020603050405020304" pitchFamily="18" charset="0"/>
              </a:rPr>
              <a:t>những</a:t>
            </a:r>
            <a:r>
              <a:rPr lang="en-US" sz="2800" i="1" dirty="0">
                <a:cs typeface="Times New Roman" panose="02020603050405020304" pitchFamily="18" charset="0"/>
              </a:rPr>
              <a:t> </a:t>
            </a:r>
            <a:r>
              <a:rPr lang="en-US" sz="2800" i="1" dirty="0" err="1">
                <a:cs typeface="Times New Roman" panose="02020603050405020304" pitchFamily="18" charset="0"/>
              </a:rPr>
              <a:t>thành</a:t>
            </a:r>
            <a:r>
              <a:rPr lang="en-US" sz="2800" i="1" dirty="0">
                <a:cs typeface="Times New Roman" panose="02020603050405020304" pitchFamily="18" charset="0"/>
              </a:rPr>
              <a:t> </a:t>
            </a:r>
            <a:r>
              <a:rPr lang="en-US" sz="2800" i="1" dirty="0" err="1">
                <a:cs typeface="Times New Roman" panose="02020603050405020304" pitchFamily="18" charset="0"/>
              </a:rPr>
              <a:t>tựu</a:t>
            </a:r>
            <a:r>
              <a:rPr lang="en-US" sz="2800" i="1" dirty="0">
                <a:cs typeface="Times New Roman" panose="02020603050405020304" pitchFamily="18" charset="0"/>
              </a:rPr>
              <a:t> </a:t>
            </a:r>
            <a:r>
              <a:rPr lang="en-US" sz="2800" i="1" dirty="0" err="1">
                <a:cs typeface="Times New Roman" panose="02020603050405020304" pitchFamily="18" charset="0"/>
              </a:rPr>
              <a:t>về</a:t>
            </a:r>
            <a:r>
              <a:rPr lang="en-US" sz="2800" i="1" dirty="0">
                <a:cs typeface="Times New Roman" panose="02020603050405020304" pitchFamily="18" charset="0"/>
              </a:rPr>
              <a:t> </a:t>
            </a:r>
            <a:r>
              <a:rPr lang="en-US" sz="2800" i="1" dirty="0" err="1">
                <a:cs typeface="Times New Roman" panose="02020603050405020304" pitchFamily="18" charset="0"/>
              </a:rPr>
              <a:t>văn</a:t>
            </a:r>
            <a:r>
              <a:rPr lang="en-US" sz="2800" i="1" dirty="0">
                <a:cs typeface="Times New Roman" panose="02020603050405020304" pitchFamily="18" charset="0"/>
              </a:rPr>
              <a:t> </a:t>
            </a:r>
            <a:r>
              <a:rPr lang="en-US" sz="2800" i="1" dirty="0" err="1">
                <a:cs typeface="Times New Roman" panose="02020603050405020304" pitchFamily="18" charset="0"/>
              </a:rPr>
              <a:t>hóa</a:t>
            </a:r>
            <a:r>
              <a:rPr lang="en-US" sz="2800" i="1" dirty="0">
                <a:cs typeface="Times New Roman" panose="02020603050405020304" pitchFamily="18" charset="0"/>
              </a:rPr>
              <a:t> </a:t>
            </a:r>
            <a:r>
              <a:rPr lang="en-US" sz="2800" i="1" dirty="0" err="1">
                <a:cs typeface="Times New Roman" panose="02020603050405020304" pitchFamily="18" charset="0"/>
              </a:rPr>
              <a:t>Ấn</a:t>
            </a:r>
            <a:r>
              <a:rPr lang="en-US" sz="2800" i="1" dirty="0">
                <a:cs typeface="Times New Roman" panose="02020603050405020304" pitchFamily="18" charset="0"/>
              </a:rPr>
              <a:t> </a:t>
            </a:r>
            <a:r>
              <a:rPr lang="en-US" sz="2800" i="1" dirty="0" err="1">
                <a:cs typeface="Times New Roman" panose="02020603050405020304" pitchFamily="18" charset="0"/>
              </a:rPr>
              <a:t>Độ</a:t>
            </a:r>
            <a:r>
              <a:rPr lang="en-US" sz="2800" i="1" dirty="0">
                <a:cs typeface="Times New Roman" panose="02020603050405020304" pitchFamily="18" charset="0"/>
              </a:rPr>
              <a:t> </a:t>
            </a:r>
            <a:r>
              <a:rPr lang="en-US" sz="2800" i="1" dirty="0" err="1">
                <a:cs typeface="Times New Roman" panose="02020603050405020304" pitchFamily="18" charset="0"/>
              </a:rPr>
              <a:t>thời</a:t>
            </a:r>
            <a:r>
              <a:rPr lang="en-US" sz="2800" i="1" dirty="0">
                <a:cs typeface="Times New Roman" panose="02020603050405020304" pitchFamily="18" charset="0"/>
              </a:rPr>
              <a:t> </a:t>
            </a:r>
            <a:r>
              <a:rPr lang="en-US" sz="2800" i="1" dirty="0" err="1">
                <a:cs typeface="Times New Roman" panose="02020603050405020304" pitchFamily="18" charset="0"/>
              </a:rPr>
              <a:t>phong</a:t>
            </a:r>
            <a:r>
              <a:rPr lang="en-US" sz="2800" i="1" dirty="0">
                <a:cs typeface="Times New Roman" panose="02020603050405020304" pitchFamily="18" charset="0"/>
              </a:rPr>
              <a:t> </a:t>
            </a:r>
            <a:r>
              <a:rPr lang="en-US" sz="2800" i="1" dirty="0" err="1">
                <a:cs typeface="Times New Roman" panose="02020603050405020304" pitchFamily="18" charset="0"/>
              </a:rPr>
              <a:t>kiến</a:t>
            </a:r>
            <a:r>
              <a:rPr lang="en-US" sz="2800" i="1" dirty="0">
                <a:cs typeface="Times New Roman" panose="02020603050405020304" pitchFamily="18" charset="0"/>
              </a:rPr>
              <a:t>?</a:t>
            </a:r>
          </a:p>
          <a:p>
            <a:r>
              <a:rPr lang="en-US" sz="2800" i="1" dirty="0">
                <a:cs typeface="Times New Roman" panose="02020603050405020304" pitchFamily="18" charset="0"/>
              </a:rPr>
              <a:t>(</a:t>
            </a:r>
            <a:r>
              <a:rPr lang="en-US" sz="2800" i="1" dirty="0" err="1">
                <a:cs typeface="Times New Roman" panose="02020603050405020304" pitchFamily="18" charset="0"/>
              </a:rPr>
              <a:t>Chữ</a:t>
            </a:r>
            <a:r>
              <a:rPr lang="en-US" sz="2800" i="1" dirty="0">
                <a:cs typeface="Times New Roman" panose="02020603050405020304" pitchFamily="18" charset="0"/>
              </a:rPr>
              <a:t> </a:t>
            </a:r>
            <a:r>
              <a:rPr lang="en-US" sz="2800" i="1" dirty="0" err="1">
                <a:cs typeface="Times New Roman" panose="02020603050405020304" pitchFamily="18" charset="0"/>
              </a:rPr>
              <a:t>viết</a:t>
            </a:r>
            <a:r>
              <a:rPr lang="en-US" sz="2800" i="1" dirty="0">
                <a:cs typeface="Times New Roman" panose="02020603050405020304" pitchFamily="18" charset="0"/>
              </a:rPr>
              <a:t>, </a:t>
            </a:r>
            <a:r>
              <a:rPr lang="en-US" sz="2800" i="1" dirty="0" err="1">
                <a:cs typeface="Times New Roman" panose="02020603050405020304" pitchFamily="18" charset="0"/>
              </a:rPr>
              <a:t>văn</a:t>
            </a:r>
            <a:r>
              <a:rPr lang="en-US" sz="2800" i="1" dirty="0">
                <a:cs typeface="Times New Roman" panose="02020603050405020304" pitchFamily="18" charset="0"/>
              </a:rPr>
              <a:t> </a:t>
            </a:r>
            <a:r>
              <a:rPr lang="en-US" sz="2800" i="1" dirty="0" err="1">
                <a:cs typeface="Times New Roman" panose="02020603050405020304" pitchFamily="18" charset="0"/>
              </a:rPr>
              <a:t>học</a:t>
            </a:r>
            <a:r>
              <a:rPr lang="en-US" sz="2800" i="1" dirty="0">
                <a:cs typeface="Times New Roman" panose="02020603050405020304" pitchFamily="18" charset="0"/>
              </a:rPr>
              <a:t>, </a:t>
            </a:r>
            <a:r>
              <a:rPr lang="en-US" sz="2800" i="1" dirty="0" err="1">
                <a:cs typeface="Times New Roman" panose="02020603050405020304" pitchFamily="18" charset="0"/>
              </a:rPr>
              <a:t>tôn</a:t>
            </a:r>
            <a:r>
              <a:rPr lang="en-US" sz="2800" i="1" dirty="0">
                <a:cs typeface="Times New Roman" panose="02020603050405020304" pitchFamily="18" charset="0"/>
              </a:rPr>
              <a:t> </a:t>
            </a:r>
            <a:r>
              <a:rPr lang="en-US" sz="2800" i="1" dirty="0" err="1">
                <a:cs typeface="Times New Roman" panose="02020603050405020304" pitchFamily="18" charset="0"/>
              </a:rPr>
              <a:t>giáo</a:t>
            </a:r>
            <a:r>
              <a:rPr lang="en-US" sz="2800" i="1" dirty="0">
                <a:cs typeface="Times New Roman" panose="02020603050405020304" pitchFamily="18" charset="0"/>
              </a:rPr>
              <a:t>, </a:t>
            </a:r>
            <a:r>
              <a:rPr lang="en-US" sz="2800" i="1" dirty="0" err="1">
                <a:cs typeface="Times New Roman" panose="02020603050405020304" pitchFamily="18" charset="0"/>
              </a:rPr>
              <a:t>kiến</a:t>
            </a:r>
            <a:r>
              <a:rPr lang="en-US" sz="2800" i="1" dirty="0">
                <a:cs typeface="Times New Roman" panose="02020603050405020304" pitchFamily="18" charset="0"/>
              </a:rPr>
              <a:t> </a:t>
            </a:r>
            <a:r>
              <a:rPr lang="en-US" sz="2800" i="1" dirty="0" err="1">
                <a:cs typeface="Times New Roman" panose="02020603050405020304" pitchFamily="18" charset="0"/>
              </a:rPr>
              <a:t>trúc</a:t>
            </a:r>
            <a:endParaRPr lang="en-US" sz="2800" i="1" dirty="0">
              <a:cs typeface="Times New Roman" panose="02020603050405020304" pitchFamily="18" charset="0"/>
            </a:endParaRPr>
          </a:p>
          <a:p>
            <a:r>
              <a:rPr lang="en-US" sz="2800" i="1" dirty="0">
                <a:cs typeface="Times New Roman" panose="02020603050405020304" pitchFamily="18" charset="0"/>
              </a:rPr>
              <a:t>2. </a:t>
            </a:r>
            <a:r>
              <a:rPr lang="en-US" sz="2800" i="1" dirty="0" err="1"/>
              <a:t>Em</a:t>
            </a:r>
            <a:r>
              <a:rPr lang="en-US" sz="2800" i="1" dirty="0"/>
              <a:t> </a:t>
            </a:r>
            <a:r>
              <a:rPr lang="en-US" sz="2800" i="1" dirty="0" err="1"/>
              <a:t>có</a:t>
            </a:r>
            <a:r>
              <a:rPr lang="en-US" sz="2800" i="1" dirty="0"/>
              <a:t> </a:t>
            </a:r>
            <a:r>
              <a:rPr lang="en-US" sz="2800" i="1" dirty="0" err="1"/>
              <a:t>nhận</a:t>
            </a:r>
            <a:r>
              <a:rPr lang="en-US" sz="2800" i="1" dirty="0"/>
              <a:t> </a:t>
            </a:r>
            <a:r>
              <a:rPr lang="en-US" sz="2800" i="1" dirty="0" err="1"/>
              <a:t>xét</a:t>
            </a:r>
            <a:r>
              <a:rPr lang="en-US" sz="2800" i="1" dirty="0"/>
              <a:t> </a:t>
            </a:r>
            <a:r>
              <a:rPr lang="en-US" sz="2800" i="1" dirty="0" err="1"/>
              <a:t>gì</a:t>
            </a:r>
            <a:r>
              <a:rPr lang="en-US" sz="2800" i="1" dirty="0"/>
              <a:t> </a:t>
            </a:r>
            <a:r>
              <a:rPr lang="en-US" sz="2800" i="1" dirty="0" err="1"/>
              <a:t>về</a:t>
            </a:r>
            <a:r>
              <a:rPr lang="en-US" sz="2800" i="1" dirty="0"/>
              <a:t> </a:t>
            </a:r>
            <a:r>
              <a:rPr lang="en-US" sz="2800" i="1" dirty="0" err="1"/>
              <a:t>những</a:t>
            </a:r>
            <a:r>
              <a:rPr lang="en-US" sz="2800" i="1" dirty="0"/>
              <a:t> </a:t>
            </a:r>
            <a:r>
              <a:rPr lang="en-US" sz="2800" i="1" dirty="0" err="1"/>
              <a:t>thành</a:t>
            </a:r>
            <a:r>
              <a:rPr lang="en-US" sz="2800" i="1" dirty="0"/>
              <a:t> </a:t>
            </a:r>
            <a:r>
              <a:rPr lang="en-US" sz="2800" i="1" dirty="0" err="1"/>
              <a:t>tựu</a:t>
            </a:r>
            <a:r>
              <a:rPr lang="en-US" sz="2800" i="1" dirty="0"/>
              <a:t> </a:t>
            </a:r>
            <a:r>
              <a:rPr lang="en-US" sz="2800" i="1" dirty="0" err="1"/>
              <a:t>văn</a:t>
            </a:r>
            <a:r>
              <a:rPr lang="en-US" sz="2800" i="1" dirty="0"/>
              <a:t> </a:t>
            </a:r>
            <a:r>
              <a:rPr lang="en-US" sz="2800" i="1" dirty="0" err="1"/>
              <a:t>hóa</a:t>
            </a:r>
            <a:r>
              <a:rPr lang="en-US" sz="2800" i="1" dirty="0"/>
              <a:t> </a:t>
            </a:r>
            <a:r>
              <a:rPr lang="en-US" sz="2800" i="1" dirty="0" err="1"/>
              <a:t>của</a:t>
            </a:r>
            <a:r>
              <a:rPr lang="en-US" sz="2800" i="1" dirty="0"/>
              <a:t> </a:t>
            </a:r>
            <a:r>
              <a:rPr lang="en-US" sz="2800" i="1" dirty="0" err="1"/>
              <a:t>Ấn</a:t>
            </a:r>
            <a:r>
              <a:rPr lang="en-US" sz="2800" i="1" dirty="0"/>
              <a:t> </a:t>
            </a:r>
            <a:r>
              <a:rPr lang="en-US" sz="2800" i="1" dirty="0" err="1"/>
              <a:t>Độ</a:t>
            </a:r>
            <a:r>
              <a:rPr lang="en-US" sz="2800" i="1" dirty="0"/>
              <a:t> </a:t>
            </a:r>
            <a:r>
              <a:rPr lang="en-US" sz="2800" i="1" dirty="0" err="1"/>
              <a:t>thời</a:t>
            </a:r>
            <a:r>
              <a:rPr lang="en-US" sz="2800" i="1" dirty="0"/>
              <a:t> </a:t>
            </a:r>
            <a:r>
              <a:rPr lang="en-US" sz="2800" i="1" dirty="0" err="1"/>
              <a:t>phong</a:t>
            </a:r>
            <a:r>
              <a:rPr lang="en-US" sz="2800" i="1" dirty="0"/>
              <a:t> </a:t>
            </a:r>
            <a:r>
              <a:rPr lang="en-US" sz="2800" i="1" dirty="0" err="1"/>
              <a:t>kiến</a:t>
            </a:r>
            <a:r>
              <a:rPr lang="en-US" sz="2800" i="1" dirty="0"/>
              <a:t>? </a:t>
            </a:r>
          </a:p>
          <a:p>
            <a:endParaRPr lang="en-US" sz="3200" dirty="0">
              <a:latin typeface="Times New Roman" panose="02020603050405020304" pitchFamily="18" charset="0"/>
              <a:cs typeface="Times New Roman" panose="02020603050405020304" pitchFamily="18" charset="0"/>
            </a:endParaRPr>
          </a:p>
        </p:txBody>
      </p:sp>
      <p:sp>
        <p:nvSpPr>
          <p:cNvPr id="12" name="Oval 2">
            <a:extLst>
              <a:ext uri="{FF2B5EF4-FFF2-40B4-BE49-F238E27FC236}">
                <a16:creationId xmlns:a16="http://schemas.microsoft.com/office/drawing/2014/main" id="{50D57AA9-E80C-4F76-9103-1B7BC98E56C4}"/>
              </a:ext>
            </a:extLst>
          </p:cNvPr>
          <p:cNvSpPr>
            <a:spLocks noChangeArrowheads="1"/>
          </p:cNvSpPr>
          <p:nvPr/>
        </p:nvSpPr>
        <p:spPr bwMode="auto">
          <a:xfrm>
            <a:off x="2047459" y="3844945"/>
            <a:ext cx="7129197" cy="2714883"/>
          </a:xfrm>
          <a:prstGeom prst="ellipse">
            <a:avLst/>
          </a:prstGeom>
          <a:solidFill>
            <a:srgbClr val="FFFF00"/>
          </a:solidFill>
          <a:ln w="38100" cap="sq">
            <a:solidFill>
              <a:srgbClr val="0000FF"/>
            </a:solidFill>
            <a:miter lim="800000"/>
            <a:headEnd type="none" w="sm" len="sm"/>
            <a:tailEnd type="none" w="sm" len="sm"/>
          </a:ln>
          <a:effectLst>
            <a:outerShdw dist="172739" dir="3238358" algn="ctr" rotWithShape="0">
              <a:srgbClr val="FF5050"/>
            </a:outerShdw>
          </a:effectLst>
        </p:spPr>
        <p:txBody>
          <a:bodyPr wrap="none" anchor="ctr"/>
          <a:lstStyle/>
          <a:p>
            <a:r>
              <a:rPr lang="en-US" sz="2400" dirty="0" err="1">
                <a:solidFill>
                  <a:srgbClr val="FF0000"/>
                </a:solidFill>
              </a:rPr>
              <a:t>Hình</a:t>
            </a:r>
            <a:r>
              <a:rPr lang="en-US" sz="2400" dirty="0">
                <a:solidFill>
                  <a:srgbClr val="FF0000"/>
                </a:solidFill>
              </a:rPr>
              <a:t> </a:t>
            </a:r>
            <a:r>
              <a:rPr lang="en-US" sz="2400" dirty="0" err="1">
                <a:solidFill>
                  <a:srgbClr val="FF0000"/>
                </a:solidFill>
              </a:rPr>
              <a:t>thức</a:t>
            </a:r>
            <a:r>
              <a:rPr lang="en-US" sz="2400" dirty="0">
                <a:solidFill>
                  <a:srgbClr val="FF0000"/>
                </a:solidFill>
              </a:rPr>
              <a:t> </a:t>
            </a:r>
            <a:r>
              <a:rPr lang="en-US" sz="2400" dirty="0" err="1">
                <a:solidFill>
                  <a:srgbClr val="FF0000"/>
                </a:solidFill>
              </a:rPr>
              <a:t>nhóm</a:t>
            </a:r>
            <a:r>
              <a:rPr lang="en-US" sz="2400" dirty="0">
                <a:solidFill>
                  <a:srgbClr val="FF0000"/>
                </a:solidFill>
              </a:rPr>
              <a:t> 6-8 HS</a:t>
            </a:r>
          </a:p>
          <a:p>
            <a:r>
              <a:rPr lang="en-US" sz="2400" dirty="0">
                <a:solidFill>
                  <a:srgbClr val="FF0000"/>
                </a:solidFill>
              </a:rPr>
              <a:t>GV  </a:t>
            </a:r>
            <a:r>
              <a:rPr lang="en-US" sz="2400" dirty="0" err="1">
                <a:solidFill>
                  <a:srgbClr val="FF0000"/>
                </a:solidFill>
              </a:rPr>
              <a:t>thiết</a:t>
            </a:r>
            <a:r>
              <a:rPr lang="en-US" sz="2400" dirty="0">
                <a:solidFill>
                  <a:srgbClr val="FF0000"/>
                </a:solidFill>
              </a:rPr>
              <a:t> </a:t>
            </a:r>
            <a:r>
              <a:rPr lang="en-US" sz="2400" dirty="0" err="1">
                <a:solidFill>
                  <a:srgbClr val="FF0000"/>
                </a:solidFill>
              </a:rPr>
              <a:t>kế</a:t>
            </a:r>
            <a:r>
              <a:rPr lang="en-US" sz="2400" dirty="0">
                <a:solidFill>
                  <a:srgbClr val="FF0000"/>
                </a:solidFill>
              </a:rPr>
              <a:t> </a:t>
            </a:r>
            <a:r>
              <a:rPr lang="en-US" sz="2400" dirty="0" err="1">
                <a:solidFill>
                  <a:srgbClr val="FF0000"/>
                </a:solidFill>
              </a:rPr>
              <a:t>trên</a:t>
            </a:r>
            <a:r>
              <a:rPr lang="en-US" sz="2400" dirty="0">
                <a:solidFill>
                  <a:srgbClr val="FF0000"/>
                </a:solidFill>
              </a:rPr>
              <a:t>  Padlet </a:t>
            </a:r>
            <a:r>
              <a:rPr lang="en-US" sz="2400" dirty="0" err="1">
                <a:solidFill>
                  <a:srgbClr val="FF0000"/>
                </a:solidFill>
              </a:rPr>
              <a:t>cho</a:t>
            </a:r>
            <a:r>
              <a:rPr lang="en-US" sz="2400" dirty="0">
                <a:solidFill>
                  <a:srgbClr val="FF0000"/>
                </a:solidFill>
              </a:rPr>
              <a:t> HS </a:t>
            </a:r>
            <a:r>
              <a:rPr lang="en-US" sz="2400" dirty="0" err="1">
                <a:solidFill>
                  <a:srgbClr val="FF0000"/>
                </a:solidFill>
              </a:rPr>
              <a:t>liệt</a:t>
            </a:r>
            <a:r>
              <a:rPr lang="en-US" sz="2400" dirty="0">
                <a:solidFill>
                  <a:srgbClr val="FF0000"/>
                </a:solidFill>
              </a:rPr>
              <a:t> </a:t>
            </a:r>
            <a:r>
              <a:rPr lang="en-US" sz="2400" dirty="0" err="1">
                <a:solidFill>
                  <a:srgbClr val="FF0000"/>
                </a:solidFill>
              </a:rPr>
              <a:t>kê</a:t>
            </a:r>
            <a:r>
              <a:rPr lang="en-US" sz="2400" dirty="0">
                <a:solidFill>
                  <a:srgbClr val="FF0000"/>
                </a:solidFill>
              </a:rPr>
              <a:t> </a:t>
            </a:r>
          </a:p>
          <a:p>
            <a:r>
              <a:rPr lang="en-US" sz="2400" dirty="0" err="1">
                <a:solidFill>
                  <a:srgbClr val="FF0000"/>
                </a:solidFill>
              </a:rPr>
              <a:t>các</a:t>
            </a:r>
            <a:r>
              <a:rPr lang="en-US" sz="2400" dirty="0">
                <a:solidFill>
                  <a:srgbClr val="FF0000"/>
                </a:solidFill>
              </a:rPr>
              <a:t> </a:t>
            </a:r>
            <a:r>
              <a:rPr lang="en-US" sz="2400" dirty="0" err="1">
                <a:solidFill>
                  <a:srgbClr val="FF0000"/>
                </a:solidFill>
              </a:rPr>
              <a:t>thành</a:t>
            </a:r>
            <a:r>
              <a:rPr lang="en-US" sz="2400" dirty="0">
                <a:solidFill>
                  <a:srgbClr val="FF0000"/>
                </a:solidFill>
              </a:rPr>
              <a:t> </a:t>
            </a:r>
            <a:r>
              <a:rPr lang="en-US" sz="2400" dirty="0" err="1">
                <a:solidFill>
                  <a:srgbClr val="FF0000"/>
                </a:solidFill>
              </a:rPr>
              <a:t>tựu</a:t>
            </a:r>
            <a:endParaRPr lang="en-US" sz="2400" dirty="0">
              <a:solidFill>
                <a:srgbClr val="FF0000"/>
              </a:solidFill>
            </a:endParaRPr>
          </a:p>
          <a:p>
            <a:r>
              <a:rPr lang="en-US" sz="2400" dirty="0" err="1">
                <a:solidFill>
                  <a:srgbClr val="FF0000"/>
                </a:solidFill>
              </a:rPr>
              <a:t>Thời</a:t>
            </a:r>
            <a:r>
              <a:rPr lang="en-US" sz="2400" dirty="0">
                <a:solidFill>
                  <a:srgbClr val="FF0000"/>
                </a:solidFill>
              </a:rPr>
              <a:t> </a:t>
            </a:r>
            <a:r>
              <a:rPr lang="en-US" sz="2400" dirty="0" err="1">
                <a:solidFill>
                  <a:srgbClr val="FF0000"/>
                </a:solidFill>
              </a:rPr>
              <a:t>gian</a:t>
            </a:r>
            <a:r>
              <a:rPr lang="en-US" sz="2400" dirty="0">
                <a:solidFill>
                  <a:srgbClr val="FF0000"/>
                </a:solidFill>
              </a:rPr>
              <a:t>: 3 </a:t>
            </a:r>
            <a:r>
              <a:rPr lang="en-US" sz="2400" dirty="0" err="1">
                <a:solidFill>
                  <a:srgbClr val="FF0000"/>
                </a:solidFill>
              </a:rPr>
              <a:t>Phút</a:t>
            </a:r>
            <a:endParaRPr lang="en-US" sz="2400" dirty="0">
              <a:solidFill>
                <a:srgbClr val="FF0000"/>
              </a:solidFill>
            </a:endParaRPr>
          </a:p>
          <a:p>
            <a:pPr algn="ctr" eaLnBrk="1" hangingPunct="1"/>
            <a:r>
              <a:rPr lang="en-US" sz="3200" b="1" u="sng" dirty="0">
                <a:solidFill>
                  <a:srgbClr val="993300"/>
                </a:solidFill>
                <a:latin typeface="VNI-Times" pitchFamily="2" charset="0"/>
              </a:rPr>
              <a:t> </a:t>
            </a:r>
          </a:p>
        </p:txBody>
      </p:sp>
      <p:pic>
        <p:nvPicPr>
          <p:cNvPr id="13" name="Picture 2">
            <a:extLst>
              <a:ext uri="{FF2B5EF4-FFF2-40B4-BE49-F238E27FC236}">
                <a16:creationId xmlns:a16="http://schemas.microsoft.com/office/drawing/2014/main" id="{71C27F03-28D5-4126-910D-814126FA7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587" y="0"/>
            <a:ext cx="355441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2A2B7AC9-22BE-45D5-AA56-4B0DF172C439}"/>
              </a:ext>
            </a:extLst>
          </p:cNvPr>
          <p:cNvSpPr/>
          <p:nvPr/>
        </p:nvSpPr>
        <p:spPr>
          <a:xfrm>
            <a:off x="1196746" y="-45131"/>
            <a:ext cx="9798516" cy="707886"/>
          </a:xfrm>
          <a:prstGeom prst="rect">
            <a:avLst/>
          </a:prstGeom>
        </p:spPr>
        <p:txBody>
          <a:bodyPr wrap="non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6 -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5. ẤN ĐỘ THỜI PHONG KIẾN</a:t>
            </a:r>
          </a:p>
        </p:txBody>
      </p:sp>
    </p:spTree>
    <p:extLst>
      <p:ext uri="{BB962C8B-B14F-4D97-AF65-F5344CB8AC3E}">
        <p14:creationId xmlns:p14="http://schemas.microsoft.com/office/powerpoint/2010/main" val="27403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8162925" cy="51768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925" y="0"/>
            <a:ext cx="4029075" cy="36837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925" y="3683726"/>
            <a:ext cx="4029075" cy="1493129"/>
          </a:xfrm>
          <a:prstGeom prst="rect">
            <a:avLst/>
          </a:prstGeom>
        </p:spPr>
      </p:pic>
      <p:sp>
        <p:nvSpPr>
          <p:cNvPr id="10" name="TextBox 9"/>
          <p:cNvSpPr txBox="1"/>
          <p:nvPr/>
        </p:nvSpPr>
        <p:spPr>
          <a:xfrm>
            <a:off x="5055326" y="5434148"/>
            <a:ext cx="2076994" cy="584775"/>
          </a:xfrm>
          <a:prstGeom prst="rect">
            <a:avLst/>
          </a:prstGeom>
          <a:solidFill>
            <a:srgbClr val="FFFF00"/>
          </a:solidFill>
        </p:spPr>
        <p:txBody>
          <a:bodyPr wrap="square" rtlCol="0">
            <a:spAutoFit/>
          </a:bodyPr>
          <a:lstStyle/>
          <a:p>
            <a:pPr algn="ctr"/>
            <a:r>
              <a:rPr lang="en-US" sz="3200" i="1" dirty="0" err="1">
                <a:solidFill>
                  <a:srgbClr val="7030A0"/>
                </a:solidFill>
                <a:latin typeface="Times New Roman" panose="02020603050405020304" pitchFamily="18" charset="0"/>
                <a:cs typeface="Times New Roman" panose="02020603050405020304" pitchFamily="18" charset="0"/>
              </a:rPr>
              <a:t>Chữ</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Phạn</a:t>
            </a:r>
            <a:r>
              <a:rPr lang="en-US" sz="3200" i="1" dirty="0">
                <a:solidFill>
                  <a:srgbClr val="7030A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2706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403"/>
            <a:ext cx="5212080" cy="46637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0" y="846403"/>
            <a:ext cx="3526971" cy="46637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051" y="847956"/>
            <a:ext cx="3452949" cy="4662210"/>
          </a:xfrm>
          <a:prstGeom prst="rect">
            <a:avLst/>
          </a:prstGeom>
        </p:spPr>
      </p:pic>
      <p:sp>
        <p:nvSpPr>
          <p:cNvPr id="7" name="TextBox 6"/>
          <p:cNvSpPr txBox="1"/>
          <p:nvPr/>
        </p:nvSpPr>
        <p:spPr>
          <a:xfrm>
            <a:off x="0" y="0"/>
            <a:ext cx="12192000" cy="523220"/>
          </a:xfrm>
          <a:prstGeom prst="rect">
            <a:avLst/>
          </a:prstGeom>
          <a:solidFill>
            <a:srgbClr val="FFFF00"/>
          </a:solid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a:t>
            </a:r>
            <a:r>
              <a:rPr lang="en-US" sz="2800" dirty="0">
                <a:solidFill>
                  <a:srgbClr val="FF0000"/>
                </a:solidFill>
                <a:latin typeface="Times New Roman" panose="02020603050405020304" pitchFamily="18" charset="0"/>
                <a:cs typeface="Times New Roman" panose="02020603050405020304" pitchFamily="18" charset="0"/>
              </a:rPr>
              <a:t> La </a:t>
            </a:r>
            <a:r>
              <a:rPr lang="en-US" sz="2800" dirty="0" err="1">
                <a:solidFill>
                  <a:srgbClr val="FF0000"/>
                </a:solidFill>
                <a:latin typeface="Times New Roman" panose="02020603050405020304" pitchFamily="18" charset="0"/>
                <a:cs typeface="Times New Roman" panose="02020603050405020304" pitchFamily="18" charset="0"/>
              </a:rPr>
              <a:t>Môn</a:t>
            </a:r>
            <a:r>
              <a:rPr lang="en-US" sz="2800" dirty="0">
                <a:solidFill>
                  <a:srgbClr val="FF0000"/>
                </a:solidFill>
                <a:latin typeface="Times New Roman" panose="02020603050405020304" pitchFamily="18" charset="0"/>
                <a:cs typeface="Times New Roman" panose="02020603050405020304" pitchFamily="18" charset="0"/>
              </a:rPr>
              <a:t> hay </a:t>
            </a:r>
            <a:r>
              <a:rPr lang="en-US" sz="2800" dirty="0" err="1">
                <a:solidFill>
                  <a:srgbClr val="FF0000"/>
                </a:solidFill>
                <a:latin typeface="Times New Roman" panose="02020603050405020304" pitchFamily="18" charset="0"/>
                <a:cs typeface="Times New Roman" panose="02020603050405020304" pitchFamily="18" charset="0"/>
              </a:rPr>
              <a:t>Đạo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Hin-đu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0" y="5510166"/>
            <a:ext cx="5212080" cy="461665"/>
          </a:xfrm>
          <a:prstGeom prst="rect">
            <a:avLst/>
          </a:prstGeom>
          <a:noFill/>
        </p:spPr>
        <p:txBody>
          <a:bodyPr wrap="square" rtlCol="0">
            <a:spAutoFit/>
          </a:bodyPr>
          <a:lstStyle/>
          <a:p>
            <a:pPr algn="ctr"/>
            <a:r>
              <a:rPr lang="en-US" sz="2400" i="1" dirty="0" err="1">
                <a:solidFill>
                  <a:srgbClr val="7030A0"/>
                </a:solidFill>
                <a:latin typeface="Times New Roman" panose="02020603050405020304" pitchFamily="18" charset="0"/>
                <a:cs typeface="Times New Roman" panose="02020603050405020304" pitchFamily="18" charset="0"/>
              </a:rPr>
              <a:t>Bramah</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Thần</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Sáng</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tạo</a:t>
            </a:r>
            <a:r>
              <a:rPr lang="en-US" i="1" dirty="0">
                <a:solidFill>
                  <a:srgbClr val="7030A0"/>
                </a:solidFill>
              </a:rPr>
              <a:t>)</a:t>
            </a:r>
          </a:p>
        </p:txBody>
      </p:sp>
      <p:sp>
        <p:nvSpPr>
          <p:cNvPr id="9" name="TextBox 8"/>
          <p:cNvSpPr txBox="1"/>
          <p:nvPr/>
        </p:nvSpPr>
        <p:spPr>
          <a:xfrm>
            <a:off x="5212080" y="5510166"/>
            <a:ext cx="3526971" cy="461665"/>
          </a:xfrm>
          <a:prstGeom prst="rect">
            <a:avLst/>
          </a:prstGeom>
          <a:noFill/>
        </p:spPr>
        <p:txBody>
          <a:bodyPr wrap="square" rtlCol="0">
            <a:spAutoFit/>
          </a:bodyPr>
          <a:lstStyle/>
          <a:p>
            <a:pPr algn="ctr"/>
            <a:r>
              <a:rPr lang="en-US" sz="2400" i="1" dirty="0">
                <a:solidFill>
                  <a:srgbClr val="7030A0"/>
                </a:solidFill>
                <a:latin typeface="Times New Roman" panose="02020603050405020304" pitchFamily="18" charset="0"/>
                <a:cs typeface="Times New Roman" panose="02020603050405020304" pitchFamily="18" charset="0"/>
              </a:rPr>
              <a:t>Vishnu (</a:t>
            </a:r>
            <a:r>
              <a:rPr lang="en-US" sz="2400" i="1" dirty="0" err="1">
                <a:solidFill>
                  <a:srgbClr val="7030A0"/>
                </a:solidFill>
                <a:latin typeface="Times New Roman" panose="02020603050405020304" pitchFamily="18" charset="0"/>
                <a:cs typeface="Times New Roman" panose="02020603050405020304" pitchFamily="18" charset="0"/>
              </a:rPr>
              <a:t>Thần</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Bảo</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hộ</a:t>
            </a:r>
            <a:r>
              <a:rPr lang="en-US" sz="2400" i="1" dirty="0">
                <a:solidFill>
                  <a:srgbClr val="7030A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8739051" y="5510166"/>
            <a:ext cx="3452949" cy="461665"/>
          </a:xfrm>
          <a:prstGeom prst="rect">
            <a:avLst/>
          </a:prstGeom>
          <a:noFill/>
        </p:spPr>
        <p:txBody>
          <a:bodyPr wrap="square" rtlCol="0">
            <a:spAutoFit/>
          </a:bodyPr>
          <a:lstStyle/>
          <a:p>
            <a:pPr algn="ctr"/>
            <a:r>
              <a:rPr lang="en-US" sz="2400" i="1" dirty="0">
                <a:solidFill>
                  <a:srgbClr val="7030A0"/>
                </a:solidFill>
                <a:latin typeface="Times New Roman" panose="02020603050405020304" pitchFamily="18" charset="0"/>
                <a:cs typeface="Times New Roman" panose="02020603050405020304" pitchFamily="18" charset="0"/>
              </a:rPr>
              <a:t>Shiva (</a:t>
            </a:r>
            <a:r>
              <a:rPr lang="en-US" sz="2400" i="1" dirty="0" err="1">
                <a:solidFill>
                  <a:srgbClr val="7030A0"/>
                </a:solidFill>
                <a:latin typeface="Times New Roman" panose="02020603050405020304" pitchFamily="18" charset="0"/>
                <a:cs typeface="Times New Roman" panose="02020603050405020304" pitchFamily="18" charset="0"/>
              </a:rPr>
              <a:t>Thần</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Hủy</a:t>
            </a:r>
            <a:r>
              <a:rPr lang="en-US" sz="2400" i="1" dirty="0">
                <a:solidFill>
                  <a:srgbClr val="7030A0"/>
                </a:solidFill>
                <a:latin typeface="Times New Roman" panose="02020603050405020304" pitchFamily="18" charset="0"/>
                <a:cs typeface="Times New Roman" panose="02020603050405020304" pitchFamily="18" charset="0"/>
              </a:rPr>
              <a:t> </a:t>
            </a:r>
            <a:r>
              <a:rPr lang="en-US" sz="2400" i="1" dirty="0" err="1">
                <a:solidFill>
                  <a:srgbClr val="7030A0"/>
                </a:solidFill>
                <a:latin typeface="Times New Roman" panose="02020603050405020304" pitchFamily="18" charset="0"/>
                <a:cs typeface="Times New Roman" panose="02020603050405020304" pitchFamily="18" charset="0"/>
              </a:rPr>
              <a:t>diệt</a:t>
            </a:r>
            <a:r>
              <a:rPr lang="en-US" sz="24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8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67851" cy="6858000"/>
          </a:xfrm>
          <a:prstGeom prst="rect">
            <a:avLst/>
          </a:prstGeom>
        </p:spPr>
      </p:pic>
      <p:sp>
        <p:nvSpPr>
          <p:cNvPr id="5" name="TextBox 4"/>
          <p:cNvSpPr txBox="1"/>
          <p:nvPr/>
        </p:nvSpPr>
        <p:spPr>
          <a:xfrm>
            <a:off x="10136777" y="3167390"/>
            <a:ext cx="1885406" cy="523220"/>
          </a:xfrm>
          <a:prstGeom prst="rect">
            <a:avLst/>
          </a:prstGeom>
          <a:noFill/>
        </p:spPr>
        <p:txBody>
          <a:bodyPr wrap="square" rtlCol="0">
            <a:spAutoFit/>
          </a:bodyPr>
          <a:lstStyle/>
          <a:p>
            <a:pPr algn="ctr"/>
            <a:r>
              <a:rPr lang="en-US" sz="2800" i="1" dirty="0" err="1">
                <a:solidFill>
                  <a:srgbClr val="7030A0"/>
                </a:solidFill>
                <a:latin typeface="Times New Roman" panose="02020603050405020304" pitchFamily="18" charset="0"/>
                <a:cs typeface="Times New Roman" panose="02020603050405020304" pitchFamily="18" charset="0"/>
              </a:rPr>
              <a:t>Đạo</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Phật</a:t>
            </a:r>
            <a:endParaRPr lang="en-US" sz="28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1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084717"/>
          </a:xfrm>
          <a:prstGeom prst="rect">
            <a:avLst/>
          </a:prstGeom>
        </p:spPr>
      </p:pic>
      <p:sp>
        <p:nvSpPr>
          <p:cNvPr id="7" name="TextBox 6"/>
          <p:cNvSpPr txBox="1"/>
          <p:nvPr/>
        </p:nvSpPr>
        <p:spPr>
          <a:xfrm>
            <a:off x="0" y="5159829"/>
            <a:ext cx="12192000" cy="1569660"/>
          </a:xfrm>
          <a:prstGeom prst="rect">
            <a:avLst/>
          </a:prstGeom>
          <a:solidFill>
            <a:srgbClr val="FFFF00"/>
          </a:solidFill>
        </p:spPr>
        <p:txBody>
          <a:bodyPr wrap="square" rtlCol="0">
            <a:spAutoFit/>
          </a:bodyPr>
          <a:lstStyle/>
          <a:p>
            <a:pPr algn="ctr"/>
            <a:r>
              <a:rPr lang="en-US" sz="2400" i="1" dirty="0">
                <a:solidFill>
                  <a:srgbClr val="FF0000"/>
                </a:solidFill>
                <a:latin typeface="Times New Roman" panose="02020603050405020304" pitchFamily="18" charset="0"/>
                <a:cs typeface="Times New Roman" panose="02020603050405020304" pitchFamily="18" charset="0"/>
              </a:rPr>
              <a:t>Mahabharata (</a:t>
            </a:r>
            <a:r>
              <a:rPr lang="hi-IN" sz="2400" i="1" dirty="0">
                <a:solidFill>
                  <a:srgbClr val="FF0000"/>
                </a:solidFill>
                <a:latin typeface="Times New Roman" panose="02020603050405020304" pitchFamily="18" charset="0"/>
              </a:rPr>
              <a:t>महाभारत - </a:t>
            </a:r>
            <a:r>
              <a:rPr lang="en-US" sz="2400" i="1" dirty="0" err="1">
                <a:solidFill>
                  <a:srgbClr val="FF0000"/>
                </a:solidFill>
                <a:latin typeface="Times New Roman" panose="02020603050405020304" pitchFamily="18" charset="0"/>
                <a:cs typeface="Times New Roman" panose="02020603050405020304" pitchFamily="18" charset="0"/>
              </a:rPr>
              <a:t>Mahābhārata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hlinkClick r:id="rId3" tooltip="Sử thi"/>
              </a:rPr>
              <a:t>sử</a:t>
            </a:r>
            <a:r>
              <a:rPr lang="en-US" sz="2400" i="1" dirty="0">
                <a:solidFill>
                  <a:srgbClr val="FF0000"/>
                </a:solidFill>
                <a:latin typeface="Times New Roman" panose="02020603050405020304" pitchFamily="18" charset="0"/>
                <a:cs typeface="Times New Roman" panose="02020603050405020304" pitchFamily="18" charset="0"/>
                <a:hlinkClick r:id="rId3" tooltip="Sử thi"/>
              </a:rPr>
              <a:t> </a:t>
            </a:r>
            <a:r>
              <a:rPr lang="en-US" sz="2400" i="1" dirty="0" err="1">
                <a:solidFill>
                  <a:srgbClr val="FF0000"/>
                </a:solidFill>
                <a:latin typeface="Times New Roman" panose="02020603050405020304" pitchFamily="18" charset="0"/>
                <a:cs typeface="Times New Roman" panose="02020603050405020304" pitchFamily="18" charset="0"/>
                <a:hlinkClick r:id="rId3" tooltip="Sử thi"/>
              </a:rPr>
              <a:t>thi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bằng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hlinkClick r:id="rId4" tooltip="Tiếng Phạn"/>
              </a:rPr>
              <a:t>tiếng</a:t>
            </a:r>
            <a:r>
              <a:rPr lang="en-US" sz="2400" i="1" dirty="0">
                <a:solidFill>
                  <a:srgbClr val="FF0000"/>
                </a:solidFill>
                <a:latin typeface="Times New Roman" panose="02020603050405020304" pitchFamily="18" charset="0"/>
                <a:cs typeface="Times New Roman" panose="02020603050405020304" pitchFamily="18" charset="0"/>
                <a:hlinkClick r:id="rId4" tooltip="Tiếng Phạn"/>
              </a:rPr>
              <a:t> </a:t>
            </a:r>
            <a:r>
              <a:rPr lang="en-US" sz="2400" i="1" dirty="0" err="1">
                <a:solidFill>
                  <a:srgbClr val="FF0000"/>
                </a:solidFill>
                <a:latin typeface="Times New Roman" panose="02020603050405020304" pitchFamily="18" charset="0"/>
                <a:cs typeface="Times New Roman" panose="02020603050405020304" pitchFamily="18" charset="0"/>
                <a:hlinkClick r:id="rId4" tooltip="Tiếng Phạn"/>
              </a:rPr>
              <a:t>Phạn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vĩ</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hlinkClick r:id="rId5" tooltip="Ấn Độ"/>
              </a:rPr>
              <a:t>Ấn</a:t>
            </a:r>
            <a:r>
              <a:rPr lang="en-US" sz="2400" i="1" dirty="0">
                <a:solidFill>
                  <a:srgbClr val="FF0000"/>
                </a:solidFill>
                <a:latin typeface="Times New Roman" panose="02020603050405020304" pitchFamily="18" charset="0"/>
                <a:cs typeface="Times New Roman" panose="02020603050405020304" pitchFamily="18" charset="0"/>
                <a:hlinkClick r:id="rId5" tooltip="Ấn Độ"/>
              </a:rPr>
              <a:t> </a:t>
            </a:r>
            <a:r>
              <a:rPr lang="en-US" sz="2400" i="1" dirty="0" err="1">
                <a:solidFill>
                  <a:srgbClr val="FF0000"/>
                </a:solidFill>
                <a:latin typeface="Times New Roman" panose="02020603050405020304" pitchFamily="18" charset="0"/>
                <a:cs typeface="Times New Roman" panose="02020603050405020304" pitchFamily="18" charset="0"/>
                <a:hlinkClick r:id="rId5" tooltip="Ấn Độ"/>
              </a:rPr>
              <a:t>Độ</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còn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hlinkClick r:id="rId6" tooltip="Ramayana"/>
              </a:rPr>
              <a:t>Ramayana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Nội</a:t>
            </a:r>
            <a:r>
              <a:rPr lang="en-US" sz="2400" i="1" dirty="0">
                <a:solidFill>
                  <a:srgbClr val="FF0000"/>
                </a:solidFill>
                <a:latin typeface="Times New Roman" panose="02020603050405020304" pitchFamily="18" charset="0"/>
                <a:cs typeface="Times New Roman" panose="02020603050405020304" pitchFamily="18" charset="0"/>
              </a:rPr>
              <a:t> dung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chiến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giữa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nhóm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anh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em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họ</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hlinkClick r:id="rId7" tooltip="Chiến tranh Kurukshetra (trang chưa được viết)"/>
              </a:rPr>
              <a:t>chiến</a:t>
            </a:r>
            <a:r>
              <a:rPr lang="en-US" sz="2400" i="1" dirty="0">
                <a:solidFill>
                  <a:srgbClr val="FF0000"/>
                </a:solidFill>
                <a:latin typeface="Times New Roman" panose="02020603050405020304" pitchFamily="18" charset="0"/>
                <a:cs typeface="Times New Roman" panose="02020603050405020304" pitchFamily="18" charset="0"/>
                <a:hlinkClick r:id="rId7" tooltip="Chiến tranh Kurukshetra (trang chưa được viết)"/>
              </a:rPr>
              <a:t> </a:t>
            </a:r>
            <a:r>
              <a:rPr lang="en-US" sz="2400" i="1" dirty="0" err="1">
                <a:solidFill>
                  <a:srgbClr val="FF0000"/>
                </a:solidFill>
                <a:latin typeface="Times New Roman" panose="02020603050405020304" pitchFamily="18" charset="0"/>
                <a:cs typeface="Times New Roman" panose="02020603050405020304" pitchFamily="18" charset="0"/>
                <a:hlinkClick r:id="rId7" tooltip="Chiến tranh Kurukshetra (trang chưa được viết)"/>
              </a:rPr>
              <a:t>tranh</a:t>
            </a:r>
            <a:r>
              <a:rPr lang="en-US" sz="2400" i="1" dirty="0">
                <a:solidFill>
                  <a:srgbClr val="FF0000"/>
                </a:solidFill>
                <a:latin typeface="Times New Roman" panose="02020603050405020304" pitchFamily="18" charset="0"/>
                <a:cs typeface="Times New Roman" panose="02020603050405020304" pitchFamily="18" charset="0"/>
                <a:hlinkClick r:id="rId7" tooltip="Chiến tranh Kurukshetra (trang chưa được viết)"/>
              </a:rPr>
              <a:t> </a:t>
            </a:r>
            <a:r>
              <a:rPr lang="en-US" sz="2400" i="1" dirty="0" err="1">
                <a:solidFill>
                  <a:srgbClr val="FF0000"/>
                </a:solidFill>
                <a:latin typeface="Times New Roman" panose="02020603050405020304" pitchFamily="18" charset="0"/>
                <a:cs typeface="Times New Roman" panose="02020603050405020304" pitchFamily="18" charset="0"/>
                <a:hlinkClick r:id="rId7" tooltip="Chiến tranh Kurukshetra (trang chưa được viết)"/>
              </a:rPr>
              <a:t>Kurukshetra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phận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hoàng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Kaurava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Pāṇḍava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hậu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họ</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64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657671"/>
          </a:xfrm>
          <a:prstGeom prst="rect">
            <a:avLst/>
          </a:prstGeom>
        </p:spPr>
      </p:pic>
      <p:sp>
        <p:nvSpPr>
          <p:cNvPr id="5" name="TextBox 4"/>
          <p:cNvSpPr txBox="1"/>
          <p:nvPr/>
        </p:nvSpPr>
        <p:spPr>
          <a:xfrm>
            <a:off x="0" y="5657671"/>
            <a:ext cx="12192000" cy="1200329"/>
          </a:xfrm>
          <a:prstGeom prst="rect">
            <a:avLst/>
          </a:prstGeom>
          <a:solidFill>
            <a:srgbClr val="FFFF00"/>
          </a:solidFill>
        </p:spPr>
        <p:txBody>
          <a:bodyPr wrap="square" rtlCol="0">
            <a:spAutoFit/>
          </a:bodyPr>
          <a:lstStyle/>
          <a:p>
            <a:r>
              <a:rPr lang="vi-VN" sz="2400" i="1" dirty="0">
                <a:solidFill>
                  <a:srgbClr val="FF0000"/>
                </a:solidFill>
                <a:latin typeface="Times New Roman" panose="02020603050405020304" pitchFamily="18" charset="0"/>
                <a:cs typeface="Times New Roman" panose="02020603050405020304" pitchFamily="18" charset="0"/>
              </a:rPr>
              <a:t>Sử thi </a:t>
            </a:r>
            <a:r>
              <a:rPr lang="en-US" sz="2400" i="1" dirty="0">
                <a:solidFill>
                  <a:srgbClr val="FF0000"/>
                </a:solidFill>
                <a:latin typeface="Times New Roman" panose="02020603050405020304" pitchFamily="18" charset="0"/>
                <a:cs typeface="Times New Roman" panose="02020603050405020304" pitchFamily="18" charset="0"/>
              </a:rPr>
              <a:t>Ramayana </a:t>
            </a:r>
            <a:r>
              <a:rPr lang="vi-VN" sz="2400" i="1" dirty="0">
                <a:solidFill>
                  <a:srgbClr val="FF0000"/>
                </a:solidFill>
                <a:latin typeface="Times New Roman" panose="02020603050405020304" pitchFamily="18" charset="0"/>
                <a:cs typeface="Times New Roman" panose="02020603050405020304" pitchFamily="18" charset="0"/>
              </a:rPr>
              <a:t>gồm 24.000 câu </a:t>
            </a:r>
            <a:r>
              <a:rPr lang="vi-VN" sz="2400" i="1" dirty="0">
                <a:solidFill>
                  <a:srgbClr val="FF0000"/>
                </a:solidFill>
                <a:latin typeface="Times New Roman" panose="02020603050405020304" pitchFamily="18" charset="0"/>
                <a:cs typeface="Times New Roman" panose="02020603050405020304" pitchFamily="18" charset="0"/>
                <a:hlinkClick r:id="rId3" tooltip="Thơ"/>
              </a:rPr>
              <a:t>thơ</a:t>
            </a:r>
            <a:r>
              <a:rPr lang="vi-VN" sz="2400" i="1" dirty="0">
                <a:solidFill>
                  <a:srgbClr val="FF0000"/>
                </a:solidFill>
                <a:latin typeface="Times New Roman" panose="02020603050405020304" pitchFamily="18" charset="0"/>
                <a:cs typeface="Times New Roman" panose="02020603050405020304" pitchFamily="18" charset="0"/>
              </a:rPr>
              <a:t> đôi, tức 48.000 dòng thơ, chưa bằng 1/4 khối lượng dòng thơ của bộ </a:t>
            </a:r>
            <a:r>
              <a:rPr lang="vi-VN" sz="2400" i="1" dirty="0">
                <a:solidFill>
                  <a:srgbClr val="FF0000"/>
                </a:solidFill>
                <a:latin typeface="Times New Roman" panose="02020603050405020304" pitchFamily="18" charset="0"/>
                <a:cs typeface="Times New Roman" panose="02020603050405020304" pitchFamily="18" charset="0"/>
                <a:hlinkClick r:id="rId4" tooltip="Mahabharata"/>
              </a:rPr>
              <a:t>Mahabharata</a:t>
            </a:r>
            <a:r>
              <a:rPr lang="vi-VN" sz="2400" i="1" dirty="0">
                <a:solidFill>
                  <a:srgbClr val="FF0000"/>
                </a:solidFill>
                <a:latin typeface="Times New Roman" panose="02020603050405020304" pitchFamily="18" charset="0"/>
                <a:cs typeface="Times New Roman" panose="02020603050405020304" pitchFamily="18" charset="0"/>
              </a:rPr>
              <a:t> nhưng </a:t>
            </a:r>
            <a:r>
              <a:rPr lang="vi-VN" sz="2400" i="1" dirty="0">
                <a:solidFill>
                  <a:srgbClr val="FF0000"/>
                </a:solidFill>
                <a:latin typeface="Times New Roman" panose="02020603050405020304" pitchFamily="18" charset="0"/>
                <a:cs typeface="Times New Roman" panose="02020603050405020304" pitchFamily="18" charset="0"/>
                <a:hlinkClick r:id="rId5" tooltip="Bố cục (trang chưa được viết)"/>
              </a:rPr>
              <a:t>bố cục</a:t>
            </a:r>
            <a:r>
              <a:rPr lang="vi-VN" sz="2400" i="1" dirty="0">
                <a:solidFill>
                  <a:srgbClr val="FF0000"/>
                </a:solidFill>
                <a:latin typeface="Times New Roman" panose="02020603050405020304" pitchFamily="18" charset="0"/>
                <a:cs typeface="Times New Roman" panose="02020603050405020304" pitchFamily="18" charset="0"/>
              </a:rPr>
              <a:t> chặt chẽ hơn. Chủ đề của tác phẩm là câu chuyện tình duyên giữa </a:t>
            </a:r>
            <a:r>
              <a:rPr lang="vi-VN" sz="2400" i="1" dirty="0">
                <a:solidFill>
                  <a:srgbClr val="FF0000"/>
                </a:solidFill>
                <a:latin typeface="Times New Roman" panose="02020603050405020304" pitchFamily="18" charset="0"/>
                <a:cs typeface="Times New Roman" panose="02020603050405020304" pitchFamily="18" charset="0"/>
                <a:hlinkClick r:id="rId6" tooltip="Hoàng tử"/>
              </a:rPr>
              <a:t>hoàng tử</a:t>
            </a:r>
            <a:r>
              <a:rPr lang="vi-VN" sz="2400" i="1" dirty="0">
                <a:solidFill>
                  <a:srgbClr val="FF0000"/>
                </a:solidFill>
                <a:latin typeface="Times New Roman" panose="02020603050405020304" pitchFamily="18" charset="0"/>
                <a:cs typeface="Times New Roman" panose="02020603050405020304" pitchFamily="18" charset="0"/>
              </a:rPr>
              <a:t> Rama và người vợ chung thủy </a:t>
            </a:r>
            <a:r>
              <a:rPr lang="vi-VN" sz="2400" i="1" dirty="0">
                <a:solidFill>
                  <a:srgbClr val="FF0000"/>
                </a:solidFill>
                <a:latin typeface="Times New Roman" panose="02020603050405020304" pitchFamily="18" charset="0"/>
                <a:cs typeface="Times New Roman" panose="02020603050405020304" pitchFamily="18" charset="0"/>
                <a:hlinkClick r:id="rId7" tooltip="Sita (thần thoại) (trang chưa được viết)"/>
              </a:rPr>
              <a:t>Sita</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0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4558" cy="6858000"/>
          </a:xfrm>
          <a:prstGeom prst="rect">
            <a:avLst/>
          </a:prstGeom>
        </p:spPr>
      </p:pic>
      <p:sp>
        <p:nvSpPr>
          <p:cNvPr id="5" name="TextBox 4"/>
          <p:cNvSpPr txBox="1"/>
          <p:nvPr/>
        </p:nvSpPr>
        <p:spPr>
          <a:xfrm>
            <a:off x="391886" y="391886"/>
            <a:ext cx="3814354"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Rama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Sita</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844558" y="0"/>
            <a:ext cx="7347442" cy="7140416"/>
          </a:xfrm>
          <a:prstGeom prst="rect">
            <a:avLst/>
          </a:prstGeom>
          <a:solidFill>
            <a:schemeClr val="accent2">
              <a:lumMod val="40000"/>
              <a:lumOff val="60000"/>
            </a:schemeClr>
          </a:solidFill>
        </p:spPr>
        <p:txBody>
          <a:bodyPr wrap="square" rtlCol="0">
            <a:spAutoFit/>
          </a:bodyPr>
          <a:lstStyle/>
          <a:p>
            <a:pPr indent="457200" algn="just"/>
            <a:r>
              <a:rPr lang="vi-VN" sz="2000" dirty="0">
                <a:latin typeface="Times New Roman" panose="02020603050405020304" pitchFamily="18" charset="0"/>
                <a:cs typeface="Times New Roman" panose="02020603050405020304" pitchFamily="18" charset="0"/>
              </a:rPr>
              <a:t>Xưa kia ở vương quốc </a:t>
            </a:r>
            <a:r>
              <a:rPr lang="vi-VN" sz="2000" dirty="0">
                <a:latin typeface="Times New Roman" panose="02020603050405020304" pitchFamily="18" charset="0"/>
                <a:cs typeface="Times New Roman" panose="02020603050405020304" pitchFamily="18" charset="0"/>
                <a:hlinkClick r:id="rId3" tooltip="Kosala (trang chưa được viết)"/>
              </a:rPr>
              <a:t>Kosala</a:t>
            </a:r>
            <a:r>
              <a:rPr lang="vi-VN" sz="2000" dirty="0">
                <a:latin typeface="Times New Roman" panose="02020603050405020304" pitchFamily="18" charset="0"/>
                <a:cs typeface="Times New Roman" panose="02020603050405020304" pitchFamily="18" charset="0"/>
              </a:rPr>
              <a:t> có ông vua già yếu tên là </a:t>
            </a:r>
            <a:r>
              <a:rPr lang="vi-VN" sz="2000" dirty="0">
                <a:latin typeface="Times New Roman" panose="02020603050405020304" pitchFamily="18" charset="0"/>
                <a:cs typeface="Times New Roman" panose="02020603050405020304" pitchFamily="18" charset="0"/>
                <a:hlinkClick r:id="rId4" tooltip="Dasaratha (trang chưa được viết)"/>
              </a:rPr>
              <a:t>Dasaratha</a:t>
            </a:r>
            <a:r>
              <a:rPr lang="vi-VN" sz="2000" dirty="0">
                <a:latin typeface="Times New Roman" panose="02020603050405020304" pitchFamily="18" charset="0"/>
                <a:cs typeface="Times New Roman" panose="02020603050405020304" pitchFamily="18" charset="0"/>
              </a:rPr>
              <a:t>, có bốn người con trai do bà vợ sinh ra. Con cả Rama hơn hẳn các em về tài đức. Vua có ý định nhường ngôi cho chàng, nhưng vì bị trói buộc bởi lời hứa với bà vợ thứ hai </a:t>
            </a:r>
            <a:r>
              <a:rPr lang="vi-VN" sz="2000" dirty="0">
                <a:latin typeface="Times New Roman" panose="02020603050405020304" pitchFamily="18" charset="0"/>
                <a:cs typeface="Times New Roman" panose="02020603050405020304" pitchFamily="18" charset="0"/>
                <a:hlinkClick r:id="rId5" tooltip="Kaikeyî (trang chưa được viết)"/>
              </a:rPr>
              <a:t>Kaikeyî</a:t>
            </a:r>
            <a:r>
              <a:rPr lang="vi-VN" sz="2000" dirty="0">
                <a:latin typeface="Times New Roman" panose="02020603050405020304" pitchFamily="18" charset="0"/>
                <a:cs typeface="Times New Roman" panose="02020603050405020304" pitchFamily="18" charset="0"/>
              </a:rPr>
              <a:t> xinh đẹp cho nên đã đày Rama vào rừng 14 năm và trao ngôi lại cho </a:t>
            </a:r>
            <a:r>
              <a:rPr lang="vi-VN" sz="2000" dirty="0">
                <a:latin typeface="Times New Roman" panose="02020603050405020304" pitchFamily="18" charset="0"/>
                <a:cs typeface="Times New Roman" panose="02020603050405020304" pitchFamily="18" charset="0"/>
                <a:hlinkClick r:id="rId6" tooltip="Bharata (trang chưa được viết)"/>
              </a:rPr>
              <a:t>Bharata</a:t>
            </a:r>
            <a:r>
              <a:rPr lang="vi-VN" sz="2000" dirty="0">
                <a:latin typeface="Times New Roman" panose="02020603050405020304" pitchFamily="18" charset="0"/>
                <a:cs typeface="Times New Roman" panose="02020603050405020304" pitchFamily="18" charset="0"/>
              </a:rPr>
              <a:t>, con của Kaikeyî.</a:t>
            </a:r>
          </a:p>
          <a:p>
            <a:pPr indent="457200" algn="just"/>
            <a:r>
              <a:rPr lang="vi-VN" sz="2000" dirty="0">
                <a:latin typeface="Times New Roman" panose="02020603050405020304" pitchFamily="18" charset="0"/>
                <a:cs typeface="Times New Roman" panose="02020603050405020304" pitchFamily="18" charset="0"/>
              </a:rPr>
              <a:t>Vợ Rama, nàng Sita, cùng em trai </a:t>
            </a:r>
            <a:r>
              <a:rPr lang="vi-VN" sz="2000" dirty="0">
                <a:latin typeface="Times New Roman" panose="02020603050405020304" pitchFamily="18" charset="0"/>
                <a:cs typeface="Times New Roman" panose="02020603050405020304" pitchFamily="18" charset="0"/>
                <a:hlinkClick r:id="rId7" tooltip="Laksmana (trang chưa được viết)"/>
              </a:rPr>
              <a:t>Laksmana</a:t>
            </a:r>
            <a:r>
              <a:rPr lang="vi-VN" sz="2000" dirty="0">
                <a:latin typeface="Times New Roman" panose="02020603050405020304" pitchFamily="18" charset="0"/>
                <a:cs typeface="Times New Roman" panose="02020603050405020304" pitchFamily="18" charset="0"/>
              </a:rPr>
              <a:t> tình nguyện theo Rama vào rừng sống ẩn, luyện tập võ nghệ. Quỷ vương </a:t>
            </a:r>
            <a:r>
              <a:rPr lang="vi-VN" sz="2000" dirty="0">
                <a:latin typeface="Times New Roman" panose="02020603050405020304" pitchFamily="18" charset="0"/>
                <a:cs typeface="Times New Roman" panose="02020603050405020304" pitchFamily="18" charset="0"/>
                <a:hlinkClick r:id="rId8" tooltip="Rãvana (trang chưa được viết)"/>
              </a:rPr>
              <a:t>Rãvana</a:t>
            </a:r>
            <a:r>
              <a:rPr lang="vi-VN" sz="2000" dirty="0">
                <a:latin typeface="Times New Roman" panose="02020603050405020304" pitchFamily="18" charset="0"/>
                <a:cs typeface="Times New Roman" panose="02020603050405020304" pitchFamily="18" charset="0"/>
              </a:rPr>
              <a:t> ở đảo </a:t>
            </a:r>
            <a:r>
              <a:rPr lang="vi-VN" sz="2000" dirty="0">
                <a:latin typeface="Times New Roman" panose="02020603050405020304" pitchFamily="18" charset="0"/>
                <a:cs typeface="Times New Roman" panose="02020603050405020304" pitchFamily="18" charset="0"/>
                <a:hlinkClick r:id="rId9" tooltip="Lanka"/>
              </a:rPr>
              <a:t>Lanka</a:t>
            </a:r>
            <a:r>
              <a:rPr lang="vi-VN" sz="2000" dirty="0">
                <a:latin typeface="Times New Roman" panose="02020603050405020304" pitchFamily="18" charset="0"/>
                <a:cs typeface="Times New Roman" panose="02020603050405020304" pitchFamily="18" charset="0"/>
              </a:rPr>
              <a:t> lập mưu cướp nàng Sita đem về làm vợ. Hắn dụ dỗ và ép buộc nàng nhưng nàng đã kịch liệt chống cự. Mất Sita, Rama đau buồn khôn xiết. Chàng quyết tâm cứu bằng được vợ trở về. Trên đường đi, Rama gặp và giúp đỡ vua khỉ Xugriva, sau đó chàng được tướng khỉ Hanuman cùng đoàn quân khỉ giúp. Cuối cùng Rama cũng c­ứu được Sita.</a:t>
            </a:r>
          </a:p>
          <a:p>
            <a:pPr indent="457200" algn="just"/>
            <a:r>
              <a:rPr lang="vi-VN" sz="2000" dirty="0">
                <a:latin typeface="Times New Roman" panose="02020603050405020304" pitchFamily="18" charset="0"/>
                <a:cs typeface="Times New Roman" panose="02020603050405020304" pitchFamily="18" charset="0"/>
              </a:rPr>
              <a:t>Nhưng sau chiến thắng vẻ vang đó, để bảo vệ danh dự, đạo đức của mình, cũng như của chính người vợ thân yêu, chàng từ chối Sita, bởi chàng nghi ngờ tiết hạnh của nàng trong thời gian bị giam cầm với Quỷ vương Ravana. Để Rama tin ở lòng chung thủy của mình, Sita đã bước vào lửa. Thần lửa Agni biết được nàng trong sạch, đã cứu nàng. Thấy vậy Rama vô cùng sung sướng, giang tay đón nàng. Hai người đưa nhau trở về kinh đô trong cảnh chào đón nồng nhiệt của dân chúng.</a:t>
            </a:r>
          </a:p>
          <a:p>
            <a:endParaRPr lang="en-US" dirty="0"/>
          </a:p>
        </p:txBody>
      </p:sp>
    </p:spTree>
    <p:extLst>
      <p:ext uri="{BB962C8B-B14F-4D97-AF65-F5344CB8AC3E}">
        <p14:creationId xmlns:p14="http://schemas.microsoft.com/office/powerpoint/2010/main" val="14143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203"/>
          </a:xfrm>
          <a:prstGeom prst="rect">
            <a:avLst/>
          </a:prstGeom>
        </p:spPr>
      </p:pic>
      <p:sp>
        <p:nvSpPr>
          <p:cNvPr id="6" name="TextBox 5"/>
          <p:cNvSpPr txBox="1"/>
          <p:nvPr/>
        </p:nvSpPr>
        <p:spPr>
          <a:xfrm>
            <a:off x="1672046" y="261257"/>
            <a:ext cx="6975565" cy="584775"/>
          </a:xfrm>
          <a:prstGeom prst="rect">
            <a:avLst/>
          </a:prstGeom>
          <a:noFill/>
        </p:spPr>
        <p:txBody>
          <a:bodyPr wrap="square" rtlCol="0">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Chùa</a:t>
            </a:r>
            <a:r>
              <a:rPr lang="en-US" sz="3200" b="1" dirty="0">
                <a:solidFill>
                  <a:srgbClr val="FFFF00"/>
                </a:solidFill>
                <a:latin typeface="Times New Roman" panose="02020603050405020304" pitchFamily="18" charset="0"/>
                <a:cs typeface="Times New Roman" panose="02020603050405020304" pitchFamily="18" charset="0"/>
              </a:rPr>
              <a:t> hang Ajanta</a:t>
            </a:r>
          </a:p>
        </p:txBody>
      </p:sp>
    </p:spTree>
    <p:extLst>
      <p:ext uri="{BB962C8B-B14F-4D97-AF65-F5344CB8AC3E}">
        <p14:creationId xmlns:p14="http://schemas.microsoft.com/office/powerpoint/2010/main" val="3162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1"/>
            <a:ext cx="7048500" cy="4048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0" y="4048126"/>
            <a:ext cx="7048500" cy="2809874"/>
          </a:xfrm>
          <a:prstGeom prst="rect">
            <a:avLst/>
          </a:prstGeom>
        </p:spPr>
      </p:pic>
    </p:spTree>
    <p:extLst>
      <p:ext uri="{BB962C8B-B14F-4D97-AF65-F5344CB8AC3E}">
        <p14:creationId xmlns:p14="http://schemas.microsoft.com/office/powerpoint/2010/main" val="41154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 y="0"/>
            <a:ext cx="3500846" cy="1077218"/>
          </a:xfrm>
          <a:prstGeom prst="rect">
            <a:avLst/>
          </a:prstGeom>
          <a:noFill/>
        </p:spPr>
        <p:txBody>
          <a:bodyPr wrap="square" rtlCol="0">
            <a:spAutoFit/>
          </a:bodyPr>
          <a:lstStyle/>
          <a:p>
            <a:r>
              <a:rPr lang="en-US" sz="3200" i="1" dirty="0" err="1">
                <a:solidFill>
                  <a:schemeClr val="bg1"/>
                </a:solidFill>
                <a:latin typeface="Times New Roman" panose="02020603050405020304" pitchFamily="18" charset="0"/>
                <a:cs typeface="Times New Roman" panose="02020603050405020304" pitchFamily="18" charset="0"/>
              </a:rPr>
              <a:t>Đền</a:t>
            </a:r>
            <a:r>
              <a:rPr lang="en-US" sz="3200" i="1" dirty="0">
                <a:solidFill>
                  <a:schemeClr val="bg1"/>
                </a:solidFill>
                <a:latin typeface="Times New Roman" panose="02020603050405020304" pitchFamily="18" charset="0"/>
                <a:cs typeface="Times New Roman" panose="02020603050405020304" pitchFamily="18" charset="0"/>
              </a:rPr>
              <a:t> Sri </a:t>
            </a:r>
            <a:r>
              <a:rPr lang="en-US" sz="3200" i="1" dirty="0" err="1">
                <a:solidFill>
                  <a:schemeClr val="bg1"/>
                </a:solidFill>
                <a:latin typeface="Times New Roman" panose="02020603050405020304" pitchFamily="18" charset="0"/>
                <a:cs typeface="Times New Roman" panose="02020603050405020304" pitchFamily="18" charset="0"/>
              </a:rPr>
              <a:t>Ranganathaswamy</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5042263" cy="584775"/>
          </a:xfrm>
          <a:prstGeom prst="rect">
            <a:avLst/>
          </a:prstGeom>
          <a:noFill/>
        </p:spPr>
        <p:txBody>
          <a:bodyPr wrap="square" rtlCol="0">
            <a:spAutoFit/>
          </a:bodyPr>
          <a:lstStyle/>
          <a:p>
            <a:r>
              <a:rPr lang="en-US" sz="3200" b="1" i="1" dirty="0" err="1">
                <a:solidFill>
                  <a:srgbClr val="FFFF00"/>
                </a:solidFill>
                <a:latin typeface="Times New Roman" panose="02020603050405020304" pitchFamily="18" charset="0"/>
                <a:cs typeface="Times New Roman" panose="02020603050405020304" pitchFamily="18" charset="0"/>
              </a:rPr>
              <a:t>Đền</a:t>
            </a:r>
            <a:r>
              <a:rPr lang="en-US" sz="3200" b="1" i="1" dirty="0">
                <a:solidFill>
                  <a:srgbClr val="FFFF00"/>
                </a:solidFill>
                <a:latin typeface="Times New Roman" panose="02020603050405020304" pitchFamily="18" charset="0"/>
                <a:cs typeface="Times New Roman" panose="02020603050405020304" pitchFamily="18" charset="0"/>
              </a:rPr>
              <a:t> Taj Mahal</a:t>
            </a:r>
          </a:p>
        </p:txBody>
      </p:sp>
    </p:spTree>
    <p:extLst>
      <p:ext uri="{BB962C8B-B14F-4D97-AF65-F5344CB8AC3E}">
        <p14:creationId xmlns:p14="http://schemas.microsoft.com/office/powerpoint/2010/main" val="75485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0404-CA37-4CCD-9307-F4FEADB512B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DF4247A-0587-44E6-9F60-46B417D04D59}"/>
              </a:ext>
            </a:extLst>
          </p:cNvPr>
          <p:cNvSpPr>
            <a:spLocks noGrp="1"/>
          </p:cNvSpPr>
          <p:nvPr>
            <p:ph idx="1"/>
          </p:nvPr>
        </p:nvSpPr>
        <p:spPr/>
        <p:txBody>
          <a:bodyPr/>
          <a:lstStyle/>
          <a:p>
            <a:endParaRPr lang="en-US" dirty="0"/>
          </a:p>
        </p:txBody>
      </p:sp>
      <p:sp>
        <p:nvSpPr>
          <p:cNvPr id="4" name="Speech Bubble: Rectangle with Corners Rounded 3">
            <a:extLst>
              <a:ext uri="{FF2B5EF4-FFF2-40B4-BE49-F238E27FC236}">
                <a16:creationId xmlns:a16="http://schemas.microsoft.com/office/drawing/2014/main" id="{6250549C-F413-4A5E-BCC2-F3D51FE6E712}"/>
              </a:ext>
            </a:extLst>
          </p:cNvPr>
          <p:cNvSpPr/>
          <p:nvPr/>
        </p:nvSpPr>
        <p:spPr>
          <a:xfrm>
            <a:off x="2146851" y="1825625"/>
            <a:ext cx="8744305" cy="4052661"/>
          </a:xfrm>
          <a:prstGeom prst="wedgeRoundRectCallout">
            <a:avLst/>
          </a:prstGeom>
          <a:scene3d>
            <a:camera prst="orthographicFront"/>
            <a:lightRig rig="threePt" dir="t"/>
          </a:scene3d>
          <a:sp3d>
            <a:bevelT w="139700" prst="cross"/>
          </a:sp3d>
        </p:spPr>
        <p:style>
          <a:lnRef idx="1">
            <a:schemeClr val="accent4"/>
          </a:lnRef>
          <a:fillRef idx="2">
            <a:schemeClr val="accent4"/>
          </a:fillRef>
          <a:effectRef idx="1">
            <a:schemeClr val="accent4"/>
          </a:effectRef>
          <a:fontRef idx="minor">
            <a:schemeClr val="dk1"/>
          </a:fontRef>
        </p:style>
        <p:txBody>
          <a:bodyPr rtlCol="0" anchor="ctr"/>
          <a:lstStyle/>
          <a:p>
            <a:r>
              <a:rPr lang="vi-VN" sz="3600" i="1" dirty="0"/>
              <a:t>1.</a:t>
            </a:r>
            <a:r>
              <a:rPr lang="en-US" sz="3600" i="1" dirty="0" err="1"/>
              <a:t>Văn</a:t>
            </a:r>
            <a:r>
              <a:rPr lang="en-US" sz="3600" i="1" dirty="0"/>
              <a:t> </a:t>
            </a:r>
            <a:r>
              <a:rPr lang="en-US" sz="3600" i="1" dirty="0" err="1"/>
              <a:t>hóa</a:t>
            </a:r>
            <a:r>
              <a:rPr lang="en-US" sz="3600" i="1" dirty="0"/>
              <a:t> </a:t>
            </a:r>
            <a:r>
              <a:rPr lang="en-US" sz="3600" i="1" dirty="0" err="1"/>
              <a:t>Ấn</a:t>
            </a:r>
            <a:r>
              <a:rPr lang="en-US" sz="3600" i="1" dirty="0"/>
              <a:t> </a:t>
            </a:r>
            <a:r>
              <a:rPr lang="en-US" sz="3600" i="1" dirty="0" err="1"/>
              <a:t>Độ</a:t>
            </a:r>
            <a:r>
              <a:rPr lang="en-US" sz="3600" i="1" dirty="0"/>
              <a:t> </a:t>
            </a:r>
            <a:r>
              <a:rPr lang="en-US" sz="3600" i="1" dirty="0" err="1"/>
              <a:t>có</a:t>
            </a:r>
            <a:r>
              <a:rPr lang="en-US" sz="3600" i="1" dirty="0"/>
              <a:t> </a:t>
            </a:r>
            <a:r>
              <a:rPr lang="en-US" sz="3600" i="1" dirty="0" err="1"/>
              <a:t>ảnh</a:t>
            </a:r>
            <a:r>
              <a:rPr lang="en-US" sz="3600" i="1" dirty="0"/>
              <a:t> </a:t>
            </a:r>
            <a:r>
              <a:rPr lang="en-US" sz="3600" i="1" dirty="0" err="1"/>
              <a:t>hưởng</a:t>
            </a:r>
            <a:r>
              <a:rPr lang="en-US" sz="3600" i="1" dirty="0"/>
              <a:t> </a:t>
            </a:r>
            <a:r>
              <a:rPr lang="en-US" sz="3600" i="1" dirty="0" err="1"/>
              <a:t>như</a:t>
            </a:r>
            <a:r>
              <a:rPr lang="en-US" sz="3600" i="1" dirty="0"/>
              <a:t> </a:t>
            </a:r>
            <a:r>
              <a:rPr lang="en-US" sz="3600" i="1" dirty="0" err="1"/>
              <a:t>thế</a:t>
            </a:r>
            <a:r>
              <a:rPr lang="en-US" sz="3600" i="1" dirty="0"/>
              <a:t> </a:t>
            </a:r>
            <a:r>
              <a:rPr lang="en-US" sz="3600" i="1" dirty="0" err="1"/>
              <a:t>nào</a:t>
            </a:r>
            <a:r>
              <a:rPr lang="en-US" sz="3600" i="1" dirty="0"/>
              <a:t> </a:t>
            </a:r>
            <a:r>
              <a:rPr lang="en-US" sz="3600" i="1" dirty="0" err="1"/>
              <a:t>đối</a:t>
            </a:r>
            <a:r>
              <a:rPr lang="en-US" sz="3600" i="1" dirty="0"/>
              <a:t> </a:t>
            </a:r>
            <a:r>
              <a:rPr lang="en-US" sz="3600" i="1" dirty="0" err="1"/>
              <a:t>với</a:t>
            </a:r>
            <a:r>
              <a:rPr lang="en-US" sz="3600" i="1" dirty="0"/>
              <a:t> </a:t>
            </a:r>
            <a:r>
              <a:rPr lang="en-US" sz="3600" i="1" dirty="0" err="1"/>
              <a:t>khu</a:t>
            </a:r>
            <a:r>
              <a:rPr lang="en-US" sz="3600" i="1" dirty="0"/>
              <a:t> </a:t>
            </a:r>
            <a:r>
              <a:rPr lang="en-US" sz="3600" i="1" dirty="0" err="1"/>
              <a:t>vực</a:t>
            </a:r>
            <a:r>
              <a:rPr lang="en-US" sz="3600" i="1" dirty="0"/>
              <a:t> </a:t>
            </a:r>
            <a:r>
              <a:rPr lang="en-US" sz="3600" i="1" dirty="0" err="1"/>
              <a:t>Đông</a:t>
            </a:r>
            <a:r>
              <a:rPr lang="en-US" sz="3600" i="1" dirty="0"/>
              <a:t> Nam Á? </a:t>
            </a:r>
            <a:r>
              <a:rPr lang="en-US" sz="3600" i="1" dirty="0" err="1"/>
              <a:t>Lấy</a:t>
            </a:r>
            <a:r>
              <a:rPr lang="en-US" sz="3600" i="1" dirty="0"/>
              <a:t> </a:t>
            </a:r>
            <a:r>
              <a:rPr lang="en-US" sz="3600" i="1" dirty="0" err="1"/>
              <a:t>ví</a:t>
            </a:r>
            <a:r>
              <a:rPr lang="en-US" sz="3600" i="1" dirty="0"/>
              <a:t> </a:t>
            </a:r>
            <a:r>
              <a:rPr lang="en-US" sz="3600" i="1" dirty="0" err="1"/>
              <a:t>dụ</a:t>
            </a:r>
            <a:r>
              <a:rPr lang="en-US" sz="3600" i="1" dirty="0"/>
              <a:t> </a:t>
            </a:r>
            <a:r>
              <a:rPr lang="en-US" sz="3600" i="1" dirty="0" err="1"/>
              <a:t>chứng</a:t>
            </a:r>
            <a:r>
              <a:rPr lang="en-US" sz="3600" i="1" dirty="0"/>
              <a:t> </a:t>
            </a:r>
            <a:r>
              <a:rPr lang="en-US" sz="3600" i="1" dirty="0" err="1"/>
              <a:t>minh</a:t>
            </a:r>
            <a:r>
              <a:rPr lang="en-US" sz="3600" i="1" dirty="0"/>
              <a:t>.</a:t>
            </a:r>
            <a:endParaRPr lang="en-US" sz="3600" dirty="0"/>
          </a:p>
          <a:p>
            <a:r>
              <a:rPr lang="en-US" sz="3600" i="1" dirty="0"/>
              <a:t>2. </a:t>
            </a:r>
            <a:r>
              <a:rPr lang="en-US" sz="3600" i="1" dirty="0" err="1"/>
              <a:t>Em</a:t>
            </a:r>
            <a:r>
              <a:rPr lang="en-US" sz="3600" i="1" dirty="0"/>
              <a:t> </a:t>
            </a:r>
            <a:r>
              <a:rPr lang="en-US" sz="3600" i="1" dirty="0" err="1"/>
              <a:t>có</a:t>
            </a:r>
            <a:r>
              <a:rPr lang="en-US" sz="3600" i="1" dirty="0"/>
              <a:t> </a:t>
            </a:r>
            <a:r>
              <a:rPr lang="en-US" sz="3600" i="1" dirty="0" err="1"/>
              <a:t>liên</a:t>
            </a:r>
            <a:r>
              <a:rPr lang="en-US" sz="3600" i="1" dirty="0"/>
              <a:t> </a:t>
            </a:r>
            <a:r>
              <a:rPr lang="en-US" sz="3600" i="1" dirty="0" err="1"/>
              <a:t>hệ</a:t>
            </a:r>
            <a:r>
              <a:rPr lang="en-US" sz="3600" i="1" dirty="0"/>
              <a:t> </a:t>
            </a:r>
            <a:r>
              <a:rPr lang="en-US" sz="3600" i="1" dirty="0" err="1"/>
              <a:t>gì</a:t>
            </a:r>
            <a:r>
              <a:rPr lang="en-US" sz="3600" i="1" dirty="0"/>
              <a:t> </a:t>
            </a:r>
            <a:r>
              <a:rPr lang="en-US" sz="3600" i="1" dirty="0" err="1"/>
              <a:t>với</a:t>
            </a:r>
            <a:r>
              <a:rPr lang="en-US" sz="3600" i="1" dirty="0"/>
              <a:t> </a:t>
            </a:r>
            <a:r>
              <a:rPr lang="en-US" sz="3600" i="1" dirty="0" err="1"/>
              <a:t>văn</a:t>
            </a:r>
            <a:r>
              <a:rPr lang="en-US" sz="3600" i="1" dirty="0"/>
              <a:t> </a:t>
            </a:r>
            <a:r>
              <a:rPr lang="en-US" sz="3600" i="1" dirty="0" err="1"/>
              <a:t>hóa</a:t>
            </a:r>
            <a:r>
              <a:rPr lang="en-US" sz="3600" i="1" dirty="0"/>
              <a:t> </a:t>
            </a:r>
            <a:r>
              <a:rPr lang="en-US" sz="3600" i="1" dirty="0" err="1"/>
              <a:t>Việt</a:t>
            </a:r>
            <a:r>
              <a:rPr lang="en-US" sz="3600" i="1" dirty="0"/>
              <a:t> Nam </a:t>
            </a:r>
            <a:r>
              <a:rPr lang="en-US" sz="3600" i="1" dirty="0" err="1"/>
              <a:t>thời</a:t>
            </a:r>
            <a:r>
              <a:rPr lang="en-US" sz="3600" i="1" dirty="0"/>
              <a:t> </a:t>
            </a:r>
            <a:r>
              <a:rPr lang="en-US" sz="3600" i="1" dirty="0" err="1"/>
              <a:t>kì</a:t>
            </a:r>
            <a:r>
              <a:rPr lang="en-US" sz="3600" i="1" dirty="0"/>
              <a:t> </a:t>
            </a:r>
            <a:r>
              <a:rPr lang="en-US" sz="3600" i="1" dirty="0" err="1"/>
              <a:t>này</a:t>
            </a:r>
            <a:r>
              <a:rPr lang="en-US" sz="3600" i="1" dirty="0"/>
              <a:t>?</a:t>
            </a:r>
            <a:endParaRPr lang="en-US" sz="3600" dirty="0"/>
          </a:p>
        </p:txBody>
      </p:sp>
      <p:sp>
        <p:nvSpPr>
          <p:cNvPr id="5" name="TextBox 4">
            <a:extLst>
              <a:ext uri="{FF2B5EF4-FFF2-40B4-BE49-F238E27FC236}">
                <a16:creationId xmlns:a16="http://schemas.microsoft.com/office/drawing/2014/main" id="{8178DD55-745B-49CE-9925-1A6E84182161}"/>
              </a:ext>
            </a:extLst>
          </p:cNvPr>
          <p:cNvSpPr txBox="1"/>
          <p:nvPr/>
        </p:nvSpPr>
        <p:spPr>
          <a:xfrm>
            <a:off x="980660" y="357066"/>
            <a:ext cx="1084122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Ấn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0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5199017" cy="523220"/>
          </a:xfrm>
          <a:prstGeom prst="rect">
            <a:avLst/>
          </a:prstGeom>
          <a:noFill/>
        </p:spPr>
        <p:txBody>
          <a:bodyPr wrap="square" rtlCol="0">
            <a:spAutoFit/>
          </a:bodyPr>
          <a:lstStyle/>
          <a:p>
            <a:r>
              <a:rPr lang="en-US" sz="2800" b="1" i="1" dirty="0" err="1">
                <a:solidFill>
                  <a:schemeClr val="bg1"/>
                </a:solidFill>
                <a:latin typeface="Times New Roman" panose="02020603050405020304" pitchFamily="18" charset="0"/>
                <a:cs typeface="Times New Roman" panose="02020603050405020304" pitchFamily="18" charset="0"/>
              </a:rPr>
              <a:t>Thạt</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Luổng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Lào</a:t>
            </a:r>
            <a:r>
              <a:rPr lang="en-US" sz="2800" b="1"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638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TextBox 4"/>
          <p:cNvSpPr txBox="1"/>
          <p:nvPr/>
        </p:nvSpPr>
        <p:spPr>
          <a:xfrm>
            <a:off x="0" y="0"/>
            <a:ext cx="6100354" cy="523220"/>
          </a:xfrm>
          <a:prstGeom prst="rect">
            <a:avLst/>
          </a:prstGeom>
          <a:noFill/>
        </p:spPr>
        <p:txBody>
          <a:bodyPr wrap="square" rtlCol="0">
            <a:spAutoFit/>
          </a:bodyPr>
          <a:lstStyle/>
          <a:p>
            <a:r>
              <a:rPr lang="en-US" sz="2800" b="1" i="1" dirty="0">
                <a:solidFill>
                  <a:schemeClr val="bg1"/>
                </a:solidFill>
                <a:latin typeface="Times New Roman" panose="02020603050405020304" pitchFamily="18" charset="0"/>
                <a:cs typeface="Times New Roman" panose="02020603050405020304" pitchFamily="18" charset="0"/>
              </a:rPr>
              <a:t>Angkor Wat (</a:t>
            </a:r>
            <a:r>
              <a:rPr lang="en-US" sz="2800" b="1" i="1" dirty="0" err="1">
                <a:solidFill>
                  <a:schemeClr val="bg1"/>
                </a:solidFill>
                <a:latin typeface="Times New Roman" panose="02020603050405020304" pitchFamily="18" charset="0"/>
                <a:cs typeface="Times New Roman" panose="02020603050405020304" pitchFamily="18" charset="0"/>
              </a:rPr>
              <a:t>Campuchia</a:t>
            </a:r>
            <a:r>
              <a:rPr lang="en-US" sz="2800" b="1"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5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104503" y="0"/>
            <a:ext cx="5839097" cy="523220"/>
          </a:xfrm>
          <a:prstGeom prst="rect">
            <a:avLst/>
          </a:prstGeom>
          <a:noFill/>
        </p:spPr>
        <p:txBody>
          <a:bodyPr wrap="square" rtlCol="0">
            <a:spAutoFit/>
          </a:bodyPr>
          <a:lstStyle/>
          <a:p>
            <a:r>
              <a:rPr lang="en-US" sz="2800" b="1" i="1" dirty="0">
                <a:latin typeface="Times New Roman" panose="02020603050405020304" pitchFamily="18" charset="0"/>
                <a:cs typeface="Times New Roman" panose="02020603050405020304" pitchFamily="18" charset="0"/>
              </a:rPr>
              <a:t>Angkor Thom (</a:t>
            </a:r>
            <a:r>
              <a:rPr lang="en-US" sz="2800" b="1" i="1" dirty="0" err="1">
                <a:latin typeface="Times New Roman" panose="02020603050405020304" pitchFamily="18" charset="0"/>
                <a:cs typeface="Times New Roman" panose="02020603050405020304" pitchFamily="18" charset="0"/>
              </a:rPr>
              <a:t>Campuchia</a:t>
            </a:r>
            <a:r>
              <a:rPr lang="en-US" sz="28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51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43400" cy="5791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1"/>
            <a:ext cx="4345604" cy="5791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004" y="0"/>
            <a:ext cx="3502995" cy="5791200"/>
          </a:xfrm>
          <a:prstGeom prst="rect">
            <a:avLst/>
          </a:prstGeom>
        </p:spPr>
      </p:pic>
      <p:sp>
        <p:nvSpPr>
          <p:cNvPr id="9" name="TextBox 8"/>
          <p:cNvSpPr txBox="1"/>
          <p:nvPr/>
        </p:nvSpPr>
        <p:spPr>
          <a:xfrm>
            <a:off x="0" y="5791200"/>
            <a:ext cx="12191999" cy="523220"/>
          </a:xfrm>
          <a:prstGeom prst="rect">
            <a:avLst/>
          </a:prstGeom>
          <a:solidFill>
            <a:srgbClr val="FFFF00"/>
          </a:solidFill>
        </p:spPr>
        <p:txBody>
          <a:bodyPr wrap="square" rtlCol="0">
            <a:spAutoFit/>
          </a:bodyPr>
          <a:lstStyle/>
          <a:p>
            <a:pPr algn="ctr"/>
            <a:r>
              <a:rPr lang="en-US" sz="2800" i="1" dirty="0" err="1">
                <a:solidFill>
                  <a:srgbClr val="FF0000"/>
                </a:solidFill>
                <a:latin typeface="Times New Roman" panose="02020603050405020304" pitchFamily="18" charset="0"/>
                <a:cs typeface="Times New Roman" panose="02020603050405020304" pitchFamily="18" charset="0"/>
              </a:rPr>
              <a:t>Khu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đền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tháp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Chăm</a:t>
            </a:r>
            <a:r>
              <a:rPr lang="en-US" sz="2800" i="1" dirty="0">
                <a:solidFill>
                  <a:srgbClr val="FF0000"/>
                </a:solidFill>
                <a:latin typeface="Times New Roman" panose="02020603050405020304" pitchFamily="18" charset="0"/>
                <a:cs typeface="Times New Roman" panose="02020603050405020304" pitchFamily="18" charset="0"/>
              </a:rPr>
              <a:t> ở </a:t>
            </a:r>
            <a:r>
              <a:rPr lang="en-US" sz="2800" i="1" dirty="0" err="1">
                <a:solidFill>
                  <a:srgbClr val="FF0000"/>
                </a:solidFill>
                <a:latin typeface="Times New Roman" panose="02020603050405020304" pitchFamily="18" charset="0"/>
                <a:cs typeface="Times New Roman" panose="02020603050405020304" pitchFamily="18" charset="0"/>
              </a:rPr>
              <a:t>Việt</a:t>
            </a:r>
            <a:r>
              <a:rPr lang="en-US" sz="2800" i="1"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32184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1674929" cy="1446550"/>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hóa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Ấn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a:t>
            </a:r>
            <a:endParaRPr lang="en-US" sz="48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6C83661-985E-4978-9B56-6C3A779F70D7}"/>
              </a:ext>
            </a:extLst>
          </p:cNvPr>
          <p:cNvSpPr txBox="1"/>
          <p:nvPr/>
        </p:nvSpPr>
        <p:spPr>
          <a:xfrm>
            <a:off x="384313" y="1089042"/>
            <a:ext cx="11158330" cy="5016758"/>
          </a:xfrm>
          <a:prstGeom prst="rect">
            <a:avLst/>
          </a:prstGeom>
          <a:noFill/>
        </p:spPr>
        <p:txBody>
          <a:bodyPr wrap="square" rtlCol="0">
            <a:spAutoFit/>
          </a:bodyPr>
          <a:lstStyle/>
          <a:p>
            <a:r>
              <a:rPr lang="pt-BR" dirty="0"/>
              <a:t>- </a:t>
            </a:r>
            <a:r>
              <a:rPr lang="pt-BR" sz="3200" dirty="0"/>
              <a:t>Là nước có nền văn hoá lâu đời.</a:t>
            </a:r>
            <a:endParaRPr lang="en-US" sz="3200" dirty="0"/>
          </a:p>
          <a:p>
            <a:r>
              <a:rPr lang="pt-BR" sz="3200" dirty="0"/>
              <a:t>+ Có chữ viết riêng:</a:t>
            </a:r>
            <a:r>
              <a:rPr lang="en-US" sz="3200" dirty="0"/>
              <a:t> </a:t>
            </a:r>
            <a:r>
              <a:rPr lang="pt-BR" sz="3200" dirty="0"/>
              <a:t>Chữ Phạn.</a:t>
            </a:r>
            <a:endParaRPr lang="en-US" sz="3200" dirty="0"/>
          </a:p>
          <a:p>
            <a:r>
              <a:rPr lang="en-US" sz="3200" dirty="0"/>
              <a:t>+ </a:t>
            </a:r>
            <a:r>
              <a:rPr lang="en-US" sz="3200" dirty="0" err="1"/>
              <a:t>Tác</a:t>
            </a:r>
            <a:r>
              <a:rPr lang="en-US" sz="3200" dirty="0"/>
              <a:t> </a:t>
            </a:r>
            <a:r>
              <a:rPr lang="en-US" sz="3200" dirty="0" err="1"/>
              <a:t>phẩm</a:t>
            </a:r>
            <a:r>
              <a:rPr lang="en-US" sz="3200" dirty="0"/>
              <a:t> </a:t>
            </a:r>
            <a:r>
              <a:rPr lang="en-US" sz="3200" dirty="0" err="1"/>
              <a:t>thơ</a:t>
            </a:r>
            <a:r>
              <a:rPr lang="en-US" sz="3200" dirty="0"/>
              <a:t>, ca, </a:t>
            </a:r>
            <a:r>
              <a:rPr lang="en-US" sz="3200" dirty="0" err="1"/>
              <a:t>kịch</a:t>
            </a:r>
            <a:r>
              <a:rPr lang="en-US" sz="3200" dirty="0"/>
              <a:t>.</a:t>
            </a:r>
          </a:p>
          <a:p>
            <a:r>
              <a:rPr lang="pt-BR" sz="3200" dirty="0"/>
              <a:t>+ Bộ kinh Vê-đa bằng</a:t>
            </a:r>
            <a:r>
              <a:rPr lang="en-US" sz="3200" dirty="0"/>
              <a:t> </a:t>
            </a:r>
            <a:r>
              <a:rPr lang="pt-BR" sz="3200" dirty="0"/>
              <a:t>chữ Phạn nổi tiếng.</a:t>
            </a:r>
            <a:endParaRPr lang="en-US" sz="3200" dirty="0"/>
          </a:p>
          <a:p>
            <a:r>
              <a:rPr lang="pt-BR" sz="3200" dirty="0"/>
              <a:t>+ Hai bộ sử thi nổi tiếng:</a:t>
            </a:r>
            <a:endParaRPr lang="en-US" sz="3200" dirty="0"/>
          </a:p>
          <a:p>
            <a:r>
              <a:rPr lang="it-IT" sz="3200" dirty="0"/>
              <a:t>Ma-ha-bha-ra-ta; Ra-ma-ya-na.</a:t>
            </a:r>
            <a:endParaRPr lang="en-US" sz="3200" dirty="0"/>
          </a:p>
          <a:p>
            <a:r>
              <a:rPr lang="it-IT" sz="3200" dirty="0"/>
              <a:t> + Kịch Sơ-kun-tơ-la</a:t>
            </a:r>
            <a:endParaRPr lang="en-US" sz="3200" dirty="0"/>
          </a:p>
          <a:p>
            <a:r>
              <a:rPr lang="pt-BR" sz="3200" dirty="0"/>
              <a:t>+ Nghệ thuật kiến trúc chịu ảnh hưởng sâu sắc của tôn giáo.</a:t>
            </a:r>
            <a:endParaRPr lang="en-US" sz="3200" dirty="0"/>
          </a:p>
          <a:p>
            <a:r>
              <a:rPr lang="pt-BR" sz="3200" dirty="0"/>
              <a:t>. Kiến trúc Hin-đu.</a:t>
            </a:r>
            <a:endParaRPr lang="en-US" sz="3200" dirty="0"/>
          </a:p>
          <a:p>
            <a:r>
              <a:rPr lang="pt-BR" sz="3200" dirty="0"/>
              <a:t>. Kiến trúc phật giáo.</a:t>
            </a:r>
            <a:endParaRPr lang="en-US" sz="3200" dirty="0"/>
          </a:p>
        </p:txBody>
      </p:sp>
    </p:spTree>
    <p:extLst>
      <p:ext uri="{BB962C8B-B14F-4D97-AF65-F5344CB8AC3E}">
        <p14:creationId xmlns:p14="http://schemas.microsoft.com/office/powerpoint/2010/main" val="119947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8A2-A703-4BE9-9F46-126808FC4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E48774-973B-4C53-947C-9F6A6F03C23C}"/>
              </a:ext>
            </a:extLst>
          </p:cNvPr>
          <p:cNvSpPr>
            <a:spLocks noGrp="1"/>
          </p:cNvSpPr>
          <p:nvPr>
            <p:ph idx="1"/>
          </p:nvPr>
        </p:nvSpPr>
        <p:spPr/>
        <p:txBody>
          <a:bodyPr/>
          <a:lstStyle/>
          <a:p>
            <a:endParaRPr lang="en-US" dirty="0"/>
          </a:p>
        </p:txBody>
      </p:sp>
      <p:pic>
        <p:nvPicPr>
          <p:cNvPr id="4" name="Google Shape;485;p17" descr="Hướng dẫn sử dụng Quizizz - Công cụ hỗ trợ kiểm tra đánh giá - Thế ...">
            <a:extLst>
              <a:ext uri="{FF2B5EF4-FFF2-40B4-BE49-F238E27FC236}">
                <a16:creationId xmlns:a16="http://schemas.microsoft.com/office/drawing/2014/main" id="{7AFDD9FD-1F20-48E0-8FF2-4FC5CFE32376}"/>
              </a:ext>
            </a:extLst>
          </p:cNvPr>
          <p:cNvPicPr preferRelativeResize="0"/>
          <p:nvPr/>
        </p:nvPicPr>
        <p:blipFill rotWithShape="1">
          <a:blip r:embed="rId2">
            <a:alphaModFix/>
          </a:blip>
          <a:srcRect/>
          <a:stretch/>
        </p:blipFill>
        <p:spPr>
          <a:xfrm>
            <a:off x="3048000" y="1367969"/>
            <a:ext cx="7304314" cy="4678363"/>
          </a:xfrm>
          <a:prstGeom prst="rect">
            <a:avLst/>
          </a:prstGeom>
          <a:noFill/>
          <a:ln>
            <a:noFill/>
          </a:ln>
        </p:spPr>
      </p:pic>
      <p:sp>
        <p:nvSpPr>
          <p:cNvPr id="5" name="Google Shape;484;p17">
            <a:extLst>
              <a:ext uri="{FF2B5EF4-FFF2-40B4-BE49-F238E27FC236}">
                <a16:creationId xmlns:a16="http://schemas.microsoft.com/office/drawing/2014/main" id="{08EB21C8-2F41-447E-AAE5-3117B5449E09}"/>
              </a:ext>
            </a:extLst>
          </p:cNvPr>
          <p:cNvSpPr txBox="1"/>
          <p:nvPr/>
        </p:nvSpPr>
        <p:spPr>
          <a:xfrm>
            <a:off x="1274619" y="491836"/>
            <a:ext cx="10414000" cy="91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4000"/>
              <a:buFont typeface="Cambria"/>
              <a:buNone/>
            </a:pPr>
            <a:r>
              <a:rPr lang="en-US" sz="4000" b="1" dirty="0" err="1">
                <a:solidFill>
                  <a:srgbClr val="0C0C0C"/>
                </a:solidFill>
                <a:latin typeface="Cambria"/>
                <a:ea typeface="Cambria"/>
                <a:cs typeface="Cambria"/>
                <a:sym typeface="Cambria"/>
              </a:rPr>
              <a:t>Củng</a:t>
            </a:r>
            <a:r>
              <a:rPr lang="en-US" sz="4000" b="1" dirty="0">
                <a:solidFill>
                  <a:srgbClr val="0C0C0C"/>
                </a:solidFill>
                <a:latin typeface="Cambria"/>
                <a:ea typeface="Cambria"/>
                <a:cs typeface="Cambria"/>
                <a:sym typeface="Cambria"/>
              </a:rPr>
              <a:t> </a:t>
            </a:r>
            <a:r>
              <a:rPr lang="en-US" sz="4000" b="1" dirty="0" err="1">
                <a:solidFill>
                  <a:srgbClr val="0C0C0C"/>
                </a:solidFill>
                <a:latin typeface="Cambria"/>
                <a:ea typeface="Cambria"/>
                <a:cs typeface="Cambria"/>
                <a:sym typeface="Cambria"/>
              </a:rPr>
              <a:t>cố</a:t>
            </a:r>
            <a:r>
              <a:rPr lang="en-US" sz="4000" b="1" dirty="0">
                <a:solidFill>
                  <a:srgbClr val="0C0C0C"/>
                </a:solidFill>
                <a:latin typeface="Cambria"/>
                <a:ea typeface="Cambria"/>
                <a:cs typeface="Cambria"/>
                <a:sym typeface="Cambria"/>
              </a:rPr>
              <a:t> </a:t>
            </a:r>
            <a:r>
              <a:rPr lang="en-US" sz="4000" b="1" dirty="0" err="1">
                <a:solidFill>
                  <a:srgbClr val="0C0C0C"/>
                </a:solidFill>
                <a:latin typeface="Cambria"/>
                <a:ea typeface="Cambria"/>
                <a:cs typeface="Cambria"/>
                <a:sym typeface="Cambria"/>
              </a:rPr>
              <a:t>bài</a:t>
            </a:r>
            <a:r>
              <a:rPr lang="en-US" sz="4000" b="1" dirty="0">
                <a:solidFill>
                  <a:srgbClr val="0C0C0C"/>
                </a:solidFill>
                <a:latin typeface="Cambria"/>
                <a:ea typeface="Cambria"/>
                <a:cs typeface="Cambria"/>
                <a:sym typeface="Cambria"/>
              </a:rPr>
              <a:t> </a:t>
            </a:r>
            <a:r>
              <a:rPr lang="en-US" sz="4000" b="1" dirty="0" err="1">
                <a:solidFill>
                  <a:srgbClr val="0C0C0C"/>
                </a:solidFill>
                <a:latin typeface="Cambria"/>
                <a:ea typeface="Cambria"/>
                <a:cs typeface="Cambria"/>
                <a:sym typeface="Cambria"/>
              </a:rPr>
              <a:t>học</a:t>
            </a:r>
            <a:endParaRPr sz="4000" b="1" dirty="0">
              <a:solidFill>
                <a:srgbClr val="0C0C0C"/>
              </a:solidFill>
              <a:latin typeface="Cambria"/>
              <a:ea typeface="Cambria"/>
              <a:cs typeface="Cambria"/>
              <a:sym typeface="Cambria"/>
            </a:endParaRPr>
          </a:p>
        </p:txBody>
      </p:sp>
    </p:spTree>
    <p:extLst>
      <p:ext uri="{BB962C8B-B14F-4D97-AF65-F5344CB8AC3E}">
        <p14:creationId xmlns:p14="http://schemas.microsoft.com/office/powerpoint/2010/main" val="138812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8A2-A703-4BE9-9F46-126808FC4117}"/>
              </a:ext>
            </a:extLst>
          </p:cNvPr>
          <p:cNvSpPr>
            <a:spLocks noGrp="1"/>
          </p:cNvSpPr>
          <p:nvPr>
            <p:ph type="title"/>
          </p:nvPr>
        </p:nvSpPr>
        <p:spPr/>
        <p:txBody>
          <a:bodyPr/>
          <a:lstStyle/>
          <a:p>
            <a:pPr algn="ctr"/>
            <a:r>
              <a:rPr lang="pt-BR" b="1" dirty="0">
                <a:solidFill>
                  <a:srgbClr val="FF0000"/>
                </a:solidFill>
                <a:latin typeface="+mn-lt"/>
              </a:rPr>
              <a:t>HƯỚNG DẪN</a:t>
            </a:r>
            <a:r>
              <a:rPr lang="vi-VN" b="1" dirty="0">
                <a:solidFill>
                  <a:srgbClr val="FF0000"/>
                </a:solidFill>
                <a:latin typeface="+mn-lt"/>
              </a:rPr>
              <a:t> VỀ NHÀ</a:t>
            </a:r>
            <a:r>
              <a:rPr lang="pt-BR" b="1" dirty="0">
                <a:solidFill>
                  <a:srgbClr val="FF0000"/>
                </a:solidFill>
                <a:latin typeface="+mn-lt"/>
              </a:rPr>
              <a:t>:</a:t>
            </a:r>
            <a:br>
              <a:rPr lang="en-US" dirty="0">
                <a:solidFill>
                  <a:srgbClr val="FF0000"/>
                </a:solidFill>
                <a:latin typeface="+mn-lt"/>
              </a:rPr>
            </a:br>
            <a:endParaRPr lang="en-US" dirty="0">
              <a:solidFill>
                <a:srgbClr val="FF0000"/>
              </a:solidFill>
              <a:latin typeface="+mn-lt"/>
            </a:endParaRPr>
          </a:p>
        </p:txBody>
      </p:sp>
      <p:sp>
        <p:nvSpPr>
          <p:cNvPr id="3" name="Content Placeholder 2">
            <a:extLst>
              <a:ext uri="{FF2B5EF4-FFF2-40B4-BE49-F238E27FC236}">
                <a16:creationId xmlns:a16="http://schemas.microsoft.com/office/drawing/2014/main" id="{60E48774-973B-4C53-947C-9F6A6F03C23C}"/>
              </a:ext>
            </a:extLst>
          </p:cNvPr>
          <p:cNvSpPr>
            <a:spLocks noGrp="1"/>
          </p:cNvSpPr>
          <p:nvPr>
            <p:ph idx="1"/>
          </p:nvPr>
        </p:nvSpPr>
        <p:spPr/>
        <p:txBody>
          <a:bodyPr/>
          <a:lstStyle/>
          <a:p>
            <a:pPr marL="0" indent="0">
              <a:buNone/>
            </a:pPr>
            <a:r>
              <a:rPr lang="pt-BR" dirty="0"/>
              <a:t>- </a:t>
            </a:r>
            <a:r>
              <a:rPr lang="en-US" dirty="0" err="1"/>
              <a:t>Vẽ</a:t>
            </a:r>
            <a:r>
              <a:rPr lang="en-US" dirty="0"/>
              <a:t> </a:t>
            </a:r>
            <a:r>
              <a:rPr lang="en-US" dirty="0" err="1"/>
              <a:t>sơ</a:t>
            </a:r>
            <a:r>
              <a:rPr lang="en-US" dirty="0"/>
              <a:t> </a:t>
            </a:r>
            <a:r>
              <a:rPr lang="en-US" dirty="0" err="1"/>
              <a:t>đồ</a:t>
            </a:r>
            <a:r>
              <a:rPr lang="en-US" dirty="0"/>
              <a:t> </a:t>
            </a:r>
            <a:r>
              <a:rPr lang="en-US" dirty="0" err="1"/>
              <a:t>tư</a:t>
            </a:r>
            <a:r>
              <a:rPr lang="en-US" dirty="0"/>
              <a:t> </a:t>
            </a:r>
            <a:r>
              <a:rPr lang="en-US" dirty="0" err="1"/>
              <a:t>duy</a:t>
            </a:r>
            <a:r>
              <a:rPr lang="en-US" dirty="0"/>
              <a:t> </a:t>
            </a:r>
            <a:r>
              <a:rPr lang="en-US" dirty="0" err="1"/>
              <a:t>khái</a:t>
            </a:r>
            <a:r>
              <a:rPr lang="en-US" dirty="0"/>
              <a:t> </a:t>
            </a:r>
            <a:r>
              <a:rPr lang="en-US" dirty="0" err="1"/>
              <a:t>quát</a:t>
            </a:r>
            <a:r>
              <a:rPr lang="en-US" dirty="0"/>
              <a:t> </a:t>
            </a:r>
            <a:r>
              <a:rPr lang="en-US" dirty="0" err="1"/>
              <a:t>lại</a:t>
            </a:r>
            <a:r>
              <a:rPr lang="en-US" dirty="0"/>
              <a:t> </a:t>
            </a:r>
            <a:r>
              <a:rPr lang="en-US" dirty="0" err="1"/>
              <a:t>nội</a:t>
            </a:r>
            <a:r>
              <a:rPr lang="en-US" dirty="0"/>
              <a:t> dung </a:t>
            </a:r>
            <a:r>
              <a:rPr lang="en-US" dirty="0" err="1"/>
              <a:t>bài</a:t>
            </a:r>
            <a:r>
              <a:rPr lang="en-US" dirty="0"/>
              <a:t> </a:t>
            </a:r>
            <a:r>
              <a:rPr lang="en-US" dirty="0" err="1"/>
              <a:t>học</a:t>
            </a:r>
            <a:r>
              <a:rPr lang="en-US" dirty="0"/>
              <a:t>.</a:t>
            </a:r>
            <a:endParaRPr lang="pt-BR" dirty="0"/>
          </a:p>
          <a:p>
            <a:pPr marL="0" indent="0">
              <a:buNone/>
            </a:pPr>
            <a:r>
              <a:rPr lang="pt-BR" dirty="0"/>
              <a:t>- CBB: Đọc trước bài 6 SGK.</a:t>
            </a:r>
            <a:endParaRPr lang="en-US" dirty="0"/>
          </a:p>
          <a:p>
            <a:pPr marL="0" indent="0">
              <a:buNone/>
            </a:pPr>
            <a:r>
              <a:rPr lang="en-US" dirty="0"/>
              <a:t>- </a:t>
            </a:r>
            <a:r>
              <a:rPr lang="en-US" dirty="0" err="1"/>
              <a:t>Sưu</a:t>
            </a:r>
            <a:r>
              <a:rPr lang="en-US" dirty="0"/>
              <a:t> </a:t>
            </a:r>
            <a:r>
              <a:rPr lang="en-US" dirty="0" err="1"/>
              <a:t>tầm</a:t>
            </a:r>
            <a:r>
              <a:rPr lang="en-US" dirty="0"/>
              <a:t> </a:t>
            </a:r>
            <a:r>
              <a:rPr lang="en-US" dirty="0" err="1"/>
              <a:t>tranh</a:t>
            </a:r>
            <a:r>
              <a:rPr lang="en-US" dirty="0"/>
              <a:t> </a:t>
            </a:r>
            <a:r>
              <a:rPr lang="en-US" dirty="0" err="1"/>
              <a:t>ảnh</a:t>
            </a:r>
            <a:r>
              <a:rPr lang="en-US" dirty="0"/>
              <a:t> </a:t>
            </a:r>
            <a:r>
              <a:rPr lang="en-US" dirty="0" err="1"/>
              <a:t>tư</a:t>
            </a:r>
            <a:r>
              <a:rPr lang="en-US" dirty="0"/>
              <a:t> </a:t>
            </a:r>
            <a:r>
              <a:rPr lang="en-US" dirty="0" err="1"/>
              <a:t>liệu</a:t>
            </a:r>
            <a:r>
              <a:rPr lang="en-US" dirty="0"/>
              <a:t> </a:t>
            </a:r>
            <a:r>
              <a:rPr lang="en-US" dirty="0" err="1"/>
              <a:t>về</a:t>
            </a:r>
            <a:r>
              <a:rPr lang="en-US" dirty="0"/>
              <a:t>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văn</a:t>
            </a:r>
            <a:r>
              <a:rPr lang="en-US" dirty="0"/>
              <a:t> </a:t>
            </a:r>
            <a:r>
              <a:rPr lang="en-US" dirty="0" err="1"/>
              <a:t>hóa</a:t>
            </a:r>
            <a:r>
              <a:rPr lang="en-US" dirty="0"/>
              <a:t> </a:t>
            </a:r>
            <a:r>
              <a:rPr lang="en-US" dirty="0" err="1"/>
              <a:t>của</a:t>
            </a:r>
            <a:r>
              <a:rPr lang="en-US" dirty="0"/>
              <a:t> </a:t>
            </a:r>
            <a:r>
              <a:rPr lang="en-US" dirty="0" err="1"/>
              <a:t>các</a:t>
            </a:r>
            <a:r>
              <a:rPr lang="en-US" dirty="0"/>
              <a:t> </a:t>
            </a:r>
            <a:r>
              <a:rPr lang="en-US" dirty="0" err="1"/>
              <a:t>nước</a:t>
            </a:r>
            <a:r>
              <a:rPr lang="en-US" dirty="0"/>
              <a:t> </a:t>
            </a:r>
            <a:r>
              <a:rPr lang="en-US" dirty="0" err="1"/>
              <a:t>khu</a:t>
            </a:r>
            <a:r>
              <a:rPr lang="en-US" dirty="0"/>
              <a:t> </a:t>
            </a:r>
            <a:r>
              <a:rPr lang="en-US" dirty="0" err="1"/>
              <a:t>vực</a:t>
            </a:r>
            <a:r>
              <a:rPr lang="en-US" dirty="0"/>
              <a:t> </a:t>
            </a:r>
            <a:r>
              <a:rPr lang="en-US" dirty="0" err="1"/>
              <a:t>Đông</a:t>
            </a:r>
            <a:r>
              <a:rPr lang="en-US" dirty="0"/>
              <a:t> Nam Á.</a:t>
            </a:r>
          </a:p>
          <a:p>
            <a:endParaRPr lang="en-US" dirty="0"/>
          </a:p>
        </p:txBody>
      </p:sp>
      <p:pic>
        <p:nvPicPr>
          <p:cNvPr id="6" name="Google Shape;495;p18" descr="Download Free png Free Homework Icon Png 209587 | Download Homework Icon  Png - 209587 - DLPNG.com">
            <a:extLst>
              <a:ext uri="{FF2B5EF4-FFF2-40B4-BE49-F238E27FC236}">
                <a16:creationId xmlns:a16="http://schemas.microsoft.com/office/drawing/2014/main" id="{03C3131E-3CD2-4174-A1B6-D1705293AD1C}"/>
              </a:ext>
            </a:extLst>
          </p:cNvPr>
          <p:cNvPicPr preferRelativeResize="0"/>
          <p:nvPr/>
        </p:nvPicPr>
        <p:blipFill rotWithShape="1">
          <a:blip r:embed="rId2">
            <a:alphaModFix/>
          </a:blip>
          <a:srcRect/>
          <a:stretch/>
        </p:blipFill>
        <p:spPr>
          <a:xfrm>
            <a:off x="838200" y="4001294"/>
            <a:ext cx="1934798" cy="1983370"/>
          </a:xfrm>
          <a:prstGeom prst="rect">
            <a:avLst/>
          </a:prstGeom>
          <a:noFill/>
          <a:ln>
            <a:noFill/>
          </a:ln>
        </p:spPr>
      </p:pic>
    </p:spTree>
    <p:extLst>
      <p:ext uri="{BB962C8B-B14F-4D97-AF65-F5344CB8AC3E}">
        <p14:creationId xmlns:p14="http://schemas.microsoft.com/office/powerpoint/2010/main" val="194637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360" y="4460239"/>
            <a:ext cx="3596640" cy="2397760"/>
          </a:xfrm>
          <a:prstGeom prst="rect">
            <a:avLst/>
          </a:prstGeom>
        </p:spPr>
      </p:pic>
    </p:spTree>
    <p:extLst>
      <p:ext uri="{BB962C8B-B14F-4D97-AF65-F5344CB8AC3E}">
        <p14:creationId xmlns:p14="http://schemas.microsoft.com/office/powerpoint/2010/main" val="1299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5ba8d34a0021c"/>
          <p:cNvPicPr>
            <a:picLocks noChangeAspect="1"/>
          </p:cNvPicPr>
          <p:nvPr/>
        </p:nvPicPr>
        <p:blipFill>
          <a:blip r:embed="rId3"/>
          <a:stretch>
            <a:fillRect/>
          </a:stretch>
        </p:blipFill>
        <p:spPr>
          <a:xfrm rot="16200000">
            <a:off x="2589530" y="-2768600"/>
            <a:ext cx="7049770" cy="12280900"/>
          </a:xfrm>
          <a:prstGeom prst="rect">
            <a:avLst/>
          </a:prstGeom>
        </p:spPr>
      </p:pic>
      <p:pic>
        <p:nvPicPr>
          <p:cNvPr id="18" name="图片 17" descr="5bab0bc02d730"/>
          <p:cNvPicPr>
            <a:picLocks noChangeAspect="1"/>
          </p:cNvPicPr>
          <p:nvPr/>
        </p:nvPicPr>
        <p:blipFill>
          <a:blip r:embed="rId4"/>
          <a:stretch>
            <a:fillRect/>
          </a:stretch>
        </p:blipFill>
        <p:spPr>
          <a:xfrm>
            <a:off x="1316355" y="4559300"/>
            <a:ext cx="3942080" cy="2783840"/>
          </a:xfrm>
          <a:prstGeom prst="rect">
            <a:avLst/>
          </a:prstGeom>
        </p:spPr>
      </p:pic>
      <p:pic>
        <p:nvPicPr>
          <p:cNvPr id="10" name="图片 9" descr="5bbffbc23158f"/>
          <p:cNvPicPr>
            <a:picLocks noChangeAspect="1"/>
          </p:cNvPicPr>
          <p:nvPr/>
        </p:nvPicPr>
        <p:blipFill>
          <a:blip r:embed="rId5"/>
          <a:srcRect l="28292" r="42427"/>
          <a:stretch>
            <a:fillRect/>
          </a:stretch>
        </p:blipFill>
        <p:spPr>
          <a:xfrm>
            <a:off x="1894205" y="3659505"/>
            <a:ext cx="1817370" cy="3237230"/>
          </a:xfrm>
          <a:prstGeom prst="rect">
            <a:avLst/>
          </a:prstGeom>
        </p:spPr>
      </p:pic>
      <p:pic>
        <p:nvPicPr>
          <p:cNvPr id="7" name="图片 6" descr="5bbdebbc6d5ea"/>
          <p:cNvPicPr>
            <a:picLocks noChangeAspect="1"/>
          </p:cNvPicPr>
          <p:nvPr/>
        </p:nvPicPr>
        <p:blipFill>
          <a:blip r:embed="rId6"/>
          <a:srcRect r="47175"/>
          <a:stretch>
            <a:fillRect/>
          </a:stretch>
        </p:blipFill>
        <p:spPr>
          <a:xfrm>
            <a:off x="-26035" y="2240915"/>
            <a:ext cx="2844165" cy="4655820"/>
          </a:xfrm>
          <a:prstGeom prst="rect">
            <a:avLst/>
          </a:prstGeom>
        </p:spPr>
      </p:pic>
      <p:pic>
        <p:nvPicPr>
          <p:cNvPr id="11" name="图片 10" descr="5bbffbc23158f"/>
          <p:cNvPicPr>
            <a:picLocks noChangeAspect="1"/>
          </p:cNvPicPr>
          <p:nvPr/>
        </p:nvPicPr>
        <p:blipFill>
          <a:blip r:embed="rId5"/>
          <a:srcRect l="28292" r="42427"/>
          <a:stretch>
            <a:fillRect/>
          </a:stretch>
        </p:blipFill>
        <p:spPr>
          <a:xfrm>
            <a:off x="7754620" y="835025"/>
            <a:ext cx="3402965" cy="6061710"/>
          </a:xfrm>
          <a:prstGeom prst="rect">
            <a:avLst/>
          </a:prstGeom>
        </p:spPr>
      </p:pic>
      <p:pic>
        <p:nvPicPr>
          <p:cNvPr id="8" name="图片 7" descr="5bbdebbc6d5ea"/>
          <p:cNvPicPr>
            <a:picLocks noChangeAspect="1"/>
          </p:cNvPicPr>
          <p:nvPr/>
        </p:nvPicPr>
        <p:blipFill>
          <a:blip r:embed="rId6"/>
          <a:srcRect l="49310" t="1241" r="-2135" b="-1241"/>
          <a:stretch>
            <a:fillRect/>
          </a:stretch>
        </p:blipFill>
        <p:spPr>
          <a:xfrm>
            <a:off x="9496425" y="2298065"/>
            <a:ext cx="2844165" cy="4655820"/>
          </a:xfrm>
          <a:prstGeom prst="rect">
            <a:avLst/>
          </a:prstGeom>
        </p:spPr>
      </p:pic>
      <p:pic>
        <p:nvPicPr>
          <p:cNvPr id="16" name="图片 15" descr="fb877ca94bf7a708d02b201d2ecbab66"/>
          <p:cNvPicPr>
            <a:picLocks noChangeAspect="1"/>
          </p:cNvPicPr>
          <p:nvPr/>
        </p:nvPicPr>
        <p:blipFill>
          <a:blip r:embed="rId7">
            <a:clrChange>
              <a:clrFrom>
                <a:srgbClr val="B5977D">
                  <a:alpha val="100000"/>
                </a:srgbClr>
              </a:clrFrom>
              <a:clrTo>
                <a:srgbClr val="B5977D">
                  <a:alpha val="100000"/>
                  <a:alpha val="0"/>
                </a:srgbClr>
              </a:clrTo>
            </a:clrChange>
          </a:blip>
          <a:srcRect l="12457" t="40712" r="68309" b="40531"/>
          <a:stretch>
            <a:fillRect/>
          </a:stretch>
        </p:blipFill>
        <p:spPr>
          <a:xfrm>
            <a:off x="3008630" y="2557145"/>
            <a:ext cx="1670685" cy="1629410"/>
          </a:xfrm>
          <a:prstGeom prst="rect">
            <a:avLst/>
          </a:prstGeom>
        </p:spPr>
      </p:pic>
      <p:sp>
        <p:nvSpPr>
          <p:cNvPr id="4" name="文本框 3"/>
          <p:cNvSpPr txBox="1"/>
          <p:nvPr/>
        </p:nvSpPr>
        <p:spPr>
          <a:xfrm>
            <a:off x="3610756" y="1584235"/>
            <a:ext cx="6983033" cy="1200329"/>
          </a:xfrm>
          <a:prstGeom prst="rect">
            <a:avLst/>
          </a:prstGeom>
          <a:noFill/>
        </p:spPr>
        <p:txBody>
          <a:bodyPr wrap="square" rtlCol="0">
            <a:spAutoFit/>
          </a:bodyPr>
          <a:lstStyle/>
          <a:p>
            <a:pPr algn="ctr"/>
            <a:r>
              <a:rPr lang="en-US" altLang="zh-CN" sz="7200" dirty="0">
                <a:solidFill>
                  <a:schemeClr val="accent1">
                    <a:lumMod val="50000"/>
                  </a:schemeClr>
                </a:solidFill>
                <a:latin typeface="#9Slide05 IcielSanelma" pitchFamily="2" charset="0"/>
                <a:ea typeface="inpin heiti" charset="-122"/>
              </a:rPr>
              <a:t>Xin </a:t>
            </a:r>
            <a:r>
              <a:rPr lang="en-US" altLang="zh-CN" sz="7200" dirty="0" err="1">
                <a:solidFill>
                  <a:schemeClr val="accent1">
                    <a:lumMod val="50000"/>
                  </a:schemeClr>
                </a:solidFill>
                <a:latin typeface="#9Slide05 IcielSanelma" pitchFamily="2" charset="0"/>
                <a:ea typeface="inpin heiti" charset="-122"/>
              </a:rPr>
              <a:t>chào</a:t>
            </a:r>
            <a:r>
              <a:rPr lang="en-US" altLang="zh-CN" sz="7200" dirty="0">
                <a:solidFill>
                  <a:schemeClr val="accent1">
                    <a:lumMod val="50000"/>
                  </a:schemeClr>
                </a:solidFill>
                <a:latin typeface="#9Slide05 IcielSanelma" pitchFamily="2" charset="0"/>
                <a:ea typeface="inpin heiti" charset="-122"/>
              </a:rPr>
              <a:t> </a:t>
            </a:r>
            <a:r>
              <a:rPr lang="en-US" altLang="zh-CN" sz="7200" dirty="0" err="1">
                <a:solidFill>
                  <a:schemeClr val="accent1">
                    <a:lumMod val="50000"/>
                  </a:schemeClr>
                </a:solidFill>
                <a:latin typeface="#9Slide05 IcielSanelma" pitchFamily="2" charset="0"/>
                <a:ea typeface="inpin heiti" charset="-122"/>
              </a:rPr>
              <a:t>và</a:t>
            </a:r>
            <a:r>
              <a:rPr lang="en-US" altLang="zh-CN" sz="7200" dirty="0">
                <a:solidFill>
                  <a:schemeClr val="accent1">
                    <a:lumMod val="50000"/>
                  </a:schemeClr>
                </a:solidFill>
                <a:latin typeface="#9Slide05 IcielSanelma" pitchFamily="2" charset="0"/>
                <a:ea typeface="inpin heiti" charset="-122"/>
              </a:rPr>
              <a:t> </a:t>
            </a:r>
            <a:r>
              <a:rPr lang="en-US" altLang="zh-CN" sz="7200" dirty="0" err="1">
                <a:solidFill>
                  <a:schemeClr val="accent1">
                    <a:lumMod val="50000"/>
                  </a:schemeClr>
                </a:solidFill>
                <a:latin typeface="#9Slide05 IcielSanelma" pitchFamily="2" charset="0"/>
                <a:ea typeface="inpin heiti" charset="-122"/>
              </a:rPr>
              <a:t>hẹn</a:t>
            </a:r>
            <a:r>
              <a:rPr lang="en-US" altLang="zh-CN" sz="7200" dirty="0">
                <a:solidFill>
                  <a:schemeClr val="accent1">
                    <a:lumMod val="50000"/>
                  </a:schemeClr>
                </a:solidFill>
                <a:latin typeface="#9Slide05 IcielSanelma" pitchFamily="2" charset="0"/>
                <a:ea typeface="inpin heiti" charset="-122"/>
              </a:rPr>
              <a:t> </a:t>
            </a:r>
            <a:r>
              <a:rPr lang="en-US" altLang="zh-CN" sz="7200" dirty="0" err="1">
                <a:solidFill>
                  <a:schemeClr val="accent1">
                    <a:lumMod val="50000"/>
                  </a:schemeClr>
                </a:solidFill>
                <a:latin typeface="#9Slide05 IcielSanelma" pitchFamily="2" charset="0"/>
                <a:ea typeface="inpin heiti" charset="-122"/>
              </a:rPr>
              <a:t>gặp</a:t>
            </a:r>
            <a:r>
              <a:rPr lang="en-US" altLang="zh-CN" sz="7200" dirty="0">
                <a:solidFill>
                  <a:schemeClr val="accent1">
                    <a:lumMod val="50000"/>
                  </a:schemeClr>
                </a:solidFill>
                <a:latin typeface="#9Slide05 IcielSanelma" pitchFamily="2" charset="0"/>
                <a:ea typeface="inpin heiti" charset="-122"/>
              </a:rPr>
              <a:t> </a:t>
            </a:r>
            <a:r>
              <a:rPr lang="en-US" altLang="zh-CN" sz="7200" dirty="0" err="1">
                <a:solidFill>
                  <a:schemeClr val="accent1">
                    <a:lumMod val="50000"/>
                  </a:schemeClr>
                </a:solidFill>
                <a:latin typeface="#9Slide05 IcielSanelma" pitchFamily="2" charset="0"/>
                <a:ea typeface="inpin heiti" charset="-122"/>
              </a:rPr>
              <a:t>lại</a:t>
            </a:r>
            <a:r>
              <a:rPr lang="en-US" altLang="zh-CN" sz="7200" dirty="0">
                <a:solidFill>
                  <a:schemeClr val="accent1">
                    <a:lumMod val="50000"/>
                  </a:schemeClr>
                </a:solidFill>
                <a:latin typeface="#9Slide05 IcielSanelma" pitchFamily="2" charset="0"/>
                <a:ea typeface="inpin heiti" charset="-122"/>
              </a:rPr>
              <a:t>!</a:t>
            </a:r>
            <a:endParaRPr lang="zh-CN" altLang="en-US" sz="7200" dirty="0">
              <a:solidFill>
                <a:schemeClr val="accent1">
                  <a:lumMod val="50000"/>
                </a:schemeClr>
              </a:solidFill>
              <a:latin typeface="#9Slide05 IcielSanelma" pitchFamily="2" charset="0"/>
              <a:ea typeface="inpin heiti" charset="-122"/>
            </a:endParaRPr>
          </a:p>
        </p:txBody>
      </p:sp>
    </p:spTree>
  </p:cSld>
  <p:clrMapOvr>
    <a:masterClrMapping/>
  </p:clrMapOvr>
  <p:transition spd="slow" advClick="0" advTm="5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FB57-67F6-4D01-AAD9-F941CBAA1F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5991D7-C438-4475-8611-A5C662898687}"/>
              </a:ext>
            </a:extLst>
          </p:cNvPr>
          <p:cNvSpPr>
            <a:spLocks noGrp="1"/>
          </p:cNvSpPr>
          <p:nvPr>
            <p:ph idx="1"/>
          </p:nvPr>
        </p:nvSpPr>
        <p:spPr/>
        <p:txBody>
          <a:bodyPr/>
          <a:lstStyle/>
          <a:p>
            <a:endParaRPr lang="en-US"/>
          </a:p>
        </p:txBody>
      </p:sp>
      <p:sp>
        <p:nvSpPr>
          <p:cNvPr id="4" name="Thought Bubble: Cloud 3">
            <a:extLst>
              <a:ext uri="{FF2B5EF4-FFF2-40B4-BE49-F238E27FC236}">
                <a16:creationId xmlns:a16="http://schemas.microsoft.com/office/drawing/2014/main" id="{8F98B68A-3A7C-4E1C-A243-4CD1FEAB7432}"/>
              </a:ext>
            </a:extLst>
          </p:cNvPr>
          <p:cNvSpPr/>
          <p:nvPr/>
        </p:nvSpPr>
        <p:spPr>
          <a:xfrm>
            <a:off x="2478156" y="1690688"/>
            <a:ext cx="6679095" cy="3371642"/>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 </a:t>
            </a:r>
            <a:r>
              <a:rPr lang="en-US" sz="3200" dirty="0" err="1">
                <a:solidFill>
                  <a:srgbClr val="FF0000"/>
                </a:solidFill>
              </a:rPr>
              <a:t>Những</a:t>
            </a:r>
            <a:r>
              <a:rPr lang="en-US" sz="3200" dirty="0">
                <a:solidFill>
                  <a:srgbClr val="FF0000"/>
                </a:solidFill>
              </a:rPr>
              <a:t> </a:t>
            </a:r>
            <a:r>
              <a:rPr lang="en-US" sz="3200" dirty="0" err="1">
                <a:solidFill>
                  <a:srgbClr val="FF0000"/>
                </a:solidFill>
              </a:rPr>
              <a:t>hình</a:t>
            </a:r>
            <a:r>
              <a:rPr lang="en-US" sz="3200" dirty="0">
                <a:solidFill>
                  <a:srgbClr val="FF0000"/>
                </a:solidFill>
              </a:rPr>
              <a:t> </a:t>
            </a:r>
            <a:r>
              <a:rPr lang="en-US" sz="3200" dirty="0" err="1">
                <a:solidFill>
                  <a:srgbClr val="FF0000"/>
                </a:solidFill>
              </a:rPr>
              <a:t>ảnh</a:t>
            </a:r>
            <a:r>
              <a:rPr lang="en-US" sz="3200" dirty="0">
                <a:solidFill>
                  <a:srgbClr val="FF0000"/>
                </a:solidFill>
              </a:rPr>
              <a:t> </a:t>
            </a:r>
            <a:r>
              <a:rPr lang="en-US" sz="3200" dirty="0" err="1">
                <a:solidFill>
                  <a:srgbClr val="FF0000"/>
                </a:solidFill>
              </a:rPr>
              <a:t>trên</a:t>
            </a:r>
            <a:r>
              <a:rPr lang="en-US" sz="3200" dirty="0">
                <a:solidFill>
                  <a:srgbClr val="FF0000"/>
                </a:solidFill>
              </a:rPr>
              <a:t> </a:t>
            </a:r>
            <a:r>
              <a:rPr lang="en-US" sz="3200" dirty="0" err="1">
                <a:solidFill>
                  <a:srgbClr val="FF0000"/>
                </a:solidFill>
              </a:rPr>
              <a:t>nói</a:t>
            </a:r>
            <a:r>
              <a:rPr lang="en-US" sz="3200" dirty="0">
                <a:solidFill>
                  <a:srgbClr val="FF0000"/>
                </a:solidFill>
              </a:rPr>
              <a:t> </a:t>
            </a:r>
            <a:r>
              <a:rPr lang="en-US" sz="3200" dirty="0" err="1">
                <a:solidFill>
                  <a:srgbClr val="FF0000"/>
                </a:solidFill>
              </a:rPr>
              <a:t>về</a:t>
            </a:r>
            <a:r>
              <a:rPr lang="en-US" sz="3200" dirty="0">
                <a:solidFill>
                  <a:srgbClr val="FF0000"/>
                </a:solidFill>
              </a:rPr>
              <a:t> </a:t>
            </a:r>
            <a:r>
              <a:rPr lang="en-US" sz="3200" dirty="0" err="1">
                <a:solidFill>
                  <a:srgbClr val="FF0000"/>
                </a:solidFill>
              </a:rPr>
              <a:t>quốc</a:t>
            </a:r>
            <a:r>
              <a:rPr lang="en-US" sz="3200" dirty="0">
                <a:solidFill>
                  <a:srgbClr val="FF0000"/>
                </a:solidFill>
              </a:rPr>
              <a:t> </a:t>
            </a:r>
            <a:r>
              <a:rPr lang="en-US" sz="3200" dirty="0" err="1">
                <a:solidFill>
                  <a:srgbClr val="FF0000"/>
                </a:solidFill>
              </a:rPr>
              <a:t>gia</a:t>
            </a:r>
            <a:r>
              <a:rPr lang="en-US" sz="3200" dirty="0">
                <a:solidFill>
                  <a:srgbClr val="FF0000"/>
                </a:solidFill>
              </a:rPr>
              <a:t> </a:t>
            </a:r>
            <a:r>
              <a:rPr lang="en-US" sz="3200" dirty="0" err="1">
                <a:solidFill>
                  <a:srgbClr val="FF0000"/>
                </a:solidFill>
              </a:rPr>
              <a:t>nào</a:t>
            </a:r>
            <a:r>
              <a:rPr lang="en-US" sz="3200" dirty="0">
                <a:solidFill>
                  <a:srgbClr val="FF0000"/>
                </a:solidFill>
              </a:rPr>
              <a:t>?</a:t>
            </a:r>
          </a:p>
          <a:p>
            <a:pPr algn="ctr"/>
            <a:r>
              <a:rPr lang="en-US" sz="3200" dirty="0">
                <a:solidFill>
                  <a:srgbClr val="FF0000"/>
                </a:solidFill>
              </a:rPr>
              <a:t>2. </a:t>
            </a:r>
            <a:r>
              <a:rPr lang="en-US" sz="3200" dirty="0" err="1">
                <a:solidFill>
                  <a:srgbClr val="FF0000"/>
                </a:solidFill>
              </a:rPr>
              <a:t>Nêu</a:t>
            </a:r>
            <a:r>
              <a:rPr lang="en-US" sz="3200" dirty="0">
                <a:solidFill>
                  <a:srgbClr val="FF0000"/>
                </a:solidFill>
              </a:rPr>
              <a:t> </a:t>
            </a:r>
            <a:r>
              <a:rPr lang="en-US" sz="3200" dirty="0" err="1">
                <a:solidFill>
                  <a:srgbClr val="FF0000"/>
                </a:solidFill>
              </a:rPr>
              <a:t>một</a:t>
            </a:r>
            <a:r>
              <a:rPr lang="en-US" sz="3200" dirty="0">
                <a:solidFill>
                  <a:srgbClr val="FF0000"/>
                </a:solidFill>
              </a:rPr>
              <a:t> </a:t>
            </a:r>
            <a:r>
              <a:rPr lang="en-US" sz="3200" dirty="0" err="1">
                <a:solidFill>
                  <a:srgbClr val="FF0000"/>
                </a:solidFill>
              </a:rPr>
              <a:t>vài</a:t>
            </a:r>
            <a:r>
              <a:rPr lang="en-US" sz="3200" dirty="0">
                <a:solidFill>
                  <a:srgbClr val="FF0000"/>
                </a:solidFill>
              </a:rPr>
              <a:t> </a:t>
            </a:r>
            <a:r>
              <a:rPr lang="en-US" sz="3200" dirty="0" err="1">
                <a:solidFill>
                  <a:srgbClr val="FF0000"/>
                </a:solidFill>
              </a:rPr>
              <a:t>hiểu</a:t>
            </a:r>
            <a:r>
              <a:rPr lang="en-US" sz="3200" dirty="0">
                <a:solidFill>
                  <a:srgbClr val="FF0000"/>
                </a:solidFill>
              </a:rPr>
              <a:t> </a:t>
            </a:r>
            <a:r>
              <a:rPr lang="en-US" sz="3200" dirty="0" err="1">
                <a:solidFill>
                  <a:srgbClr val="FF0000"/>
                </a:solidFill>
              </a:rPr>
              <a:t>biết</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em</a:t>
            </a:r>
            <a:r>
              <a:rPr lang="en-US" sz="3200" dirty="0">
                <a:solidFill>
                  <a:srgbClr val="FF0000"/>
                </a:solidFill>
              </a:rPr>
              <a:t> </a:t>
            </a:r>
            <a:r>
              <a:rPr lang="en-US" sz="3200" dirty="0" err="1">
                <a:solidFill>
                  <a:srgbClr val="FF0000"/>
                </a:solidFill>
              </a:rPr>
              <a:t>về</a:t>
            </a:r>
            <a:r>
              <a:rPr lang="en-US" sz="3200" dirty="0">
                <a:solidFill>
                  <a:srgbClr val="FF0000"/>
                </a:solidFill>
              </a:rPr>
              <a:t> </a:t>
            </a:r>
            <a:r>
              <a:rPr lang="en-US" sz="3200" dirty="0" err="1">
                <a:solidFill>
                  <a:srgbClr val="FF0000"/>
                </a:solidFill>
              </a:rPr>
              <a:t>quốc</a:t>
            </a:r>
            <a:r>
              <a:rPr lang="en-US" sz="3200" dirty="0">
                <a:solidFill>
                  <a:srgbClr val="FF0000"/>
                </a:solidFill>
              </a:rPr>
              <a:t> </a:t>
            </a:r>
            <a:r>
              <a:rPr lang="en-US" sz="3200" dirty="0" err="1">
                <a:solidFill>
                  <a:srgbClr val="FF0000"/>
                </a:solidFill>
              </a:rPr>
              <a:t>gia</a:t>
            </a:r>
            <a:r>
              <a:rPr lang="en-US" sz="3200" dirty="0">
                <a:solidFill>
                  <a:srgbClr val="FF0000"/>
                </a:solidFill>
              </a:rPr>
              <a:t> </a:t>
            </a:r>
            <a:r>
              <a:rPr lang="en-US" sz="3200" dirty="0" err="1">
                <a:solidFill>
                  <a:srgbClr val="FF0000"/>
                </a:solidFill>
              </a:rPr>
              <a:t>đó</a:t>
            </a:r>
            <a:r>
              <a:rPr lang="en-US" sz="3200" dirty="0">
                <a:solidFill>
                  <a:srgbClr val="FF0000"/>
                </a:solidFill>
              </a:rPr>
              <a:t>?</a:t>
            </a:r>
          </a:p>
        </p:txBody>
      </p:sp>
    </p:spTree>
    <p:extLst>
      <p:ext uri="{BB962C8B-B14F-4D97-AF65-F5344CB8AC3E}">
        <p14:creationId xmlns:p14="http://schemas.microsoft.com/office/powerpoint/2010/main" val="133245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836024" y="927463"/>
            <a:ext cx="10267406"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6000" dirty="0" err="1">
                <a:solidFill>
                  <a:srgbClr val="FFFF00"/>
                </a:solidFill>
                <a:latin typeface="Times New Roman" panose="02020603050405020304" pitchFamily="18" charset="0"/>
                <a:cs typeface="Times New Roman" panose="02020603050405020304" pitchFamily="18" charset="0"/>
              </a:rPr>
              <a:t>Tiết</a:t>
            </a:r>
            <a:r>
              <a:rPr lang="en-US" sz="6000" dirty="0">
                <a:solidFill>
                  <a:srgbClr val="FFFF00"/>
                </a:solidFill>
                <a:latin typeface="Times New Roman" panose="02020603050405020304" pitchFamily="18" charset="0"/>
                <a:cs typeface="Times New Roman" panose="02020603050405020304" pitchFamily="18" charset="0"/>
              </a:rPr>
              <a:t> 6- </a:t>
            </a:r>
            <a:r>
              <a:rPr lang="en-US" sz="6000" dirty="0" err="1">
                <a:solidFill>
                  <a:srgbClr val="FFFF00"/>
                </a:solidFill>
                <a:latin typeface="Times New Roman" panose="02020603050405020304" pitchFamily="18" charset="0"/>
                <a:cs typeface="Times New Roman" panose="02020603050405020304" pitchFamily="18" charset="0"/>
              </a:rPr>
              <a:t>Bài</a:t>
            </a:r>
            <a:r>
              <a:rPr lang="en-US" sz="6000" dirty="0">
                <a:solidFill>
                  <a:srgbClr val="FFFF00"/>
                </a:solidFill>
                <a:latin typeface="Times New Roman" panose="02020603050405020304" pitchFamily="18" charset="0"/>
                <a:cs typeface="Times New Roman" panose="02020603050405020304" pitchFamily="18" charset="0"/>
              </a:rPr>
              <a:t> 5</a:t>
            </a:r>
          </a:p>
          <a:p>
            <a:pPr algn="ctr"/>
            <a:r>
              <a:rPr lang="en-US" sz="6000" b="1" dirty="0">
                <a:solidFill>
                  <a:srgbClr val="FFFF00"/>
                </a:solidFill>
                <a:latin typeface="Times New Roman" panose="02020603050405020304" pitchFamily="18" charset="0"/>
                <a:cs typeface="Times New Roman" panose="02020603050405020304" pitchFamily="18" charset="0"/>
              </a:rPr>
              <a:t>ẤN ĐỘ THỜI PHONG KIẾN</a:t>
            </a:r>
          </a:p>
        </p:txBody>
      </p:sp>
    </p:spTree>
    <p:extLst>
      <p:ext uri="{BB962C8B-B14F-4D97-AF65-F5344CB8AC3E}">
        <p14:creationId xmlns:p14="http://schemas.microsoft.com/office/powerpoint/2010/main" val="406429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4281941"/>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6 -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5. ẤN ĐỘ THỜI PHONG KIẾN</a:t>
            </a:r>
          </a:p>
          <a:p>
            <a:pPr algn="ctr"/>
            <a:endParaRPr lang="en-US" sz="4000" b="1" dirty="0">
              <a:solidFill>
                <a:srgbClr val="FF0000"/>
              </a:solidFill>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n-US" sz="3600"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cs typeface="Times New Roman" panose="02020603050405020304" pitchFamily="18" charset="0"/>
              </a:rPr>
              <a:t>Những</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trang</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sử</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đầu</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tiên</a:t>
            </a:r>
            <a:r>
              <a:rPr lang="en-US" sz="3200" b="1" dirty="0">
                <a:solidFill>
                  <a:srgbClr val="C00000"/>
                </a:solidFill>
                <a:cs typeface="Times New Roman" panose="02020603050405020304" pitchFamily="18" charset="0"/>
              </a:rPr>
              <a:t> </a:t>
            </a:r>
            <a:r>
              <a:rPr lang="en-US" sz="3200" b="1" i="1" dirty="0">
                <a:solidFill>
                  <a:srgbClr val="0070C0"/>
                </a:solidFill>
                <a:cs typeface="Times New Roman" panose="02020603050405020304" pitchFamily="18" charset="0"/>
              </a:rPr>
              <a:t>(HS </a:t>
            </a:r>
            <a:r>
              <a:rPr lang="en-US" sz="3200" b="1" i="1" dirty="0" err="1">
                <a:solidFill>
                  <a:srgbClr val="0070C0"/>
                </a:solidFill>
                <a:cs typeface="Times New Roman" panose="02020603050405020304" pitchFamily="18" charset="0"/>
              </a:rPr>
              <a:t>tự</a:t>
            </a:r>
            <a:r>
              <a:rPr lang="en-US" sz="3200" b="1" i="1" dirty="0">
                <a:solidFill>
                  <a:srgbClr val="0070C0"/>
                </a:solidFill>
                <a:cs typeface="Times New Roman" panose="02020603050405020304" pitchFamily="18" charset="0"/>
              </a:rPr>
              <a:t> </a:t>
            </a:r>
            <a:r>
              <a:rPr lang="en-US" sz="3200" b="1" i="1" dirty="0" err="1">
                <a:solidFill>
                  <a:srgbClr val="0070C0"/>
                </a:solidFill>
                <a:cs typeface="Times New Roman" panose="02020603050405020304" pitchFamily="18" charset="0"/>
              </a:rPr>
              <a:t>đọc</a:t>
            </a:r>
            <a:r>
              <a:rPr lang="en-US" sz="3200" b="1" i="1" dirty="0">
                <a:solidFill>
                  <a:srgbClr val="0070C0"/>
                </a:solidFill>
                <a:cs typeface="Times New Roman" panose="02020603050405020304" pitchFamily="18" charset="0"/>
              </a:rPr>
              <a:t> )</a:t>
            </a:r>
          </a:p>
          <a:p>
            <a:pPr marL="342900" indent="-342900" algn="just">
              <a:lnSpc>
                <a:spcPct val="150000"/>
              </a:lnSpc>
              <a:buAutoNum type="arabicPeriod"/>
            </a:pP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Ấn</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Độ</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thời</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phong</a:t>
            </a:r>
            <a:r>
              <a:rPr lang="en-US" sz="3200" b="1" dirty="0">
                <a:solidFill>
                  <a:srgbClr val="C00000"/>
                </a:solidFill>
                <a:cs typeface="Times New Roman" panose="02020603050405020304" pitchFamily="18" charset="0"/>
              </a:rPr>
              <a:t> </a:t>
            </a:r>
            <a:r>
              <a:rPr lang="en-US" sz="3200" b="1" dirty="0" err="1">
                <a:solidFill>
                  <a:srgbClr val="C00000"/>
                </a:solidFill>
                <a:cs typeface="Times New Roman" panose="02020603050405020304" pitchFamily="18" charset="0"/>
              </a:rPr>
              <a:t>kiến</a:t>
            </a:r>
            <a:endParaRPr lang="en-US" sz="3200" b="1" dirty="0">
              <a:solidFill>
                <a:srgbClr val="C00000"/>
              </a:solidFill>
              <a:cs typeface="Times New Roman" panose="02020603050405020304" pitchFamily="18" charset="0"/>
            </a:endParaRPr>
          </a:p>
          <a:p>
            <a:pPr algn="just">
              <a:lnSpc>
                <a:spcPct val="150000"/>
              </a:lnSpc>
            </a:pPr>
            <a:r>
              <a:rPr lang="pt-BR" sz="3200" b="1" dirty="0"/>
              <a:t>             Hướng dẫn HS lập bảng niên biểu</a:t>
            </a:r>
          </a:p>
          <a:p>
            <a:pPr algn="just">
              <a:lnSpc>
                <a:spcPct val="150000"/>
              </a:lnSpc>
            </a:pPr>
            <a:r>
              <a:rPr lang="pt-BR" sz="3200" b="1" dirty="0">
                <a:solidFill>
                  <a:srgbClr val="C00000"/>
                </a:solidFill>
                <a:cs typeface="Times New Roman" panose="02020603050405020304" pitchFamily="18" charset="0"/>
              </a:rPr>
              <a:t>3. Văn hóa Ấn Độ</a:t>
            </a:r>
            <a:endParaRPr lang="en-US" sz="3200"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365609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9825944"/>
              </p:ext>
            </p:extLst>
          </p:nvPr>
        </p:nvGraphicFramePr>
        <p:xfrm>
          <a:off x="3200400" y="1159329"/>
          <a:ext cx="8991600" cy="4210596"/>
        </p:xfrm>
        <a:graphic>
          <a:graphicData uri="http://schemas.openxmlformats.org/drawingml/2006/table">
            <a:tbl>
              <a:tblPr firstRow="1" bandRow="1">
                <a:tableStyleId>{5C22544A-7EE6-4342-B048-85BDC9FD1C3A}</a:tableStyleId>
              </a:tblPr>
              <a:tblGrid>
                <a:gridCol w="2247900">
                  <a:extLst>
                    <a:ext uri="{9D8B030D-6E8A-4147-A177-3AD203B41FA5}">
                      <a16:colId xmlns:a16="http://schemas.microsoft.com/office/drawing/2014/main" val="2282831633"/>
                    </a:ext>
                  </a:extLst>
                </a:gridCol>
                <a:gridCol w="2247900">
                  <a:extLst>
                    <a:ext uri="{9D8B030D-6E8A-4147-A177-3AD203B41FA5}">
                      <a16:colId xmlns:a16="http://schemas.microsoft.com/office/drawing/2014/main" val="1766000045"/>
                    </a:ext>
                  </a:extLst>
                </a:gridCol>
                <a:gridCol w="2247900">
                  <a:extLst>
                    <a:ext uri="{9D8B030D-6E8A-4147-A177-3AD203B41FA5}">
                      <a16:colId xmlns:a16="http://schemas.microsoft.com/office/drawing/2014/main" val="2503752551"/>
                    </a:ext>
                  </a:extLst>
                </a:gridCol>
                <a:gridCol w="2247900">
                  <a:extLst>
                    <a:ext uri="{9D8B030D-6E8A-4147-A177-3AD203B41FA5}">
                      <a16:colId xmlns:a16="http://schemas.microsoft.com/office/drawing/2014/main" val="3779378308"/>
                    </a:ext>
                  </a:extLst>
                </a:gridCol>
              </a:tblGrid>
              <a:tr h="1328058">
                <a:tc>
                  <a:txBody>
                    <a:bodyPr/>
                    <a:lstStyle/>
                    <a:p>
                      <a:pPr algn="ctr"/>
                      <a:endParaRPr lang="en-US" sz="3200" dirty="0">
                        <a:solidFill>
                          <a:srgbClr val="002060"/>
                        </a:solidFill>
                        <a:latin typeface="Times New Roman" panose="02020603050405020304" pitchFamily="18" charset="0"/>
                        <a:cs typeface="Times New Roman" panose="02020603050405020304" pitchFamily="18" charset="0"/>
                      </a:endParaRPr>
                    </a:p>
                    <a:p>
                      <a:pPr algn="ctr"/>
                      <a:r>
                        <a:rPr lang="en-US" sz="3200" dirty="0" err="1">
                          <a:solidFill>
                            <a:srgbClr val="002060"/>
                          </a:solidFill>
                          <a:latin typeface="Times New Roman" panose="02020603050405020304" pitchFamily="18" charset="0"/>
                          <a:cs typeface="Times New Roman" panose="02020603050405020304" pitchFamily="18" charset="0"/>
                        </a:rPr>
                        <a:t>Vương</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triều</a:t>
                      </a:r>
                      <a:endParaRPr lang="en-US" sz="3200"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sz="3200" dirty="0">
                        <a:solidFill>
                          <a:srgbClr val="002060"/>
                        </a:solidFill>
                        <a:latin typeface="Times New Roman" panose="02020603050405020304" pitchFamily="18" charset="0"/>
                        <a:cs typeface="Times New Roman" panose="02020603050405020304" pitchFamily="18" charset="0"/>
                      </a:endParaRPr>
                    </a:p>
                    <a:p>
                      <a:pPr algn="ctr"/>
                      <a:r>
                        <a:rPr lang="en-US" sz="3200" dirty="0">
                          <a:solidFill>
                            <a:srgbClr val="002060"/>
                          </a:solidFill>
                          <a:latin typeface="Times New Roman" panose="02020603050405020304" pitchFamily="18" charset="0"/>
                          <a:cs typeface="Times New Roman" panose="02020603050405020304" pitchFamily="18" charset="0"/>
                        </a:rPr>
                        <a:t>GÚP-TA</a:t>
                      </a:r>
                    </a:p>
                  </a:txBody>
                  <a:tcPr/>
                </a:tc>
                <a:tc>
                  <a:txBody>
                    <a:bodyPr/>
                    <a:lstStyle/>
                    <a:p>
                      <a:pPr algn="ctr"/>
                      <a:endParaRPr lang="en-US" sz="3200" dirty="0">
                        <a:solidFill>
                          <a:srgbClr val="002060"/>
                        </a:solidFill>
                        <a:latin typeface="Times New Roman" panose="02020603050405020304" pitchFamily="18" charset="0"/>
                        <a:cs typeface="Times New Roman" panose="02020603050405020304" pitchFamily="18" charset="0"/>
                      </a:endParaRPr>
                    </a:p>
                    <a:p>
                      <a:pPr algn="ctr"/>
                      <a:r>
                        <a:rPr lang="en-US" sz="3200" dirty="0">
                          <a:solidFill>
                            <a:srgbClr val="002060"/>
                          </a:solidFill>
                          <a:latin typeface="Times New Roman" panose="02020603050405020304" pitchFamily="18" charset="0"/>
                          <a:cs typeface="Times New Roman" panose="02020603050405020304" pitchFamily="18" charset="0"/>
                        </a:rPr>
                        <a:t>HỒI</a:t>
                      </a:r>
                      <a:r>
                        <a:rPr lang="en-US" sz="3200" baseline="0" dirty="0">
                          <a:solidFill>
                            <a:srgbClr val="002060"/>
                          </a:solidFill>
                          <a:latin typeface="Times New Roman" panose="02020603050405020304" pitchFamily="18" charset="0"/>
                          <a:cs typeface="Times New Roman" panose="02020603050405020304" pitchFamily="18" charset="0"/>
                        </a:rPr>
                        <a:t> GIÁO </a:t>
                      </a:r>
                    </a:p>
                    <a:p>
                      <a:pPr algn="ctr"/>
                      <a:r>
                        <a:rPr lang="en-US" sz="3200" baseline="0" dirty="0">
                          <a:solidFill>
                            <a:srgbClr val="002060"/>
                          </a:solidFill>
                          <a:latin typeface="Times New Roman" panose="02020603050405020304" pitchFamily="18" charset="0"/>
                          <a:cs typeface="Times New Roman" panose="02020603050405020304" pitchFamily="18" charset="0"/>
                        </a:rPr>
                        <a:t>ĐÊ-LI</a:t>
                      </a:r>
                      <a:endParaRPr lang="en-US" sz="3200"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sz="3200" dirty="0">
                        <a:solidFill>
                          <a:srgbClr val="002060"/>
                        </a:solidFill>
                        <a:latin typeface="Times New Roman" panose="02020603050405020304" pitchFamily="18" charset="0"/>
                        <a:cs typeface="Times New Roman" panose="02020603050405020304" pitchFamily="18" charset="0"/>
                      </a:endParaRPr>
                    </a:p>
                    <a:p>
                      <a:pPr algn="ctr"/>
                      <a:r>
                        <a:rPr lang="en-US" sz="3200" dirty="0">
                          <a:solidFill>
                            <a:srgbClr val="002060"/>
                          </a:solidFill>
                          <a:latin typeface="Times New Roman" panose="02020603050405020304" pitchFamily="18" charset="0"/>
                          <a:cs typeface="Times New Roman" panose="02020603050405020304" pitchFamily="18" charset="0"/>
                        </a:rPr>
                        <a:t>MÔ</a:t>
                      </a:r>
                      <a:r>
                        <a:rPr lang="en-US" sz="3200" baseline="0" dirty="0">
                          <a:solidFill>
                            <a:srgbClr val="002060"/>
                          </a:solidFill>
                          <a:latin typeface="Times New Roman" panose="02020603050405020304" pitchFamily="18" charset="0"/>
                          <a:cs typeface="Times New Roman" panose="02020603050405020304" pitchFamily="18" charset="0"/>
                        </a:rPr>
                        <a:t>-GÔN</a:t>
                      </a:r>
                      <a:endParaRPr lang="en-US" sz="3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3749030"/>
                  </a:ext>
                </a:extLst>
              </a:tr>
              <a:tr h="1328058">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Thời</a:t>
                      </a:r>
                      <a:r>
                        <a:rPr lang="en-US" sz="3200" baseline="0">
                          <a:solidFill>
                            <a:srgbClr val="FF0000"/>
                          </a:solidFill>
                          <a:latin typeface="Times New Roman" panose="02020603050405020304" pitchFamily="18" charset="0"/>
                          <a:cs typeface="Times New Roman" panose="02020603050405020304" pitchFamily="18" charset="0"/>
                        </a:rPr>
                        <a:t> gian</a:t>
                      </a:r>
                      <a:endParaRPr lang="en-US"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IV – VI </a:t>
                      </a:r>
                    </a:p>
                  </a:txBody>
                  <a:tcPr/>
                </a:tc>
                <a:tc>
                  <a:txBody>
                    <a:bodyPr/>
                    <a:lstStyle/>
                    <a:p>
                      <a:pPr algn="ctr"/>
                      <a:r>
                        <a:rPr lang="en-US" sz="3200" dirty="0">
                          <a:latin typeface="Times New Roman" panose="02020603050405020304" pitchFamily="18" charset="0"/>
                          <a:cs typeface="Times New Roman" panose="02020603050405020304" pitchFamily="18" charset="0"/>
                        </a:rPr>
                        <a:t>XII</a:t>
                      </a:r>
                      <a:r>
                        <a:rPr lang="en-US" sz="3200" baseline="0" dirty="0">
                          <a:latin typeface="Times New Roman" panose="02020603050405020304" pitchFamily="18" charset="0"/>
                          <a:cs typeface="Times New Roman" panose="02020603050405020304" pitchFamily="18" charset="0"/>
                        </a:rPr>
                        <a:t> – XVI </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XVI – XIX </a:t>
                      </a:r>
                    </a:p>
                  </a:txBody>
                  <a:tcPr/>
                </a:tc>
                <a:extLst>
                  <a:ext uri="{0D108BD9-81ED-4DB2-BD59-A6C34878D82A}">
                    <a16:rowId xmlns:a16="http://schemas.microsoft.com/office/drawing/2014/main" val="1363404863"/>
                  </a:ext>
                </a:extLst>
              </a:tr>
              <a:tr h="13280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Times New Roman" panose="02020603050405020304" pitchFamily="18" charset="0"/>
                          <a:cs typeface="Times New Roman" panose="02020603050405020304" pitchFamily="18" charset="0"/>
                        </a:rPr>
                        <a:t>Đặc</a:t>
                      </a:r>
                      <a:r>
                        <a:rPr lang="en-US" sz="3200" dirty="0">
                          <a:solidFill>
                            <a:srgbClr val="FF0000"/>
                          </a:solidFill>
                          <a:latin typeface="Times New Roman" panose="02020603050405020304" pitchFamily="18" charset="0"/>
                          <a:cs typeface="Times New Roman" panose="02020603050405020304" pitchFamily="18" charset="0"/>
                        </a:rPr>
                        <a:t> tr</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a:solidFill>
                            <a:srgbClr val="FF0000"/>
                          </a:solidFill>
                          <a:latin typeface="Times New Roman" panose="02020603050405020304" pitchFamily="18" charset="0"/>
                          <a:cs typeface="Times New Roman" panose="02020603050405020304" pitchFamily="18" charset="0"/>
                        </a:rPr>
                        <a:t>ng</a:t>
                      </a:r>
                    </a:p>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indent="0" algn="just">
                        <a:buFontTx/>
                        <a:buNone/>
                      </a:pPr>
                      <a:endParaRPr lang="en-US" sz="2800" dirty="0">
                        <a:latin typeface="Times New Roman" panose="02020603050405020304" pitchFamily="18" charset="0"/>
                        <a:cs typeface="Times New Roman" panose="02020603050405020304" pitchFamily="18" charset="0"/>
                      </a:endParaRP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1172253"/>
                  </a:ext>
                </a:extLst>
              </a:tr>
            </a:tbl>
          </a:graphicData>
        </a:graphic>
      </p:graphicFrame>
      <p:sp>
        <p:nvSpPr>
          <p:cNvPr id="3" name="Double Wave 2">
            <a:extLst>
              <a:ext uri="{FF2B5EF4-FFF2-40B4-BE49-F238E27FC236}">
                <a16:creationId xmlns:a16="http://schemas.microsoft.com/office/drawing/2014/main" id="{18302616-75B2-4548-9B6A-28CEAE98873E}"/>
              </a:ext>
            </a:extLst>
          </p:cNvPr>
          <p:cNvSpPr/>
          <p:nvPr/>
        </p:nvSpPr>
        <p:spPr>
          <a:xfrm>
            <a:off x="5445" y="2465617"/>
            <a:ext cx="2966355" cy="2816323"/>
          </a:xfrm>
          <a:prstGeom prst="doubleWave">
            <a:avLst>
              <a:gd name="adj1" fmla="val 6250"/>
              <a:gd name="adj2" fmla="val -11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Ấn</a:t>
            </a:r>
            <a:r>
              <a:rPr lang="en-US" sz="2800" dirty="0">
                <a:solidFill>
                  <a:schemeClr val="tx1"/>
                </a:solidFill>
              </a:rPr>
              <a:t> </a:t>
            </a:r>
            <a:r>
              <a:rPr lang="en-US" sz="2800" dirty="0" err="1">
                <a:solidFill>
                  <a:schemeClr val="tx1"/>
                </a:solidFill>
              </a:rPr>
              <a:t>Độ</a:t>
            </a:r>
            <a:r>
              <a:rPr lang="en-US" sz="2800" dirty="0">
                <a:solidFill>
                  <a:schemeClr val="tx1"/>
                </a:solidFill>
              </a:rPr>
              <a:t> </a:t>
            </a:r>
            <a:r>
              <a:rPr lang="en-US" sz="2800" dirty="0" err="1">
                <a:solidFill>
                  <a:schemeClr val="tx1"/>
                </a:solidFill>
              </a:rPr>
              <a:t>thời</a:t>
            </a:r>
            <a:r>
              <a:rPr lang="en-US" sz="2800" dirty="0">
                <a:solidFill>
                  <a:schemeClr val="tx1"/>
                </a:solidFill>
              </a:rPr>
              <a:t> </a:t>
            </a:r>
            <a:r>
              <a:rPr lang="en-US" sz="2800" dirty="0" err="1">
                <a:solidFill>
                  <a:schemeClr val="tx1"/>
                </a:solidFill>
              </a:rPr>
              <a:t>phong</a:t>
            </a:r>
            <a:r>
              <a:rPr lang="en-US" sz="2800" dirty="0">
                <a:solidFill>
                  <a:schemeClr val="tx1"/>
                </a:solidFill>
              </a:rPr>
              <a:t> </a:t>
            </a:r>
            <a:r>
              <a:rPr lang="en-US" sz="2800" dirty="0" err="1">
                <a:solidFill>
                  <a:schemeClr val="tx1"/>
                </a:solidFill>
              </a:rPr>
              <a:t>kiến</a:t>
            </a:r>
            <a:r>
              <a:rPr lang="en-US" sz="2800" dirty="0">
                <a:solidFill>
                  <a:schemeClr val="tx1"/>
                </a:solidFill>
              </a:rPr>
              <a:t> </a:t>
            </a:r>
            <a:r>
              <a:rPr lang="en-US" sz="2800" dirty="0" err="1">
                <a:solidFill>
                  <a:schemeClr val="tx1"/>
                </a:solidFill>
              </a:rPr>
              <a:t>trải</a:t>
            </a:r>
            <a:r>
              <a:rPr lang="en-US" sz="2800" dirty="0">
                <a:solidFill>
                  <a:schemeClr val="tx1"/>
                </a:solidFill>
              </a:rPr>
              <a:t> qua </a:t>
            </a:r>
            <a:r>
              <a:rPr lang="en-US" sz="2800" dirty="0" err="1">
                <a:solidFill>
                  <a:schemeClr val="tx1"/>
                </a:solidFill>
              </a:rPr>
              <a:t>những</a:t>
            </a:r>
            <a:r>
              <a:rPr lang="en-US" sz="2800" dirty="0">
                <a:solidFill>
                  <a:schemeClr val="tx1"/>
                </a:solidFill>
              </a:rPr>
              <a:t> </a:t>
            </a:r>
            <a:r>
              <a:rPr lang="en-US" sz="2800" dirty="0" err="1">
                <a:solidFill>
                  <a:schemeClr val="tx1"/>
                </a:solidFill>
              </a:rPr>
              <a:t>giai</a:t>
            </a:r>
            <a:r>
              <a:rPr lang="en-US" sz="2800" dirty="0">
                <a:solidFill>
                  <a:schemeClr val="tx1"/>
                </a:solidFill>
              </a:rPr>
              <a:t> </a:t>
            </a:r>
            <a:r>
              <a:rPr lang="en-US" sz="2800" dirty="0" err="1">
                <a:solidFill>
                  <a:schemeClr val="tx1"/>
                </a:solidFill>
              </a:rPr>
              <a:t>đạn</a:t>
            </a:r>
            <a:r>
              <a:rPr lang="en-US" sz="2800" dirty="0">
                <a:solidFill>
                  <a:schemeClr val="tx1"/>
                </a:solidFill>
              </a:rPr>
              <a:t> </a:t>
            </a: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a:t>
            </a:r>
            <a:r>
              <a:rPr lang="en-US" sz="2800" dirty="0" err="1">
                <a:solidFill>
                  <a:schemeClr val="tx1"/>
                </a:solidFill>
              </a:rPr>
              <a:t>nào</a:t>
            </a:r>
            <a:r>
              <a:rPr lang="en-US" sz="2800" dirty="0">
                <a:solidFill>
                  <a:schemeClr val="tx1"/>
                </a:solidFill>
              </a:rPr>
              <a:t>?</a:t>
            </a:r>
          </a:p>
        </p:txBody>
      </p:sp>
      <p:pic>
        <p:nvPicPr>
          <p:cNvPr id="5" name="Content Placeholder 4">
            <a:extLst>
              <a:ext uri="{FF2B5EF4-FFF2-40B4-BE49-F238E27FC236}">
                <a16:creationId xmlns:a16="http://schemas.microsoft.com/office/drawing/2014/main" id="{B156FD66-75CD-4A8D-A679-9AEE2379EB7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873" y="109908"/>
            <a:ext cx="1521229" cy="2439785"/>
          </a:xfrm>
          <a:prstGeom prst="rect">
            <a:avLst/>
          </a:prstGeom>
        </p:spPr>
      </p:pic>
      <p:sp>
        <p:nvSpPr>
          <p:cNvPr id="2" name="Rectangle 1">
            <a:extLst>
              <a:ext uri="{FF2B5EF4-FFF2-40B4-BE49-F238E27FC236}">
                <a16:creationId xmlns:a16="http://schemas.microsoft.com/office/drawing/2014/main" id="{5FE1F202-C5B9-42C6-977B-77EE28E3999F}"/>
              </a:ext>
            </a:extLst>
          </p:cNvPr>
          <p:cNvSpPr/>
          <p:nvPr/>
        </p:nvSpPr>
        <p:spPr>
          <a:xfrm>
            <a:off x="1525463" y="190888"/>
            <a:ext cx="4979248" cy="646331"/>
          </a:xfrm>
          <a:prstGeom prst="rect">
            <a:avLst/>
          </a:prstGeom>
        </p:spPr>
        <p:txBody>
          <a:bodyPr wrap="none">
            <a:spAutoFit/>
          </a:bodyPr>
          <a:lstStyle/>
          <a:p>
            <a:pPr algn="ctr"/>
            <a:r>
              <a:rPr lang="en-US" sz="3600" b="1" dirty="0">
                <a:solidFill>
                  <a:srgbClr val="C00000"/>
                </a:solidFill>
                <a:cs typeface="Times New Roman" panose="02020603050405020304" pitchFamily="18" charset="0"/>
              </a:rPr>
              <a:t>2. </a:t>
            </a:r>
            <a:r>
              <a:rPr lang="en-US" sz="3600" b="1" dirty="0" err="1">
                <a:solidFill>
                  <a:srgbClr val="C00000"/>
                </a:solidFill>
                <a:cs typeface="Times New Roman" panose="02020603050405020304" pitchFamily="18" charset="0"/>
              </a:rPr>
              <a:t>Ấn</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Độ</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thời</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phong</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kiến</a:t>
            </a:r>
            <a:endParaRPr lang="en-US" sz="3600" dirty="0"/>
          </a:p>
        </p:txBody>
      </p:sp>
    </p:spTree>
    <p:extLst>
      <p:ext uri="{BB962C8B-B14F-4D97-AF65-F5344CB8AC3E}">
        <p14:creationId xmlns:p14="http://schemas.microsoft.com/office/powerpoint/2010/main" val="25919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CEC85B-8188-4D60-822C-2DDACAAF8935}"/>
              </a:ext>
            </a:extLst>
          </p:cNvPr>
          <p:cNvSpPr>
            <a:spLocks noGrp="1"/>
          </p:cNvSpPr>
          <p:nvPr>
            <p:ph type="subTitle" idx="1"/>
          </p:nvPr>
        </p:nvSpPr>
        <p:spPr/>
        <p:txBody>
          <a:bodyPr/>
          <a:lstStyle/>
          <a:p>
            <a:endParaRPr lang="en-US"/>
          </a:p>
        </p:txBody>
      </p:sp>
      <p:sp>
        <p:nvSpPr>
          <p:cNvPr id="4" name="Cloud Callout 4">
            <a:extLst>
              <a:ext uri="{FF2B5EF4-FFF2-40B4-BE49-F238E27FC236}">
                <a16:creationId xmlns:a16="http://schemas.microsoft.com/office/drawing/2014/main" id="{831E4CE0-E358-448D-B5EF-DECC362AC545}"/>
              </a:ext>
            </a:extLst>
          </p:cNvPr>
          <p:cNvSpPr/>
          <p:nvPr/>
        </p:nvSpPr>
        <p:spPr>
          <a:xfrm>
            <a:off x="152400" y="332012"/>
            <a:ext cx="7467600" cy="4114800"/>
          </a:xfrm>
          <a:prstGeom prst="cloudCallout">
            <a:avLst>
              <a:gd name="adj1" fmla="val -22905"/>
              <a:gd name="adj2" fmla="val 64893"/>
            </a:avLst>
          </a:prstGeom>
          <a:blipFill>
            <a:blip r:embed="rId2"/>
            <a:tile tx="0" ty="0" sx="100000" sy="100000" flip="none" algn="tl"/>
          </a:blip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3600" i="1" dirty="0"/>
              <a:t> Sự phát triển của </a:t>
            </a:r>
            <a:r>
              <a:rPr lang="vi-VN" sz="3600" i="1" dirty="0"/>
              <a:t>Ấ</a:t>
            </a:r>
            <a:r>
              <a:rPr lang="pt-BR" sz="3600" i="1" dirty="0"/>
              <a:t>n Độ dưới vương triều Gúp-ta được biểu hiện như thế nào?</a:t>
            </a:r>
            <a:endParaRPr lang="en-US" sz="3600" b="1" dirty="0">
              <a:solidFill>
                <a:srgbClr val="002060"/>
              </a:solidFill>
              <a:cs typeface="Times New Roman" pitchFamily="18" charset="0"/>
            </a:endParaRPr>
          </a:p>
        </p:txBody>
      </p:sp>
    </p:spTree>
    <p:extLst>
      <p:ext uri="{BB962C8B-B14F-4D97-AF65-F5344CB8AC3E}">
        <p14:creationId xmlns:p14="http://schemas.microsoft.com/office/powerpoint/2010/main" val="75846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r: 6 Points 2">
            <a:extLst>
              <a:ext uri="{FF2B5EF4-FFF2-40B4-BE49-F238E27FC236}">
                <a16:creationId xmlns:a16="http://schemas.microsoft.com/office/drawing/2014/main" id="{6BAB8454-D869-476D-89E6-0DD2BCFA7922}"/>
              </a:ext>
            </a:extLst>
          </p:cNvPr>
          <p:cNvSpPr/>
          <p:nvPr/>
        </p:nvSpPr>
        <p:spPr>
          <a:xfrm>
            <a:off x="1306286" y="293914"/>
            <a:ext cx="9862457" cy="4261757"/>
          </a:xfrm>
          <a:prstGeom prst="star6">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i="1" dirty="0">
                <a:solidFill>
                  <a:schemeClr val="tx1"/>
                </a:solidFill>
              </a:rPr>
              <a:t>Em hãy nêu </a:t>
            </a:r>
            <a:r>
              <a:rPr lang="pt-BR" sz="3200" i="1" dirty="0">
                <a:solidFill>
                  <a:schemeClr val="tx1"/>
                </a:solidFill>
              </a:rPr>
              <a:t>những chính sách cai trị </a:t>
            </a:r>
            <a:r>
              <a:rPr lang="vi-VN" sz="3200" i="1" dirty="0">
                <a:solidFill>
                  <a:schemeClr val="tx1"/>
                </a:solidFill>
              </a:rPr>
              <a:t>của người Hồi giáo và người Mông Cổ ở Ấ</a:t>
            </a:r>
            <a:r>
              <a:rPr lang="pt-BR" sz="3200" i="1" dirty="0">
                <a:solidFill>
                  <a:schemeClr val="tx1"/>
                </a:solidFill>
              </a:rPr>
              <a:t>n</a:t>
            </a:r>
            <a:r>
              <a:rPr lang="vi-VN" sz="3200" i="1" dirty="0">
                <a:solidFill>
                  <a:schemeClr val="tx1"/>
                </a:solidFill>
              </a:rPr>
              <a:t> Độ?</a:t>
            </a:r>
            <a:endParaRPr lang="en-US" sz="3200" dirty="0">
              <a:solidFill>
                <a:schemeClr val="tx1"/>
              </a:solidFill>
            </a:endParaRPr>
          </a:p>
        </p:txBody>
      </p:sp>
    </p:spTree>
    <p:extLst>
      <p:ext uri="{BB962C8B-B14F-4D97-AF65-F5344CB8AC3E}">
        <p14:creationId xmlns:p14="http://schemas.microsoft.com/office/powerpoint/2010/main" val="1725464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1192</Words>
  <Application>Microsoft Office PowerPoint</Application>
  <PresentationFormat>Widescreen</PresentationFormat>
  <Paragraphs>110</Paragraphs>
  <Slides>30</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#9Slide05 IcielSanelma</vt:lpstr>
      <vt:lpstr>Arial</vt:lpstr>
      <vt:lpstr>Calibri</vt:lpstr>
      <vt:lpstr>Calibri Light</vt:lpstr>
      <vt:lpstr>Cambria</vt:lpstr>
      <vt:lpstr>Times New Roman</vt:lpstr>
      <vt:lpstr>UVN Bay Buom Hep Nang</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Win7</cp:lastModifiedBy>
  <cp:revision>49</cp:revision>
  <dcterms:created xsi:type="dcterms:W3CDTF">2020-09-20T15:51:41Z</dcterms:created>
  <dcterms:modified xsi:type="dcterms:W3CDTF">2021-10-08T07:45:30Z</dcterms:modified>
</cp:coreProperties>
</file>