
<file path=[Content_Types].xml><?xml version="1.0" encoding="utf-8"?>
<Types xmlns="http://schemas.openxmlformats.org/package/2006/content-types">
  <Default Extension="mp3" ContentType="audio/mpeg"/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7"/>
  </p:notesMasterIdLst>
  <p:sldIdLst>
    <p:sldId id="277" r:id="rId2"/>
    <p:sldId id="271" r:id="rId3"/>
    <p:sldId id="272" r:id="rId4"/>
    <p:sldId id="261" r:id="rId5"/>
    <p:sldId id="268" r:id="rId6"/>
    <p:sldId id="259" r:id="rId7"/>
    <p:sldId id="264" r:id="rId8"/>
    <p:sldId id="265" r:id="rId9"/>
    <p:sldId id="269" r:id="rId10"/>
    <p:sldId id="273" r:id="rId11"/>
    <p:sldId id="275" r:id="rId12"/>
    <p:sldId id="267" r:id="rId13"/>
    <p:sldId id="270" r:id="rId14"/>
    <p:sldId id="274" r:id="rId15"/>
    <p:sldId id="276" r:id="rId16"/>
  </p:sldIdLst>
  <p:sldSz cx="18288000" cy="10287000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Montserrat Bold" panose="020B0604020202020204" charset="0"/>
      <p:regular r:id="rId22"/>
    </p:embeddedFont>
    <p:embeddedFont>
      <p:font typeface="UVN Bai Sau Nang" panose="04030905020802020C03" pitchFamily="82" charset="0"/>
      <p:regular r:id="rId23"/>
    </p:embeddedFont>
    <p:embeddedFont>
      <p:font typeface="Montserrat Classic" panose="020B0604020202020204" charset="0"/>
      <p:regular r:id="rId24"/>
    </p:embeddedFont>
    <p:embeddedFont>
      <p:font typeface="Montserrat" panose="020B0604020202020204" charset="0"/>
      <p:regular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22" autoAdjust="0"/>
  </p:normalViewPr>
  <p:slideViewPr>
    <p:cSldViewPr>
      <p:cViewPr varScale="1">
        <p:scale>
          <a:sx n="46" d="100"/>
          <a:sy n="46" d="100"/>
        </p:scale>
        <p:origin x="564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244515-9AF3-4C1B-98D1-300BF0B917D3}" type="datetimeFigureOut">
              <a:rPr lang="en-US" smtClean="0"/>
              <a:t>10/19/2022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6F6F89-274C-40AC-A38B-884285E74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0141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5" Type="http://schemas.openxmlformats.org/officeDocument/2006/relationships/image" Target="../media/image23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4.mp4"/><Relationship Id="rId1" Type="http://schemas.microsoft.com/office/2007/relationships/media" Target="../media/media4.mp4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8.jpeg"/><Relationship Id="rId12" Type="http://schemas.openxmlformats.org/officeDocument/2006/relationships/image" Target="../media/image13.png"/><Relationship Id="rId2" Type="http://schemas.openxmlformats.org/officeDocument/2006/relationships/audio" Target="../media/media2.mp3"/><Relationship Id="rId16" Type="http://schemas.openxmlformats.org/officeDocument/2006/relationships/image" Target="../media/image3.png"/><Relationship Id="rId1" Type="http://schemas.microsoft.com/office/2007/relationships/media" Target="../media/media2.mp3"/><Relationship Id="rId6" Type="http://schemas.openxmlformats.org/officeDocument/2006/relationships/image" Target="../media/image7.jp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jp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7.jpg"/><Relationship Id="rId7" Type="http://schemas.openxmlformats.org/officeDocument/2006/relationships/image" Target="../media/image15.png"/><Relationship Id="rId12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2.png"/><Relationship Id="rId5" Type="http://schemas.openxmlformats.org/officeDocument/2006/relationships/image" Target="../media/image11.jpg"/><Relationship Id="rId10" Type="http://schemas.openxmlformats.org/officeDocument/2006/relationships/image" Target="../media/image10.png"/><Relationship Id="rId4" Type="http://schemas.openxmlformats.org/officeDocument/2006/relationships/image" Target="../media/image8.jpe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8.sv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79 Background Powerpoint đẹp nhất cho bài thuyết trình chuyên nghiệp - Chia  sẻ kiến thức mỗi ngà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245"/>
            <a:ext cx="18288000" cy="1047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990600" y="2189660"/>
            <a:ext cx="11866418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0800000"/>
              </a:avLst>
            </a:prstTxWarp>
            <a:spAutoFit/>
          </a:bodyPr>
          <a:lstStyle/>
          <a:p>
            <a:pPr algn="ctr"/>
            <a:r>
              <a:rPr lang="en-US" sz="8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NHIỆT LIỆT CHÀO MỪNG QUÝ THẦY CÔ</a:t>
            </a:r>
            <a:endParaRPr lang="en-US" sz="8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99409" y="3189327"/>
            <a:ext cx="944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 DỰ GIỜ THĂM LỚP</a:t>
            </a:r>
            <a:endParaRPr lang="en-US" sz="48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600" y="5054103"/>
            <a:ext cx="11277600" cy="2529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4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</a:t>
            </a:r>
          </a:p>
          <a:p>
            <a:pPr algn="ctr">
              <a:lnSpc>
                <a:spcPct val="120000"/>
              </a:lnSpc>
            </a:pPr>
            <a:r>
              <a:rPr lang="en-US" sz="4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7A2</a:t>
            </a:r>
          </a:p>
          <a:p>
            <a:pPr algn="ctr">
              <a:lnSpc>
                <a:spcPct val="120000"/>
              </a:lnSpc>
            </a:pPr>
            <a:r>
              <a:rPr lang="en-US" sz="4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endParaRPr lang="en-US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1635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 descr="OPL20U25GSXzBJYl68kk8uQGfFKzs7yb1M4KJWUiLk6ZEvGF+qCIPSnY57AbBFCvTW@21.2022.STT$5+K4lPs7H94VUqPe2XwIsfPRnrXQE//QTEXxb8/8N4CNc6FpgZahzpTjFhMzSA7T/nHJa11DE8Ng2TP3iAmRczFlmslSuUNOgUeb6yRvs0="/>
          <p:cNvSpPr/>
          <p:nvPr/>
        </p:nvSpPr>
        <p:spPr>
          <a:xfrm>
            <a:off x="4748214" y="3610407"/>
            <a:ext cx="7536651" cy="914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 TỬ - ĐƠN CHẤT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 CHẤT</a:t>
            </a:r>
          </a:p>
        </p:txBody>
      </p:sp>
      <p:cxnSp>
        <p:nvCxnSpPr>
          <p:cNvPr id="5" name="Straight Connector 4" descr="OPL20U25GSXzBJYl68kk8uQGfFKzs7yb1M4KJWUiLk6ZEvGF+qCIPSnY57AbBFCvTW@21.2022.STT$5+K4lPs7H94VUqPe2XwIsfPRnrXQE//QTEXxb8/8N4CNc6FpgZahzpTjFhMzSA7T/nHJa11DE8Ng2TP3iAmRczFlmslSuUNOgUeb6yRvs0="/>
          <p:cNvCxnSpPr>
            <a:endCxn id="2" idx="0"/>
          </p:cNvCxnSpPr>
          <p:nvPr/>
        </p:nvCxnSpPr>
        <p:spPr>
          <a:xfrm flipH="1">
            <a:off x="8516540" y="2124507"/>
            <a:ext cx="3576" cy="14859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 descr="OPL20U25GSXzBJYl68kk8uQGfFKzs7yb1M4KJWUiLk6ZEvGF+qCIPSnY57AbBFCvTW@21.2022.STT$5+K4lPs7H94VUqPe2XwIsfPRnrXQE//QTEXxb8/8N4CNc6FpgZahzpTjFhMzSA7T/nHJa11DE8Ng2TP3iAmRczFlmslSuUNOgUeb6yRvs0="/>
          <p:cNvCxnSpPr/>
          <p:nvPr/>
        </p:nvCxnSpPr>
        <p:spPr>
          <a:xfrm flipV="1">
            <a:off x="11149014" y="981507"/>
            <a:ext cx="685800" cy="9715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 descr="OPL20U25GSXzBJYl68kk8uQGfFKzs7yb1M4KJWUiLk6ZEvGF+qCIPSnY57AbBFCvTW@21.2022.STT$5+K4lPs7H94VUqPe2XwIsfPRnrXQE//QTEXxb8/8N4CNc6FpgZahzpTjFhMzSA7T/nHJa11DE8Ng2TP3iAmRczFlmslSuUNOgUeb6yRvs0="/>
          <p:cNvCxnSpPr/>
          <p:nvPr/>
        </p:nvCxnSpPr>
        <p:spPr>
          <a:xfrm>
            <a:off x="11149014" y="2238807"/>
            <a:ext cx="685800" cy="5143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 descr="OPL20U25GSXzBJYl68kk8uQGfFKzs7yb1M4KJWUiLk6ZEvGF+qCIPSnY57AbBFCvTW@21.2022.STT$5+K4lPs7H94VUqPe2XwIsfPRnrXQE//QTEXxb8/8N4CNc6FpgZahzpTjFhMzSA7T/nHJa11DE8Ng2TP3iAmRczFlmslSuUNOgUeb6yRvs0="/>
          <p:cNvSpPr/>
          <p:nvPr/>
        </p:nvSpPr>
        <p:spPr>
          <a:xfrm>
            <a:off x="11834814" y="495732"/>
            <a:ext cx="5715000" cy="14287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ounded Rectangle 14" descr="OPL20U25GSXzBJYl68kk8uQGfFKzs7yb1M4KJWUiLk6ZEvGF+qCIPSnY57AbBFCvTW@21.2022.STT$5+K4lPs7H94VUqPe2XwIsfPRnrXQE//QTEXxb8/8N4CNc6FpgZahzpTjFhMzSA7T/nHJa11DE8Ng2TP3iAmRczFlmslSuUNOgUeb6yRvs0="/>
          <p:cNvSpPr/>
          <p:nvPr/>
        </p:nvSpPr>
        <p:spPr>
          <a:xfrm>
            <a:off x="11834814" y="2238807"/>
            <a:ext cx="5657850" cy="10287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VD: O</a:t>
            </a:r>
            <a:r>
              <a:rPr lang="en-US" sz="2800" b="1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Na, H</a:t>
            </a:r>
            <a:r>
              <a:rPr lang="en-US" sz="2800" b="1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C, Cu, Fe, Al</a:t>
            </a:r>
          </a:p>
        </p:txBody>
      </p:sp>
      <p:cxnSp>
        <p:nvCxnSpPr>
          <p:cNvPr id="18" name="Straight Connector 17" descr="OPL20U25GSXzBJYl68kk8uQGfFKzs7yb1M4KJWUiLk6ZEvGF+qCIPSnY57AbBFCvTW@21.2022.STT$5+K4lPs7H94VUqPe2XwIsfPRnrXQE//QTEXxb8/8N4CNc6FpgZahzpTjFhMzSA7T/nHJa11DE8Ng2TP3iAmRczFlmslSuUNOgUeb6yRvs0="/>
          <p:cNvCxnSpPr/>
          <p:nvPr/>
        </p:nvCxnSpPr>
        <p:spPr>
          <a:xfrm>
            <a:off x="8520114" y="2138795"/>
            <a:ext cx="228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18" descr="OPL20U25GSXzBJYl68kk8uQGfFKzs7yb1M4KJWUiLk6ZEvGF+qCIPSnY57AbBFCvTW@21.2022.STT$5+K4lPs7H94VUqPe2XwIsfPRnrXQE//QTEXxb8/8N4CNc6FpgZahzpTjFhMzSA7T/nHJa11DE8Ng2TP3iAmRczFlmslSuUNOgUeb6yRvs0="/>
          <p:cNvSpPr/>
          <p:nvPr/>
        </p:nvSpPr>
        <p:spPr>
          <a:xfrm>
            <a:off x="8610600" y="1638732"/>
            <a:ext cx="2538414" cy="10287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 CHẤT</a:t>
            </a:r>
          </a:p>
        </p:txBody>
      </p:sp>
      <p:cxnSp>
        <p:nvCxnSpPr>
          <p:cNvPr id="23" name="Straight Connector 22" descr="OPL20U25GSXzBJYl68kk8uQGfFKzs7yb1M4KJWUiLk6ZEvGF+qCIPSnY57AbBFCvTW@21.2022.STT$5+K4lPs7H94VUqPe2XwIsfPRnrXQE//QTEXxb8/8N4CNc6FpgZahzpTjFhMzSA7T/nHJa11DE8Ng2TP3iAmRczFlmslSuUNOgUeb6yRvs0="/>
          <p:cNvCxnSpPr>
            <a:stCxn id="2" idx="2"/>
          </p:cNvCxnSpPr>
          <p:nvPr/>
        </p:nvCxnSpPr>
        <p:spPr>
          <a:xfrm>
            <a:off x="8516540" y="4524808"/>
            <a:ext cx="0" cy="20145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endCxn id="30" idx="1"/>
          </p:cNvCxnSpPr>
          <p:nvPr/>
        </p:nvCxnSpPr>
        <p:spPr>
          <a:xfrm flipV="1">
            <a:off x="8062913" y="6534150"/>
            <a:ext cx="975117" cy="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ounded Rectangle 27"/>
          <p:cNvSpPr/>
          <p:nvPr/>
        </p:nvSpPr>
        <p:spPr>
          <a:xfrm>
            <a:off x="5876032" y="6096432"/>
            <a:ext cx="2186881" cy="10287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 TỬ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9038030" y="6019800"/>
            <a:ext cx="2482459" cy="10287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 CHẤT</a:t>
            </a:r>
          </a:p>
        </p:txBody>
      </p:sp>
      <p:cxnSp>
        <p:nvCxnSpPr>
          <p:cNvPr id="32" name="Straight Connector 31"/>
          <p:cNvCxnSpPr>
            <a:stCxn id="30" idx="3"/>
            <a:endCxn id="35" idx="1"/>
          </p:cNvCxnSpPr>
          <p:nvPr/>
        </p:nvCxnSpPr>
        <p:spPr>
          <a:xfrm flipV="1">
            <a:off x="11520489" y="5610225"/>
            <a:ext cx="700082" cy="9239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11506201" y="6481762"/>
            <a:ext cx="771524" cy="5143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ounded Rectangle 34"/>
          <p:cNvSpPr/>
          <p:nvPr/>
        </p:nvSpPr>
        <p:spPr>
          <a:xfrm>
            <a:off x="12220571" y="5067300"/>
            <a:ext cx="5436396" cy="10858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12263434" y="6588919"/>
            <a:ext cx="5414966" cy="107870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VD: H</a:t>
            </a:r>
            <a:r>
              <a:rPr lang="en-US" sz="2800" b="1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O,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NaCl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CO</a:t>
            </a:r>
            <a:r>
              <a:rPr lang="en-US" sz="2800" b="1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CaCO</a:t>
            </a:r>
            <a:r>
              <a:rPr lang="en-US" sz="2800" b="1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</a:t>
            </a:r>
            <a:r>
              <a:rPr lang="en-US" sz="2800" b="1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800" b="1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800" b="1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8" name="Straight Connector 47"/>
          <p:cNvCxnSpPr>
            <a:stCxn id="28" idx="1"/>
            <a:endCxn id="52" idx="3"/>
          </p:cNvCxnSpPr>
          <p:nvPr/>
        </p:nvCxnSpPr>
        <p:spPr>
          <a:xfrm flipH="1" flipV="1">
            <a:off x="5334000" y="6581777"/>
            <a:ext cx="542032" cy="290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28" idx="2"/>
            <a:endCxn id="53" idx="0"/>
          </p:cNvCxnSpPr>
          <p:nvPr/>
        </p:nvCxnSpPr>
        <p:spPr>
          <a:xfrm>
            <a:off x="6969473" y="7125132"/>
            <a:ext cx="117127" cy="12378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ounded Rectangle 51"/>
          <p:cNvSpPr/>
          <p:nvPr/>
        </p:nvSpPr>
        <p:spPr>
          <a:xfrm>
            <a:off x="1124546" y="5295900"/>
            <a:ext cx="4209454" cy="257175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alt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4267200" y="8362947"/>
            <a:ext cx="5638800" cy="151252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fr-FR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fr-FR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fr-FR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fr-FR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fr-FR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fr-FR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fr-FR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fr-FR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fr-FR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fr-FR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fr-FR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fr-FR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fr-FR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fr-FR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fr-FR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fr-FR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fr-FR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fr-FR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fr-FR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fr-FR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030" y="-81474"/>
            <a:ext cx="4411962" cy="4411962"/>
          </a:xfrm>
          <a:prstGeom prst="rect">
            <a:avLst/>
          </a:prstGeom>
        </p:spPr>
      </p:pic>
      <p:pic>
        <p:nvPicPr>
          <p:cNvPr id="2054" name="Picture 6" descr="Halaman Unduh untuk file Notes Icon Png yang ke 3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2400" y="7839999"/>
            <a:ext cx="2101969" cy="2101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8723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 animBg="1"/>
      <p:bldP spid="15" grpId="0" animBg="1"/>
      <p:bldP spid="19" grpId="0" animBg="1"/>
      <p:bldP spid="28" grpId="0" animBg="1"/>
      <p:bldP spid="30" grpId="0" animBg="1"/>
      <p:bldP spid="35" grpId="0" animBg="1"/>
      <p:bldP spid="36" grpId="0" animBg="1"/>
      <p:bldP spid="52" grpId="0" animBg="1"/>
      <p:bldP spid="5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8002" y="0"/>
            <a:ext cx="2073404" cy="1338599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1338599"/>
            <a:ext cx="3676042" cy="136389"/>
            <a:chOff x="0" y="0"/>
            <a:chExt cx="968176" cy="3592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968176" cy="35921"/>
            </a:xfrm>
            <a:custGeom>
              <a:avLst/>
              <a:gdLst/>
              <a:ahLst/>
              <a:cxnLst/>
              <a:rect l="l" t="t" r="r" b="b"/>
              <a:pathLst>
                <a:path w="968176" h="35921">
                  <a:moveTo>
                    <a:pt x="0" y="0"/>
                  </a:moveTo>
                  <a:lnTo>
                    <a:pt x="968176" y="0"/>
                  </a:lnTo>
                  <a:lnTo>
                    <a:pt x="968176" y="35921"/>
                  </a:lnTo>
                  <a:lnTo>
                    <a:pt x="0" y="35921"/>
                  </a:lnTo>
                  <a:close/>
                </a:path>
              </a:pathLst>
            </a:custGeom>
            <a:solidFill>
              <a:srgbClr val="86EAE9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76200"/>
              <a:ext cx="812800" cy="8890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00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3676042" y="1338599"/>
            <a:ext cx="3676042" cy="136389"/>
            <a:chOff x="0" y="0"/>
            <a:chExt cx="968176" cy="35921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968176" cy="35921"/>
            </a:xfrm>
            <a:custGeom>
              <a:avLst/>
              <a:gdLst/>
              <a:ahLst/>
              <a:cxnLst/>
              <a:rect l="l" t="t" r="r" b="b"/>
              <a:pathLst>
                <a:path w="968176" h="35921">
                  <a:moveTo>
                    <a:pt x="0" y="0"/>
                  </a:moveTo>
                  <a:lnTo>
                    <a:pt x="968176" y="0"/>
                  </a:lnTo>
                  <a:lnTo>
                    <a:pt x="968176" y="35921"/>
                  </a:lnTo>
                  <a:lnTo>
                    <a:pt x="0" y="35921"/>
                  </a:lnTo>
                  <a:close/>
                </a:path>
              </a:pathLst>
            </a:custGeom>
            <a:solidFill>
              <a:srgbClr val="3EDAD8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76200"/>
              <a:ext cx="812800" cy="8890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00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7352085" y="1338599"/>
            <a:ext cx="3676042" cy="136389"/>
            <a:chOff x="0" y="0"/>
            <a:chExt cx="968176" cy="35921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968176" cy="35921"/>
            </a:xfrm>
            <a:custGeom>
              <a:avLst/>
              <a:gdLst/>
              <a:ahLst/>
              <a:cxnLst/>
              <a:rect l="l" t="t" r="r" b="b"/>
              <a:pathLst>
                <a:path w="968176" h="35921">
                  <a:moveTo>
                    <a:pt x="0" y="0"/>
                  </a:moveTo>
                  <a:lnTo>
                    <a:pt x="968176" y="0"/>
                  </a:lnTo>
                  <a:lnTo>
                    <a:pt x="968176" y="35921"/>
                  </a:lnTo>
                  <a:lnTo>
                    <a:pt x="0" y="35921"/>
                  </a:lnTo>
                  <a:close/>
                </a:path>
              </a:pathLst>
            </a:custGeom>
            <a:solidFill>
              <a:srgbClr val="37C9EF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76200"/>
              <a:ext cx="812800" cy="8890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00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1028127" y="1338599"/>
            <a:ext cx="3676042" cy="136389"/>
            <a:chOff x="0" y="0"/>
            <a:chExt cx="968176" cy="35921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968176" cy="35921"/>
            </a:xfrm>
            <a:custGeom>
              <a:avLst/>
              <a:gdLst/>
              <a:ahLst/>
              <a:cxnLst/>
              <a:rect l="l" t="t" r="r" b="b"/>
              <a:pathLst>
                <a:path w="968176" h="35921">
                  <a:moveTo>
                    <a:pt x="0" y="0"/>
                  </a:moveTo>
                  <a:lnTo>
                    <a:pt x="968176" y="0"/>
                  </a:lnTo>
                  <a:lnTo>
                    <a:pt x="968176" y="35921"/>
                  </a:lnTo>
                  <a:lnTo>
                    <a:pt x="0" y="35921"/>
                  </a:lnTo>
                  <a:close/>
                </a:path>
              </a:pathLst>
            </a:custGeom>
            <a:solidFill>
              <a:srgbClr val="2C92D5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76200"/>
              <a:ext cx="812800" cy="8890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00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4704169" y="1338599"/>
            <a:ext cx="3676042" cy="136389"/>
            <a:chOff x="0" y="0"/>
            <a:chExt cx="968176" cy="35921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968176" cy="35921"/>
            </a:xfrm>
            <a:custGeom>
              <a:avLst/>
              <a:gdLst/>
              <a:ahLst/>
              <a:cxnLst/>
              <a:rect l="l" t="t" r="r" b="b"/>
              <a:pathLst>
                <a:path w="968176" h="35921">
                  <a:moveTo>
                    <a:pt x="0" y="0"/>
                  </a:moveTo>
                  <a:lnTo>
                    <a:pt x="968176" y="0"/>
                  </a:lnTo>
                  <a:lnTo>
                    <a:pt x="968176" y="35921"/>
                  </a:lnTo>
                  <a:lnTo>
                    <a:pt x="0" y="35921"/>
                  </a:lnTo>
                  <a:close/>
                </a:path>
              </a:pathLst>
            </a:custGeom>
            <a:solidFill>
              <a:srgbClr val="13538A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-76200"/>
              <a:ext cx="812800" cy="8890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00"/>
                </a:lnSpc>
              </a:pPr>
              <a:endParaRPr/>
            </a:p>
          </p:txBody>
        </p:sp>
      </p:grpSp>
      <p:graphicFrame>
        <p:nvGraphicFramePr>
          <p:cNvPr id="18" name="Table 17" descr="OPL20U25GSXzBJYl68kk8uQGfFKzs7yb1M4KJWUiLk6ZEvGF+qCIPSnY57AbBFCvTW@21.2022.STT$5+K4lPs7H94VUqPe2XwIsfPRnrXQE//QTEXxb8/8N4CNc6FpgZahzpTjFhMzSA7T/nHJa11DE8Ng2TP3iAmRczFlmslSuUNOgUeb6yRvs0=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2279907"/>
              </p:ext>
            </p:extLst>
          </p:nvPr>
        </p:nvGraphicFramePr>
        <p:xfrm>
          <a:off x="1547811" y="3913810"/>
          <a:ext cx="15029511" cy="5222293"/>
        </p:xfrm>
        <a:graphic>
          <a:graphicData uri="http://schemas.openxmlformats.org/drawingml/2006/table">
            <a:tbl>
              <a:tblPr firstRow="1" firstCol="1" bandRow="1"/>
              <a:tblGrid>
                <a:gridCol w="20841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408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408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636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397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4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STT</a:t>
                      </a:r>
                      <a:endParaRPr lang="en-US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40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Đơn</a:t>
                      </a:r>
                      <a:r>
                        <a:rPr lang="en-US" sz="4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chất</a:t>
                      </a:r>
                      <a:endParaRPr lang="en-US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48285" algn="ctr">
                        <a:spcAft>
                          <a:spcPts val="0"/>
                        </a:spcAft>
                      </a:pPr>
                      <a:r>
                        <a:rPr lang="en-US" sz="40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4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chất</a:t>
                      </a:r>
                      <a:endParaRPr lang="en-US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40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Khối</a:t>
                      </a:r>
                      <a:r>
                        <a:rPr lang="en-US" sz="4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lượng</a:t>
                      </a:r>
                      <a:r>
                        <a:rPr lang="en-US" sz="4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4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tử</a:t>
                      </a:r>
                      <a:endParaRPr lang="en-US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37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37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37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37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4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637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4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637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4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1905000" y="342900"/>
            <a:ext cx="158852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LUYỆN TẬP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1714500"/>
            <a:ext cx="18288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dung: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video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3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7553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-8002" y="0"/>
            <a:ext cx="2073404" cy="1338599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1338599"/>
            <a:ext cx="3676042" cy="136389"/>
            <a:chOff x="0" y="0"/>
            <a:chExt cx="968176" cy="3592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968176" cy="35921"/>
            </a:xfrm>
            <a:custGeom>
              <a:avLst/>
              <a:gdLst/>
              <a:ahLst/>
              <a:cxnLst/>
              <a:rect l="l" t="t" r="r" b="b"/>
              <a:pathLst>
                <a:path w="968176" h="35921">
                  <a:moveTo>
                    <a:pt x="0" y="0"/>
                  </a:moveTo>
                  <a:lnTo>
                    <a:pt x="968176" y="0"/>
                  </a:lnTo>
                  <a:lnTo>
                    <a:pt x="968176" y="35921"/>
                  </a:lnTo>
                  <a:lnTo>
                    <a:pt x="0" y="35921"/>
                  </a:lnTo>
                  <a:close/>
                </a:path>
              </a:pathLst>
            </a:custGeom>
            <a:solidFill>
              <a:srgbClr val="86EAE9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76200"/>
              <a:ext cx="812800" cy="8890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00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3676042" y="1338599"/>
            <a:ext cx="3676042" cy="136389"/>
            <a:chOff x="0" y="0"/>
            <a:chExt cx="968176" cy="35921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968176" cy="35921"/>
            </a:xfrm>
            <a:custGeom>
              <a:avLst/>
              <a:gdLst/>
              <a:ahLst/>
              <a:cxnLst/>
              <a:rect l="l" t="t" r="r" b="b"/>
              <a:pathLst>
                <a:path w="968176" h="35921">
                  <a:moveTo>
                    <a:pt x="0" y="0"/>
                  </a:moveTo>
                  <a:lnTo>
                    <a:pt x="968176" y="0"/>
                  </a:lnTo>
                  <a:lnTo>
                    <a:pt x="968176" y="35921"/>
                  </a:lnTo>
                  <a:lnTo>
                    <a:pt x="0" y="35921"/>
                  </a:lnTo>
                  <a:close/>
                </a:path>
              </a:pathLst>
            </a:custGeom>
            <a:solidFill>
              <a:srgbClr val="3EDAD8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76200"/>
              <a:ext cx="812800" cy="8890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00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7352085" y="1338599"/>
            <a:ext cx="3676042" cy="136389"/>
            <a:chOff x="0" y="0"/>
            <a:chExt cx="968176" cy="35921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968176" cy="35921"/>
            </a:xfrm>
            <a:custGeom>
              <a:avLst/>
              <a:gdLst/>
              <a:ahLst/>
              <a:cxnLst/>
              <a:rect l="l" t="t" r="r" b="b"/>
              <a:pathLst>
                <a:path w="968176" h="35921">
                  <a:moveTo>
                    <a:pt x="0" y="0"/>
                  </a:moveTo>
                  <a:lnTo>
                    <a:pt x="968176" y="0"/>
                  </a:lnTo>
                  <a:lnTo>
                    <a:pt x="968176" y="35921"/>
                  </a:lnTo>
                  <a:lnTo>
                    <a:pt x="0" y="35921"/>
                  </a:lnTo>
                  <a:close/>
                </a:path>
              </a:pathLst>
            </a:custGeom>
            <a:solidFill>
              <a:srgbClr val="37C9EF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76200"/>
              <a:ext cx="812800" cy="8890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00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1028127" y="1338599"/>
            <a:ext cx="3676042" cy="136389"/>
            <a:chOff x="0" y="0"/>
            <a:chExt cx="968176" cy="35921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968176" cy="35921"/>
            </a:xfrm>
            <a:custGeom>
              <a:avLst/>
              <a:gdLst/>
              <a:ahLst/>
              <a:cxnLst/>
              <a:rect l="l" t="t" r="r" b="b"/>
              <a:pathLst>
                <a:path w="968176" h="35921">
                  <a:moveTo>
                    <a:pt x="0" y="0"/>
                  </a:moveTo>
                  <a:lnTo>
                    <a:pt x="968176" y="0"/>
                  </a:lnTo>
                  <a:lnTo>
                    <a:pt x="968176" y="35921"/>
                  </a:lnTo>
                  <a:lnTo>
                    <a:pt x="0" y="35921"/>
                  </a:lnTo>
                  <a:close/>
                </a:path>
              </a:pathLst>
            </a:custGeom>
            <a:solidFill>
              <a:srgbClr val="2C92D5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76200"/>
              <a:ext cx="812800" cy="8890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00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4704169" y="1338599"/>
            <a:ext cx="3676042" cy="136389"/>
            <a:chOff x="0" y="0"/>
            <a:chExt cx="968176" cy="35921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968176" cy="35921"/>
            </a:xfrm>
            <a:custGeom>
              <a:avLst/>
              <a:gdLst/>
              <a:ahLst/>
              <a:cxnLst/>
              <a:rect l="l" t="t" r="r" b="b"/>
              <a:pathLst>
                <a:path w="968176" h="35921">
                  <a:moveTo>
                    <a:pt x="0" y="0"/>
                  </a:moveTo>
                  <a:lnTo>
                    <a:pt x="968176" y="0"/>
                  </a:lnTo>
                  <a:lnTo>
                    <a:pt x="968176" y="35921"/>
                  </a:lnTo>
                  <a:lnTo>
                    <a:pt x="0" y="35921"/>
                  </a:lnTo>
                  <a:close/>
                </a:path>
              </a:pathLst>
            </a:custGeom>
            <a:solidFill>
              <a:srgbClr val="13538A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-76200"/>
              <a:ext cx="812800" cy="8890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00"/>
                </a:lnSpc>
              </a:pPr>
              <a:endParaRPr/>
            </a:p>
          </p:txBody>
        </p:sp>
      </p:grpSp>
      <p:pic>
        <p:nvPicPr>
          <p:cNvPr id="18" name="CO2 SO2 NH3 O2 H2O CH4 Mô hình phân tử - Cấu trúc không gian 3D - 3d molecular structure" descr="OPL20U25GSXzBJYl68kk8uQGfFKzs7yb1M4KJWUiLk6ZEvGF+qCIPSnY57AbBFCvTW@21.2022.STT$5+K4lPs7H94VUqPe2XwIsfPRnrXQE//QTEXxb8/8N4CNc6FpgZahzpTjFhMzSA7T/nHJa11DE8Ng2TP3iAmRczFlmslSuUNOgUeb6yRvs0=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845418" y="1764313"/>
            <a:ext cx="14766182" cy="8102492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2209800" y="308408"/>
            <a:ext cx="1557599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TẬP: 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SÁT VIDEO MÔ HÌNH CÁC PHÂN TỬ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723575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8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-8002" y="0"/>
            <a:ext cx="2073404" cy="1338599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1338599"/>
            <a:ext cx="3676042" cy="136389"/>
            <a:chOff x="0" y="0"/>
            <a:chExt cx="968176" cy="3592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968176" cy="35921"/>
            </a:xfrm>
            <a:custGeom>
              <a:avLst/>
              <a:gdLst/>
              <a:ahLst/>
              <a:cxnLst/>
              <a:rect l="l" t="t" r="r" b="b"/>
              <a:pathLst>
                <a:path w="968176" h="35921">
                  <a:moveTo>
                    <a:pt x="0" y="0"/>
                  </a:moveTo>
                  <a:lnTo>
                    <a:pt x="968176" y="0"/>
                  </a:lnTo>
                  <a:lnTo>
                    <a:pt x="968176" y="35921"/>
                  </a:lnTo>
                  <a:lnTo>
                    <a:pt x="0" y="35921"/>
                  </a:lnTo>
                  <a:close/>
                </a:path>
              </a:pathLst>
            </a:custGeom>
            <a:solidFill>
              <a:srgbClr val="86EAE9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76200"/>
              <a:ext cx="812800" cy="8890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00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3676042" y="1338599"/>
            <a:ext cx="3676042" cy="136389"/>
            <a:chOff x="0" y="0"/>
            <a:chExt cx="968176" cy="35921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968176" cy="35921"/>
            </a:xfrm>
            <a:custGeom>
              <a:avLst/>
              <a:gdLst/>
              <a:ahLst/>
              <a:cxnLst/>
              <a:rect l="l" t="t" r="r" b="b"/>
              <a:pathLst>
                <a:path w="968176" h="35921">
                  <a:moveTo>
                    <a:pt x="0" y="0"/>
                  </a:moveTo>
                  <a:lnTo>
                    <a:pt x="968176" y="0"/>
                  </a:lnTo>
                  <a:lnTo>
                    <a:pt x="968176" y="35921"/>
                  </a:lnTo>
                  <a:lnTo>
                    <a:pt x="0" y="35921"/>
                  </a:lnTo>
                  <a:close/>
                </a:path>
              </a:pathLst>
            </a:custGeom>
            <a:solidFill>
              <a:srgbClr val="3EDAD8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76200"/>
              <a:ext cx="812800" cy="8890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00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7352085" y="1338599"/>
            <a:ext cx="3676042" cy="136389"/>
            <a:chOff x="0" y="0"/>
            <a:chExt cx="968176" cy="35921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968176" cy="35921"/>
            </a:xfrm>
            <a:custGeom>
              <a:avLst/>
              <a:gdLst/>
              <a:ahLst/>
              <a:cxnLst/>
              <a:rect l="l" t="t" r="r" b="b"/>
              <a:pathLst>
                <a:path w="968176" h="35921">
                  <a:moveTo>
                    <a:pt x="0" y="0"/>
                  </a:moveTo>
                  <a:lnTo>
                    <a:pt x="968176" y="0"/>
                  </a:lnTo>
                  <a:lnTo>
                    <a:pt x="968176" y="35921"/>
                  </a:lnTo>
                  <a:lnTo>
                    <a:pt x="0" y="35921"/>
                  </a:lnTo>
                  <a:close/>
                </a:path>
              </a:pathLst>
            </a:custGeom>
            <a:solidFill>
              <a:srgbClr val="37C9EF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76200"/>
              <a:ext cx="812800" cy="8890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00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1028127" y="1338599"/>
            <a:ext cx="3676042" cy="136389"/>
            <a:chOff x="0" y="0"/>
            <a:chExt cx="968176" cy="35921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968176" cy="35921"/>
            </a:xfrm>
            <a:custGeom>
              <a:avLst/>
              <a:gdLst/>
              <a:ahLst/>
              <a:cxnLst/>
              <a:rect l="l" t="t" r="r" b="b"/>
              <a:pathLst>
                <a:path w="968176" h="35921">
                  <a:moveTo>
                    <a:pt x="0" y="0"/>
                  </a:moveTo>
                  <a:lnTo>
                    <a:pt x="968176" y="0"/>
                  </a:lnTo>
                  <a:lnTo>
                    <a:pt x="968176" y="35921"/>
                  </a:lnTo>
                  <a:lnTo>
                    <a:pt x="0" y="35921"/>
                  </a:lnTo>
                  <a:close/>
                </a:path>
              </a:pathLst>
            </a:custGeom>
            <a:solidFill>
              <a:srgbClr val="2C92D5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76200"/>
              <a:ext cx="812800" cy="8890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00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4704169" y="1338599"/>
            <a:ext cx="3676042" cy="136389"/>
            <a:chOff x="0" y="0"/>
            <a:chExt cx="968176" cy="35921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968176" cy="35921"/>
            </a:xfrm>
            <a:custGeom>
              <a:avLst/>
              <a:gdLst/>
              <a:ahLst/>
              <a:cxnLst/>
              <a:rect l="l" t="t" r="r" b="b"/>
              <a:pathLst>
                <a:path w="968176" h="35921">
                  <a:moveTo>
                    <a:pt x="0" y="0"/>
                  </a:moveTo>
                  <a:lnTo>
                    <a:pt x="968176" y="0"/>
                  </a:lnTo>
                  <a:lnTo>
                    <a:pt x="968176" y="35921"/>
                  </a:lnTo>
                  <a:lnTo>
                    <a:pt x="0" y="35921"/>
                  </a:lnTo>
                  <a:close/>
                </a:path>
              </a:pathLst>
            </a:custGeom>
            <a:solidFill>
              <a:srgbClr val="13538A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-76200"/>
              <a:ext cx="812800" cy="8890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00"/>
                </a:lnSpc>
              </a:pPr>
              <a:endParaRPr/>
            </a:p>
          </p:txBody>
        </p:sp>
      </p:grpSp>
      <p:graphicFrame>
        <p:nvGraphicFramePr>
          <p:cNvPr id="18" name="Table 17" descr="OPL20U25GSXzBJYl68kk8uQGfFKzs7yb1M4KJWUiLk6ZEvGF+qCIPSnY57AbBFCvTW@21.2022.STT$5+K4lPs7H94VUqPe2XwIsfPRnrXQE//QTEXxb8/8N4CNc6FpgZahzpTjFhMzSA7T/nHJa11DE8Ng2TP3iAmRczFlmslSuUNOgUeb6yRvs0=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7857140"/>
              </p:ext>
            </p:extLst>
          </p:nvPr>
        </p:nvGraphicFramePr>
        <p:xfrm>
          <a:off x="1015920" y="3667979"/>
          <a:ext cx="16281480" cy="6268428"/>
        </p:xfrm>
        <a:graphic>
          <a:graphicData uri="http://schemas.openxmlformats.org/drawingml/2006/table">
            <a:tbl>
              <a:tblPr firstRow="1" firstCol="1" bandRow="1"/>
              <a:tblGrid>
                <a:gridCol w="22577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857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857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521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67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4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STT</a:t>
                      </a:r>
                      <a:endParaRPr lang="en-US" sz="4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44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Đơn</a:t>
                      </a:r>
                      <a:r>
                        <a:rPr lang="en-US" sz="4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chất</a:t>
                      </a:r>
                      <a:endParaRPr lang="en-US" sz="4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48285" algn="ctr">
                        <a:spcAft>
                          <a:spcPts val="0"/>
                        </a:spcAft>
                      </a:pPr>
                      <a:r>
                        <a:rPr lang="en-US" sz="44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4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chất</a:t>
                      </a:r>
                      <a:endParaRPr lang="en-US" sz="4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44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Khối</a:t>
                      </a:r>
                      <a:r>
                        <a:rPr lang="en-US" sz="4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lượng</a:t>
                      </a:r>
                      <a:r>
                        <a:rPr lang="en-US" sz="4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4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tử</a:t>
                      </a:r>
                      <a:endParaRPr lang="en-US" sz="4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67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4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4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4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4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67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4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4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4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4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67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4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4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4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4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167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4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4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4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4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167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4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4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4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4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167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4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4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4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4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1905000" y="342900"/>
            <a:ext cx="158852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LUYỆN TẬP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2447648"/>
            <a:ext cx="1828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2" name="Picture 2" descr="OPL20U25GSXzBJYl68kk8uQGfFKzs7yb1M4KJWUiLk6ZEvGF+qCIPSnY57AbBFCvTW@21.2022.STT$5+K4lPs7H94VUqPe2XwIsfPRnrXQE//QTEXxb8/8N4CNc6FpgZahzpTjFhMzSA7T/nHJa11DE8Ng2TP3iAmRczFlmslSuUNOgUeb6yRvs0=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943" y="1409472"/>
            <a:ext cx="2947307" cy="2101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Đồng-hồ-đếm-ngược-10-giây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4704169" y="1562982"/>
            <a:ext cx="3282980" cy="1845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972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2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8002" y="0"/>
            <a:ext cx="2073404" cy="1338599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1338599"/>
            <a:ext cx="3676042" cy="136389"/>
            <a:chOff x="0" y="0"/>
            <a:chExt cx="968176" cy="3592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968176" cy="35921"/>
            </a:xfrm>
            <a:custGeom>
              <a:avLst/>
              <a:gdLst/>
              <a:ahLst/>
              <a:cxnLst/>
              <a:rect l="l" t="t" r="r" b="b"/>
              <a:pathLst>
                <a:path w="968176" h="35921">
                  <a:moveTo>
                    <a:pt x="0" y="0"/>
                  </a:moveTo>
                  <a:lnTo>
                    <a:pt x="968176" y="0"/>
                  </a:lnTo>
                  <a:lnTo>
                    <a:pt x="968176" y="35921"/>
                  </a:lnTo>
                  <a:lnTo>
                    <a:pt x="0" y="35921"/>
                  </a:lnTo>
                  <a:close/>
                </a:path>
              </a:pathLst>
            </a:custGeom>
            <a:solidFill>
              <a:srgbClr val="86EAE9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76200"/>
              <a:ext cx="812800" cy="8890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00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3676042" y="1338599"/>
            <a:ext cx="3676042" cy="136389"/>
            <a:chOff x="0" y="0"/>
            <a:chExt cx="968176" cy="35921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968176" cy="35921"/>
            </a:xfrm>
            <a:custGeom>
              <a:avLst/>
              <a:gdLst/>
              <a:ahLst/>
              <a:cxnLst/>
              <a:rect l="l" t="t" r="r" b="b"/>
              <a:pathLst>
                <a:path w="968176" h="35921">
                  <a:moveTo>
                    <a:pt x="0" y="0"/>
                  </a:moveTo>
                  <a:lnTo>
                    <a:pt x="968176" y="0"/>
                  </a:lnTo>
                  <a:lnTo>
                    <a:pt x="968176" y="35921"/>
                  </a:lnTo>
                  <a:lnTo>
                    <a:pt x="0" y="35921"/>
                  </a:lnTo>
                  <a:close/>
                </a:path>
              </a:pathLst>
            </a:custGeom>
            <a:solidFill>
              <a:srgbClr val="3EDAD8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76200"/>
              <a:ext cx="812800" cy="8890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00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7352085" y="1338599"/>
            <a:ext cx="3676042" cy="136389"/>
            <a:chOff x="0" y="0"/>
            <a:chExt cx="968176" cy="35921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968176" cy="35921"/>
            </a:xfrm>
            <a:custGeom>
              <a:avLst/>
              <a:gdLst/>
              <a:ahLst/>
              <a:cxnLst/>
              <a:rect l="l" t="t" r="r" b="b"/>
              <a:pathLst>
                <a:path w="968176" h="35921">
                  <a:moveTo>
                    <a:pt x="0" y="0"/>
                  </a:moveTo>
                  <a:lnTo>
                    <a:pt x="968176" y="0"/>
                  </a:lnTo>
                  <a:lnTo>
                    <a:pt x="968176" y="35921"/>
                  </a:lnTo>
                  <a:lnTo>
                    <a:pt x="0" y="35921"/>
                  </a:lnTo>
                  <a:close/>
                </a:path>
              </a:pathLst>
            </a:custGeom>
            <a:solidFill>
              <a:srgbClr val="37C9EF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76200"/>
              <a:ext cx="812800" cy="8890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00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1028127" y="1338599"/>
            <a:ext cx="3676042" cy="136389"/>
            <a:chOff x="0" y="0"/>
            <a:chExt cx="968176" cy="35921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968176" cy="35921"/>
            </a:xfrm>
            <a:custGeom>
              <a:avLst/>
              <a:gdLst/>
              <a:ahLst/>
              <a:cxnLst/>
              <a:rect l="l" t="t" r="r" b="b"/>
              <a:pathLst>
                <a:path w="968176" h="35921">
                  <a:moveTo>
                    <a:pt x="0" y="0"/>
                  </a:moveTo>
                  <a:lnTo>
                    <a:pt x="968176" y="0"/>
                  </a:lnTo>
                  <a:lnTo>
                    <a:pt x="968176" y="35921"/>
                  </a:lnTo>
                  <a:lnTo>
                    <a:pt x="0" y="35921"/>
                  </a:lnTo>
                  <a:close/>
                </a:path>
              </a:pathLst>
            </a:custGeom>
            <a:solidFill>
              <a:srgbClr val="2C92D5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76200"/>
              <a:ext cx="812800" cy="8890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00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4704169" y="1338599"/>
            <a:ext cx="3676042" cy="136389"/>
            <a:chOff x="0" y="0"/>
            <a:chExt cx="968176" cy="35921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968176" cy="35921"/>
            </a:xfrm>
            <a:custGeom>
              <a:avLst/>
              <a:gdLst/>
              <a:ahLst/>
              <a:cxnLst/>
              <a:rect l="l" t="t" r="r" b="b"/>
              <a:pathLst>
                <a:path w="968176" h="35921">
                  <a:moveTo>
                    <a:pt x="0" y="0"/>
                  </a:moveTo>
                  <a:lnTo>
                    <a:pt x="968176" y="0"/>
                  </a:lnTo>
                  <a:lnTo>
                    <a:pt x="968176" y="35921"/>
                  </a:lnTo>
                  <a:lnTo>
                    <a:pt x="0" y="35921"/>
                  </a:lnTo>
                  <a:close/>
                </a:path>
              </a:pathLst>
            </a:custGeom>
            <a:solidFill>
              <a:srgbClr val="13538A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-76200"/>
              <a:ext cx="812800" cy="8890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00"/>
                </a:lnSpc>
              </a:pPr>
              <a:endParaRPr/>
            </a:p>
          </p:txBody>
        </p:sp>
      </p:grpSp>
      <p:graphicFrame>
        <p:nvGraphicFramePr>
          <p:cNvPr id="19" name="Table 18" descr="OPL20U25GSXzBJYl68kk8uQGfFKzs7yb1M4KJWUiLk6ZEvGF+qCIPSnY57AbBFCvTW@21.2022.STT$5+K4lPs7H94VUqPe2XwIsfPRnrXQE//QTEXxb8/8N4CNc6FpgZahzpTjFhMzSA7T/nHJa11DE8Ng2TP3iAmRczFlmslSuUNOgUeb6yRvs0=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0453274"/>
              </p:ext>
            </p:extLst>
          </p:nvPr>
        </p:nvGraphicFramePr>
        <p:xfrm>
          <a:off x="988473" y="2552700"/>
          <a:ext cx="16403266" cy="7429502"/>
        </p:xfrm>
        <a:graphic>
          <a:graphicData uri="http://schemas.openxmlformats.org/drawingml/2006/table">
            <a:tbl>
              <a:tblPr firstRow="1" firstCol="1" bandRow="1"/>
              <a:tblGrid>
                <a:gridCol w="21978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667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667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718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2386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4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STT</a:t>
                      </a:r>
                      <a:endParaRPr lang="en-US" sz="4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44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Đơn</a:t>
                      </a:r>
                      <a:r>
                        <a:rPr lang="en-US" sz="4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4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chất</a:t>
                      </a:r>
                      <a:endParaRPr lang="en-US" sz="4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48285" algn="ctr">
                        <a:spcAft>
                          <a:spcPts val="0"/>
                        </a:spcAft>
                      </a:pPr>
                      <a:r>
                        <a:rPr lang="en-US" sz="4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Hợp chất</a:t>
                      </a:r>
                      <a:endParaRPr lang="en-US" sz="4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4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Khối lượng phân tử</a:t>
                      </a:r>
                      <a:endParaRPr lang="en-US" sz="4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318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4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en-US" sz="4400" baseline="-25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4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4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 amu</a:t>
                      </a:r>
                      <a:endParaRPr lang="en-US" sz="4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318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4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4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en-US" sz="4400" baseline="-25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</a:t>
                      </a:r>
                      <a:endParaRPr lang="en-US" sz="4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 </a:t>
                      </a:r>
                      <a:r>
                        <a:rPr lang="en-US" sz="4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amu</a:t>
                      </a:r>
                      <a:endParaRPr lang="en-US" sz="4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318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4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4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</a:t>
                      </a:r>
                      <a:r>
                        <a:rPr lang="en-US" sz="4400" baseline="-25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4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44 </a:t>
                      </a:r>
                      <a:r>
                        <a:rPr lang="en-US" sz="4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amu</a:t>
                      </a:r>
                      <a:endParaRPr lang="en-US" sz="4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318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4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4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</a:t>
                      </a:r>
                      <a:r>
                        <a:rPr lang="en-US" sz="4400" baseline="-25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4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64 </a:t>
                      </a:r>
                      <a:r>
                        <a:rPr lang="en-US" sz="4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amu</a:t>
                      </a:r>
                      <a:endParaRPr lang="en-US" sz="4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318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4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4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</a:t>
                      </a:r>
                      <a:r>
                        <a:rPr lang="en-US" sz="4400" baseline="-25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4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 </a:t>
                      </a:r>
                      <a:r>
                        <a:rPr lang="en-US" sz="4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amu</a:t>
                      </a:r>
                      <a:endParaRPr lang="en-US" sz="4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318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4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4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</a:t>
                      </a:r>
                      <a:r>
                        <a:rPr lang="en-US" sz="4400" baseline="-25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4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 </a:t>
                      </a:r>
                      <a:r>
                        <a:rPr lang="en-US" sz="4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amu</a:t>
                      </a:r>
                      <a:endParaRPr lang="en-US" sz="4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988473" y="1627924"/>
            <a:ext cx="617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905000" y="342900"/>
            <a:ext cx="158852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LUYỆN TẬP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8540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8002" y="0"/>
            <a:ext cx="2073404" cy="1338599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1338599"/>
            <a:ext cx="3676042" cy="136389"/>
            <a:chOff x="0" y="0"/>
            <a:chExt cx="968176" cy="3592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968176" cy="35921"/>
            </a:xfrm>
            <a:custGeom>
              <a:avLst/>
              <a:gdLst/>
              <a:ahLst/>
              <a:cxnLst/>
              <a:rect l="l" t="t" r="r" b="b"/>
              <a:pathLst>
                <a:path w="968176" h="35921">
                  <a:moveTo>
                    <a:pt x="0" y="0"/>
                  </a:moveTo>
                  <a:lnTo>
                    <a:pt x="968176" y="0"/>
                  </a:lnTo>
                  <a:lnTo>
                    <a:pt x="968176" y="35921"/>
                  </a:lnTo>
                  <a:lnTo>
                    <a:pt x="0" y="35921"/>
                  </a:lnTo>
                  <a:close/>
                </a:path>
              </a:pathLst>
            </a:custGeom>
            <a:solidFill>
              <a:srgbClr val="86EAE9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76200"/>
              <a:ext cx="812800" cy="8890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00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3676042" y="1338599"/>
            <a:ext cx="3676042" cy="136389"/>
            <a:chOff x="0" y="0"/>
            <a:chExt cx="968176" cy="35921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968176" cy="35921"/>
            </a:xfrm>
            <a:custGeom>
              <a:avLst/>
              <a:gdLst/>
              <a:ahLst/>
              <a:cxnLst/>
              <a:rect l="l" t="t" r="r" b="b"/>
              <a:pathLst>
                <a:path w="968176" h="35921">
                  <a:moveTo>
                    <a:pt x="0" y="0"/>
                  </a:moveTo>
                  <a:lnTo>
                    <a:pt x="968176" y="0"/>
                  </a:lnTo>
                  <a:lnTo>
                    <a:pt x="968176" y="35921"/>
                  </a:lnTo>
                  <a:lnTo>
                    <a:pt x="0" y="35921"/>
                  </a:lnTo>
                  <a:close/>
                </a:path>
              </a:pathLst>
            </a:custGeom>
            <a:solidFill>
              <a:srgbClr val="3EDAD8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76200"/>
              <a:ext cx="812800" cy="8890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00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7352085" y="1338599"/>
            <a:ext cx="3676042" cy="136389"/>
            <a:chOff x="0" y="0"/>
            <a:chExt cx="968176" cy="35921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968176" cy="35921"/>
            </a:xfrm>
            <a:custGeom>
              <a:avLst/>
              <a:gdLst/>
              <a:ahLst/>
              <a:cxnLst/>
              <a:rect l="l" t="t" r="r" b="b"/>
              <a:pathLst>
                <a:path w="968176" h="35921">
                  <a:moveTo>
                    <a:pt x="0" y="0"/>
                  </a:moveTo>
                  <a:lnTo>
                    <a:pt x="968176" y="0"/>
                  </a:lnTo>
                  <a:lnTo>
                    <a:pt x="968176" y="35921"/>
                  </a:lnTo>
                  <a:lnTo>
                    <a:pt x="0" y="35921"/>
                  </a:lnTo>
                  <a:close/>
                </a:path>
              </a:pathLst>
            </a:custGeom>
            <a:solidFill>
              <a:srgbClr val="37C9EF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76200"/>
              <a:ext cx="812800" cy="8890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00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1028127" y="1338599"/>
            <a:ext cx="3676042" cy="136389"/>
            <a:chOff x="0" y="0"/>
            <a:chExt cx="968176" cy="35921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968176" cy="35921"/>
            </a:xfrm>
            <a:custGeom>
              <a:avLst/>
              <a:gdLst/>
              <a:ahLst/>
              <a:cxnLst/>
              <a:rect l="l" t="t" r="r" b="b"/>
              <a:pathLst>
                <a:path w="968176" h="35921">
                  <a:moveTo>
                    <a:pt x="0" y="0"/>
                  </a:moveTo>
                  <a:lnTo>
                    <a:pt x="968176" y="0"/>
                  </a:lnTo>
                  <a:lnTo>
                    <a:pt x="968176" y="35921"/>
                  </a:lnTo>
                  <a:lnTo>
                    <a:pt x="0" y="35921"/>
                  </a:lnTo>
                  <a:close/>
                </a:path>
              </a:pathLst>
            </a:custGeom>
            <a:solidFill>
              <a:srgbClr val="2C92D5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76200"/>
              <a:ext cx="812800" cy="8890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00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4704169" y="1338599"/>
            <a:ext cx="3676042" cy="136389"/>
            <a:chOff x="0" y="0"/>
            <a:chExt cx="968176" cy="35921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968176" cy="35921"/>
            </a:xfrm>
            <a:custGeom>
              <a:avLst/>
              <a:gdLst/>
              <a:ahLst/>
              <a:cxnLst/>
              <a:rect l="l" t="t" r="r" b="b"/>
              <a:pathLst>
                <a:path w="968176" h="35921">
                  <a:moveTo>
                    <a:pt x="0" y="0"/>
                  </a:moveTo>
                  <a:lnTo>
                    <a:pt x="968176" y="0"/>
                  </a:lnTo>
                  <a:lnTo>
                    <a:pt x="968176" y="35921"/>
                  </a:lnTo>
                  <a:lnTo>
                    <a:pt x="0" y="35921"/>
                  </a:lnTo>
                  <a:close/>
                </a:path>
              </a:pathLst>
            </a:custGeom>
            <a:solidFill>
              <a:srgbClr val="13538A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-76200"/>
              <a:ext cx="812800" cy="8890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00"/>
                </a:lnSpc>
              </a:pPr>
              <a:endParaRPr/>
            </a:p>
          </p:txBody>
        </p:sp>
      </p:grpSp>
      <p:grpSp>
        <p:nvGrpSpPr>
          <p:cNvPr id="22" name="Group 2"/>
          <p:cNvGrpSpPr/>
          <p:nvPr/>
        </p:nvGrpSpPr>
        <p:grpSpPr>
          <a:xfrm rot="-5400000">
            <a:off x="9903445" y="-2474050"/>
            <a:ext cx="1395537" cy="12173176"/>
            <a:chOff x="0" y="0"/>
            <a:chExt cx="2354580" cy="11953722"/>
          </a:xfrm>
        </p:grpSpPr>
        <p:sp>
          <p:nvSpPr>
            <p:cNvPr id="23" name="Freeform 3"/>
            <p:cNvSpPr/>
            <p:nvPr/>
          </p:nvSpPr>
          <p:spPr>
            <a:xfrm>
              <a:off x="0" y="0"/>
              <a:ext cx="2353310" cy="11953722"/>
            </a:xfrm>
            <a:custGeom>
              <a:avLst/>
              <a:gdLst/>
              <a:ahLst/>
              <a:cxnLst/>
              <a:rect l="l" t="t" r="r" b="b"/>
              <a:pathLst>
                <a:path w="2353310" h="11953722">
                  <a:moveTo>
                    <a:pt x="784860" y="11886412"/>
                  </a:moveTo>
                  <a:cubicBezTo>
                    <a:pt x="905510" y="11927052"/>
                    <a:pt x="1042670" y="11953722"/>
                    <a:pt x="1177290" y="11953722"/>
                  </a:cubicBezTo>
                  <a:cubicBezTo>
                    <a:pt x="1311910" y="11953722"/>
                    <a:pt x="1441450" y="11930862"/>
                    <a:pt x="1560830" y="11890222"/>
                  </a:cubicBezTo>
                  <a:cubicBezTo>
                    <a:pt x="1563370" y="11888952"/>
                    <a:pt x="1565910" y="11888952"/>
                    <a:pt x="1568450" y="11887681"/>
                  </a:cubicBezTo>
                  <a:cubicBezTo>
                    <a:pt x="2016760" y="11725122"/>
                    <a:pt x="2346960" y="11295862"/>
                    <a:pt x="2353310" y="10766259"/>
                  </a:cubicBezTo>
                  <a:lnTo>
                    <a:pt x="2353310" y="0"/>
                  </a:lnTo>
                  <a:lnTo>
                    <a:pt x="0" y="0"/>
                  </a:lnTo>
                  <a:lnTo>
                    <a:pt x="0" y="10758000"/>
                  </a:lnTo>
                  <a:cubicBezTo>
                    <a:pt x="6350" y="11298402"/>
                    <a:pt x="331470" y="11727662"/>
                    <a:pt x="784860" y="11886412"/>
                  </a:cubicBezTo>
                  <a:close/>
                </a:path>
              </a:pathLst>
            </a:custGeom>
            <a:solidFill>
              <a:srgbClr val="496592"/>
            </a:solidFill>
          </p:spPr>
        </p:sp>
      </p:grpSp>
      <p:grpSp>
        <p:nvGrpSpPr>
          <p:cNvPr id="24" name="Group 4"/>
          <p:cNvGrpSpPr/>
          <p:nvPr/>
        </p:nvGrpSpPr>
        <p:grpSpPr>
          <a:xfrm rot="-5400000">
            <a:off x="10183037" y="-400407"/>
            <a:ext cx="1395537" cy="11613990"/>
            <a:chOff x="0" y="0"/>
            <a:chExt cx="2354580" cy="11010253"/>
          </a:xfrm>
        </p:grpSpPr>
        <p:sp>
          <p:nvSpPr>
            <p:cNvPr id="25" name="Freeform 5"/>
            <p:cNvSpPr/>
            <p:nvPr/>
          </p:nvSpPr>
          <p:spPr>
            <a:xfrm>
              <a:off x="0" y="0"/>
              <a:ext cx="2353310" cy="11010254"/>
            </a:xfrm>
            <a:custGeom>
              <a:avLst/>
              <a:gdLst/>
              <a:ahLst/>
              <a:cxnLst/>
              <a:rect l="l" t="t" r="r" b="b"/>
              <a:pathLst>
                <a:path w="2353310" h="11010254">
                  <a:moveTo>
                    <a:pt x="784860" y="10942944"/>
                  </a:moveTo>
                  <a:cubicBezTo>
                    <a:pt x="905510" y="10983583"/>
                    <a:pt x="1042670" y="11010254"/>
                    <a:pt x="1177290" y="11010254"/>
                  </a:cubicBezTo>
                  <a:cubicBezTo>
                    <a:pt x="1311910" y="11010254"/>
                    <a:pt x="1441450" y="10987394"/>
                    <a:pt x="1560830" y="10946754"/>
                  </a:cubicBezTo>
                  <a:cubicBezTo>
                    <a:pt x="1563370" y="10945483"/>
                    <a:pt x="1565910" y="10945483"/>
                    <a:pt x="1568450" y="10944213"/>
                  </a:cubicBezTo>
                  <a:cubicBezTo>
                    <a:pt x="2016760" y="10781654"/>
                    <a:pt x="2346960" y="10352394"/>
                    <a:pt x="2353310" y="9825694"/>
                  </a:cubicBezTo>
                  <a:lnTo>
                    <a:pt x="2353310" y="0"/>
                  </a:lnTo>
                  <a:lnTo>
                    <a:pt x="0" y="0"/>
                  </a:lnTo>
                  <a:lnTo>
                    <a:pt x="0" y="9818160"/>
                  </a:lnTo>
                  <a:cubicBezTo>
                    <a:pt x="6350" y="10354933"/>
                    <a:pt x="331470" y="10784194"/>
                    <a:pt x="784860" y="10942944"/>
                  </a:cubicBezTo>
                  <a:close/>
                </a:path>
              </a:pathLst>
            </a:custGeom>
            <a:solidFill>
              <a:srgbClr val="496592"/>
            </a:solidFill>
          </p:spPr>
        </p:sp>
      </p:grpSp>
      <p:grpSp>
        <p:nvGrpSpPr>
          <p:cNvPr id="26" name="Group 6"/>
          <p:cNvGrpSpPr/>
          <p:nvPr/>
        </p:nvGrpSpPr>
        <p:grpSpPr>
          <a:xfrm rot="-5400000">
            <a:off x="9635487" y="777420"/>
            <a:ext cx="1395537" cy="12709090"/>
            <a:chOff x="0" y="0"/>
            <a:chExt cx="2354580" cy="13208186"/>
          </a:xfrm>
        </p:grpSpPr>
        <p:sp>
          <p:nvSpPr>
            <p:cNvPr id="27" name="Freeform 7"/>
            <p:cNvSpPr/>
            <p:nvPr/>
          </p:nvSpPr>
          <p:spPr>
            <a:xfrm>
              <a:off x="0" y="0"/>
              <a:ext cx="2353310" cy="13208186"/>
            </a:xfrm>
            <a:custGeom>
              <a:avLst/>
              <a:gdLst/>
              <a:ahLst/>
              <a:cxnLst/>
              <a:rect l="l" t="t" r="r" b="b"/>
              <a:pathLst>
                <a:path w="2353310" h="13208186">
                  <a:moveTo>
                    <a:pt x="784860" y="13140875"/>
                  </a:moveTo>
                  <a:cubicBezTo>
                    <a:pt x="905510" y="13181516"/>
                    <a:pt x="1042670" y="13208186"/>
                    <a:pt x="1177290" y="13208186"/>
                  </a:cubicBezTo>
                  <a:cubicBezTo>
                    <a:pt x="1311910" y="13208186"/>
                    <a:pt x="1441450" y="13185325"/>
                    <a:pt x="1560830" y="13144686"/>
                  </a:cubicBezTo>
                  <a:cubicBezTo>
                    <a:pt x="1563370" y="13143416"/>
                    <a:pt x="1565910" y="13143416"/>
                    <a:pt x="1568450" y="13142147"/>
                  </a:cubicBezTo>
                  <a:cubicBezTo>
                    <a:pt x="2016760" y="12979586"/>
                    <a:pt x="2346960" y="12550326"/>
                    <a:pt x="2353310" y="12016863"/>
                  </a:cubicBezTo>
                  <a:lnTo>
                    <a:pt x="2353310" y="0"/>
                  </a:lnTo>
                  <a:lnTo>
                    <a:pt x="0" y="0"/>
                  </a:lnTo>
                  <a:lnTo>
                    <a:pt x="0" y="12007640"/>
                  </a:lnTo>
                  <a:cubicBezTo>
                    <a:pt x="6350" y="12552866"/>
                    <a:pt x="331470" y="12982126"/>
                    <a:pt x="784860" y="13140875"/>
                  </a:cubicBezTo>
                  <a:close/>
                </a:path>
              </a:pathLst>
            </a:custGeom>
            <a:solidFill>
              <a:srgbClr val="496592"/>
            </a:solidFill>
          </p:spPr>
        </p:sp>
      </p:grpSp>
      <p:grpSp>
        <p:nvGrpSpPr>
          <p:cNvPr id="28" name="Group 8"/>
          <p:cNvGrpSpPr>
            <a:grpSpLocks noChangeAspect="1"/>
          </p:cNvGrpSpPr>
          <p:nvPr/>
        </p:nvGrpSpPr>
        <p:grpSpPr>
          <a:xfrm>
            <a:off x="1219200" y="2621679"/>
            <a:ext cx="5569821" cy="5569821"/>
            <a:chOff x="0" y="0"/>
            <a:chExt cx="495300" cy="495300"/>
          </a:xfrm>
        </p:grpSpPr>
        <p:sp>
          <p:nvSpPr>
            <p:cNvPr id="29" name="Freeform 9"/>
            <p:cNvSpPr/>
            <p:nvPr/>
          </p:nvSpPr>
          <p:spPr>
            <a:xfrm>
              <a:off x="0" y="0"/>
              <a:ext cx="495300" cy="495300"/>
            </a:xfrm>
            <a:custGeom>
              <a:avLst/>
              <a:gdLst/>
              <a:ahLst/>
              <a:cxnLst/>
              <a:rect l="l" t="t" r="r" b="b"/>
              <a:pathLst>
                <a:path w="495300" h="495300">
                  <a:moveTo>
                    <a:pt x="247650" y="0"/>
                  </a:moveTo>
                  <a:cubicBezTo>
                    <a:pt x="110490" y="0"/>
                    <a:pt x="0" y="110490"/>
                    <a:pt x="0" y="247650"/>
                  </a:cubicBezTo>
                  <a:cubicBezTo>
                    <a:pt x="0" y="384810"/>
                    <a:pt x="110490" y="495300"/>
                    <a:pt x="247650" y="495300"/>
                  </a:cubicBezTo>
                  <a:cubicBezTo>
                    <a:pt x="383540" y="495300"/>
                    <a:pt x="495300" y="384810"/>
                    <a:pt x="495300" y="247650"/>
                  </a:cubicBezTo>
                  <a:cubicBezTo>
                    <a:pt x="495300" y="110490"/>
                    <a:pt x="383540" y="0"/>
                    <a:pt x="247650" y="0"/>
                  </a:cubicBezTo>
                  <a:close/>
                  <a:moveTo>
                    <a:pt x="247650" y="457200"/>
                  </a:moveTo>
                  <a:cubicBezTo>
                    <a:pt x="132080" y="457200"/>
                    <a:pt x="38100" y="363220"/>
                    <a:pt x="38100" y="247650"/>
                  </a:cubicBezTo>
                  <a:cubicBezTo>
                    <a:pt x="38100" y="132080"/>
                    <a:pt x="132080" y="38100"/>
                    <a:pt x="247650" y="38100"/>
                  </a:cubicBezTo>
                  <a:cubicBezTo>
                    <a:pt x="363220" y="38100"/>
                    <a:pt x="457200" y="132080"/>
                    <a:pt x="457200" y="247650"/>
                  </a:cubicBezTo>
                  <a:cubicBezTo>
                    <a:pt x="457200" y="363220"/>
                    <a:pt x="363220" y="457200"/>
                    <a:pt x="247650" y="457200"/>
                  </a:cubicBezTo>
                  <a:close/>
                </a:path>
              </a:pathLst>
            </a:custGeom>
            <a:solidFill>
              <a:srgbClr val="7BD4F6"/>
            </a:solidFill>
          </p:spPr>
        </p:sp>
        <p:sp>
          <p:nvSpPr>
            <p:cNvPr id="30" name="Freeform 10"/>
            <p:cNvSpPr/>
            <p:nvPr/>
          </p:nvSpPr>
          <p:spPr>
            <a:xfrm>
              <a:off x="38100" y="38100"/>
              <a:ext cx="419100" cy="419100"/>
            </a:xfrm>
            <a:custGeom>
              <a:avLst/>
              <a:gdLst/>
              <a:ahLst/>
              <a:cxnLst/>
              <a:rect l="l" t="t" r="r" b="b"/>
              <a:pathLst>
                <a:path w="419100" h="419100">
                  <a:moveTo>
                    <a:pt x="209550" y="0"/>
                  </a:moveTo>
                  <a:cubicBezTo>
                    <a:pt x="93980" y="0"/>
                    <a:pt x="0" y="93980"/>
                    <a:pt x="0" y="209550"/>
                  </a:cubicBezTo>
                  <a:cubicBezTo>
                    <a:pt x="0" y="325120"/>
                    <a:pt x="93980" y="419100"/>
                    <a:pt x="209550" y="419100"/>
                  </a:cubicBezTo>
                  <a:cubicBezTo>
                    <a:pt x="325120" y="419100"/>
                    <a:pt x="419100" y="325120"/>
                    <a:pt x="419100" y="209550"/>
                  </a:cubicBezTo>
                  <a:cubicBezTo>
                    <a:pt x="419100" y="93980"/>
                    <a:pt x="325120" y="0"/>
                    <a:pt x="209550" y="0"/>
                  </a:cubicBezTo>
                  <a:close/>
                </a:path>
              </a:pathLst>
            </a:custGeom>
            <a:solidFill>
              <a:srgbClr val="ABE3F9"/>
            </a:solidFill>
          </p:spPr>
        </p:sp>
      </p:grpSp>
      <p:pic>
        <p:nvPicPr>
          <p:cNvPr id="31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3106473" y="4423122"/>
            <a:ext cx="1795274" cy="1966934"/>
          </a:xfrm>
          <a:prstGeom prst="rect">
            <a:avLst/>
          </a:prstGeom>
        </p:spPr>
      </p:pic>
      <p:sp>
        <p:nvSpPr>
          <p:cNvPr id="32" name="TextBox 22"/>
          <p:cNvSpPr txBox="1"/>
          <p:nvPr/>
        </p:nvSpPr>
        <p:spPr>
          <a:xfrm>
            <a:off x="6789021" y="3093254"/>
            <a:ext cx="9067800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vi-VN" sz="3600" dirty="0">
                <a:solidFill>
                  <a:srgbClr val="FFFFFF"/>
                </a:solidFill>
                <a:latin typeface="+mj-lt"/>
                <a:cs typeface="Calibri" panose="020F0502020204030204" pitchFamily="34" charset="0"/>
              </a:rPr>
              <a:t>Ôn tập và hệ thống lại kiến thức đã học trong </a:t>
            </a:r>
            <a:endParaRPr lang="en-US" sz="3600" dirty="0" smtClean="0">
              <a:solidFill>
                <a:srgbClr val="FFFFFF"/>
              </a:solidFill>
              <a:latin typeface="+mj-lt"/>
              <a:cs typeface="Calibri" panose="020F0502020204030204" pitchFamily="34" charset="0"/>
            </a:endParaRPr>
          </a:p>
          <a:p>
            <a:r>
              <a:rPr lang="vi-VN" sz="3600" dirty="0" smtClean="0">
                <a:solidFill>
                  <a:srgbClr val="FFFFFF"/>
                </a:solidFill>
                <a:latin typeface="+mj-lt"/>
                <a:cs typeface="Calibri" panose="020F0502020204030204" pitchFamily="34" charset="0"/>
              </a:rPr>
              <a:t>Bài 5</a:t>
            </a:r>
            <a:r>
              <a:rPr lang="en-US" sz="3600" dirty="0" smtClean="0">
                <a:solidFill>
                  <a:srgbClr val="FFFFFF"/>
                </a:solidFill>
                <a:latin typeface="+mj-lt"/>
                <a:cs typeface="Calibri" panose="020F0502020204030204" pitchFamily="34" charset="0"/>
              </a:rPr>
              <a:t>:</a:t>
            </a:r>
            <a:r>
              <a:rPr lang="vi-VN" sz="3600" dirty="0" smtClean="0">
                <a:solidFill>
                  <a:srgbClr val="FFFFFF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vi-VN" sz="3600" dirty="0">
                <a:solidFill>
                  <a:srgbClr val="FFFFFF"/>
                </a:solidFill>
                <a:latin typeface="+mj-lt"/>
                <a:cs typeface="Calibri" panose="020F0502020204030204" pitchFamily="34" charset="0"/>
              </a:rPr>
              <a:t>Phân tử - Đơn chất </a:t>
            </a:r>
            <a:r>
              <a:rPr lang="en-US" sz="3600" dirty="0" smtClean="0">
                <a:solidFill>
                  <a:srgbClr val="FFFFFF"/>
                </a:solidFill>
                <a:latin typeface="+mj-lt"/>
                <a:cs typeface="Calibri" panose="020F0502020204030204" pitchFamily="34" charset="0"/>
              </a:rPr>
              <a:t>-</a:t>
            </a:r>
            <a:r>
              <a:rPr lang="vi-VN" sz="3600" dirty="0" smtClean="0">
                <a:solidFill>
                  <a:srgbClr val="FFFFFF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vi-VN" sz="3600" dirty="0">
                <a:solidFill>
                  <a:srgbClr val="FFFFFF"/>
                </a:solidFill>
                <a:latin typeface="+mj-lt"/>
                <a:cs typeface="Calibri" panose="020F0502020204030204" pitchFamily="34" charset="0"/>
              </a:rPr>
              <a:t>Hợp chất</a:t>
            </a:r>
          </a:p>
        </p:txBody>
      </p:sp>
      <p:sp>
        <p:nvSpPr>
          <p:cNvPr id="33" name="TextBox 23"/>
          <p:cNvSpPr txBox="1"/>
          <p:nvPr/>
        </p:nvSpPr>
        <p:spPr>
          <a:xfrm>
            <a:off x="6961084" y="5129590"/>
            <a:ext cx="9052034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36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36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36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36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6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6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6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24"/>
          <p:cNvSpPr txBox="1"/>
          <p:nvPr/>
        </p:nvSpPr>
        <p:spPr>
          <a:xfrm>
            <a:off x="6789021" y="6855342"/>
            <a:ext cx="9224097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36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sz="36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36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6: </a:t>
            </a:r>
            <a:r>
              <a:rPr lang="en-US" sz="36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6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36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6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6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6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828800" y="190500"/>
            <a:ext cx="159614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VỀ NHÀ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654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mong Drip Song 2 (original) (mp3cut.net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600200" y="9525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793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11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083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-8002" y="0"/>
            <a:ext cx="2073404" cy="1338599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1338599"/>
            <a:ext cx="3676042" cy="136389"/>
            <a:chOff x="0" y="0"/>
            <a:chExt cx="968176" cy="3592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968176" cy="35921"/>
            </a:xfrm>
            <a:custGeom>
              <a:avLst/>
              <a:gdLst/>
              <a:ahLst/>
              <a:cxnLst/>
              <a:rect l="l" t="t" r="r" b="b"/>
              <a:pathLst>
                <a:path w="968176" h="35921">
                  <a:moveTo>
                    <a:pt x="0" y="0"/>
                  </a:moveTo>
                  <a:lnTo>
                    <a:pt x="968176" y="0"/>
                  </a:lnTo>
                  <a:lnTo>
                    <a:pt x="968176" y="35921"/>
                  </a:lnTo>
                  <a:lnTo>
                    <a:pt x="0" y="35921"/>
                  </a:lnTo>
                  <a:close/>
                </a:path>
              </a:pathLst>
            </a:custGeom>
            <a:solidFill>
              <a:srgbClr val="86EAE9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76200"/>
              <a:ext cx="812800" cy="8890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00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3676042" y="1338599"/>
            <a:ext cx="3676042" cy="136389"/>
            <a:chOff x="0" y="0"/>
            <a:chExt cx="968176" cy="35921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968176" cy="35921"/>
            </a:xfrm>
            <a:custGeom>
              <a:avLst/>
              <a:gdLst/>
              <a:ahLst/>
              <a:cxnLst/>
              <a:rect l="l" t="t" r="r" b="b"/>
              <a:pathLst>
                <a:path w="968176" h="35921">
                  <a:moveTo>
                    <a:pt x="0" y="0"/>
                  </a:moveTo>
                  <a:lnTo>
                    <a:pt x="968176" y="0"/>
                  </a:lnTo>
                  <a:lnTo>
                    <a:pt x="968176" y="35921"/>
                  </a:lnTo>
                  <a:lnTo>
                    <a:pt x="0" y="35921"/>
                  </a:lnTo>
                  <a:close/>
                </a:path>
              </a:pathLst>
            </a:custGeom>
            <a:solidFill>
              <a:srgbClr val="3EDAD8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76200"/>
              <a:ext cx="812800" cy="8890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00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7352085" y="1338599"/>
            <a:ext cx="3676042" cy="136389"/>
            <a:chOff x="0" y="0"/>
            <a:chExt cx="968176" cy="35921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968176" cy="35921"/>
            </a:xfrm>
            <a:custGeom>
              <a:avLst/>
              <a:gdLst/>
              <a:ahLst/>
              <a:cxnLst/>
              <a:rect l="l" t="t" r="r" b="b"/>
              <a:pathLst>
                <a:path w="968176" h="35921">
                  <a:moveTo>
                    <a:pt x="0" y="0"/>
                  </a:moveTo>
                  <a:lnTo>
                    <a:pt x="968176" y="0"/>
                  </a:lnTo>
                  <a:lnTo>
                    <a:pt x="968176" y="35921"/>
                  </a:lnTo>
                  <a:lnTo>
                    <a:pt x="0" y="35921"/>
                  </a:lnTo>
                  <a:close/>
                </a:path>
              </a:pathLst>
            </a:custGeom>
            <a:solidFill>
              <a:srgbClr val="37C9EF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76200"/>
              <a:ext cx="812800" cy="8890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00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1028127" y="1338599"/>
            <a:ext cx="3676042" cy="136389"/>
            <a:chOff x="0" y="0"/>
            <a:chExt cx="968176" cy="35921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968176" cy="35921"/>
            </a:xfrm>
            <a:custGeom>
              <a:avLst/>
              <a:gdLst/>
              <a:ahLst/>
              <a:cxnLst/>
              <a:rect l="l" t="t" r="r" b="b"/>
              <a:pathLst>
                <a:path w="968176" h="35921">
                  <a:moveTo>
                    <a:pt x="0" y="0"/>
                  </a:moveTo>
                  <a:lnTo>
                    <a:pt x="968176" y="0"/>
                  </a:lnTo>
                  <a:lnTo>
                    <a:pt x="968176" y="35921"/>
                  </a:lnTo>
                  <a:lnTo>
                    <a:pt x="0" y="35921"/>
                  </a:lnTo>
                  <a:close/>
                </a:path>
              </a:pathLst>
            </a:custGeom>
            <a:solidFill>
              <a:srgbClr val="2C92D5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76200"/>
              <a:ext cx="812800" cy="8890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00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4704169" y="1338599"/>
            <a:ext cx="3676042" cy="136389"/>
            <a:chOff x="0" y="0"/>
            <a:chExt cx="968176" cy="35921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968176" cy="35921"/>
            </a:xfrm>
            <a:custGeom>
              <a:avLst/>
              <a:gdLst/>
              <a:ahLst/>
              <a:cxnLst/>
              <a:rect l="l" t="t" r="r" b="b"/>
              <a:pathLst>
                <a:path w="968176" h="35921">
                  <a:moveTo>
                    <a:pt x="0" y="0"/>
                  </a:moveTo>
                  <a:lnTo>
                    <a:pt x="968176" y="0"/>
                  </a:lnTo>
                  <a:lnTo>
                    <a:pt x="968176" y="35921"/>
                  </a:lnTo>
                  <a:lnTo>
                    <a:pt x="0" y="35921"/>
                  </a:lnTo>
                  <a:close/>
                </a:path>
              </a:pathLst>
            </a:custGeom>
            <a:solidFill>
              <a:srgbClr val="13538A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-76200"/>
              <a:ext cx="812800" cy="8890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00"/>
                </a:lnSpc>
              </a:pPr>
              <a:endParaRPr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2063085" y="193363"/>
            <a:ext cx="15621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CHƠI: AI NHANH HƠN</a:t>
            </a:r>
            <a:endParaRPr lang="en-US" sz="66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 descr="OPL20U25GSXzBJYl68kk8uQGfFKzs7yb1M4KJWUiLk6ZEvGF+qCIPSnY57AbBFCvTW@21.2022.STT$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92139"/>
            <a:ext cx="3567931" cy="3261664"/>
          </a:xfrm>
          <a:prstGeom prst="rect">
            <a:avLst/>
          </a:prstGeom>
        </p:spPr>
      </p:pic>
      <p:pic>
        <p:nvPicPr>
          <p:cNvPr id="20" name="Picture 19" descr="Tại sao nước nóng đông đá nhanh hơn nước lạnh? - Giải Đáp Việt - Tri Thức  Cho Người Việ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3491" y="1705479"/>
            <a:ext cx="3505033" cy="3510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" name="Group 20"/>
          <p:cNvGrpSpPr/>
          <p:nvPr/>
        </p:nvGrpSpPr>
        <p:grpSpPr>
          <a:xfrm>
            <a:off x="7505018" y="1810971"/>
            <a:ext cx="3523108" cy="3224000"/>
            <a:chOff x="434545" y="629804"/>
            <a:chExt cx="4214879" cy="3558886"/>
          </a:xfrm>
        </p:grpSpPr>
        <p:pic>
          <p:nvPicPr>
            <p:cNvPr id="22" name="Picture 6" descr="Ozon - Wikiwand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474" y="629804"/>
              <a:ext cx="4122950" cy="29816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TextBox 22"/>
            <p:cNvSpPr txBox="1"/>
            <p:nvPr/>
          </p:nvSpPr>
          <p:spPr>
            <a:xfrm>
              <a:off x="434545" y="3611418"/>
              <a:ext cx="4214878" cy="5772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Ozone</a:t>
              </a:r>
              <a:endPara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1104966" y="1810971"/>
            <a:ext cx="3221569" cy="3224026"/>
            <a:chOff x="6398780" y="426603"/>
            <a:chExt cx="4407767" cy="4143607"/>
          </a:xfrm>
        </p:grpSpPr>
        <p:pic>
          <p:nvPicPr>
            <p:cNvPr id="25" name="Picture 6" descr="Hydro – Wikipedia tiếng Việt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98780" y="426603"/>
              <a:ext cx="4407766" cy="3374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TextBox 25"/>
            <p:cNvSpPr txBox="1"/>
            <p:nvPr/>
          </p:nvSpPr>
          <p:spPr>
            <a:xfrm>
              <a:off x="6502401" y="3800769"/>
              <a:ext cx="430414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Nitrogen</a:t>
              </a:r>
              <a:endPara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3723491" y="6271732"/>
            <a:ext cx="3505033" cy="3284069"/>
            <a:chOff x="6336514" y="349194"/>
            <a:chExt cx="5273595" cy="5278574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36514" y="349194"/>
              <a:ext cx="5273595" cy="4531996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6345382" y="4858327"/>
              <a:ext cx="525549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Axit</a:t>
              </a:r>
              <a:r>
                <a:rPr lang="en-US" sz="4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sunfuric</a:t>
              </a:r>
              <a:endPara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83858" y="6591300"/>
            <a:ext cx="3592184" cy="2964501"/>
            <a:chOff x="839066" y="859847"/>
            <a:chExt cx="4287116" cy="3828912"/>
          </a:xfrm>
        </p:grpSpPr>
        <p:pic>
          <p:nvPicPr>
            <p:cNvPr id="31" name="Picture 2" descr="KHTN Lớp 7 Bài 4: Phân tử, đơn chất, hợp chất Giải sách Khoa học tự nhiên  lớp 7 Cánh diều trang 28 - Thời Đại Hải Tặc"/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7912" b="23379"/>
            <a:stretch/>
          </p:blipFill>
          <p:spPr bwMode="auto">
            <a:xfrm>
              <a:off x="839066" y="859847"/>
              <a:ext cx="4287116" cy="36379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TextBox 31"/>
            <p:cNvSpPr txBox="1"/>
            <p:nvPr/>
          </p:nvSpPr>
          <p:spPr>
            <a:xfrm>
              <a:off x="1145309" y="3980873"/>
              <a:ext cx="371301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Fluorine</a:t>
              </a:r>
              <a:endPara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7498916" y="6271732"/>
            <a:ext cx="3529209" cy="3367568"/>
            <a:chOff x="230910" y="720010"/>
            <a:chExt cx="4846864" cy="3814091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113" b="41563"/>
            <a:stretch/>
          </p:blipFill>
          <p:spPr>
            <a:xfrm>
              <a:off x="230910" y="720010"/>
              <a:ext cx="4846864" cy="2974536"/>
            </a:xfrm>
            <a:prstGeom prst="rect">
              <a:avLst/>
            </a:prstGeom>
          </p:spPr>
        </p:pic>
        <p:sp>
          <p:nvSpPr>
            <p:cNvPr id="35" name="TextBox 34"/>
            <p:cNvSpPr txBox="1"/>
            <p:nvPr/>
          </p:nvSpPr>
          <p:spPr>
            <a:xfrm>
              <a:off x="608487" y="3764660"/>
              <a:ext cx="409170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Chlorine</a:t>
              </a:r>
              <a:endPara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6" name="Picture 2" descr="SBT Khoa học tự nhiên 7 Bài 4 (Cánh diều): Phân tử, đơn chất, hợp chất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88"/>
          <a:stretch/>
        </p:blipFill>
        <p:spPr bwMode="auto">
          <a:xfrm>
            <a:off x="14214837" y="1549469"/>
            <a:ext cx="4064762" cy="3321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7" name="Group 36"/>
          <p:cNvGrpSpPr/>
          <p:nvPr/>
        </p:nvGrpSpPr>
        <p:grpSpPr>
          <a:xfrm>
            <a:off x="11016981" y="6591300"/>
            <a:ext cx="3516452" cy="2522544"/>
            <a:chOff x="412354" y="217181"/>
            <a:chExt cx="5677692" cy="4391638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2354" y="217181"/>
              <a:ext cx="5677692" cy="4391638"/>
            </a:xfrm>
            <a:prstGeom prst="rect">
              <a:avLst/>
            </a:prstGeom>
          </p:spPr>
        </p:pic>
        <p:sp>
          <p:nvSpPr>
            <p:cNvPr id="39" name="TextBox 38"/>
            <p:cNvSpPr txBox="1"/>
            <p:nvPr/>
          </p:nvSpPr>
          <p:spPr>
            <a:xfrm>
              <a:off x="1579418" y="1782618"/>
              <a:ext cx="1265382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lang="en-US" sz="6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4011864" y="1859002"/>
              <a:ext cx="1265382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  <a:endParaRPr lang="en-US" sz="6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14487351" y="6417365"/>
            <a:ext cx="3519734" cy="2782663"/>
            <a:chOff x="5812546" y="1468582"/>
            <a:chExt cx="5754972" cy="5036640"/>
          </a:xfrm>
        </p:grpSpPr>
        <p:grpSp>
          <p:nvGrpSpPr>
            <p:cNvPr id="42" name="Group 41"/>
            <p:cNvGrpSpPr/>
            <p:nvPr/>
          </p:nvGrpSpPr>
          <p:grpSpPr>
            <a:xfrm>
              <a:off x="5812546" y="1468582"/>
              <a:ext cx="5754972" cy="5036640"/>
              <a:chOff x="5812546" y="1468582"/>
              <a:chExt cx="5754972" cy="5036640"/>
            </a:xfrm>
          </p:grpSpPr>
          <p:pic>
            <p:nvPicPr>
              <p:cNvPr id="45" name="Picture 44"/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12546" y="1468582"/>
                <a:ext cx="5754972" cy="4378366"/>
              </a:xfrm>
              <a:prstGeom prst="rect">
                <a:avLst/>
              </a:prstGeom>
            </p:spPr>
          </p:pic>
          <p:sp>
            <p:nvSpPr>
              <p:cNvPr id="46" name="TextBox 45"/>
              <p:cNvSpPr txBox="1"/>
              <p:nvPr/>
            </p:nvSpPr>
            <p:spPr>
              <a:xfrm>
                <a:off x="6090046" y="5735781"/>
                <a:ext cx="5320145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Muối</a:t>
                </a:r>
                <a:r>
                  <a:rPr lang="en-US" sz="4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ăn</a:t>
                </a:r>
                <a:endParaRPr lang="en-US" sz="4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43" name="TextBox 42"/>
            <p:cNvSpPr txBox="1"/>
            <p:nvPr/>
          </p:nvSpPr>
          <p:spPr>
            <a:xfrm>
              <a:off x="6779490" y="3048184"/>
              <a:ext cx="2503053" cy="11698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Cl</a:t>
              </a:r>
              <a:endPara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9792340" y="2966998"/>
              <a:ext cx="1265382" cy="11698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Na</a:t>
              </a:r>
              <a:endPara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47" name="Marvellous Bright Ideas (Chicken Dance) - 27th April 202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6609597" y="325633"/>
            <a:ext cx="649160" cy="6491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2690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8002" y="0"/>
            <a:ext cx="2073404" cy="1338599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1338599"/>
            <a:ext cx="3676042" cy="136389"/>
            <a:chOff x="0" y="0"/>
            <a:chExt cx="968176" cy="3592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968176" cy="35921"/>
            </a:xfrm>
            <a:custGeom>
              <a:avLst/>
              <a:gdLst/>
              <a:ahLst/>
              <a:cxnLst/>
              <a:rect l="l" t="t" r="r" b="b"/>
              <a:pathLst>
                <a:path w="968176" h="35921">
                  <a:moveTo>
                    <a:pt x="0" y="0"/>
                  </a:moveTo>
                  <a:lnTo>
                    <a:pt x="968176" y="0"/>
                  </a:lnTo>
                  <a:lnTo>
                    <a:pt x="968176" y="35921"/>
                  </a:lnTo>
                  <a:lnTo>
                    <a:pt x="0" y="35921"/>
                  </a:lnTo>
                  <a:close/>
                </a:path>
              </a:pathLst>
            </a:custGeom>
            <a:solidFill>
              <a:srgbClr val="86EAE9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76200"/>
              <a:ext cx="812800" cy="8890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00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3676042" y="1338599"/>
            <a:ext cx="3676042" cy="136389"/>
            <a:chOff x="0" y="0"/>
            <a:chExt cx="968176" cy="35921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968176" cy="35921"/>
            </a:xfrm>
            <a:custGeom>
              <a:avLst/>
              <a:gdLst/>
              <a:ahLst/>
              <a:cxnLst/>
              <a:rect l="l" t="t" r="r" b="b"/>
              <a:pathLst>
                <a:path w="968176" h="35921">
                  <a:moveTo>
                    <a:pt x="0" y="0"/>
                  </a:moveTo>
                  <a:lnTo>
                    <a:pt x="968176" y="0"/>
                  </a:lnTo>
                  <a:lnTo>
                    <a:pt x="968176" y="35921"/>
                  </a:lnTo>
                  <a:lnTo>
                    <a:pt x="0" y="35921"/>
                  </a:lnTo>
                  <a:close/>
                </a:path>
              </a:pathLst>
            </a:custGeom>
            <a:solidFill>
              <a:srgbClr val="3EDAD8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76200"/>
              <a:ext cx="812800" cy="8890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00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7352085" y="1338599"/>
            <a:ext cx="3676042" cy="136389"/>
            <a:chOff x="0" y="0"/>
            <a:chExt cx="968176" cy="35921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968176" cy="35921"/>
            </a:xfrm>
            <a:custGeom>
              <a:avLst/>
              <a:gdLst/>
              <a:ahLst/>
              <a:cxnLst/>
              <a:rect l="l" t="t" r="r" b="b"/>
              <a:pathLst>
                <a:path w="968176" h="35921">
                  <a:moveTo>
                    <a:pt x="0" y="0"/>
                  </a:moveTo>
                  <a:lnTo>
                    <a:pt x="968176" y="0"/>
                  </a:lnTo>
                  <a:lnTo>
                    <a:pt x="968176" y="35921"/>
                  </a:lnTo>
                  <a:lnTo>
                    <a:pt x="0" y="35921"/>
                  </a:lnTo>
                  <a:close/>
                </a:path>
              </a:pathLst>
            </a:custGeom>
            <a:solidFill>
              <a:srgbClr val="37C9EF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76200"/>
              <a:ext cx="812800" cy="8890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00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1028127" y="1338599"/>
            <a:ext cx="3676042" cy="136389"/>
            <a:chOff x="0" y="0"/>
            <a:chExt cx="968176" cy="35921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968176" cy="35921"/>
            </a:xfrm>
            <a:custGeom>
              <a:avLst/>
              <a:gdLst/>
              <a:ahLst/>
              <a:cxnLst/>
              <a:rect l="l" t="t" r="r" b="b"/>
              <a:pathLst>
                <a:path w="968176" h="35921">
                  <a:moveTo>
                    <a:pt x="0" y="0"/>
                  </a:moveTo>
                  <a:lnTo>
                    <a:pt x="968176" y="0"/>
                  </a:lnTo>
                  <a:lnTo>
                    <a:pt x="968176" y="35921"/>
                  </a:lnTo>
                  <a:lnTo>
                    <a:pt x="0" y="35921"/>
                  </a:lnTo>
                  <a:close/>
                </a:path>
              </a:pathLst>
            </a:custGeom>
            <a:solidFill>
              <a:srgbClr val="2C92D5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76200"/>
              <a:ext cx="812800" cy="8890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00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4704169" y="1338599"/>
            <a:ext cx="3676042" cy="136389"/>
            <a:chOff x="0" y="0"/>
            <a:chExt cx="968176" cy="35921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968176" cy="35921"/>
            </a:xfrm>
            <a:custGeom>
              <a:avLst/>
              <a:gdLst/>
              <a:ahLst/>
              <a:cxnLst/>
              <a:rect l="l" t="t" r="r" b="b"/>
              <a:pathLst>
                <a:path w="968176" h="35921">
                  <a:moveTo>
                    <a:pt x="0" y="0"/>
                  </a:moveTo>
                  <a:lnTo>
                    <a:pt x="968176" y="0"/>
                  </a:lnTo>
                  <a:lnTo>
                    <a:pt x="968176" y="35921"/>
                  </a:lnTo>
                  <a:lnTo>
                    <a:pt x="0" y="35921"/>
                  </a:lnTo>
                  <a:close/>
                </a:path>
              </a:pathLst>
            </a:custGeom>
            <a:solidFill>
              <a:srgbClr val="13538A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-76200"/>
              <a:ext cx="812800" cy="8890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00"/>
                </a:lnSpc>
              </a:pPr>
              <a:endParaRPr/>
            </a:p>
          </p:txBody>
        </p:sp>
      </p:grp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0260920"/>
              </p:ext>
            </p:extLst>
          </p:nvPr>
        </p:nvGraphicFramePr>
        <p:xfrm>
          <a:off x="152400" y="1764312"/>
          <a:ext cx="17907000" cy="85226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91400">
                  <a:extLst>
                    <a:ext uri="{9D8B030D-6E8A-4147-A177-3AD203B41FA5}">
                      <a16:colId xmlns:a16="http://schemas.microsoft.com/office/drawing/2014/main" val="1746552502"/>
                    </a:ext>
                  </a:extLst>
                </a:gridCol>
                <a:gridCol w="10515600">
                  <a:extLst>
                    <a:ext uri="{9D8B030D-6E8A-4147-A177-3AD203B41FA5}">
                      <a16:colId xmlns:a16="http://schemas.microsoft.com/office/drawing/2014/main" val="108325179"/>
                    </a:ext>
                  </a:extLst>
                </a:gridCol>
              </a:tblGrid>
              <a:tr h="8522687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4800" baseline="0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TỬ ĐƠN CHẤT</a:t>
                      </a:r>
                      <a:endParaRPr lang="en-US" sz="480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4800" baseline="0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TỬ HỢP CHẤT</a:t>
                      </a:r>
                      <a:endParaRPr lang="en-US" sz="480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4597474"/>
                  </a:ext>
                </a:extLst>
              </a:tr>
            </a:tbl>
          </a:graphicData>
        </a:graphic>
      </p:graphicFrame>
      <p:pic>
        <p:nvPicPr>
          <p:cNvPr id="20" name="Picture 19" descr="OPL20U25GSXzBJYl68kk8uQGfFKzs7yb1M4KJWUiLk6ZEvGF+qCIPSnY57AbBFCvTW@21.2022.STT$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7218" y="2579897"/>
            <a:ext cx="3235684" cy="2957937"/>
          </a:xfrm>
          <a:prstGeom prst="rect">
            <a:avLst/>
          </a:prstGeom>
        </p:spPr>
      </p:pic>
      <p:pic>
        <p:nvPicPr>
          <p:cNvPr id="21" name="Picture 20" descr="Tại sao nước nóng đông đá nhanh hơn nước lạnh? - Giải Đáp Việt - Tri Thức  Cho Người Việ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9688" y="2635739"/>
            <a:ext cx="3049307" cy="30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14628198" y="5982434"/>
            <a:ext cx="3505033" cy="3284069"/>
            <a:chOff x="6336514" y="349194"/>
            <a:chExt cx="5273595" cy="5278574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36514" y="349194"/>
              <a:ext cx="5273595" cy="4531996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6345382" y="4858327"/>
              <a:ext cx="525549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Axit</a:t>
              </a:r>
              <a:r>
                <a:rPr lang="en-US" sz="4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sunfuric</a:t>
              </a:r>
              <a:endPara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5" name="Picture 2" descr="SBT Khoa học tự nhiên 7 Bài 4 (Cánh diều): Phân tử, đơn chất, hợp chất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88"/>
          <a:stretch/>
        </p:blipFill>
        <p:spPr bwMode="auto">
          <a:xfrm>
            <a:off x="14773862" y="2581203"/>
            <a:ext cx="3437938" cy="2836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" name="Group 25"/>
          <p:cNvGrpSpPr/>
          <p:nvPr/>
        </p:nvGrpSpPr>
        <p:grpSpPr>
          <a:xfrm>
            <a:off x="7671679" y="6480621"/>
            <a:ext cx="3097245" cy="2370144"/>
            <a:chOff x="412354" y="217181"/>
            <a:chExt cx="5677692" cy="4391638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2354" y="217181"/>
              <a:ext cx="5677692" cy="4391638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1579418" y="1782618"/>
              <a:ext cx="1265382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lang="en-US" sz="6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011864" y="1859002"/>
              <a:ext cx="1265382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  <a:endParaRPr lang="en-US" sz="6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1007980" y="6172659"/>
            <a:ext cx="3519734" cy="2782663"/>
            <a:chOff x="5812546" y="1468582"/>
            <a:chExt cx="5754972" cy="5036640"/>
          </a:xfrm>
        </p:grpSpPr>
        <p:grpSp>
          <p:nvGrpSpPr>
            <p:cNvPr id="31" name="Group 30"/>
            <p:cNvGrpSpPr/>
            <p:nvPr/>
          </p:nvGrpSpPr>
          <p:grpSpPr>
            <a:xfrm>
              <a:off x="5812546" y="1468582"/>
              <a:ext cx="5754972" cy="5036640"/>
              <a:chOff x="5812546" y="1468582"/>
              <a:chExt cx="5754972" cy="5036640"/>
            </a:xfrm>
          </p:grpSpPr>
          <p:pic>
            <p:nvPicPr>
              <p:cNvPr id="34" name="Picture 33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12546" y="1468582"/>
                <a:ext cx="5754972" cy="4378366"/>
              </a:xfrm>
              <a:prstGeom prst="rect">
                <a:avLst/>
              </a:prstGeom>
            </p:spPr>
          </p:pic>
          <p:sp>
            <p:nvSpPr>
              <p:cNvPr id="35" name="TextBox 34"/>
              <p:cNvSpPr txBox="1"/>
              <p:nvPr/>
            </p:nvSpPr>
            <p:spPr>
              <a:xfrm>
                <a:off x="6090046" y="5735781"/>
                <a:ext cx="5320145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Muối</a:t>
                </a:r>
                <a:r>
                  <a:rPr lang="en-US" sz="4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ăn</a:t>
                </a:r>
                <a:endParaRPr lang="en-US" sz="4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32" name="TextBox 31"/>
            <p:cNvSpPr txBox="1"/>
            <p:nvPr/>
          </p:nvSpPr>
          <p:spPr>
            <a:xfrm>
              <a:off x="6779490" y="3048184"/>
              <a:ext cx="2503053" cy="11698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Cl</a:t>
              </a:r>
              <a:endPara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9792340" y="2966998"/>
              <a:ext cx="1265382" cy="11698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Na</a:t>
              </a:r>
              <a:endPara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95988" y="2657732"/>
            <a:ext cx="3523108" cy="3224000"/>
            <a:chOff x="434545" y="629804"/>
            <a:chExt cx="4214879" cy="3558886"/>
          </a:xfrm>
        </p:grpSpPr>
        <p:pic>
          <p:nvPicPr>
            <p:cNvPr id="37" name="Picture 6" descr="Ozon - Wikiwand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474" y="629804"/>
              <a:ext cx="4122950" cy="29816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" name="TextBox 37"/>
            <p:cNvSpPr txBox="1"/>
            <p:nvPr/>
          </p:nvSpPr>
          <p:spPr>
            <a:xfrm>
              <a:off x="434545" y="3611418"/>
              <a:ext cx="4214878" cy="5772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Ozone</a:t>
              </a:r>
              <a:endPara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3938333" y="2614380"/>
            <a:ext cx="3221569" cy="3224026"/>
            <a:chOff x="6398780" y="426603"/>
            <a:chExt cx="4407767" cy="4143607"/>
          </a:xfrm>
        </p:grpSpPr>
        <p:pic>
          <p:nvPicPr>
            <p:cNvPr id="40" name="Picture 6" descr="Hydro – Wikipedia tiếng Việt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98780" y="426603"/>
              <a:ext cx="4407766" cy="3374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" name="TextBox 40"/>
            <p:cNvSpPr txBox="1"/>
            <p:nvPr/>
          </p:nvSpPr>
          <p:spPr>
            <a:xfrm>
              <a:off x="6502401" y="3800769"/>
              <a:ext cx="430414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Nitrogen</a:t>
              </a:r>
              <a:endPara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319856" y="6781682"/>
            <a:ext cx="3592184" cy="2964501"/>
            <a:chOff x="839066" y="859847"/>
            <a:chExt cx="4287116" cy="3828912"/>
          </a:xfrm>
        </p:grpSpPr>
        <p:pic>
          <p:nvPicPr>
            <p:cNvPr id="43" name="Picture 2" descr="KHTN Lớp 7 Bài 4: Phân tử, đơn chất, hợp chất Giải sách Khoa học tự nhiên  lớp 7 Cánh diều trang 28 - Thời Đại Hải Tặc"/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7912" b="23379"/>
            <a:stretch/>
          </p:blipFill>
          <p:spPr bwMode="auto">
            <a:xfrm>
              <a:off x="839066" y="859847"/>
              <a:ext cx="4287116" cy="36379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" name="TextBox 43"/>
            <p:cNvSpPr txBox="1"/>
            <p:nvPr/>
          </p:nvSpPr>
          <p:spPr>
            <a:xfrm>
              <a:off x="1145309" y="3980873"/>
              <a:ext cx="371301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Fluorine</a:t>
              </a:r>
              <a:endPara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3803145" y="6714227"/>
            <a:ext cx="3529209" cy="3367568"/>
            <a:chOff x="230910" y="720010"/>
            <a:chExt cx="4846864" cy="3814091"/>
          </a:xfrm>
        </p:grpSpPr>
        <p:pic>
          <p:nvPicPr>
            <p:cNvPr id="46" name="Picture 45"/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113" b="41563"/>
            <a:stretch/>
          </p:blipFill>
          <p:spPr>
            <a:xfrm>
              <a:off x="230910" y="720010"/>
              <a:ext cx="4846864" cy="2974536"/>
            </a:xfrm>
            <a:prstGeom prst="rect">
              <a:avLst/>
            </a:prstGeom>
          </p:spPr>
        </p:pic>
        <p:sp>
          <p:nvSpPr>
            <p:cNvPr id="47" name="TextBox 46"/>
            <p:cNvSpPr txBox="1"/>
            <p:nvPr/>
          </p:nvSpPr>
          <p:spPr>
            <a:xfrm>
              <a:off x="608487" y="3764660"/>
              <a:ext cx="409170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Chlorine</a:t>
              </a:r>
              <a:endPara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3625250" y="221739"/>
            <a:ext cx="1146234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</a:t>
            </a:r>
            <a:endParaRPr lang="en-US" sz="6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637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7692804" y="8944441"/>
            <a:ext cx="290396" cy="294682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-266700" y="3524250"/>
            <a:ext cx="12763500" cy="3676650"/>
          </a:xfrm>
          <a:prstGeom prst="rect">
            <a:avLst/>
          </a:prstGeom>
          <a:solidFill>
            <a:srgbClr val="496592"/>
          </a:solidFill>
        </p:spPr>
      </p:sp>
      <p:grpSp>
        <p:nvGrpSpPr>
          <p:cNvPr id="4" name="Group 4"/>
          <p:cNvGrpSpPr/>
          <p:nvPr/>
        </p:nvGrpSpPr>
        <p:grpSpPr>
          <a:xfrm>
            <a:off x="11769171" y="-1177400"/>
            <a:ext cx="13037657" cy="13609157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7BD4F6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3760901" y="4046457"/>
            <a:ext cx="3147239" cy="2632236"/>
          </a:xfrm>
          <a:prstGeom prst="rect">
            <a:avLst/>
          </a:prstGeom>
        </p:spPr>
      </p:pic>
      <p:sp>
        <p:nvSpPr>
          <p:cNvPr id="7" name="AutoShape 7"/>
          <p:cNvSpPr/>
          <p:nvPr/>
        </p:nvSpPr>
        <p:spPr>
          <a:xfrm>
            <a:off x="-16" y="8467173"/>
            <a:ext cx="18288016" cy="0"/>
          </a:xfrm>
          <a:prstGeom prst="line">
            <a:avLst/>
          </a:prstGeom>
          <a:ln w="28575" cap="rnd">
            <a:solidFill>
              <a:srgbClr val="496592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8" name="Group 8"/>
          <p:cNvGrpSpPr/>
          <p:nvPr/>
        </p:nvGrpSpPr>
        <p:grpSpPr>
          <a:xfrm>
            <a:off x="15523265" y="1028700"/>
            <a:ext cx="2459935" cy="713166"/>
            <a:chOff x="0" y="0"/>
            <a:chExt cx="4722673" cy="136916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722673" cy="1369163"/>
            </a:xfrm>
            <a:custGeom>
              <a:avLst/>
              <a:gdLst/>
              <a:ahLst/>
              <a:cxnLst/>
              <a:rect l="l" t="t" r="r" b="b"/>
              <a:pathLst>
                <a:path w="4722673" h="1369163">
                  <a:moveTo>
                    <a:pt x="0" y="0"/>
                  </a:moveTo>
                  <a:lnTo>
                    <a:pt x="0" y="1369163"/>
                  </a:lnTo>
                  <a:lnTo>
                    <a:pt x="4722673" y="1369163"/>
                  </a:lnTo>
                  <a:lnTo>
                    <a:pt x="4722673" y="0"/>
                  </a:lnTo>
                  <a:lnTo>
                    <a:pt x="0" y="0"/>
                  </a:lnTo>
                  <a:close/>
                  <a:moveTo>
                    <a:pt x="4661713" y="1308203"/>
                  </a:moveTo>
                  <a:lnTo>
                    <a:pt x="59690" y="1308203"/>
                  </a:lnTo>
                  <a:lnTo>
                    <a:pt x="59690" y="59690"/>
                  </a:lnTo>
                  <a:lnTo>
                    <a:pt x="4661713" y="59690"/>
                  </a:lnTo>
                  <a:lnTo>
                    <a:pt x="4661713" y="1308203"/>
                  </a:lnTo>
                  <a:close/>
                </a:path>
              </a:pathLst>
            </a:custGeom>
            <a:solidFill>
              <a:srgbClr val="496592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14716315" y="1028700"/>
            <a:ext cx="806950" cy="713166"/>
            <a:chOff x="0" y="0"/>
            <a:chExt cx="2165574" cy="191389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165573" cy="1913890"/>
            </a:xfrm>
            <a:custGeom>
              <a:avLst/>
              <a:gdLst/>
              <a:ahLst/>
              <a:cxnLst/>
              <a:rect l="l" t="t" r="r" b="b"/>
              <a:pathLst>
                <a:path w="2165573" h="1913890">
                  <a:moveTo>
                    <a:pt x="0" y="0"/>
                  </a:moveTo>
                  <a:lnTo>
                    <a:pt x="2165573" y="0"/>
                  </a:lnTo>
                  <a:lnTo>
                    <a:pt x="2165573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496592"/>
            </a:solidFill>
          </p:spPr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4913515" y="1178959"/>
            <a:ext cx="412549" cy="412549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717176" y="4498665"/>
            <a:ext cx="10945906" cy="24622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8000" dirty="0" smtClean="0">
                <a:solidFill>
                  <a:srgbClr val="FFFFFF"/>
                </a:solidFill>
                <a:latin typeface="UVN Bai Sau Nang" panose="04030905020802020C03" pitchFamily="82" charset="0"/>
              </a:rPr>
              <a:t>PHÂN TỬ - ĐƠN CHẤT </a:t>
            </a:r>
          </a:p>
          <a:p>
            <a:pPr algn="ctr"/>
            <a:r>
              <a:rPr lang="en-US" sz="8000" dirty="0" smtClean="0">
                <a:solidFill>
                  <a:srgbClr val="FFFFFF"/>
                </a:solidFill>
                <a:latin typeface="UVN Bai Sau Nang" panose="04030905020802020C03" pitchFamily="82" charset="0"/>
              </a:rPr>
              <a:t>- HỢP CHẤT</a:t>
            </a:r>
            <a:endParaRPr lang="en-US" sz="8000" dirty="0">
              <a:solidFill>
                <a:srgbClr val="FFFFFF"/>
              </a:solidFill>
              <a:latin typeface="UVN Bai Sau Nang" panose="04030905020802020C03" pitchFamily="82" charset="0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5686431" y="1286857"/>
            <a:ext cx="2133603" cy="3514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04"/>
              </a:lnSpc>
            </a:pPr>
            <a:r>
              <a:rPr lang="en-US" sz="3200" dirty="0" smtClean="0">
                <a:solidFill>
                  <a:srgbClr val="496592"/>
                </a:solidFill>
                <a:latin typeface="Montserrat Bold"/>
              </a:rPr>
              <a:t>KHTN7</a:t>
            </a:r>
            <a:endParaRPr lang="en-US" sz="3200" dirty="0">
              <a:solidFill>
                <a:srgbClr val="496592"/>
              </a:solidFill>
              <a:latin typeface="Montserrat Bold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685800" y="3924418"/>
            <a:ext cx="8709254" cy="397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72"/>
              </a:lnSpc>
            </a:pPr>
            <a:r>
              <a:rPr lang="en-US" sz="4000" dirty="0" smtClean="0">
                <a:solidFill>
                  <a:srgbClr val="FFFFFF"/>
                </a:solidFill>
                <a:latin typeface="Montserrat Classic"/>
              </a:rPr>
              <a:t>BÀI 5:</a:t>
            </a:r>
            <a:endParaRPr lang="en-US" sz="4000" dirty="0">
              <a:solidFill>
                <a:srgbClr val="FFFFFF"/>
              </a:solidFill>
              <a:latin typeface="Montserrat Classic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6553200" y="9140190"/>
            <a:ext cx="6870103" cy="2871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782"/>
              </a:lnSpc>
            </a:pPr>
            <a:r>
              <a:rPr lang="en-US" sz="3600" dirty="0" smtClean="0">
                <a:solidFill>
                  <a:srgbClr val="496592"/>
                </a:solidFill>
                <a:latin typeface="Montserrat"/>
              </a:rPr>
              <a:t>GV: PHẠM THANH HIỀN</a:t>
            </a:r>
            <a:endParaRPr lang="en-US" sz="3600" dirty="0">
              <a:solidFill>
                <a:srgbClr val="496592"/>
              </a:solidFill>
              <a:latin typeface="Montserrat"/>
            </a:endParaRPr>
          </a:p>
        </p:txBody>
      </p:sp>
      <p:pic>
        <p:nvPicPr>
          <p:cNvPr id="20" name="Picture 2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685800" y="359400"/>
            <a:ext cx="2073404" cy="13385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719;p47"/>
          <p:cNvSpPr txBox="1">
            <a:spLocks/>
          </p:cNvSpPr>
          <p:nvPr/>
        </p:nvSpPr>
        <p:spPr>
          <a:xfrm>
            <a:off x="1959428" y="0"/>
            <a:ext cx="16328573" cy="2973600"/>
          </a:xfrm>
          <a:prstGeom prst="rect">
            <a:avLst/>
          </a:prstGeom>
        </p:spPr>
        <p:txBody>
          <a:bodyPr spcFirstLastPara="1" vert="horz" wrap="square" lIns="137138" tIns="137138" rIns="137138" bIns="137138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4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5: PHÂN TỬ - ĐƠN CHẤT - HỢP CHẤT</a:t>
            </a:r>
            <a:endParaRPr lang="en-US" sz="4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85800" y="2449430"/>
            <a:ext cx="17030700" cy="7086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550275" y="1925048"/>
            <a:ext cx="7322345" cy="115202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 BÀI HỌC</a:t>
            </a:r>
          </a:p>
        </p:txBody>
      </p:sp>
      <p:sp>
        <p:nvSpPr>
          <p:cNvPr id="9" name="Rectangle 8"/>
          <p:cNvSpPr/>
          <p:nvPr/>
        </p:nvSpPr>
        <p:spPr>
          <a:xfrm>
            <a:off x="2153912" y="3466727"/>
            <a:ext cx="14305289" cy="937833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48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endParaRPr lang="en-US" sz="48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6-Point Star 9"/>
          <p:cNvSpPr/>
          <p:nvPr/>
        </p:nvSpPr>
        <p:spPr>
          <a:xfrm>
            <a:off x="1459217" y="2955794"/>
            <a:ext cx="1389389" cy="1327485"/>
          </a:xfrm>
          <a:prstGeom prst="star6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459217" y="4494834"/>
            <a:ext cx="14999984" cy="1448766"/>
            <a:chOff x="1125211" y="2122929"/>
            <a:chExt cx="9999989" cy="965844"/>
          </a:xfrm>
        </p:grpSpPr>
        <p:sp>
          <p:nvSpPr>
            <p:cNvPr id="12" name="Rectangle 11"/>
            <p:cNvSpPr/>
            <p:nvPr/>
          </p:nvSpPr>
          <p:spPr>
            <a:xfrm>
              <a:off x="1588341" y="2463551"/>
              <a:ext cx="9536859" cy="62522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 err="1" smtClean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Hợp</a:t>
              </a:r>
              <a:r>
                <a:rPr lang="en-US" sz="4800" dirty="0" smtClean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 smtClean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chất</a:t>
              </a:r>
              <a:endParaRPr lang="en-US" sz="4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6-Point Star 12"/>
            <p:cNvSpPr/>
            <p:nvPr/>
          </p:nvSpPr>
          <p:spPr>
            <a:xfrm>
              <a:off x="1125211" y="2122929"/>
              <a:ext cx="926259" cy="884990"/>
            </a:xfrm>
            <a:prstGeom prst="star6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459217" y="6095034"/>
            <a:ext cx="14999984" cy="1448766"/>
            <a:chOff x="1277611" y="2275329"/>
            <a:chExt cx="9999989" cy="965844"/>
          </a:xfrm>
        </p:grpSpPr>
        <p:sp>
          <p:nvSpPr>
            <p:cNvPr id="15" name="Rectangle 14"/>
            <p:cNvSpPr/>
            <p:nvPr/>
          </p:nvSpPr>
          <p:spPr>
            <a:xfrm>
              <a:off x="1740741" y="2615951"/>
              <a:ext cx="9536859" cy="62522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 err="1" smtClean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Phân</a:t>
              </a:r>
              <a:r>
                <a:rPr lang="en-US" sz="4800" dirty="0" smtClean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 smtClean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tử</a:t>
              </a:r>
              <a:endParaRPr lang="en-US" sz="4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6-Point Star 15"/>
            <p:cNvSpPr/>
            <p:nvPr/>
          </p:nvSpPr>
          <p:spPr>
            <a:xfrm>
              <a:off x="1277611" y="2275329"/>
              <a:ext cx="926259" cy="884990"/>
            </a:xfrm>
            <a:prstGeom prst="star6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459217" y="7695234"/>
            <a:ext cx="14999984" cy="1448766"/>
            <a:chOff x="972811" y="4944302"/>
            <a:chExt cx="9999989" cy="965844"/>
          </a:xfrm>
        </p:grpSpPr>
        <p:sp>
          <p:nvSpPr>
            <p:cNvPr id="18" name="Rectangle 17"/>
            <p:cNvSpPr/>
            <p:nvPr/>
          </p:nvSpPr>
          <p:spPr>
            <a:xfrm>
              <a:off x="1435941" y="5284924"/>
              <a:ext cx="9536859" cy="62522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 err="1" smtClean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Hệ</a:t>
              </a:r>
              <a:r>
                <a:rPr lang="en-US" sz="4800" dirty="0" smtClean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 smtClean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thống</a:t>
              </a:r>
              <a:r>
                <a:rPr lang="en-US" sz="4800" dirty="0" smtClean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 smtClean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kiến</a:t>
              </a:r>
              <a:r>
                <a:rPr lang="en-US" sz="4800" dirty="0" smtClean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 smtClean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en-US" sz="4800" dirty="0" smtClean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- </a:t>
              </a:r>
              <a:r>
                <a:rPr lang="en-US" sz="4800" dirty="0" err="1" smtClean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</a:t>
              </a:r>
              <a:r>
                <a:rPr lang="en-US" sz="4800" dirty="0" smtClean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 smtClean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tập</a:t>
              </a:r>
              <a:endParaRPr lang="en-US" sz="4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6-Point Star 18"/>
            <p:cNvSpPr/>
            <p:nvPr/>
          </p:nvSpPr>
          <p:spPr>
            <a:xfrm>
              <a:off x="972811" y="4944302"/>
              <a:ext cx="926259" cy="884990"/>
            </a:xfrm>
            <a:prstGeom prst="star6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06940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719;p47"/>
          <p:cNvSpPr txBox="1">
            <a:spLocks/>
          </p:cNvSpPr>
          <p:nvPr/>
        </p:nvSpPr>
        <p:spPr>
          <a:xfrm>
            <a:off x="1959428" y="0"/>
            <a:ext cx="16328573" cy="2973600"/>
          </a:xfrm>
          <a:prstGeom prst="rect">
            <a:avLst/>
          </a:prstGeom>
        </p:spPr>
        <p:txBody>
          <a:bodyPr spcFirstLastPara="1" vert="horz" wrap="square" lIns="137138" tIns="137138" rIns="137138" bIns="137138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4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5: PHÂN TỬ - ĐƠN CHẤT - HỢP CHẤT</a:t>
            </a:r>
            <a:endParaRPr lang="en-US" sz="4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85800" y="2449430"/>
            <a:ext cx="17030700" cy="7086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550275" y="1925048"/>
            <a:ext cx="7322345" cy="115202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 BÀI HỌC</a:t>
            </a:r>
          </a:p>
        </p:txBody>
      </p:sp>
      <p:sp>
        <p:nvSpPr>
          <p:cNvPr id="9" name="Rectangle 8"/>
          <p:cNvSpPr/>
          <p:nvPr/>
        </p:nvSpPr>
        <p:spPr>
          <a:xfrm>
            <a:off x="2153912" y="3466727"/>
            <a:ext cx="14305289" cy="937833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48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endParaRPr lang="en-US" sz="48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6-Point Star 9"/>
          <p:cNvSpPr/>
          <p:nvPr/>
        </p:nvSpPr>
        <p:spPr>
          <a:xfrm>
            <a:off x="1459217" y="2955794"/>
            <a:ext cx="1389389" cy="1327485"/>
          </a:xfrm>
          <a:prstGeom prst="star6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459217" y="4494834"/>
            <a:ext cx="14999984" cy="1448766"/>
            <a:chOff x="1125211" y="2122929"/>
            <a:chExt cx="9999989" cy="965844"/>
          </a:xfrm>
        </p:grpSpPr>
        <p:sp>
          <p:nvSpPr>
            <p:cNvPr id="12" name="Rectangle 11"/>
            <p:cNvSpPr/>
            <p:nvPr/>
          </p:nvSpPr>
          <p:spPr>
            <a:xfrm>
              <a:off x="1588341" y="2463551"/>
              <a:ext cx="9536859" cy="62522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 err="1" smtClean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Hợp</a:t>
              </a:r>
              <a:r>
                <a:rPr lang="en-US" sz="4800" dirty="0" smtClean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 smtClean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chất</a:t>
              </a:r>
              <a:endParaRPr lang="en-US" sz="4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6-Point Star 12"/>
            <p:cNvSpPr/>
            <p:nvPr/>
          </p:nvSpPr>
          <p:spPr>
            <a:xfrm>
              <a:off x="1125211" y="2122929"/>
              <a:ext cx="926259" cy="884990"/>
            </a:xfrm>
            <a:prstGeom prst="star6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459217" y="6095034"/>
            <a:ext cx="14999984" cy="1448766"/>
            <a:chOff x="1277611" y="2275329"/>
            <a:chExt cx="9999989" cy="965844"/>
          </a:xfrm>
        </p:grpSpPr>
        <p:sp>
          <p:nvSpPr>
            <p:cNvPr id="15" name="Rectangle 14"/>
            <p:cNvSpPr/>
            <p:nvPr/>
          </p:nvSpPr>
          <p:spPr>
            <a:xfrm>
              <a:off x="1740741" y="2615951"/>
              <a:ext cx="9536859" cy="62522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 err="1" smtClean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Phân</a:t>
              </a:r>
              <a:r>
                <a:rPr lang="en-US" sz="4800" dirty="0" smtClean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 smtClean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tử</a:t>
              </a:r>
              <a:endParaRPr lang="en-US" sz="4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6-Point Star 15"/>
            <p:cNvSpPr/>
            <p:nvPr/>
          </p:nvSpPr>
          <p:spPr>
            <a:xfrm>
              <a:off x="1277611" y="2275329"/>
              <a:ext cx="926259" cy="884990"/>
            </a:xfrm>
            <a:prstGeom prst="star6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459217" y="7695234"/>
            <a:ext cx="14999984" cy="1448766"/>
            <a:chOff x="972811" y="4944302"/>
            <a:chExt cx="9999989" cy="965844"/>
          </a:xfrm>
        </p:grpSpPr>
        <p:sp>
          <p:nvSpPr>
            <p:cNvPr id="18" name="Rectangle 17"/>
            <p:cNvSpPr/>
            <p:nvPr/>
          </p:nvSpPr>
          <p:spPr>
            <a:xfrm>
              <a:off x="1435941" y="5284924"/>
              <a:ext cx="9536859" cy="625222"/>
            </a:xfrm>
            <a:prstGeom prst="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Hệ</a:t>
              </a:r>
              <a:r>
                <a:rPr lang="en-US" sz="4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thống</a:t>
              </a:r>
              <a:r>
                <a:rPr lang="en-US" sz="4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kiến</a:t>
              </a:r>
              <a:r>
                <a:rPr lang="en-US" sz="4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en-US" sz="4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- </a:t>
              </a:r>
              <a:r>
                <a:rPr lang="en-US" sz="48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</a:t>
              </a:r>
              <a:r>
                <a:rPr lang="en-US" sz="4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tập</a:t>
              </a:r>
              <a:endParaRPr 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6-Point Star 18"/>
            <p:cNvSpPr/>
            <p:nvPr/>
          </p:nvSpPr>
          <p:spPr>
            <a:xfrm>
              <a:off x="972811" y="4944302"/>
              <a:ext cx="926259" cy="884990"/>
            </a:xfrm>
            <a:prstGeom prst="star6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00694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8002" y="0"/>
            <a:ext cx="2073404" cy="1338599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1338599"/>
            <a:ext cx="3676042" cy="136389"/>
            <a:chOff x="0" y="0"/>
            <a:chExt cx="968176" cy="3592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968176" cy="35921"/>
            </a:xfrm>
            <a:custGeom>
              <a:avLst/>
              <a:gdLst/>
              <a:ahLst/>
              <a:cxnLst/>
              <a:rect l="l" t="t" r="r" b="b"/>
              <a:pathLst>
                <a:path w="968176" h="35921">
                  <a:moveTo>
                    <a:pt x="0" y="0"/>
                  </a:moveTo>
                  <a:lnTo>
                    <a:pt x="968176" y="0"/>
                  </a:lnTo>
                  <a:lnTo>
                    <a:pt x="968176" y="35921"/>
                  </a:lnTo>
                  <a:lnTo>
                    <a:pt x="0" y="35921"/>
                  </a:lnTo>
                  <a:close/>
                </a:path>
              </a:pathLst>
            </a:custGeom>
            <a:solidFill>
              <a:srgbClr val="86EAE9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76200"/>
              <a:ext cx="812800" cy="8890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00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3676042" y="1338599"/>
            <a:ext cx="3676042" cy="136389"/>
            <a:chOff x="0" y="0"/>
            <a:chExt cx="968176" cy="35921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968176" cy="35921"/>
            </a:xfrm>
            <a:custGeom>
              <a:avLst/>
              <a:gdLst/>
              <a:ahLst/>
              <a:cxnLst/>
              <a:rect l="l" t="t" r="r" b="b"/>
              <a:pathLst>
                <a:path w="968176" h="35921">
                  <a:moveTo>
                    <a:pt x="0" y="0"/>
                  </a:moveTo>
                  <a:lnTo>
                    <a:pt x="968176" y="0"/>
                  </a:lnTo>
                  <a:lnTo>
                    <a:pt x="968176" y="35921"/>
                  </a:lnTo>
                  <a:lnTo>
                    <a:pt x="0" y="35921"/>
                  </a:lnTo>
                  <a:close/>
                </a:path>
              </a:pathLst>
            </a:custGeom>
            <a:solidFill>
              <a:srgbClr val="3EDAD8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76200"/>
              <a:ext cx="812800" cy="8890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00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7352085" y="1338599"/>
            <a:ext cx="3676042" cy="136389"/>
            <a:chOff x="0" y="0"/>
            <a:chExt cx="968176" cy="35921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968176" cy="35921"/>
            </a:xfrm>
            <a:custGeom>
              <a:avLst/>
              <a:gdLst/>
              <a:ahLst/>
              <a:cxnLst/>
              <a:rect l="l" t="t" r="r" b="b"/>
              <a:pathLst>
                <a:path w="968176" h="35921">
                  <a:moveTo>
                    <a:pt x="0" y="0"/>
                  </a:moveTo>
                  <a:lnTo>
                    <a:pt x="968176" y="0"/>
                  </a:lnTo>
                  <a:lnTo>
                    <a:pt x="968176" y="35921"/>
                  </a:lnTo>
                  <a:lnTo>
                    <a:pt x="0" y="35921"/>
                  </a:lnTo>
                  <a:close/>
                </a:path>
              </a:pathLst>
            </a:custGeom>
            <a:solidFill>
              <a:srgbClr val="37C9EF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76200"/>
              <a:ext cx="812800" cy="8890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00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1028127" y="1338599"/>
            <a:ext cx="3676042" cy="136389"/>
            <a:chOff x="0" y="0"/>
            <a:chExt cx="968176" cy="35921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968176" cy="35921"/>
            </a:xfrm>
            <a:custGeom>
              <a:avLst/>
              <a:gdLst/>
              <a:ahLst/>
              <a:cxnLst/>
              <a:rect l="l" t="t" r="r" b="b"/>
              <a:pathLst>
                <a:path w="968176" h="35921">
                  <a:moveTo>
                    <a:pt x="0" y="0"/>
                  </a:moveTo>
                  <a:lnTo>
                    <a:pt x="968176" y="0"/>
                  </a:lnTo>
                  <a:lnTo>
                    <a:pt x="968176" y="35921"/>
                  </a:lnTo>
                  <a:lnTo>
                    <a:pt x="0" y="35921"/>
                  </a:lnTo>
                  <a:close/>
                </a:path>
              </a:pathLst>
            </a:custGeom>
            <a:solidFill>
              <a:srgbClr val="2C92D5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76200"/>
              <a:ext cx="812800" cy="8890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00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4704169" y="1338599"/>
            <a:ext cx="3676042" cy="136389"/>
            <a:chOff x="0" y="0"/>
            <a:chExt cx="968176" cy="35921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968176" cy="35921"/>
            </a:xfrm>
            <a:custGeom>
              <a:avLst/>
              <a:gdLst/>
              <a:ahLst/>
              <a:cxnLst/>
              <a:rect l="l" t="t" r="r" b="b"/>
              <a:pathLst>
                <a:path w="968176" h="35921">
                  <a:moveTo>
                    <a:pt x="0" y="0"/>
                  </a:moveTo>
                  <a:lnTo>
                    <a:pt x="968176" y="0"/>
                  </a:lnTo>
                  <a:lnTo>
                    <a:pt x="968176" y="35921"/>
                  </a:lnTo>
                  <a:lnTo>
                    <a:pt x="0" y="35921"/>
                  </a:lnTo>
                  <a:close/>
                </a:path>
              </a:pathLst>
            </a:custGeom>
            <a:solidFill>
              <a:srgbClr val="13538A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-76200"/>
              <a:ext cx="812800" cy="8890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00"/>
                </a:lnSpc>
              </a:pPr>
              <a:endParaRPr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2080331" y="253800"/>
            <a:ext cx="152319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KIẾN THỨC CẦN NHỚ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1802221" y="3139953"/>
            <a:ext cx="10744200" cy="1219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BÁO CÁO THỰC HIỆN NHIỆM VỤ Ở NHÀ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063336" y="5244451"/>
            <a:ext cx="16283629" cy="35052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6000" dirty="0" err="1" smtClean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6000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 </a:t>
            </a:r>
            <a:r>
              <a:rPr lang="en-US" sz="6000" dirty="0" err="1" smtClean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6000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bày</a:t>
            </a:r>
            <a:r>
              <a:rPr lang="en-US" sz="600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en-US" sz="600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thống</a:t>
            </a:r>
            <a:r>
              <a:rPr lang="en-US" sz="600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kiến</a:t>
            </a:r>
            <a:r>
              <a:rPr lang="en-US" sz="600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600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6000" dirty="0" smtClean="0">
              <a:solidFill>
                <a:schemeClr val="tx2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en-US" sz="6000" dirty="0" err="1" smtClean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6000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5: </a:t>
            </a:r>
            <a:r>
              <a:rPr lang="en-US" sz="6000" dirty="0" err="1" smtClean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6000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6000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sz="6000" dirty="0" err="1" smtClean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Đơn</a:t>
            </a:r>
            <a:r>
              <a:rPr lang="en-US" sz="6000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6000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sz="6000" dirty="0" err="1" smtClean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6000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6000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20000"/>
              </a:lnSpc>
            </a:pPr>
            <a:r>
              <a:rPr lang="en-US" sz="6000" dirty="0" err="1" smtClean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dưới</a:t>
            </a:r>
            <a:r>
              <a:rPr lang="en-US" sz="6000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dạng</a:t>
            </a:r>
            <a:r>
              <a:rPr lang="en-US" sz="600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sơ</a:t>
            </a:r>
            <a:r>
              <a:rPr lang="en-US" sz="6000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en-US" sz="600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</a:t>
            </a:r>
            <a:r>
              <a:rPr lang="en-US" sz="600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duy</a:t>
            </a:r>
            <a:r>
              <a:rPr lang="en-US" sz="600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6000" dirty="0">
              <a:solidFill>
                <a:schemeClr val="tx2"/>
              </a:solidFill>
            </a:endParaRPr>
          </a:p>
        </p:txBody>
      </p:sp>
      <p:pic>
        <p:nvPicPr>
          <p:cNvPr id="1030" name="Picture 6" descr="Teamwork free vector icons designed by Vectors Market | Student volunteer,  College students, Teamwor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8621" y="1773812"/>
            <a:ext cx="2978344" cy="2978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4221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369</TotalTime>
  <Words>484</Words>
  <Application>Microsoft Office PowerPoint</Application>
  <PresentationFormat>Custom</PresentationFormat>
  <Paragraphs>167</Paragraphs>
  <Slides>15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Calibri</vt:lpstr>
      <vt:lpstr>Montserrat Bold</vt:lpstr>
      <vt:lpstr>UVN Bai Sau Nang</vt:lpstr>
      <vt:lpstr>Montserrat Classic</vt:lpstr>
      <vt:lpstr>Arial</vt:lpstr>
      <vt:lpstr>Montserrat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nền gia quất</dc:title>
  <dc:creator>Hien Pham</dc:creator>
  <cp:lastModifiedBy>Hien Pham</cp:lastModifiedBy>
  <cp:revision>27</cp:revision>
  <dcterms:created xsi:type="dcterms:W3CDTF">2006-08-16T00:00:00Z</dcterms:created>
  <dcterms:modified xsi:type="dcterms:W3CDTF">2022-10-19T13:53:39Z</dcterms:modified>
  <dc:identifier>DAFK2WOdpU4</dc:identifier>
</cp:coreProperties>
</file>