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74" r:id="rId2"/>
    <p:sldId id="275" r:id="rId3"/>
    <p:sldId id="280" r:id="rId4"/>
    <p:sldId id="257" r:id="rId5"/>
    <p:sldId id="286" r:id="rId6"/>
    <p:sldId id="272" r:id="rId7"/>
    <p:sldId id="273" r:id="rId8"/>
    <p:sldId id="278" r:id="rId9"/>
    <p:sldId id="277" r:id="rId10"/>
    <p:sldId id="276" r:id="rId11"/>
    <p:sldId id="279" r:id="rId12"/>
    <p:sldId id="281" r:id="rId13"/>
    <p:sldId id="284" r:id="rId14"/>
    <p:sldId id="283" r:id="rId15"/>
    <p:sldId id="260" r:id="rId16"/>
  </p:sldIdLst>
  <p:sldSz cx="18288000" cy="10287000"/>
  <p:notesSz cx="6858000" cy="9144000"/>
  <p:embeddedFontLst>
    <p:embeddedFont>
      <p:font typeface="#9Slide03 Roboto Black" panose="02000000000000000000" pitchFamily="2" charset="0"/>
      <p:bold r:id="rId18"/>
    </p:embeddedFont>
    <p:embeddedFont>
      <p:font typeface="#9Slide03 SVN-PF Din Text Pro C" panose="02000506020000020004" pitchFamily="2" charset="0"/>
      <p:regular r:id="rId19"/>
    </p:embeddedFont>
    <p:embeddedFont>
      <p:font typeface="#9Slide03 SVNEvery Movie Every " panose="02000500000000000000" pitchFamily="2" charset="77"/>
      <p:regular r:id="rId20"/>
    </p:embeddedFont>
    <p:embeddedFont>
      <p:font typeface="#9Slide07 IcielBaliho Script" pitchFamily="2" charset="77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unito" pitchFamily="2" charset="77"/>
      <p:regular r:id="rId26"/>
      <p:bold r:id="rId27"/>
      <p:italic r:id="rId28"/>
      <p:boldItalic r:id="rId29"/>
    </p:embeddedFont>
    <p:embeddedFont>
      <p:font typeface="Segoe UI" panose="020B0502040204020203" pitchFamily="34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F1A"/>
    <a:srgbClr val="F8B62D"/>
    <a:srgbClr val="41B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7" autoAdjust="0"/>
    <p:restoredTop sz="95846" autoAdjust="0"/>
  </p:normalViewPr>
  <p:slideViewPr>
    <p:cSldViewPr>
      <p:cViewPr varScale="1">
        <p:scale>
          <a:sx n="74" d="100"/>
          <a:sy n="74" d="100"/>
        </p:scale>
        <p:origin x="3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9FBD0-2314-416A-97D5-5795F05F17B7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DB2A9-2476-493C-BE37-F51F4D596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6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truy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link </a:t>
            </a:r>
            <a:r>
              <a:rPr lang="en-US" baseline="0" dirty="0" err="1"/>
              <a:t>để</a:t>
            </a:r>
            <a:r>
              <a:rPr lang="en-US" baseline="0" dirty="0"/>
              <a:t> cho HS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khiển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GV</a:t>
            </a:r>
          </a:p>
          <a:p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cũng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khoản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Gv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ô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B2A9-2476-493C-BE37-F51F4D5964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52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copy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Link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chatbox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nhập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, </a:t>
            </a:r>
            <a:r>
              <a:rPr lang="en-US" baseline="0" dirty="0" err="1"/>
              <a:t>hoặc</a:t>
            </a:r>
            <a:r>
              <a:rPr lang="en-US" baseline="0" dirty="0"/>
              <a:t> dung </a:t>
            </a:r>
            <a:r>
              <a:rPr lang="en-US" baseline="0" dirty="0" err="1"/>
              <a:t>điện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truy</a:t>
            </a:r>
            <a:r>
              <a:rPr lang="en-US" baseline="0" dirty="0"/>
              <a:t> </a:t>
            </a:r>
            <a:r>
              <a:rPr lang="en-US" baseline="0" dirty="0" err="1"/>
              <a:t>cập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mã</a:t>
            </a:r>
            <a:r>
              <a:rPr lang="en-US" baseline="0" dirty="0"/>
              <a:t> </a:t>
            </a:r>
            <a:r>
              <a:rPr lang="en-US" baseline="0" dirty="0" err="1"/>
              <a:t>Qr</a:t>
            </a:r>
            <a:endParaRPr lang="en-US" baseline="0" dirty="0"/>
          </a:p>
          <a:p>
            <a:r>
              <a:rPr lang="en-US" baseline="0" dirty="0"/>
              <a:t>-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cung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chia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ý </a:t>
            </a:r>
            <a:r>
              <a:rPr lang="en-US" baseline="0" dirty="0" err="1"/>
              <a:t>mình</a:t>
            </a:r>
            <a:r>
              <a:rPr lang="en-US" baseline="0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B2A9-2476-493C-BE37-F51F4D5964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9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Gv</a:t>
            </a:r>
            <a:r>
              <a:rPr lang="en-US" baseline="0" dirty="0"/>
              <a:t> chia HS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kiểu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Link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gửi</a:t>
            </a:r>
            <a:r>
              <a:rPr lang="en-US" baseline="0" dirty="0"/>
              <a:t> ở slide </a:t>
            </a:r>
            <a:r>
              <a:rPr lang="en-US" baseline="0" dirty="0" err="1"/>
              <a:t>trướic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note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. 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rõ</a:t>
            </a:r>
            <a:r>
              <a:rPr lang="en-US" baseline="0" dirty="0"/>
              <a:t> rang,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trục</a:t>
            </a:r>
            <a:r>
              <a:rPr lang="en-US" baseline="0" dirty="0"/>
              <a:t> time line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cho 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B2A9-2476-493C-BE37-F51F4D5964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88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nghiên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tổng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, 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phù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địa</a:t>
            </a:r>
            <a:r>
              <a:rPr lang="en-US" baseline="0" dirty="0"/>
              <a:t> </a:t>
            </a:r>
            <a:r>
              <a:rPr lang="en-US" baseline="0" dirty="0" err="1"/>
              <a:t>danh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B2A9-2476-493C-BE37-F51F4D5964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21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nghiên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tổng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, 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phù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địa</a:t>
            </a:r>
            <a:r>
              <a:rPr lang="en-US" baseline="0" dirty="0"/>
              <a:t> </a:t>
            </a:r>
            <a:r>
              <a:rPr lang="en-US" baseline="0" dirty="0" err="1"/>
              <a:t>danh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B2A9-2476-493C-BE37-F51F4D5964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58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nghiên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tổng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, 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phù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địa</a:t>
            </a:r>
            <a:r>
              <a:rPr lang="en-US" baseline="0" dirty="0"/>
              <a:t> </a:t>
            </a:r>
            <a:r>
              <a:rPr lang="en-US" baseline="0" dirty="0" err="1"/>
              <a:t>danh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B2A9-2476-493C-BE37-F51F4D5964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58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1 video </a:t>
            </a:r>
            <a:r>
              <a:rPr lang="en-US" dirty="0" err="1"/>
              <a:t>ngắn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xavan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B2A9-2476-493C-BE37-F51F4D5964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90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ý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rút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DB2A9-2476-493C-BE37-F51F4D5964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7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9133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svg"/><Relationship Id="rId7" Type="http://schemas.openxmlformats.org/officeDocument/2006/relationships/image" Target="../media/image76.svg"/><Relationship Id="rId12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.svg"/><Relationship Id="rId5" Type="http://schemas.openxmlformats.org/officeDocument/2006/relationships/image" Target="../media/image5.svg"/><Relationship Id="rId10" Type="http://schemas.openxmlformats.org/officeDocument/2006/relationships/image" Target="../media/image79.png"/><Relationship Id="rId4" Type="http://schemas.openxmlformats.org/officeDocument/2006/relationships/image" Target="../media/image4.png"/><Relationship Id="rId9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svg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7.sv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4.png"/><Relationship Id="rId4" Type="http://schemas.openxmlformats.org/officeDocument/2006/relationships/image" Target="../media/image7.sv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1.png"/><Relationship Id="rId18" Type="http://schemas.microsoft.com/office/2007/relationships/hdphoto" Target="../media/hdphoto4.wdp"/><Relationship Id="rId3" Type="http://schemas.openxmlformats.org/officeDocument/2006/relationships/audio" Target="../media/audio2.wav"/><Relationship Id="rId21" Type="http://schemas.openxmlformats.org/officeDocument/2006/relationships/image" Target="../media/image37.jpeg"/><Relationship Id="rId7" Type="http://schemas.openxmlformats.org/officeDocument/2006/relationships/image" Target="../media/image48.svg"/><Relationship Id="rId12" Type="http://schemas.microsoft.com/office/2007/relationships/hdphoto" Target="../media/hdphoto1.wdp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24" Type="http://schemas.microsoft.com/office/2007/relationships/hdphoto" Target="../media/hdphoto5.wdp"/><Relationship Id="rId5" Type="http://schemas.openxmlformats.org/officeDocument/2006/relationships/image" Target="../media/image46.svg"/><Relationship Id="rId15" Type="http://schemas.openxmlformats.org/officeDocument/2006/relationships/image" Target="../media/image52.png"/><Relationship Id="rId23" Type="http://schemas.openxmlformats.org/officeDocument/2006/relationships/image" Target="../media/image55.png"/><Relationship Id="rId10" Type="http://schemas.openxmlformats.org/officeDocument/2006/relationships/image" Target="../media/image49.png"/><Relationship Id="rId19" Type="http://schemas.openxmlformats.org/officeDocument/2006/relationships/image" Target="../media/image39.jpeg"/><Relationship Id="rId4" Type="http://schemas.openxmlformats.org/officeDocument/2006/relationships/image" Target="../media/image45.png"/><Relationship Id="rId9" Type="http://schemas.openxmlformats.org/officeDocument/2006/relationships/image" Target="../media/image13.svg"/><Relationship Id="rId14" Type="http://schemas.microsoft.com/office/2007/relationships/hdphoto" Target="../media/hdphoto2.wdp"/><Relationship Id="rId22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_6">
            <a:hlinkClick r:id="" action="ppaction://media"/>
            <a:extLst>
              <a:ext uri="{FF2B5EF4-FFF2-40B4-BE49-F238E27FC236}">
                <a16:creationId xmlns:a16="http://schemas.microsoft.com/office/drawing/2014/main" id="{66641D5C-153E-1C49-BBC9-EC7A6DC208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262" y="1"/>
            <a:ext cx="18464478" cy="10386269"/>
          </a:xfrm>
          <a:prstGeom prst="rect">
            <a:avLst/>
          </a:prstGeom>
        </p:spPr>
      </p:pic>
      <p:sp>
        <p:nvSpPr>
          <p:cNvPr id="3" name="TextBox 0">
            <a:extLst>
              <a:ext uri="{FF2B5EF4-FFF2-40B4-BE49-F238E27FC236}">
                <a16:creationId xmlns:a16="http://schemas.microsoft.com/office/drawing/2014/main" id="{7F16E813-277D-4543-B024-789395366FEC}"/>
              </a:ext>
            </a:extLst>
          </p:cNvPr>
          <p:cNvSpPr txBox="1"/>
          <p:nvPr/>
        </p:nvSpPr>
        <p:spPr>
          <a:xfrm>
            <a:off x="3156045" y="4614047"/>
            <a:ext cx="11975910" cy="877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7" tIns="68577" rIns="68577" bIns="68577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4800" b="1" dirty="0" err="1">
                <a:solidFill>
                  <a:schemeClr val="bg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4800" b="1" dirty="0">
              <a:solidFill>
                <a:schemeClr val="bg1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12C054-F02A-4B44-B602-3B1E0B00ADCA}"/>
              </a:ext>
            </a:extLst>
          </p:cNvPr>
          <p:cNvSpPr/>
          <p:nvPr/>
        </p:nvSpPr>
        <p:spPr>
          <a:xfrm>
            <a:off x="3496789" y="1430580"/>
            <a:ext cx="11294439" cy="253915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5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7 IcielBaliho Script" pitchFamily="2" charset="0"/>
              </a:rPr>
              <a:t>Tiết</a:t>
            </a:r>
            <a:r>
              <a:rPr lang="en-US" sz="1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7 IcielBaliho Script" pitchFamily="2" charset="0"/>
              </a:rPr>
              <a:t> </a:t>
            </a:r>
            <a:r>
              <a:rPr lang="en-US" sz="15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7 IcielBaliho Script" pitchFamily="2" charset="0"/>
              </a:rPr>
              <a:t>học</a:t>
            </a:r>
            <a:r>
              <a:rPr lang="en-US" sz="15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7 IcielBaliho Script" pitchFamily="2" charset="0"/>
              </a:rPr>
              <a:t> Online </a:t>
            </a:r>
          </a:p>
        </p:txBody>
      </p:sp>
      <p:sp>
        <p:nvSpPr>
          <p:cNvPr id="6" name="TextBox 0">
            <a:extLst>
              <a:ext uri="{FF2B5EF4-FFF2-40B4-BE49-F238E27FC236}">
                <a16:creationId xmlns:a16="http://schemas.microsoft.com/office/drawing/2014/main" id="{24BD499F-1FB5-4556-8443-61B99BFD7F3D}"/>
              </a:ext>
            </a:extLst>
          </p:cNvPr>
          <p:cNvSpPr txBox="1"/>
          <p:nvPr/>
        </p:nvSpPr>
        <p:spPr>
          <a:xfrm>
            <a:off x="3134022" y="3623486"/>
            <a:ext cx="11975910" cy="877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7" tIns="68577" rIns="68577" bIns="68577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GV: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0B2F96-B120-42B2-BE20-37F2AC4F1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  <p:pic>
        <p:nvPicPr>
          <p:cNvPr id="1026" name="Picture 2" descr="Geography Icon. A Set Of Subjects For Designating School Discipline Stock  Vector - Illustration of textbooks, symbol: 18394728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800" y="200640"/>
            <a:ext cx="2212975" cy="18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036030"/>
      </p:ext>
    </p:extLst>
  </p:cSld>
  <p:clrMapOvr>
    <a:masterClrMapping/>
  </p:clrMapOvr>
  <p:transition spd="med" advTm="11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 advAuto="0"/>
      <p:bldP spid="3" grpId="1" animBg="1"/>
      <p:bldP spid="5" grpId="0"/>
      <p:bldP spid="6" grpId="0" animBg="1" advAuto="0"/>
      <p:bldP spid="6" grpId="1" animBg="1"/>
    </p:bldLst>
  </p:timing>
  <p:extLst>
    <p:ext uri="{E180D4A7-C9FB-4DFB-919C-405C955672EB}">
      <p14:showEvtLst xmlns:p14="http://schemas.microsoft.com/office/powerpoint/2010/main">
        <p14:playEvt time="399" objId="2"/>
        <p14:stopEvt time="1141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9" y="4887765"/>
            <a:ext cx="6244319" cy="521819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304800" y="4926020"/>
            <a:ext cx="6222008" cy="5223242"/>
            <a:chOff x="-6653488" y="3423605"/>
            <a:chExt cx="6222008" cy="5223242"/>
          </a:xfrm>
        </p:grpSpPr>
        <p:sp>
          <p:nvSpPr>
            <p:cNvPr id="50" name="矩形 1"/>
            <p:cNvSpPr>
              <a:spLocks noChangeArrowheads="1"/>
            </p:cNvSpPr>
            <p:nvPr/>
          </p:nvSpPr>
          <p:spPr bwMode="auto">
            <a:xfrm>
              <a:off x="-6653488" y="3423605"/>
              <a:ext cx="5900057" cy="512928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rgbClr val="D50F1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vi-VN" altLang="zh-CN" sz="2800" dirty="0">
                  <a:ea typeface="时尚中黑简体" panose="01010104010101010101" pitchFamily="2" charset="-122"/>
                  <a:cs typeface="Calibri" panose="020F0502020204030204" pitchFamily="34" charset="0"/>
                </a:rPr>
                <a:t>- Nhiệt độ trung bình:……………</a:t>
              </a:r>
              <a:endParaRPr lang="en-US" altLang="zh-CN" sz="2800" dirty="0">
                <a:ea typeface="时尚中黑简体" panose="01010104010101010101" pitchFamily="2" charset="-122"/>
                <a:cs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altLang="zh-CN" sz="2800" dirty="0">
                  <a:ea typeface="时尚中黑简体" panose="01010104010101010101" pitchFamily="2" charset="-122"/>
                  <a:cs typeface="Calibri" panose="020F0502020204030204" pitchFamily="34" charset="0"/>
                </a:rPr>
                <a:t>- </a:t>
              </a:r>
              <a:r>
                <a:rPr lang="vi-VN" altLang="zh-CN" sz="2800" dirty="0">
                  <a:ea typeface="时尚中黑简体" panose="01010104010101010101" pitchFamily="2" charset="-122"/>
                  <a:cs typeface="Calibri" panose="020F0502020204030204" pitchFamily="34" charset="0"/>
                </a:rPr>
                <a:t>Lượng mưa trung bình: ……</a:t>
              </a:r>
              <a:endParaRPr lang="en-US" altLang="zh-CN" sz="2800" dirty="0">
                <a:ea typeface="时尚中黑简体" panose="01010104010101010101" pitchFamily="2" charset="-122"/>
                <a:cs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altLang="zh-CN" sz="2800" dirty="0">
                  <a:ea typeface="时尚中黑简体" panose="01010104010101010101" pitchFamily="2" charset="-122"/>
                  <a:cs typeface="Calibri" panose="020F0502020204030204" pitchFamily="34" charset="0"/>
                </a:rPr>
                <a:t>- </a:t>
              </a:r>
              <a:r>
                <a:rPr lang="vi-VN" altLang="zh-CN" sz="2800" dirty="0">
                  <a:ea typeface="时尚中黑简体" panose="01010104010101010101" pitchFamily="2" charset="-122"/>
                  <a:cs typeface="Calibri" panose="020F0502020204030204" pitchFamily="34" charset="0"/>
                </a:rPr>
                <a:t>Đặc điểm sinh vật:</a:t>
              </a:r>
            </a:p>
            <a:p>
              <a:pPr>
                <a:lnSpc>
                  <a:spcPct val="200000"/>
                </a:lnSpc>
              </a:pPr>
              <a:r>
                <a:rPr lang="vi-VN" altLang="zh-CN" sz="2800" dirty="0">
                  <a:ea typeface="时尚中黑简体" panose="01010104010101010101" pitchFamily="2" charset="-122"/>
                  <a:cs typeface="Calibri" panose="020F0502020204030204" pitchFamily="34" charset="0"/>
                </a:rPr>
                <a:t>+ Thực vật:…………………………</a:t>
              </a:r>
            </a:p>
            <a:p>
              <a:pPr>
                <a:lnSpc>
                  <a:spcPct val="200000"/>
                </a:lnSpc>
              </a:pPr>
              <a:r>
                <a:rPr lang="vi-VN" altLang="zh-CN" sz="2800" dirty="0">
                  <a:ea typeface="时尚中黑简体" panose="01010104010101010101" pitchFamily="2" charset="-122"/>
                  <a:cs typeface="Calibri" panose="020F0502020204030204" pitchFamily="34" charset="0"/>
                </a:rPr>
                <a:t>+ Động vật:…………………………</a:t>
              </a:r>
              <a:endParaRPr lang="en-US" altLang="zh-CN" sz="2800" dirty="0">
                <a:ea typeface="时尚中黑简体" panose="01010104010101010101" pitchFamily="2" charset="-122"/>
                <a:cs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altLang="zh-CN" sz="2800" dirty="0">
                  <a:ea typeface="时尚中黑简体" panose="01010104010101010101" pitchFamily="2" charset="-122"/>
                  <a:cs typeface="Calibri" panose="020F0502020204030204" pitchFamily="34" charset="0"/>
                </a:rPr>
                <a:t>…………………………</a:t>
              </a:r>
              <a:r>
                <a:rPr lang="en-US" altLang="zh-CN" sz="2800" dirty="0">
                  <a:ea typeface="时尚中黑简体" panose="01010104010101010101" pitchFamily="2" charset="-122"/>
                  <a:cs typeface="Calibri" panose="020F0502020204030204" pitchFamily="34" charset="0"/>
                </a:rPr>
                <a:t>…………….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6454385" y="6830965"/>
              <a:ext cx="5687694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 dirty="0">
                  <a:solidFill>
                    <a:srgbClr val="FF0000"/>
                  </a:solidFill>
                </a:rPr>
                <a:t>                  S</a:t>
              </a:r>
              <a:r>
                <a:rPr lang="vi-VN" sz="2800" dirty="0">
                  <a:solidFill>
                    <a:srgbClr val="FF0000"/>
                  </a:solidFill>
                </a:rPr>
                <a:t>ư tử</a:t>
              </a:r>
              <a:r>
                <a:rPr lang="en-US" sz="2800" dirty="0">
                  <a:solidFill>
                    <a:srgbClr val="FF0000"/>
                  </a:solidFill>
                </a:rPr>
                <a:t>, l</a:t>
              </a:r>
              <a:r>
                <a:rPr lang="vi-VN" sz="2800" dirty="0">
                  <a:solidFill>
                    <a:srgbClr val="FF0000"/>
                  </a:solidFill>
                </a:rPr>
                <a:t>inh dương</a:t>
              </a:r>
              <a:r>
                <a:rPr lang="en-US" sz="2800" dirty="0">
                  <a:solidFill>
                    <a:srgbClr val="FF0000"/>
                  </a:solidFill>
                </a:rPr>
                <a:t>, </a:t>
              </a:r>
              <a:r>
                <a:rPr lang="vi-VN" sz="2800" dirty="0">
                  <a:solidFill>
                    <a:srgbClr val="FF0000"/>
                  </a:solidFill>
                </a:rPr>
                <a:t>ngựa vằn</a:t>
              </a:r>
              <a:r>
                <a:rPr lang="en-US" sz="2800" dirty="0">
                  <a:solidFill>
                    <a:srgbClr val="FF0000"/>
                  </a:solidFill>
                </a:rPr>
                <a:t>, </a:t>
              </a:r>
              <a:r>
                <a:rPr lang="vi-VN" sz="2800" dirty="0">
                  <a:solidFill>
                    <a:srgbClr val="FF0000"/>
                  </a:solidFill>
                </a:rPr>
                <a:t>trâu rừng</a:t>
              </a:r>
              <a:r>
                <a:rPr lang="en-US" sz="2800" dirty="0">
                  <a:solidFill>
                    <a:srgbClr val="FF0000"/>
                  </a:solidFill>
                </a:rPr>
                <a:t>, </a:t>
              </a:r>
              <a:r>
                <a:rPr lang="en-US" sz="2800" dirty="0" err="1">
                  <a:solidFill>
                    <a:srgbClr val="FF0000"/>
                  </a:solidFill>
                </a:rPr>
                <a:t>chim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-4803196" y="6268008"/>
              <a:ext cx="437171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Đồng cỏ</a:t>
              </a:r>
              <a:r>
                <a:rPr lang="en-US" sz="2800" dirty="0">
                  <a:solidFill>
                    <a:srgbClr val="FF0000"/>
                  </a:solidFill>
                </a:rPr>
                <a:t>, </a:t>
              </a:r>
              <a:r>
                <a:rPr lang="en-US" sz="2800" dirty="0" err="1">
                  <a:solidFill>
                    <a:srgbClr val="FF0000"/>
                  </a:solidFill>
                </a:rPr>
                <a:t>rừng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thưa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-3088566" y="3689199"/>
              <a:ext cx="18157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15-25</a:t>
              </a:r>
              <a:r>
                <a:rPr lang="en-US" sz="2800" baseline="30000" dirty="0">
                  <a:solidFill>
                    <a:srgbClr val="FF0000"/>
                  </a:solidFill>
                </a:rPr>
                <a:t>o</a:t>
              </a:r>
              <a:r>
                <a:rPr lang="en-US" sz="28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-2649994" y="4506342"/>
              <a:ext cx="204896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508 -1.200          mm</a:t>
              </a:r>
            </a:p>
          </p:txBody>
        </p:sp>
      </p:grpSp>
      <p:cxnSp>
        <p:nvCxnSpPr>
          <p:cNvPr id="59" name="Straight Arrow Connector 58"/>
          <p:cNvCxnSpPr/>
          <p:nvPr/>
        </p:nvCxnSpPr>
        <p:spPr>
          <a:xfrm>
            <a:off x="8214360" y="7711256"/>
            <a:ext cx="3276600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226"/>
          <p:cNvSpPr txBox="1"/>
          <p:nvPr/>
        </p:nvSpPr>
        <p:spPr>
          <a:xfrm>
            <a:off x="12187918" y="6385428"/>
            <a:ext cx="5719082" cy="156966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err="1">
                <a:solidFill>
                  <a:prstClr val="black"/>
                </a:solidFill>
              </a:rPr>
              <a:t>Chọn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điểm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cao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trên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đường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nhiệt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độ</a:t>
            </a:r>
            <a:r>
              <a:rPr lang="en-US" altLang="zh-CN" sz="3200" dirty="0">
                <a:solidFill>
                  <a:prstClr val="black"/>
                </a:solidFill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</a:rPr>
              <a:t>xác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định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là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bao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nhiêu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baseline="30000" dirty="0" err="1">
                <a:solidFill>
                  <a:prstClr val="black"/>
                </a:solidFill>
              </a:rPr>
              <a:t>o</a:t>
            </a:r>
            <a:r>
              <a:rPr lang="en-US" altLang="zh-CN" sz="3200" dirty="0" err="1">
                <a:solidFill>
                  <a:prstClr val="black"/>
                </a:solidFill>
              </a:rPr>
              <a:t>C</a:t>
            </a:r>
            <a:r>
              <a:rPr lang="en-US" altLang="zh-CN" sz="3200" dirty="0">
                <a:solidFill>
                  <a:prstClr val="black"/>
                </a:solidFill>
              </a:rPr>
              <a:t>?</a:t>
            </a:r>
            <a:endParaRPr lang="zh-CN" altLang="en-US" sz="3200" dirty="0">
              <a:solidFill>
                <a:prstClr val="black"/>
              </a:solidFill>
            </a:endParaRPr>
          </a:p>
        </p:txBody>
      </p:sp>
      <p:sp>
        <p:nvSpPr>
          <p:cNvPr id="65" name="文本框 226"/>
          <p:cNvSpPr txBox="1"/>
          <p:nvPr/>
        </p:nvSpPr>
        <p:spPr>
          <a:xfrm>
            <a:off x="7789408" y="7247203"/>
            <a:ext cx="14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</a:rPr>
              <a:t>37</a:t>
            </a:r>
            <a:r>
              <a:rPr lang="en-US" altLang="zh-CN" sz="2800" baseline="30000" dirty="0">
                <a:solidFill>
                  <a:srgbClr val="FF0000"/>
                </a:solidFill>
              </a:rPr>
              <a:t>o</a:t>
            </a:r>
            <a:r>
              <a:rPr lang="en-US" altLang="zh-CN" sz="280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6957060" y="8421943"/>
            <a:ext cx="4533900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226"/>
          <p:cNvSpPr txBox="1"/>
          <p:nvPr/>
        </p:nvSpPr>
        <p:spPr>
          <a:xfrm>
            <a:off x="12187918" y="7870391"/>
            <a:ext cx="5719082" cy="107721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err="1">
                <a:solidFill>
                  <a:prstClr val="black"/>
                </a:solidFill>
              </a:rPr>
              <a:t>Chọn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điểm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thấp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trên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đường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nhiệt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độ</a:t>
            </a:r>
            <a:r>
              <a:rPr lang="en-US" altLang="zh-CN" sz="3200" dirty="0">
                <a:solidFill>
                  <a:prstClr val="black"/>
                </a:solidFill>
              </a:rPr>
              <a:t>, </a:t>
            </a:r>
            <a:r>
              <a:rPr lang="en-US" altLang="zh-CN" sz="3200" dirty="0" err="1">
                <a:solidFill>
                  <a:prstClr val="black"/>
                </a:solidFill>
              </a:rPr>
              <a:t>xác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định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là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bao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nhiêu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baseline="30000" dirty="0" err="1">
                <a:solidFill>
                  <a:prstClr val="black"/>
                </a:solidFill>
              </a:rPr>
              <a:t>o</a:t>
            </a:r>
            <a:r>
              <a:rPr lang="en-US" altLang="zh-CN" sz="3200" dirty="0" err="1">
                <a:solidFill>
                  <a:prstClr val="black"/>
                </a:solidFill>
              </a:rPr>
              <a:t>C</a:t>
            </a:r>
            <a:r>
              <a:rPr lang="en-US" altLang="zh-CN" sz="3200" dirty="0">
                <a:solidFill>
                  <a:prstClr val="black"/>
                </a:solidFill>
              </a:rPr>
              <a:t>?</a:t>
            </a:r>
            <a:endParaRPr lang="zh-CN" altLang="en-US" sz="3200" dirty="0">
              <a:solidFill>
                <a:prstClr val="black"/>
              </a:solidFill>
            </a:endParaRPr>
          </a:p>
        </p:txBody>
      </p:sp>
      <p:sp>
        <p:nvSpPr>
          <p:cNvPr id="69" name="文本框 226"/>
          <p:cNvSpPr txBox="1"/>
          <p:nvPr/>
        </p:nvSpPr>
        <p:spPr>
          <a:xfrm>
            <a:off x="4675449" y="2943449"/>
            <a:ext cx="14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</a:rPr>
              <a:t>22</a:t>
            </a:r>
            <a:r>
              <a:rPr lang="en-US" altLang="zh-CN" sz="2800" baseline="30000" dirty="0">
                <a:solidFill>
                  <a:srgbClr val="FF0000"/>
                </a:solidFill>
              </a:rPr>
              <a:t>o</a:t>
            </a:r>
            <a:r>
              <a:rPr lang="en-US" altLang="zh-CN" sz="280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0" name="文本框 226"/>
          <p:cNvSpPr txBox="1"/>
          <p:nvPr/>
        </p:nvSpPr>
        <p:spPr>
          <a:xfrm>
            <a:off x="12187918" y="4887765"/>
            <a:ext cx="4521218" cy="107721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err="1">
                <a:solidFill>
                  <a:prstClr val="black"/>
                </a:solidFill>
              </a:rPr>
              <a:t>Lượng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mưa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như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thế</a:t>
            </a:r>
            <a:r>
              <a:rPr lang="en-US" altLang="zh-CN" sz="3200" dirty="0">
                <a:solidFill>
                  <a:prstClr val="black"/>
                </a:solidFill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</a:rPr>
              <a:t>nào</a:t>
            </a:r>
            <a:r>
              <a:rPr lang="en-US" altLang="zh-CN" sz="3200" dirty="0">
                <a:solidFill>
                  <a:prstClr val="black"/>
                </a:solidFill>
              </a:rPr>
              <a:t>? </a:t>
            </a:r>
            <a:endParaRPr lang="zh-CN" altLang="en-US" sz="3200" dirty="0">
              <a:solidFill>
                <a:prstClr val="black"/>
              </a:solidFill>
            </a:endParaRPr>
          </a:p>
        </p:txBody>
      </p:sp>
      <p:sp>
        <p:nvSpPr>
          <p:cNvPr id="71" name="文本框 226"/>
          <p:cNvSpPr txBox="1"/>
          <p:nvPr/>
        </p:nvSpPr>
        <p:spPr>
          <a:xfrm>
            <a:off x="13567678" y="5410985"/>
            <a:ext cx="4059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err="1">
                <a:solidFill>
                  <a:srgbClr val="FF0000"/>
                </a:solidFill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</a:rPr>
              <a:t>bình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64" y="4858141"/>
            <a:ext cx="5933405" cy="524782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777" y="3897162"/>
            <a:ext cx="5869284" cy="6168662"/>
            <a:chOff x="304777" y="3897162"/>
            <a:chExt cx="5869284" cy="6168662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304777" y="4840592"/>
              <a:ext cx="5167544" cy="5167544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>
              <a:off x="655658" y="4898280"/>
              <a:ext cx="5167544" cy="5167544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6" name="文本框 226"/>
            <p:cNvSpPr txBox="1"/>
            <p:nvPr/>
          </p:nvSpPr>
          <p:spPr>
            <a:xfrm>
              <a:off x="1138790" y="3897162"/>
              <a:ext cx="50352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dirty="0" err="1">
                  <a:solidFill>
                    <a:srgbClr val="FF0000"/>
                  </a:solidFill>
                </a:rPr>
                <a:t>Mưa</a:t>
              </a:r>
              <a:r>
                <a:rPr lang="en-US" altLang="zh-CN" sz="3600" dirty="0">
                  <a:solidFill>
                    <a:srgbClr val="FF0000"/>
                  </a:solidFill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</a:rPr>
                <a:t>quá</a:t>
              </a:r>
              <a:r>
                <a:rPr lang="en-US" altLang="zh-CN" sz="3600" dirty="0">
                  <a:solidFill>
                    <a:srgbClr val="FF0000"/>
                  </a:solidFill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</a:rPr>
                <a:t>nhiều</a:t>
              </a:r>
              <a:r>
                <a:rPr lang="en-US" altLang="zh-CN" sz="3600" dirty="0">
                  <a:solidFill>
                    <a:srgbClr val="FF0000"/>
                  </a:solidFill>
                </a:rPr>
                <a:t> </a:t>
              </a:r>
              <a:r>
                <a:rPr lang="en-US" altLang="zh-CN" sz="36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 </a:t>
              </a:r>
              <a:r>
                <a:rPr lang="en-US" altLang="zh-CN" sz="36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sinh</a:t>
              </a:r>
              <a:r>
                <a:rPr lang="en-US" altLang="zh-CN" sz="36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vật</a:t>
              </a:r>
              <a:r>
                <a:rPr lang="en-US" altLang="zh-CN" sz="36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sẽ</a:t>
              </a:r>
              <a:r>
                <a:rPr lang="en-US" altLang="zh-CN" sz="36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phong</a:t>
              </a:r>
              <a:r>
                <a:rPr lang="en-US" altLang="zh-CN" sz="36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phú</a:t>
              </a:r>
              <a:r>
                <a:rPr lang="en-US" altLang="zh-CN" sz="36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hơn</a:t>
              </a:r>
              <a:endParaRPr lang="zh-CN" altLang="en-US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文本框 230"/>
          <p:cNvSpPr txBox="1"/>
          <p:nvPr/>
        </p:nvSpPr>
        <p:spPr>
          <a:xfrm>
            <a:off x="4803476" y="972610"/>
            <a:ext cx="12017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kern="0" dirty="0">
                <a:ln/>
                <a:solidFill>
                  <a:schemeClr val="bg1"/>
                </a:solidFill>
                <a:latin typeface="#9Slide03 SVN-PF Din Text Pro C" panose="02000506020000020004" pitchFamily="2" charset="0"/>
                <a:cs typeface="Arial" panose="020B0604020202020204" pitchFamily="34" charset="0"/>
              </a:rPr>
              <a:t>KHÍ HẬU ẢNH HƯỞNG TỚI CẢNH QUAN</a:t>
            </a:r>
            <a:endParaRPr lang="zh-CN" altLang="en-US" sz="8000" b="1" kern="0" dirty="0">
              <a:ln/>
              <a:solidFill>
                <a:schemeClr val="bg1"/>
              </a:solidFill>
              <a:latin typeface="#9Slide03 SVN-PF Din Text Pro C" panose="0200050602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429000" y="297966"/>
            <a:ext cx="12573000" cy="1101745"/>
            <a:chOff x="3250467" y="126774"/>
            <a:chExt cx="16212664" cy="1101745"/>
          </a:xfrm>
        </p:grpSpPr>
        <p:sp>
          <p:nvSpPr>
            <p:cNvPr id="36" name="Rounded Rectangle 35"/>
            <p:cNvSpPr/>
            <p:nvPr/>
          </p:nvSpPr>
          <p:spPr>
            <a:xfrm>
              <a:off x="3250467" y="126774"/>
              <a:ext cx="16212664" cy="104517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28936" y="305189"/>
              <a:ext cx="1533996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n w="41275">
                    <a:solidFill>
                      <a:schemeClr val="bg1"/>
                    </a:solidFill>
                  </a:ln>
                  <a:solidFill>
                    <a:srgbClr val="B51514"/>
                  </a:solidFill>
                  <a:latin typeface="#9Slide03 SVNEvery Movie Every " panose="02000500000000000000" pitchFamily="2" charset="0"/>
                </a:rPr>
                <a:t>KHÍ HẬU ẢNH HƯỞNG TỚI CẢNH QUAN</a:t>
              </a:r>
            </a:p>
          </p:txBody>
        </p:sp>
      </p:grpSp>
      <p:pic>
        <p:nvPicPr>
          <p:cNvPr id="5122" name="Picture 2" descr="Weather And Climate Planet World Line Icon Vector Circle Set. Gray  Background. A Circle Of Icons. Stock Vector - Illustration of rainy,  banner: 6666521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0" b="93375" l="4875" r="94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074" y="1260463"/>
            <a:ext cx="3887816" cy="388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asonal Weather Landscape Icon Vector Illustration Design Royalty Free  Cliparts, Vectors, And Stock Illustration. Image 94619065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831" y="2017787"/>
            <a:ext cx="2235693" cy="223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easonal weather landscape ic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8"/>
          <a:stretch/>
        </p:blipFill>
        <p:spPr bwMode="auto">
          <a:xfrm>
            <a:off x="12451633" y="2011575"/>
            <a:ext cx="2233892" cy="18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Seasonal weather landscape ic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8"/>
          <a:stretch/>
        </p:blipFill>
        <p:spPr bwMode="auto">
          <a:xfrm>
            <a:off x="3282034" y="2011575"/>
            <a:ext cx="2233892" cy="18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0505022" y="3233954"/>
            <a:ext cx="19132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472321" y="3135633"/>
            <a:ext cx="19132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938" y="4970961"/>
            <a:ext cx="5908159" cy="519011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354245" y="3769035"/>
            <a:ext cx="5993899" cy="6383631"/>
            <a:chOff x="7343490" y="11004558"/>
            <a:chExt cx="5993899" cy="6383631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343490" y="12220645"/>
              <a:ext cx="5167544" cy="5167544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>
              <a:off x="7366906" y="12073855"/>
              <a:ext cx="5167544" cy="5167544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文本框 226"/>
            <p:cNvSpPr txBox="1"/>
            <p:nvPr/>
          </p:nvSpPr>
          <p:spPr>
            <a:xfrm>
              <a:off x="7789408" y="11004558"/>
              <a:ext cx="5547981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dirty="0" err="1">
                  <a:solidFill>
                    <a:srgbClr val="FF0000"/>
                  </a:solidFill>
                </a:rPr>
                <a:t>Mưa</a:t>
              </a:r>
              <a:r>
                <a:rPr lang="en-US" altLang="zh-CN" sz="3600" dirty="0">
                  <a:solidFill>
                    <a:srgbClr val="FF0000"/>
                  </a:solidFill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</a:rPr>
                <a:t>quá</a:t>
              </a:r>
              <a:r>
                <a:rPr lang="en-US" altLang="zh-CN" sz="3600" dirty="0">
                  <a:solidFill>
                    <a:srgbClr val="FF0000"/>
                  </a:solidFill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</a:rPr>
                <a:t>ít</a:t>
              </a:r>
              <a:r>
                <a:rPr lang="en-US" altLang="zh-CN" sz="3600" dirty="0">
                  <a:solidFill>
                    <a:srgbClr val="FF0000"/>
                  </a:solidFill>
                </a:rPr>
                <a:t> </a:t>
              </a:r>
              <a:r>
                <a:rPr lang="en-US" altLang="zh-CN" sz="36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 </a:t>
              </a:r>
              <a:r>
                <a:rPr lang="en-US" altLang="zh-CN" sz="36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sinh</a:t>
              </a:r>
              <a:r>
                <a:rPr lang="en-US" altLang="zh-CN" sz="36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vật</a:t>
              </a:r>
              <a:r>
                <a:rPr lang="en-US" altLang="zh-CN" sz="36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sẽ</a:t>
              </a:r>
              <a:r>
                <a:rPr lang="en-US" altLang="zh-CN" sz="36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nghèo</a:t>
              </a:r>
              <a:r>
                <a:rPr lang="en-US" altLang="zh-CN" sz="36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nàn</a:t>
              </a:r>
              <a:r>
                <a:rPr lang="en-US" altLang="zh-CN" sz="36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hơn</a:t>
              </a:r>
              <a:endParaRPr lang="zh-CN" altLang="en-US" sz="3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92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0000" fill="hold" grpId="1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9" dur="1500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34" dur="15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44" dur="150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0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5" grpId="0"/>
          <p:bldP spid="65" grpId="1"/>
          <p:bldP spid="68" grpId="0" animBg="1"/>
          <p:bldP spid="69" grpId="0"/>
          <p:bldP spid="69" grpId="1"/>
          <p:bldP spid="70" grpId="0" animBg="1"/>
          <p:bldP spid="71" grpId="0"/>
          <p:bldP spid="7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1500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5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0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5" grpId="0"/>
          <p:bldP spid="65" grpId="1"/>
          <p:bldP spid="68" grpId="0" animBg="1"/>
          <p:bldP spid="69" grpId="0"/>
          <p:bldP spid="69" grpId="1"/>
          <p:bldP spid="70" grpId="0" animBg="1"/>
          <p:bldP spid="71" grpId="0"/>
          <p:bldP spid="71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omes Savanna - Biology - Ecolo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40" y="0"/>
            <a:ext cx="1844298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2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18" y="2962728"/>
            <a:ext cx="10756900" cy="586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00" r="5174"/>
          <a:stretch/>
        </p:blipFill>
        <p:spPr>
          <a:xfrm>
            <a:off x="10821221" y="2966884"/>
            <a:ext cx="7213597" cy="6062816"/>
          </a:xfrm>
          <a:prstGeom prst="rect">
            <a:avLst/>
          </a:prstGeom>
        </p:spPr>
      </p:pic>
      <p:sp>
        <p:nvSpPr>
          <p:cNvPr id="4" name="文本框 226"/>
          <p:cNvSpPr txBox="1"/>
          <p:nvPr/>
        </p:nvSpPr>
        <p:spPr>
          <a:xfrm>
            <a:off x="762000" y="8724900"/>
            <a:ext cx="16331382" cy="6463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solidFill>
                  <a:prstClr val="black"/>
                </a:solidFill>
              </a:rPr>
              <a:t>Chọn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điểm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cao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nhất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trên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đường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nhiệt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độ</a:t>
            </a:r>
            <a:r>
              <a:rPr lang="en-US" altLang="zh-CN" sz="3600" dirty="0">
                <a:solidFill>
                  <a:prstClr val="black"/>
                </a:solidFill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</a:rPr>
              <a:t>xác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định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bao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nhiêu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baseline="30000" dirty="0" err="1">
                <a:solidFill>
                  <a:prstClr val="black"/>
                </a:solidFill>
              </a:rPr>
              <a:t>o</a:t>
            </a:r>
            <a:r>
              <a:rPr lang="en-US" altLang="zh-CN" sz="3600" dirty="0" err="1">
                <a:solidFill>
                  <a:prstClr val="black"/>
                </a:solidFill>
              </a:rPr>
              <a:t>C</a:t>
            </a:r>
            <a:r>
              <a:rPr lang="en-US" altLang="zh-CN" sz="3600" dirty="0">
                <a:solidFill>
                  <a:prstClr val="black"/>
                </a:solidFill>
              </a:rPr>
              <a:t>?</a:t>
            </a:r>
            <a:endParaRPr lang="zh-CN" altLang="en-US" sz="3600" dirty="0">
              <a:solidFill>
                <a:prstClr val="black"/>
              </a:solidFill>
            </a:endParaRPr>
          </a:p>
        </p:txBody>
      </p:sp>
      <p:sp>
        <p:nvSpPr>
          <p:cNvPr id="5" name="文本框 226"/>
          <p:cNvSpPr txBox="1"/>
          <p:nvPr/>
        </p:nvSpPr>
        <p:spPr>
          <a:xfrm>
            <a:off x="762000" y="9479646"/>
            <a:ext cx="16331382" cy="6463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solidFill>
                  <a:prstClr val="black"/>
                </a:solidFill>
              </a:rPr>
              <a:t>Chọn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điểm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cao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nhất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trên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đường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nhiệt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độ</a:t>
            </a:r>
            <a:r>
              <a:rPr lang="en-US" altLang="zh-CN" sz="3600" dirty="0">
                <a:solidFill>
                  <a:prstClr val="black"/>
                </a:solidFill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</a:rPr>
              <a:t>xác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định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bao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</a:rPr>
              <a:t>nhiêu</a:t>
            </a:r>
            <a:r>
              <a:rPr lang="en-US" altLang="zh-CN" sz="3600" dirty="0">
                <a:solidFill>
                  <a:prstClr val="black"/>
                </a:solidFill>
              </a:rPr>
              <a:t> </a:t>
            </a:r>
            <a:r>
              <a:rPr lang="en-US" altLang="zh-CN" sz="3600" baseline="30000" dirty="0" err="1">
                <a:solidFill>
                  <a:prstClr val="black"/>
                </a:solidFill>
              </a:rPr>
              <a:t>o</a:t>
            </a:r>
            <a:r>
              <a:rPr lang="en-US" altLang="zh-CN" sz="3600" dirty="0" err="1">
                <a:solidFill>
                  <a:prstClr val="black"/>
                </a:solidFill>
              </a:rPr>
              <a:t>C</a:t>
            </a:r>
            <a:r>
              <a:rPr lang="en-US" altLang="zh-CN" sz="3600" dirty="0">
                <a:solidFill>
                  <a:prstClr val="black"/>
                </a:solidFill>
              </a:rPr>
              <a:t>?</a:t>
            </a:r>
            <a:endParaRPr lang="zh-CN" altLang="en-US" sz="3600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117717" y="4410528"/>
            <a:ext cx="1930283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26"/>
          <p:cNvSpPr txBox="1"/>
          <p:nvPr/>
        </p:nvSpPr>
        <p:spPr>
          <a:xfrm>
            <a:off x="990600" y="3894945"/>
            <a:ext cx="14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</a:rPr>
              <a:t>32</a:t>
            </a:r>
            <a:r>
              <a:rPr lang="en-US" altLang="zh-CN" sz="2800" baseline="30000" dirty="0">
                <a:solidFill>
                  <a:srgbClr val="FF0000"/>
                </a:solidFill>
              </a:rPr>
              <a:t>o</a:t>
            </a:r>
            <a:r>
              <a:rPr lang="en-US" altLang="zh-CN" sz="280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86000" y="5248728"/>
            <a:ext cx="762000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26"/>
          <p:cNvSpPr txBox="1"/>
          <p:nvPr/>
        </p:nvSpPr>
        <p:spPr>
          <a:xfrm>
            <a:off x="1828800" y="5228419"/>
            <a:ext cx="14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</a:rPr>
              <a:t>12,5</a:t>
            </a:r>
            <a:r>
              <a:rPr lang="en-US" altLang="zh-CN" sz="2800" baseline="30000" dirty="0">
                <a:solidFill>
                  <a:srgbClr val="FF0000"/>
                </a:solidFill>
              </a:rPr>
              <a:t>o</a:t>
            </a:r>
            <a:r>
              <a:rPr lang="en-US" altLang="zh-CN" sz="280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7" name="文本框 230"/>
          <p:cNvSpPr txBox="1"/>
          <p:nvPr/>
        </p:nvSpPr>
        <p:spPr>
          <a:xfrm>
            <a:off x="3324800" y="741736"/>
            <a:ext cx="12781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chemeClr val="bg1"/>
                </a:solidFill>
              </a:rPr>
              <a:t>II</a:t>
            </a:r>
            <a:r>
              <a:rPr lang="en-US" altLang="zh-CN" sz="8000" b="1" kern="0" dirty="0">
                <a:ln/>
                <a:solidFill>
                  <a:schemeClr val="bg1"/>
                </a:solidFill>
                <a:latin typeface="#9Slide03 SVN-PF Din Text Pro C" panose="02000506020000020004" pitchFamily="2" charset="0"/>
                <a:cs typeface="Arial" panose="020B0604020202020204" pitchFamily="34" charset="0"/>
              </a:rPr>
              <a:t>. XÁC ĐỊNH BIỂU ĐỒ THUỘC ĐỚI NÓNG</a:t>
            </a:r>
            <a:endParaRPr lang="zh-CN" altLang="en-US" sz="8000" b="1" kern="0" dirty="0">
              <a:ln/>
              <a:solidFill>
                <a:schemeClr val="bg1"/>
              </a:solidFill>
              <a:latin typeface="#9Slide03 SVN-PF Din Text Pro C" panose="0200050602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862856" y="3655760"/>
            <a:ext cx="1930283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226"/>
          <p:cNvSpPr txBox="1"/>
          <p:nvPr/>
        </p:nvSpPr>
        <p:spPr>
          <a:xfrm>
            <a:off x="4735739" y="3140177"/>
            <a:ext cx="14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</a:rPr>
              <a:t>32</a:t>
            </a:r>
            <a:r>
              <a:rPr lang="en-US" altLang="zh-CN" sz="2800" baseline="30000" dirty="0">
                <a:solidFill>
                  <a:srgbClr val="FF0000"/>
                </a:solidFill>
              </a:rPr>
              <a:t>o</a:t>
            </a:r>
            <a:r>
              <a:rPr lang="en-US" altLang="zh-CN" sz="280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031139" y="4493960"/>
            <a:ext cx="762000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26"/>
          <p:cNvSpPr txBox="1"/>
          <p:nvPr/>
        </p:nvSpPr>
        <p:spPr>
          <a:xfrm>
            <a:off x="5875579" y="4493960"/>
            <a:ext cx="14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</a:rPr>
              <a:t>21</a:t>
            </a:r>
            <a:r>
              <a:rPr lang="en-US" altLang="zh-CN" sz="2800" baseline="30000" dirty="0">
                <a:solidFill>
                  <a:srgbClr val="FF0000"/>
                </a:solidFill>
              </a:rPr>
              <a:t>o</a:t>
            </a:r>
            <a:r>
              <a:rPr lang="en-US" altLang="zh-CN" sz="280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448800" y="4776508"/>
            <a:ext cx="956724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6"/>
          <p:cNvSpPr txBox="1"/>
          <p:nvPr/>
        </p:nvSpPr>
        <p:spPr>
          <a:xfrm>
            <a:off x="8865610" y="4293829"/>
            <a:ext cx="14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</a:rPr>
              <a:t>18</a:t>
            </a:r>
            <a:r>
              <a:rPr lang="en-US" altLang="zh-CN" sz="2800" baseline="30000" dirty="0">
                <a:solidFill>
                  <a:srgbClr val="FF0000"/>
                </a:solidFill>
              </a:rPr>
              <a:t>o</a:t>
            </a:r>
            <a:r>
              <a:rPr lang="en-US" altLang="zh-CN" sz="280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362950" y="5983614"/>
            <a:ext cx="2023524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26"/>
          <p:cNvSpPr txBox="1"/>
          <p:nvPr/>
        </p:nvSpPr>
        <p:spPr>
          <a:xfrm>
            <a:off x="8276228" y="5902719"/>
            <a:ext cx="14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</a:rPr>
              <a:t>3</a:t>
            </a:r>
            <a:r>
              <a:rPr lang="en-US" altLang="zh-CN" sz="2800" baseline="30000" dirty="0">
                <a:solidFill>
                  <a:srgbClr val="FF0000"/>
                </a:solidFill>
              </a:rPr>
              <a:t>o</a:t>
            </a:r>
            <a:r>
              <a:rPr lang="en-US" altLang="zh-CN" sz="280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2725400" y="4430827"/>
            <a:ext cx="991421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26"/>
          <p:cNvSpPr txBox="1"/>
          <p:nvPr/>
        </p:nvSpPr>
        <p:spPr>
          <a:xfrm>
            <a:off x="12179436" y="3943247"/>
            <a:ext cx="14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</a:rPr>
              <a:t>20</a:t>
            </a:r>
            <a:r>
              <a:rPr lang="en-US" altLang="zh-CN" sz="2800" baseline="30000" dirty="0">
                <a:solidFill>
                  <a:srgbClr val="FF0000"/>
                </a:solidFill>
              </a:rPr>
              <a:t>o</a:t>
            </a:r>
            <a:r>
              <a:rPr lang="en-US" altLang="zh-CN" sz="280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2954821" y="7581900"/>
            <a:ext cx="762000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26"/>
          <p:cNvSpPr txBox="1"/>
          <p:nvPr/>
        </p:nvSpPr>
        <p:spPr>
          <a:xfrm>
            <a:off x="12696370" y="6728003"/>
            <a:ext cx="14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</a:rPr>
              <a:t>-15</a:t>
            </a:r>
            <a:r>
              <a:rPr lang="en-US" altLang="zh-CN" sz="2800" baseline="30000" dirty="0">
                <a:solidFill>
                  <a:srgbClr val="FF0000"/>
                </a:solidFill>
              </a:rPr>
              <a:t>o</a:t>
            </a:r>
            <a:r>
              <a:rPr lang="en-US" altLang="zh-CN" sz="280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6257934" y="3648123"/>
            <a:ext cx="1094135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226"/>
          <p:cNvSpPr txBox="1"/>
          <p:nvPr/>
        </p:nvSpPr>
        <p:spPr>
          <a:xfrm>
            <a:off x="15791821" y="3104915"/>
            <a:ext cx="14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</a:rPr>
              <a:t>28</a:t>
            </a:r>
            <a:r>
              <a:rPr lang="en-US" altLang="zh-CN" sz="2800" baseline="30000" dirty="0">
                <a:solidFill>
                  <a:srgbClr val="FF0000"/>
                </a:solidFill>
              </a:rPr>
              <a:t>o</a:t>
            </a:r>
            <a:r>
              <a:rPr lang="en-US" altLang="zh-CN" sz="280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5163800" y="5017809"/>
            <a:ext cx="2188269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226"/>
          <p:cNvSpPr txBox="1"/>
          <p:nvPr/>
        </p:nvSpPr>
        <p:spPr>
          <a:xfrm>
            <a:off x="14979948" y="4996871"/>
            <a:ext cx="14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</a:rPr>
              <a:t>13</a:t>
            </a:r>
            <a:r>
              <a:rPr lang="en-US" altLang="zh-CN" sz="2800" baseline="30000" dirty="0">
                <a:solidFill>
                  <a:srgbClr val="FF0000"/>
                </a:solidFill>
              </a:rPr>
              <a:t>o</a:t>
            </a:r>
            <a:r>
              <a:rPr lang="en-US" altLang="zh-CN" sz="2800" dirty="0">
                <a:solidFill>
                  <a:srgbClr val="FF0000"/>
                </a:solidFill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593964" y="2229342"/>
            <a:ext cx="4086237" cy="6495558"/>
          </a:xfrm>
          <a:prstGeom prst="ellipse">
            <a:avLst/>
          </a:prstGeom>
          <a:noFill/>
          <a:ln w="38100">
            <a:solidFill>
              <a:srgbClr val="D50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11087918" y="8420100"/>
            <a:ext cx="2857364" cy="1790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Có </a:t>
            </a:r>
            <a:r>
              <a:rPr lang="en-US" sz="2800" dirty="0" err="1">
                <a:solidFill>
                  <a:schemeClr val="tx1"/>
                </a:solidFill>
              </a:rPr>
              <a:t>mùa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lạnh</a:t>
            </a:r>
            <a:r>
              <a:rPr lang="en-US" sz="2800" dirty="0">
                <a:solidFill>
                  <a:schemeClr val="tx1"/>
                </a:solidFill>
              </a:rPr>
              <a:t> -15</a:t>
            </a:r>
            <a:r>
              <a:rPr lang="en-US" sz="2800" baseline="30000" dirty="0">
                <a:solidFill>
                  <a:schemeClr val="tx1"/>
                </a:solidFill>
              </a:rPr>
              <a:t>o</a:t>
            </a:r>
            <a:r>
              <a:rPr lang="en-US" sz="2800" dirty="0">
                <a:solidFill>
                  <a:schemeClr val="tx1"/>
                </a:solidFill>
              </a:rPr>
              <a:t>C </a:t>
            </a:r>
            <a:r>
              <a:rPr lang="en-US" sz="2800" dirty="0" err="1">
                <a:solidFill>
                  <a:schemeClr val="tx1"/>
                </a:solidFill>
              </a:rPr>
              <a:t>nên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nóng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095898" y="8420100"/>
            <a:ext cx="3004720" cy="1790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Có </a:t>
            </a:r>
            <a:r>
              <a:rPr lang="en-US" sz="2800" dirty="0" err="1">
                <a:solidFill>
                  <a:schemeClr val="tx1"/>
                </a:solidFill>
              </a:rPr>
              <a:t>mùa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lạnh</a:t>
            </a:r>
            <a:r>
              <a:rPr lang="en-US" sz="2800" dirty="0">
                <a:solidFill>
                  <a:schemeClr val="tx1"/>
                </a:solidFill>
              </a:rPr>
              <a:t> 3</a:t>
            </a:r>
            <a:r>
              <a:rPr lang="en-US" sz="2800" baseline="30000" dirty="0">
                <a:solidFill>
                  <a:schemeClr val="tx1"/>
                </a:solidFill>
              </a:rPr>
              <a:t>o</a:t>
            </a:r>
            <a:r>
              <a:rPr lang="en-US" sz="2800" dirty="0">
                <a:solidFill>
                  <a:schemeClr val="tx1"/>
                </a:solidFill>
              </a:rPr>
              <a:t>C </a:t>
            </a:r>
            <a:r>
              <a:rPr lang="en-US" sz="2800" dirty="0" err="1">
                <a:solidFill>
                  <a:schemeClr val="tx1"/>
                </a:solidFill>
              </a:rPr>
              <a:t>nên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nóng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3945282" y="8420100"/>
            <a:ext cx="4356233" cy="1790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mùa hạ nóng trên 25</a:t>
            </a:r>
            <a:r>
              <a:rPr lang="en-US" sz="2800" baseline="30000" dirty="0" err="1">
                <a:solidFill>
                  <a:schemeClr val="tx1"/>
                </a:solidFill>
              </a:rPr>
              <a:t>o</a:t>
            </a:r>
            <a:r>
              <a:rPr lang="en-US" sz="2800" dirty="0" err="1">
                <a:solidFill>
                  <a:schemeClr val="tx1"/>
                </a:solidFill>
              </a:rPr>
              <a:t>C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vi-VN" sz="2800" dirty="0">
                <a:solidFill>
                  <a:schemeClr val="tx1"/>
                </a:solidFill>
              </a:rPr>
              <a:t>mùa đông dưới 15</a:t>
            </a:r>
            <a:r>
              <a:rPr lang="en-US" sz="2800" baseline="30000" dirty="0" err="1">
                <a:solidFill>
                  <a:schemeClr val="tx1"/>
                </a:solidFill>
              </a:rPr>
              <a:t>o</a:t>
            </a:r>
            <a:r>
              <a:rPr lang="en-US" sz="2800" dirty="0" err="1">
                <a:solidFill>
                  <a:schemeClr val="tx1"/>
                </a:solidFill>
              </a:rPr>
              <a:t>C</a:t>
            </a:r>
            <a:r>
              <a:rPr lang="vi-VN" sz="2800" dirty="0">
                <a:solidFill>
                  <a:schemeClr val="tx1"/>
                </a:solidFill>
              </a:rPr>
              <a:t>. Mưa rất ít</a:t>
            </a:r>
            <a:r>
              <a:rPr lang="en-US" sz="2800" dirty="0">
                <a:solidFill>
                  <a:schemeClr val="tx1"/>
                </a:solidFill>
              </a:rPr>
              <a:t>  </a:t>
            </a:r>
            <a:r>
              <a:rPr lang="en-US" sz="2800" dirty="0" err="1">
                <a:solidFill>
                  <a:schemeClr val="tx1"/>
                </a:solidFill>
              </a:rPr>
              <a:t>nên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không phải đới nóng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3280" y="8420100"/>
            <a:ext cx="3004720" cy="1790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Nhiệt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thấp </a:t>
            </a:r>
            <a:r>
              <a:rPr lang="en-US" sz="2800" dirty="0" err="1">
                <a:solidFill>
                  <a:schemeClr val="tx1"/>
                </a:solidFill>
              </a:rPr>
              <a:t>nhất</a:t>
            </a:r>
            <a:r>
              <a:rPr lang="en-US" sz="2800" dirty="0">
                <a:solidFill>
                  <a:schemeClr val="tx1"/>
                </a:solidFill>
              </a:rPr>
              <a:t> 12,5</a:t>
            </a:r>
            <a:r>
              <a:rPr lang="en-US" sz="2800" baseline="30000" dirty="0">
                <a:solidFill>
                  <a:schemeClr val="tx1"/>
                </a:solidFill>
              </a:rPr>
              <a:t>o</a:t>
            </a:r>
            <a:r>
              <a:rPr lang="en-US" sz="2800" dirty="0">
                <a:solidFill>
                  <a:schemeClr val="tx1"/>
                </a:solidFill>
              </a:rPr>
              <a:t>C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không phải của đới nóng.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065444" y="8420100"/>
            <a:ext cx="5030453" cy="1790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Nhiệt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cao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nhất</a:t>
            </a:r>
            <a:r>
              <a:rPr lang="en-US" sz="2800" dirty="0">
                <a:solidFill>
                  <a:schemeClr val="tx1"/>
                </a:solidFill>
              </a:rPr>
              <a:t> 32</a:t>
            </a:r>
            <a:r>
              <a:rPr lang="en-US" sz="2800" baseline="30000" dirty="0">
                <a:solidFill>
                  <a:schemeClr val="tx1"/>
                </a:solidFill>
              </a:rPr>
              <a:t>o</a:t>
            </a:r>
            <a:r>
              <a:rPr lang="en-US" sz="2800" dirty="0">
                <a:solidFill>
                  <a:schemeClr val="tx1"/>
                </a:solidFill>
              </a:rPr>
              <a:t>C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Nhiệt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thấp </a:t>
            </a:r>
            <a:r>
              <a:rPr lang="en-US" sz="2800" dirty="0" err="1">
                <a:solidFill>
                  <a:schemeClr val="tx1"/>
                </a:solidFill>
              </a:rPr>
              <a:t>nhất</a:t>
            </a:r>
            <a:r>
              <a:rPr lang="en-US" sz="2800" dirty="0">
                <a:solidFill>
                  <a:schemeClr val="tx1"/>
                </a:solidFill>
              </a:rPr>
              <a:t> 21</a:t>
            </a:r>
            <a:r>
              <a:rPr lang="en-US" sz="2800" baseline="30000" dirty="0">
                <a:solidFill>
                  <a:schemeClr val="tx1"/>
                </a:solidFill>
              </a:rPr>
              <a:t>o</a:t>
            </a:r>
            <a:r>
              <a:rPr lang="en-US" sz="2800" dirty="0">
                <a:solidFill>
                  <a:schemeClr val="tx1"/>
                </a:solidFill>
              </a:rPr>
              <a:t>C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vi-VN" sz="2800" dirty="0">
                <a:solidFill>
                  <a:srgbClr val="FF0000"/>
                </a:solidFill>
              </a:rPr>
              <a:t>của đới nóng.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Bài 5: Đới nóng. Môi trường xích đạo ẩm Địa lí 7 trang 15 - Tech1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7" y="269440"/>
            <a:ext cx="2130425" cy="11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3218821" y="325002"/>
            <a:ext cx="12573000" cy="1101745"/>
            <a:chOff x="3250467" y="126774"/>
            <a:chExt cx="16212664" cy="1101745"/>
          </a:xfrm>
        </p:grpSpPr>
        <p:sp>
          <p:nvSpPr>
            <p:cNvPr id="42" name="Rounded Rectangle 41"/>
            <p:cNvSpPr/>
            <p:nvPr/>
          </p:nvSpPr>
          <p:spPr>
            <a:xfrm>
              <a:off x="3250467" y="126774"/>
              <a:ext cx="16212664" cy="104517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28936" y="305189"/>
              <a:ext cx="1533996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n w="41275">
                    <a:solidFill>
                      <a:schemeClr val="bg1"/>
                    </a:solidFill>
                  </a:ln>
                  <a:solidFill>
                    <a:srgbClr val="B51514"/>
                  </a:solidFill>
                  <a:latin typeface="#9Slide03 SVNEvery Movie Every " panose="02000500000000000000" pitchFamily="2" charset="0"/>
                </a:rPr>
                <a:t>II. XÁC ĐỊNH BIỂU ĐỒ THUỘC ĐỚI NÓNG</a:t>
              </a:r>
            </a:p>
          </p:txBody>
        </p:sp>
      </p:grpSp>
      <p:cxnSp>
        <p:nvCxnSpPr>
          <p:cNvPr id="47" name="Straight Connector 46"/>
          <p:cNvCxnSpPr/>
          <p:nvPr/>
        </p:nvCxnSpPr>
        <p:spPr>
          <a:xfrm flipV="1">
            <a:off x="259918" y="1634502"/>
            <a:ext cx="17740311" cy="56646"/>
          </a:xfrm>
          <a:prstGeom prst="line">
            <a:avLst/>
          </a:prstGeom>
          <a:ln w="38100">
            <a:solidFill>
              <a:srgbClr val="974C0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4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7" dur="1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32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37" dur="1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52" dur="1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57" dur="15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72" dur="15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77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92" dur="15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97" dur="1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2" dur="15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6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0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6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7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6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2" dur="2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6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7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6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2" dur="2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6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7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7" grpId="0"/>
          <p:bldP spid="7" grpId="1"/>
          <p:bldP spid="9" grpId="0"/>
          <p:bldP spid="9" grpId="1"/>
          <p:bldP spid="19" grpId="0"/>
          <p:bldP spid="19" grpId="1"/>
          <p:bldP spid="21" grpId="0"/>
          <p:bldP spid="21" grpId="1"/>
          <p:bldP spid="23" grpId="0"/>
          <p:bldP spid="23" grpId="1"/>
          <p:bldP spid="25" grpId="0"/>
          <p:bldP spid="25" grpId="1"/>
          <p:bldP spid="27" grpId="0"/>
          <p:bldP spid="27" grpId="1"/>
          <p:bldP spid="29" grpId="0"/>
          <p:bldP spid="29" grpId="1"/>
          <p:bldP spid="31" grpId="0"/>
          <p:bldP spid="31" grpId="1"/>
          <p:bldP spid="33" grpId="0"/>
          <p:bldP spid="33" grpId="1"/>
          <p:bldP spid="39" grpId="0" animBg="1"/>
          <p:bldP spid="40" grpId="0" animBg="1"/>
          <p:bldP spid="41" grpId="0" animBg="1"/>
          <p:bldP spid="44" grpId="0" animBg="1"/>
          <p:bldP spid="45" grpId="0" animBg="1"/>
          <p:bldP spid="4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5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15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15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92" dur="15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97" dur="1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112" dur="15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6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0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6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7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6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2" dur="2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6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7" dur="2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6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2" dur="2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6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7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7" grpId="0"/>
          <p:bldP spid="7" grpId="1"/>
          <p:bldP spid="9" grpId="0"/>
          <p:bldP spid="9" grpId="1"/>
          <p:bldP spid="19" grpId="0"/>
          <p:bldP spid="19" grpId="1"/>
          <p:bldP spid="21" grpId="0"/>
          <p:bldP spid="21" grpId="1"/>
          <p:bldP spid="23" grpId="0"/>
          <p:bldP spid="23" grpId="1"/>
          <p:bldP spid="25" grpId="0"/>
          <p:bldP spid="25" grpId="1"/>
          <p:bldP spid="27" grpId="0"/>
          <p:bldP spid="27" grpId="1"/>
          <p:bldP spid="29" grpId="0"/>
          <p:bldP spid="29" grpId="1"/>
          <p:bldP spid="31" grpId="0"/>
          <p:bldP spid="31" grpId="1"/>
          <p:bldP spid="33" grpId="0"/>
          <p:bldP spid="33" grpId="1"/>
          <p:bldP spid="39" grpId="0" animBg="1"/>
          <p:bldP spid="40" grpId="0" animBg="1"/>
          <p:bldP spid="41" grpId="0" animBg="1"/>
          <p:bldP spid="44" grpId="0" animBg="1"/>
          <p:bldP spid="45" grpId="0" animBg="1"/>
          <p:bldP spid="46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14" y="1750605"/>
            <a:ext cx="11688985" cy="7741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014" y="9464176"/>
            <a:ext cx="1146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Hình</a:t>
            </a:r>
            <a:r>
              <a:rPr lang="en-US" sz="3600" dirty="0"/>
              <a:t> 5.1 </a:t>
            </a:r>
            <a:r>
              <a:rPr lang="en-US" sz="3600" dirty="0" err="1"/>
              <a:t>Lược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kiểu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đới</a:t>
            </a:r>
            <a:r>
              <a:rPr lang="en-US" sz="3600" dirty="0"/>
              <a:t> </a:t>
            </a:r>
            <a:r>
              <a:rPr lang="en-US" sz="3600" dirty="0" err="1"/>
              <a:t>nóng</a:t>
            </a:r>
            <a:r>
              <a:rPr lang="en-US" sz="3600" dirty="0"/>
              <a:t>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2191999" y="2072012"/>
            <a:ext cx="5908041" cy="1220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1. </a:t>
            </a:r>
            <a:r>
              <a:rPr lang="en-US" sz="3400" dirty="0" err="1">
                <a:solidFill>
                  <a:schemeClr val="tx1"/>
                </a:solidFill>
              </a:rPr>
              <a:t>kể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tên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các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kiểu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môi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trường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thuộc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đới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nóng</a:t>
            </a:r>
            <a:r>
              <a:rPr lang="en-US" sz="3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400" y="4691199"/>
            <a:ext cx="4754882" cy="50620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t="1657"/>
          <a:stretch/>
        </p:blipFill>
        <p:spPr>
          <a:xfrm>
            <a:off x="12725400" y="4691199"/>
            <a:ext cx="4735217" cy="5595801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12191999" y="2072012"/>
            <a:ext cx="5908041" cy="16998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3. Cho </a:t>
            </a:r>
            <a:r>
              <a:rPr lang="en-US" sz="3400" dirty="0" err="1">
                <a:solidFill>
                  <a:schemeClr val="tx1"/>
                </a:solidFill>
              </a:rPr>
              <a:t>biểu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đồ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dưới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đây</a:t>
            </a:r>
            <a:r>
              <a:rPr lang="en-US" sz="3400" dirty="0">
                <a:solidFill>
                  <a:schemeClr val="tx1"/>
                </a:solidFill>
              </a:rPr>
              <a:t>, </a:t>
            </a:r>
            <a:r>
              <a:rPr lang="en-US" sz="3400" dirty="0" err="1">
                <a:solidFill>
                  <a:schemeClr val="tx1"/>
                </a:solidFill>
              </a:rPr>
              <a:t>em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hãy</a:t>
            </a:r>
            <a:r>
              <a:rPr lang="en-US" sz="3400" dirty="0">
                <a:solidFill>
                  <a:schemeClr val="tx1"/>
                </a:solidFill>
              </a:rPr>
              <a:t> cho </a:t>
            </a:r>
            <a:r>
              <a:rPr lang="en-US" sz="3400" dirty="0" err="1">
                <a:solidFill>
                  <a:schemeClr val="tx1"/>
                </a:solidFill>
              </a:rPr>
              <a:t>biết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thể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hiện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địa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điểm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nào</a:t>
            </a:r>
            <a:r>
              <a:rPr lang="en-US" sz="3400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2191999" y="2072012"/>
            <a:ext cx="5908041" cy="16998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sym typeface="Wingdings" panose="05000000000000000000" pitchFamily="2" charset="2"/>
              </a:rPr>
              <a:t> Xin- </a:t>
            </a:r>
            <a:r>
              <a:rPr lang="en-US" sz="3400" dirty="0" err="1">
                <a:solidFill>
                  <a:schemeClr val="tx1"/>
                </a:solidFill>
                <a:sym typeface="Wingdings" panose="05000000000000000000" pitchFamily="2" charset="2"/>
              </a:rPr>
              <a:t>ga</a:t>
            </a:r>
            <a:r>
              <a:rPr lang="en-US" sz="3400" dirty="0">
                <a:solidFill>
                  <a:schemeClr val="tx1"/>
                </a:solidFill>
                <a:sym typeface="Wingdings" panose="05000000000000000000" pitchFamily="2" charset="2"/>
              </a:rPr>
              <a:t>- </a:t>
            </a:r>
            <a:r>
              <a:rPr lang="en-US" sz="3400" dirty="0" err="1">
                <a:solidFill>
                  <a:schemeClr val="tx1"/>
                </a:solidFill>
                <a:sym typeface="Wingdings" panose="05000000000000000000" pitchFamily="2" charset="2"/>
              </a:rPr>
              <a:t>po</a:t>
            </a:r>
            <a:r>
              <a:rPr lang="en-US" sz="3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chemeClr val="tx1"/>
                </a:solidFill>
                <a:sym typeface="Wingdings" panose="05000000000000000000" pitchFamily="2" charset="2"/>
              </a:rPr>
              <a:t>vì</a:t>
            </a:r>
            <a:r>
              <a:rPr lang="en-US" sz="3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chemeClr val="tx1"/>
                </a:solidFill>
                <a:sym typeface="Wingdings" panose="05000000000000000000" pitchFamily="2" charset="2"/>
              </a:rPr>
              <a:t>nhiệt</a:t>
            </a:r>
            <a:r>
              <a:rPr lang="en-US" sz="3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chemeClr val="tx1"/>
                </a:solidFill>
                <a:sym typeface="Wingdings" panose="05000000000000000000" pitchFamily="2" charset="2"/>
              </a:rPr>
              <a:t>độ</a:t>
            </a:r>
            <a:r>
              <a:rPr lang="en-US" sz="3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chemeClr val="tx1"/>
                </a:solidFill>
                <a:sym typeface="Wingdings" panose="05000000000000000000" pitchFamily="2" charset="2"/>
              </a:rPr>
              <a:t>và</a:t>
            </a:r>
            <a:r>
              <a:rPr lang="en-US" sz="3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chemeClr val="tx1"/>
                </a:solidFill>
                <a:sym typeface="Wingdings" panose="05000000000000000000" pitchFamily="2" charset="2"/>
              </a:rPr>
              <a:t>lượng</a:t>
            </a:r>
            <a:r>
              <a:rPr lang="en-US" sz="3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chemeClr val="tx1"/>
                </a:solidFill>
                <a:sym typeface="Wingdings" panose="05000000000000000000" pitchFamily="2" charset="2"/>
              </a:rPr>
              <a:t>mưa</a:t>
            </a:r>
            <a:r>
              <a:rPr lang="en-US" sz="3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chemeClr val="tx1"/>
                </a:solidFill>
                <a:sym typeface="Wingdings" panose="05000000000000000000" pitchFamily="2" charset="2"/>
              </a:rPr>
              <a:t>lớn</a:t>
            </a:r>
            <a:r>
              <a:rPr lang="en-US" sz="34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sz="3400" dirty="0" err="1">
                <a:solidFill>
                  <a:schemeClr val="tx1"/>
                </a:solidFill>
                <a:sym typeface="Wingdings" panose="05000000000000000000" pitchFamily="2" charset="2"/>
              </a:rPr>
              <a:t>đều</a:t>
            </a:r>
            <a:r>
              <a:rPr lang="en-US" sz="3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chemeClr val="tx1"/>
                </a:solidFill>
                <a:sym typeface="Wingdings" panose="05000000000000000000" pitchFamily="2" charset="2"/>
              </a:rPr>
              <a:t>quanh</a:t>
            </a:r>
            <a:r>
              <a:rPr lang="en-US" sz="3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3400" dirty="0" err="1">
                <a:solidFill>
                  <a:schemeClr val="tx1"/>
                </a:solidFill>
                <a:sym typeface="Wingdings" panose="05000000000000000000" pitchFamily="2" charset="2"/>
              </a:rPr>
              <a:t>năm</a:t>
            </a:r>
            <a:r>
              <a:rPr lang="en-US" sz="3400" dirty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  <a:endParaRPr lang="en-US" sz="34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191999" y="2072012"/>
            <a:ext cx="5908041" cy="16998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3. Cho </a:t>
            </a:r>
            <a:r>
              <a:rPr lang="en-US" sz="3400" dirty="0" err="1">
                <a:solidFill>
                  <a:schemeClr val="tx1"/>
                </a:solidFill>
              </a:rPr>
              <a:t>biểu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đồ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dưới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đây</a:t>
            </a:r>
            <a:r>
              <a:rPr lang="en-US" sz="3400" dirty="0">
                <a:solidFill>
                  <a:schemeClr val="tx1"/>
                </a:solidFill>
              </a:rPr>
              <a:t>, </a:t>
            </a:r>
            <a:r>
              <a:rPr lang="en-US" sz="3400" dirty="0" err="1">
                <a:solidFill>
                  <a:schemeClr val="tx1"/>
                </a:solidFill>
              </a:rPr>
              <a:t>em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hãy</a:t>
            </a:r>
            <a:r>
              <a:rPr lang="en-US" sz="3400" dirty="0">
                <a:solidFill>
                  <a:schemeClr val="tx1"/>
                </a:solidFill>
              </a:rPr>
              <a:t> cho </a:t>
            </a:r>
            <a:r>
              <a:rPr lang="en-US" sz="3400" dirty="0" err="1">
                <a:solidFill>
                  <a:schemeClr val="tx1"/>
                </a:solidFill>
              </a:rPr>
              <a:t>biết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thể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hiện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địa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điểm</a:t>
            </a:r>
            <a:r>
              <a:rPr lang="en-US" sz="3400" dirty="0">
                <a:solidFill>
                  <a:schemeClr val="tx1"/>
                </a:solidFill>
              </a:rPr>
              <a:t> </a:t>
            </a:r>
            <a:r>
              <a:rPr lang="en-US" sz="3400" dirty="0" err="1">
                <a:solidFill>
                  <a:schemeClr val="tx1"/>
                </a:solidFill>
              </a:rPr>
              <a:t>nào</a:t>
            </a:r>
            <a:r>
              <a:rPr lang="en-US" sz="3400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2191999" y="2072012"/>
            <a:ext cx="5908041" cy="16998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Hà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Nội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hoặc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Mum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bai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Nhiệt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đới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gió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mùa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vì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nhiệt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độ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và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lượng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mưa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lớn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nhưng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có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mùa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rõ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ràng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18821" y="325002"/>
            <a:ext cx="12573000" cy="1101745"/>
            <a:chOff x="3250467" y="126774"/>
            <a:chExt cx="16212664" cy="1101745"/>
          </a:xfrm>
        </p:grpSpPr>
        <p:sp>
          <p:nvSpPr>
            <p:cNvPr id="16" name="Rounded Rectangle 15"/>
            <p:cNvSpPr/>
            <p:nvPr/>
          </p:nvSpPr>
          <p:spPr>
            <a:xfrm>
              <a:off x="3250467" y="126774"/>
              <a:ext cx="16212664" cy="104517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28936" y="305189"/>
              <a:ext cx="1533996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n w="41275">
                    <a:solidFill>
                      <a:schemeClr val="bg1"/>
                    </a:solidFill>
                  </a:ln>
                  <a:solidFill>
                    <a:srgbClr val="B51514"/>
                  </a:solidFill>
                  <a:latin typeface="#9Slide03 SVNEvery Movie Every " panose="02000500000000000000" pitchFamily="2" charset="0"/>
                </a:rPr>
                <a:t> HOẠT ĐỘNG LUYỆN TẬP - VẬN DỤNG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259918" y="1634502"/>
            <a:ext cx="17740311" cy="56646"/>
          </a:xfrm>
          <a:prstGeom prst="line">
            <a:avLst/>
          </a:prstGeom>
          <a:ln w="38100">
            <a:solidFill>
              <a:srgbClr val="974C0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Illustration Of A Kid Holding A Certificate Stock Photo, Picture And  Royalty Free Image. Image 10192159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9490"/>
            <a:ext cx="955658" cy="12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67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  <p:bldP spid="33" grpId="0" animBg="1"/>
      <p:bldP spid="13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CC847F4-387A-4CF3-923C-519AE9E6A543}"/>
              </a:ext>
            </a:extLst>
          </p:cNvPr>
          <p:cNvSpPr/>
          <p:nvPr/>
        </p:nvSpPr>
        <p:spPr>
          <a:xfrm>
            <a:off x="4177306" y="1750010"/>
            <a:ext cx="13577293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</a:rPr>
              <a:t>Chọn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</a:rPr>
              <a:t> 1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</a:rPr>
              <a:t>trong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</a:rPr>
              <a:t> 2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</a:rPr>
              <a:t>nhiệm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</a:rPr>
              <a:t>vụ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</a:rPr>
              <a:t>sau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</a:rPr>
              <a:t> 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</a:rPr>
              <a:t>để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</a:rPr>
              <a:t>tìm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</a:rPr>
              <a:t>hiểu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</a:rPr>
              <a:t>về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</a:rPr>
              <a:t>khí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</a:rPr>
              <a:t>hậu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</a:rPr>
              <a:t>của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</a:rPr>
              <a:t>đới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</a:rPr>
              <a:t> ôn hoà: 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AADA15-8DD6-4228-AC53-783AF081AB11}"/>
              </a:ext>
            </a:extLst>
          </p:cNvPr>
          <p:cNvCxnSpPr>
            <a:cxnSpLocks/>
          </p:cNvCxnSpPr>
          <p:nvPr/>
        </p:nvCxnSpPr>
        <p:spPr>
          <a:xfrm>
            <a:off x="11641394" y="3384338"/>
            <a:ext cx="0" cy="6876841"/>
          </a:xfrm>
          <a:prstGeom prst="line">
            <a:avLst/>
          </a:prstGeom>
          <a:ln w="76200">
            <a:solidFill>
              <a:srgbClr val="F07D2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438489" y="3410564"/>
            <a:ext cx="2757485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London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vi-VN" sz="2800" dirty="0"/>
              <a:t>thành phố sương mù</a:t>
            </a:r>
            <a:endParaRPr lang="en-US" sz="2800" dirty="0"/>
          </a:p>
        </p:txBody>
      </p:sp>
      <p:pic>
        <p:nvPicPr>
          <p:cNvPr id="1026" name="Picture 2" descr="Cuộc chiến chống màn sương mù chết chóc ở thành phố Lond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00" y="5365090"/>
            <a:ext cx="7252694" cy="483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2046596" y="3410564"/>
            <a:ext cx="4665060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iên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Bang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Nga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</a:p>
        </p:txBody>
      </p:sp>
      <p:pic>
        <p:nvPicPr>
          <p:cNvPr id="1028" name="Picture 4" descr="https://trieuhaotourist.vn/Uploads/images/nttnhu/NGA_23_m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555" y="5403190"/>
            <a:ext cx="6396039" cy="479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AADA15-8DD6-4228-AC53-783AF081AB11}"/>
              </a:ext>
            </a:extLst>
          </p:cNvPr>
          <p:cNvCxnSpPr>
            <a:cxnSpLocks/>
          </p:cNvCxnSpPr>
          <p:nvPr/>
        </p:nvCxnSpPr>
        <p:spPr>
          <a:xfrm>
            <a:off x="4122176" y="1750010"/>
            <a:ext cx="0" cy="8246447"/>
          </a:xfrm>
          <a:prstGeom prst="line">
            <a:avLst/>
          </a:prstGeom>
          <a:ln w="76200">
            <a:solidFill>
              <a:srgbClr val="F07D2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AADA15-8DD6-4228-AC53-783AF081AB11}"/>
              </a:ext>
            </a:extLst>
          </p:cNvPr>
          <p:cNvCxnSpPr>
            <a:cxnSpLocks/>
          </p:cNvCxnSpPr>
          <p:nvPr/>
        </p:nvCxnSpPr>
        <p:spPr>
          <a:xfrm flipV="1">
            <a:off x="0" y="1711369"/>
            <a:ext cx="18288002" cy="1"/>
          </a:xfrm>
          <a:prstGeom prst="line">
            <a:avLst/>
          </a:prstGeom>
          <a:ln w="76200">
            <a:solidFill>
              <a:srgbClr val="F07D2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-38100" y="3119616"/>
            <a:ext cx="43517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HOÀN THÀNH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thực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hành</a:t>
            </a:r>
            <a:r>
              <a:rPr lang="en-US" sz="3600" dirty="0">
                <a:solidFill>
                  <a:srgbClr val="FF0000"/>
                </a:solidFill>
              </a:rPr>
              <a:t> 12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vào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vở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30" name="Picture 6" descr="Play Verbs And He - Kids Writing Cartoon , Free Transparent Clipart -  ClipartK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9" y="5874462"/>
            <a:ext cx="33909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819400" y="335263"/>
            <a:ext cx="12573000" cy="1101745"/>
            <a:chOff x="3250467" y="126774"/>
            <a:chExt cx="16212664" cy="1101745"/>
          </a:xfrm>
        </p:grpSpPr>
        <p:sp>
          <p:nvSpPr>
            <p:cNvPr id="19" name="Rounded Rectangle 18"/>
            <p:cNvSpPr/>
            <p:nvPr/>
          </p:nvSpPr>
          <p:spPr>
            <a:xfrm>
              <a:off x="3250467" y="126774"/>
              <a:ext cx="16212664" cy="104517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28936" y="305189"/>
              <a:ext cx="1533996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n w="41275">
                    <a:solidFill>
                      <a:schemeClr val="bg1"/>
                    </a:solidFill>
                  </a:ln>
                  <a:solidFill>
                    <a:srgbClr val="B51514"/>
                  </a:solidFill>
                  <a:latin typeface="#9Slide03 SVNEvery Movie Every " panose="02000500000000000000" pitchFamily="2" charset="0"/>
                </a:rPr>
                <a:t>HOẠT ĐỘNG VỀ NHÀ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48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18461" y="1028700"/>
            <a:ext cx="10997332" cy="641844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555314" y="1883611"/>
            <a:ext cx="9123626" cy="3856611"/>
            <a:chOff x="0" y="0"/>
            <a:chExt cx="12164835" cy="5142148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2164835" cy="3824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037"/>
                </a:lnSpc>
                <a:spcBef>
                  <a:spcPct val="0"/>
                </a:spcBef>
              </a:pPr>
              <a:r>
                <a:rPr lang="en-US" sz="6600" dirty="0" err="1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Chào</a:t>
              </a:r>
              <a:r>
                <a:rPr lang="en-US" sz="6600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6600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endParaRPr lang="en-US" sz="66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ctr">
                <a:lnSpc>
                  <a:spcPts val="12037"/>
                </a:lnSpc>
                <a:spcBef>
                  <a:spcPct val="0"/>
                </a:spcBef>
              </a:pPr>
              <a:r>
                <a:rPr lang="en-US" sz="6600" dirty="0" err="1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Hẹn</a:t>
              </a:r>
              <a:r>
                <a:rPr lang="en-US" sz="6600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6600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6600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6600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buổi</a:t>
              </a:r>
              <a:r>
                <a:rPr lang="en-US" sz="6600" dirty="0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endParaRPr lang="en-US" sz="66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466321"/>
              <a:ext cx="12164835" cy="67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6"/>
                </a:lnSpc>
              </a:pPr>
              <a:endParaRPr lang="en-US" sz="2925" dirty="0">
                <a:solidFill>
                  <a:srgbClr val="262A55"/>
                </a:solidFill>
                <a:latin typeface="Nunito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91584" y="4421041"/>
            <a:ext cx="3683310" cy="54166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959836" cy="54166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1028700"/>
            <a:ext cx="14158593" cy="82634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95520" y="2774788"/>
            <a:ext cx="2560698" cy="2043903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>
            <a:off x="633429" y="5110841"/>
            <a:ext cx="342035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dirty="0"/>
              <a:t>- </a:t>
            </a:r>
            <a:r>
              <a:rPr lang="en-US" sz="3600" dirty="0" err="1"/>
              <a:t>Đủ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endParaRPr lang="en-US" sz="3600" dirty="0"/>
          </a:p>
          <a:p>
            <a:pPr marL="0" lvl="0" indent="0" algn="ctr">
              <a:spcBef>
                <a:spcPct val="0"/>
              </a:spcBef>
            </a:pPr>
            <a:r>
              <a:rPr lang="en-US" sz="3600" dirty="0"/>
              <a:t>+ </a:t>
            </a:r>
            <a:r>
              <a:rPr lang="en-US" sz="3600" dirty="0" err="1"/>
              <a:t>Tương</a:t>
            </a:r>
            <a:r>
              <a:rPr lang="en-US" sz="3600" dirty="0"/>
              <a:t> </a:t>
            </a:r>
            <a:r>
              <a:rPr lang="en-US" sz="3600" dirty="0" err="1"/>
              <a:t>tác</a:t>
            </a:r>
            <a:endParaRPr lang="en-US" sz="3600" dirty="0"/>
          </a:p>
          <a:p>
            <a:pPr marL="0" lvl="0" indent="0" algn="ctr">
              <a:spcBef>
                <a:spcPct val="0"/>
              </a:spcBef>
            </a:pPr>
            <a:r>
              <a:rPr lang="en-US" sz="3600" dirty="0"/>
              <a:t>+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</a:p>
          <a:p>
            <a:pPr marL="0" lvl="0" indent="0" algn="ctr">
              <a:spcBef>
                <a:spcPct val="0"/>
              </a:spcBef>
            </a:pPr>
            <a:endParaRPr lang="en-US" sz="36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1025" y="5010278"/>
            <a:ext cx="2407725" cy="3730278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388495">
            <a:off x="3497314" y="5145738"/>
            <a:ext cx="290897" cy="203628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3839381" y="3596889"/>
            <a:ext cx="342035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dirty="0"/>
              <a:t>- </a:t>
            </a:r>
            <a:r>
              <a:rPr lang="en-US" sz="3600" dirty="0" err="1"/>
              <a:t>Bấm</a:t>
            </a:r>
            <a:r>
              <a:rPr lang="en-US" sz="3600" dirty="0"/>
              <a:t> NÚT </a:t>
            </a:r>
            <a:r>
              <a:rPr lang="en-US" sz="3600" dirty="0" err="1"/>
              <a:t>giơ</a:t>
            </a:r>
            <a:r>
              <a:rPr lang="en-US" sz="3600" dirty="0"/>
              <a:t> </a:t>
            </a:r>
            <a:r>
              <a:rPr lang="en-US" sz="3600" dirty="0" err="1"/>
              <a:t>tay</a:t>
            </a:r>
            <a:r>
              <a:rPr lang="en-US" sz="3600" dirty="0"/>
              <a:t> </a:t>
            </a:r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muốn</a:t>
            </a:r>
            <a:r>
              <a:rPr lang="en-US" sz="3600" dirty="0"/>
              <a:t> </a:t>
            </a:r>
            <a:r>
              <a:rPr lang="en-US" sz="3600" dirty="0" err="1"/>
              <a:t>phát</a:t>
            </a:r>
            <a:r>
              <a:rPr lang="en-US" sz="3600" dirty="0"/>
              <a:t> </a:t>
            </a:r>
            <a:r>
              <a:rPr lang="en-US" sz="3600" dirty="0" err="1"/>
              <a:t>biểu</a:t>
            </a:r>
            <a:r>
              <a:rPr lang="en-US" sz="3600" dirty="0"/>
              <a:t> </a:t>
            </a:r>
          </a:p>
          <a:p>
            <a:pPr marL="0" lvl="0" indent="0" algn="ctr">
              <a:spcBef>
                <a:spcPct val="0"/>
              </a:spcBef>
            </a:pPr>
            <a:endParaRPr lang="en-US" sz="3600" dirty="0"/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98282" y="2647524"/>
            <a:ext cx="2204641" cy="2208657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7074577" y="5110841"/>
            <a:ext cx="342035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/>
              <a:t>- </a:t>
            </a:r>
            <a:r>
              <a:rPr lang="en-US" sz="3600" dirty="0" err="1"/>
              <a:t>Tắt</a:t>
            </a:r>
            <a:r>
              <a:rPr lang="en-US" sz="3600" dirty="0"/>
              <a:t> MIC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phát</a:t>
            </a:r>
            <a:r>
              <a:rPr lang="en-US" sz="3600" dirty="0"/>
              <a:t> </a:t>
            </a:r>
            <a:r>
              <a:rPr lang="en-US" sz="3600" dirty="0" err="1"/>
              <a:t>biểu</a:t>
            </a:r>
            <a:endParaRPr lang="en-US" sz="3600" dirty="0"/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227048" y="5110841"/>
            <a:ext cx="1803152" cy="3316834"/>
          </a:xfrm>
          <a:prstGeom prst="rect">
            <a:avLst/>
          </a:prstGeom>
        </p:spPr>
      </p:pic>
      <p:sp>
        <p:nvSpPr>
          <p:cNvPr id="22" name="TextBox 5"/>
          <p:cNvSpPr txBox="1"/>
          <p:nvPr/>
        </p:nvSpPr>
        <p:spPr>
          <a:xfrm>
            <a:off x="10165406" y="4035469"/>
            <a:ext cx="342035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/>
              <a:t>-</a:t>
            </a:r>
            <a:r>
              <a:rPr lang="en-US" sz="3600" dirty="0" err="1"/>
              <a:t>Tránh</a:t>
            </a:r>
            <a:r>
              <a:rPr lang="en-US" sz="3600" dirty="0"/>
              <a:t> </a:t>
            </a:r>
            <a:r>
              <a:rPr lang="en-US" sz="3600" dirty="0" err="1"/>
              <a:t>xa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gây</a:t>
            </a:r>
            <a:r>
              <a:rPr lang="en-US" sz="3600" dirty="0"/>
              <a:t> </a:t>
            </a:r>
            <a:r>
              <a:rPr lang="en-US" sz="3600" dirty="0" err="1"/>
              <a:t>ồn</a:t>
            </a:r>
            <a:endParaRPr lang="en-US" sz="36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9"/>
          <a:stretch/>
        </p:blipFill>
        <p:spPr>
          <a:xfrm flipH="1">
            <a:off x="13710726" y="4035469"/>
            <a:ext cx="4395477" cy="499791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448481" y="1469707"/>
            <a:ext cx="12176029" cy="964219"/>
            <a:chOff x="33384" y="-25666"/>
            <a:chExt cx="12176029" cy="1012711"/>
          </a:xfrm>
        </p:grpSpPr>
        <p:sp>
          <p:nvSpPr>
            <p:cNvPr id="24" name="Rounded Rectangle 23"/>
            <p:cNvSpPr/>
            <p:nvPr/>
          </p:nvSpPr>
          <p:spPr>
            <a:xfrm>
              <a:off x="1219200" y="-25666"/>
              <a:ext cx="9804399" cy="101271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384" y="4132"/>
              <a:ext cx="12176029" cy="9697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41275">
                    <a:solidFill>
                      <a:schemeClr val="bg1"/>
                    </a:solidFill>
                  </a:ln>
                  <a:solidFill>
                    <a:srgbClr val="B51514"/>
                  </a:solidFill>
                  <a:latin typeface="#9Slide03 SVNEvery Movie Every " panose="02000500000000000000" pitchFamily="2" charset="0"/>
                </a:rPr>
                <a:t>NỘI QUY LỚP HỌC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765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4"/>
          <a:srcRect l="3512" t="8844" b="12245"/>
          <a:stretch/>
        </p:blipFill>
        <p:spPr>
          <a:xfrm>
            <a:off x="228600" y="1257300"/>
            <a:ext cx="11125200" cy="8839200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>
            <a:off x="260555" y="9212388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dirty="0"/>
              <a:t>https://tinyurl.com/4rns5568</a:t>
            </a:r>
          </a:p>
        </p:txBody>
      </p:sp>
      <p:sp>
        <p:nvSpPr>
          <p:cNvPr id="104" name="任意多边形 41"/>
          <p:cNvSpPr/>
          <p:nvPr/>
        </p:nvSpPr>
        <p:spPr>
          <a:xfrm>
            <a:off x="10625915" y="262985"/>
            <a:ext cx="7184565" cy="999464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2" name="Group 161"/>
          <p:cNvGrpSpPr/>
          <p:nvPr/>
        </p:nvGrpSpPr>
        <p:grpSpPr>
          <a:xfrm>
            <a:off x="9870440" y="-43015"/>
            <a:ext cx="1620000" cy="1620000"/>
            <a:chOff x="9870440" y="-43015"/>
            <a:chExt cx="1620000" cy="1620000"/>
          </a:xfrm>
        </p:grpSpPr>
        <p:sp>
          <p:nvSpPr>
            <p:cNvPr id="101" name="椭圆 38"/>
            <p:cNvSpPr>
              <a:spLocks noChangeAspect="1"/>
            </p:cNvSpPr>
            <p:nvPr/>
          </p:nvSpPr>
          <p:spPr>
            <a:xfrm>
              <a:off x="9870440" y="-43015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39"/>
            <p:cNvSpPr>
              <a:spLocks noChangeAspect="1"/>
            </p:cNvSpPr>
            <p:nvPr/>
          </p:nvSpPr>
          <p:spPr>
            <a:xfrm>
              <a:off x="9870440" y="-43015"/>
              <a:ext cx="1620000" cy="162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114300" dist="1143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40"/>
            <p:cNvSpPr>
              <a:spLocks noChangeAspect="1"/>
            </p:cNvSpPr>
            <p:nvPr/>
          </p:nvSpPr>
          <p:spPr>
            <a:xfrm>
              <a:off x="10050440" y="136985"/>
              <a:ext cx="1260000" cy="12600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42"/>
            <p:cNvSpPr>
              <a:spLocks noChangeAspect="1"/>
            </p:cNvSpPr>
            <p:nvPr/>
          </p:nvSpPr>
          <p:spPr>
            <a:xfrm>
              <a:off x="10176440" y="262985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文本框 43"/>
            <p:cNvSpPr txBox="1"/>
            <p:nvPr/>
          </p:nvSpPr>
          <p:spPr>
            <a:xfrm>
              <a:off x="10328421" y="413042"/>
              <a:ext cx="704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2">
                      <a:lumMod val="50000"/>
                    </a:schemeClr>
                  </a:solidFill>
                </a:rPr>
                <a:t>01</a:t>
              </a:r>
              <a:endParaRPr lang="zh-CN" altLang="en-US" sz="4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07" name="文本框 44"/>
          <p:cNvSpPr txBox="1"/>
          <p:nvPr/>
        </p:nvSpPr>
        <p:spPr>
          <a:xfrm>
            <a:off x="11610533" y="297994"/>
            <a:ext cx="6413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Đa số các nước ở đới nóng thuộc nhóm nước nào?</a:t>
            </a:r>
            <a:endParaRPr lang="en-US" sz="3200" dirty="0"/>
          </a:p>
        </p:txBody>
      </p:sp>
      <p:sp>
        <p:nvSpPr>
          <p:cNvPr id="111" name="任意多边形 41"/>
          <p:cNvSpPr/>
          <p:nvPr/>
        </p:nvSpPr>
        <p:spPr>
          <a:xfrm>
            <a:off x="10625915" y="1963998"/>
            <a:ext cx="7184565" cy="999464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3" name="Group 162"/>
          <p:cNvGrpSpPr/>
          <p:nvPr/>
        </p:nvGrpSpPr>
        <p:grpSpPr>
          <a:xfrm>
            <a:off x="9870440" y="1657998"/>
            <a:ext cx="1620000" cy="1620000"/>
            <a:chOff x="9870440" y="1657998"/>
            <a:chExt cx="1620000" cy="1620000"/>
          </a:xfrm>
        </p:grpSpPr>
        <p:sp>
          <p:nvSpPr>
            <p:cNvPr id="108" name="椭圆 38"/>
            <p:cNvSpPr>
              <a:spLocks noChangeAspect="1"/>
            </p:cNvSpPr>
            <p:nvPr/>
          </p:nvSpPr>
          <p:spPr>
            <a:xfrm>
              <a:off x="9870440" y="1657998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39"/>
            <p:cNvSpPr>
              <a:spLocks noChangeAspect="1"/>
            </p:cNvSpPr>
            <p:nvPr/>
          </p:nvSpPr>
          <p:spPr>
            <a:xfrm>
              <a:off x="9870440" y="1657998"/>
              <a:ext cx="1620000" cy="162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114300" dist="1143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40"/>
            <p:cNvSpPr>
              <a:spLocks noChangeAspect="1"/>
            </p:cNvSpPr>
            <p:nvPr/>
          </p:nvSpPr>
          <p:spPr>
            <a:xfrm>
              <a:off x="10050440" y="1837998"/>
              <a:ext cx="1260000" cy="12600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42"/>
            <p:cNvSpPr>
              <a:spLocks noChangeAspect="1"/>
            </p:cNvSpPr>
            <p:nvPr/>
          </p:nvSpPr>
          <p:spPr>
            <a:xfrm>
              <a:off x="10176440" y="1963998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文本框 43"/>
            <p:cNvSpPr txBox="1"/>
            <p:nvPr/>
          </p:nvSpPr>
          <p:spPr>
            <a:xfrm>
              <a:off x="10328421" y="2114055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2">
                      <a:lumMod val="50000"/>
                    </a:schemeClr>
                  </a:solidFill>
                </a:rPr>
                <a:t>02</a:t>
              </a:r>
              <a:endParaRPr lang="zh-CN" altLang="en-US" sz="4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4" name="文本框 44"/>
          <p:cNvSpPr txBox="1"/>
          <p:nvPr/>
        </p:nvSpPr>
        <p:spPr>
          <a:xfrm>
            <a:off x="11610533" y="1999007"/>
            <a:ext cx="6413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Làn sóng nông dân di cư tự do vào đô thị để làm gì?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ea typeface="时尚中黑简体" panose="01010104010101010101" pitchFamily="2" charset="-122"/>
            </a:endParaRPr>
          </a:p>
        </p:txBody>
      </p:sp>
      <p:sp>
        <p:nvSpPr>
          <p:cNvPr id="118" name="任意多边形 41"/>
          <p:cNvSpPr/>
          <p:nvPr/>
        </p:nvSpPr>
        <p:spPr>
          <a:xfrm>
            <a:off x="10642277" y="3774300"/>
            <a:ext cx="7184565" cy="999464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4" name="Group 163"/>
          <p:cNvGrpSpPr/>
          <p:nvPr/>
        </p:nvGrpSpPr>
        <p:grpSpPr>
          <a:xfrm>
            <a:off x="9886802" y="3468300"/>
            <a:ext cx="1620000" cy="1620000"/>
            <a:chOff x="9886802" y="3468300"/>
            <a:chExt cx="1620000" cy="1620000"/>
          </a:xfrm>
        </p:grpSpPr>
        <p:sp>
          <p:nvSpPr>
            <p:cNvPr id="115" name="椭圆 38"/>
            <p:cNvSpPr>
              <a:spLocks noChangeAspect="1"/>
            </p:cNvSpPr>
            <p:nvPr/>
          </p:nvSpPr>
          <p:spPr>
            <a:xfrm>
              <a:off x="9886802" y="3468300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39"/>
            <p:cNvSpPr>
              <a:spLocks noChangeAspect="1"/>
            </p:cNvSpPr>
            <p:nvPr/>
          </p:nvSpPr>
          <p:spPr>
            <a:xfrm>
              <a:off x="9886802" y="3468300"/>
              <a:ext cx="1620000" cy="162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114300" dist="1143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40"/>
            <p:cNvSpPr>
              <a:spLocks noChangeAspect="1"/>
            </p:cNvSpPr>
            <p:nvPr/>
          </p:nvSpPr>
          <p:spPr>
            <a:xfrm>
              <a:off x="10066802" y="3648300"/>
              <a:ext cx="1260000" cy="12600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42"/>
            <p:cNvSpPr>
              <a:spLocks noChangeAspect="1"/>
            </p:cNvSpPr>
            <p:nvPr/>
          </p:nvSpPr>
          <p:spPr>
            <a:xfrm>
              <a:off x="10192802" y="3774300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文本框 43"/>
            <p:cNvSpPr txBox="1"/>
            <p:nvPr/>
          </p:nvSpPr>
          <p:spPr>
            <a:xfrm>
              <a:off x="10344783" y="3924357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2">
                      <a:lumMod val="50000"/>
                    </a:schemeClr>
                  </a:solidFill>
                </a:rPr>
                <a:t>03</a:t>
              </a:r>
              <a:endParaRPr lang="zh-CN" altLang="en-US" sz="4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21" name="文本框 44"/>
          <p:cNvSpPr txBox="1"/>
          <p:nvPr/>
        </p:nvSpPr>
        <p:spPr>
          <a:xfrm>
            <a:off x="11626895" y="3748349"/>
            <a:ext cx="6413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Một trong những nguyên nhân của nạn di dân tị nạn là gì?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ea typeface="时尚中黑简体" panose="01010104010101010101" pitchFamily="2" charset="-122"/>
            </a:endParaRPr>
          </a:p>
        </p:txBody>
      </p:sp>
      <p:sp>
        <p:nvSpPr>
          <p:cNvPr id="125" name="任意多边形 41"/>
          <p:cNvSpPr/>
          <p:nvPr/>
        </p:nvSpPr>
        <p:spPr>
          <a:xfrm>
            <a:off x="10642277" y="5475313"/>
            <a:ext cx="7184565" cy="999464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5" name="Group 164"/>
          <p:cNvGrpSpPr/>
          <p:nvPr/>
        </p:nvGrpSpPr>
        <p:grpSpPr>
          <a:xfrm>
            <a:off x="9886802" y="5169313"/>
            <a:ext cx="1620000" cy="1620000"/>
            <a:chOff x="9886802" y="5169313"/>
            <a:chExt cx="1620000" cy="1620000"/>
          </a:xfrm>
        </p:grpSpPr>
        <p:sp>
          <p:nvSpPr>
            <p:cNvPr id="122" name="椭圆 38"/>
            <p:cNvSpPr>
              <a:spLocks noChangeAspect="1"/>
            </p:cNvSpPr>
            <p:nvPr/>
          </p:nvSpPr>
          <p:spPr>
            <a:xfrm>
              <a:off x="9886802" y="5169313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39"/>
            <p:cNvSpPr>
              <a:spLocks noChangeAspect="1"/>
            </p:cNvSpPr>
            <p:nvPr/>
          </p:nvSpPr>
          <p:spPr>
            <a:xfrm>
              <a:off x="9886802" y="5169313"/>
              <a:ext cx="1620000" cy="162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114300" dist="1143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40"/>
            <p:cNvSpPr>
              <a:spLocks noChangeAspect="1"/>
            </p:cNvSpPr>
            <p:nvPr/>
          </p:nvSpPr>
          <p:spPr>
            <a:xfrm>
              <a:off x="10066802" y="5349313"/>
              <a:ext cx="1260000" cy="12600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42"/>
            <p:cNvSpPr>
              <a:spLocks noChangeAspect="1"/>
            </p:cNvSpPr>
            <p:nvPr/>
          </p:nvSpPr>
          <p:spPr>
            <a:xfrm>
              <a:off x="10192802" y="5475313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文本框 43"/>
            <p:cNvSpPr txBox="1"/>
            <p:nvPr/>
          </p:nvSpPr>
          <p:spPr>
            <a:xfrm>
              <a:off x="10344783" y="5625370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2">
                      <a:lumMod val="50000"/>
                    </a:schemeClr>
                  </a:solidFill>
                </a:rPr>
                <a:t>04</a:t>
              </a:r>
              <a:endParaRPr lang="zh-CN" altLang="en-US" sz="4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28" name="文本框 44"/>
          <p:cNvSpPr txBox="1"/>
          <p:nvPr/>
        </p:nvSpPr>
        <p:spPr>
          <a:xfrm>
            <a:off x="11626895" y="5510322"/>
            <a:ext cx="6413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</a:t>
            </a:r>
            <a:r>
              <a:rPr lang="vi-VN" sz="3200" dirty="0"/>
              <a:t>hững năm gần đây, tốc độ đô thị hóa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vi-VN" sz="3200" dirty="0"/>
              <a:t>nước đới nóng như thế nào?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ea typeface="时尚中黑简体" panose="01010104010101010101" pitchFamily="2" charset="-122"/>
            </a:endParaRPr>
          </a:p>
        </p:txBody>
      </p:sp>
      <p:sp>
        <p:nvSpPr>
          <p:cNvPr id="132" name="任意多边形 41"/>
          <p:cNvSpPr/>
          <p:nvPr/>
        </p:nvSpPr>
        <p:spPr>
          <a:xfrm>
            <a:off x="10642277" y="7130415"/>
            <a:ext cx="7184565" cy="999464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6" name="Group 165"/>
          <p:cNvGrpSpPr/>
          <p:nvPr/>
        </p:nvGrpSpPr>
        <p:grpSpPr>
          <a:xfrm>
            <a:off x="9886802" y="6824415"/>
            <a:ext cx="1620000" cy="1620000"/>
            <a:chOff x="9886802" y="6824415"/>
            <a:chExt cx="1620000" cy="1620000"/>
          </a:xfrm>
        </p:grpSpPr>
        <p:sp>
          <p:nvSpPr>
            <p:cNvPr id="129" name="椭圆 38"/>
            <p:cNvSpPr>
              <a:spLocks noChangeAspect="1"/>
            </p:cNvSpPr>
            <p:nvPr/>
          </p:nvSpPr>
          <p:spPr>
            <a:xfrm>
              <a:off x="9886802" y="6824415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39"/>
            <p:cNvSpPr>
              <a:spLocks noChangeAspect="1"/>
            </p:cNvSpPr>
            <p:nvPr/>
          </p:nvSpPr>
          <p:spPr>
            <a:xfrm>
              <a:off x="9886802" y="6824415"/>
              <a:ext cx="1620000" cy="162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114300" dist="1143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40"/>
            <p:cNvSpPr>
              <a:spLocks noChangeAspect="1"/>
            </p:cNvSpPr>
            <p:nvPr/>
          </p:nvSpPr>
          <p:spPr>
            <a:xfrm>
              <a:off x="10066802" y="7004415"/>
              <a:ext cx="1260000" cy="12600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42"/>
            <p:cNvSpPr>
              <a:spLocks noChangeAspect="1"/>
            </p:cNvSpPr>
            <p:nvPr/>
          </p:nvSpPr>
          <p:spPr>
            <a:xfrm>
              <a:off x="10192802" y="7130415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文本框 43"/>
            <p:cNvSpPr txBox="1"/>
            <p:nvPr/>
          </p:nvSpPr>
          <p:spPr>
            <a:xfrm>
              <a:off x="10344783" y="7280472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2">
                      <a:lumMod val="50000"/>
                    </a:schemeClr>
                  </a:solidFill>
                </a:rPr>
                <a:t>05</a:t>
              </a:r>
              <a:endParaRPr lang="zh-CN" altLang="en-US" sz="4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35" name="文本框 44"/>
          <p:cNvSpPr txBox="1"/>
          <p:nvPr/>
        </p:nvSpPr>
        <p:spPr>
          <a:xfrm>
            <a:off x="11626895" y="7165424"/>
            <a:ext cx="6413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Một trong những tác động tiêu cực của đô thị hóa tự phát?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ea typeface="时尚中黑简体" panose="01010104010101010101" pitchFamily="2" charset="-122"/>
            </a:endParaRPr>
          </a:p>
        </p:txBody>
      </p:sp>
      <p:sp>
        <p:nvSpPr>
          <p:cNvPr id="139" name="任意多边形 41"/>
          <p:cNvSpPr/>
          <p:nvPr/>
        </p:nvSpPr>
        <p:spPr>
          <a:xfrm>
            <a:off x="10642277" y="8831428"/>
            <a:ext cx="7184565" cy="999464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7" name="Group 166"/>
          <p:cNvGrpSpPr/>
          <p:nvPr/>
        </p:nvGrpSpPr>
        <p:grpSpPr>
          <a:xfrm>
            <a:off x="9886802" y="8525428"/>
            <a:ext cx="1620000" cy="1620000"/>
            <a:chOff x="9886802" y="8525428"/>
            <a:chExt cx="1620000" cy="1620000"/>
          </a:xfrm>
        </p:grpSpPr>
        <p:sp>
          <p:nvSpPr>
            <p:cNvPr id="136" name="椭圆 38"/>
            <p:cNvSpPr>
              <a:spLocks noChangeAspect="1"/>
            </p:cNvSpPr>
            <p:nvPr/>
          </p:nvSpPr>
          <p:spPr>
            <a:xfrm>
              <a:off x="9886802" y="8525428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39"/>
            <p:cNvSpPr>
              <a:spLocks noChangeAspect="1"/>
            </p:cNvSpPr>
            <p:nvPr/>
          </p:nvSpPr>
          <p:spPr>
            <a:xfrm>
              <a:off x="9886802" y="8525428"/>
              <a:ext cx="1620000" cy="162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114300" dist="1143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40"/>
            <p:cNvSpPr>
              <a:spLocks noChangeAspect="1"/>
            </p:cNvSpPr>
            <p:nvPr/>
          </p:nvSpPr>
          <p:spPr>
            <a:xfrm>
              <a:off x="10066802" y="8705428"/>
              <a:ext cx="1260000" cy="12600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椭圆 42"/>
            <p:cNvSpPr>
              <a:spLocks noChangeAspect="1"/>
            </p:cNvSpPr>
            <p:nvPr/>
          </p:nvSpPr>
          <p:spPr>
            <a:xfrm>
              <a:off x="10192802" y="8831428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文本框 43"/>
            <p:cNvSpPr txBox="1"/>
            <p:nvPr/>
          </p:nvSpPr>
          <p:spPr>
            <a:xfrm>
              <a:off x="10344783" y="8981485"/>
              <a:ext cx="6832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2">
                      <a:lumMod val="50000"/>
                    </a:schemeClr>
                  </a:solidFill>
                </a:rPr>
                <a:t>06</a:t>
              </a:r>
              <a:endParaRPr lang="zh-CN" altLang="en-US" sz="4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42" name="文本框 44"/>
          <p:cNvSpPr txBox="1"/>
          <p:nvPr/>
        </p:nvSpPr>
        <p:spPr>
          <a:xfrm>
            <a:off x="11626895" y="8866437"/>
            <a:ext cx="6413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Với tốc độ đô thị hóa nhanh, đã xuất hiện nhiều ....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ea typeface="时尚中黑简体" panose="01010104010101010101" pitchFamily="2" charset="-122"/>
            </a:endParaRPr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08" y="1095016"/>
            <a:ext cx="2986323" cy="101982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211" y="111622"/>
            <a:ext cx="1828800" cy="102412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762000" y="4830058"/>
            <a:ext cx="4170025" cy="926672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310657" y="3446458"/>
            <a:ext cx="902286" cy="4389500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666724" y="6274527"/>
            <a:ext cx="9083827" cy="920576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5469078" y="2054995"/>
            <a:ext cx="902286" cy="6541575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8281008" y="2018769"/>
            <a:ext cx="902286" cy="7974259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7755194" y="8350424"/>
            <a:ext cx="1761897" cy="920576"/>
          </a:xfrm>
          <a:prstGeom prst="rect">
            <a:avLst/>
          </a:prstGeom>
        </p:spPr>
      </p:pic>
      <p:sp>
        <p:nvSpPr>
          <p:cNvPr id="168" name="Rectangle 167"/>
          <p:cNvSpPr/>
          <p:nvPr/>
        </p:nvSpPr>
        <p:spPr>
          <a:xfrm>
            <a:off x="8260963" y="-3184693"/>
            <a:ext cx="9685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pic>
        <p:nvPicPr>
          <p:cNvPr id="169" name="Picture 16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137" y="5966453"/>
            <a:ext cx="969348" cy="1566808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1209" y="902194"/>
            <a:ext cx="969348" cy="1566808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0657" y="2261905"/>
            <a:ext cx="969348" cy="1566808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22087" y="7986015"/>
            <a:ext cx="969348" cy="1566808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75894" y="4535137"/>
            <a:ext cx="969348" cy="1566808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35547" y="877089"/>
            <a:ext cx="969348" cy="1566808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1968964" y="111282"/>
            <a:ext cx="6706589" cy="964219"/>
            <a:chOff x="33384" y="-25666"/>
            <a:chExt cx="6706589" cy="1012711"/>
          </a:xfrm>
        </p:grpSpPr>
        <p:sp>
          <p:nvSpPr>
            <p:cNvPr id="69" name="Rounded Rectangle 68"/>
            <p:cNvSpPr/>
            <p:nvPr/>
          </p:nvSpPr>
          <p:spPr>
            <a:xfrm>
              <a:off x="1219200" y="-25666"/>
              <a:ext cx="4072973" cy="101271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384" y="4132"/>
              <a:ext cx="6706589" cy="9697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41275">
                    <a:solidFill>
                      <a:schemeClr val="bg1"/>
                    </a:solidFill>
                  </a:ln>
                  <a:solidFill>
                    <a:srgbClr val="B51514"/>
                  </a:solidFill>
                  <a:latin typeface="#9Slide03 SVNEvery Movie Every " panose="02000500000000000000" pitchFamily="2" charset="0"/>
                </a:rPr>
                <a:t>KHỞI ĐỘNG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559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</p:childTnLst>
        </p:cTn>
      </p:par>
    </p:tnLst>
    <p:bldLst>
      <p:bldP spid="114" grpId="0"/>
      <p:bldP spid="121" grpId="0"/>
      <p:bldP spid="128" grpId="0"/>
      <p:bldP spid="135" grpId="0"/>
      <p:bldP spid="142" grpId="0"/>
      <p:bldP spid="168" grpId="0"/>
      <p:bldP spid="16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762500"/>
            <a:ext cx="3932554" cy="5314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8370">
            <a:off x="10019893" y="1261232"/>
            <a:ext cx="948535" cy="11341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657683" y="0"/>
            <a:ext cx="6630317" cy="49727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03378" y="2692031"/>
            <a:ext cx="7336067" cy="49029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48803" y="5425478"/>
            <a:ext cx="6449780" cy="486152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8370">
            <a:off x="12627723" y="7974725"/>
            <a:ext cx="948535" cy="1134118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831448" y="16062"/>
            <a:ext cx="6705600" cy="4457700"/>
          </a:xfrm>
          <a:prstGeom prst="wedgeEllipseCallout">
            <a:avLst>
              <a:gd name="adj1" fmla="val -45569"/>
              <a:gd name="adj2" fmla="val 5486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</a:rPr>
              <a:t>Tại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sao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quang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cảnh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trên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Trái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Đất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lại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khác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nhau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như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vậy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nhỉ</a:t>
            </a:r>
            <a:r>
              <a:rPr lang="en-US" sz="4400" dirty="0">
                <a:solidFill>
                  <a:schemeClr val="tx1"/>
                </a:solidFill>
              </a:rPr>
              <a:t>? </a:t>
            </a:r>
            <a:r>
              <a:rPr lang="en-US" sz="4400" dirty="0" err="1">
                <a:solidFill>
                  <a:schemeClr val="tx1"/>
                </a:solidFill>
              </a:rPr>
              <a:t>Bạn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hãy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giúp</a:t>
            </a:r>
            <a:r>
              <a:rPr lang="en-US" sz="4400" dirty="0">
                <a:solidFill>
                  <a:schemeClr val="tx1"/>
                </a:solidFill>
              </a:rPr>
              <a:t> mình </a:t>
            </a:r>
            <a:r>
              <a:rPr lang="en-US" sz="4400" dirty="0" err="1">
                <a:solidFill>
                  <a:schemeClr val="tx1"/>
                </a:solidFill>
              </a:rPr>
              <a:t>giải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thích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nhé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ỹ năng xác định thị trường mục ti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489" y="2731423"/>
            <a:ext cx="4222884" cy="235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8940801" y="5796302"/>
            <a:ext cx="8709024" cy="1940069"/>
            <a:chOff x="457200" y="1239996"/>
            <a:chExt cx="2177144" cy="2804886"/>
          </a:xfrm>
        </p:grpSpPr>
        <p:sp>
          <p:nvSpPr>
            <p:cNvPr id="9" name="Rectangle 8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6316" y="1341008"/>
              <a:ext cx="2018913" cy="2601059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/>
            </a:p>
          </p:txBody>
        </p:sp>
      </p:grpSp>
      <p:grpSp>
        <p:nvGrpSpPr>
          <p:cNvPr id="11" name="Group 7"/>
          <p:cNvGrpSpPr>
            <a:grpSpLocks/>
          </p:cNvGrpSpPr>
          <p:nvPr/>
        </p:nvGrpSpPr>
        <p:grpSpPr bwMode="auto">
          <a:xfrm flipV="1">
            <a:off x="8686801" y="6055857"/>
            <a:ext cx="1714499" cy="1107282"/>
            <a:chOff x="4763053" y="2429435"/>
            <a:chExt cx="2840865" cy="833718"/>
          </a:xfrm>
        </p:grpSpPr>
        <p:sp>
          <p:nvSpPr>
            <p:cNvPr id="12" name="Freeform 11"/>
            <p:cNvSpPr/>
            <p:nvPr/>
          </p:nvSpPr>
          <p:spPr bwMode="gray">
            <a:xfrm>
              <a:off x="4770794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69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800"/>
            </a:p>
          </p:txBody>
        </p:sp>
        <p:sp>
          <p:nvSpPr>
            <p:cNvPr id="13" name="Pie 12"/>
            <p:cNvSpPr/>
            <p:nvPr/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80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150068" y="6285064"/>
            <a:ext cx="372218" cy="83099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10512737" y="5794193"/>
            <a:ext cx="68206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4800" dirty="0" err="1">
                <a:solidFill>
                  <a:prstClr val="black"/>
                </a:solidFill>
              </a:rPr>
              <a:t>Xác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định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cảnh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quan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môi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trường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đới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nóng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8940801" y="7919209"/>
            <a:ext cx="8709024" cy="1940069"/>
            <a:chOff x="457200" y="1239996"/>
            <a:chExt cx="2177144" cy="2804886"/>
          </a:xfrm>
        </p:grpSpPr>
        <p:sp>
          <p:nvSpPr>
            <p:cNvPr id="17" name="Rectangle 16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6316" y="1341008"/>
              <a:ext cx="2018913" cy="2601059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/>
            </a:p>
          </p:txBody>
        </p:sp>
      </p:grpSp>
      <p:grpSp>
        <p:nvGrpSpPr>
          <p:cNvPr id="19" name="Group 7"/>
          <p:cNvGrpSpPr>
            <a:grpSpLocks/>
          </p:cNvGrpSpPr>
          <p:nvPr/>
        </p:nvGrpSpPr>
        <p:grpSpPr bwMode="auto">
          <a:xfrm flipV="1">
            <a:off x="8686801" y="8178764"/>
            <a:ext cx="1714499" cy="1107282"/>
            <a:chOff x="4763053" y="2429435"/>
            <a:chExt cx="2840865" cy="833718"/>
          </a:xfrm>
        </p:grpSpPr>
        <p:sp>
          <p:nvSpPr>
            <p:cNvPr id="20" name="Freeform 19"/>
            <p:cNvSpPr/>
            <p:nvPr/>
          </p:nvSpPr>
          <p:spPr bwMode="gray">
            <a:xfrm>
              <a:off x="4770794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69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800"/>
            </a:p>
          </p:txBody>
        </p:sp>
        <p:sp>
          <p:nvSpPr>
            <p:cNvPr id="21" name="Pie 20"/>
            <p:cNvSpPr/>
            <p:nvPr/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80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221262" y="8388159"/>
            <a:ext cx="447558" cy="83099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10512737" y="8022416"/>
            <a:ext cx="68206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4800" dirty="0" err="1">
                <a:solidFill>
                  <a:prstClr val="black"/>
                </a:solidFill>
              </a:rPr>
              <a:t>Xác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định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biểu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đồ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nhiệt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độ</a:t>
            </a:r>
            <a:r>
              <a:rPr lang="en-US" sz="4800" dirty="0">
                <a:solidFill>
                  <a:prstClr val="black"/>
                </a:solidFill>
              </a:rPr>
              <a:t> - </a:t>
            </a:r>
            <a:r>
              <a:rPr lang="en-US" sz="4800" dirty="0" err="1">
                <a:solidFill>
                  <a:prstClr val="black"/>
                </a:solidFill>
              </a:rPr>
              <a:t>lượng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mưa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của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đới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nóng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10252" y="2398424"/>
            <a:ext cx="17683089" cy="0"/>
          </a:xfrm>
          <a:prstGeom prst="line">
            <a:avLst/>
          </a:prstGeom>
          <a:ln w="317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257" y="2310494"/>
            <a:ext cx="17683089" cy="0"/>
          </a:xfrm>
          <a:prstGeom prst="line">
            <a:avLst/>
          </a:prstGeom>
          <a:ln w="28575">
            <a:solidFill>
              <a:schemeClr val="accent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https://do.stemup.app/upload/anh1-2-14735530513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1" t="5000" b="5000"/>
          <a:stretch/>
        </p:blipFill>
        <p:spPr bwMode="auto">
          <a:xfrm>
            <a:off x="304800" y="2563133"/>
            <a:ext cx="8228433" cy="726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10252" y="148690"/>
            <a:ext cx="17949148" cy="20668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-1042284" y="387680"/>
            <a:ext cx="1998816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41275">
                  <a:solidFill>
                    <a:schemeClr val="bg1"/>
                  </a:solidFill>
                </a:ln>
                <a:solidFill>
                  <a:srgbClr val="B51514"/>
                </a:solidFill>
                <a:latin typeface="#9Slide03 SVNEvery Movie Every " panose="02000500000000000000" pitchFamily="2" charset="0"/>
              </a:rPr>
              <a:t>Bài</a:t>
            </a:r>
            <a:r>
              <a:rPr lang="en-US" sz="5400" b="1" dirty="0">
                <a:ln w="41275">
                  <a:solidFill>
                    <a:schemeClr val="bg1"/>
                  </a:solidFill>
                </a:ln>
                <a:solidFill>
                  <a:srgbClr val="B51514"/>
                </a:solidFill>
                <a:latin typeface="#9Slide03 SVNEvery Movie Every " panose="02000500000000000000" pitchFamily="2" charset="0"/>
              </a:rPr>
              <a:t> 12 - </a:t>
            </a:r>
            <a:r>
              <a:rPr lang="en-US" sz="5400" b="1" dirty="0" err="1">
                <a:ln w="41275">
                  <a:solidFill>
                    <a:schemeClr val="bg1"/>
                  </a:solidFill>
                </a:ln>
                <a:solidFill>
                  <a:srgbClr val="B51514"/>
                </a:solidFill>
                <a:latin typeface="#9Slide03 SVNEvery Movie Every " panose="02000500000000000000" pitchFamily="2" charset="0"/>
              </a:rPr>
              <a:t>Thực</a:t>
            </a:r>
            <a:r>
              <a:rPr lang="en-US" sz="5400" b="1" dirty="0">
                <a:ln w="41275">
                  <a:solidFill>
                    <a:schemeClr val="bg1"/>
                  </a:solidFill>
                </a:ln>
                <a:solidFill>
                  <a:srgbClr val="B51514"/>
                </a:solidFill>
                <a:latin typeface="#9Slide03 SVNEvery Movie Every " panose="02000500000000000000" pitchFamily="2" charset="0"/>
              </a:rPr>
              <a:t> </a:t>
            </a:r>
            <a:r>
              <a:rPr lang="en-US" sz="5400" b="1" dirty="0" err="1">
                <a:ln w="41275">
                  <a:solidFill>
                    <a:schemeClr val="bg1"/>
                  </a:solidFill>
                </a:ln>
                <a:solidFill>
                  <a:srgbClr val="B51514"/>
                </a:solidFill>
                <a:latin typeface="#9Slide03 SVNEvery Movie Every " panose="02000500000000000000" pitchFamily="2" charset="0"/>
              </a:rPr>
              <a:t>Hành</a:t>
            </a:r>
            <a:endParaRPr lang="en-US" sz="5400" b="1" dirty="0">
              <a:ln w="41275">
                <a:solidFill>
                  <a:schemeClr val="bg1"/>
                </a:solidFill>
              </a:ln>
              <a:solidFill>
                <a:srgbClr val="B51514"/>
              </a:solidFill>
              <a:latin typeface="#9Slide03 SVNEvery Movie Every " panose="02000500000000000000" pitchFamily="2" charset="0"/>
            </a:endParaRPr>
          </a:p>
          <a:p>
            <a:pPr algn="ctr"/>
            <a:r>
              <a:rPr lang="vi-VN" sz="5400" b="1" dirty="0">
                <a:ln w="41275">
                  <a:solidFill>
                    <a:schemeClr val="bg1"/>
                  </a:solidFill>
                </a:ln>
                <a:solidFill>
                  <a:srgbClr val="B51514"/>
                </a:solidFill>
                <a:latin typeface="#9Slide03 SVNEvery Movie Every " panose="02000500000000000000" pitchFamily="2" charset="0"/>
              </a:rPr>
              <a:t>NHẬN BIẾT ĐẶC ĐIỂM MÔI TRƯỜNG ĐỚI NÓNG</a:t>
            </a:r>
          </a:p>
          <a:p>
            <a:pPr algn="ctr"/>
            <a:endParaRPr lang="en-US" sz="5400" b="1" dirty="0">
              <a:ln w="41275">
                <a:solidFill>
                  <a:schemeClr val="bg1"/>
                </a:solidFill>
              </a:ln>
              <a:solidFill>
                <a:srgbClr val="B51514"/>
              </a:solidFill>
              <a:latin typeface="#9Slide03 SVNEvery Movie Every 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5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68370">
            <a:off x="10019893" y="2467562"/>
            <a:ext cx="948535" cy="11341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13829" y="1544810"/>
            <a:ext cx="54864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96000" y="1544810"/>
            <a:ext cx="6156808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5861" y="1524236"/>
            <a:ext cx="5486400" cy="413537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68370">
            <a:off x="12627723" y="7974725"/>
            <a:ext cx="948535" cy="11341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27262" y="5915680"/>
            <a:ext cx="3759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https://qrgo.page.link/sRftS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115" y="6583473"/>
            <a:ext cx="1371600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5346" y="5915680"/>
            <a:ext cx="3876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https://qrgo.page.link/jGYuJ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667500"/>
            <a:ext cx="1371600" cy="1371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138001" y="5915680"/>
            <a:ext cx="4102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https://qrgo.page.link/Mu7mE</a:t>
            </a:r>
          </a:p>
        </p:txBody>
      </p:sp>
      <p:sp>
        <p:nvSpPr>
          <p:cNvPr id="15" name="TextBox 9"/>
          <p:cNvSpPr txBox="1"/>
          <p:nvPr/>
        </p:nvSpPr>
        <p:spPr>
          <a:xfrm>
            <a:off x="121919" y="8211820"/>
            <a:ext cx="5679153" cy="18081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5"/>
              </a:lnSpc>
            </a:pPr>
            <a:r>
              <a:rPr lang="en-US" sz="4100" spc="287" dirty="0">
                <a:solidFill>
                  <a:srgbClr val="FF0000"/>
                </a:solidFill>
              </a:rPr>
              <a:t>NHÓM 1- Các STT</a:t>
            </a:r>
          </a:p>
          <a:p>
            <a:pPr algn="ctr">
              <a:lnSpc>
                <a:spcPts val="4715"/>
              </a:lnSpc>
            </a:pPr>
            <a:r>
              <a:rPr lang="en-US" sz="4100" b="1" spc="287" dirty="0">
                <a:solidFill>
                  <a:srgbClr val="000000"/>
                </a:solidFill>
              </a:rPr>
              <a:t>1; 4; 7…</a:t>
            </a:r>
          </a:p>
          <a:p>
            <a:pPr algn="ctr">
              <a:lnSpc>
                <a:spcPts val="4715"/>
              </a:lnSpc>
            </a:pPr>
            <a:endParaRPr lang="en-US" sz="4100" spc="287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29" y="6667500"/>
            <a:ext cx="1371600" cy="1371600"/>
          </a:xfrm>
          <a:prstGeom prst="rect">
            <a:avLst/>
          </a:prstGeom>
        </p:spPr>
      </p:pic>
      <p:sp>
        <p:nvSpPr>
          <p:cNvPr id="17" name="TextBox 9"/>
          <p:cNvSpPr txBox="1"/>
          <p:nvPr/>
        </p:nvSpPr>
        <p:spPr>
          <a:xfrm>
            <a:off x="6160433" y="8211820"/>
            <a:ext cx="5974081" cy="18081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5"/>
              </a:lnSpc>
            </a:pPr>
            <a:r>
              <a:rPr lang="en-US" sz="4100" spc="287" dirty="0">
                <a:solidFill>
                  <a:srgbClr val="FF0000"/>
                </a:solidFill>
              </a:rPr>
              <a:t>NHÓM 2- Các STT</a:t>
            </a:r>
          </a:p>
          <a:p>
            <a:pPr algn="ctr">
              <a:lnSpc>
                <a:spcPts val="4715"/>
              </a:lnSpc>
            </a:pPr>
            <a:r>
              <a:rPr lang="en-US" sz="4100" b="1" spc="287" dirty="0">
                <a:solidFill>
                  <a:srgbClr val="000000"/>
                </a:solidFill>
              </a:rPr>
              <a:t>2; 5; 8…</a:t>
            </a:r>
          </a:p>
          <a:p>
            <a:pPr algn="ctr">
              <a:lnSpc>
                <a:spcPts val="4715"/>
              </a:lnSpc>
            </a:pPr>
            <a:endParaRPr lang="en-US" sz="4100" spc="287" dirty="0">
              <a:solidFill>
                <a:srgbClr val="000000"/>
              </a:solidFill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12513829" y="8211820"/>
            <a:ext cx="5659199" cy="18081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5"/>
              </a:lnSpc>
            </a:pPr>
            <a:r>
              <a:rPr lang="en-US" sz="4100" spc="287" dirty="0">
                <a:solidFill>
                  <a:srgbClr val="FF0000"/>
                </a:solidFill>
              </a:rPr>
              <a:t>NHÓM 2- Các STT</a:t>
            </a:r>
          </a:p>
          <a:p>
            <a:pPr algn="ctr">
              <a:lnSpc>
                <a:spcPts val="4715"/>
              </a:lnSpc>
            </a:pPr>
            <a:r>
              <a:rPr lang="en-US" sz="4100" b="1" spc="287" dirty="0">
                <a:solidFill>
                  <a:srgbClr val="000000"/>
                </a:solidFill>
              </a:rPr>
              <a:t>3; 6; 9…</a:t>
            </a:r>
          </a:p>
          <a:p>
            <a:pPr algn="ctr">
              <a:lnSpc>
                <a:spcPts val="4715"/>
              </a:lnSpc>
            </a:pPr>
            <a:endParaRPr lang="en-US" sz="4100" spc="287" dirty="0">
              <a:solidFill>
                <a:srgbClr val="0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59918" y="1329702"/>
            <a:ext cx="17740311" cy="56646"/>
          </a:xfrm>
          <a:prstGeom prst="line">
            <a:avLst/>
          </a:prstGeom>
          <a:ln w="38100">
            <a:solidFill>
              <a:srgbClr val="974C0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-404760" y="148690"/>
            <a:ext cx="18404990" cy="1045177"/>
            <a:chOff x="15971" y="126774"/>
            <a:chExt cx="18404990" cy="1045177"/>
          </a:xfrm>
        </p:grpSpPr>
        <p:sp>
          <p:nvSpPr>
            <p:cNvPr id="21" name="Rounded Rectangle 20"/>
            <p:cNvSpPr/>
            <p:nvPr/>
          </p:nvSpPr>
          <p:spPr>
            <a:xfrm>
              <a:off x="826593" y="126774"/>
              <a:ext cx="17594368" cy="104517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971" y="247574"/>
              <a:ext cx="18404989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n w="41275">
                    <a:solidFill>
                      <a:schemeClr val="bg1"/>
                    </a:solidFill>
                  </a:ln>
                  <a:solidFill>
                    <a:srgbClr val="B51514"/>
                  </a:solidFill>
                  <a:latin typeface="#9Slide03 SVNEvery Movie Every " panose="02000500000000000000" pitchFamily="2" charset="0"/>
                </a:rPr>
                <a:t>1. XÁC ĐỊNH CÁC KIỂU MÔI TRƯỜNG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V="1">
            <a:off x="5980752" y="1386348"/>
            <a:ext cx="0" cy="8900652"/>
          </a:xfrm>
          <a:prstGeom prst="line">
            <a:avLst/>
          </a:prstGeom>
          <a:ln w="38100">
            <a:solidFill>
              <a:srgbClr val="974C0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2275212" y="1386348"/>
            <a:ext cx="0" cy="8900652"/>
          </a:xfrm>
          <a:prstGeom prst="line">
            <a:avLst/>
          </a:prstGeom>
          <a:ln w="38100">
            <a:solidFill>
              <a:srgbClr val="974C0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97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AutoShape 54" descr="Dashed horizontal"/>
          <p:cNvSpPr>
            <a:spLocks noChangeArrowheads="1"/>
          </p:cNvSpPr>
          <p:nvPr/>
        </p:nvSpPr>
        <p:spPr bwMode="auto">
          <a:xfrm>
            <a:off x="17013552" y="3204885"/>
            <a:ext cx="640080" cy="5424901"/>
          </a:xfrm>
          <a:prstGeom prst="can">
            <a:avLst>
              <a:gd name="adj" fmla="val 11500"/>
            </a:avLst>
          </a:prstGeom>
          <a:pattFill prst="wdDnDiag">
            <a:fgClr>
              <a:schemeClr val="tx1"/>
            </a:fgClr>
            <a:bgClr>
              <a:schemeClr val="bg1"/>
            </a:bgClr>
          </a:pattFill>
          <a:ln w="222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en-US" sz="3200" b="1">
              <a:latin typeface="+mn-lt"/>
            </a:endParaRPr>
          </a:p>
        </p:txBody>
      </p:sp>
      <p:sp>
        <p:nvSpPr>
          <p:cNvPr id="73" name="AutoShape 54" descr="Dashed horizontal"/>
          <p:cNvSpPr>
            <a:spLocks noChangeArrowheads="1"/>
          </p:cNvSpPr>
          <p:nvPr/>
        </p:nvSpPr>
        <p:spPr bwMode="auto">
          <a:xfrm>
            <a:off x="17010979" y="3161251"/>
            <a:ext cx="682274" cy="5500569"/>
          </a:xfrm>
          <a:prstGeom prst="can">
            <a:avLst>
              <a:gd name="adj" fmla="val 11500"/>
            </a:avLst>
          </a:prstGeom>
          <a:pattFill prst="smConfetti">
            <a:fgClr>
              <a:schemeClr val="tx1"/>
            </a:fgClr>
            <a:bgClr>
              <a:schemeClr val="bg1"/>
            </a:bgClr>
          </a:pattFill>
          <a:ln w="222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en-US" sz="3200" b="1">
              <a:latin typeface="+mn-lt"/>
            </a:endParaRPr>
          </a:p>
        </p:txBody>
      </p:sp>
      <p:sp>
        <p:nvSpPr>
          <p:cNvPr id="57" name="Line 18"/>
          <p:cNvSpPr>
            <a:spLocks noChangeShapeType="1"/>
          </p:cNvSpPr>
          <p:nvPr/>
        </p:nvSpPr>
        <p:spPr bwMode="auto">
          <a:xfrm>
            <a:off x="17319036" y="2774360"/>
            <a:ext cx="35514" cy="58560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>
              <a:defRPr/>
            </a:pPr>
            <a:endParaRPr lang="en-US" sz="3200" b="1">
              <a:latin typeface="+mn-lt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13976" y="2366849"/>
            <a:ext cx="7704018" cy="8110443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69203" y="1453415"/>
            <a:ext cx="1660836" cy="2617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7428" y="2754430"/>
            <a:ext cx="8706650" cy="899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5400" b="1" dirty="0">
                <a:solidFill>
                  <a:srgbClr val="FF0000"/>
                </a:solidFill>
              </a:rPr>
              <a:t>DÀN Ý NGHIÊN CỨU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86153" y="4067512"/>
            <a:ext cx="3769449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800" dirty="0" err="1"/>
              <a:t>Hoạt</a:t>
            </a:r>
            <a:r>
              <a:rPr lang="en-US" sz="4800" dirty="0"/>
              <a:t> </a:t>
            </a:r>
            <a:r>
              <a:rPr lang="en-US" sz="4800" dirty="0" err="1"/>
              <a:t>động</a:t>
            </a:r>
            <a:r>
              <a:rPr lang="en-US" sz="4800" dirty="0"/>
              <a:t> </a:t>
            </a:r>
          </a:p>
          <a:p>
            <a:pPr algn="ctr">
              <a:lnSpc>
                <a:spcPts val="4480"/>
              </a:lnSpc>
            </a:pPr>
            <a:r>
              <a:rPr lang="en-US" sz="4800" dirty="0" err="1"/>
              <a:t>cá</a:t>
            </a:r>
            <a:r>
              <a:rPr lang="en-US" sz="4800" dirty="0"/>
              <a:t> </a:t>
            </a:r>
            <a:r>
              <a:rPr lang="en-US" sz="4800" dirty="0" err="1"/>
              <a:t>nhân</a:t>
            </a:r>
            <a:endParaRPr lang="en-US" sz="4800" dirty="0"/>
          </a:p>
          <a:p>
            <a:pPr algn="ctr">
              <a:lnSpc>
                <a:spcPts val="4480"/>
              </a:lnSpc>
            </a:pPr>
            <a:r>
              <a:rPr lang="en-US" sz="4800" dirty="0"/>
              <a:t>(5 </a:t>
            </a:r>
            <a:r>
              <a:rPr lang="en-US" sz="4800" dirty="0" err="1"/>
              <a:t>phút</a:t>
            </a:r>
            <a:r>
              <a:rPr lang="en-US" sz="4800" dirty="0"/>
              <a:t>)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93098">
            <a:off x="11685252" y="5240913"/>
            <a:ext cx="951870" cy="666309"/>
          </a:xfrm>
          <a:prstGeom prst="rect">
            <a:avLst/>
          </a:prstGeom>
        </p:spPr>
      </p:pic>
      <p:pic>
        <p:nvPicPr>
          <p:cNvPr id="2050" name="Picture 2" descr="Tập tin:Out of date clock icon.svg – Wikipedia tiếng Việ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984" y="75923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83327" y="3644617"/>
            <a:ext cx="6607899" cy="649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/>
              <a:t>ĐỊA ĐIỂM:</a:t>
            </a:r>
          </a:p>
          <a:p>
            <a:pPr algn="ctr">
              <a:lnSpc>
                <a:spcPct val="150000"/>
              </a:lnSpc>
            </a:pPr>
            <a:r>
              <a:rPr lang="en-US" sz="3200" dirty="0"/>
              <a:t>…………………..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</a:t>
            </a:r>
            <a:r>
              <a:rPr lang="en-US" sz="3200" dirty="0" err="1"/>
              <a:t>Nhiệt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trung</a:t>
            </a:r>
            <a:r>
              <a:rPr lang="en-US" sz="3200" dirty="0"/>
              <a:t> </a:t>
            </a:r>
            <a:r>
              <a:rPr lang="en-US" sz="3200" dirty="0" err="1"/>
              <a:t>bình</a:t>
            </a:r>
            <a:r>
              <a:rPr lang="en-US" sz="3200" dirty="0"/>
              <a:t>:……………….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</a:t>
            </a:r>
            <a:r>
              <a:rPr lang="en-US" sz="3200" dirty="0" err="1"/>
              <a:t>Lượng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dirty="0" err="1"/>
              <a:t>trung</a:t>
            </a:r>
            <a:r>
              <a:rPr lang="en-US" sz="3200" dirty="0"/>
              <a:t> </a:t>
            </a:r>
            <a:r>
              <a:rPr lang="en-US" sz="3200" dirty="0" err="1"/>
              <a:t>bình</a:t>
            </a:r>
            <a:r>
              <a:rPr lang="en-US" sz="3200" dirty="0"/>
              <a:t>: ……….....</a:t>
            </a:r>
          </a:p>
          <a:p>
            <a:pPr>
              <a:lnSpc>
                <a:spcPct val="200000"/>
              </a:lnSpc>
            </a:pPr>
            <a:r>
              <a:rPr lang="en-US" sz="3200" dirty="0" err="1"/>
              <a:t>Đặc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: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+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:…………………………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+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:…………………………</a:t>
            </a:r>
          </a:p>
        </p:txBody>
      </p:sp>
      <p:pic>
        <p:nvPicPr>
          <p:cNvPr id="2052" name="Picture 4" descr="7 ứng dụng chăm sóc sức khỏe dành cho các thiết bị iPhone |  Fstudiobyfpt.com.v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0000" y1="69683" x2="50000" y2="6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843">
            <a:off x="2038333" y="3851333"/>
            <a:ext cx="6307579" cy="331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Mưa Biểu Tượng, Mưa, Vectơ, Biểu Tượng Vector và PNG với nền trong  suốt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7031" y1="67813" x2="47031" y2="67813"/>
                        <a14:foregroundMark x1="38906" y1="67031" x2="38906" y2="67031"/>
                        <a14:foregroundMark x1="33906" y1="71875" x2="33906" y2="71875"/>
                        <a14:foregroundMark x1="42188" y1="76563" x2="43594" y2="77500"/>
                        <a14:foregroundMark x1="52969" y1="80313" x2="52969" y2="80313"/>
                        <a14:foregroundMark x1="55000" y1="72188" x2="55000" y2="72188"/>
                        <a14:foregroundMark x1="64063" y1="67500" x2="64063" y2="67500"/>
                        <a14:foregroundMark x1="72656" y1="70938" x2="72656" y2="70938"/>
                        <a14:foregroundMark x1="65156" y1="78125" x2="65156" y2="7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223" y="6230895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n Sóc Hình ảnh | Định dạng hình ảnh PSD 401625239| vn.lovepik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023" l="10000" r="88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63" y="8818119"/>
            <a:ext cx="1641060" cy="164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ình ảnh Biểu Tượng Cây Xanh Thiết Lập Phong Cách Phẳng, Cây, Biểu Tượng,  Thiết Lập Vector và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4333" b="99750" l="50000" r="7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9" t="74137" r="28021"/>
          <a:stretch/>
        </p:blipFill>
        <p:spPr bwMode="auto">
          <a:xfrm>
            <a:off x="4181396" y="7570689"/>
            <a:ext cx="1200430" cy="161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15368" y="317905"/>
            <a:ext cx="3113768" cy="2347003"/>
          </a:xfrm>
          <a:prstGeom prst="rect">
            <a:avLst/>
          </a:prstGeom>
        </p:spPr>
      </p:pic>
      <p:sp>
        <p:nvSpPr>
          <p:cNvPr id="18" name="TextBox 9"/>
          <p:cNvSpPr txBox="1"/>
          <p:nvPr/>
        </p:nvSpPr>
        <p:spPr>
          <a:xfrm>
            <a:off x="215368" y="2590030"/>
            <a:ext cx="3122701" cy="6027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5"/>
              </a:lnSpc>
            </a:pPr>
            <a:r>
              <a:rPr lang="en-US" sz="4100" spc="287" dirty="0">
                <a:solidFill>
                  <a:srgbClr val="FF0000"/>
                </a:solidFill>
                <a:latin typeface="+mj-lt"/>
              </a:rPr>
              <a:t>NHÓM 1</a:t>
            </a:r>
            <a:endParaRPr lang="en-US" sz="4100" spc="287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15368" y="3595824"/>
            <a:ext cx="3113831" cy="2081076"/>
          </a:xfrm>
          <a:prstGeom prst="rect">
            <a:avLst/>
          </a:prstGeom>
        </p:spPr>
      </p:pic>
      <p:sp>
        <p:nvSpPr>
          <p:cNvPr id="20" name="TextBox 9"/>
          <p:cNvSpPr txBox="1"/>
          <p:nvPr/>
        </p:nvSpPr>
        <p:spPr>
          <a:xfrm>
            <a:off x="224893" y="5676900"/>
            <a:ext cx="3121309" cy="6027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5"/>
              </a:lnSpc>
            </a:pPr>
            <a:r>
              <a:rPr lang="en-US" sz="4100" spc="287" dirty="0">
                <a:solidFill>
                  <a:srgbClr val="FF0000"/>
                </a:solidFill>
                <a:latin typeface="+mj-lt"/>
              </a:rPr>
              <a:t>NHÓM 2</a:t>
            </a:r>
            <a:endParaRPr lang="en-US" sz="4100" spc="287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15578" y="6706574"/>
            <a:ext cx="3113557" cy="2335167"/>
          </a:xfrm>
          <a:prstGeom prst="rect">
            <a:avLst/>
          </a:prstGeom>
        </p:spPr>
      </p:pic>
      <p:sp>
        <p:nvSpPr>
          <p:cNvPr id="22" name="TextBox 9"/>
          <p:cNvSpPr txBox="1"/>
          <p:nvPr/>
        </p:nvSpPr>
        <p:spPr>
          <a:xfrm>
            <a:off x="215369" y="9041741"/>
            <a:ext cx="3113766" cy="6027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5"/>
              </a:lnSpc>
            </a:pPr>
            <a:r>
              <a:rPr lang="en-US" sz="4100" spc="287" dirty="0">
                <a:solidFill>
                  <a:srgbClr val="FF0000"/>
                </a:solidFill>
                <a:latin typeface="+mj-lt"/>
              </a:rPr>
              <a:t>NHÓM 3</a:t>
            </a:r>
            <a:endParaRPr lang="en-US" sz="4100" spc="287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1" name="Rectangle 52"/>
          <p:cNvSpPr>
            <a:spLocks noChangeArrowheads="1"/>
          </p:cNvSpPr>
          <p:nvPr/>
        </p:nvSpPr>
        <p:spPr bwMode="auto">
          <a:xfrm>
            <a:off x="15661758" y="4775721"/>
            <a:ext cx="913007" cy="2366674"/>
          </a:xfrm>
          <a:prstGeom prst="rect">
            <a:avLst/>
          </a:prstGeom>
          <a:noFill/>
          <a:ln>
            <a:noFill/>
          </a:ln>
          <a:effectLst/>
        </p:spPr>
        <p:txBody>
          <a:bodyPr vert="vert270" wrap="non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3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n-lt"/>
              </a:rPr>
              <a:t>Time Line </a:t>
            </a:r>
          </a:p>
        </p:txBody>
      </p:sp>
      <p:sp>
        <p:nvSpPr>
          <p:cNvPr id="59" name="Line 21"/>
          <p:cNvSpPr>
            <a:spLocks noChangeShapeType="1"/>
          </p:cNvSpPr>
          <p:nvPr/>
        </p:nvSpPr>
        <p:spPr bwMode="auto">
          <a:xfrm flipH="1" flipV="1">
            <a:off x="17013551" y="6462176"/>
            <a:ext cx="64008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>
              <a:defRPr/>
            </a:pPr>
            <a:endParaRPr lang="en-US" sz="3200" b="1">
              <a:latin typeface="+mn-lt"/>
            </a:endParaRPr>
          </a:p>
        </p:txBody>
      </p:sp>
      <p:sp>
        <p:nvSpPr>
          <p:cNvPr id="60" name="Line 22"/>
          <p:cNvSpPr>
            <a:spLocks noChangeShapeType="1"/>
          </p:cNvSpPr>
          <p:nvPr/>
        </p:nvSpPr>
        <p:spPr bwMode="auto">
          <a:xfrm flipH="1" flipV="1">
            <a:off x="17013551" y="7546291"/>
            <a:ext cx="64008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>
              <a:defRPr/>
            </a:pPr>
            <a:endParaRPr lang="en-US" sz="3200" b="1">
              <a:latin typeface="+mn-lt"/>
            </a:endParaRPr>
          </a:p>
        </p:txBody>
      </p:sp>
      <p:sp>
        <p:nvSpPr>
          <p:cNvPr id="64" name="Line 32"/>
          <p:cNvSpPr>
            <a:spLocks noChangeShapeType="1"/>
          </p:cNvSpPr>
          <p:nvPr/>
        </p:nvSpPr>
        <p:spPr bwMode="auto">
          <a:xfrm flipH="1" flipV="1">
            <a:off x="17013551" y="5378061"/>
            <a:ext cx="64008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>
              <a:defRPr/>
            </a:pPr>
            <a:endParaRPr lang="en-US" sz="3200" b="1">
              <a:latin typeface="+mn-lt"/>
            </a:endParaRPr>
          </a:p>
        </p:txBody>
      </p:sp>
      <p:sp>
        <p:nvSpPr>
          <p:cNvPr id="65" name="Line 33"/>
          <p:cNvSpPr>
            <a:spLocks noChangeShapeType="1"/>
          </p:cNvSpPr>
          <p:nvPr/>
        </p:nvSpPr>
        <p:spPr bwMode="auto">
          <a:xfrm flipH="1" flipV="1">
            <a:off x="17013551" y="4293946"/>
            <a:ext cx="64008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>
              <a:defRPr/>
            </a:pPr>
            <a:endParaRPr lang="en-US" sz="3200" b="1">
              <a:latin typeface="+mn-lt"/>
            </a:endParaRPr>
          </a:p>
        </p:txBody>
      </p:sp>
      <p:sp>
        <p:nvSpPr>
          <p:cNvPr id="66" name="Rectangle 35"/>
          <p:cNvSpPr>
            <a:spLocks noChangeArrowheads="1"/>
          </p:cNvSpPr>
          <p:nvPr/>
        </p:nvSpPr>
        <p:spPr bwMode="auto">
          <a:xfrm>
            <a:off x="16699227" y="8540266"/>
            <a:ext cx="269558" cy="8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0" tIns="0" rIns="0" bIns="0" anchor="ctr"/>
          <a:lstStyle/>
          <a:p>
            <a:pPr>
              <a:defRPr/>
            </a:pPr>
            <a:r>
              <a:rPr lang="en-US" altLang="en-US" sz="2000" b="1" dirty="0">
                <a:solidFill>
                  <a:srgbClr val="211101"/>
                </a:solidFill>
                <a:latin typeface="+mn-lt"/>
              </a:rPr>
              <a:t>0</a:t>
            </a:r>
          </a:p>
        </p:txBody>
      </p:sp>
      <p:sp>
        <p:nvSpPr>
          <p:cNvPr id="67" name="Rectangle 37"/>
          <p:cNvSpPr>
            <a:spLocks noChangeArrowheads="1"/>
          </p:cNvSpPr>
          <p:nvPr/>
        </p:nvSpPr>
        <p:spPr bwMode="auto">
          <a:xfrm>
            <a:off x="16699227" y="5362973"/>
            <a:ext cx="269558" cy="8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0" tIns="0" rIns="0" bIns="0" anchor="ctr"/>
          <a:lstStyle/>
          <a:p>
            <a:pPr>
              <a:defRPr/>
            </a:pPr>
            <a:r>
              <a:rPr lang="en-US" altLang="en-US" sz="2000" b="1" dirty="0">
                <a:solidFill>
                  <a:srgbClr val="211101"/>
                </a:solidFill>
                <a:latin typeface="+mn-lt"/>
              </a:rPr>
              <a:t>3’</a:t>
            </a:r>
          </a:p>
        </p:txBody>
      </p:sp>
      <p:sp>
        <p:nvSpPr>
          <p:cNvPr id="68" name="Rectangle 39"/>
          <p:cNvSpPr>
            <a:spLocks noChangeArrowheads="1"/>
          </p:cNvSpPr>
          <p:nvPr/>
        </p:nvSpPr>
        <p:spPr bwMode="auto">
          <a:xfrm>
            <a:off x="16699227" y="6422071"/>
            <a:ext cx="269558" cy="8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0" tIns="0" rIns="0" bIns="0" anchor="ctr"/>
          <a:lstStyle/>
          <a:p>
            <a:pPr>
              <a:defRPr/>
            </a:pPr>
            <a:r>
              <a:rPr lang="en-US" altLang="en-US" sz="2000" b="1" dirty="0">
                <a:solidFill>
                  <a:srgbClr val="211101"/>
                </a:solidFill>
                <a:latin typeface="+mn-lt"/>
              </a:rPr>
              <a:t>2’</a:t>
            </a:r>
          </a:p>
        </p:txBody>
      </p:sp>
      <p:sp>
        <p:nvSpPr>
          <p:cNvPr id="69" name="Rectangle 42"/>
          <p:cNvSpPr>
            <a:spLocks noChangeArrowheads="1"/>
          </p:cNvSpPr>
          <p:nvPr/>
        </p:nvSpPr>
        <p:spPr bwMode="auto">
          <a:xfrm>
            <a:off x="16699227" y="7481169"/>
            <a:ext cx="269558" cy="8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0" tIns="0" rIns="0" bIns="0" anchor="ctr"/>
          <a:lstStyle/>
          <a:p>
            <a:pPr>
              <a:defRPr/>
            </a:pPr>
            <a:r>
              <a:rPr lang="en-US" altLang="en-US" sz="2000" b="1" dirty="0">
                <a:solidFill>
                  <a:srgbClr val="211101"/>
                </a:solidFill>
                <a:latin typeface="+mn-lt"/>
              </a:rPr>
              <a:t>1’</a:t>
            </a:r>
          </a:p>
        </p:txBody>
      </p:sp>
      <p:sp>
        <p:nvSpPr>
          <p:cNvPr id="70" name="Line 43"/>
          <p:cNvSpPr>
            <a:spLocks noChangeShapeType="1"/>
          </p:cNvSpPr>
          <p:nvPr/>
        </p:nvSpPr>
        <p:spPr bwMode="auto">
          <a:xfrm flipH="1" flipV="1">
            <a:off x="17010979" y="3198252"/>
            <a:ext cx="640080" cy="11579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>
              <a:defRPr/>
            </a:pPr>
            <a:endParaRPr lang="en-US" sz="3200" b="1">
              <a:latin typeface="+mn-lt"/>
            </a:endParaRPr>
          </a:p>
        </p:txBody>
      </p:sp>
      <p:sp>
        <p:nvSpPr>
          <p:cNvPr id="71" name="Line 45"/>
          <p:cNvSpPr>
            <a:spLocks noChangeShapeType="1"/>
          </p:cNvSpPr>
          <p:nvPr/>
        </p:nvSpPr>
        <p:spPr bwMode="auto">
          <a:xfrm flipH="1" flipV="1">
            <a:off x="17013551" y="8630405"/>
            <a:ext cx="64008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Ctr="1"/>
          <a:lstStyle/>
          <a:p>
            <a:pPr>
              <a:defRPr/>
            </a:pPr>
            <a:endParaRPr lang="en-US" sz="3200" b="1">
              <a:latin typeface="+mn-lt"/>
            </a:endParaRPr>
          </a:p>
        </p:txBody>
      </p:sp>
      <p:sp>
        <p:nvSpPr>
          <p:cNvPr id="72" name="Rectangle 37"/>
          <p:cNvSpPr>
            <a:spLocks noChangeArrowheads="1"/>
          </p:cNvSpPr>
          <p:nvPr/>
        </p:nvSpPr>
        <p:spPr bwMode="auto">
          <a:xfrm>
            <a:off x="16699227" y="4262112"/>
            <a:ext cx="269558" cy="13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0" tIns="0" rIns="0" bIns="0" anchor="ctr"/>
          <a:lstStyle/>
          <a:p>
            <a:pPr>
              <a:defRPr/>
            </a:pPr>
            <a:r>
              <a:rPr lang="en-US" altLang="en-US" sz="2000" b="1" dirty="0">
                <a:solidFill>
                  <a:srgbClr val="211101"/>
                </a:solidFill>
                <a:latin typeface="+mn-lt"/>
              </a:rPr>
              <a:t>4’</a:t>
            </a:r>
          </a:p>
        </p:txBody>
      </p:sp>
      <p:sp>
        <p:nvSpPr>
          <p:cNvPr id="74" name="Rectangle 37"/>
          <p:cNvSpPr>
            <a:spLocks noChangeArrowheads="1"/>
          </p:cNvSpPr>
          <p:nvPr/>
        </p:nvSpPr>
        <p:spPr bwMode="auto">
          <a:xfrm>
            <a:off x="16699227" y="3161251"/>
            <a:ext cx="269558" cy="13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 lIns="0" tIns="0" rIns="0" bIns="0" anchor="ctr"/>
          <a:lstStyle/>
          <a:p>
            <a:pPr>
              <a:defRPr/>
            </a:pPr>
            <a:r>
              <a:rPr lang="en-US" altLang="en-US" sz="2000" b="1" dirty="0">
                <a:solidFill>
                  <a:srgbClr val="211101"/>
                </a:solidFill>
                <a:latin typeface="+mn-lt"/>
              </a:rPr>
              <a:t>5’</a:t>
            </a:r>
          </a:p>
        </p:txBody>
      </p:sp>
      <p:pic>
        <p:nvPicPr>
          <p:cNvPr id="75" name="Picture 2" descr="Vector start button stock vector. Illustration of graphic - 10324391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" t="6594" r="641" b="47429"/>
          <a:stretch/>
        </p:blipFill>
        <p:spPr bwMode="auto">
          <a:xfrm>
            <a:off x="16062133" y="1982531"/>
            <a:ext cx="2144532" cy="79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Finish Icon. Internet Button On White Background. Stock Photo, Picture And  Royalty Free Image. Image 44509369.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231" b="97769" l="1846" r="96308">
                        <a14:foregroundMark x1="21154" y1="49846" x2="21154" y2="49846"/>
                        <a14:foregroundMark x1="32615" y1="50077" x2="32615" y2="50077"/>
                        <a14:foregroundMark x1="46769" y1="53308" x2="46769" y2="53308"/>
                        <a14:foregroundMark x1="54538" y1="49077" x2="54538" y2="49077"/>
                        <a14:foregroundMark x1="64231" y1="49615" x2="64769" y2="49769"/>
                        <a14:foregroundMark x1="72846" y1="47846" x2="72846" y2="47846"/>
                        <a14:foregroundMark x1="80000" y1="48692" x2="80000" y2="4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215" y="8708284"/>
            <a:ext cx="1568369" cy="156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/>
          <p:cNvCxnSpPr/>
          <p:nvPr/>
        </p:nvCxnSpPr>
        <p:spPr>
          <a:xfrm flipV="1">
            <a:off x="3395219" y="1358990"/>
            <a:ext cx="12801600" cy="56646"/>
          </a:xfrm>
          <a:prstGeom prst="line">
            <a:avLst/>
          </a:prstGeom>
          <a:ln w="38100">
            <a:solidFill>
              <a:srgbClr val="974C0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029586" y="148690"/>
            <a:ext cx="11896214" cy="1101745"/>
            <a:chOff x="3728936" y="126774"/>
            <a:chExt cx="15339960" cy="1101745"/>
          </a:xfrm>
        </p:grpSpPr>
        <p:sp>
          <p:nvSpPr>
            <p:cNvPr id="40" name="Rounded Rectangle 39"/>
            <p:cNvSpPr/>
            <p:nvPr/>
          </p:nvSpPr>
          <p:spPr>
            <a:xfrm>
              <a:off x="4075210" y="126774"/>
              <a:ext cx="14345751" cy="104517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28936" y="305189"/>
              <a:ext cx="1533996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n w="41275">
                    <a:solidFill>
                      <a:schemeClr val="bg1"/>
                    </a:solidFill>
                  </a:ln>
                  <a:solidFill>
                    <a:srgbClr val="B51514"/>
                  </a:solidFill>
                  <a:latin typeface="#9Slide03 SVNEvery Movie Every " panose="02000500000000000000" pitchFamily="2" charset="0"/>
                </a:rPr>
                <a:t>1. XÁC ĐỊNH CÁC KIỂU MÔI TRƯỜNG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497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2" dur="3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7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3" grpId="0" animBg="1"/>
      <p:bldP spid="4" grpId="0"/>
      <p:bldP spid="5" grpId="0"/>
      <p:bldP spid="11" grpId="0"/>
      <p:bldP spid="18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3"/>
          <p:cNvSpPr>
            <a:spLocks noChangeArrowheads="1"/>
          </p:cNvSpPr>
          <p:nvPr/>
        </p:nvSpPr>
        <p:spPr bwMode="auto">
          <a:xfrm>
            <a:off x="7744027" y="2301336"/>
            <a:ext cx="450708" cy="457751"/>
          </a:xfrm>
          <a:prstGeom prst="rect">
            <a:avLst/>
          </a:prstGeom>
          <a:solidFill>
            <a:srgbClr val="41B3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4800">
              <a:solidFill>
                <a:srgbClr val="FF0000"/>
              </a:solidFill>
            </a:endParaRPr>
          </a:p>
        </p:txBody>
      </p:sp>
      <p:sp>
        <p:nvSpPr>
          <p:cNvPr id="3" name="Rectangle 84"/>
          <p:cNvSpPr>
            <a:spLocks noChangeArrowheads="1"/>
          </p:cNvSpPr>
          <p:nvPr/>
        </p:nvSpPr>
        <p:spPr bwMode="auto">
          <a:xfrm>
            <a:off x="13245623" y="2301336"/>
            <a:ext cx="457751" cy="457751"/>
          </a:xfrm>
          <a:prstGeom prst="rect">
            <a:avLst/>
          </a:prstGeom>
          <a:solidFill>
            <a:srgbClr val="F8B6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4800">
              <a:solidFill>
                <a:srgbClr val="FF0000"/>
              </a:solidFill>
            </a:endParaRPr>
          </a:p>
        </p:txBody>
      </p:sp>
      <p:sp>
        <p:nvSpPr>
          <p:cNvPr id="8" name="文本框 1176"/>
          <p:cNvSpPr txBox="1"/>
          <p:nvPr/>
        </p:nvSpPr>
        <p:spPr>
          <a:xfrm>
            <a:off x="2717781" y="2274122"/>
            <a:ext cx="4375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>
                <a:solidFill>
                  <a:srgbClr val="FF0000"/>
                </a:solidFill>
              </a:rPr>
              <a:t>Se – ran - gat</a:t>
            </a:r>
            <a:endParaRPr lang="zh-CN" altLang="en-US" sz="4800" dirty="0">
              <a:solidFill>
                <a:srgbClr val="FF0000"/>
              </a:solidFill>
            </a:endParaRPr>
          </a:p>
        </p:txBody>
      </p:sp>
      <p:sp>
        <p:nvSpPr>
          <p:cNvPr id="9" name="文本框 226"/>
          <p:cNvSpPr txBox="1"/>
          <p:nvPr/>
        </p:nvSpPr>
        <p:spPr>
          <a:xfrm>
            <a:off x="8432782" y="2274122"/>
            <a:ext cx="4521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 err="1">
                <a:solidFill>
                  <a:srgbClr val="FF0000"/>
                </a:solidFill>
              </a:rPr>
              <a:t>Xa</a:t>
            </a:r>
            <a:r>
              <a:rPr lang="en-US" altLang="zh-CN" sz="4800" dirty="0">
                <a:solidFill>
                  <a:srgbClr val="FF0000"/>
                </a:solidFill>
              </a:rPr>
              <a:t> – ha - </a:t>
            </a:r>
            <a:r>
              <a:rPr lang="en-US" altLang="zh-CN" sz="4800" dirty="0" err="1">
                <a:solidFill>
                  <a:srgbClr val="FF0000"/>
                </a:solidFill>
              </a:rPr>
              <a:t>ra</a:t>
            </a:r>
            <a:endParaRPr lang="zh-CN" altLang="en-US" sz="4800" dirty="0">
              <a:solidFill>
                <a:srgbClr val="FF0000"/>
              </a:solidFill>
            </a:endParaRPr>
          </a:p>
        </p:txBody>
      </p:sp>
      <p:sp>
        <p:nvSpPr>
          <p:cNvPr id="10" name="文本框 227"/>
          <p:cNvSpPr txBox="1"/>
          <p:nvPr/>
        </p:nvSpPr>
        <p:spPr>
          <a:xfrm>
            <a:off x="13891849" y="2247900"/>
            <a:ext cx="4521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 err="1">
                <a:solidFill>
                  <a:srgbClr val="FF0000"/>
                </a:solidFill>
              </a:rPr>
              <a:t>Bắc</a:t>
            </a:r>
            <a:r>
              <a:rPr lang="en-US" altLang="zh-CN" sz="4800" dirty="0">
                <a:solidFill>
                  <a:srgbClr val="FF0000"/>
                </a:solidFill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</a:rPr>
              <a:t>Công</a:t>
            </a:r>
            <a:r>
              <a:rPr lang="en-US" altLang="zh-CN" sz="4800" dirty="0">
                <a:solidFill>
                  <a:srgbClr val="FF0000"/>
                </a:solidFill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</a:rPr>
              <a:t>Gô</a:t>
            </a:r>
            <a:endParaRPr lang="zh-CN" altLang="en-US" sz="4800" dirty="0">
              <a:solidFill>
                <a:srgbClr val="FF0000"/>
              </a:solidFill>
            </a:endParaRPr>
          </a:p>
        </p:txBody>
      </p:sp>
      <p:sp>
        <p:nvSpPr>
          <p:cNvPr id="12" name="文本框 230"/>
          <p:cNvSpPr txBox="1"/>
          <p:nvPr/>
        </p:nvSpPr>
        <p:spPr>
          <a:xfrm>
            <a:off x="4803476" y="972610"/>
            <a:ext cx="12017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kern="0" dirty="0">
                <a:ln/>
                <a:solidFill>
                  <a:schemeClr val="bg1"/>
                </a:solidFill>
                <a:latin typeface="#9Slide03 SVN-PF Din Text Pro C" panose="02000506020000020004" pitchFamily="2" charset="0"/>
                <a:cs typeface="Arial" panose="020B0604020202020204" pitchFamily="34" charset="0"/>
              </a:rPr>
              <a:t>KHÍ HẬU ẢNH HƯỞNG TỚI CẢNH QUAN</a:t>
            </a:r>
            <a:endParaRPr lang="zh-CN" altLang="en-US" sz="8000" b="1" kern="0" dirty="0">
              <a:ln/>
              <a:solidFill>
                <a:schemeClr val="bg1"/>
              </a:solidFill>
              <a:latin typeface="#9Slide03 SVN-PF Din Text Pro C" panose="02000506020000020004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 82"/>
          <p:cNvSpPr>
            <a:spLocks noChangeArrowheads="1"/>
          </p:cNvSpPr>
          <p:nvPr/>
        </p:nvSpPr>
        <p:spPr bwMode="auto">
          <a:xfrm>
            <a:off x="2082989" y="2301336"/>
            <a:ext cx="457751" cy="457751"/>
          </a:xfrm>
          <a:prstGeom prst="rect">
            <a:avLst/>
          </a:prstGeom>
          <a:solidFill>
            <a:srgbClr val="D50F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4800">
              <a:solidFill>
                <a:srgbClr val="FF000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29" y="4286251"/>
            <a:ext cx="5933405" cy="52478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7441" y="4372990"/>
            <a:ext cx="5908159" cy="519011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599" y="4268702"/>
            <a:ext cx="6244319" cy="521819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429000" y="297966"/>
            <a:ext cx="12573000" cy="1101745"/>
            <a:chOff x="3250467" y="126774"/>
            <a:chExt cx="16212664" cy="1101745"/>
          </a:xfrm>
        </p:grpSpPr>
        <p:sp>
          <p:nvSpPr>
            <p:cNvPr id="21" name="Rounded Rectangle 20"/>
            <p:cNvSpPr/>
            <p:nvPr/>
          </p:nvSpPr>
          <p:spPr>
            <a:xfrm>
              <a:off x="3250467" y="126774"/>
              <a:ext cx="16212664" cy="104517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28936" y="305189"/>
              <a:ext cx="1533996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n w="41275">
                    <a:solidFill>
                      <a:schemeClr val="bg1"/>
                    </a:solidFill>
                  </a:ln>
                  <a:solidFill>
                    <a:srgbClr val="B51514"/>
                  </a:solidFill>
                  <a:latin typeface="#9Slide03 SVNEvery Movie Every " panose="02000500000000000000" pitchFamily="2" charset="0"/>
                </a:rPr>
                <a:t>KHÍ HẬU ẢNH HƯỞNG TỚI CẢNH QUAN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 flipV="1">
            <a:off x="259918" y="1634502"/>
            <a:ext cx="17740311" cy="56646"/>
          </a:xfrm>
          <a:prstGeom prst="line">
            <a:avLst/>
          </a:prstGeom>
          <a:ln w="38100">
            <a:solidFill>
              <a:srgbClr val="974C0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3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grpId="1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9" dur="15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fill="hold" grpId="1" nodeType="withEffect" p14:presetBounceEnd="72000">
                                      <p:stCondLst>
                                        <p:cond delay="11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4" dur="1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0000" fill="hold" grpId="1" nodeType="withEffect" p14:presetBounceEnd="72000">
                                      <p:stCondLst>
                                        <p:cond delay="13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9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ccel="50000" fill="hold" grpId="1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29" dur="15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fill="hold" grpId="1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34" dur="15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8" grpId="0"/>
          <p:bldP spid="8" grpId="1"/>
          <p:bldP spid="9" grpId="0"/>
          <p:bldP spid="9" grpId="1"/>
          <p:bldP spid="10" grpId="0"/>
          <p:bldP spid="10" grpId="1"/>
          <p:bldP spid="13" grpId="0" animBg="1"/>
          <p:bldP spid="1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5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000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c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5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5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ccel="5000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ac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5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8" grpId="0"/>
          <p:bldP spid="8" grpId="1"/>
          <p:bldP spid="9" grpId="0"/>
          <p:bldP spid="9" grpId="1"/>
          <p:bldP spid="10" grpId="0"/>
          <p:bldP spid="10" grpId="1"/>
          <p:bldP spid="13" grpId="0" animBg="1"/>
          <p:bldP spid="13" grpId="1" animBg="1"/>
          <p:bldP spid="30" grpId="0"/>
          <p:bldP spid="30" grpId="1"/>
          <p:bldP spid="31" grpId="0"/>
          <p:bldP spid="31" grpId="1"/>
          <p:bldP spid="33" grpId="0"/>
          <p:bldP spid="33" grpId="1"/>
          <p:bldP spid="4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3"/>
          <p:cNvSpPr>
            <a:spLocks noChangeArrowheads="1"/>
          </p:cNvSpPr>
          <p:nvPr/>
        </p:nvSpPr>
        <p:spPr bwMode="auto">
          <a:xfrm>
            <a:off x="7744027" y="2198914"/>
            <a:ext cx="450708" cy="457751"/>
          </a:xfrm>
          <a:prstGeom prst="rect">
            <a:avLst/>
          </a:prstGeom>
          <a:solidFill>
            <a:srgbClr val="41B3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3600">
              <a:solidFill>
                <a:prstClr val="black"/>
              </a:solidFill>
            </a:endParaRPr>
          </a:p>
        </p:txBody>
      </p:sp>
      <p:sp>
        <p:nvSpPr>
          <p:cNvPr id="3" name="Rectangle 84"/>
          <p:cNvSpPr>
            <a:spLocks noChangeArrowheads="1"/>
          </p:cNvSpPr>
          <p:nvPr/>
        </p:nvSpPr>
        <p:spPr bwMode="auto">
          <a:xfrm>
            <a:off x="13245623" y="2198914"/>
            <a:ext cx="457751" cy="457751"/>
          </a:xfrm>
          <a:prstGeom prst="rect">
            <a:avLst/>
          </a:prstGeom>
          <a:solidFill>
            <a:srgbClr val="F8B6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3600">
              <a:solidFill>
                <a:prstClr val="black"/>
              </a:solidFill>
            </a:endParaRPr>
          </a:p>
        </p:txBody>
      </p:sp>
      <p:sp>
        <p:nvSpPr>
          <p:cNvPr id="8" name="文本框 1176"/>
          <p:cNvSpPr txBox="1"/>
          <p:nvPr/>
        </p:nvSpPr>
        <p:spPr>
          <a:xfrm>
            <a:off x="1853992" y="2171700"/>
            <a:ext cx="3731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/>
              <a:t>SE – RAN - GAT</a:t>
            </a:r>
            <a:endParaRPr lang="zh-CN" altLang="en-US" sz="4400" dirty="0"/>
          </a:p>
        </p:txBody>
      </p:sp>
      <p:sp>
        <p:nvSpPr>
          <p:cNvPr id="9" name="文本框 226"/>
          <p:cNvSpPr txBox="1"/>
          <p:nvPr/>
        </p:nvSpPr>
        <p:spPr>
          <a:xfrm>
            <a:off x="8432782" y="2171700"/>
            <a:ext cx="4521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/>
              <a:t>XA – HA - RA</a:t>
            </a:r>
            <a:endParaRPr lang="zh-CN" altLang="en-US" sz="4400" dirty="0"/>
          </a:p>
        </p:txBody>
      </p:sp>
      <p:sp>
        <p:nvSpPr>
          <p:cNvPr id="10" name="文本框 227"/>
          <p:cNvSpPr txBox="1"/>
          <p:nvPr/>
        </p:nvSpPr>
        <p:spPr>
          <a:xfrm>
            <a:off x="13995382" y="2171700"/>
            <a:ext cx="4521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/>
              <a:t>BẮC CÔNG GÔ</a:t>
            </a:r>
            <a:endParaRPr lang="zh-CN" altLang="en-US" sz="4400" dirty="0"/>
          </a:p>
        </p:txBody>
      </p:sp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258097" y="2880252"/>
            <a:ext cx="5900057" cy="51292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D50F1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- Nhiệt độ trung bình:……………</a:t>
            </a:r>
            <a:endParaRPr lang="en-US" altLang="zh-CN" sz="2800" dirty="0">
              <a:ea typeface="时尚中黑简体" panose="0101010401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- </a:t>
            </a: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Lượng mưa trung bình: ……</a:t>
            </a:r>
            <a:endParaRPr lang="en-US" altLang="zh-CN" sz="2800" dirty="0">
              <a:ea typeface="时尚中黑简体" panose="0101010401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- </a:t>
            </a: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Đặc điểm sinh vật:</a:t>
            </a:r>
          </a:p>
          <a:p>
            <a:pPr>
              <a:lnSpc>
                <a:spcPct val="200000"/>
              </a:lnSpc>
            </a:pP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+ Thực vật:…………………………</a:t>
            </a:r>
          </a:p>
          <a:p>
            <a:pPr>
              <a:lnSpc>
                <a:spcPct val="200000"/>
              </a:lnSpc>
            </a:pP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+ Động vật:…………………………</a:t>
            </a:r>
            <a:endParaRPr lang="en-US" altLang="zh-CN" sz="2800" dirty="0">
              <a:ea typeface="时尚中黑简体" panose="0101010401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…………………………</a:t>
            </a:r>
            <a:r>
              <a:rPr lang="en-US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…………….</a:t>
            </a:r>
          </a:p>
        </p:txBody>
      </p:sp>
      <p:sp>
        <p:nvSpPr>
          <p:cNvPr id="13" name="Rectangle 82"/>
          <p:cNvSpPr>
            <a:spLocks noChangeArrowheads="1"/>
          </p:cNvSpPr>
          <p:nvPr/>
        </p:nvSpPr>
        <p:spPr bwMode="auto">
          <a:xfrm>
            <a:off x="1219200" y="2198914"/>
            <a:ext cx="457751" cy="457751"/>
          </a:xfrm>
          <a:prstGeom prst="rect">
            <a:avLst/>
          </a:prstGeom>
          <a:solidFill>
            <a:srgbClr val="D50F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3600">
              <a:solidFill>
                <a:prstClr val="black"/>
              </a:solidFill>
            </a:endParaRPr>
          </a:p>
        </p:txBody>
      </p:sp>
      <p:sp>
        <p:nvSpPr>
          <p:cNvPr id="14" name="矩形 1"/>
          <p:cNvSpPr>
            <a:spLocks noChangeArrowheads="1"/>
          </p:cNvSpPr>
          <p:nvPr/>
        </p:nvSpPr>
        <p:spPr bwMode="auto">
          <a:xfrm>
            <a:off x="6310554" y="2885539"/>
            <a:ext cx="5848789" cy="5262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1B3B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- Nhiệt độ trung bình:……………</a:t>
            </a:r>
            <a:endParaRPr lang="en-US" altLang="zh-CN" sz="2800" dirty="0">
              <a:ea typeface="时尚中黑简体" panose="0101010401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- </a:t>
            </a: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Lượng mưa trung bình: ……</a:t>
            </a:r>
            <a:endParaRPr lang="en-US" altLang="zh-CN" sz="2800" dirty="0">
              <a:ea typeface="时尚中黑简体" panose="0101010401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- </a:t>
            </a: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Đặc điểm sinh vật:</a:t>
            </a:r>
          </a:p>
          <a:p>
            <a:pPr>
              <a:lnSpc>
                <a:spcPct val="200000"/>
              </a:lnSpc>
            </a:pP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+ Thực vật:…………………………</a:t>
            </a:r>
          </a:p>
          <a:p>
            <a:pPr>
              <a:lnSpc>
                <a:spcPct val="200000"/>
              </a:lnSpc>
            </a:pP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+ Động vật:…………………………</a:t>
            </a:r>
          </a:p>
          <a:p>
            <a:pPr>
              <a:lnSpc>
                <a:spcPct val="200000"/>
              </a:lnSpc>
            </a:pP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…………………………</a:t>
            </a:r>
            <a:r>
              <a:rPr lang="en-US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…………….</a:t>
            </a:r>
          </a:p>
        </p:txBody>
      </p:sp>
      <p:sp>
        <p:nvSpPr>
          <p:cNvPr id="16" name="矩形 1"/>
          <p:cNvSpPr>
            <a:spLocks noChangeArrowheads="1"/>
          </p:cNvSpPr>
          <p:nvPr/>
        </p:nvSpPr>
        <p:spPr bwMode="auto">
          <a:xfrm>
            <a:off x="12311743" y="2885539"/>
            <a:ext cx="5900057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8B62D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- Nhiệt độ trung bình:……………</a:t>
            </a:r>
            <a:endParaRPr lang="en-US" altLang="zh-CN" sz="2800" dirty="0">
              <a:ea typeface="时尚中黑简体" panose="0101010401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- </a:t>
            </a: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Lượng mưa trung bình: ……</a:t>
            </a:r>
            <a:endParaRPr lang="en-US" altLang="zh-CN" sz="2800" dirty="0">
              <a:ea typeface="时尚中黑简体" panose="0101010401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- </a:t>
            </a: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Đặc điểm sinh vật:</a:t>
            </a:r>
          </a:p>
          <a:p>
            <a:pPr>
              <a:lnSpc>
                <a:spcPct val="200000"/>
              </a:lnSpc>
            </a:pP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+ Thực vật:…………………………</a:t>
            </a:r>
          </a:p>
          <a:p>
            <a:pPr>
              <a:lnSpc>
                <a:spcPct val="200000"/>
              </a:lnSpc>
            </a:pP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+ Động vật:…………………………</a:t>
            </a:r>
            <a:endParaRPr lang="en-US" altLang="zh-CN" sz="2800" dirty="0">
              <a:ea typeface="时尚中黑简体" panose="0101010401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vi-VN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…………………………</a:t>
            </a:r>
            <a:r>
              <a:rPr lang="en-US" altLang="zh-CN" sz="2800" dirty="0">
                <a:ea typeface="时尚中黑简体" panose="01010104010101010101" pitchFamily="2" charset="-122"/>
                <a:cs typeface="Calibri" panose="020F0502020204030204" pitchFamily="34" charset="0"/>
              </a:rPr>
              <a:t>…………….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7200" y="6228618"/>
            <a:ext cx="56876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FF0000"/>
                </a:solidFill>
              </a:rPr>
              <a:t>                  S</a:t>
            </a:r>
            <a:r>
              <a:rPr lang="vi-VN" sz="2800" dirty="0">
                <a:solidFill>
                  <a:srgbClr val="FF0000"/>
                </a:solidFill>
              </a:rPr>
              <a:t>ư tử</a:t>
            </a:r>
            <a:r>
              <a:rPr lang="en-US" sz="2800" dirty="0">
                <a:solidFill>
                  <a:srgbClr val="FF0000"/>
                </a:solidFill>
              </a:rPr>
              <a:t>, l</a:t>
            </a:r>
            <a:r>
              <a:rPr lang="vi-VN" sz="2800" dirty="0">
                <a:solidFill>
                  <a:srgbClr val="FF0000"/>
                </a:solidFill>
              </a:rPr>
              <a:t>inh dương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vi-VN" sz="2800" dirty="0">
                <a:solidFill>
                  <a:srgbClr val="FF0000"/>
                </a:solidFill>
              </a:rPr>
              <a:t>ngựa vằn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vi-VN" sz="2800" dirty="0">
                <a:solidFill>
                  <a:srgbClr val="FF0000"/>
                </a:solidFill>
              </a:rPr>
              <a:t>trâu rừng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chim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08389" y="5665661"/>
            <a:ext cx="4371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Đồng cỏ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thưa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84819" y="3145846"/>
            <a:ext cx="18157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15-25</a:t>
            </a:r>
            <a:r>
              <a:rPr lang="en-US" sz="2800" baseline="30000" dirty="0">
                <a:solidFill>
                  <a:srgbClr val="FF0000"/>
                </a:solidFill>
              </a:rPr>
              <a:t>o</a:t>
            </a:r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23390" y="3962989"/>
            <a:ext cx="2734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508 -1.200  mm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19757" y="6216951"/>
            <a:ext cx="56876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FF0000"/>
                </a:solidFill>
              </a:rPr>
              <a:t>                  </a:t>
            </a:r>
            <a:r>
              <a:rPr lang="en-US" sz="2800" dirty="0" err="1">
                <a:solidFill>
                  <a:srgbClr val="FF0000"/>
                </a:solidFill>
              </a:rPr>
              <a:t>lạc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đà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bọ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cạp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rắn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chuôt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70946" y="5653994"/>
            <a:ext cx="4371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xương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rồng</a:t>
            </a:r>
            <a:r>
              <a:rPr lang="en-US" sz="2800" dirty="0">
                <a:solidFill>
                  <a:srgbClr val="FF0000"/>
                </a:solidFill>
              </a:rPr>
              <a:t>, ô </a:t>
            </a:r>
            <a:r>
              <a:rPr lang="en-US" sz="2800" dirty="0" err="1">
                <a:solidFill>
                  <a:srgbClr val="FF0000"/>
                </a:solidFill>
              </a:rPr>
              <a:t>liu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60832" y="3145846"/>
            <a:ext cx="18157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22-50</a:t>
            </a:r>
            <a:r>
              <a:rPr lang="en-US" sz="2800" baseline="30000" dirty="0">
                <a:solidFill>
                  <a:srgbClr val="FF0000"/>
                </a:solidFill>
              </a:rPr>
              <a:t>o</a:t>
            </a:r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99404" y="3962989"/>
            <a:ext cx="2048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rất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510411" y="5653994"/>
            <a:ext cx="4371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   </a:t>
            </a:r>
            <a:r>
              <a:rPr lang="en-US" sz="2800" dirty="0" err="1">
                <a:solidFill>
                  <a:srgbClr val="FF0000"/>
                </a:solidFill>
              </a:rPr>
              <a:t>Rất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phú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(2/3  </a:t>
            </a:r>
            <a:r>
              <a:rPr lang="en-US" sz="2800" dirty="0" err="1">
                <a:solidFill>
                  <a:srgbClr val="FF0000"/>
                </a:solidFill>
              </a:rPr>
              <a:t>loài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giới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381477" y="3133040"/>
            <a:ext cx="18157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&gt;18</a:t>
            </a:r>
            <a:r>
              <a:rPr lang="en-US" sz="2800" baseline="30000" dirty="0">
                <a:solidFill>
                  <a:srgbClr val="FF0000"/>
                </a:solidFill>
              </a:rPr>
              <a:t>o</a:t>
            </a:r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497050" y="4055996"/>
            <a:ext cx="403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              &gt;1680mmm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mùa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khô</a:t>
            </a:r>
            <a:r>
              <a:rPr lang="en-US" sz="2800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944376" y="6586759"/>
            <a:ext cx="4371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Rất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phú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(1/2 </a:t>
            </a:r>
            <a:r>
              <a:rPr lang="en-US" sz="2800" dirty="0" err="1">
                <a:solidFill>
                  <a:srgbClr val="FF0000"/>
                </a:solidFill>
              </a:rPr>
              <a:t>loài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giới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0" name="文本框 1176"/>
          <p:cNvSpPr txBox="1"/>
          <p:nvPr/>
        </p:nvSpPr>
        <p:spPr>
          <a:xfrm>
            <a:off x="8536376" y="8843553"/>
            <a:ext cx="2516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dirty="0"/>
              <a:t>XA VAN </a:t>
            </a:r>
            <a:endParaRPr lang="zh-CN" altLang="en-US" sz="6000" dirty="0"/>
          </a:p>
        </p:txBody>
      </p:sp>
      <p:sp>
        <p:nvSpPr>
          <p:cNvPr id="31" name="文本框 226"/>
          <p:cNvSpPr txBox="1"/>
          <p:nvPr/>
        </p:nvSpPr>
        <p:spPr>
          <a:xfrm>
            <a:off x="1673357" y="8861041"/>
            <a:ext cx="4521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dirty="0"/>
              <a:t>HOANG MẠC</a:t>
            </a:r>
            <a:endParaRPr lang="zh-CN" altLang="en-US" sz="6000" dirty="0"/>
          </a:p>
        </p:txBody>
      </p:sp>
      <p:sp>
        <p:nvSpPr>
          <p:cNvPr id="33" name="文本框 227"/>
          <p:cNvSpPr txBox="1"/>
          <p:nvPr/>
        </p:nvSpPr>
        <p:spPr>
          <a:xfrm>
            <a:off x="12542662" y="8861041"/>
            <a:ext cx="5669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dirty="0"/>
              <a:t>RỪNG NHIỆT ĐỚI</a:t>
            </a:r>
            <a:endParaRPr lang="zh-CN" altLang="en-US" sz="60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200400" y="2694920"/>
            <a:ext cx="6248400" cy="6166121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743200" y="2608585"/>
            <a:ext cx="6298339" cy="625245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5291232" y="2733175"/>
            <a:ext cx="104291" cy="612786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3800055" y="297966"/>
            <a:ext cx="11896214" cy="1101745"/>
            <a:chOff x="3728936" y="126774"/>
            <a:chExt cx="15339960" cy="1101745"/>
          </a:xfrm>
        </p:grpSpPr>
        <p:sp>
          <p:nvSpPr>
            <p:cNvPr id="35" name="Rounded Rectangle 34"/>
            <p:cNvSpPr/>
            <p:nvPr/>
          </p:nvSpPr>
          <p:spPr>
            <a:xfrm>
              <a:off x="4075210" y="126774"/>
              <a:ext cx="14345751" cy="104517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28936" y="305189"/>
              <a:ext cx="15339960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ln w="41275">
                    <a:solidFill>
                      <a:schemeClr val="bg1"/>
                    </a:solidFill>
                  </a:ln>
                  <a:solidFill>
                    <a:srgbClr val="B51514"/>
                  </a:solidFill>
                  <a:latin typeface="#9Slide03 SVNEvery Movie Every " panose="02000500000000000000" pitchFamily="2" charset="0"/>
                </a:rPr>
                <a:t>BÁO CÁO – THẢO LUẬN </a:t>
              </a:r>
            </a:p>
          </p:txBody>
        </p:sp>
      </p:grpSp>
      <p:cxnSp>
        <p:nvCxnSpPr>
          <p:cNvPr id="38" name="Straight Connector 37"/>
          <p:cNvCxnSpPr/>
          <p:nvPr/>
        </p:nvCxnSpPr>
        <p:spPr>
          <a:xfrm flipV="1">
            <a:off x="259918" y="1634502"/>
            <a:ext cx="17740311" cy="56646"/>
          </a:xfrm>
          <a:prstGeom prst="line">
            <a:avLst/>
          </a:prstGeom>
          <a:ln w="38100">
            <a:solidFill>
              <a:srgbClr val="974C0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26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grpId="1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9" dur="15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fill="hold" grpId="1" nodeType="withEffect" p14:presetBounceEnd="72000">
                                      <p:stCondLst>
                                        <p:cond delay="11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4" dur="1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0000" fill="hold" grpId="1" nodeType="withEffect" p14:presetBounceEnd="72000">
                                      <p:stCondLst>
                                        <p:cond delay="13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9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ccel="50000" fill="hold" grpId="1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29" dur="15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fill="hold" grpId="1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34" dur="15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ccel="50000" fill="hold" grpId="1" nodeType="withEffect" p14:presetBounceEnd="72000">
                                      <p:stCondLst>
                                        <p:cond delay="13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99" dur="15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6" presetClass="emph" presetSubtype="0" accel="50000" fill="hold" grpId="1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04" dur="1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6" presetClass="emph" presetSubtype="0" accel="50000" fill="hold" grpId="1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09" dur="15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8" grpId="0"/>
          <p:bldP spid="8" grpId="1"/>
          <p:bldP spid="9" grpId="0"/>
          <p:bldP spid="9" grpId="1"/>
          <p:bldP spid="10" grpId="0"/>
          <p:bldP spid="10" grpId="1"/>
          <p:bldP spid="13" grpId="0" animBg="1"/>
          <p:bldP spid="13" grpId="1" animBg="1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6" grpId="0"/>
          <p:bldP spid="27" grpId="0"/>
          <p:bldP spid="28" grpId="0"/>
          <p:bldP spid="29" grpId="0"/>
          <p:bldP spid="30" grpId="0"/>
          <p:bldP spid="30" grpId="1"/>
          <p:bldP spid="31" grpId="0"/>
          <p:bldP spid="31" grpId="1"/>
          <p:bldP spid="33" grpId="0"/>
          <p:bldP spid="3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5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000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c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5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5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ccel="5000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5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6" presetClass="emph" presetSubtype="0" accel="5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104" dur="1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6" presetClass="emph" presetSubtype="0" ac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09" dur="15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3" grpId="1" animBg="1"/>
          <p:bldP spid="8" grpId="0"/>
          <p:bldP spid="8" grpId="1"/>
          <p:bldP spid="9" grpId="0"/>
          <p:bldP spid="9" grpId="1"/>
          <p:bldP spid="10" grpId="0"/>
          <p:bldP spid="10" grpId="1"/>
          <p:bldP spid="13" grpId="0" animBg="1"/>
          <p:bldP spid="13" grpId="1" animBg="1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6" grpId="0"/>
          <p:bldP spid="27" grpId="0"/>
          <p:bldP spid="28" grpId="0"/>
          <p:bldP spid="29" grpId="0"/>
          <p:bldP spid="30" grpId="0"/>
          <p:bldP spid="30" grpId="1"/>
          <p:bldP spid="31" grpId="0"/>
          <p:bldP spid="31" grpId="1"/>
          <p:bldP spid="33" grpId="0"/>
          <p:bldP spid="33" grpId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5">
      <a:majorFont>
        <a:latin typeface="#9Slide03 Roboto Black"/>
        <a:ea typeface=""/>
        <a:cs typeface=""/>
      </a:majorFont>
      <a:minorFont>
        <a:latin typeface="#9Slide07 IcielBaliho Scri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1301</Words>
  <Application>Microsoft Macintosh PowerPoint</Application>
  <PresentationFormat>Custom</PresentationFormat>
  <Paragraphs>189</Paragraphs>
  <Slides>15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Tahoma</vt:lpstr>
      <vt:lpstr>#9Slide03 SVNEvery Movie Every </vt:lpstr>
      <vt:lpstr>#9Slide07 IcielBaliho Script</vt:lpstr>
      <vt:lpstr>Nunito</vt:lpstr>
      <vt:lpstr>#9Slide03 SVN-PF Din Text Pro C</vt:lpstr>
      <vt:lpstr>Calibri</vt:lpstr>
      <vt:lpstr>Arial</vt:lpstr>
      <vt:lpstr>#9Slide03 Roboto Black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Pink Colored People Illustrations Classroom Rules and Online Etiquette Education Presentation</dc:title>
  <dc:creator>Admin</dc:creator>
  <cp:lastModifiedBy>Microsoft Office User</cp:lastModifiedBy>
  <cp:revision>90</cp:revision>
  <dcterms:created xsi:type="dcterms:W3CDTF">2006-08-16T00:00:00Z</dcterms:created>
  <dcterms:modified xsi:type="dcterms:W3CDTF">2021-10-11T16:10:08Z</dcterms:modified>
  <dc:identifier>DAElohPwEp0</dc:identifier>
</cp:coreProperties>
</file>