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7" r:id="rId2"/>
    <p:sldId id="257" r:id="rId3"/>
    <p:sldId id="260" r:id="rId4"/>
    <p:sldId id="262" r:id="rId5"/>
    <p:sldId id="258" r:id="rId6"/>
    <p:sldId id="264" r:id="rId7"/>
    <p:sldId id="263" r:id="rId8"/>
    <p:sldId id="266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BC29D-740F-4D9E-A099-75C08CB4F32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937EE-670E-44B1-BE06-9F71766E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3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37EE-670E-44B1-BE06-9F71766EC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3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77E1-FD74-431E-A741-FD38DA36F90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4073-CFAE-4949-9521-16452291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8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77E1-FD74-431E-A741-FD38DA36F90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4073-CFAE-4949-9521-16452291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1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77E1-FD74-431E-A741-FD38DA36F90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4073-CFAE-4949-9521-16452291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8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53CF0-FBAE-4F6A-B93C-BE270F5CC0B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5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77E1-FD74-431E-A741-FD38DA36F90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4073-CFAE-4949-9521-16452291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8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77E1-FD74-431E-A741-FD38DA36F90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4073-CFAE-4949-9521-16452291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3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77E1-FD74-431E-A741-FD38DA36F90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4073-CFAE-4949-9521-16452291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4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77E1-FD74-431E-A741-FD38DA36F90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4073-CFAE-4949-9521-16452291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6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77E1-FD74-431E-A741-FD38DA36F90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4073-CFAE-4949-9521-16452291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5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77E1-FD74-431E-A741-FD38DA36F90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4073-CFAE-4949-9521-16452291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2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77E1-FD74-431E-A741-FD38DA36F90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4073-CFAE-4949-9521-16452291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77E1-FD74-431E-A741-FD38DA36F90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4073-CFAE-4949-9521-16452291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D77E1-FD74-431E-A741-FD38DA36F90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B4073-CFAE-4949-9521-16452291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5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8991600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sz="4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en-US" sz="4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ĐỌC VÀ PHÂN TÍCH LƯỢC ĐỒ PHÂN BỐ DÂN CƯ VÀ CÁC THÀNH PHỐ LỚN CỦA CHÂU 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3099137"/>
            <a:ext cx="889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 bố dân cư châu Á</a:t>
            </a:r>
            <a:endParaRPr lang="vi-VN" sz="40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949005"/>
            <a:ext cx="889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 thành phố lớn ở châu Á năm 2000 </a:t>
            </a:r>
            <a:r>
              <a:rPr lang="en-US" sz="4000" smtClean="0">
                <a:solidFill>
                  <a:srgbClr val="E010C2"/>
                </a:solidFill>
                <a:latin typeface="Times New Roman" pitchFamily="18" charset="0"/>
                <a:cs typeface="Times New Roman" pitchFamily="18" charset="0"/>
              </a:rPr>
              <a:t>(HS tự làm)</a:t>
            </a:r>
            <a:endParaRPr lang="en-US" sz="400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8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304799" y="304800"/>
            <a:ext cx="792162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40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868" y="76200"/>
            <a:ext cx="60917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200" b="1">
                <a:solidFill>
                  <a:srgbClr val="FF0000"/>
                </a:solidFill>
                <a:latin typeface="Times New Roman"/>
              </a:rPr>
              <a:t>1. </a:t>
            </a:r>
            <a:r>
              <a:rPr lang="vi-VN" sz="4200" b="1" u="sng">
                <a:solidFill>
                  <a:srgbClr val="FF0000"/>
                </a:solidFill>
                <a:latin typeface="Times New Roman"/>
              </a:rPr>
              <a:t>Phân bố dân cư châu </a:t>
            </a:r>
            <a:r>
              <a:rPr lang="vi-VN" sz="4200" b="1" u="sng" smtClean="0">
                <a:solidFill>
                  <a:srgbClr val="FF0000"/>
                </a:solidFill>
                <a:latin typeface="Times New Roman"/>
              </a:rPr>
              <a:t>Á</a:t>
            </a:r>
            <a:endParaRPr lang="en-US" sz="4200" b="1" u="sng" smtClean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76200" y="102275"/>
            <a:ext cx="896112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kumimoji="0" lang="vi-VN" sz="3600" u="none" strike="noStrike" kern="0" cap="none" spc="0" normalizeH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 6.1 sgk nhận biết</a:t>
            </a:r>
            <a:r>
              <a:rPr kumimoji="0" lang="en-US" sz="3600" u="none" strike="noStrike" kern="0" cap="none" spc="0" normalizeH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k</a:t>
            </a:r>
            <a:r>
              <a:rPr kumimoji="0" lang="vi-VN" sz="3600" u="none" strike="noStrike" kern="0" cap="none" spc="0" normalizeH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hu vực có </a:t>
            </a:r>
            <a:r>
              <a:rPr kumimoji="0" lang="en-US" sz="3600" u="none" strike="noStrike" kern="0" cap="none" spc="0" normalizeH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MĐDS </a:t>
            </a:r>
            <a:r>
              <a:rPr kumimoji="0" lang="vi-VN" sz="3600" u="none" strike="noStrike" kern="0" cap="none" spc="0" normalizeH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 thấp đến cao</a:t>
            </a:r>
            <a:r>
              <a:rPr kumimoji="0" lang="en-US" sz="3600" u="none" strike="noStrike" kern="0" cap="none" spc="0" normalizeH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kết hợp lược đồ TN châu Á, kiến thức đã học</a:t>
            </a:r>
            <a:r>
              <a:rPr lang="en-US" sz="36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noProof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kumimoji="0" lang="en-US" sz="3600" u="none" strike="noStrike" kern="0" cap="none" spc="0" normalizeH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iền vào bảng theo mẫu sau :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94104"/>
              </p:ext>
            </p:extLst>
          </p:nvPr>
        </p:nvGraphicFramePr>
        <p:xfrm>
          <a:off x="76200" y="1981200"/>
          <a:ext cx="8961120" cy="283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MĐDS trung bình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32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phân bố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Ghi chú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Dưới 1 người đến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50 ng/km</a:t>
                      </a:r>
                      <a:r>
                        <a:rPr kumimoji="0" lang="en-US" sz="32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51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/km</a:t>
                      </a:r>
                      <a:r>
                        <a:rPr lang="en-US" sz="3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5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4" name="Picture 10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71862"/>
            <a:ext cx="47244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5" name="Picture 11" descr="hinh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76200" y="152400"/>
            <a:ext cx="3352800" cy="310854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H 6.1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MĐDS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qua H1.2 , H 2.1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7" descr="scan0002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8696" y="9940"/>
            <a:ext cx="5665304" cy="34190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63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744876"/>
              </p:ext>
            </p:extLst>
          </p:nvPr>
        </p:nvGraphicFramePr>
        <p:xfrm>
          <a:off x="76200" y="2438400"/>
          <a:ext cx="89916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MĐDS TB</a:t>
                      </a:r>
                      <a:endParaRPr lang="en-US" sz="24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phân bố</a:t>
                      </a:r>
                      <a:endParaRPr lang="en-US" sz="24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Giải thích</a:t>
                      </a:r>
                      <a:endParaRPr lang="en-US" sz="24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Dưới 1ng  đến 50 ng/km</a:t>
                      </a:r>
                      <a:r>
                        <a:rPr kumimoji="0" lang="en-US" sz="24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Từ 51 ng đến trên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100 ng/km</a:t>
                      </a:r>
                      <a:r>
                        <a:rPr lang="en-US" sz="2400" baseline="300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Box 61"/>
          <p:cNvSpPr txBox="1">
            <a:spLocks noChangeArrowheads="1"/>
          </p:cNvSpPr>
          <p:nvPr/>
        </p:nvSpPr>
        <p:spPr bwMode="auto">
          <a:xfrm>
            <a:off x="1752600" y="3124200"/>
            <a:ext cx="3657600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 defTabSz="457200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LB </a:t>
            </a:r>
            <a:r>
              <a:rPr lang="en-US" sz="24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A-</a:t>
            </a:r>
            <a:r>
              <a:rPr lang="en-US" sz="24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rập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xê-út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Pa-</a:t>
            </a:r>
            <a:r>
              <a:rPr lang="en-US" sz="24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xtan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Nam Á, ĐN </a:t>
            </a:r>
            <a:r>
              <a:rPr lang="en-US" sz="24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Nhĩ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I-ran…</a:t>
            </a:r>
            <a:endParaRPr lang="en-US" sz="24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5486399" y="3124200"/>
            <a:ext cx="3504217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 defTabSz="457200" fontAlgn="base"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Nằ</a:t>
            </a:r>
            <a:r>
              <a:rPr lang="vi-VN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 trong </a:t>
            </a:r>
            <a:r>
              <a:rPr lang="vi-VN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vi-VN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có khí hậu khắc nghiệt, địa hình hiểm trở</a:t>
            </a:r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1"/>
          <p:cNvSpPr txBox="1">
            <a:spLocks noChangeArrowheads="1"/>
          </p:cNvSpPr>
          <p:nvPr/>
        </p:nvSpPr>
        <p:spPr bwMode="auto">
          <a:xfrm>
            <a:off x="1752600" y="4876800"/>
            <a:ext cx="3505200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indent="1588" algn="just">
              <a:spcBef>
                <a:spcPts val="600"/>
              </a:spcBef>
              <a:buClrTx/>
              <a:buFontTx/>
              <a:buNone/>
              <a:tabLst>
                <a:tab pos="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4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Đông </a:t>
            </a:r>
            <a:r>
              <a:rPr lang="vi-VN" sz="24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TQ</a:t>
            </a:r>
            <a:r>
              <a:rPr lang="vi-VN" sz="240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ven </a:t>
            </a:r>
            <a:r>
              <a:rPr lang="en-US" sz="24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biển </a:t>
            </a:r>
            <a:r>
              <a:rPr lang="vi-VN" sz="24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ông Nam Á</a:t>
            </a:r>
            <a:r>
              <a:rPr lang="vi-VN" sz="24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Ấ</a:t>
            </a:r>
            <a:r>
              <a:rPr lang="vi-VN" sz="24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40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Độ, </a:t>
            </a:r>
            <a:r>
              <a:rPr lang="en-US" sz="24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vùng ven </a:t>
            </a:r>
            <a:r>
              <a:rPr lang="vi-VN" sz="24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240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 đảo </a:t>
            </a:r>
            <a:r>
              <a:rPr lang="en-US" sz="24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24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In-đô-nê-xi-a</a:t>
            </a:r>
            <a:r>
              <a:rPr lang="en-US" sz="24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và Phi-líp-pin</a:t>
            </a:r>
            <a:r>
              <a:rPr lang="vi-VN" sz="24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60917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200" b="1" dirty="0">
                <a:solidFill>
                  <a:srgbClr val="FF0000"/>
                </a:solidFill>
                <a:latin typeface="Times New Roman"/>
              </a:rPr>
              <a:t>1. </a:t>
            </a:r>
            <a:r>
              <a:rPr lang="vi-VN" sz="4200" b="1" u="sng" dirty="0">
                <a:solidFill>
                  <a:srgbClr val="FF0000"/>
                </a:solidFill>
                <a:latin typeface="Times New Roman"/>
              </a:rPr>
              <a:t>Phân bố dân cư châu </a:t>
            </a:r>
            <a:r>
              <a:rPr lang="vi-VN" sz="4200" b="1" u="sng" dirty="0" smtClean="0">
                <a:solidFill>
                  <a:srgbClr val="FF0000"/>
                </a:solidFill>
                <a:latin typeface="Times New Roman"/>
              </a:rPr>
              <a:t>Á</a:t>
            </a:r>
            <a:endParaRPr lang="en-US" sz="4200" b="1" u="sng" dirty="0" smtClean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29497" y="1020495"/>
            <a:ext cx="89611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60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k</a:t>
            </a:r>
            <a:r>
              <a:rPr kumimoji="0" lang="vi-VN" sz="360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hu vực có </a:t>
            </a:r>
            <a:r>
              <a:rPr kumimoji="0" lang="en-US" sz="360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MĐDS TB </a:t>
            </a:r>
            <a:r>
              <a:rPr kumimoji="0" lang="vi-VN" sz="360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 thấp đến cao</a:t>
            </a:r>
            <a:r>
              <a:rPr lang="en-US" sz="3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châu</a:t>
            </a:r>
            <a:r>
              <a:rPr kumimoji="0" lang="en-US" sz="360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Á</a:t>
            </a:r>
          </a:p>
        </p:txBody>
      </p:sp>
      <p:sp>
        <p:nvSpPr>
          <p:cNvPr id="10" name="Text Box 72"/>
          <p:cNvSpPr txBox="1">
            <a:spLocks noChangeArrowheads="1"/>
          </p:cNvSpPr>
          <p:nvPr/>
        </p:nvSpPr>
        <p:spPr bwMode="auto">
          <a:xfrm>
            <a:off x="5486400" y="4800600"/>
            <a:ext cx="36576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indent="1588">
              <a:tabLst>
                <a:tab pos="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vi-VN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Gần biển, </a:t>
            </a:r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ồng </a:t>
            </a:r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 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đồi núi thấp, sông ngòi dày đặc,</a:t>
            </a:r>
            <a:r>
              <a:rPr lang="vi-VN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nhiều đô thị…</a:t>
            </a:r>
          </a:p>
        </p:txBody>
      </p:sp>
    </p:spTree>
    <p:extLst>
      <p:ext uri="{BB962C8B-B14F-4D97-AF65-F5344CB8AC3E}">
        <p14:creationId xmlns:p14="http://schemas.microsoft.com/office/powerpoint/2010/main" val="8994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6978"/>
            <a:ext cx="89916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48400" algn="l"/>
              </a:tabLst>
              <a:defRPr/>
            </a:pPr>
            <a:r>
              <a:rPr kumimoji="0" lang="en-US" sz="3800" u="none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kumimoji="0" lang="en-US" sz="3800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 thành phố lớn ở châu Á(hs tự làm)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814864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 6.1 </a:t>
            </a: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ố dân</a:t>
            </a: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 t</a:t>
            </a: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 </a:t>
            </a:r>
            <a:r>
              <a:rPr lang="vi-VN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vi-VN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lớn </a:t>
            </a: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hâu Á  </a:t>
            </a:r>
            <a:r>
              <a:rPr lang="vi-VN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 20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endParaRPr lang="en-US" sz="3600"/>
          </a:p>
        </p:txBody>
      </p:sp>
      <p:graphicFrame>
        <p:nvGraphicFramePr>
          <p:cNvPr id="7" name="Group 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431461"/>
              </p:ext>
            </p:extLst>
          </p:nvPr>
        </p:nvGraphicFramePr>
        <p:xfrm>
          <a:off x="228600" y="2209800"/>
          <a:ext cx="8763000" cy="4274206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788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Thành phố </a:t>
                      </a:r>
                    </a:p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Quốc gia )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Số dân </a:t>
                      </a:r>
                    </a:p>
                    <a:p>
                      <a:pPr algn="ctr" rtl="0"/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(triệu ng)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Thành phố </a:t>
                      </a:r>
                    </a:p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Quốc gia )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Số dân </a:t>
                      </a:r>
                    </a:p>
                    <a:p>
                      <a:pPr algn="ctr" rtl="0"/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t</a:t>
                      </a:r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riệu ng)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Thành phố </a:t>
                      </a:r>
                    </a:p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Quốc gia )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Số dân </a:t>
                      </a:r>
                    </a:p>
                    <a:p>
                      <a:pPr algn="ctr" rtl="0"/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(triệu ng)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364">
                <a:tc>
                  <a:txBody>
                    <a:bodyPr/>
                    <a:lstStyle/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1. Tô- ki-ô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(Nhật Bản)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2. Mum-bai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(Ấn Độ)</a:t>
                      </a:r>
                    </a:p>
                    <a:p>
                      <a:pPr rtl="0"/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3.Thượng hải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(Trung Quốc) 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4. Tê-hê-ran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(I – ran)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5. Niu Đê li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(Ấn Độ)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27,0</a:t>
                      </a:r>
                    </a:p>
                    <a:p>
                      <a:pPr algn="ctr" rtl="0"/>
                      <a:endParaRPr lang="en-US" sz="2000" b="0" i="0" u="none" strike="noStrike" kern="1200" baseline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000" b="0" i="0" u="none" strike="noStrike" kern="1200" baseline="0" smtClean="0">
                          <a:solidFill>
                            <a:srgbClr val="00B050"/>
                          </a:solidFill>
                          <a:latin typeface="Times New Roman"/>
                          <a:ea typeface="+mn-ea"/>
                          <a:cs typeface="+mn-cs"/>
                        </a:rPr>
                        <a:t>15,0</a:t>
                      </a:r>
                    </a:p>
                    <a:p>
                      <a:pPr algn="ctr" rtl="0"/>
                      <a:endParaRPr lang="en-US" sz="2000" b="0" i="0" u="none" strike="noStrike" kern="1200" baseline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15,0</a:t>
                      </a:r>
                    </a:p>
                    <a:p>
                      <a:pPr algn="ctr" rtl="0"/>
                      <a:endParaRPr lang="en-US" sz="2000" b="0" i="0" u="none" strike="noStrike" kern="1200" baseline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13,6</a:t>
                      </a:r>
                    </a:p>
                    <a:p>
                      <a:pPr algn="ctr" rtl="0"/>
                      <a:endParaRPr lang="en-US" sz="2000" b="0" i="0" u="none" strike="noStrike" kern="1200" baseline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000" b="0" i="0" u="none" strike="noStrike" kern="1200" baseline="0" smtClean="0">
                          <a:solidFill>
                            <a:srgbClr val="00B050"/>
                          </a:solidFill>
                          <a:latin typeface="Times New Roman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6. Gia các ta</a:t>
                      </a:r>
                    </a:p>
                    <a:p>
                      <a:pPr rtl="0"/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Inđônesia )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7. Bắc Kinh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(TrungQuốc)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8. Ca- ra- si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Pa-ki-xtan )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9. Côn-ca-ta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Ấn Độ )</a:t>
                      </a:r>
                    </a:p>
                    <a:p>
                      <a:pPr rtl="0"/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10. Xơ - un 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Hàn Quốc )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13,2</a:t>
                      </a:r>
                    </a:p>
                    <a:p>
                      <a:pPr algn="ctr" rtl="0"/>
                      <a:endParaRPr lang="en-US" sz="2000" b="0" i="0" u="none" strike="noStrike" kern="1200" baseline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000" b="0" i="0" u="none" strike="noStrike" kern="1200" baseline="0" smtClean="0">
                          <a:solidFill>
                            <a:srgbClr val="00B050"/>
                          </a:solidFill>
                          <a:latin typeface="Times New Roman"/>
                          <a:ea typeface="+mn-ea"/>
                          <a:cs typeface="+mn-cs"/>
                        </a:rPr>
                        <a:t>13,2</a:t>
                      </a:r>
                    </a:p>
                    <a:p>
                      <a:pPr algn="ctr" rtl="0"/>
                      <a:endParaRPr lang="en-US" sz="2000" b="0" i="0" u="none" strike="noStrike" kern="1200" baseline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12,0</a:t>
                      </a:r>
                    </a:p>
                    <a:p>
                      <a:pPr algn="ctr" rtl="0"/>
                      <a:endParaRPr lang="en-US" sz="2000" b="0" i="0" u="none" strike="noStrike" kern="1200" baseline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12,0</a:t>
                      </a:r>
                    </a:p>
                    <a:p>
                      <a:pPr algn="ctr" rtl="0"/>
                      <a:endParaRPr lang="en-US" sz="2000" b="0" i="0" u="none" strike="noStrike" kern="1200" baseline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12,0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11. Đắc - ca</a:t>
                      </a:r>
                    </a:p>
                    <a:p>
                      <a:pPr rtl="0"/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(Băng la đét)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12. Ma-ni-la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Phi lip pin )</a:t>
                      </a:r>
                    </a:p>
                    <a:p>
                      <a:pPr rtl="0"/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13. Bát - đa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I - rắc )</a:t>
                      </a:r>
                    </a:p>
                    <a:p>
                      <a:pPr rtl="0"/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14.Băng cốc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Thái Lan )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15.TP Hồ Chí Minh ( VN )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11,2</a:t>
                      </a:r>
                    </a:p>
                    <a:p>
                      <a:pPr algn="ctr" rtl="0"/>
                      <a:endParaRPr lang="en-US" sz="2000" b="0" i="0" u="none" strike="noStrike" kern="1200" baseline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11,1</a:t>
                      </a:r>
                    </a:p>
                    <a:p>
                      <a:pPr algn="ctr" rtl="0"/>
                      <a:endParaRPr lang="en-US" sz="2000" b="0" i="0" u="none" strike="noStrike" kern="1200" baseline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10,7</a:t>
                      </a:r>
                    </a:p>
                    <a:p>
                      <a:pPr algn="ctr" rtl="0"/>
                      <a:endParaRPr lang="en-US" sz="2000" b="0" i="0" u="none" strike="noStrike" kern="1200" baseline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10,7</a:t>
                      </a:r>
                    </a:p>
                    <a:p>
                      <a:pPr algn="ctr" rtl="0"/>
                      <a:endParaRPr lang="en-US" sz="2000" b="0" i="0" u="none" strike="noStrike" kern="1200" baseline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5,2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4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7696200" y="28194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TÔ-KI-Ôâ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2255520" y="4648200"/>
            <a:ext cx="155448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FF"/>
                </a:solidFill>
                <a:latin typeface="VNI-Times" pitchFamily="2" charset="0"/>
              </a:rPr>
              <a:t>  </a:t>
            </a:r>
            <a:r>
              <a:rPr lang="en-US" sz="2000" b="1" smtClean="0">
                <a:solidFill>
                  <a:srgbClr val="FF0000"/>
                </a:solidFill>
                <a:latin typeface="VNI-Times" pitchFamily="2" charset="0"/>
              </a:rPr>
              <a:t>MUM-BAI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7010400" y="3657600"/>
            <a:ext cx="192024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THƯỢNG HẢI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1143000" y="28194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TÊ-HÊ-RAN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3276600" y="3886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NIU-ĐÊ-LI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5806440" y="6324600"/>
            <a:ext cx="1737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GIA-CÁC-TA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5562600" y="31242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3333FF"/>
                </a:solidFill>
                <a:latin typeface="VNI-Times" pitchFamily="2" charset="0"/>
              </a:rPr>
              <a:t>   </a:t>
            </a:r>
            <a:r>
              <a:rPr lang="en-US" sz="2000" b="1" smtClean="0">
                <a:solidFill>
                  <a:srgbClr val="FF0000"/>
                </a:solidFill>
              </a:rPr>
              <a:t>BẮC KINH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1965960" y="4114800"/>
            <a:ext cx="146304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66"/>
                </a:solidFill>
                <a:latin typeface="VNI-Times" pitchFamily="2" charset="0"/>
              </a:rPr>
              <a:t>  </a:t>
            </a:r>
            <a:r>
              <a:rPr lang="en-US" sz="2000" b="1" smtClean="0">
                <a:solidFill>
                  <a:srgbClr val="FF0066"/>
                </a:solidFill>
              </a:rPr>
              <a:t>CA-RA-SI</a:t>
            </a: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3992880" y="4419600"/>
            <a:ext cx="16459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CÔN-CA-TA</a:t>
            </a: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7239000" y="32766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XƠ-UN</a:t>
            </a:r>
          </a:p>
        </p:txBody>
      </p: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5105400" y="41148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  <a:latin typeface="VNI-Times" pitchFamily="2" charset="0"/>
              </a:rPr>
              <a:t>ÑAÉC CA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7239000" y="48768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MA-NI-LA</a:t>
            </a:r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533400" y="31242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66"/>
                </a:solidFill>
              </a:rPr>
              <a:t>BÁT-ĐA</a:t>
            </a:r>
          </a:p>
        </p:txBody>
      </p:sp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5059680" y="5089525"/>
            <a:ext cx="164592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 BĂNG CỐC</a:t>
            </a:r>
          </a:p>
        </p:txBody>
      </p:sp>
      <p:sp>
        <p:nvSpPr>
          <p:cNvPr id="136209" name="Text Box 17"/>
          <p:cNvSpPr txBox="1">
            <a:spLocks noChangeArrowheads="1"/>
          </p:cNvSpPr>
          <p:nvPr/>
        </p:nvSpPr>
        <p:spPr bwMode="auto">
          <a:xfrm>
            <a:off x="5943600" y="53181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TP HỒ CHÍ MINH</a:t>
            </a:r>
            <a:endParaRPr lang="en-US" sz="2000" b="1" smtClean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6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3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6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6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/>
      <p:bldP spid="136196" grpId="0"/>
      <p:bldP spid="136197" grpId="0"/>
      <p:bldP spid="136198" grpId="0" build="allAtOnce"/>
      <p:bldP spid="136201" grpId="0"/>
      <p:bldP spid="136202" grpId="0"/>
      <p:bldP spid="136204" grpId="0"/>
      <p:bldP spid="136206" grpId="0"/>
      <p:bldP spid="1362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4608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Dựa vào H6.1 và b</a:t>
            </a:r>
            <a:r>
              <a:rPr lang="vi-VN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ảng</a:t>
            </a:r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số liệu</a:t>
            </a:r>
            <a:r>
              <a:rPr lang="vi-VN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6.1 </a:t>
            </a:r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vị trí các thành phố lớn có chữ cái đầu tên các thành phố trên lược đồ.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328208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Cho biết các thành phố lớn của châu Á thường tập trung tại khu vực nào? Vì sao lại có sự phân bố đó?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0" y="106362"/>
            <a:ext cx="9144000" cy="134143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fontScale="97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mtClean="0"/>
              <a:t/>
            </a:r>
            <a:br>
              <a:rPr lang="en-US" sz="2800" b="1" i="1" smtClean="0"/>
            </a:br>
            <a:r>
              <a:rPr lang="en-US" sz="2800" b="1" i="1" smtClean="0"/>
              <a:t> </a:t>
            </a:r>
            <a:endParaRPr lang="en-US">
              <a:latin typeface="VNI-Time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mtClean="0">
                <a:solidFill>
                  <a:srgbClr val="FF33CC"/>
                </a:solidFill>
                <a:latin typeface="Times New Roman"/>
              </a:rPr>
              <a:t>* Sự phân bố của c</a:t>
            </a:r>
            <a:r>
              <a:rPr lang="vi-VN" sz="4400" smtClean="0">
                <a:solidFill>
                  <a:srgbClr val="FF33CC"/>
                </a:solidFill>
                <a:latin typeface="Times New Roman"/>
              </a:rPr>
              <a:t>ác thành phố lớn</a:t>
            </a:r>
            <a:endParaRPr lang="vi-VN" sz="4400">
              <a:solidFill>
                <a:srgbClr val="FF33CC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89611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Thường tập 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trung ở vùng ven 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biển,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ven sông lớn. </a:t>
            </a:r>
            <a:endParaRPr lang="vi-VN" sz="440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2667000"/>
            <a:ext cx="89611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Nơi 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đồng 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bằng rộng 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hí 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hậu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mát mẻ, điều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 hoà. </a:t>
            </a:r>
            <a:endParaRPr lang="vi-VN" sz="440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" y="4228743"/>
            <a:ext cx="90525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huận lợi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về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iao thông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hát triển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được nhiều ngành kinh tế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47" name="Group 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61630710"/>
              </p:ext>
            </p:extLst>
          </p:nvPr>
        </p:nvGraphicFramePr>
        <p:xfrm>
          <a:off x="228600" y="2431394"/>
          <a:ext cx="8763000" cy="4274206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788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Thành phố </a:t>
                      </a:r>
                    </a:p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Quốc gia )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Số dân </a:t>
                      </a:r>
                    </a:p>
                    <a:p>
                      <a:pPr algn="ctr" rtl="0"/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(triệu ng)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Thành phố </a:t>
                      </a:r>
                    </a:p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Quốc gia )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Số dân </a:t>
                      </a:r>
                    </a:p>
                    <a:p>
                      <a:pPr algn="ctr" rtl="0"/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t</a:t>
                      </a:r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riệu ng)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Thành phố </a:t>
                      </a:r>
                    </a:p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Quốc gia )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Số dân </a:t>
                      </a:r>
                    </a:p>
                    <a:p>
                      <a:pPr algn="ctr" rtl="0"/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(triệu ng)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364">
                <a:tc>
                  <a:txBody>
                    <a:bodyPr/>
                    <a:lstStyle/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1. Tô- ki-ô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(Nhật Bản)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2. Mum-bai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(Ấn Độ)</a:t>
                      </a:r>
                    </a:p>
                    <a:p>
                      <a:pPr rtl="0"/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3.Thượng hải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(Trung Quốc) 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4. Tê-hê-ran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(I – ran)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5. Niu Đê li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(Ấn Độ)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i="0" u="none" strike="noStrike" kern="1200" baseline="0" smtClean="0">
                          <a:solidFill>
                            <a:srgbClr val="FF33CC"/>
                          </a:solidFill>
                          <a:latin typeface="Times New Roman"/>
                        </a:rPr>
                        <a:t>13.3</a:t>
                      </a:r>
                    </a:p>
                    <a:p>
                      <a:pPr algn="ctr" rtl="0"/>
                      <a:endParaRPr lang="en-US" sz="2000" b="1" i="0" u="none" strike="noStrike" kern="1200" baseline="0" smtClean="0">
                        <a:solidFill>
                          <a:srgbClr val="FF33CC"/>
                        </a:solidFill>
                        <a:latin typeface="Times New Roman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000" b="1" i="0" u="none" strike="noStrike" kern="1200" baseline="0" smtClean="0">
                          <a:solidFill>
                            <a:srgbClr val="FF33CC"/>
                          </a:solidFill>
                          <a:latin typeface="Times New Roman"/>
                          <a:ea typeface="+mn-ea"/>
                          <a:cs typeface="+mn-cs"/>
                        </a:rPr>
                        <a:t>12.5</a:t>
                      </a:r>
                    </a:p>
                    <a:p>
                      <a:pPr algn="ctr" rtl="0"/>
                      <a:endParaRPr lang="en-US" sz="2000" b="1" i="0" u="none" strike="noStrike" kern="1200" baseline="0" smtClean="0">
                        <a:solidFill>
                          <a:srgbClr val="FF33CC"/>
                        </a:solidFill>
                        <a:latin typeface="Times New Roman"/>
                      </a:endParaRPr>
                    </a:p>
                    <a:p>
                      <a:pPr algn="ctr" rtl="0"/>
                      <a:r>
                        <a:rPr lang="en-US" sz="2000" b="1" i="0" u="none" strike="noStrike" kern="1200" baseline="0" smtClean="0">
                          <a:solidFill>
                            <a:srgbClr val="FF33CC"/>
                          </a:solidFill>
                          <a:latin typeface="Times New Roman"/>
                        </a:rPr>
                        <a:t>24.3</a:t>
                      </a:r>
                    </a:p>
                    <a:p>
                      <a:pPr algn="ctr" rtl="0"/>
                      <a:endParaRPr lang="en-US" sz="2000" b="1" i="0" u="none" strike="noStrike" kern="1200" baseline="0" smtClean="0">
                        <a:solidFill>
                          <a:srgbClr val="FF33CC"/>
                        </a:solidFill>
                        <a:latin typeface="Times New Roman"/>
                      </a:endParaRPr>
                    </a:p>
                    <a:p>
                      <a:pPr algn="ctr" rtl="0"/>
                      <a:r>
                        <a:rPr lang="en-US" sz="2000" b="1" i="0" u="none" strike="noStrike" kern="1200" baseline="0" smtClean="0">
                          <a:solidFill>
                            <a:srgbClr val="FF33CC"/>
                          </a:solidFill>
                          <a:latin typeface="Times New Roman"/>
                        </a:rPr>
                        <a:t>8.2</a:t>
                      </a:r>
                    </a:p>
                    <a:p>
                      <a:pPr algn="ctr" rtl="0"/>
                      <a:endParaRPr lang="en-US" sz="2000" b="1" i="0" u="none" strike="noStrike" kern="1200" baseline="0" smtClean="0">
                        <a:solidFill>
                          <a:srgbClr val="FF33CC"/>
                        </a:solidFill>
                        <a:latin typeface="Times New Roman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000" b="1" i="0" u="none" strike="noStrike" kern="1200" baseline="0" smtClean="0">
                          <a:solidFill>
                            <a:srgbClr val="FF33CC"/>
                          </a:solidFill>
                          <a:latin typeface="Times New Roman"/>
                          <a:ea typeface="+mn-ea"/>
                          <a:cs typeface="+mn-cs"/>
                        </a:rPr>
                        <a:t>18.0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6. Gia các ta</a:t>
                      </a:r>
                    </a:p>
                    <a:p>
                      <a:pPr rtl="0"/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Inđônesia )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7. Bắc Kinh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(TrungQuốc)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8. Ca- ra- si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Pa-ki-xtan )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9. Côn-ca-ta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Ấn Độ )</a:t>
                      </a:r>
                    </a:p>
                    <a:p>
                      <a:pPr rtl="0"/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10. Xơ - un 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Hàn Quốc )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i="0" u="none" strike="noStrike" kern="1200" baseline="0" smtClean="0">
                          <a:solidFill>
                            <a:srgbClr val="FF33CC"/>
                          </a:solidFill>
                          <a:latin typeface="Times New Roman"/>
                        </a:rPr>
                        <a:t>10.0</a:t>
                      </a:r>
                    </a:p>
                    <a:p>
                      <a:pPr algn="ctr" rtl="0"/>
                      <a:endParaRPr lang="en-US" sz="2000" b="1" i="0" u="none" strike="noStrike" kern="1200" baseline="0" smtClean="0">
                        <a:solidFill>
                          <a:srgbClr val="FF33CC"/>
                        </a:solidFill>
                        <a:latin typeface="Times New Roman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000" b="1" i="0" u="none" strike="noStrike" kern="1200" baseline="0" smtClean="0">
                          <a:solidFill>
                            <a:srgbClr val="FF33CC"/>
                          </a:solidFill>
                          <a:latin typeface="Times New Roman"/>
                          <a:ea typeface="+mn-ea"/>
                          <a:cs typeface="+mn-cs"/>
                        </a:rPr>
                        <a:t>21.5</a:t>
                      </a:r>
                    </a:p>
                    <a:p>
                      <a:pPr algn="ctr" rtl="0"/>
                      <a:endParaRPr lang="en-US" sz="2000" b="1" i="0" u="none" strike="noStrike" kern="1200" baseline="0" smtClean="0">
                        <a:solidFill>
                          <a:srgbClr val="FF33CC"/>
                        </a:solidFill>
                        <a:latin typeface="Times New Roman"/>
                      </a:endParaRPr>
                    </a:p>
                    <a:p>
                      <a:pPr algn="ctr" rtl="0"/>
                      <a:r>
                        <a:rPr lang="en-US" sz="2000" b="1" i="0" u="none" strike="noStrike" kern="1200" baseline="0" smtClean="0">
                          <a:solidFill>
                            <a:srgbClr val="FF33CC"/>
                          </a:solidFill>
                          <a:latin typeface="Times New Roman"/>
                        </a:rPr>
                        <a:t>27.5</a:t>
                      </a:r>
                    </a:p>
                    <a:p>
                      <a:pPr algn="ctr" rtl="0"/>
                      <a:endParaRPr lang="en-US" sz="2000" b="1" i="0" u="none" strike="noStrike" kern="1200" baseline="0" smtClean="0">
                        <a:solidFill>
                          <a:srgbClr val="FF33CC"/>
                        </a:solidFill>
                        <a:latin typeface="Times New Roman"/>
                      </a:endParaRPr>
                    </a:p>
                    <a:p>
                      <a:pPr algn="ctr" rtl="0"/>
                      <a:r>
                        <a:rPr lang="en-US" sz="2000" b="1" i="0" u="none" strike="noStrike" kern="1200" baseline="0" smtClean="0">
                          <a:solidFill>
                            <a:srgbClr val="FF33CC"/>
                          </a:solidFill>
                          <a:latin typeface="Times New Roman"/>
                        </a:rPr>
                        <a:t>15.0</a:t>
                      </a:r>
                    </a:p>
                    <a:p>
                      <a:pPr algn="ctr" rtl="0"/>
                      <a:endParaRPr lang="en-US" sz="2000" b="1" i="0" u="none" strike="noStrike" kern="1200" baseline="0" smtClean="0">
                        <a:solidFill>
                          <a:srgbClr val="FF33CC"/>
                        </a:solidFill>
                        <a:latin typeface="Times New Roman"/>
                      </a:endParaRPr>
                    </a:p>
                    <a:p>
                      <a:pPr algn="ctr" rtl="0"/>
                      <a:r>
                        <a:rPr lang="en-US" sz="2000" b="1" i="0" u="none" strike="noStrike" kern="1200" baseline="0" smtClean="0">
                          <a:solidFill>
                            <a:srgbClr val="FF33CC"/>
                          </a:solidFill>
                          <a:latin typeface="Times New Roman"/>
                        </a:rPr>
                        <a:t>10.0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11. Đắc - ca</a:t>
                      </a:r>
                    </a:p>
                    <a:p>
                      <a:pPr rtl="0"/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(Băng la đét)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12. Ma-ni-la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Phi lip pin )</a:t>
                      </a:r>
                    </a:p>
                    <a:p>
                      <a:pPr rtl="0"/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13. Bát - đa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I - rắc )</a:t>
                      </a:r>
                    </a:p>
                    <a:p>
                      <a:pPr rtl="0"/>
                      <a:r>
                        <a:rPr lang="vi-VN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14.Băng cốc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( Thái Lan )</a:t>
                      </a:r>
                    </a:p>
                    <a:p>
                      <a:pPr rtl="0"/>
                      <a:r>
                        <a:rPr lang="en-US" sz="2000" b="0" i="0" u="none" strike="noStrike" kern="1200" baseline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15.TP Hồ Chí Minh ( VN )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i="0" u="none" strike="noStrike" kern="1200" baseline="0" smtClean="0">
                          <a:solidFill>
                            <a:srgbClr val="FF33CC"/>
                          </a:solidFill>
                          <a:latin typeface="Times New Roman"/>
                        </a:rPr>
                        <a:t>13.1</a:t>
                      </a:r>
                    </a:p>
                    <a:p>
                      <a:pPr algn="ctr" rtl="0"/>
                      <a:endParaRPr lang="en-US" sz="2000" b="1" i="0" u="none" strike="noStrike" kern="1200" baseline="0" smtClean="0">
                        <a:solidFill>
                          <a:srgbClr val="FF33CC"/>
                        </a:solidFill>
                        <a:latin typeface="Times New Roman"/>
                      </a:endParaRPr>
                    </a:p>
                    <a:p>
                      <a:pPr algn="ctr" rtl="0"/>
                      <a:r>
                        <a:rPr lang="en-US" sz="2000" b="1" i="0" u="none" strike="noStrike" kern="1200" baseline="0" smtClean="0">
                          <a:solidFill>
                            <a:srgbClr val="FF33CC"/>
                          </a:solidFill>
                          <a:latin typeface="Times New Roman"/>
                        </a:rPr>
                        <a:t>12.9</a:t>
                      </a:r>
                    </a:p>
                    <a:p>
                      <a:pPr algn="ctr" rtl="0"/>
                      <a:endParaRPr lang="en-US" sz="2000" b="1" i="0" u="none" strike="noStrike" kern="1200" baseline="0" smtClean="0">
                        <a:solidFill>
                          <a:srgbClr val="FF33CC"/>
                        </a:solidFill>
                        <a:latin typeface="Times New Roman"/>
                      </a:endParaRPr>
                    </a:p>
                    <a:p>
                      <a:pPr algn="ctr" rtl="0"/>
                      <a:r>
                        <a:rPr lang="en-US" sz="2000" b="1" i="0" u="none" strike="noStrike" kern="1200" baseline="0" smtClean="0">
                          <a:solidFill>
                            <a:srgbClr val="FF33CC"/>
                          </a:solidFill>
                          <a:latin typeface="Times New Roman"/>
                        </a:rPr>
                        <a:t>7.2</a:t>
                      </a:r>
                    </a:p>
                    <a:p>
                      <a:pPr algn="ctr" rtl="0"/>
                      <a:endParaRPr lang="en-US" sz="2000" b="1" i="0" u="none" strike="noStrike" kern="1200" baseline="0" smtClean="0">
                        <a:solidFill>
                          <a:srgbClr val="FF33CC"/>
                        </a:solidFill>
                        <a:latin typeface="Times New Roman"/>
                      </a:endParaRPr>
                    </a:p>
                    <a:p>
                      <a:pPr algn="ctr" rtl="0"/>
                      <a:r>
                        <a:rPr lang="en-US" sz="2000" b="1" i="0" u="none" strike="noStrike" kern="1200" baseline="0" smtClean="0">
                          <a:solidFill>
                            <a:srgbClr val="FF33CC"/>
                          </a:solidFill>
                          <a:latin typeface="Times New Roman"/>
                        </a:rPr>
                        <a:t>8.3</a:t>
                      </a:r>
                    </a:p>
                    <a:p>
                      <a:pPr algn="ctr" rtl="0"/>
                      <a:endParaRPr lang="en-US" sz="2000" b="1" i="0" u="none" strike="noStrike" kern="1200" baseline="0" smtClean="0">
                        <a:solidFill>
                          <a:srgbClr val="FF33CC"/>
                        </a:solidFill>
                        <a:latin typeface="Times New Roman"/>
                      </a:endParaRPr>
                    </a:p>
                    <a:p>
                      <a:pPr algn="ctr" rtl="0"/>
                      <a:r>
                        <a:rPr lang="en-US" sz="2000" b="1" i="0" u="none" strike="noStrike" kern="1200" baseline="0" smtClean="0">
                          <a:solidFill>
                            <a:srgbClr val="FF33CC"/>
                          </a:solidFill>
                          <a:latin typeface="Times New Roman"/>
                        </a:rPr>
                        <a:t>9.0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0" y="914400"/>
            <a:ext cx="90525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ố dân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các</a:t>
            </a:r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hành </a:t>
            </a:r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 lớn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của c</a:t>
            </a:r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hâu Á  năm 20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15 (số liệu Bách khoa toàn thư)</a:t>
            </a:r>
            <a:endParaRPr lang="vi-VN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" y="76200"/>
            <a:ext cx="71881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48400" algn="l"/>
              </a:tabLst>
              <a:defRPr/>
            </a:pPr>
            <a:r>
              <a:rPr kumimoji="0" lang="en-US" sz="4200" b="1" u="none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en-US" sz="4200" b="1" u="sng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 thành phố lớn ở châu Á</a:t>
            </a:r>
          </a:p>
        </p:txBody>
      </p:sp>
    </p:spTree>
    <p:extLst>
      <p:ext uri="{BB962C8B-B14F-4D97-AF65-F5344CB8AC3E}">
        <p14:creationId xmlns:p14="http://schemas.microsoft.com/office/powerpoint/2010/main" val="13584890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827</Words>
  <Application>Microsoft Office PowerPoint</Application>
  <PresentationFormat>On-screen Show (4:3)</PresentationFormat>
  <Paragraphs>190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Tommy_Phan</dc:creator>
  <cp:lastModifiedBy>ASUS</cp:lastModifiedBy>
  <cp:revision>38</cp:revision>
  <dcterms:created xsi:type="dcterms:W3CDTF">2020-10-11T12:12:34Z</dcterms:created>
  <dcterms:modified xsi:type="dcterms:W3CDTF">2022-01-12T04:30:20Z</dcterms:modified>
</cp:coreProperties>
</file>