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527" r:id="rId2"/>
    <p:sldId id="259" r:id="rId3"/>
    <p:sldId id="268" r:id="rId4"/>
    <p:sldId id="256" r:id="rId5"/>
    <p:sldId id="258" r:id="rId6"/>
    <p:sldId id="267" r:id="rId7"/>
    <p:sldId id="265" r:id="rId8"/>
    <p:sldId id="277" r:id="rId9"/>
    <p:sldId id="524" r:id="rId10"/>
    <p:sldId id="525" r:id="rId11"/>
    <p:sldId id="272" r:id="rId12"/>
    <p:sldId id="271" r:id="rId13"/>
    <p:sldId id="273" r:id="rId14"/>
    <p:sldId id="526" r:id="rId15"/>
    <p:sldId id="274" r:id="rId16"/>
    <p:sldId id="266" r:id="rId17"/>
    <p:sldId id="276" r:id="rId18"/>
    <p:sldId id="264" r:id="rId19"/>
    <p:sldId id="269" r:id="rId20"/>
    <p:sldId id="27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3807" autoAdjust="0"/>
  </p:normalViewPr>
  <p:slideViewPr>
    <p:cSldViewPr snapToGrid="0">
      <p:cViewPr varScale="1">
        <p:scale>
          <a:sx n="91" d="100"/>
          <a:sy n="91" d="100"/>
        </p:scale>
        <p:origin x="208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419D70-20D0-4932-AD81-5F8711809D7E}" type="doc">
      <dgm:prSet loTypeId="urn:microsoft.com/office/officeart/2005/8/layout/vList3" loCatId="list" qsTypeId="urn:microsoft.com/office/officeart/2005/8/quickstyle/simple1" qsCatId="simple" csTypeId="urn:microsoft.com/office/officeart/2005/8/colors/colorful5" csCatId="colorful" phldr="1"/>
      <dgm:spPr/>
    </dgm:pt>
    <dgm:pt modelId="{D72F0DF1-295D-468B-B804-CF778CE8196E}">
      <dgm:prSet phldrT="[Text]" custT="1"/>
      <dgm:spPr>
        <a:solidFill>
          <a:srgbClr val="0070C0"/>
        </a:solidFill>
      </dgm:spPr>
      <dgm:t>
        <a:bodyPr/>
        <a:lstStyle/>
        <a:p>
          <a:pPr algn="l">
            <a:lnSpc>
              <a:spcPct val="110000"/>
            </a:lnSpc>
            <a:spcAft>
              <a:spcPts val="0"/>
            </a:spcAft>
          </a:pPr>
          <a:r>
            <a:rPr lang="en-US" sz="2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Trình</a:t>
          </a:r>
          <a:r>
            <a: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bày</a:t>
          </a:r>
          <a:r>
            <a: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được</a:t>
          </a:r>
          <a:r>
            <a: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đặc</a:t>
          </a:r>
          <a:r>
            <a: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điểm</a:t>
          </a:r>
          <a:r>
            <a: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chung</a:t>
          </a:r>
          <a:r>
            <a: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của</a:t>
          </a:r>
          <a:r>
            <a: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dân</a:t>
          </a:r>
          <a:r>
            <a: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số</a:t>
          </a:r>
          <a:r>
            <a: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các</a:t>
          </a:r>
          <a:r>
            <a: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nước</a:t>
          </a:r>
          <a:r>
            <a: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thuộc</a:t>
          </a:r>
          <a:r>
            <a: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môi</a:t>
          </a:r>
          <a:r>
            <a: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trường</a:t>
          </a:r>
          <a:r>
            <a: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thuộc</a:t>
          </a:r>
          <a:r>
            <a: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đới</a:t>
          </a:r>
          <a:r>
            <a: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nóng</a:t>
          </a:r>
          <a:r>
            <a: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.</a:t>
          </a:r>
          <a:endParaRPr lang="en-US" sz="28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1E6899F-A025-4686-BC4F-0ECBFDA966D7}" type="parTrans" cxnId="{89FE9135-E4AD-4DE7-BC63-1E939D372F0C}">
      <dgm:prSet/>
      <dgm:spPr/>
      <dgm:t>
        <a:bodyPr/>
        <a:lstStyle/>
        <a:p>
          <a:pPr>
            <a:lnSpc>
              <a:spcPct val="110000"/>
            </a:lnSpc>
          </a:pPr>
          <a:endParaRPr lang="en-US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2F47D8-21D0-4025-831B-B65B759CA18E}" type="sibTrans" cxnId="{89FE9135-E4AD-4DE7-BC63-1E939D372F0C}">
      <dgm:prSet/>
      <dgm:spPr/>
      <dgm:t>
        <a:bodyPr/>
        <a:lstStyle/>
        <a:p>
          <a:pPr>
            <a:lnSpc>
              <a:spcPct val="110000"/>
            </a:lnSpc>
          </a:pPr>
          <a:endParaRPr lang="en-US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384BE5-6199-4167-AF8D-5E1365BB8646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pPr algn="l">
            <a:lnSpc>
              <a:spcPct val="110000"/>
            </a:lnSpc>
            <a:spcAft>
              <a:spcPts val="0"/>
            </a:spcAft>
          </a:pPr>
          <a:r>
            <a:rPr lang="en-US" sz="2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Đánh</a:t>
          </a:r>
          <a:r>
            <a: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giá</a:t>
          </a:r>
          <a:r>
            <a: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được</a:t>
          </a:r>
          <a:r>
            <a: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nguyên</a:t>
          </a:r>
          <a:r>
            <a: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nhân</a:t>
          </a:r>
          <a:r>
            <a: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, </a:t>
          </a:r>
          <a:r>
            <a:rPr lang="en-US" sz="2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hậu</a:t>
          </a:r>
          <a:r>
            <a: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quả</a:t>
          </a:r>
          <a:r>
            <a: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của</a:t>
          </a:r>
          <a:r>
            <a: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việc</a:t>
          </a:r>
          <a:r>
            <a: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dân</a:t>
          </a:r>
          <a:r>
            <a: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số</a:t>
          </a:r>
          <a:r>
            <a: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tăng</a:t>
          </a:r>
          <a:r>
            <a: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nhanh</a:t>
          </a:r>
          <a:r>
            <a: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.</a:t>
          </a:r>
          <a:endParaRPr lang="en-US" sz="28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8CA26EA-85A5-4EC7-AD5F-5CD8900D4190}" type="parTrans" cxnId="{CA86E9E1-3E80-4F38-87AA-68782AF2AF3B}">
      <dgm:prSet/>
      <dgm:spPr/>
      <dgm:t>
        <a:bodyPr/>
        <a:lstStyle/>
        <a:p>
          <a:pPr>
            <a:lnSpc>
              <a:spcPct val="110000"/>
            </a:lnSpc>
          </a:pPr>
          <a:endParaRPr lang="en-US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1E61FA-5813-4E7C-A667-E70C7CC26DBC}" type="sibTrans" cxnId="{CA86E9E1-3E80-4F38-87AA-68782AF2AF3B}">
      <dgm:prSet/>
      <dgm:spPr/>
      <dgm:t>
        <a:bodyPr/>
        <a:lstStyle/>
        <a:p>
          <a:pPr>
            <a:lnSpc>
              <a:spcPct val="110000"/>
            </a:lnSpc>
          </a:pPr>
          <a:endParaRPr lang="en-US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737CFD-9D9B-495F-9269-164CE7F731D2}">
      <dgm:prSet phldrT="[Text]" custT="1"/>
      <dgm:spPr>
        <a:solidFill>
          <a:srgbClr val="00B050"/>
        </a:solidFill>
      </dgm:spPr>
      <dgm:t>
        <a:bodyPr/>
        <a:lstStyle/>
        <a:p>
          <a:pPr algn="l">
            <a:lnSpc>
              <a:spcPct val="110000"/>
            </a:lnSpc>
            <a:spcAft>
              <a:spcPts val="0"/>
            </a:spcAft>
          </a:pPr>
          <a:r>
            <a:rPr lang="en-US" sz="2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Xây</a:t>
          </a:r>
          <a:r>
            <a: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dựng</a:t>
          </a:r>
          <a:r>
            <a: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sơ</a:t>
          </a:r>
          <a:r>
            <a: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đồ</a:t>
          </a:r>
          <a:r>
            <a: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kiến</a:t>
          </a:r>
          <a:r>
            <a: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thức</a:t>
          </a:r>
          <a:r>
            <a: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dân</a:t>
          </a:r>
          <a:r>
            <a: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số</a:t>
          </a:r>
          <a:r>
            <a: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, </a:t>
          </a:r>
          <a:r>
            <a:rPr lang="en-US" sz="2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tác</a:t>
          </a:r>
          <a:r>
            <a: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động</a:t>
          </a:r>
          <a:endParaRPr lang="en-US" sz="2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algn="l">
            <a:lnSpc>
              <a:spcPct val="110000"/>
            </a:lnSpc>
            <a:spcAft>
              <a:spcPts val="0"/>
            </a:spcAft>
          </a:pPr>
          <a:r>
            <a:rPr lang="en-US" sz="2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Đề</a:t>
          </a:r>
          <a:r>
            <a: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xuất</a:t>
          </a:r>
          <a:r>
            <a: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giải</a:t>
          </a:r>
          <a:r>
            <a: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pháp</a:t>
          </a:r>
          <a:r>
            <a: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nhằm</a:t>
          </a:r>
          <a:r>
            <a: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giải</a:t>
          </a:r>
          <a:r>
            <a: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quyết</a:t>
          </a:r>
          <a:r>
            <a: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những</a:t>
          </a:r>
          <a:r>
            <a: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vấn</a:t>
          </a:r>
          <a:r>
            <a: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đề</a:t>
          </a:r>
          <a:r>
            <a: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dân</a:t>
          </a:r>
          <a:r>
            <a: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số</a:t>
          </a:r>
          <a:endParaRPr lang="en-US" sz="28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1C701C6-EF9E-4205-A5C4-637FD92A89F2}" type="parTrans" cxnId="{90BE2AF4-D8FB-4D3E-8B43-651E33C49922}">
      <dgm:prSet/>
      <dgm:spPr/>
      <dgm:t>
        <a:bodyPr/>
        <a:lstStyle/>
        <a:p>
          <a:pPr>
            <a:lnSpc>
              <a:spcPct val="110000"/>
            </a:lnSpc>
          </a:pPr>
          <a:endParaRPr lang="en-US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E525AB-5C21-40E7-BEF8-640BA6E8818D}" type="sibTrans" cxnId="{90BE2AF4-D8FB-4D3E-8B43-651E33C49922}">
      <dgm:prSet/>
      <dgm:spPr/>
      <dgm:t>
        <a:bodyPr/>
        <a:lstStyle/>
        <a:p>
          <a:pPr>
            <a:lnSpc>
              <a:spcPct val="110000"/>
            </a:lnSpc>
          </a:pPr>
          <a:endParaRPr lang="en-US" sz="2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2D7A1B-1EBC-4EC9-962D-8C8DA29ACAE8}" type="pres">
      <dgm:prSet presAssocID="{78419D70-20D0-4932-AD81-5F8711809D7E}" presName="linearFlow" presStyleCnt="0">
        <dgm:presLayoutVars>
          <dgm:dir/>
          <dgm:resizeHandles val="exact"/>
        </dgm:presLayoutVars>
      </dgm:prSet>
      <dgm:spPr/>
    </dgm:pt>
    <dgm:pt modelId="{4E7613DE-95B1-4EEA-9349-20F54209AC5D}" type="pres">
      <dgm:prSet presAssocID="{D72F0DF1-295D-468B-B804-CF778CE8196E}" presName="composite" presStyleCnt="0"/>
      <dgm:spPr/>
    </dgm:pt>
    <dgm:pt modelId="{D0436910-53F9-4DE6-A551-0166D0526F98}" type="pres">
      <dgm:prSet presAssocID="{D72F0DF1-295D-468B-B804-CF778CE8196E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6713E28-498B-4031-A94A-CD657679CA4E}" type="pres">
      <dgm:prSet presAssocID="{D72F0DF1-295D-468B-B804-CF778CE8196E}" presName="txShp" presStyleLbl="node1" presStyleIdx="0" presStyleCnt="3">
        <dgm:presLayoutVars>
          <dgm:bulletEnabled val="1"/>
        </dgm:presLayoutVars>
      </dgm:prSet>
      <dgm:spPr/>
    </dgm:pt>
    <dgm:pt modelId="{39BC1F76-4C1B-4C96-A1A4-688EF5A36D0E}" type="pres">
      <dgm:prSet presAssocID="{012F47D8-21D0-4025-831B-B65B759CA18E}" presName="spacing" presStyleCnt="0"/>
      <dgm:spPr/>
    </dgm:pt>
    <dgm:pt modelId="{B0B5E510-6110-40C0-A506-07B9B516A7DF}" type="pres">
      <dgm:prSet presAssocID="{10384BE5-6199-4167-AF8D-5E1365BB8646}" presName="composite" presStyleCnt="0"/>
      <dgm:spPr/>
    </dgm:pt>
    <dgm:pt modelId="{B45233E6-51DE-4381-A963-8BF014F19912}" type="pres">
      <dgm:prSet presAssocID="{10384BE5-6199-4167-AF8D-5E1365BB8646}" presName="imgShp" presStyleLbl="fgImgPlace1" presStyleIdx="1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15F7E7C-5A8D-4A94-B578-88A270DF1D51}" type="pres">
      <dgm:prSet presAssocID="{10384BE5-6199-4167-AF8D-5E1365BB8646}" presName="txShp" presStyleLbl="node1" presStyleIdx="1" presStyleCnt="3">
        <dgm:presLayoutVars>
          <dgm:bulletEnabled val="1"/>
        </dgm:presLayoutVars>
      </dgm:prSet>
      <dgm:spPr/>
    </dgm:pt>
    <dgm:pt modelId="{699A104C-93F1-4609-9E31-C0A3657A43FE}" type="pres">
      <dgm:prSet presAssocID="{961E61FA-5813-4E7C-A667-E70C7CC26DBC}" presName="spacing" presStyleCnt="0"/>
      <dgm:spPr/>
    </dgm:pt>
    <dgm:pt modelId="{843EEAAF-8C55-4DB8-8A0C-569B1967F660}" type="pres">
      <dgm:prSet presAssocID="{8F737CFD-9D9B-495F-9269-164CE7F731D2}" presName="composite" presStyleCnt="0"/>
      <dgm:spPr/>
    </dgm:pt>
    <dgm:pt modelId="{E77E79EB-32E1-4A36-B3E4-DCD7CDDBD4B1}" type="pres">
      <dgm:prSet presAssocID="{8F737CFD-9D9B-495F-9269-164CE7F731D2}" presName="imgShp" presStyleLbl="fgImgPlace1" presStyleIdx="2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437675A-8AC2-48D6-82FA-5F0C7E61012E}" type="pres">
      <dgm:prSet presAssocID="{8F737CFD-9D9B-495F-9269-164CE7F731D2}" presName="txShp" presStyleLbl="node1" presStyleIdx="2" presStyleCnt="3">
        <dgm:presLayoutVars>
          <dgm:bulletEnabled val="1"/>
        </dgm:presLayoutVars>
      </dgm:prSet>
      <dgm:spPr/>
    </dgm:pt>
  </dgm:ptLst>
  <dgm:cxnLst>
    <dgm:cxn modelId="{89FE9135-E4AD-4DE7-BC63-1E939D372F0C}" srcId="{78419D70-20D0-4932-AD81-5F8711809D7E}" destId="{D72F0DF1-295D-468B-B804-CF778CE8196E}" srcOrd="0" destOrd="0" parTransId="{91E6899F-A025-4686-BC4F-0ECBFDA966D7}" sibTransId="{012F47D8-21D0-4025-831B-B65B759CA18E}"/>
    <dgm:cxn modelId="{3D43FE61-1E0A-40B1-BD85-0E57EDB521F8}" type="presOf" srcId="{D72F0DF1-295D-468B-B804-CF778CE8196E}" destId="{A6713E28-498B-4031-A94A-CD657679CA4E}" srcOrd="0" destOrd="0" presId="urn:microsoft.com/office/officeart/2005/8/layout/vList3"/>
    <dgm:cxn modelId="{03B02999-2B24-4136-8446-A9481069B963}" type="presOf" srcId="{8F737CFD-9D9B-495F-9269-164CE7F731D2}" destId="{6437675A-8AC2-48D6-82FA-5F0C7E61012E}" srcOrd="0" destOrd="0" presId="urn:microsoft.com/office/officeart/2005/8/layout/vList3"/>
    <dgm:cxn modelId="{F74DD9CD-6C3C-422D-B737-47C960B4E189}" type="presOf" srcId="{78419D70-20D0-4932-AD81-5F8711809D7E}" destId="{7D2D7A1B-1EBC-4EC9-962D-8C8DA29ACAE8}" srcOrd="0" destOrd="0" presId="urn:microsoft.com/office/officeart/2005/8/layout/vList3"/>
    <dgm:cxn modelId="{DADB4ED2-4F34-48DB-9AFC-A7B38974BE64}" type="presOf" srcId="{10384BE5-6199-4167-AF8D-5E1365BB8646}" destId="{D15F7E7C-5A8D-4A94-B578-88A270DF1D51}" srcOrd="0" destOrd="0" presId="urn:microsoft.com/office/officeart/2005/8/layout/vList3"/>
    <dgm:cxn modelId="{CA86E9E1-3E80-4F38-87AA-68782AF2AF3B}" srcId="{78419D70-20D0-4932-AD81-5F8711809D7E}" destId="{10384BE5-6199-4167-AF8D-5E1365BB8646}" srcOrd="1" destOrd="0" parTransId="{D8CA26EA-85A5-4EC7-AD5F-5CD8900D4190}" sibTransId="{961E61FA-5813-4E7C-A667-E70C7CC26DBC}"/>
    <dgm:cxn modelId="{90BE2AF4-D8FB-4D3E-8B43-651E33C49922}" srcId="{78419D70-20D0-4932-AD81-5F8711809D7E}" destId="{8F737CFD-9D9B-495F-9269-164CE7F731D2}" srcOrd="2" destOrd="0" parTransId="{51C701C6-EF9E-4205-A5C4-637FD92A89F2}" sibTransId="{F3E525AB-5C21-40E7-BEF8-640BA6E8818D}"/>
    <dgm:cxn modelId="{72581591-ECAA-4069-AB86-D0B853DA4E0F}" type="presParOf" srcId="{7D2D7A1B-1EBC-4EC9-962D-8C8DA29ACAE8}" destId="{4E7613DE-95B1-4EEA-9349-20F54209AC5D}" srcOrd="0" destOrd="0" presId="urn:microsoft.com/office/officeart/2005/8/layout/vList3"/>
    <dgm:cxn modelId="{07AD7B16-93F6-47D9-A4CC-FF227DE63F57}" type="presParOf" srcId="{4E7613DE-95B1-4EEA-9349-20F54209AC5D}" destId="{D0436910-53F9-4DE6-A551-0166D0526F98}" srcOrd="0" destOrd="0" presId="urn:microsoft.com/office/officeart/2005/8/layout/vList3"/>
    <dgm:cxn modelId="{C43E73E4-865F-4ACE-AE0E-BAC58B81DAC4}" type="presParOf" srcId="{4E7613DE-95B1-4EEA-9349-20F54209AC5D}" destId="{A6713E28-498B-4031-A94A-CD657679CA4E}" srcOrd="1" destOrd="0" presId="urn:microsoft.com/office/officeart/2005/8/layout/vList3"/>
    <dgm:cxn modelId="{026D48FB-B72E-4BDF-A5C8-2EB395AC3451}" type="presParOf" srcId="{7D2D7A1B-1EBC-4EC9-962D-8C8DA29ACAE8}" destId="{39BC1F76-4C1B-4C96-A1A4-688EF5A36D0E}" srcOrd="1" destOrd="0" presId="urn:microsoft.com/office/officeart/2005/8/layout/vList3"/>
    <dgm:cxn modelId="{DF989705-BAA8-49D3-91DD-EF28C349B7AC}" type="presParOf" srcId="{7D2D7A1B-1EBC-4EC9-962D-8C8DA29ACAE8}" destId="{B0B5E510-6110-40C0-A506-07B9B516A7DF}" srcOrd="2" destOrd="0" presId="urn:microsoft.com/office/officeart/2005/8/layout/vList3"/>
    <dgm:cxn modelId="{ACEB124F-9C39-4827-93C8-0400B1ADBA32}" type="presParOf" srcId="{B0B5E510-6110-40C0-A506-07B9B516A7DF}" destId="{B45233E6-51DE-4381-A963-8BF014F19912}" srcOrd="0" destOrd="0" presId="urn:microsoft.com/office/officeart/2005/8/layout/vList3"/>
    <dgm:cxn modelId="{56C5B825-F0EF-4D70-A2AD-FA5E4E54E97B}" type="presParOf" srcId="{B0B5E510-6110-40C0-A506-07B9B516A7DF}" destId="{D15F7E7C-5A8D-4A94-B578-88A270DF1D51}" srcOrd="1" destOrd="0" presId="urn:microsoft.com/office/officeart/2005/8/layout/vList3"/>
    <dgm:cxn modelId="{725D5CE9-EDF1-40AE-BA33-070FBE15A345}" type="presParOf" srcId="{7D2D7A1B-1EBC-4EC9-962D-8C8DA29ACAE8}" destId="{699A104C-93F1-4609-9E31-C0A3657A43FE}" srcOrd="3" destOrd="0" presId="urn:microsoft.com/office/officeart/2005/8/layout/vList3"/>
    <dgm:cxn modelId="{D3BB14C5-1B84-4502-A3D8-57FE2C300F30}" type="presParOf" srcId="{7D2D7A1B-1EBC-4EC9-962D-8C8DA29ACAE8}" destId="{843EEAAF-8C55-4DB8-8A0C-569B1967F660}" srcOrd="4" destOrd="0" presId="urn:microsoft.com/office/officeart/2005/8/layout/vList3"/>
    <dgm:cxn modelId="{94A1EAE0-7C75-467C-9476-130BA1D84FA2}" type="presParOf" srcId="{843EEAAF-8C55-4DB8-8A0C-569B1967F660}" destId="{E77E79EB-32E1-4A36-B3E4-DCD7CDDBD4B1}" srcOrd="0" destOrd="0" presId="urn:microsoft.com/office/officeart/2005/8/layout/vList3"/>
    <dgm:cxn modelId="{A8BD0AC1-A2A2-491A-B08A-922904F9D07A}" type="presParOf" srcId="{843EEAAF-8C55-4DB8-8A0C-569B1967F660}" destId="{6437675A-8AC2-48D6-82FA-5F0C7E61012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713E28-498B-4031-A94A-CD657679CA4E}">
      <dsp:nvSpPr>
        <dsp:cNvPr id="0" name=""/>
        <dsp:cNvSpPr/>
      </dsp:nvSpPr>
      <dsp:spPr>
        <a:xfrm rot="10800000">
          <a:off x="2590045" y="2508"/>
          <a:ext cx="8588626" cy="1706979"/>
        </a:xfrm>
        <a:prstGeom prst="homePlat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52731" tIns="106680" rIns="199136" bIns="106680" numCol="1" spcCol="1270" anchor="ctr" anchorCtr="0">
          <a:noAutofit/>
        </a:bodyPr>
        <a:lstStyle/>
        <a:p>
          <a:pPr marL="0" lvl="0" indent="0" algn="l" defTabSz="1244600">
            <a:lnSpc>
              <a:spcPct val="11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Trình</a:t>
          </a:r>
          <a:r>
            <a:rPr lang="en-US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bày</a:t>
          </a:r>
          <a:r>
            <a:rPr lang="en-US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được</a:t>
          </a:r>
          <a:r>
            <a:rPr lang="en-US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đặc</a:t>
          </a:r>
          <a:r>
            <a:rPr lang="en-US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điểm</a:t>
          </a:r>
          <a:r>
            <a:rPr lang="en-US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chung</a:t>
          </a:r>
          <a:r>
            <a:rPr lang="en-US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của</a:t>
          </a:r>
          <a:r>
            <a:rPr lang="en-US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dân</a:t>
          </a:r>
          <a:r>
            <a:rPr lang="en-US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số</a:t>
          </a:r>
          <a:r>
            <a:rPr lang="en-US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các</a:t>
          </a:r>
          <a:r>
            <a:rPr lang="en-US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nước</a:t>
          </a:r>
          <a:r>
            <a:rPr lang="en-US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thuộc</a:t>
          </a:r>
          <a:r>
            <a:rPr lang="en-US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môi</a:t>
          </a:r>
          <a:r>
            <a:rPr lang="en-US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trường</a:t>
          </a:r>
          <a:r>
            <a:rPr lang="en-US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thuộc</a:t>
          </a:r>
          <a:r>
            <a:rPr lang="en-US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đới</a:t>
          </a:r>
          <a:r>
            <a:rPr lang="en-US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nóng</a:t>
          </a:r>
          <a:r>
            <a:rPr lang="en-US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.</a:t>
          </a:r>
          <a:endParaRPr lang="en-US" sz="28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10800000">
        <a:off x="3016790" y="2508"/>
        <a:ext cx="8161881" cy="1706979"/>
      </dsp:txXfrm>
    </dsp:sp>
    <dsp:sp modelId="{D0436910-53F9-4DE6-A551-0166D0526F98}">
      <dsp:nvSpPr>
        <dsp:cNvPr id="0" name=""/>
        <dsp:cNvSpPr/>
      </dsp:nvSpPr>
      <dsp:spPr>
        <a:xfrm>
          <a:off x="1736555" y="2508"/>
          <a:ext cx="1706979" cy="170697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5F7E7C-5A8D-4A94-B578-88A270DF1D51}">
      <dsp:nvSpPr>
        <dsp:cNvPr id="0" name=""/>
        <dsp:cNvSpPr/>
      </dsp:nvSpPr>
      <dsp:spPr>
        <a:xfrm rot="10800000">
          <a:off x="2590045" y="2219034"/>
          <a:ext cx="8588626" cy="1706979"/>
        </a:xfrm>
        <a:prstGeom prst="homePlate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52731" tIns="106680" rIns="199136" bIns="106680" numCol="1" spcCol="1270" anchor="ctr" anchorCtr="0">
          <a:noAutofit/>
        </a:bodyPr>
        <a:lstStyle/>
        <a:p>
          <a:pPr marL="0" lvl="0" indent="0" algn="l" defTabSz="1244600">
            <a:lnSpc>
              <a:spcPct val="11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Đánh</a:t>
          </a:r>
          <a:r>
            <a:rPr lang="en-US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giá</a:t>
          </a:r>
          <a:r>
            <a:rPr lang="en-US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được</a:t>
          </a:r>
          <a:r>
            <a:rPr lang="en-US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nguyên</a:t>
          </a:r>
          <a:r>
            <a:rPr lang="en-US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nhân</a:t>
          </a:r>
          <a:r>
            <a:rPr lang="en-US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, </a:t>
          </a:r>
          <a:r>
            <a:rPr lang="en-US" sz="2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hậu</a:t>
          </a:r>
          <a:r>
            <a:rPr lang="en-US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quả</a:t>
          </a:r>
          <a:r>
            <a:rPr lang="en-US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của</a:t>
          </a:r>
          <a:r>
            <a:rPr lang="en-US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việc</a:t>
          </a:r>
          <a:r>
            <a:rPr lang="en-US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dân</a:t>
          </a:r>
          <a:r>
            <a:rPr lang="en-US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số</a:t>
          </a:r>
          <a:r>
            <a:rPr lang="en-US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tăng</a:t>
          </a:r>
          <a:r>
            <a:rPr lang="en-US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nhanh</a:t>
          </a:r>
          <a:r>
            <a:rPr lang="en-US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.</a:t>
          </a:r>
          <a:endParaRPr lang="en-US" sz="28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10800000">
        <a:off x="3016790" y="2219034"/>
        <a:ext cx="8161881" cy="1706979"/>
      </dsp:txXfrm>
    </dsp:sp>
    <dsp:sp modelId="{B45233E6-51DE-4381-A963-8BF014F19912}">
      <dsp:nvSpPr>
        <dsp:cNvPr id="0" name=""/>
        <dsp:cNvSpPr/>
      </dsp:nvSpPr>
      <dsp:spPr>
        <a:xfrm>
          <a:off x="1736555" y="2219034"/>
          <a:ext cx="1706979" cy="170697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37675A-8AC2-48D6-82FA-5F0C7E61012E}">
      <dsp:nvSpPr>
        <dsp:cNvPr id="0" name=""/>
        <dsp:cNvSpPr/>
      </dsp:nvSpPr>
      <dsp:spPr>
        <a:xfrm rot="10800000">
          <a:off x="2590045" y="4435559"/>
          <a:ext cx="8588626" cy="1706979"/>
        </a:xfrm>
        <a:prstGeom prst="homePlat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52731" tIns="106680" rIns="199136" bIns="106680" numCol="1" spcCol="1270" anchor="ctr" anchorCtr="0">
          <a:noAutofit/>
        </a:bodyPr>
        <a:lstStyle/>
        <a:p>
          <a:pPr marL="0" lvl="0" indent="0" algn="l" defTabSz="1244600">
            <a:lnSpc>
              <a:spcPct val="11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Xây</a:t>
          </a:r>
          <a:r>
            <a:rPr lang="en-US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dựng</a:t>
          </a:r>
          <a:r>
            <a:rPr lang="en-US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sơ</a:t>
          </a:r>
          <a:r>
            <a:rPr lang="en-US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đồ</a:t>
          </a:r>
          <a:r>
            <a:rPr lang="en-US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kiến</a:t>
          </a:r>
          <a:r>
            <a:rPr lang="en-US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thức</a:t>
          </a:r>
          <a:r>
            <a:rPr lang="en-US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dân</a:t>
          </a:r>
          <a:r>
            <a:rPr lang="en-US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số</a:t>
          </a:r>
          <a:r>
            <a:rPr lang="en-US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, </a:t>
          </a:r>
          <a:r>
            <a:rPr lang="en-US" sz="2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tác</a:t>
          </a:r>
          <a:r>
            <a:rPr lang="en-US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động</a:t>
          </a:r>
          <a:endParaRPr lang="en-US" sz="2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0" lvl="0" indent="0" algn="l" defTabSz="1244600">
            <a:lnSpc>
              <a:spcPct val="11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Đề</a:t>
          </a:r>
          <a:r>
            <a:rPr lang="en-US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xuất</a:t>
          </a:r>
          <a:r>
            <a:rPr lang="en-US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giải</a:t>
          </a:r>
          <a:r>
            <a:rPr lang="en-US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pháp</a:t>
          </a:r>
          <a:r>
            <a:rPr lang="en-US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nhằm</a:t>
          </a:r>
          <a:r>
            <a:rPr lang="en-US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giải</a:t>
          </a:r>
          <a:r>
            <a:rPr lang="en-US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quyết</a:t>
          </a:r>
          <a:r>
            <a:rPr lang="en-US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những</a:t>
          </a:r>
          <a:r>
            <a:rPr lang="en-US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vấn</a:t>
          </a:r>
          <a:r>
            <a:rPr lang="en-US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đề</a:t>
          </a:r>
          <a:r>
            <a:rPr lang="en-US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dân</a:t>
          </a:r>
          <a:r>
            <a:rPr lang="en-US" sz="2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n-US" sz="2800" kern="1200" dirty="0" err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số</a:t>
          </a:r>
          <a:endParaRPr lang="en-US" sz="28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10800000">
        <a:off x="3016790" y="4435559"/>
        <a:ext cx="8161881" cy="1706979"/>
      </dsp:txXfrm>
    </dsp:sp>
    <dsp:sp modelId="{E77E79EB-32E1-4A36-B3E4-DCD7CDDBD4B1}">
      <dsp:nvSpPr>
        <dsp:cNvPr id="0" name=""/>
        <dsp:cNvSpPr/>
      </dsp:nvSpPr>
      <dsp:spPr>
        <a:xfrm>
          <a:off x="1736555" y="4435559"/>
          <a:ext cx="1706979" cy="170697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1FD0D-2656-4A44-970E-183BC902CB02}" type="datetimeFigureOut">
              <a:rPr lang="en-US" smtClean="0"/>
              <a:t>10/4/21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35060B-F4D4-44F5-8FD2-A9884EB41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87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làm</a:t>
            </a:r>
            <a:r>
              <a:rPr lang="en-US" dirty="0"/>
              <a:t> PHT </a:t>
            </a:r>
            <a:r>
              <a:rPr lang="en-US" dirty="0" err="1"/>
              <a:t>gửi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, HS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note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5060B-F4D4-44F5-8FD2-A9884EB4121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6933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chia </a:t>
            </a:r>
            <a:r>
              <a:rPr lang="en-US" dirty="0" err="1"/>
              <a:t>sẻ</a:t>
            </a:r>
            <a:r>
              <a:rPr lang="en-US" dirty="0"/>
              <a:t> ý </a:t>
            </a:r>
            <a:r>
              <a:rPr lang="en-US" dirty="0" err="1"/>
              <a:t>kiến</a:t>
            </a:r>
            <a:r>
              <a:rPr lang="en-US" dirty="0"/>
              <a:t>,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BVMT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5060B-F4D4-44F5-8FD2-A9884EB4121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8882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HS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sơ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,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VN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5060B-F4D4-44F5-8FD2-A9884EB4121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577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Lấy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VD </a:t>
            </a:r>
            <a:r>
              <a:rPr lang="en-US" dirty="0" err="1"/>
              <a:t>của</a:t>
            </a:r>
            <a:r>
              <a:rPr lang="en-US" dirty="0"/>
              <a:t> VN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 &gt;&gt;&gt;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dục</a:t>
            </a:r>
            <a:r>
              <a:rPr lang="en-US" dirty="0"/>
              <a:t> ý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, </a:t>
            </a:r>
            <a:r>
              <a:rPr lang="en-US" dirty="0" err="1"/>
              <a:t>vươn</a:t>
            </a:r>
            <a:r>
              <a:rPr lang="en-US" dirty="0"/>
              <a:t> </a:t>
            </a:r>
            <a:r>
              <a:rPr lang="en-US" dirty="0" err="1"/>
              <a:t>lên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5060B-F4D4-44F5-8FD2-A9884EB4121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2516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,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dục</a:t>
            </a:r>
            <a:r>
              <a:rPr lang="en-US" dirty="0"/>
              <a:t> 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5060B-F4D4-44F5-8FD2-A9884EB4121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958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,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VN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5060B-F4D4-44F5-8FD2-A9884EB4121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643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,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them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DS </a:t>
            </a:r>
            <a:r>
              <a:rPr lang="en-US" dirty="0" err="1"/>
              <a:t>đới</a:t>
            </a:r>
            <a:r>
              <a:rPr lang="en-US" dirty="0"/>
              <a:t> </a:t>
            </a:r>
            <a:r>
              <a:rPr lang="en-US" dirty="0" err="1"/>
              <a:t>nóng</a:t>
            </a:r>
            <a:r>
              <a:rPr lang="en-US" dirty="0"/>
              <a:t>,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VN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5060B-F4D4-44F5-8FD2-A9884EB4121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647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đới</a:t>
            </a:r>
            <a:r>
              <a:rPr lang="en-US" dirty="0"/>
              <a:t> </a:t>
            </a:r>
            <a:r>
              <a:rPr lang="en-US" dirty="0" err="1"/>
              <a:t>nóng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5060B-F4D4-44F5-8FD2-A9884EB4121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628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Độ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5060B-F4D4-44F5-8FD2-A9884EB4121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04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 </a:t>
            </a:r>
            <a:r>
              <a:rPr lang="en-US" dirty="0" err="1"/>
              <a:t>vài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ngắn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dắt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ý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5060B-F4D4-44F5-8FD2-A9884EB4121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664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, GV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VN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5060B-F4D4-44F5-8FD2-A9884EB4121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8901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chia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. HS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khăn</a:t>
            </a:r>
            <a:r>
              <a:rPr lang="en-US" dirty="0"/>
              <a:t> </a:t>
            </a:r>
            <a:r>
              <a:rPr lang="en-US" dirty="0" err="1"/>
              <a:t>trải</a:t>
            </a:r>
            <a:r>
              <a:rPr lang="en-US" dirty="0"/>
              <a:t> </a:t>
            </a:r>
            <a:r>
              <a:rPr lang="en-US" dirty="0" err="1"/>
              <a:t>bàn</a:t>
            </a:r>
            <a:r>
              <a:rPr lang="en-US" dirty="0"/>
              <a:t>: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tin ở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ngồi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tổng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báo</a:t>
            </a:r>
            <a:r>
              <a:rPr lang="en-US" dirty="0"/>
              <a:t> </a:t>
            </a:r>
            <a:r>
              <a:rPr lang="en-US" dirty="0" err="1"/>
              <a:t>cáo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5060B-F4D4-44F5-8FD2-A9884EB4121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16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 </a:t>
            </a:r>
            <a:r>
              <a:rPr lang="en-US" dirty="0" err="1"/>
              <a:t>mối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: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-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lượng</a:t>
            </a:r>
            <a:r>
              <a:rPr lang="en-US" dirty="0"/>
              <a:t> – </a:t>
            </a:r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quân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5060B-F4D4-44F5-8FD2-A9884EB4121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66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2F924-4221-475A-A1CB-9C0B057497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EA6858-AC02-4A6B-86B8-045CC17E2E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10F82-14DB-4C0E-B95F-756FAC9BC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05E09-EAE0-4C17-8D1A-B1ECA9ECFD22}" type="datetimeFigureOut">
              <a:rPr lang="en-US" smtClean="0"/>
              <a:t>10/4/21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F2F1CD-1098-4280-A8AF-9B6EE9B1C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4A078-4401-422F-A039-AD3175417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94356-0B03-41E1-91DA-8821E3960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877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2746D-A2E3-4C82-97EB-A600645F3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DD54CF-1976-4F4B-B6C2-F343124744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54FC2-1CD8-4B90-8DF5-ECB3A93E9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05E09-EAE0-4C17-8D1A-B1ECA9ECFD22}" type="datetimeFigureOut">
              <a:rPr lang="en-US" smtClean="0"/>
              <a:t>10/4/21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12BCE-4FE4-4237-933F-9CCCDBEBB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23609-F943-49A4-ACCC-5B1EAA82C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94356-0B03-41E1-91DA-8821E3960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479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12AB64-8CBF-41B3-8963-80ABA0B13D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3AB4CF-A67F-4AC2-AAA0-C3AB678FC6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E82149-5D17-4093-8FB7-4FE1F542C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05E09-EAE0-4C17-8D1A-B1ECA9ECFD22}" type="datetimeFigureOut">
              <a:rPr lang="en-US" smtClean="0"/>
              <a:t>10/4/21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7DAF5-00B2-43E8-9286-726B9B3B8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031A0-95D8-4084-9C74-BBC046494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94356-0B03-41E1-91DA-8821E3960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13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68B1B-0DF1-4852-B82F-C4F22A26A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F8671-75FA-4F29-A90E-89FB16B829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50C0C-C6BF-4934-8DE6-CC29CB954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05E09-EAE0-4C17-8D1A-B1ECA9ECFD22}" type="datetimeFigureOut">
              <a:rPr lang="en-US" smtClean="0"/>
              <a:t>10/4/21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C9209-D480-4D0B-9DD9-DF071F250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C5AA98-3886-4061-89B1-0D9D4BD6E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94356-0B03-41E1-91DA-8821E3960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913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127E7-639A-42D1-9E58-09FDCE611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CAA37E-D191-4BE3-B2B1-DA1358F497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D4041-A466-4E27-87A5-9FEFC619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05E09-EAE0-4C17-8D1A-B1ECA9ECFD22}" type="datetimeFigureOut">
              <a:rPr lang="en-US" smtClean="0"/>
              <a:t>10/4/21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5F554-E958-4064-B7A1-A16AE0B7F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086D5B-3B60-4C9F-8A5F-FB6F3E613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94356-0B03-41E1-91DA-8821E3960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410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B3F2D-E393-4EB3-8698-B61F85A7C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EE2F1-86E1-4156-8533-DD0DEE7E25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E5E670-44DE-49D8-AF23-33E13882E2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B1B3C7-7290-4C74-B6AC-3A68F2E80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05E09-EAE0-4C17-8D1A-B1ECA9ECFD22}" type="datetimeFigureOut">
              <a:rPr lang="en-US" smtClean="0"/>
              <a:t>10/4/21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7F2B5-BC3F-4767-939A-0A57A14D2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5CCB4-EF25-4F71-9118-D797D09A9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94356-0B03-41E1-91DA-8821E3960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318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5AED3-7B36-4681-AF64-B6D5E89BE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642C6E-0EBD-4D34-AB91-9E04057FB8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25D53C-8B4D-4A88-9B66-0FFFBF99FB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283672-FC66-4716-811D-8EC01526FC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6845ED-F08A-4FD4-A8A1-F7910C6E58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B25313-B33B-43DD-A773-E18A6A52F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05E09-EAE0-4C17-8D1A-B1ECA9ECFD22}" type="datetimeFigureOut">
              <a:rPr lang="en-US" smtClean="0"/>
              <a:t>10/4/21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950F38-A198-47F0-BA58-2588D4637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622572-5875-407D-B8F3-565CE2F0C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94356-0B03-41E1-91DA-8821E3960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47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3757F-8BE2-4785-83A6-1E2905132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A64EB8-16EF-4631-B502-C1714ECC8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05E09-EAE0-4C17-8D1A-B1ECA9ECFD22}" type="datetimeFigureOut">
              <a:rPr lang="en-US" smtClean="0"/>
              <a:t>10/4/21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6761DB-368A-49B1-8DE5-E1A5DC790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C175AF-FEE1-4E46-9105-D5C54DFB1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94356-0B03-41E1-91DA-8821E3960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547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DC9AE1-2A40-4DC3-B9DF-9A2BC49BB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05E09-EAE0-4C17-8D1A-B1ECA9ECFD22}" type="datetimeFigureOut">
              <a:rPr lang="en-US" smtClean="0"/>
              <a:t>10/4/21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31AA63-1F6F-42FC-BFFD-1628B4804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B62934-D107-41DA-AD0C-49C8987BC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94356-0B03-41E1-91DA-8821E3960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923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3A204-AC48-42D0-B030-E26996A24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CC561-8BE7-4905-9042-F04288FEF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EE7BA8-9372-41E9-80C3-63A1BD164A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3A94EC-2E52-40B1-8A77-C00FF4070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05E09-EAE0-4C17-8D1A-B1ECA9ECFD22}" type="datetimeFigureOut">
              <a:rPr lang="en-US" smtClean="0"/>
              <a:t>10/4/21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97D9EF-7C9B-4C1E-8BFB-77E4257E0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8871D1-E43C-4464-80B3-04EA2A87C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94356-0B03-41E1-91DA-8821E3960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60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81FAD-F993-4126-95C7-0B164295B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CA4BA4-0ED0-4401-8FA9-81C3CC5E24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ABDAFA-63C9-4BC2-9BBB-60CCF2CE63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AC100-F2AB-4C86-A99D-9E7FBD087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05E09-EAE0-4C17-8D1A-B1ECA9ECFD22}" type="datetimeFigureOut">
              <a:rPr lang="en-US" smtClean="0"/>
              <a:t>10/4/21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C099A6-BAB8-4FA5-AABB-88E9F16A6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6544C-594B-4177-A601-DC9ED1440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94356-0B03-41E1-91DA-8821E3960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592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45136E-8922-4C73-8949-8EF91D769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DD767-5D9C-4B2B-977D-05215EC99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9DFEF-AAF2-488E-998E-9C9BCD3DD3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05E09-EAE0-4C17-8D1A-B1ECA9ECFD22}" type="datetimeFigureOut">
              <a:rPr lang="en-US" smtClean="0"/>
              <a:t>10/4/21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95D73-A317-43E0-BA80-75E7E46781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F75E05-B06E-4CCB-81CD-48F997AA4B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94356-0B03-41E1-91DA-8821E3960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452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14.svg"/><Relationship Id="rId9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.mp4"/><Relationship Id="rId7" Type="http://schemas.openxmlformats.org/officeDocument/2006/relationships/image" Target="../media/image2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0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svg"/><Relationship Id="rId10" Type="http://schemas.openxmlformats.org/officeDocument/2006/relationships/image" Target="../media/image43.png"/><Relationship Id="rId4" Type="http://schemas.openxmlformats.org/officeDocument/2006/relationships/image" Target="../media/image26.png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4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48.jpeg"/><Relationship Id="rId9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sv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DD6E0-5DD4-4E85-98D2-9E1FAB128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75" y="365125"/>
            <a:ext cx="11287125" cy="1325563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LƯU Ý KHI HỌC ONLINE</a:t>
            </a:r>
          </a:p>
        </p:txBody>
      </p:sp>
      <p:pic>
        <p:nvPicPr>
          <p:cNvPr id="1026" name="Picture 2" descr="Public, information, audio, microphone, micro Free Icon of Unocha">
            <a:extLst>
              <a:ext uri="{FF2B5EF4-FFF2-40B4-BE49-F238E27FC236}">
                <a16:creationId xmlns:a16="http://schemas.microsoft.com/office/drawing/2014/main" id="{A52B956A-8605-4DF5-B7BD-56D6C858E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808" y="2124137"/>
            <a:ext cx="1806301" cy="342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nternet icon - System Shade Circles">
            <a:extLst>
              <a:ext uri="{FF2B5EF4-FFF2-40B4-BE49-F238E27FC236}">
                <a16:creationId xmlns:a16="http://schemas.microsoft.com/office/drawing/2014/main" id="{C5644D85-87A5-4B4C-832F-7DA8BE5B7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602" y="2000670"/>
            <a:ext cx="3233657" cy="323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F1C330-16B4-4D4B-BCFD-568987CC835F}"/>
              </a:ext>
            </a:extLst>
          </p:cNvPr>
          <p:cNvSpPr/>
          <p:nvPr/>
        </p:nvSpPr>
        <p:spPr>
          <a:xfrm>
            <a:off x="1169364" y="5670003"/>
            <a:ext cx="2422664" cy="7384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sz="2800" b="1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800" b="1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tài</a:t>
            </a:r>
            <a:r>
              <a:rPr lang="en-US" sz="2800" b="1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liệu</a:t>
            </a:r>
            <a:endParaRPr lang="en-US" sz="2800" b="1" dirty="0">
              <a:solidFill>
                <a:srgbClr val="C0000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6A6470-22B8-43F4-993B-EB60961DF3AC}"/>
              </a:ext>
            </a:extLst>
          </p:cNvPr>
          <p:cNvSpPr/>
          <p:nvPr/>
        </p:nvSpPr>
        <p:spPr>
          <a:xfrm>
            <a:off x="4807167" y="5663106"/>
            <a:ext cx="2577665" cy="7384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Bật</a:t>
            </a:r>
            <a:r>
              <a:rPr lang="en-US" sz="2800" b="1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mic </a:t>
            </a:r>
            <a:r>
              <a:rPr lang="en-US" sz="2800" b="1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800" b="1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800" b="1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endParaRPr lang="en-US" sz="2800" b="1" dirty="0">
              <a:solidFill>
                <a:srgbClr val="C00000"/>
              </a:solidFill>
              <a:latin typeface="#9Slide07 IcielBaliho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3E16BD-80A0-41FF-A1D5-8EE67B707BB1}"/>
              </a:ext>
            </a:extLst>
          </p:cNvPr>
          <p:cNvSpPr/>
          <p:nvPr/>
        </p:nvSpPr>
        <p:spPr>
          <a:xfrm>
            <a:off x="8414402" y="5670003"/>
            <a:ext cx="2903509" cy="7384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Khai</a:t>
            </a:r>
            <a:r>
              <a:rPr lang="en-US" sz="2800" b="1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thác</a:t>
            </a:r>
            <a:r>
              <a:rPr lang="en-US" sz="2800" b="1" dirty="0">
                <a:solidFill>
                  <a:srgbClr val="C00000"/>
                </a:solidFill>
                <a:latin typeface="#9Slide07 IcielBaliho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Internet</a:t>
            </a:r>
          </a:p>
        </p:txBody>
      </p:sp>
      <p:pic>
        <p:nvPicPr>
          <p:cNvPr id="1028" name="Picture 4" descr="Sách - Tập bản đồ Địa lí 7 (màu) | Shopee Việt Nam">
            <a:extLst>
              <a:ext uri="{FF2B5EF4-FFF2-40B4-BE49-F238E27FC236}">
                <a16:creationId xmlns:a16="http://schemas.microsoft.com/office/drawing/2014/main" id="{395B6265-E458-463E-B4F0-9D5D5CCB8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6" r="14766"/>
          <a:stretch/>
        </p:blipFill>
        <p:spPr bwMode="auto">
          <a:xfrm rot="1316590">
            <a:off x="2289466" y="2465234"/>
            <a:ext cx="2048700" cy="290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DF] Sách Giáo Khoa Địa Lí Lớp 7 (Bản đầy đủ mới nhất)">
            <a:extLst>
              <a:ext uri="{FF2B5EF4-FFF2-40B4-BE49-F238E27FC236}">
                <a16:creationId xmlns:a16="http://schemas.microsoft.com/office/drawing/2014/main" id="{278D7C58-CAB9-4E84-B505-67A2CAB07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6160">
            <a:off x="824581" y="2536693"/>
            <a:ext cx="1917129" cy="271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ame 6">
            <a:extLst>
              <a:ext uri="{FF2B5EF4-FFF2-40B4-BE49-F238E27FC236}">
                <a16:creationId xmlns:a16="http://schemas.microsoft.com/office/drawing/2014/main" id="{E8BE99B0-FCAB-43D7-8DE9-4124D291A37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841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3A614-B2CA-41FD-9D0F-2E8463433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916" y="356733"/>
            <a:ext cx="7603733" cy="1187254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 TĂNG DÂN SỐ NHANH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DB4AAC5-0AA7-43FF-A7F3-83B680937558}"/>
              </a:ext>
            </a:extLst>
          </p:cNvPr>
          <p:cNvSpPr txBox="1">
            <a:spLocks/>
          </p:cNvSpPr>
          <p:nvPr/>
        </p:nvSpPr>
        <p:spPr>
          <a:xfrm>
            <a:off x="3376341" y="2593369"/>
            <a:ext cx="5186739" cy="11872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 SỐ ĐÔNG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488FE7E-B9B0-427C-A1AB-BB6501209C6B}"/>
              </a:ext>
            </a:extLst>
          </p:cNvPr>
          <p:cNvSpPr txBox="1">
            <a:spLocks/>
          </p:cNvSpPr>
          <p:nvPr/>
        </p:nvSpPr>
        <p:spPr>
          <a:xfrm>
            <a:off x="2167845" y="5092558"/>
            <a:ext cx="7603733" cy="1187254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HẬU QUẢ NHƯ THẾ NÀO?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293F6169-45F6-44A1-9CED-3EF5D978BF00}"/>
              </a:ext>
            </a:extLst>
          </p:cNvPr>
          <p:cNvSpPr/>
          <p:nvPr/>
        </p:nvSpPr>
        <p:spPr>
          <a:xfrm>
            <a:off x="5527497" y="1674688"/>
            <a:ext cx="568503" cy="65754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42B88B17-9F81-4524-95D6-2AB0205A3CFF}"/>
              </a:ext>
            </a:extLst>
          </p:cNvPr>
          <p:cNvSpPr/>
          <p:nvPr/>
        </p:nvSpPr>
        <p:spPr>
          <a:xfrm>
            <a:off x="5527496" y="4173610"/>
            <a:ext cx="568503" cy="65754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 descr="Business Growth">
            <a:extLst>
              <a:ext uri="{FF2B5EF4-FFF2-40B4-BE49-F238E27FC236}">
                <a16:creationId xmlns:a16="http://schemas.microsoft.com/office/drawing/2014/main" id="{D86DDAD0-AA82-496C-A2CB-91BFED2A27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9602" y="83105"/>
            <a:ext cx="1960877" cy="1960877"/>
          </a:xfrm>
          <a:prstGeom prst="rect">
            <a:avLst/>
          </a:prstGeom>
        </p:spPr>
      </p:pic>
      <p:pic>
        <p:nvPicPr>
          <p:cNvPr id="11" name="Graphic 10" descr="Group of people">
            <a:extLst>
              <a:ext uri="{FF2B5EF4-FFF2-40B4-BE49-F238E27FC236}">
                <a16:creationId xmlns:a16="http://schemas.microsoft.com/office/drawing/2014/main" id="{01CD1140-7269-46A2-8454-49250EB59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2238" y="2388715"/>
            <a:ext cx="1935607" cy="1596562"/>
          </a:xfrm>
          <a:prstGeom prst="rect">
            <a:avLst/>
          </a:prstGeom>
        </p:spPr>
      </p:pic>
      <p:pic>
        <p:nvPicPr>
          <p:cNvPr id="2050" name="Picture 2" descr="Question What Sticker by A is for Ai for iOS &amp; Android | GIPHY">
            <a:extLst>
              <a:ext uri="{FF2B5EF4-FFF2-40B4-BE49-F238E27FC236}">
                <a16:creationId xmlns:a16="http://schemas.microsoft.com/office/drawing/2014/main" id="{10D173F8-1816-4DDA-A635-9599B98F07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02" y="4674742"/>
            <a:ext cx="1839074" cy="183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Map of India | TomTom">
            <a:extLst>
              <a:ext uri="{FF2B5EF4-FFF2-40B4-BE49-F238E27FC236}">
                <a16:creationId xmlns:a16="http://schemas.microsoft.com/office/drawing/2014/main" id="{E56F7F9E-8546-432B-B1C0-BD0F89E05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9" r="4011"/>
          <a:stretch/>
        </p:blipFill>
        <p:spPr bwMode="auto">
          <a:xfrm>
            <a:off x="9921845" y="236836"/>
            <a:ext cx="2105347" cy="198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ân số các nước trên thế giới (năm 2020) | Các Nước">
            <a:extLst>
              <a:ext uri="{FF2B5EF4-FFF2-40B4-BE49-F238E27FC236}">
                <a16:creationId xmlns:a16="http://schemas.microsoft.com/office/drawing/2014/main" id="{0EA0B202-5C3E-4FF2-BE53-35E76B54A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819" y="2354174"/>
            <a:ext cx="3466679" cy="189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Question What Sticker by A is for Ai for iOS &amp; Android | GIPHY">
            <a:extLst>
              <a:ext uri="{FF2B5EF4-FFF2-40B4-BE49-F238E27FC236}">
                <a16:creationId xmlns:a16="http://schemas.microsoft.com/office/drawing/2014/main" id="{3D717B4B-81AA-40F2-8619-0C156DC4DB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155" y="4766648"/>
            <a:ext cx="1839074" cy="183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ame 12">
            <a:extLst>
              <a:ext uri="{FF2B5EF4-FFF2-40B4-BE49-F238E27FC236}">
                <a16:creationId xmlns:a16="http://schemas.microsoft.com/office/drawing/2014/main" id="{75FF629E-5C04-481F-920D-A4C4230B2A5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5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75513-3713-4E33-8C18-F71828F75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" y="1080066"/>
            <a:ext cx="7724775" cy="82550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rừng</a:t>
            </a:r>
            <a:r>
              <a:rPr lang="en-US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Đông</a:t>
            </a:r>
            <a:r>
              <a:rPr lang="en-US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Nam Á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26C9E9-B2B3-41EF-9EA7-D3E8A1AB4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75" y="5612773"/>
            <a:ext cx="10277475" cy="1112045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vi-VN" sz="2400" b="1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 bảng số liệu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 xét về tương quan giữa dân số và diện tích rừng ở khu vực Đông Nam Á?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FAB6DA6-46E3-4BFA-A904-1EBBFE36F137}"/>
              </a:ext>
            </a:extLst>
          </p:cNvPr>
          <p:cNvSpPr txBox="1">
            <a:spLocks/>
          </p:cNvSpPr>
          <p:nvPr/>
        </p:nvSpPr>
        <p:spPr>
          <a:xfrm>
            <a:off x="0" y="174626"/>
            <a:ext cx="12192000" cy="8255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2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SỨC ÉP CỦA DÂN SỐ TỚI TÀI NGUYÊN VÀ MÔI TRƯỜNG</a:t>
            </a:r>
            <a:endParaRPr lang="en-US" sz="32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8AD4F3-239C-466E-AD9E-ABE05762F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825625"/>
            <a:ext cx="8001000" cy="37072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FC706E-C935-4F54-89C6-9488B6741CE0}"/>
              </a:ext>
            </a:extLst>
          </p:cNvPr>
          <p:cNvSpPr txBox="1"/>
          <p:nvPr/>
        </p:nvSpPr>
        <p:spPr>
          <a:xfrm>
            <a:off x="7962898" y="1080066"/>
            <a:ext cx="4086224" cy="31536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vi-VN" sz="2400" b="1" i="0" dirty="0">
                <a:solidFill>
                  <a:srgbClr val="000000"/>
                </a:solidFill>
                <a:effectLst/>
                <a:latin typeface="open sans"/>
              </a:rPr>
              <a:t>- Dân số: tăng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open sans"/>
              </a:rPr>
              <a:t>nhanh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open sans"/>
              </a:rPr>
              <a:t>từ 360 lên 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open sans"/>
              </a:rPr>
              <a:t>644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open sans"/>
              </a:rPr>
              <a:t> triệu người.</a:t>
            </a:r>
          </a:p>
          <a:p>
            <a:pPr marL="342900" indent="-342900" algn="l">
              <a:lnSpc>
                <a:spcPct val="120000"/>
              </a:lnSpc>
              <a:buFontTx/>
              <a:buChar char="-"/>
            </a:pPr>
            <a:r>
              <a:rPr lang="vi-VN" sz="2400" b="1" i="0" dirty="0">
                <a:solidFill>
                  <a:srgbClr val="000000"/>
                </a:solidFill>
                <a:effectLst/>
                <a:latin typeface="open sans"/>
              </a:rPr>
              <a:t>Diện tích rừng: giảm từ 240,2 xu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open sans"/>
              </a:rPr>
              <a:t>ố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open sans"/>
              </a:rPr>
              <a:t>ng 2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open sans"/>
              </a:rPr>
              <a:t>10,</a:t>
            </a:r>
            <a:r>
              <a:rPr lang="en-US" sz="2400" b="1" dirty="0">
                <a:solidFill>
                  <a:srgbClr val="000000"/>
                </a:solidFill>
                <a:latin typeface="open sans"/>
              </a:rPr>
              <a:t>8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open sans"/>
              </a:rPr>
              <a:t> triệu ha.</a:t>
            </a:r>
            <a:endParaRPr lang="en-US" sz="2400" b="1" i="0" dirty="0">
              <a:solidFill>
                <a:srgbClr val="000000"/>
              </a:solidFill>
              <a:effectLst/>
              <a:latin typeface="open sans"/>
            </a:endParaRPr>
          </a:p>
          <a:p>
            <a:pPr algn="l">
              <a:lnSpc>
                <a:spcPct val="120000"/>
              </a:lnSpc>
            </a:pPr>
            <a:r>
              <a:rPr lang="en-US" sz="2400" b="1" dirty="0">
                <a:solidFill>
                  <a:srgbClr val="000000"/>
                </a:solidFill>
                <a:latin typeface="open sans"/>
              </a:rPr>
              <a:t>&gt;&gt;&gt; 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open sans"/>
              </a:rPr>
              <a:t>dân số càng tăng thì diện tích rừng càng giảm.</a:t>
            </a:r>
          </a:p>
        </p:txBody>
      </p:sp>
      <p:pic>
        <p:nvPicPr>
          <p:cNvPr id="10" name="Graphic 9" descr="Business Growth">
            <a:extLst>
              <a:ext uri="{FF2B5EF4-FFF2-40B4-BE49-F238E27FC236}">
                <a16:creationId xmlns:a16="http://schemas.microsoft.com/office/drawing/2014/main" id="{56A1DC2E-5ADC-4A55-8DD2-6D995823F5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72420" y="5612773"/>
            <a:ext cx="1221767" cy="1221767"/>
          </a:xfrm>
          <a:prstGeom prst="rect">
            <a:avLst/>
          </a:prstGeom>
        </p:spPr>
      </p:pic>
      <p:pic>
        <p:nvPicPr>
          <p:cNvPr id="5122" name="Picture 2" descr="Free Vector | Set of watercolor deforestation, hand-drawn illustration  vector">
            <a:extLst>
              <a:ext uri="{FF2B5EF4-FFF2-40B4-BE49-F238E27FC236}">
                <a16:creationId xmlns:a16="http://schemas.microsoft.com/office/drawing/2014/main" id="{A21CCA4C-AAC2-45DC-B463-A7D817E12E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9" t="3834" r="3834" b="69329"/>
          <a:stretch/>
        </p:blipFill>
        <p:spPr bwMode="auto">
          <a:xfrm>
            <a:off x="7962898" y="4313626"/>
            <a:ext cx="4229101" cy="126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65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  <p:bldP spid="4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4DE7E-6135-40B3-B17C-63F0D1891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4626"/>
            <a:ext cx="10048875" cy="825500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6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SỨC ÉP CỦA DÂN SỐ TỚI TÀI NGUYÊN VÀ MÔI TRƯỜNG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4C886F-0945-4175-B79D-56E3DAB97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1" y="2018677"/>
            <a:ext cx="4162424" cy="1853674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400" b="1" dirty="0"/>
              <a:t>Quan </a:t>
            </a:r>
            <a:r>
              <a:rPr lang="en-US" sz="2400" b="1" dirty="0" err="1"/>
              <a:t>sát</a:t>
            </a:r>
            <a:r>
              <a:rPr lang="en-US" sz="2400" b="1" dirty="0"/>
              <a:t> </a:t>
            </a:r>
            <a:r>
              <a:rPr lang="en-US" sz="2400" b="1" dirty="0" err="1"/>
              <a:t>đoạn</a:t>
            </a:r>
            <a:r>
              <a:rPr lang="en-US" sz="2400" b="1" dirty="0"/>
              <a:t> video </a:t>
            </a:r>
            <a:r>
              <a:rPr lang="en-US" sz="2400" b="1" dirty="0" err="1"/>
              <a:t>và</a:t>
            </a:r>
            <a:r>
              <a:rPr lang="en-US" sz="2400" b="1" dirty="0"/>
              <a:t> </a:t>
            </a:r>
            <a:r>
              <a:rPr lang="en-US" sz="2400" b="1" dirty="0" err="1"/>
              <a:t>trả</a:t>
            </a:r>
            <a:r>
              <a:rPr lang="en-US" sz="2400" b="1" dirty="0"/>
              <a:t> </a:t>
            </a:r>
            <a:r>
              <a:rPr lang="en-US" sz="2400" b="1" dirty="0" err="1"/>
              <a:t>lời</a:t>
            </a:r>
            <a:r>
              <a:rPr lang="en-US" sz="2400" b="1" dirty="0"/>
              <a:t>:</a:t>
            </a:r>
          </a:p>
          <a:p>
            <a:pPr marL="0" indent="0">
              <a:buNone/>
            </a:pPr>
            <a:r>
              <a:rPr lang="en-US" sz="2400" b="1" dirty="0"/>
              <a:t>+ </a:t>
            </a:r>
            <a:r>
              <a:rPr lang="en-US" sz="2400" b="1" dirty="0" err="1"/>
              <a:t>Vấn</a:t>
            </a:r>
            <a:r>
              <a:rPr lang="en-US" sz="2400" b="1" dirty="0"/>
              <a:t> </a:t>
            </a:r>
            <a:r>
              <a:rPr lang="en-US" sz="2400" b="1" dirty="0" err="1"/>
              <a:t>đề</a:t>
            </a:r>
            <a:r>
              <a:rPr lang="en-US" sz="2400" b="1" dirty="0"/>
              <a:t> </a:t>
            </a:r>
            <a:r>
              <a:rPr lang="en-US" sz="2400" b="1" dirty="0" err="1"/>
              <a:t>nào</a:t>
            </a:r>
            <a:r>
              <a:rPr lang="en-US" sz="2400" b="1" dirty="0"/>
              <a:t> </a:t>
            </a:r>
            <a:r>
              <a:rPr lang="en-US" sz="2400" b="1" dirty="0" err="1"/>
              <a:t>đang</a:t>
            </a:r>
            <a:r>
              <a:rPr lang="en-US" sz="2400" b="1" dirty="0"/>
              <a:t> </a:t>
            </a:r>
            <a:r>
              <a:rPr lang="en-US" sz="2400" b="1" dirty="0" err="1"/>
              <a:t>diễn</a:t>
            </a:r>
            <a:r>
              <a:rPr lang="en-US" sz="2400" b="1" dirty="0"/>
              <a:t> ra?</a:t>
            </a:r>
          </a:p>
          <a:p>
            <a:pPr marL="0" indent="0">
              <a:buNone/>
            </a:pPr>
            <a:r>
              <a:rPr lang="en-US" sz="2400" b="1" dirty="0"/>
              <a:t>+ </a:t>
            </a:r>
            <a:r>
              <a:rPr lang="en-US" sz="2400" b="1" dirty="0" err="1"/>
              <a:t>Nguyên</a:t>
            </a:r>
            <a:r>
              <a:rPr lang="en-US" sz="2400" b="1" dirty="0"/>
              <a:t> </a:t>
            </a:r>
            <a:r>
              <a:rPr lang="en-US" sz="2400" b="1" dirty="0" err="1"/>
              <a:t>nhân</a:t>
            </a:r>
            <a:r>
              <a:rPr lang="en-US" sz="2400" b="1" dirty="0"/>
              <a:t>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dirty="0" err="1"/>
              <a:t>vấn</a:t>
            </a:r>
            <a:r>
              <a:rPr lang="en-US" sz="2400" b="1" dirty="0"/>
              <a:t> </a:t>
            </a:r>
            <a:r>
              <a:rPr lang="en-US" sz="2400" b="1" dirty="0" err="1"/>
              <a:t>đề</a:t>
            </a:r>
            <a:r>
              <a:rPr lang="en-US" sz="2400" b="1" dirty="0"/>
              <a:t>?</a:t>
            </a:r>
          </a:p>
        </p:txBody>
      </p:sp>
      <p:pic>
        <p:nvPicPr>
          <p:cNvPr id="4" name="Lâm Đồng- Rừng thông tiếp tục bị tàn phá để chiếm đất">
            <a:hlinkClick r:id="" action="ppaction://media"/>
            <a:extLst>
              <a:ext uri="{FF2B5EF4-FFF2-40B4-BE49-F238E27FC236}">
                <a16:creationId xmlns:a16="http://schemas.microsoft.com/office/drawing/2014/main" id="{776B3F30-6AF2-4A09-8465-732819E4D3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29125" y="1091406"/>
            <a:ext cx="7365998" cy="41433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8900AF-6CF4-45DF-9E97-2CF2568FF35C}"/>
              </a:ext>
            </a:extLst>
          </p:cNvPr>
          <p:cNvSpPr txBox="1"/>
          <p:nvPr/>
        </p:nvSpPr>
        <p:spPr>
          <a:xfrm>
            <a:off x="4429125" y="5674674"/>
            <a:ext cx="7365998" cy="931089"/>
          </a:xfrm>
          <a:prstGeom prst="rect">
            <a:avLst/>
          </a:prstGeom>
          <a:solidFill>
            <a:srgbClr val="00B050"/>
          </a:solidFill>
        </p:spPr>
        <p:txBody>
          <a:bodyPr wrap="square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đông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&gt;&gt;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nhu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tài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&gt;&gt;&gt;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khai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thác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&gt;&gt;&gt;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kiệt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ô </a:t>
            </a:r>
            <a:r>
              <a:rPr lang="en-US" sz="2400" b="1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nhiễm</a:t>
            </a:r>
            <a:endParaRPr lang="en-US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CED32EFA-DE2A-41A4-B227-0C8AEB2756D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83348" y="126207"/>
            <a:ext cx="1511775" cy="8497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4B77F3D-F5FB-463F-89F6-9962C687E87C}"/>
              </a:ext>
            </a:extLst>
          </p:cNvPr>
          <p:cNvSpPr txBox="1"/>
          <p:nvPr/>
        </p:nvSpPr>
        <p:spPr>
          <a:xfrm>
            <a:off x="76201" y="4119580"/>
            <a:ext cx="4162424" cy="4370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000" b="1" dirty="0" err="1"/>
              <a:t>Đánh</a:t>
            </a:r>
            <a:r>
              <a:rPr lang="en-US" sz="2000" b="1" dirty="0"/>
              <a:t> </a:t>
            </a:r>
            <a:r>
              <a:rPr lang="en-US" sz="2000" b="1" dirty="0" err="1"/>
              <a:t>máy</a:t>
            </a:r>
            <a:r>
              <a:rPr lang="en-US" sz="2000" b="1" dirty="0"/>
              <a:t> </a:t>
            </a:r>
            <a:r>
              <a:rPr lang="en-US" sz="2000" b="1" dirty="0" err="1"/>
              <a:t>vào</a:t>
            </a:r>
            <a:r>
              <a:rPr lang="en-US" sz="2000" b="1" dirty="0"/>
              <a:t> ô chat</a:t>
            </a:r>
          </a:p>
        </p:txBody>
      </p:sp>
    </p:spTree>
    <p:extLst>
      <p:ext uri="{BB962C8B-B14F-4D97-AF65-F5344CB8AC3E}">
        <p14:creationId xmlns:p14="http://schemas.microsoft.com/office/powerpoint/2010/main" val="142986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51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B289C9-810E-490A-A1FC-555BEC88B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1" y="1095394"/>
            <a:ext cx="7583721" cy="5276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4BF01E-EFE7-4795-A9FA-4AEB86C33BF7}"/>
              </a:ext>
            </a:extLst>
          </p:cNvPr>
          <p:cNvSpPr txBox="1"/>
          <p:nvPr/>
        </p:nvSpPr>
        <p:spPr>
          <a:xfrm>
            <a:off x="171449" y="54530"/>
            <a:ext cx="11772899" cy="9310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b="1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 tích hình 10.1 để thấy mối quan hệ giữa gia tăng dân số tự nhiên quá nhanh với quá tình trạng thiếu lương thực ở châu Phi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A834C1-C421-4D21-A0F6-179D86C7AB73}"/>
              </a:ext>
            </a:extLst>
          </p:cNvPr>
          <p:cNvSpPr txBox="1"/>
          <p:nvPr/>
        </p:nvSpPr>
        <p:spPr>
          <a:xfrm>
            <a:off x="7469311" y="1344091"/>
            <a:ext cx="4475037" cy="49361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rgbClr val="000000"/>
                </a:solidFill>
                <a:effectLst/>
                <a:latin typeface="open sans"/>
              </a:rPr>
              <a:t>Sản lượng lương thực tăng từ 100% lên 110%.</a:t>
            </a:r>
          </a:p>
          <a:p>
            <a:pPr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b="1" i="0" dirty="0">
                <a:solidFill>
                  <a:srgbClr val="000000"/>
                </a:solidFill>
                <a:effectLst/>
                <a:latin typeface="open sans"/>
              </a:rPr>
              <a:t>Gia tăng dân số tự nhiên tăng từ 100% lên gần 160%.</a:t>
            </a:r>
          </a:p>
          <a:p>
            <a:pPr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open sans"/>
              </a:rPr>
              <a:t>L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open sans"/>
              </a:rPr>
              <a:t>ương thực tăng chậm hơn gia tăng tự nhiên dân số.</a:t>
            </a:r>
          </a:p>
          <a:p>
            <a:pPr algn="just">
              <a:lnSpc>
                <a:spcPct val="120000"/>
              </a:lnSpc>
            </a:pPr>
            <a:r>
              <a:rPr lang="en-US" sz="2400" b="1" i="0" dirty="0">
                <a:solidFill>
                  <a:srgbClr val="000000"/>
                </a:solidFill>
                <a:effectLst/>
                <a:latin typeface="open sans"/>
              </a:rPr>
              <a:t>&gt;&gt;&gt; 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open sans"/>
              </a:rPr>
              <a:t>bình quân lương thực theo đầu người giảm nhanh, từ 100% năm 1975 xuống 80% năm 1990.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1017D6-C3A4-44C1-AFDA-01EF9BB98D89}"/>
              </a:ext>
            </a:extLst>
          </p:cNvPr>
          <p:cNvSpPr txBox="1"/>
          <p:nvPr/>
        </p:nvSpPr>
        <p:spPr>
          <a:xfrm>
            <a:off x="991511" y="6280250"/>
            <a:ext cx="6096000" cy="589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vi-VN" sz="1400" b="1" i="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ối quan hệ giữa gia tăng dân số tự nhiên quá nhanh với quá tình trạng thiếu lương thực ở châu Phi</a:t>
            </a:r>
            <a:endParaRPr lang="en-US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7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CF6F2-9791-4D04-A5B4-98EA44BE8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481" y="3480492"/>
            <a:ext cx="5109950" cy="956674"/>
          </a:xfrm>
          <a:solidFill>
            <a:srgbClr val="C000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#9Slide03 SVNSquare" panose="02040603050506020204" pitchFamily="18" charset="0"/>
              </a:rPr>
              <a:t>CHÂU PHI</a:t>
            </a:r>
          </a:p>
        </p:txBody>
      </p:sp>
      <p:pic>
        <p:nvPicPr>
          <p:cNvPr id="3082" name="Picture 10" descr="The Dirty Reason Why Starving Children Are The Face Of Africa In The Media  | by The Pan-African Alliance 🌍 | Medium">
            <a:extLst>
              <a:ext uri="{FF2B5EF4-FFF2-40B4-BE49-F238E27FC236}">
                <a16:creationId xmlns:a16="http://schemas.microsoft.com/office/drawing/2014/main" id="{84531E1B-8396-42D7-8BF0-E00596D994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1211"/>
          <a:stretch/>
        </p:blipFill>
        <p:spPr bwMode="auto">
          <a:xfrm>
            <a:off x="5" y="881953"/>
            <a:ext cx="3664827" cy="231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7BC0F8B1-F985-469B-8332-13DBC7665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1791963" y="451044"/>
            <a:ext cx="2308583" cy="2741196"/>
          </a:xfrm>
          <a:custGeom>
            <a:avLst/>
            <a:gdLst>
              <a:gd name="connsiteX0" fmla="*/ 2308583 w 2308583"/>
              <a:gd name="connsiteY0" fmla="*/ 2741196 h 2741196"/>
              <a:gd name="connsiteX1" fmla="*/ 462 w 2308583"/>
              <a:gd name="connsiteY1" fmla="*/ 2741196 h 2741196"/>
              <a:gd name="connsiteX2" fmla="*/ 0 w 2308583"/>
              <a:gd name="connsiteY2" fmla="*/ 2469337 h 2741196"/>
              <a:gd name="connsiteX3" fmla="*/ 2022607 w 2308583"/>
              <a:gd name="connsiteY3" fmla="*/ 2470269 h 2741196"/>
              <a:gd name="connsiteX4" fmla="*/ 2022607 w 2308583"/>
              <a:gd name="connsiteY4" fmla="*/ 0 h 2741196"/>
              <a:gd name="connsiteX5" fmla="*/ 2308583 w 2308583"/>
              <a:gd name="connsiteY5" fmla="*/ 0 h 274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8583" h="2741196">
                <a:moveTo>
                  <a:pt x="2308583" y="2741196"/>
                </a:moveTo>
                <a:lnTo>
                  <a:pt x="462" y="2741196"/>
                </a:lnTo>
                <a:cubicBezTo>
                  <a:pt x="-462" y="2647366"/>
                  <a:pt x="923" y="2563167"/>
                  <a:pt x="0" y="2469337"/>
                </a:cubicBezTo>
                <a:lnTo>
                  <a:pt x="2022607" y="2470269"/>
                </a:lnTo>
                <a:lnTo>
                  <a:pt x="2022607" y="0"/>
                </a:lnTo>
                <a:lnTo>
                  <a:pt x="2308583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3076" name="Picture 4" descr="UN Agency Says Extreme Poverty, Inequality Remain Africa's Top Challenges |  The Mail News">
            <a:extLst>
              <a:ext uri="{FF2B5EF4-FFF2-40B4-BE49-F238E27FC236}">
                <a16:creationId xmlns:a16="http://schemas.microsoft.com/office/drawing/2014/main" id="{92E0BAF8-7ACB-4E8E-B228-2883F74FC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03" b="2"/>
          <a:stretch/>
        </p:blipFill>
        <p:spPr bwMode="auto">
          <a:xfrm>
            <a:off x="4257921" y="-1"/>
            <a:ext cx="4051910" cy="319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ub-Saharan African children left behind amid global poverty fall |  Financial Times">
            <a:extLst>
              <a:ext uri="{FF2B5EF4-FFF2-40B4-BE49-F238E27FC236}">
                <a16:creationId xmlns:a16="http://schemas.microsoft.com/office/drawing/2014/main" id="{095BD1D8-17E3-4B7C-BF82-EA9A7AC007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" r="15863" b="-2"/>
          <a:stretch/>
        </p:blipFill>
        <p:spPr bwMode="auto">
          <a:xfrm>
            <a:off x="8479972" y="863600"/>
            <a:ext cx="2830286" cy="189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89D15953-1642-4DD6-AD9E-01AA19247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9466977" y="434000"/>
            <a:ext cx="2308583" cy="1114404"/>
          </a:xfrm>
          <a:custGeom>
            <a:avLst/>
            <a:gdLst>
              <a:gd name="connsiteX0" fmla="*/ 462 w 2308583"/>
              <a:gd name="connsiteY0" fmla="*/ 1114404 h 1114404"/>
              <a:gd name="connsiteX1" fmla="*/ 2308583 w 2308583"/>
              <a:gd name="connsiteY1" fmla="*/ 1114404 h 1114404"/>
              <a:gd name="connsiteX2" fmla="*/ 2308583 w 2308583"/>
              <a:gd name="connsiteY2" fmla="*/ 0 h 1114404"/>
              <a:gd name="connsiteX3" fmla="*/ 2022607 w 2308583"/>
              <a:gd name="connsiteY3" fmla="*/ 0 h 1114404"/>
              <a:gd name="connsiteX4" fmla="*/ 2022607 w 2308583"/>
              <a:gd name="connsiteY4" fmla="*/ 843477 h 1114404"/>
              <a:gd name="connsiteX5" fmla="*/ 0 w 2308583"/>
              <a:gd name="connsiteY5" fmla="*/ 842545 h 1114404"/>
              <a:gd name="connsiteX6" fmla="*/ 462 w 2308583"/>
              <a:gd name="connsiteY6" fmla="*/ 1114404 h 1114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8583" h="1114404">
                <a:moveTo>
                  <a:pt x="462" y="1114404"/>
                </a:moveTo>
                <a:lnTo>
                  <a:pt x="2308583" y="1114404"/>
                </a:lnTo>
                <a:lnTo>
                  <a:pt x="2308583" y="0"/>
                </a:lnTo>
                <a:lnTo>
                  <a:pt x="2022607" y="0"/>
                </a:lnTo>
                <a:lnTo>
                  <a:pt x="2022607" y="843477"/>
                </a:lnTo>
                <a:lnTo>
                  <a:pt x="0" y="842545"/>
                </a:lnTo>
                <a:cubicBezTo>
                  <a:pt x="923" y="936375"/>
                  <a:pt x="-462" y="1020574"/>
                  <a:pt x="462" y="1114404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3193F-30D2-48B3-B6DB-9C7B6EB07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481" y="4648296"/>
            <a:ext cx="5109950" cy="1210982"/>
          </a:xfrm>
          <a:solidFill>
            <a:schemeClr val="accent1">
              <a:lumMod val="50000"/>
            </a:schemeClr>
          </a:solidFill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3200" dirty="0" err="1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Châu</a:t>
            </a:r>
            <a:r>
              <a:rPr lang="en-US" sz="3200" dirty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lục</a:t>
            </a:r>
            <a:r>
              <a:rPr lang="en-US" sz="3200" dirty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điển</a:t>
            </a:r>
            <a:r>
              <a:rPr lang="en-US" sz="3200" dirty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hình</a:t>
            </a:r>
            <a:r>
              <a:rPr lang="en-US" sz="3200" dirty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nghèo</a:t>
            </a:r>
            <a:r>
              <a:rPr lang="en-US" sz="3200" dirty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đói</a:t>
            </a:r>
            <a:r>
              <a:rPr lang="en-US" sz="3200" dirty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lạc</a:t>
            </a:r>
            <a:r>
              <a:rPr lang="en-US" sz="3200" dirty="0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hậu</a:t>
            </a:r>
            <a:endParaRPr lang="en-US" sz="3200" dirty="0">
              <a:solidFill>
                <a:schemeClr val="bg1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p:pic>
        <p:nvPicPr>
          <p:cNvPr id="3080" name="Picture 8" descr="Nearly half of all child deaths in Africa stem from hunger, study shows |  Global development | The Guardian">
            <a:extLst>
              <a:ext uri="{FF2B5EF4-FFF2-40B4-BE49-F238E27FC236}">
                <a16:creationId xmlns:a16="http://schemas.microsoft.com/office/drawing/2014/main" id="{5E5F4BE2-891E-4A4D-9EC0-0D3CF8C625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2" r="8619" b="-1"/>
          <a:stretch/>
        </p:blipFill>
        <p:spPr bwMode="auto">
          <a:xfrm>
            <a:off x="6243851" y="3338001"/>
            <a:ext cx="2065980" cy="250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Women at high risk of poverty in rural Africa | PEP">
            <a:extLst>
              <a:ext uri="{FF2B5EF4-FFF2-40B4-BE49-F238E27FC236}">
                <a16:creationId xmlns:a16="http://schemas.microsoft.com/office/drawing/2014/main" id="{04A7FCCB-F3F6-4D8C-B30F-EA7C03207F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19" b="-2"/>
          <a:stretch/>
        </p:blipFill>
        <p:spPr bwMode="auto">
          <a:xfrm>
            <a:off x="8937688" y="2919002"/>
            <a:ext cx="3254312" cy="294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Freeform 6">
            <a:extLst>
              <a:ext uri="{FF2B5EF4-FFF2-40B4-BE49-F238E27FC236}">
                <a16:creationId xmlns:a16="http://schemas.microsoft.com/office/drawing/2014/main" id="{FBF3780C-749F-4B50-9E1D-F2B1F6DBB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76833" y="2919002"/>
            <a:ext cx="2525072" cy="3398994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A74AA3-ABF5-4C53-B29F-7B8B2183DB6B}"/>
              </a:ext>
            </a:extLst>
          </p:cNvPr>
          <p:cNvSpPr txBox="1"/>
          <p:nvPr/>
        </p:nvSpPr>
        <p:spPr>
          <a:xfrm>
            <a:off x="149966" y="6133881"/>
            <a:ext cx="815986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b="1" i="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1800" b="1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i="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1800" b="1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i="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tăng</a:t>
            </a:r>
            <a:r>
              <a:rPr lang="en-US" sz="1800" b="1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i="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nhanh</a:t>
            </a:r>
            <a:r>
              <a:rPr lang="en-US" sz="1800" b="1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i="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1800" b="1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i="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1800" b="1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i="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1800" b="1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i="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1800" b="1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i="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1800" b="1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i="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1800" b="1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i="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1800" b="1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i="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sz="1800" b="1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i="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604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razil: Diện tích rừng Amazon bị chặt phá lớn nhất trong 5 năm qua | Môi  trường | Vietnam+ (VietnamPlus)">
            <a:extLst>
              <a:ext uri="{FF2B5EF4-FFF2-40B4-BE49-F238E27FC236}">
                <a16:creationId xmlns:a16="http://schemas.microsoft.com/office/drawing/2014/main" id="{D43A8627-E28C-4F4B-9B98-D2E6448E9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38750" cy="334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F21092-D66A-45AF-9251-12041FA88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62" y="-104775"/>
            <a:ext cx="5000625" cy="939799"/>
          </a:xfrm>
        </p:spPr>
        <p:txBody>
          <a:bodyPr>
            <a:normAutofit/>
          </a:bodyPr>
          <a:lstStyle/>
          <a:p>
            <a:r>
              <a:rPr lang="en-US" sz="2400" b="1" dirty="0" err="1">
                <a:solidFill>
                  <a:srgbClr val="FFFF00"/>
                </a:solidFill>
              </a:rPr>
              <a:t>Phá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err="1">
                <a:solidFill>
                  <a:srgbClr val="FFFF00"/>
                </a:solidFill>
              </a:rPr>
              <a:t>rừng</a:t>
            </a:r>
            <a:r>
              <a:rPr lang="en-US" sz="2400" b="1" dirty="0">
                <a:solidFill>
                  <a:srgbClr val="FFFF00"/>
                </a:solidFill>
              </a:rPr>
              <a:t> ở Brazil</a:t>
            </a:r>
          </a:p>
        </p:txBody>
      </p:sp>
      <p:pic>
        <p:nvPicPr>
          <p:cNvPr id="5" name="Picture 2" descr="Coal mining in South Kalimantan - Indonesia #mining #kalimantan #indonesia  #boat #coal_mine #transport #borneo | South kalimantan, Coal mining,  Indonesia">
            <a:extLst>
              <a:ext uri="{FF2B5EF4-FFF2-40B4-BE49-F238E27FC236}">
                <a16:creationId xmlns:a16="http://schemas.microsoft.com/office/drawing/2014/main" id="{416F441C-254C-4506-A12C-73C4A6D54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3656"/>
            <a:ext cx="5238750" cy="344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39D8A64-7021-43DF-927D-9BFD83053EC8}"/>
              </a:ext>
            </a:extLst>
          </p:cNvPr>
          <p:cNvSpPr txBox="1">
            <a:spLocks/>
          </p:cNvSpPr>
          <p:nvPr/>
        </p:nvSpPr>
        <p:spPr>
          <a:xfrm>
            <a:off x="0" y="6209085"/>
            <a:ext cx="4700581" cy="6008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FFFF00"/>
                </a:solidFill>
              </a:rPr>
              <a:t>Khai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thác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khoáng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sản</a:t>
            </a:r>
            <a:r>
              <a:rPr lang="en-US" sz="2800" b="1" dirty="0">
                <a:solidFill>
                  <a:srgbClr val="FFFF00"/>
                </a:solidFill>
              </a:rPr>
              <a:t> ở Indonesia</a:t>
            </a:r>
          </a:p>
        </p:txBody>
      </p:sp>
      <p:pic>
        <p:nvPicPr>
          <p:cNvPr id="8196" name="Picture 4" descr="VTC14)_Người phụ nữ mắn đẻ nhất thế giới: 37 tuổi có 38 đứa con - YouTube">
            <a:extLst>
              <a:ext uri="{FF2B5EF4-FFF2-40B4-BE49-F238E27FC236}">
                <a16:creationId xmlns:a16="http://schemas.microsoft.com/office/drawing/2014/main" id="{A8AEE29C-EED2-4B2B-88F8-CA0FF0FCD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684" y="0"/>
            <a:ext cx="6758869" cy="380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76B513A-3D8E-428F-A41C-46ECCFE37044}"/>
              </a:ext>
            </a:extLst>
          </p:cNvPr>
          <p:cNvSpPr txBox="1">
            <a:spLocks/>
          </p:cNvSpPr>
          <p:nvPr/>
        </p:nvSpPr>
        <p:spPr>
          <a:xfrm>
            <a:off x="5756555" y="4041894"/>
            <a:ext cx="5953125" cy="43676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/>
              <a:t>Gia </a:t>
            </a:r>
            <a:r>
              <a:rPr lang="en-US" sz="2800" b="1" dirty="0" err="1"/>
              <a:t>đình</a:t>
            </a:r>
            <a:r>
              <a:rPr lang="en-US" sz="2800" b="1" dirty="0"/>
              <a:t> </a:t>
            </a:r>
            <a:r>
              <a:rPr lang="en-US" sz="2800" b="1" dirty="0" err="1"/>
              <a:t>đông</a:t>
            </a:r>
            <a:r>
              <a:rPr lang="en-US" sz="2800" b="1" dirty="0"/>
              <a:t> con ở Uganda – </a:t>
            </a:r>
            <a:r>
              <a:rPr lang="en-US" sz="2800" b="1" dirty="0" err="1"/>
              <a:t>Châu</a:t>
            </a:r>
            <a:r>
              <a:rPr lang="en-US" sz="2800" b="1" dirty="0"/>
              <a:t> Phi</a:t>
            </a:r>
          </a:p>
        </p:txBody>
      </p:sp>
      <p:pic>
        <p:nvPicPr>
          <p:cNvPr id="8198" name="Picture 6" descr="Eastman Crusher Company Pvt. Ltd. :: News">
            <a:extLst>
              <a:ext uri="{FF2B5EF4-FFF2-40B4-BE49-F238E27FC236}">
                <a16:creationId xmlns:a16="http://schemas.microsoft.com/office/drawing/2014/main" id="{E3DB5254-3664-4AB6-AFF3-DC3BEE34F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684" y="4899779"/>
            <a:ext cx="6622720" cy="175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64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0F323-F5BD-4FF9-BD67-824C11746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429545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en-US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en-US" sz="32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kiểm</a:t>
            </a:r>
            <a:r>
              <a:rPr lang="en-US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soát</a:t>
            </a:r>
            <a:r>
              <a:rPr lang="en-US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sz="32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sz="32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sẻ</a:t>
            </a:r>
            <a:r>
              <a:rPr lang="en-US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sz="32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kiến</a:t>
            </a:r>
            <a:r>
              <a:rPr lang="en-US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3200" b="1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endParaRPr lang="en-US" sz="32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image3.png">
            <a:extLst>
              <a:ext uri="{FF2B5EF4-FFF2-40B4-BE49-F238E27FC236}">
                <a16:creationId xmlns:a16="http://schemas.microsoft.com/office/drawing/2014/main" id="{4131DF59-9D81-453A-9B77-44D90160E37D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71450" y="1510825"/>
            <a:ext cx="8448675" cy="5328920"/>
          </a:xfrm>
          <a:prstGeom prst="rect">
            <a:avLst/>
          </a:prstGeom>
          <a:ln/>
        </p:spPr>
      </p:pic>
      <p:pic>
        <p:nvPicPr>
          <p:cNvPr id="6" name="Graphic 5" descr="Business Growth">
            <a:extLst>
              <a:ext uri="{FF2B5EF4-FFF2-40B4-BE49-F238E27FC236}">
                <a16:creationId xmlns:a16="http://schemas.microsoft.com/office/drawing/2014/main" id="{B8C3D7AC-BC41-433E-BEB4-6E09A49008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97755" y="1631471"/>
            <a:ext cx="1221767" cy="1221767"/>
          </a:xfrm>
          <a:prstGeom prst="rect">
            <a:avLst/>
          </a:prstGeom>
        </p:spPr>
      </p:pic>
      <p:pic>
        <p:nvPicPr>
          <p:cNvPr id="8" name="Picture 2" descr="Free Vector | Set of watercolor deforestation, hand-drawn illustration  vector">
            <a:extLst>
              <a:ext uri="{FF2B5EF4-FFF2-40B4-BE49-F238E27FC236}">
                <a16:creationId xmlns:a16="http://schemas.microsoft.com/office/drawing/2014/main" id="{DA319761-B2AF-4B52-8BD9-853EA96690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9" t="3834" r="3834" b="69329"/>
          <a:stretch/>
        </p:blipFill>
        <p:spPr bwMode="auto">
          <a:xfrm>
            <a:off x="9132277" y="3820907"/>
            <a:ext cx="2752725" cy="82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F5DAA7E-E0D1-43B3-8C0B-E8B0C1BC4961}"/>
              </a:ext>
            </a:extLst>
          </p:cNvPr>
          <p:cNvCxnSpPr>
            <a:cxnSpLocks/>
          </p:cNvCxnSpPr>
          <p:nvPr/>
        </p:nvCxnSpPr>
        <p:spPr>
          <a:xfrm>
            <a:off x="8705850" y="1676400"/>
            <a:ext cx="0" cy="398145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row: Down 10">
            <a:extLst>
              <a:ext uri="{FF2B5EF4-FFF2-40B4-BE49-F238E27FC236}">
                <a16:creationId xmlns:a16="http://schemas.microsoft.com/office/drawing/2014/main" id="{5462B4FB-B6D7-44BA-8CF6-444A23EF8894}"/>
              </a:ext>
            </a:extLst>
          </p:cNvPr>
          <p:cNvSpPr/>
          <p:nvPr/>
        </p:nvSpPr>
        <p:spPr>
          <a:xfrm>
            <a:off x="10091740" y="4741884"/>
            <a:ext cx="561970" cy="6871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0EB4FC68-1196-4EC1-B6F0-01DF544C6E33}"/>
              </a:ext>
            </a:extLst>
          </p:cNvPr>
          <p:cNvSpPr/>
          <p:nvPr/>
        </p:nvSpPr>
        <p:spPr>
          <a:xfrm>
            <a:off x="10091740" y="3036909"/>
            <a:ext cx="561970" cy="6871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Pollution And Environment Icons Illustration">
            <a:extLst>
              <a:ext uri="{FF2B5EF4-FFF2-40B4-BE49-F238E27FC236}">
                <a16:creationId xmlns:a16="http://schemas.microsoft.com/office/drawing/2014/main" id="{29E6F3F0-C6FE-42AE-9430-87E566309C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555"/>
          <a:stretch/>
        </p:blipFill>
        <p:spPr bwMode="auto">
          <a:xfrm>
            <a:off x="8085935" y="5748371"/>
            <a:ext cx="4011609" cy="105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ollection Of Free Contamination Clipart Pollution - Air Pollution Icon Png  - Free Transparent PNG Clipart Images Download">
            <a:extLst>
              <a:ext uri="{FF2B5EF4-FFF2-40B4-BE49-F238E27FC236}">
                <a16:creationId xmlns:a16="http://schemas.microsoft.com/office/drawing/2014/main" id="{518C94F7-DB08-476D-8823-FD3DB9865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291" b="91047" l="10000" r="90000">
                        <a14:foregroundMark x1="47976" y1="9291" x2="47976" y2="9291"/>
                        <a14:foregroundMark x1="50595" y1="91047" x2="50595" y2="91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993" y="5102545"/>
            <a:ext cx="2554373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ree Vector | Set of watercolor deforestation, hand-drawn illustration  vector">
            <a:extLst>
              <a:ext uri="{FF2B5EF4-FFF2-40B4-BE49-F238E27FC236}">
                <a16:creationId xmlns:a16="http://schemas.microsoft.com/office/drawing/2014/main" id="{07550199-5D30-4F4E-B554-DAD8B3230F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" t="33673" r="61201" b="39490"/>
          <a:stretch/>
        </p:blipFill>
        <p:spPr bwMode="auto">
          <a:xfrm>
            <a:off x="6676675" y="1627348"/>
            <a:ext cx="1674542" cy="117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💰 Money Bag Emoji">
            <a:extLst>
              <a:ext uri="{FF2B5EF4-FFF2-40B4-BE49-F238E27FC236}">
                <a16:creationId xmlns:a16="http://schemas.microsoft.com/office/drawing/2014/main" id="{01D46F9F-AF05-4577-A416-895ADD4C8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78" y="1676400"/>
            <a:ext cx="1199038" cy="119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41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380C432-D5E1-4FDA-8D5E-2955DC1B3486}"/>
              </a:ext>
            </a:extLst>
          </p:cNvPr>
          <p:cNvSpPr txBox="1"/>
          <p:nvPr/>
        </p:nvSpPr>
        <p:spPr>
          <a:xfrm>
            <a:off x="200025" y="1133386"/>
            <a:ext cx="4117975" cy="35902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algn="l">
              <a:lnSpc>
                <a:spcPct val="120000"/>
              </a:lnSpc>
            </a:pPr>
            <a:r>
              <a:rPr lang="vi-VN" sz="24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 giảm bớt sức ép dân số tới tài nguyên cần: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b="1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Giảm tỉ lệ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 tăng dân số, phát triển kinh tế.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b="1" i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Nâng cao đời sống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 người dân trong đới nóng sẽ có tác động tích cực tới tài nguyên và môi trường.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E65934F-9A16-4884-8EC9-E32C1572ADCC}"/>
              </a:ext>
            </a:extLst>
          </p:cNvPr>
          <p:cNvSpPr txBox="1">
            <a:spLocks/>
          </p:cNvSpPr>
          <p:nvPr/>
        </p:nvSpPr>
        <p:spPr>
          <a:xfrm>
            <a:off x="0" y="174626"/>
            <a:ext cx="12192000" cy="8255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600" b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SỨC ÉP CỦA DÂN SỐ TỚI TÀI NGUYÊN VÀ MÔI TRƯỜNG</a:t>
            </a:r>
            <a:endParaRPr lang="en-US" sz="26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42" name="Picture 2" descr="02 TÁC PHẨM ĐOẠT GIẢI KHUYẾN KHÍCH CUỘC THI “VẼ TRANH CỔ ĐỘNG VỀ BẢO VỆ MÔI  TRƯỜNG TRONG QUÂN ĐỘI NĂM 2016” - | Áp phích, Posters, Nhật ký nghệ thuật">
            <a:extLst>
              <a:ext uri="{FF2B5EF4-FFF2-40B4-BE49-F238E27FC236}">
                <a16:creationId xmlns:a16="http://schemas.microsoft.com/office/drawing/2014/main" id="{143EDB4F-0A9C-4C79-A3D1-868DC56F69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" t="3245" r="1511" b="3662"/>
          <a:stretch/>
        </p:blipFill>
        <p:spPr bwMode="auto">
          <a:xfrm>
            <a:off x="8372879" y="1191608"/>
            <a:ext cx="3819122" cy="549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Tuyên truyền chính sách dân số - KHHGĐ, tư vấn và khám ...">
            <a:extLst>
              <a:ext uri="{FF2B5EF4-FFF2-40B4-BE49-F238E27FC236}">
                <a16:creationId xmlns:a16="http://schemas.microsoft.com/office/drawing/2014/main" id="{36A3CF91-2F80-44B1-B231-334EDC2DF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43" y="5015244"/>
            <a:ext cx="8194835" cy="1283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Lục Yên đẩy mạnh thực hiện chính sách dân tộc | Ban Dân vận Trung ương">
            <a:extLst>
              <a:ext uri="{FF2B5EF4-FFF2-40B4-BE49-F238E27FC236}">
                <a16:creationId xmlns:a16="http://schemas.microsoft.com/office/drawing/2014/main" id="{5360D624-9089-4BF2-B0C0-7A0EC5389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414" y="1191608"/>
            <a:ext cx="3995464" cy="270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C3E027-3731-48C2-A3D3-113CDC386751}"/>
              </a:ext>
            </a:extLst>
          </p:cNvPr>
          <p:cNvSpPr txBox="1"/>
          <p:nvPr/>
        </p:nvSpPr>
        <p:spPr>
          <a:xfrm>
            <a:off x="4377414" y="4158423"/>
            <a:ext cx="6157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i="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Nâng cao đời sống của người dân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4B01D7-4029-4A1A-9FDB-B77DAA3B01C1}"/>
              </a:ext>
            </a:extLst>
          </p:cNvPr>
          <p:cNvSpPr txBox="1"/>
          <p:nvPr/>
        </p:nvSpPr>
        <p:spPr>
          <a:xfrm>
            <a:off x="2214966" y="6424454"/>
            <a:ext cx="6157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i="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Nâng cao </a:t>
            </a:r>
            <a:r>
              <a:rPr lang="en-US" sz="1800" b="1" i="0" dirty="0" err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1800" b="1" i="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i="0" dirty="0" err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lượng</a:t>
            </a:r>
            <a:r>
              <a:rPr lang="en-US" sz="1800" b="1" i="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</a:t>
            </a:r>
            <a:r>
              <a:rPr lang="en-US" sz="1800" b="1" i="0" dirty="0" err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1800" b="1" i="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800" b="1" i="0" dirty="0" err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r>
              <a:rPr lang="en-US" sz="1800" b="1" i="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b="1" i="0" dirty="0" err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dục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8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423F-72F7-404F-98BD-499596A2F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6" y="111443"/>
            <a:ext cx="12035243" cy="825818"/>
          </a:xfrm>
          <a:solidFill>
            <a:srgbClr val="002060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LÀ NHÀ TUYÊN TRUYỀN DÂN SỐ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97ABA-1285-48A7-ABC7-CEBAAD12B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7" y="1048703"/>
            <a:ext cx="7151914" cy="1723071"/>
          </a:xfrm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THEO CẤU TRÚC 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2052" name="Picture 4" descr="Image result for PRESIDENT ICON&quot;">
            <a:extLst>
              <a:ext uri="{FF2B5EF4-FFF2-40B4-BE49-F238E27FC236}">
                <a16:creationId xmlns:a16="http://schemas.microsoft.com/office/drawing/2014/main" id="{1C85EC5F-E583-4F2E-BA78-C86757D6B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55" y="3329409"/>
            <a:ext cx="2287525" cy="331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84D140A-7CE6-48C6-9C0B-8F5AD36F26C6}"/>
              </a:ext>
            </a:extLst>
          </p:cNvPr>
          <p:cNvSpPr txBox="1">
            <a:spLocks/>
          </p:cNvSpPr>
          <p:nvPr/>
        </p:nvSpPr>
        <p:spPr>
          <a:xfrm>
            <a:off x="2967942" y="2942356"/>
            <a:ext cx="4249287" cy="12625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Padlet/Google drive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CA8BA4F-8EC4-443C-9780-605772F847DA}"/>
              </a:ext>
            </a:extLst>
          </p:cNvPr>
          <p:cNvSpPr txBox="1">
            <a:spLocks/>
          </p:cNvSpPr>
          <p:nvPr/>
        </p:nvSpPr>
        <p:spPr>
          <a:xfrm>
            <a:off x="2874747" y="5953561"/>
            <a:ext cx="4249287" cy="792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GV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kahoot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google form</a:t>
            </a:r>
          </a:p>
        </p:txBody>
      </p:sp>
      <p:pic>
        <p:nvPicPr>
          <p:cNvPr id="4" name="Picture 4" descr="Tranh cổ động tuyên truyền kế hoạch hóa gia đình">
            <a:extLst>
              <a:ext uri="{FF2B5EF4-FFF2-40B4-BE49-F238E27FC236}">
                <a16:creationId xmlns:a16="http://schemas.microsoft.com/office/drawing/2014/main" id="{F5E55E6F-30B4-472E-99C4-9DA78DC13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1048703"/>
            <a:ext cx="4651375" cy="546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 descr="Bar graph with downward trend">
            <a:extLst>
              <a:ext uri="{FF2B5EF4-FFF2-40B4-BE49-F238E27FC236}">
                <a16:creationId xmlns:a16="http://schemas.microsoft.com/office/drawing/2014/main" id="{02A2C616-62D1-4ABD-B57A-9DB80F2B0B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57150" y="4349218"/>
            <a:ext cx="1460079" cy="1460079"/>
          </a:xfrm>
          <a:prstGeom prst="rect">
            <a:avLst/>
          </a:prstGeom>
        </p:spPr>
      </p:pic>
      <p:pic>
        <p:nvPicPr>
          <p:cNvPr id="11" name="Graphic 10" descr="Business Growth">
            <a:extLst>
              <a:ext uri="{FF2B5EF4-FFF2-40B4-BE49-F238E27FC236}">
                <a16:creationId xmlns:a16="http://schemas.microsoft.com/office/drawing/2014/main" id="{75EB55C5-5F53-4F59-9705-7133E160C1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03571" y="4390344"/>
            <a:ext cx="1514770" cy="1514770"/>
          </a:xfrm>
          <a:prstGeom prst="rect">
            <a:avLst/>
          </a:prstGeom>
        </p:spPr>
      </p:pic>
      <p:pic>
        <p:nvPicPr>
          <p:cNvPr id="13" name="Graphic 12" descr="Group of people">
            <a:extLst>
              <a:ext uri="{FF2B5EF4-FFF2-40B4-BE49-F238E27FC236}">
                <a16:creationId xmlns:a16="http://schemas.microsoft.com/office/drawing/2014/main" id="{BFE66074-AC68-4BF0-BC54-BB7676C26F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74747" y="4349218"/>
            <a:ext cx="1276966" cy="127696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BC4C131-4A86-4417-9530-19E9F5B7308E}"/>
              </a:ext>
            </a:extLst>
          </p:cNvPr>
          <p:cNvSpPr txBox="1">
            <a:spLocks/>
          </p:cNvSpPr>
          <p:nvPr/>
        </p:nvSpPr>
        <p:spPr>
          <a:xfrm>
            <a:off x="7362825" y="5940017"/>
            <a:ext cx="4651374" cy="5643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KẾ HOẠCH HÓA GIA ĐÌNH</a:t>
            </a:r>
          </a:p>
        </p:txBody>
      </p:sp>
    </p:spTree>
    <p:extLst>
      <p:ext uri="{BB962C8B-B14F-4D97-AF65-F5344CB8AC3E}">
        <p14:creationId xmlns:p14="http://schemas.microsoft.com/office/powerpoint/2010/main" val="122004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E975D-F870-476F-8D11-AE88F08ED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125" y="1049812"/>
            <a:ext cx="6229350" cy="5522437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lnSpc>
                <a:spcPct val="140000"/>
              </a:lnSpc>
            </a:pPr>
            <a:r>
              <a:rPr lang="da-DK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vụ: </a:t>
            </a: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Thiết kế 1 câu khẩu hiệu tuyên truyền về dân số và bảo vệ môi trường</a:t>
            </a:r>
          </a:p>
          <a:p>
            <a:pPr>
              <a:lnSpc>
                <a:spcPct val="140000"/>
              </a:lnSpc>
            </a:pP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Thời gian </a:t>
            </a:r>
            <a:r>
              <a:rPr lang="da-DK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tuần</a:t>
            </a:r>
          </a:p>
          <a:p>
            <a:pPr>
              <a:lnSpc>
                <a:spcPct val="140000"/>
              </a:lnSpc>
            </a:pP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Thiết kế trên giấy A4</a:t>
            </a:r>
          </a:p>
          <a:p>
            <a:pPr>
              <a:lnSpc>
                <a:spcPct val="140000"/>
              </a:lnSpc>
            </a:pPr>
            <a:r>
              <a:rPr lang="da-DK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 chí: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+ Dài không quá 20 tiếng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+ Có vần điệu</a:t>
            </a:r>
          </a:p>
          <a:p>
            <a:pPr marL="0" indent="0">
              <a:lnSpc>
                <a:spcPct val="140000"/>
              </a:lnSpc>
              <a:buNone/>
            </a:pPr>
            <a:r>
              <a:rPr lang="da-DK" sz="2400" dirty="0">
                <a:latin typeface="Arial" panose="020B0604020202020204" pitchFamily="34" charset="0"/>
                <a:cs typeface="Arial" panose="020B0604020202020204" pitchFamily="34" charset="0"/>
              </a:rPr>
              <a:t>+ Có ý nghĩa tuyên truyền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400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4C08C63-FE6C-487A-B72D-4CB1FAA830AC}"/>
              </a:ext>
            </a:extLst>
          </p:cNvPr>
          <p:cNvSpPr txBox="1">
            <a:spLocks/>
          </p:cNvSpPr>
          <p:nvPr/>
        </p:nvSpPr>
        <p:spPr>
          <a:xfrm>
            <a:off x="238125" y="183361"/>
            <a:ext cx="11443592" cy="825818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TÀI GIỎI – BẠN CŨNG THẾ</a:t>
            </a:r>
          </a:p>
        </p:txBody>
      </p:sp>
      <p:pic>
        <p:nvPicPr>
          <p:cNvPr id="4100" name="Picture 4" descr="Tranh cổ động tuyên truyền kế hoạch hóa gia đình">
            <a:extLst>
              <a:ext uri="{FF2B5EF4-FFF2-40B4-BE49-F238E27FC236}">
                <a16:creationId xmlns:a16="http://schemas.microsoft.com/office/drawing/2014/main" id="{583FDACA-ECD1-4CEE-A17D-2D16C1571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1049812"/>
            <a:ext cx="4966592" cy="546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646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38C2C-4E4E-466D-A730-1981DE08D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448289"/>
            <a:ext cx="4772025" cy="895349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NHANH HƠN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C9F6C-2491-45FC-B69D-B47B03E65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9274" y="274458"/>
            <a:ext cx="6181725" cy="1243013"/>
          </a:xfrm>
          <a:solidFill>
            <a:schemeClr val="accent5">
              <a:lumMod val="40000"/>
              <a:lumOff val="60000"/>
            </a:schemeClr>
          </a:solidFill>
        </p:spPr>
        <p:txBody>
          <a:bodyPr anchor="ctr">
            <a:normAutofit fontScale="77500" lnSpcReduction="20000"/>
          </a:bodyPr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b="1" dirty="0"/>
              <a:t>Cho </a:t>
            </a:r>
            <a:r>
              <a:rPr lang="en-US" b="1" dirty="0" err="1"/>
              <a:t>biết</a:t>
            </a:r>
            <a:r>
              <a:rPr lang="en-US" b="1" dirty="0"/>
              <a:t> </a:t>
            </a:r>
            <a:r>
              <a:rPr lang="en-US" b="1" dirty="0" err="1"/>
              <a:t>tên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quốc</a:t>
            </a:r>
            <a:r>
              <a:rPr lang="en-US" b="1" dirty="0"/>
              <a:t> </a:t>
            </a:r>
            <a:r>
              <a:rPr lang="en-US" b="1" dirty="0" err="1"/>
              <a:t>gia</a:t>
            </a:r>
            <a:r>
              <a:rPr lang="en-US" b="1" dirty="0"/>
              <a:t> </a:t>
            </a:r>
            <a:r>
              <a:rPr lang="en-US" b="1" dirty="0" err="1"/>
              <a:t>được</a:t>
            </a:r>
            <a:r>
              <a:rPr lang="en-US" b="1" dirty="0"/>
              <a:t> </a:t>
            </a:r>
            <a:r>
              <a:rPr lang="en-US" b="1" dirty="0" err="1"/>
              <a:t>đánh</a:t>
            </a:r>
            <a:r>
              <a:rPr lang="en-US" b="1" dirty="0"/>
              <a:t> </a:t>
            </a:r>
            <a:r>
              <a:rPr lang="en-US" b="1" dirty="0" err="1"/>
              <a:t>số</a:t>
            </a:r>
            <a:r>
              <a:rPr lang="en-US" b="1" dirty="0"/>
              <a:t> </a:t>
            </a:r>
            <a:r>
              <a:rPr lang="en-US" b="1" dirty="0" err="1"/>
              <a:t>thứ</a:t>
            </a:r>
            <a:r>
              <a:rPr lang="en-US" b="1" dirty="0"/>
              <a:t> </a:t>
            </a:r>
            <a:r>
              <a:rPr lang="en-US" b="1" dirty="0" err="1"/>
              <a:t>tự</a:t>
            </a:r>
            <a:r>
              <a:rPr lang="en-US" b="1" dirty="0"/>
              <a:t> </a:t>
            </a:r>
            <a:r>
              <a:rPr lang="en-US" b="1" dirty="0" err="1"/>
              <a:t>từ</a:t>
            </a:r>
            <a:r>
              <a:rPr lang="en-US" b="1" dirty="0"/>
              <a:t> 1-10 </a:t>
            </a:r>
            <a:r>
              <a:rPr lang="en-US" b="1" dirty="0" err="1"/>
              <a:t>trong</a:t>
            </a:r>
            <a:r>
              <a:rPr lang="en-US" b="1" dirty="0"/>
              <a:t> </a:t>
            </a:r>
            <a:r>
              <a:rPr lang="en-US" b="1" dirty="0">
                <a:solidFill>
                  <a:srgbClr val="FF0000"/>
                </a:solidFill>
              </a:rPr>
              <a:t>2</a:t>
            </a:r>
            <a:r>
              <a:rPr lang="en-US" b="1" dirty="0"/>
              <a:t> </a:t>
            </a:r>
            <a:r>
              <a:rPr lang="en-US" b="1" dirty="0" err="1"/>
              <a:t>phút</a:t>
            </a:r>
            <a:endParaRPr lang="en-US" b="1" dirty="0"/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b="1" dirty="0" err="1"/>
              <a:t>Đánh</a:t>
            </a:r>
            <a:r>
              <a:rPr lang="en-US" b="1" dirty="0"/>
              <a:t> </a:t>
            </a:r>
            <a:r>
              <a:rPr lang="en-US" b="1" dirty="0" err="1"/>
              <a:t>nhanh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ô chat </a:t>
            </a:r>
            <a:r>
              <a:rPr lang="en-US" b="1" dirty="0" err="1"/>
              <a:t>tên</a:t>
            </a:r>
            <a:r>
              <a:rPr lang="en-US" b="1" dirty="0"/>
              <a:t> QG </a:t>
            </a:r>
            <a:r>
              <a:rPr lang="en-US" b="1" dirty="0" err="1"/>
              <a:t>em</a:t>
            </a:r>
            <a:r>
              <a:rPr lang="en-US" b="1" dirty="0"/>
              <a:t> </a:t>
            </a:r>
            <a:r>
              <a:rPr lang="en-US" b="1" dirty="0" err="1"/>
              <a:t>phát</a:t>
            </a:r>
            <a:r>
              <a:rPr lang="en-US" b="1" dirty="0"/>
              <a:t> </a:t>
            </a:r>
            <a:r>
              <a:rPr lang="en-US" b="1" dirty="0" err="1"/>
              <a:t>hiện</a:t>
            </a:r>
            <a:endParaRPr lang="en-US" b="1" dirty="0"/>
          </a:p>
        </p:txBody>
      </p:sp>
      <p:pic>
        <p:nvPicPr>
          <p:cNvPr id="4" name="image6.jpg" descr="Image result for world map blank">
            <a:extLst>
              <a:ext uri="{FF2B5EF4-FFF2-40B4-BE49-F238E27FC236}">
                <a16:creationId xmlns:a16="http://schemas.microsoft.com/office/drawing/2014/main" id="{841BC5D5-7934-4D91-9F14-7C74C02DF357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331469" y="1613673"/>
            <a:ext cx="9164955" cy="4920298"/>
          </a:xfrm>
          <a:prstGeom prst="rect">
            <a:avLst/>
          </a:prstGeom>
          <a:ln/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CD9EFD3-D853-4143-9C5F-8534E3FEDAF9}"/>
              </a:ext>
            </a:extLst>
          </p:cNvPr>
          <p:cNvSpPr/>
          <p:nvPr/>
        </p:nvSpPr>
        <p:spPr>
          <a:xfrm>
            <a:off x="1114425" y="2771775"/>
            <a:ext cx="533400" cy="40957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CCFF3CE-FEAB-417F-A47E-F609B515ED0E}"/>
              </a:ext>
            </a:extLst>
          </p:cNvPr>
          <p:cNvSpPr/>
          <p:nvPr/>
        </p:nvSpPr>
        <p:spPr>
          <a:xfrm>
            <a:off x="2328862" y="4410075"/>
            <a:ext cx="533400" cy="40957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F5E9D6D-6B7B-4E45-913A-3425E1C5302C}"/>
              </a:ext>
            </a:extLst>
          </p:cNvPr>
          <p:cNvSpPr/>
          <p:nvPr/>
        </p:nvSpPr>
        <p:spPr>
          <a:xfrm>
            <a:off x="6629400" y="2976562"/>
            <a:ext cx="533400" cy="40957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B61D886-2C94-49EE-A823-8B103BDD132A}"/>
              </a:ext>
            </a:extLst>
          </p:cNvPr>
          <p:cNvSpPr/>
          <p:nvPr/>
        </p:nvSpPr>
        <p:spPr>
          <a:xfrm>
            <a:off x="5924550" y="3429000"/>
            <a:ext cx="533400" cy="40957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D61D498-113D-4C9F-BE39-1096F47EFA6A}"/>
              </a:ext>
            </a:extLst>
          </p:cNvPr>
          <p:cNvSpPr/>
          <p:nvPr/>
        </p:nvSpPr>
        <p:spPr>
          <a:xfrm>
            <a:off x="5010150" y="2124075"/>
            <a:ext cx="533400" cy="40957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FDADD7D-DDE2-437E-A924-2DF254B2931A}"/>
              </a:ext>
            </a:extLst>
          </p:cNvPr>
          <p:cNvSpPr/>
          <p:nvPr/>
        </p:nvSpPr>
        <p:spPr>
          <a:xfrm>
            <a:off x="7610475" y="3019425"/>
            <a:ext cx="533400" cy="40957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32F66C9-8390-429B-8069-396BCB0346F0}"/>
              </a:ext>
            </a:extLst>
          </p:cNvPr>
          <p:cNvSpPr/>
          <p:nvPr/>
        </p:nvSpPr>
        <p:spPr>
          <a:xfrm>
            <a:off x="866775" y="3386137"/>
            <a:ext cx="533400" cy="40957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31820CD-DB27-44CC-BD3C-C3E35B342461}"/>
              </a:ext>
            </a:extLst>
          </p:cNvPr>
          <p:cNvSpPr/>
          <p:nvPr/>
        </p:nvSpPr>
        <p:spPr>
          <a:xfrm>
            <a:off x="5629274" y="3090387"/>
            <a:ext cx="533400" cy="409575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9ECB8CC-C7F3-47E7-8636-21697F96F4CC}"/>
              </a:ext>
            </a:extLst>
          </p:cNvPr>
          <p:cNvSpPr/>
          <p:nvPr/>
        </p:nvSpPr>
        <p:spPr>
          <a:xfrm>
            <a:off x="6800850" y="4320380"/>
            <a:ext cx="533400" cy="40957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9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F53443B-0885-40D3-9968-4FD11E4ABEA0}"/>
              </a:ext>
            </a:extLst>
          </p:cNvPr>
          <p:cNvSpPr/>
          <p:nvPr/>
        </p:nvSpPr>
        <p:spPr>
          <a:xfrm>
            <a:off x="7443787" y="3696652"/>
            <a:ext cx="700088" cy="40957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0483F1-5251-44BF-B7D7-82BF96274C7B}"/>
              </a:ext>
            </a:extLst>
          </p:cNvPr>
          <p:cNvSpPr txBox="1"/>
          <p:nvPr/>
        </p:nvSpPr>
        <p:spPr>
          <a:xfrm>
            <a:off x="9524999" y="1717788"/>
            <a:ext cx="2335532" cy="46244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Kì</a:t>
            </a:r>
            <a:endParaRPr 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Brazil</a:t>
            </a: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Quốc</a:t>
            </a:r>
            <a:endParaRPr lang="en-US" sz="2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</a:t>
            </a: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Mê</a:t>
            </a:r>
            <a:r>
              <a:rPr lang="en-US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-hi-</a:t>
            </a:r>
            <a:r>
              <a:rPr lang="en-US" sz="24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Pakistan</a:t>
            </a: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Indonesia</a:t>
            </a: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Philippines</a:t>
            </a:r>
          </a:p>
        </p:txBody>
      </p:sp>
      <p:sp>
        <p:nvSpPr>
          <p:cNvPr id="16" name="Frame 15">
            <a:extLst>
              <a:ext uri="{FF2B5EF4-FFF2-40B4-BE49-F238E27FC236}">
                <a16:creationId xmlns:a16="http://schemas.microsoft.com/office/drawing/2014/main" id="{396E89AC-41EB-4163-89CD-3463FF15C35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29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160AD-0383-40F8-B160-4230E67D1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4FC6AB-27E0-4174-AD22-8A0C7072A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Image result for thank you&quot;">
            <a:extLst>
              <a:ext uri="{FF2B5EF4-FFF2-40B4-BE49-F238E27FC236}">
                <a16:creationId xmlns:a16="http://schemas.microsoft.com/office/drawing/2014/main" id="{BEA4236C-291B-4E10-AFCE-CD5888287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574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BA94E-033D-4745-BECD-11149BE6D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F0567-C9D6-4C5A-8EDB-0064F7DBA5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ập nhật dân số thế giới 1900 - 2020 | Top 15 nước đông dân nhất thế giới">
            <a:extLst>
              <a:ext uri="{FF2B5EF4-FFF2-40B4-BE49-F238E27FC236}">
                <a16:creationId xmlns:a16="http://schemas.microsoft.com/office/drawing/2014/main" id="{D3336343-4E87-48D0-8152-896C9E6C9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75"/>
            <a:ext cx="12080240" cy="679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2F8011C6-70E4-41C1-9EEC-9F6CFA44095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729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he most densely populated cities the world: Mumbai, India tops list">
            <a:extLst>
              <a:ext uri="{FF2B5EF4-FFF2-40B4-BE49-F238E27FC236}">
                <a16:creationId xmlns:a16="http://schemas.microsoft.com/office/drawing/2014/main" id="{A3F1361E-2809-438D-B823-F1EC800AB3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D9250F-E4A5-45D5-8DB3-F34784B5FA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0895" y="1232309"/>
            <a:ext cx="9991725" cy="2900518"/>
          </a:xfrm>
        </p:spPr>
        <p:txBody>
          <a:bodyPr anchor="ctr">
            <a:normAutofit fontScale="90000"/>
          </a:bodyPr>
          <a:lstStyle/>
          <a:p>
            <a:pPr>
              <a:lnSpc>
                <a:spcPct val="120000"/>
              </a:lnSpc>
            </a:pPr>
            <a:br>
              <a:rPr lang="en-US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 SỐ VÀ SỨC ÉP DÂN SỐ ĐẾN TÀI NGUYÊN, </a:t>
            </a:r>
            <a:br>
              <a:rPr lang="en-US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MÔI TRƯỜNG Ở ĐỚI NÓNG</a:t>
            </a: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06692CA3-21E0-4695-91C1-D14C87AA25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11C62D7-31A5-0F4D-B2A0-017A64ADBF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903442"/>
            <a:ext cx="9144000" cy="1655762"/>
          </a:xfrm>
        </p:spPr>
        <p:txBody>
          <a:bodyPr/>
          <a:lstStyle/>
          <a:p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4FB5735-1742-A34D-AC0C-2955CC38387C}"/>
              </a:ext>
            </a:extLst>
          </p:cNvPr>
          <p:cNvSpPr txBox="1">
            <a:spLocks/>
          </p:cNvSpPr>
          <p:nvPr/>
        </p:nvSpPr>
        <p:spPr>
          <a:xfrm>
            <a:off x="1524000" y="454303"/>
            <a:ext cx="9144000" cy="10983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10</a:t>
            </a:r>
          </a:p>
        </p:txBody>
      </p:sp>
    </p:spTree>
    <p:extLst>
      <p:ext uri="{BB962C8B-B14F-4D97-AF65-F5344CB8AC3E}">
        <p14:creationId xmlns:p14="http://schemas.microsoft.com/office/powerpoint/2010/main" val="7257854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D1CC614-05A5-4AE4-AFAB-1136C42741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9779109"/>
              </p:ext>
            </p:extLst>
          </p:nvPr>
        </p:nvGraphicFramePr>
        <p:xfrm>
          <a:off x="-1191315" y="353906"/>
          <a:ext cx="12915228" cy="6145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3992E53E-14CE-4951-BDB0-C880D2596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7242" y="359046"/>
            <a:ext cx="1126671" cy="5856270"/>
          </a:xfrm>
          <a:noFill/>
          <a:ln>
            <a:solidFill>
              <a:srgbClr val="000099"/>
            </a:solidFill>
          </a:ln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b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Ụ</a:t>
            </a:r>
            <a:b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b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b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b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</a:t>
            </a:r>
            <a:b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033D691B-B377-46C4-9389-4F7EBE0E062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539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3830C-DFDE-4D62-A231-E28308AF9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76200"/>
            <a:ext cx="5210176" cy="975601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DÂN SỐ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A4E6F-86D7-4013-A3FA-C59885AD6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3731" y="59120"/>
            <a:ext cx="6859268" cy="992681"/>
          </a:xfr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 fontScale="92500" lnSpcReduction="20000"/>
          </a:bodyPr>
          <a:lstStyle/>
          <a:p>
            <a:pPr marL="0" indent="0" algn="just">
              <a:lnSpc>
                <a:spcPct val="140000"/>
              </a:lnSpc>
              <a:spcBef>
                <a:spcPts val="0"/>
              </a:spcBef>
              <a:buNone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sát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 SGK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vở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 </a:t>
            </a: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977F296-6435-4072-9D1F-8B42198A58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166080"/>
              </p:ext>
            </p:extLst>
          </p:nvPr>
        </p:nvGraphicFramePr>
        <p:xfrm>
          <a:off x="0" y="1112262"/>
          <a:ext cx="5210177" cy="5681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7025">
                  <a:extLst>
                    <a:ext uri="{9D8B030D-6E8A-4147-A177-3AD203B41FA5}">
                      <a16:colId xmlns:a16="http://schemas.microsoft.com/office/drawing/2014/main" val="2441259947"/>
                    </a:ext>
                  </a:extLst>
                </a:gridCol>
                <a:gridCol w="2343152">
                  <a:extLst>
                    <a:ext uri="{9D8B030D-6E8A-4147-A177-3AD203B41FA5}">
                      <a16:colId xmlns:a16="http://schemas.microsoft.com/office/drawing/2014/main" val="1959360220"/>
                    </a:ext>
                  </a:extLst>
                </a:gridCol>
              </a:tblGrid>
              <a:tr h="69768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Thông</a:t>
                      </a:r>
                      <a:r>
                        <a:rPr lang="en-US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tin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Biểu</a:t>
                      </a:r>
                      <a:r>
                        <a:rPr lang="en-US" sz="2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hiện</a:t>
                      </a:r>
                      <a:endParaRPr lang="en-US" sz="2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6092905"/>
                  </a:ext>
                </a:extLst>
              </a:tr>
              <a:tr h="1245863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Tỉ</a:t>
                      </a:r>
                      <a:r>
                        <a:rPr lang="en-US" sz="2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lệ</a:t>
                      </a:r>
                      <a:r>
                        <a:rPr lang="en-US" sz="2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số</a:t>
                      </a:r>
                      <a:r>
                        <a:rPr lang="en-US" sz="2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dân</a:t>
                      </a:r>
                      <a:r>
                        <a:rPr lang="en-US" sz="2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thế</a:t>
                      </a:r>
                      <a:r>
                        <a:rPr lang="en-US" sz="2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giới</a:t>
                      </a:r>
                      <a:r>
                        <a:rPr lang="en-US" sz="2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sống</a:t>
                      </a:r>
                      <a:r>
                        <a:rPr lang="en-US" sz="2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đới</a:t>
                      </a:r>
                      <a:r>
                        <a:rPr lang="en-US" sz="2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nóng</a:t>
                      </a:r>
                      <a:endParaRPr lang="en-US" sz="2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1894555"/>
                  </a:ext>
                </a:extLst>
              </a:tr>
              <a:tr h="1245863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Các</a:t>
                      </a:r>
                      <a:r>
                        <a:rPr lang="en-US" sz="2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khu</a:t>
                      </a:r>
                      <a:r>
                        <a:rPr lang="en-US" sz="2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vực</a:t>
                      </a:r>
                      <a:r>
                        <a:rPr lang="en-US" sz="2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đới</a:t>
                      </a:r>
                      <a:r>
                        <a:rPr lang="en-US" sz="2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nóng</a:t>
                      </a:r>
                      <a:r>
                        <a:rPr lang="en-US" sz="2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đông</a:t>
                      </a:r>
                      <a:r>
                        <a:rPr lang="en-US" sz="2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dân</a:t>
                      </a:r>
                      <a:endParaRPr lang="en-US" sz="2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7888212"/>
                  </a:ext>
                </a:extLst>
              </a:tr>
              <a:tr h="1245863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Các</a:t>
                      </a:r>
                      <a:r>
                        <a:rPr lang="en-US" sz="2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quốc</a:t>
                      </a:r>
                      <a:r>
                        <a:rPr lang="en-US" sz="2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gia</a:t>
                      </a:r>
                      <a:r>
                        <a:rPr lang="en-US" sz="2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đông</a:t>
                      </a:r>
                      <a:r>
                        <a:rPr lang="en-US" sz="2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dân</a:t>
                      </a:r>
                      <a:r>
                        <a:rPr lang="en-US" sz="2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tiêu</a:t>
                      </a:r>
                      <a:r>
                        <a:rPr lang="en-US" sz="2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biểu</a:t>
                      </a:r>
                      <a:endParaRPr lang="en-US" sz="2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641010"/>
                  </a:ext>
                </a:extLst>
              </a:tr>
              <a:tr h="1245863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Tác</a:t>
                      </a:r>
                      <a:r>
                        <a:rPr lang="en-US" sz="2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động</a:t>
                      </a:r>
                      <a:r>
                        <a:rPr lang="en-US" sz="2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của</a:t>
                      </a:r>
                      <a:r>
                        <a:rPr lang="en-US" sz="2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bùng</a:t>
                      </a:r>
                      <a:r>
                        <a:rPr lang="en-US" sz="2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nổ</a:t>
                      </a:r>
                      <a:r>
                        <a:rPr lang="en-US" sz="2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dân</a:t>
                      </a:r>
                      <a:r>
                        <a:rPr lang="en-US" sz="24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số</a:t>
                      </a:r>
                      <a:endParaRPr lang="en-US" sz="24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8730555"/>
                  </a:ext>
                </a:extLst>
              </a:tr>
            </a:tbl>
          </a:graphicData>
        </a:graphic>
      </p:graphicFrame>
      <p:pic>
        <p:nvPicPr>
          <p:cNvPr id="3074" name="Picture 2" descr="Dân số các nước trên thế giới (năm 2020) | Các Nước">
            <a:extLst>
              <a:ext uri="{FF2B5EF4-FFF2-40B4-BE49-F238E27FC236}">
                <a16:creationId xmlns:a16="http://schemas.microsoft.com/office/drawing/2014/main" id="{A84033C1-A05F-4981-AD42-3E37B8685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106" y="1155084"/>
            <a:ext cx="6370518" cy="348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9EE937F6-3FA4-43F8-A003-C2204CE3DE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50253" y="5372100"/>
            <a:ext cx="2236946" cy="1257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C84289-8EFC-4FE6-93BE-D00FBEC24D78}"/>
              </a:ext>
            </a:extLst>
          </p:cNvPr>
          <p:cNvSpPr txBox="1"/>
          <p:nvPr/>
        </p:nvSpPr>
        <p:spPr>
          <a:xfrm>
            <a:off x="3068081" y="2194654"/>
            <a:ext cx="185975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2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50%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EF4304-B043-4A8E-9BCB-6BF40A7EA167}"/>
              </a:ext>
            </a:extLst>
          </p:cNvPr>
          <p:cNvSpPr txBox="1"/>
          <p:nvPr/>
        </p:nvSpPr>
        <p:spPr>
          <a:xfrm>
            <a:off x="3149722" y="3076278"/>
            <a:ext cx="18597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 Á</a:t>
            </a:r>
          </a:p>
          <a:p>
            <a:r>
              <a:rPr lang="en-US" sz="2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Đông</a:t>
            </a:r>
            <a:r>
              <a:rPr lang="en-US" sz="2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Nam Á, </a:t>
            </a:r>
            <a:r>
              <a:rPr lang="en-US" sz="2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Tây</a:t>
            </a:r>
            <a:r>
              <a:rPr lang="en-US" sz="2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Phi…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CAEDC9-88D2-49B1-935D-E8800FFF952E}"/>
              </a:ext>
            </a:extLst>
          </p:cNvPr>
          <p:cNvSpPr txBox="1"/>
          <p:nvPr/>
        </p:nvSpPr>
        <p:spPr>
          <a:xfrm>
            <a:off x="3209251" y="4344224"/>
            <a:ext cx="18597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Ấn</a:t>
            </a:r>
            <a:r>
              <a:rPr lang="en-US" sz="2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endParaRPr lang="en-US" sz="2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Nigieria</a:t>
            </a:r>
            <a:endParaRPr lang="en-US" sz="22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Indonesia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139429-098B-4E89-859B-2BB5DBEC0B93}"/>
              </a:ext>
            </a:extLst>
          </p:cNvPr>
          <p:cNvSpPr txBox="1"/>
          <p:nvPr/>
        </p:nvSpPr>
        <p:spPr>
          <a:xfrm>
            <a:off x="3068081" y="5515877"/>
            <a:ext cx="18597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Kinh</a:t>
            </a:r>
            <a:r>
              <a:rPr lang="en-US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endParaRPr lang="en-US" sz="2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Xã</a:t>
            </a:r>
            <a:r>
              <a:rPr lang="en-US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hội</a:t>
            </a:r>
            <a:endParaRPr lang="en-US" sz="2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Tài</a:t>
            </a:r>
            <a:r>
              <a:rPr lang="en-US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endParaRPr lang="en-US" sz="2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Môi</a:t>
            </a:r>
            <a:r>
              <a:rPr lang="en-US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endParaRPr lang="en-US" sz="2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C69FED3-A85E-4569-9A8C-A079F4C4B3FF}"/>
              </a:ext>
            </a:extLst>
          </p:cNvPr>
          <p:cNvSpPr/>
          <p:nvPr/>
        </p:nvSpPr>
        <p:spPr>
          <a:xfrm>
            <a:off x="9515475" y="3076278"/>
            <a:ext cx="1466850" cy="70544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C22111F-4C9C-4177-A0F7-9BF05190B806}"/>
              </a:ext>
            </a:extLst>
          </p:cNvPr>
          <p:cNvSpPr/>
          <p:nvPr/>
        </p:nvSpPr>
        <p:spPr>
          <a:xfrm>
            <a:off x="6429374" y="3018831"/>
            <a:ext cx="777141" cy="41016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9171F05-6D75-4A1C-8899-24BFAF069E02}"/>
              </a:ext>
            </a:extLst>
          </p:cNvPr>
          <p:cNvSpPr/>
          <p:nvPr/>
        </p:nvSpPr>
        <p:spPr>
          <a:xfrm>
            <a:off x="7401873" y="3686472"/>
            <a:ext cx="582265" cy="41016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36A52CF-3E60-4651-B8EA-3D47F1A3FDF4}"/>
              </a:ext>
            </a:extLst>
          </p:cNvPr>
          <p:cNvSpPr/>
          <p:nvPr/>
        </p:nvSpPr>
        <p:spPr>
          <a:xfrm>
            <a:off x="8278260" y="3264545"/>
            <a:ext cx="572820" cy="32890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" name="Graphic 24" descr="Bar graph with downward trend">
            <a:extLst>
              <a:ext uri="{FF2B5EF4-FFF2-40B4-BE49-F238E27FC236}">
                <a16:creationId xmlns:a16="http://schemas.microsoft.com/office/drawing/2014/main" id="{DC296684-452C-4936-9512-C719909F72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00058" y="5325652"/>
            <a:ext cx="1350195" cy="1350195"/>
          </a:xfrm>
          <a:prstGeom prst="rect">
            <a:avLst/>
          </a:prstGeom>
        </p:spPr>
      </p:pic>
      <p:pic>
        <p:nvPicPr>
          <p:cNvPr id="27" name="Graphic 26" descr="Business Growth">
            <a:extLst>
              <a:ext uri="{FF2B5EF4-FFF2-40B4-BE49-F238E27FC236}">
                <a16:creationId xmlns:a16="http://schemas.microsoft.com/office/drawing/2014/main" id="{88596B7F-00A6-4BDE-8C52-6E5992D7E0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62054" y="5104700"/>
            <a:ext cx="1679638" cy="1679638"/>
          </a:xfrm>
          <a:prstGeom prst="rect">
            <a:avLst/>
          </a:prstGeom>
        </p:spPr>
      </p:pic>
      <p:pic>
        <p:nvPicPr>
          <p:cNvPr id="29" name="Graphic 28" descr="Group of people">
            <a:extLst>
              <a:ext uri="{FF2B5EF4-FFF2-40B4-BE49-F238E27FC236}">
                <a16:creationId xmlns:a16="http://schemas.microsoft.com/office/drawing/2014/main" id="{7EE24539-9FC4-458F-A0C9-18EEE1492B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239743" y="5269568"/>
            <a:ext cx="1276966" cy="127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7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10" grpId="0"/>
      <p:bldP spid="9" grpId="0"/>
      <p:bldP spid="12" grpId="0"/>
      <p:bldP spid="14" grpId="0"/>
      <p:bldP spid="17" grpId="0" animBg="1"/>
      <p:bldP spid="18" grpId="0" animBg="1"/>
      <p:bldP spid="20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6EBB8C36-BFF7-43D4-9278-2C2FF8BA7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6856" b="1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61B3CF6-9F42-447A-843E-F40953C2A93D}"/>
              </a:ext>
            </a:extLst>
          </p:cNvPr>
          <p:cNvSpPr txBox="1"/>
          <p:nvPr/>
        </p:nvSpPr>
        <p:spPr>
          <a:xfrm>
            <a:off x="266701" y="65119"/>
            <a:ext cx="116395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7/10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giới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đới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nóng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0CCBA47-CC6C-40F9-AFB6-1B4852AF3841}"/>
              </a:ext>
            </a:extLst>
          </p:cNvPr>
          <p:cNvCxnSpPr/>
          <p:nvPr/>
        </p:nvCxnSpPr>
        <p:spPr>
          <a:xfrm>
            <a:off x="2228850" y="2562225"/>
            <a:ext cx="50101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3011832-F3D2-4E7F-AC0C-526DAEA62A86}"/>
              </a:ext>
            </a:extLst>
          </p:cNvPr>
          <p:cNvCxnSpPr/>
          <p:nvPr/>
        </p:nvCxnSpPr>
        <p:spPr>
          <a:xfrm>
            <a:off x="2105025" y="3352800"/>
            <a:ext cx="50101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0CD0836-6B57-457F-9E66-2E771362BAC2}"/>
              </a:ext>
            </a:extLst>
          </p:cNvPr>
          <p:cNvCxnSpPr/>
          <p:nvPr/>
        </p:nvCxnSpPr>
        <p:spPr>
          <a:xfrm>
            <a:off x="2105025" y="3724275"/>
            <a:ext cx="50101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265A5D8-BBC1-4F0D-810B-498992762116}"/>
              </a:ext>
            </a:extLst>
          </p:cNvPr>
          <p:cNvCxnSpPr/>
          <p:nvPr/>
        </p:nvCxnSpPr>
        <p:spPr>
          <a:xfrm>
            <a:off x="2105025" y="4114800"/>
            <a:ext cx="50101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7DA3084-AB90-4B1F-BCDE-1E3FE58D0D07}"/>
              </a:ext>
            </a:extLst>
          </p:cNvPr>
          <p:cNvCxnSpPr/>
          <p:nvPr/>
        </p:nvCxnSpPr>
        <p:spPr>
          <a:xfrm>
            <a:off x="2105025" y="4533900"/>
            <a:ext cx="50101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AB8E0DA-59E9-48B1-B2F7-86FD5C7D9CFC}"/>
              </a:ext>
            </a:extLst>
          </p:cNvPr>
          <p:cNvCxnSpPr/>
          <p:nvPr/>
        </p:nvCxnSpPr>
        <p:spPr>
          <a:xfrm>
            <a:off x="2105025" y="4914900"/>
            <a:ext cx="50101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F115B27-86A5-4DC2-A1C3-137129BCCF8F}"/>
              </a:ext>
            </a:extLst>
          </p:cNvPr>
          <p:cNvCxnSpPr/>
          <p:nvPr/>
        </p:nvCxnSpPr>
        <p:spPr>
          <a:xfrm>
            <a:off x="2105025" y="5676900"/>
            <a:ext cx="50101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659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82358-C6E9-4955-9AED-30AE4ACAC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637" y="131270"/>
            <a:ext cx="5350933" cy="158451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ẤN ĐỘ - QUỐC GIA ĐÔNG DÂN THỨ 2 TG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145817-AB3F-4E3A-93C4-CC7F8897C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48489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C5AA6D-5830-48FB-B87C-4BAEB6422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4330" y="1868101"/>
            <a:ext cx="6783454" cy="2631980"/>
          </a:xfrm>
          <a:prstGeom prst="rect">
            <a:avLst/>
          </a:prstGeom>
        </p:spPr>
      </p:pic>
      <p:pic>
        <p:nvPicPr>
          <p:cNvPr id="12292" name="Picture 4" descr="Map of India | TomTom">
            <a:extLst>
              <a:ext uri="{FF2B5EF4-FFF2-40B4-BE49-F238E27FC236}">
                <a16:creationId xmlns:a16="http://schemas.microsoft.com/office/drawing/2014/main" id="{4C45A73C-E4B4-4554-B55C-BB79E093B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995" y="4500081"/>
            <a:ext cx="2854575" cy="209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 descr="Business Growth">
            <a:extLst>
              <a:ext uri="{FF2B5EF4-FFF2-40B4-BE49-F238E27FC236}">
                <a16:creationId xmlns:a16="http://schemas.microsoft.com/office/drawing/2014/main" id="{10180DAA-9E8B-47A0-85DF-0754168EFD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00237" y="4501829"/>
            <a:ext cx="1960877" cy="196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12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Dân số Việt Nam đến tháng 4/2019 là trên 96,2 triệu người">
            <a:extLst>
              <a:ext uri="{FF2B5EF4-FFF2-40B4-BE49-F238E27FC236}">
                <a16:creationId xmlns:a16="http://schemas.microsoft.com/office/drawing/2014/main" id="{921ECC7E-AF9A-4197-A22E-05C67F751F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4361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990</Words>
  <Application>Microsoft Macintosh PowerPoint</Application>
  <PresentationFormat>Widescreen</PresentationFormat>
  <Paragraphs>128</Paragraphs>
  <Slides>20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#9Slide03 SVNSquare</vt:lpstr>
      <vt:lpstr>#9Slide05 Pattaya</vt:lpstr>
      <vt:lpstr>#9Slide07 IcielBaliho Script</vt:lpstr>
      <vt:lpstr>Arial</vt:lpstr>
      <vt:lpstr>Calibri</vt:lpstr>
      <vt:lpstr>Calibri Light</vt:lpstr>
      <vt:lpstr>open sans</vt:lpstr>
      <vt:lpstr>Tahoma</vt:lpstr>
      <vt:lpstr>Wingdings</vt:lpstr>
      <vt:lpstr>Office Theme</vt:lpstr>
      <vt:lpstr>LƯU Ý KHI HỌC ONLINE</vt:lpstr>
      <vt:lpstr>AI NHANH HƠN</vt:lpstr>
      <vt:lpstr>PowerPoint Presentation</vt:lpstr>
      <vt:lpstr> DÂN SỐ VÀ SỨC ÉP DÂN SỐ ĐẾN TÀI NGUYÊN,  MÔI TRƯỜNG Ở ĐỚI NÓNG</vt:lpstr>
      <vt:lpstr>M Ụ C T I Ê U</vt:lpstr>
      <vt:lpstr>1. DÂN SỐ</vt:lpstr>
      <vt:lpstr>PowerPoint Presentation</vt:lpstr>
      <vt:lpstr>ẤN ĐỘ - QUỐC GIA ĐÔNG DÂN THỨ 2 TG</vt:lpstr>
      <vt:lpstr>PowerPoint Presentation</vt:lpstr>
      <vt:lpstr>GIA TĂNG DÂN SỐ NHANH</vt:lpstr>
      <vt:lpstr>Bảng: Dân số và diện tích rừng của Đông Nam Á</vt:lpstr>
      <vt:lpstr>2. SỨC ÉP CỦA DÂN SỐ TỚI TÀI NGUYÊN VÀ MÔI TRƯỜNG</vt:lpstr>
      <vt:lpstr>PowerPoint Presentation</vt:lpstr>
      <vt:lpstr>CHÂU PHI</vt:lpstr>
      <vt:lpstr>Phá rừng ở Brazil</vt:lpstr>
      <vt:lpstr>Tại sao chúng ta cần phải kiểm soát tình hình dân số? Hãy chia sẻ ý kiến của em trong 1 phút</vt:lpstr>
      <vt:lpstr>PowerPoint Presentation</vt:lpstr>
      <vt:lpstr>TÔI LÀ NHÀ TUYÊN TRUYỀN DÂN SỐ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Tuấn Nguyễn Chí</dc:creator>
  <cp:lastModifiedBy>Microsoft Office User</cp:lastModifiedBy>
  <cp:revision>8</cp:revision>
  <dcterms:created xsi:type="dcterms:W3CDTF">2020-10-13T13:20:52Z</dcterms:created>
  <dcterms:modified xsi:type="dcterms:W3CDTF">2021-10-04T15:30:35Z</dcterms:modified>
</cp:coreProperties>
</file>