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3A543-8849-420A-ADB2-DBFADFCF4CF3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F4671-5334-489F-901E-29DA1DBABF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smtClean="0">
                <a:latin typeface="Times New Roman" pitchFamily="18" charset="0"/>
                <a:cs typeface="Times New Roman" pitchFamily="18" charset="0"/>
              </a:rPr>
              <a:t>ÔN TẬP CHƯƠNG II</a:t>
            </a:r>
            <a:endParaRPr lang="en-US" sz="9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nl-NL" sz="40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nl-NL" sz="4000" b="1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nl-NL" sz="4000">
                <a:latin typeface="Times New Roman" pitchFamily="18" charset="0"/>
                <a:cs typeface="Times New Roman" pitchFamily="18" charset="0"/>
              </a:rPr>
              <a:t>: Tính 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+ (+430) + 2145 + (-530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514350" indent="-514350">
              <a:buNone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  = [ 100 + 430 + (-530)] + 2145 </a:t>
            </a:r>
          </a:p>
          <a:p>
            <a:pPr marL="514350" indent="-514350">
              <a:buNone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  = 2145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eriod" startAt="2"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(+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12).13 + 13.(-22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)  </a:t>
            </a:r>
          </a:p>
          <a:p>
            <a:pPr marL="514350" indent="-514350"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 = 13.[ 12 + (-22)]</a:t>
            </a:r>
          </a:p>
          <a:p>
            <a:pPr marL="514350" indent="-514350"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 = 13. (-10) </a:t>
            </a:r>
          </a:p>
          <a:p>
            <a:pPr marL="514350" indent="-514350"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 = - 130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eriod" startAt="3"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{[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14 : (-2)] + 7} :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2012 </a:t>
            </a:r>
          </a:p>
          <a:p>
            <a:pPr marL="514350" indent="-514350"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 = [(-7) + 7] : 2012</a:t>
            </a:r>
          </a:p>
          <a:p>
            <a:pPr marL="514350" indent="-514350"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 = 0 : 2012</a:t>
            </a:r>
          </a:p>
          <a:p>
            <a:pPr marL="514350" indent="-514350"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 = 0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nl-NL" sz="40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nl-NL" sz="4000" b="1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nl-NL" sz="4000">
                <a:latin typeface="Times New Roman" pitchFamily="18" charset="0"/>
                <a:cs typeface="Times New Roman" pitchFamily="18" charset="0"/>
              </a:rPr>
              <a:t>: Tính </a:t>
            </a:r>
            <a:r>
              <a:rPr lang="nl-NL" sz="4000" smtClean="0">
                <a:latin typeface="Times New Roman" pitchFamily="18" charset="0"/>
                <a:cs typeface="Times New Roman" pitchFamily="18" charset="0"/>
              </a:rPr>
              <a:t>nhanh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838200"/>
            <a:ext cx="78486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.(–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).(–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43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.(–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125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).(–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5)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=[(– 8).(–125)].[(–2).(–5)].43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= 1000.10.43</a:t>
            </a:r>
          </a:p>
          <a:p>
            <a:pPr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430000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b. 18. ( –2)</a:t>
            </a:r>
            <a:r>
              <a:rPr lang="nl-NL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 + 18 . 96 – 30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= 18. 4 + 18 . 96 – 30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= 18. ( 4 + 96 ) – 30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= 18. 100 – 30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= 1800 – 30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= 1770 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nl-NL" sz="4000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nl-NL" sz="4000" b="1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nl-NL" sz="40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z="4000">
                <a:latin typeface="Times New Roman" pitchFamily="18" charset="0"/>
                <a:cs typeface="Times New Roman" pitchFamily="18" charset="0"/>
              </a:rPr>
              <a:t>Tìm số nguyên x biết 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4267200" cy="5059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a. 2. x – 20 = – 8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    2.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nl-NL" sz="360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pt-BR" sz="3600">
                <a:latin typeface="Times New Roman" pitchFamily="18" charset="0"/>
                <a:cs typeface="Times New Roman" pitchFamily="18" charset="0"/>
                <a:sym typeface="Symbol"/>
              </a:rPr>
              <a:t>8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20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6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60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  x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12:2</a:t>
            </a:r>
          </a:p>
          <a:p>
            <a:pPr>
              <a:buNone/>
            </a:pPr>
            <a:r>
              <a:rPr lang="pt-BR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       x = 6</a:t>
            </a:r>
          </a:p>
          <a:p>
            <a:pPr>
              <a:buNone/>
            </a:pPr>
            <a:endParaRPr lang="nl-NL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5867400" y="1219200"/>
          <a:ext cx="12954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444114" imgH="266469" progId="Equation.DSMT4">
                  <p:embed/>
                </p:oleObj>
              </mc:Choice>
              <mc:Fallback>
                <p:oleObj name="Equation" r:id="rId3" imgW="444114" imgH="266469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219200"/>
                        <a:ext cx="1295400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5943600" y="2590800"/>
          <a:ext cx="117565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5" imgW="444114" imgH="266469" progId="Equation.DSMT4">
                  <p:embed/>
                </p:oleObj>
              </mc:Choice>
              <mc:Fallback>
                <p:oleObj name="Equation" r:id="rId5" imgW="444114" imgH="26646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590800"/>
                        <a:ext cx="117565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0" y="1219200"/>
            <a:ext cx="4572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nl-NL" sz="4000" smtClean="0">
                <a:latin typeface="Times New Roman" pitchFamily="18" charset="0"/>
                <a:cs typeface="Times New Roman" pitchFamily="18" charset="0"/>
              </a:rPr>
              <a:t>b. 7 +          = 7</a:t>
            </a:r>
          </a:p>
          <a:p>
            <a:pPr>
              <a:buNone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                   = 7 – 7</a:t>
            </a:r>
          </a:p>
          <a:p>
            <a:pPr>
              <a:buNone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                   = 0</a:t>
            </a:r>
          </a:p>
          <a:p>
            <a:pPr>
              <a:buNone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           x – 3 = 0</a:t>
            </a:r>
          </a:p>
          <a:p>
            <a:pPr>
              <a:buNone/>
            </a:pP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                 x = 3</a:t>
            </a:r>
            <a:endParaRPr lang="en-US" sz="4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943600" y="1828800"/>
          <a:ext cx="11763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6" imgW="444114" imgH="266469" progId="Equation.DSMT4">
                  <p:embed/>
                </p:oleObj>
              </mc:Choice>
              <mc:Fallback>
                <p:oleObj name="Equation" r:id="rId6" imgW="444114" imgH="266469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828800"/>
                        <a:ext cx="117633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6200000" flipH="1">
            <a:off x="1600200" y="3733800"/>
            <a:ext cx="5562600" cy="76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325562"/>
          </a:xfrm>
        </p:spPr>
        <p:txBody>
          <a:bodyPr>
            <a:normAutofit fontScale="90000"/>
          </a:bodyPr>
          <a:lstStyle/>
          <a:p>
            <a:pPr algn="l"/>
            <a:r>
              <a:rPr lang="nl-NL" b="1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nl-NL" b="1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: Tính tổng 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nl-NL" smtClean="0">
                <a:latin typeface="Times New Roman" pitchFamily="18" charset="0"/>
                <a:cs typeface="Times New Roman" pitchFamily="18" charset="0"/>
              </a:rPr>
            </a:br>
            <a:r>
              <a:rPr lang="nl-NL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2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1– 4+ 7– 10+ 13– 16+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.....+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97–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100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smtClean="0">
                <a:latin typeface="Times New Roman" pitchFamily="18" charset="0"/>
                <a:cs typeface="Times New Roman" pitchFamily="18" charset="0"/>
              </a:rPr>
              <a:t>Giải:</a:t>
            </a:r>
          </a:p>
          <a:p>
            <a:pPr>
              <a:buNone/>
            </a:pPr>
            <a:r>
              <a:rPr lang="nl-NL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16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= 1 – 4 + 7 – 10 + 13 –  16 + ..... + 97 – 100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(1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– 4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)+ (7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– 10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)+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(13 –16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)+ ....+ (97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– 100 )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 = ( – 3 ) + ( – 3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) + ( – 3 ) +...+ (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–3) </a:t>
            </a:r>
            <a:endParaRPr lang="nl-NL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nl-NL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nl-NL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=&gt; S</a:t>
            </a:r>
            <a:r>
              <a:rPr lang="nl-NL" sz="16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17 . ( – 3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– 51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4008437"/>
            <a:ext cx="8229600" cy="12493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 Số số hạng của S</a:t>
            </a:r>
            <a:r>
              <a:rPr kumimoji="0" lang="en-US" sz="16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là: (100 – 1): 3 + 1 = 34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 nhóm gồm 2 số hạng =&gt; có 34 : 2 = 17 nhóm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1371600"/>
          </a:xfrm>
        </p:spPr>
        <p:txBody>
          <a:bodyPr>
            <a:noAutofit/>
          </a:bodyPr>
          <a:lstStyle/>
          <a:p>
            <a:pPr algn="l"/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18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= 1 + 3 – 5 – 7 + 9 + 11 – 13 – 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+ ... + 393 + 395 – 397 – 399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91600" cy="4449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u="sng" smtClean="0">
                <a:latin typeface="Times New Roman" pitchFamily="18" charset="0"/>
                <a:cs typeface="Times New Roman" pitchFamily="18" charset="0"/>
              </a:rPr>
              <a:t>Giải:</a:t>
            </a:r>
          </a:p>
          <a:p>
            <a:pPr>
              <a:buNone/>
            </a:pP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nl-NL" sz="16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1+ 3– 5– 7+ 9+ 11– 13– 15+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+ 393+ 395– 397– 399</a:t>
            </a:r>
          </a:p>
          <a:p>
            <a:pPr>
              <a:buNone/>
            </a:pP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1+3–5–7)+ (9+11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13–15)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+ ... + (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393+ 395– 397–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399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2800">
                <a:latin typeface="Times New Roman" pitchFamily="18" charset="0"/>
                <a:cs typeface="Times New Roman" pitchFamily="18" charset="0"/>
              </a:rPr>
              <a:t> = ( – 8) + ( – 8) + ... + ( – 8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nl-NL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nl-NL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=&gt; S</a:t>
            </a:r>
            <a:r>
              <a:rPr lang="nl-NL" sz="16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50. ( – 8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nl-NL" sz="2800" smtClean="0">
                <a:latin typeface="Times New Roman" pitchFamily="18" charset="0"/>
                <a:cs typeface="Times New Roman" pitchFamily="18" charset="0"/>
              </a:rPr>
              <a:t>400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3733800"/>
            <a:ext cx="8229600" cy="12493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Số số hạng của S</a:t>
            </a:r>
            <a:r>
              <a:rPr kumimoji="0" lang="en-US" sz="16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là: (399 – 1): 2 + 1 = 200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 nhóm gồm 4 số hạng =&gt; có 200 : 4 = 50 nhóm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Autofit/>
          </a:bodyPr>
          <a:lstStyle/>
          <a:p>
            <a:pPr algn="l"/>
            <a:r>
              <a:rPr lang="en-US" sz="3600" b="1" u="sng" smtClean="0">
                <a:latin typeface="Times New Roman" pitchFamily="18" charset="0"/>
                <a:cs typeface="Times New Roman" pitchFamily="18" charset="0"/>
              </a:rPr>
              <a:t>I. Trắc nghiệm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Khoanh tròn vào chữ cái đứng trước phương án đúng cho mỗi câu trả lời sau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62200"/>
            <a:ext cx="7620000" cy="3763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3600" b="1">
                <a:latin typeface="Times New Roman" pitchFamily="18" charset="0"/>
                <a:cs typeface="Times New Roman" pitchFamily="18" charset="0"/>
              </a:rPr>
              <a:t>Câu 1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: Số đối của  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     là 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A. +5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B. – 5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C.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D. Kết quả khác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4572000" y="2362200"/>
          <a:ext cx="685800" cy="64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79279" imgH="266584" progId="Equation.DSMT4">
                  <p:embed/>
                </p:oleObj>
              </mc:Choice>
              <mc:Fallback>
                <p:oleObj name="Equation" r:id="rId3" imgW="279279" imgH="266584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362200"/>
                        <a:ext cx="685800" cy="64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676400" y="4307840"/>
          <a:ext cx="762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279279" imgH="266584" progId="Equation.DSMT4">
                  <p:embed/>
                </p:oleObj>
              </mc:Choice>
              <mc:Fallback>
                <p:oleObj name="Equation" r:id="rId5" imgW="279279" imgH="266584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07840"/>
                        <a:ext cx="7620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1066800" y="3733800"/>
            <a:ext cx="5334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82000" cy="5668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 sz="3600" b="1">
                <a:latin typeface="Times New Roman" pitchFamily="18" charset="0"/>
                <a:cs typeface="Times New Roman" pitchFamily="18" charset="0"/>
              </a:rPr>
              <a:t>Câu 2: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 Kết quả đúng của phép tính – 3 – 2 là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   A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1                                   C. 5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   B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1                                D. – 5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nl-NL" sz="36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 b="1" smtClean="0">
                <a:latin typeface="Times New Roman" pitchFamily="18" charset="0"/>
                <a:cs typeface="Times New Roman" pitchFamily="18" charset="0"/>
              </a:rPr>
              <a:t>Câu 3: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Kết quả phép tính a + b tại a = – 7, </a:t>
            </a:r>
          </a:p>
          <a:p>
            <a:pPr>
              <a:buNone/>
            </a:pP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b = – 15 là:</a:t>
            </a:r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   A. – 22                              C. – 8</a:t>
            </a:r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   B. 8                                   D.  22</a:t>
            </a:r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2362200"/>
            <a:ext cx="7620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38200" y="5029200"/>
            <a:ext cx="7620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3600" b="1">
                <a:latin typeface="Times New Roman" pitchFamily="18" charset="0"/>
                <a:cs typeface="Times New Roman" pitchFamily="18" charset="0"/>
              </a:rPr>
              <a:t>Câu 4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: Trên tập hợp số nguyên Z, tập hợp các ước của – 5 là: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A. {1; 5 }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B. { – 1; – 5 }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C. {0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;    1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  5 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}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D. { 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1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 5 </a:t>
            </a:r>
            <a:r>
              <a:rPr lang="nl-NL" sz="3600">
                <a:latin typeface="Times New Roman" pitchFamily="18" charset="0"/>
                <a:cs typeface="Times New Roman" pitchFamily="18" charset="0"/>
              </a:rPr>
              <a:t>}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1676400" y="34290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39639" imgH="152334" progId="Equation.DSMT4">
                  <p:embed/>
                </p:oleObj>
              </mc:Choice>
              <mc:Fallback>
                <p:oleObj name="Equation" r:id="rId3" imgW="139639" imgH="152334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457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514600" y="34290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39639" imgH="152334" progId="Equation.DSMT4">
                  <p:embed/>
                </p:oleObj>
              </mc:Choice>
              <mc:Fallback>
                <p:oleObj name="Equation" r:id="rId5" imgW="139639" imgH="152334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9000"/>
                        <a:ext cx="457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295400" y="41148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6" imgW="139639" imgH="152334" progId="Equation.DSMT4">
                  <p:embed/>
                </p:oleObj>
              </mc:Choice>
              <mc:Fallback>
                <p:oleObj name="Equation" r:id="rId6" imgW="139639" imgH="152334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4800"/>
                        <a:ext cx="457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981200" y="41148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7" imgW="139639" imgH="152334" progId="Equation.DSMT4">
                  <p:embed/>
                </p:oleObj>
              </mc:Choice>
              <mc:Fallback>
                <p:oleObj name="Equation" r:id="rId7" imgW="139639" imgH="152334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14800"/>
                        <a:ext cx="457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457200" y="4038600"/>
            <a:ext cx="533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36637"/>
            <a:ext cx="8077200" cy="4068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sz="3600" b="1" smtClean="0">
                <a:latin typeface="Times New Roman" pitchFamily="18" charset="0"/>
                <a:cs typeface="Times New Roman" pitchFamily="18" charset="0"/>
              </a:rPr>
              <a:t>Câu 5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Tập hợp các số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nguyên gồm: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lphaUcPeriod"/>
            </a:pPr>
            <a:r>
              <a:rPr lang="pt-BR" sz="36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ác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số nguyên âm, số 0 và các số nguyên dương.         </a:t>
            </a:r>
            <a:endParaRPr lang="pt-BR" sz="360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lphaUcPeriod"/>
            </a:pP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. số 0 và các số nguyên âm.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60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số nguyên âm và các số nguyên dương.                  </a:t>
            </a:r>
            <a:endParaRPr lang="pt-BR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 Số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0 và các số nguyên dương.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9600" y="1676400"/>
            <a:ext cx="5334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82000" cy="5897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Câu 6</a:t>
            </a:r>
            <a:r>
              <a:rPr lang="pl-PL" sz="360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Sắp sếp các số nguyên: 2; -17; 5; 1; -2; 0 theo thứ tự giảm dần là: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3600">
                <a:latin typeface="Times New Roman" pitchFamily="18" charset="0"/>
                <a:cs typeface="Times New Roman" pitchFamily="18" charset="0"/>
              </a:rPr>
              <a:t>A.  5; 2; 1; 0; -2; -17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l-PL" sz="36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. -17; -2; 0; 1; 2; 5        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3600">
                <a:latin typeface="Times New Roman" pitchFamily="18" charset="0"/>
                <a:cs typeface="Times New Roman" pitchFamily="18" charset="0"/>
              </a:rPr>
              <a:t>C. -17; 5; 2; -2; 1; 0      </a:t>
            </a:r>
            <a:r>
              <a:rPr lang="pl-PL" sz="36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.  0; 1; -2; 2; 5; -17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Câu 7</a:t>
            </a:r>
            <a:r>
              <a:rPr lang="pl-PL" sz="3600" i="1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Khi bỏ dấu ngoặc trong biểu thức: 2009 – (5 – 9 + 2008) ta được: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lphaUcPeriod"/>
            </a:pPr>
            <a:r>
              <a:rPr lang="it-IT" sz="3600" smtClean="0">
                <a:latin typeface="Times New Roman" pitchFamily="18" charset="0"/>
                <a:cs typeface="Times New Roman" pitchFamily="18" charset="0"/>
              </a:rPr>
              <a:t>2009 </a:t>
            </a:r>
            <a:r>
              <a:rPr lang="it-IT" sz="3600">
                <a:latin typeface="Times New Roman" pitchFamily="18" charset="0"/>
                <a:cs typeface="Times New Roman" pitchFamily="18" charset="0"/>
              </a:rPr>
              <a:t>+ 5 – 9 – 2008  	</a:t>
            </a:r>
            <a:endParaRPr lang="it-IT" sz="360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lphaUcPeriod"/>
            </a:pPr>
            <a:r>
              <a:rPr lang="it-IT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600">
                <a:latin typeface="Times New Roman" pitchFamily="18" charset="0"/>
                <a:cs typeface="Times New Roman" pitchFamily="18" charset="0"/>
              </a:rPr>
              <a:t>2009 – 5 – 9 + 2008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360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it-IT" sz="3600" smtClean="0">
                <a:latin typeface="Times New Roman" pitchFamily="18" charset="0"/>
                <a:cs typeface="Times New Roman" pitchFamily="18" charset="0"/>
              </a:rPr>
              <a:t>  2009 </a:t>
            </a:r>
            <a:r>
              <a:rPr lang="it-IT" sz="3600">
                <a:latin typeface="Times New Roman" pitchFamily="18" charset="0"/>
                <a:cs typeface="Times New Roman" pitchFamily="18" charset="0"/>
              </a:rPr>
              <a:t>– 5 + 9 – 2008  			</a:t>
            </a:r>
            <a:endParaRPr lang="it-IT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36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it-IT" sz="36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3600" smtClean="0">
                <a:latin typeface="Times New Roman" pitchFamily="18" charset="0"/>
                <a:cs typeface="Times New Roman" pitchFamily="18" charset="0"/>
              </a:rPr>
              <a:t>  2009 </a:t>
            </a:r>
            <a:r>
              <a:rPr lang="it-IT" sz="3600">
                <a:latin typeface="Times New Roman" pitchFamily="18" charset="0"/>
                <a:cs typeface="Times New Roman" pitchFamily="18" charset="0"/>
              </a:rPr>
              <a:t>– 5 + 9 + 2008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60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" y="1524000"/>
            <a:ext cx="7620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228600" y="5334000"/>
            <a:ext cx="762000" cy="53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86800" cy="6172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sz="3600" b="1" smtClean="0">
                <a:latin typeface="Times New Roman" pitchFamily="18" charset="0"/>
                <a:cs typeface="Times New Roman" pitchFamily="18" charset="0"/>
              </a:rPr>
              <a:t>Câu 8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Tập hợp các số nguyên là ước của 6 là: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None/>
            </a:pP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A. {1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; 2; 3; 6}         	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742950" indent="-742950">
              <a:buNone/>
            </a:pP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. {-1; -2; -3; -6</a:t>
            </a: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600">
                <a:latin typeface="Times New Roman" pitchFamily="18" charset="0"/>
                <a:cs typeface="Times New Roman" pitchFamily="18" charset="0"/>
              </a:rPr>
              <a:t>C. {-6; -3; -2; -1; 1; 2; 3; 6}   </a:t>
            </a:r>
            <a:endParaRPr lang="pt-BR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36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pt-BR" sz="3600">
                <a:latin typeface="Times New Roman" pitchFamily="18" charset="0"/>
                <a:cs typeface="Times New Roman" pitchFamily="18" charset="0"/>
              </a:rPr>
              <a:t>. { -6; -3; -2; -1; 0}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Câu 9</a:t>
            </a:r>
            <a:r>
              <a:rPr lang="pl-PL" sz="36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Kết quả của phép tính: (-187) + 178 bằng: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3600" smtClean="0">
                <a:latin typeface="Times New Roman" pitchFamily="18" charset="0"/>
                <a:cs typeface="Times New Roman" pitchFamily="18" charset="0"/>
              </a:rPr>
              <a:t>A. 365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pl-PL" sz="36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. -365		       </a:t>
            </a:r>
            <a:endParaRPr lang="en-US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36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.  9			      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pl-PL" sz="36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pl-PL" sz="3600">
                <a:latin typeface="Times New Roman" pitchFamily="18" charset="0"/>
                <a:cs typeface="Times New Roman" pitchFamily="18" charset="0"/>
              </a:rPr>
              <a:t>. -9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Câu 10</a:t>
            </a:r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3600">
                <a:latin typeface="Times New Roman" pitchFamily="18" charset="0"/>
                <a:cs typeface="Times New Roman" pitchFamily="18" charset="0"/>
              </a:rPr>
              <a:t>Kết luận nào sau đây là đúng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lphaUcPeriod"/>
            </a:pPr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-(-</a:t>
            </a:r>
            <a:r>
              <a:rPr lang="fr-FR" sz="3600">
                <a:latin typeface="Times New Roman" pitchFamily="18" charset="0"/>
                <a:cs typeface="Times New Roman" pitchFamily="18" charset="0"/>
              </a:rPr>
              <a:t>2) = - 2         </a:t>
            </a:r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fr-FR" sz="3600">
                <a:latin typeface="Times New Roman" pitchFamily="18" charset="0"/>
                <a:cs typeface="Times New Roman" pitchFamily="18" charset="0"/>
              </a:rPr>
              <a:t>B.  – (– 2) =  2             </a:t>
            </a:r>
            <a:endParaRPr lang="fr-FR" sz="360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None/>
            </a:pPr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3600">
                <a:latin typeface="Times New Roman" pitchFamily="18" charset="0"/>
                <a:cs typeface="Times New Roman" pitchFamily="18" charset="0"/>
              </a:rPr>
              <a:t>.  |– 2| = – 2                     </a:t>
            </a:r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fr-FR" sz="3600">
                <a:latin typeface="Times New Roman" pitchFamily="18" charset="0"/>
                <a:cs typeface="Times New Roman" pitchFamily="18" charset="0"/>
              </a:rPr>
              <a:t>. – | – 2| = 2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28600" y="1981200"/>
            <a:ext cx="533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" name="Oval 9"/>
          <p:cNvSpPr/>
          <p:nvPr/>
        </p:nvSpPr>
        <p:spPr>
          <a:xfrm>
            <a:off x="4800600" y="4114800"/>
            <a:ext cx="533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800600" y="5257800"/>
            <a:ext cx="5334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nl-NL" b="1">
                <a:latin typeface="Times New Roman" pitchFamily="18" charset="0"/>
                <a:cs typeface="Times New Roman" pitchFamily="18" charset="0"/>
              </a:rPr>
              <a:t>II. Tự luận: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b="1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nl-NL">
                <a:latin typeface="Times New Roman" pitchFamily="18" charset="0"/>
                <a:cs typeface="Times New Roman" pitchFamily="18" charset="0"/>
              </a:rPr>
              <a:t>: Tìm tổng tất cả các số nguyên x thỏa 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mãn: </a:t>
            </a:r>
            <a:r>
              <a:rPr lang="nl-NL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nl-NL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nl-NL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&lt; x &lt; </a:t>
            </a:r>
            <a:r>
              <a:rPr lang="nl-NL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          b) – 8 &lt; x &lt; 9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smtClean="0">
                <a:latin typeface="Times New Roman" pitchFamily="18" charset="0"/>
                <a:cs typeface="Times New Roman" pitchFamily="18" charset="0"/>
              </a:rPr>
              <a:t>Giải:</a:t>
            </a:r>
          </a:p>
          <a:p>
            <a:pPr>
              <a:buNone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a) Vì -8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&lt; x &lt;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7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=&gt; x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{-7;-6;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- 5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; .....;5;6}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Tổng các số x là: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pt-BR">
                <a:latin typeface="Times New Roman" pitchFamily="18" charset="0"/>
                <a:cs typeface="Times New Roman" pitchFamily="18" charset="0"/>
                <a:sym typeface="Symbol"/>
              </a:rPr>
              <a:t>7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) +(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pt-BR">
                <a:latin typeface="Times New Roman" pitchFamily="18" charset="0"/>
                <a:cs typeface="Times New Roman" pitchFamily="18" charset="0"/>
                <a:sym typeface="Symbol"/>
              </a:rPr>
              <a:t>6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+…+ 5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+ 6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pt-BR">
                <a:latin typeface="Times New Roman" pitchFamily="18" charset="0"/>
                <a:cs typeface="Times New Roman" pitchFamily="18" charset="0"/>
                <a:sym typeface="Symbol"/>
              </a:rPr>
              <a:t>7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)+(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pt-BR" smtClean="0">
                <a:latin typeface="Times New Roman" pitchFamily="18" charset="0"/>
                <a:cs typeface="Times New Roman" pitchFamily="18" charset="0"/>
                <a:sym typeface="Symbol"/>
              </a:rPr>
              <a:t>6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+6)+(-5+5)+...+( -1+1)+0 </a:t>
            </a:r>
          </a:p>
          <a:p>
            <a:pPr>
              <a:buNone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- </a:t>
            </a:r>
            <a:r>
              <a:rPr lang="pt-BR">
                <a:latin typeface="Times New Roman" pitchFamily="18" charset="0"/>
                <a:cs typeface="Times New Roman" pitchFamily="18" charset="0"/>
                <a:sym typeface="Symbol"/>
              </a:rPr>
              <a:t>7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– </a:t>
            </a:r>
            <a:r>
              <a:rPr lang="nl-NL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&lt; x &lt; </a:t>
            </a:r>
            <a:r>
              <a:rPr lang="nl-NL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smtClean="0">
                <a:latin typeface="Times New Roman" pitchFamily="18" charset="0"/>
                <a:cs typeface="Times New Roman" pitchFamily="18" charset="0"/>
              </a:rPr>
              <a:t>Giải:</a:t>
            </a:r>
          </a:p>
          <a:p>
            <a:pPr>
              <a:buNone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b) Vì -8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&lt; x &lt;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 9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=&gt; x</a:t>
            </a:r>
            <a:r>
              <a:rPr lang="nl-NL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{-7;-6;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- 5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; .....;6;7;8}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Tổng các số x là: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pt-BR">
                <a:latin typeface="Times New Roman" pitchFamily="18" charset="0"/>
                <a:cs typeface="Times New Roman" pitchFamily="18" charset="0"/>
                <a:sym typeface="Symbol"/>
              </a:rPr>
              <a:t>7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) +(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pt-BR">
                <a:latin typeface="Times New Roman" pitchFamily="18" charset="0"/>
                <a:cs typeface="Times New Roman" pitchFamily="18" charset="0"/>
                <a:sym typeface="Symbol"/>
              </a:rPr>
              <a:t>6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+…+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pt-BR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7+ 8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mtClean="0">
                <a:latin typeface="Times New Roman" pitchFamily="18" charset="0"/>
                <a:cs typeface="Times New Roman" pitchFamily="18" charset="0"/>
                <a:sym typeface="Symbol"/>
              </a:rPr>
              <a:t>8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+(</a:t>
            </a:r>
            <a:r>
              <a:rPr lang="nl-NL">
                <a:latin typeface="Times New Roman" pitchFamily="18" charset="0"/>
                <a:cs typeface="Times New Roman" pitchFamily="18" charset="0"/>
                <a:sym typeface="Symbol"/>
              </a:rPr>
              <a:t>-</a:t>
            </a:r>
            <a:r>
              <a:rPr lang="pt-BR" smtClean="0">
                <a:latin typeface="Times New Roman" pitchFamily="18" charset="0"/>
                <a:cs typeface="Times New Roman" pitchFamily="18" charset="0"/>
                <a:sym typeface="Symbol"/>
              </a:rPr>
              <a:t>7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+7)+(-6+6)+...+( -1+1)+0 </a:t>
            </a:r>
          </a:p>
          <a:p>
            <a:pPr>
              <a:buNone/>
            </a:pPr>
            <a:r>
              <a:rPr lang="pt-BR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nl-NL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pt-BR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1031</Words>
  <Application>Microsoft Office PowerPoint</Application>
  <PresentationFormat>On-screen Show (4:3)</PresentationFormat>
  <Paragraphs>133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ÔN TẬP CHƯƠNG II</vt:lpstr>
      <vt:lpstr>I. Trắc nghiệm: Khoanh tròn vào chữ cái đứng trước phương án đúng cho mỗi câu trả lời sau: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II. Tự luận:</vt:lpstr>
      <vt:lpstr>PowerPoint Presentation</vt:lpstr>
      <vt:lpstr>Bài 2 : Tính </vt:lpstr>
      <vt:lpstr>Bài 3 : Tính nhanh</vt:lpstr>
      <vt:lpstr>Bài 4: Tìm số nguyên x biết </vt:lpstr>
      <vt:lpstr>Bài 5 : Tính tổng   S1 = 1– 4+ 7– 10+ 13– 16+ .....+ 97– 100 </vt:lpstr>
      <vt:lpstr>S2 = 1 + 3 – 5 – 7 + 9 + 11 – 13 – 15 + ... + 393 + 395 – 397 – 399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CHƯƠNG II</dc:title>
  <dc:creator>Windows User</dc:creator>
  <cp:lastModifiedBy>admin</cp:lastModifiedBy>
  <cp:revision>1</cp:revision>
  <dcterms:created xsi:type="dcterms:W3CDTF">2020-04-08T14:26:25Z</dcterms:created>
  <dcterms:modified xsi:type="dcterms:W3CDTF">2020-04-09T06:07:42Z</dcterms:modified>
</cp:coreProperties>
</file>