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308" r:id="rId2"/>
    <p:sldId id="318" r:id="rId3"/>
    <p:sldId id="319" r:id="rId4"/>
    <p:sldId id="328" r:id="rId5"/>
    <p:sldId id="320" r:id="rId6"/>
    <p:sldId id="327" r:id="rId7"/>
    <p:sldId id="322" r:id="rId8"/>
    <p:sldId id="329" r:id="rId9"/>
    <p:sldId id="330" r:id="rId10"/>
    <p:sldId id="331" r:id="rId11"/>
    <p:sldId id="324" r:id="rId12"/>
    <p:sldId id="356" r:id="rId13"/>
    <p:sldId id="325" r:id="rId14"/>
    <p:sldId id="326" r:id="rId15"/>
    <p:sldId id="333" r:id="rId16"/>
    <p:sldId id="357" r:id="rId17"/>
    <p:sldId id="336" r:id="rId18"/>
    <p:sldId id="340" r:id="rId19"/>
    <p:sldId id="358" r:id="rId20"/>
    <p:sldId id="343" r:id="rId21"/>
    <p:sldId id="342" r:id="rId22"/>
    <p:sldId id="344" r:id="rId23"/>
    <p:sldId id="345" r:id="rId24"/>
    <p:sldId id="346" r:id="rId25"/>
    <p:sldId id="347" r:id="rId26"/>
    <p:sldId id="350" r:id="rId27"/>
    <p:sldId id="352" r:id="rId28"/>
    <p:sldId id="353" r:id="rId29"/>
    <p:sldId id="354" r:id="rId30"/>
    <p:sldId id="348" r:id="rId31"/>
    <p:sldId id="349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FF3399"/>
    <a:srgbClr val="CC3300"/>
    <a:srgbClr val="005392"/>
    <a:srgbClr val="00487E"/>
    <a:srgbClr val="001322"/>
    <a:srgbClr val="660066"/>
    <a:srgbClr val="250F51"/>
    <a:srgbClr val="FE00BB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48" autoAdjust="0"/>
  </p:normalViewPr>
  <p:slideViewPr>
    <p:cSldViewPr>
      <p:cViewPr>
        <p:scale>
          <a:sx n="73" d="100"/>
          <a:sy n="73" d="100"/>
        </p:scale>
        <p:origin x="-12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4.wmf"/><Relationship Id="rId4" Type="http://schemas.openxmlformats.org/officeDocument/2006/relationships/image" Target="../media/image4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4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3D204413-1D7C-404A-8ADF-A3E2ECF8E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102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204413-1D7C-404A-8ADF-A3E2ECF8E9E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D80CE-B3EA-4537-92DF-2080FC1EF0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CDBE0-A6C7-4311-A953-6ED31617DF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3CD83-D973-4910-BA3A-2880F5D4BF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0F26C-C5D2-4F14-A00B-0A953CB81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27C26-3329-40C6-8B35-4035D9776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B8AF8-CA0B-45A5-B42E-94AFBD417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3FDCE-AA55-404F-A92C-C54DE9648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E3AAB-3078-406D-8149-311052889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A628A-7C9F-401B-8847-F96DBDF29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80E6E-BF34-45B7-995E-1A80FE04C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6ACD1-BB8D-495F-AE64-544A3191F0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16160-1F28-4188-8203-F50BA8F84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F011E-8753-4A8F-BD94-D3F4032A4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035A0-CB9C-4934-AA41-8310C49ED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5BEA063C-5DD3-4E1C-A4D2-0CA95D557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image" Target="../media/image8.wmf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3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29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4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4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45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49.wmf"/><Relationship Id="rId2" Type="http://schemas.openxmlformats.org/officeDocument/2006/relationships/vmlDrawing" Target="../drawings/vmlDrawing19.vml"/><Relationship Id="rId1" Type="http://schemas.openxmlformats.org/officeDocument/2006/relationships/themeOverride" Target="../theme/themeOverride1.x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62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66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70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75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73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80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83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8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79.gif"/><Relationship Id="rId5" Type="http://schemas.openxmlformats.org/officeDocument/2006/relationships/image" Target="../media/image78.gif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898525" y="498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vi-VN" sz="240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0" y="228600"/>
          <a:ext cx="4419600" cy="662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lip" r:id="rId3" imgW="3531960" imgH="4445640" progId="">
                  <p:embed/>
                </p:oleObj>
              </mc:Choice>
              <mc:Fallback>
                <p:oleObj name="Clip" r:id="rId3" imgW="3531960" imgH="44456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28600"/>
                        <a:ext cx="4419600" cy="662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2667000" y="685800"/>
            <a:ext cx="6248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b="1" i="1" dirty="0" err="1"/>
              <a:t>Chào</a:t>
            </a:r>
            <a:r>
              <a:rPr lang="en-US" sz="8000" b="1" i="1" dirty="0"/>
              <a:t> </a:t>
            </a:r>
            <a:r>
              <a:rPr lang="en-US" sz="8000" b="1" i="1" dirty="0" err="1" smtClean="0"/>
              <a:t>mừng</a:t>
            </a:r>
            <a:r>
              <a:rPr lang="en-US" sz="8000" b="1" i="1" dirty="0"/>
              <a:t> </a:t>
            </a:r>
            <a:r>
              <a:rPr lang="en-US" sz="8000" b="1" i="1" dirty="0" err="1" smtClean="0"/>
              <a:t>thầy</a:t>
            </a:r>
            <a:r>
              <a:rPr lang="en-US" sz="8000" b="1" i="1" dirty="0" smtClean="0"/>
              <a:t> </a:t>
            </a:r>
            <a:r>
              <a:rPr lang="en-US" sz="8000" b="1" i="1" dirty="0" err="1" smtClean="0"/>
              <a:t>cô</a:t>
            </a:r>
            <a:r>
              <a:rPr lang="en-US" sz="8000" b="1" i="1" dirty="0" smtClean="0"/>
              <a:t> </a:t>
            </a:r>
            <a:r>
              <a:rPr lang="en-US" sz="8000" b="1" i="1" dirty="0" err="1" smtClean="0"/>
              <a:t>và</a:t>
            </a:r>
            <a:r>
              <a:rPr lang="en-US" sz="8000" b="1" i="1" dirty="0" smtClean="0"/>
              <a:t> </a:t>
            </a:r>
            <a:r>
              <a:rPr lang="en-US" sz="8000" b="1" i="1" dirty="0" err="1" smtClean="0"/>
              <a:t>các</a:t>
            </a:r>
            <a:r>
              <a:rPr lang="en-US" sz="8000" b="1" i="1" dirty="0" smtClean="0"/>
              <a:t> </a:t>
            </a:r>
            <a:r>
              <a:rPr lang="en-US" sz="8000" b="1" i="1" dirty="0" err="1"/>
              <a:t>em</a:t>
            </a:r>
            <a:r>
              <a:rPr lang="en-US" sz="8000" b="1" i="1" dirty="0"/>
              <a:t> </a:t>
            </a:r>
            <a:r>
              <a:rPr lang="en-US" sz="8000" b="1" i="1" dirty="0" err="1"/>
              <a:t>học</a:t>
            </a:r>
            <a:r>
              <a:rPr lang="en-US" sz="8000" b="1" i="1" dirty="0"/>
              <a:t> </a:t>
            </a:r>
            <a:r>
              <a:rPr lang="en-US" sz="8000" b="1" i="1" smtClean="0"/>
              <a:t>sinh</a:t>
            </a:r>
            <a:endParaRPr lang="en-US" sz="8000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58b8558f964c0920a4c638517d2706fd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09800" y="5638800"/>
            <a:ext cx="6934200" cy="1219200"/>
          </a:xfrm>
          <a:prstGeom prst="rect">
            <a:avLst/>
          </a:prstGeom>
        </p:spPr>
      </p:pic>
      <p:pic>
        <p:nvPicPr>
          <p:cNvPr id="6" name="Picture 5" descr="0ebc1257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943600" y="1"/>
            <a:ext cx="3200400" cy="914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" y="304800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1. HỖN SỐ</a:t>
            </a:r>
            <a:endParaRPr lang="en-US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1066800"/>
            <a:ext cx="838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ym typeface="Wingdings 2"/>
              </a:rPr>
              <a:t> </a:t>
            </a:r>
            <a:r>
              <a:rPr lang="en-US" sz="4000" dirty="0" err="1" smtClean="0">
                <a:sym typeface="Wingdings 2"/>
              </a:rPr>
              <a:t>VD:</a:t>
            </a:r>
            <a:r>
              <a:rPr lang="en-US" sz="4000" dirty="0" err="1" smtClean="0"/>
              <a:t>Viết</a:t>
            </a:r>
            <a:r>
              <a:rPr lang="en-US" sz="4000" dirty="0" smtClean="0"/>
              <a:t> </a:t>
            </a:r>
            <a:r>
              <a:rPr lang="en-US" sz="4000" dirty="0" err="1" smtClean="0"/>
              <a:t>hỗn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sau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 </a:t>
            </a:r>
            <a:r>
              <a:rPr lang="en-US" sz="4000" dirty="0" err="1" smtClean="0"/>
              <a:t>dạng</a:t>
            </a:r>
            <a:r>
              <a:rPr lang="en-US" sz="4000" dirty="0" smtClean="0"/>
              <a:t> </a:t>
            </a:r>
            <a:r>
              <a:rPr lang="en-US" sz="4000" dirty="0" err="1" smtClean="0"/>
              <a:t>phân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:</a:t>
            </a:r>
            <a:endParaRPr lang="en-US" sz="4000" dirty="0"/>
          </a:p>
        </p:txBody>
      </p:sp>
      <p:graphicFrame>
        <p:nvGraphicFramePr>
          <p:cNvPr id="10" name="Object 39"/>
          <p:cNvGraphicFramePr>
            <a:graphicFrameLocks noChangeAspect="1"/>
          </p:cNvGraphicFramePr>
          <p:nvPr/>
        </p:nvGraphicFramePr>
        <p:xfrm>
          <a:off x="1196975" y="1752600"/>
          <a:ext cx="952500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2" name="Equation" r:id="rId4" imgW="380880" imgH="393480" progId="Equation.3">
                  <p:embed/>
                </p:oleObj>
              </mc:Choice>
              <mc:Fallback>
                <p:oleObj name="Equation" r:id="rId4" imgW="380880" imgH="39348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1752600"/>
                        <a:ext cx="952500" cy="98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9"/>
          <p:cNvGraphicFramePr>
            <a:graphicFrameLocks noChangeAspect="1"/>
          </p:cNvGraphicFramePr>
          <p:nvPr/>
        </p:nvGraphicFramePr>
        <p:xfrm>
          <a:off x="3124200" y="2362200"/>
          <a:ext cx="2603500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3" name="Equation" r:id="rId6" imgW="1041120" imgH="393480" progId="Equation.3">
                  <p:embed/>
                </p:oleObj>
              </mc:Choice>
              <mc:Fallback>
                <p:oleObj name="Equation" r:id="rId6" imgW="10411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362200"/>
                        <a:ext cx="2603500" cy="98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2819400" y="4800600"/>
          <a:ext cx="3175000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4" name="Equation" r:id="rId8" imgW="1269720" imgH="393480" progId="Equation.3">
                  <p:embed/>
                </p:oleObj>
              </mc:Choice>
              <mc:Fallback>
                <p:oleObj name="Equation" r:id="rId8" imgW="126972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800600"/>
                        <a:ext cx="3175000" cy="98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19" name="Object 11"/>
          <p:cNvGraphicFramePr>
            <a:graphicFrameLocks noChangeAspect="1"/>
          </p:cNvGraphicFramePr>
          <p:nvPr/>
        </p:nvGraphicFramePr>
        <p:xfrm>
          <a:off x="1158875" y="3886200"/>
          <a:ext cx="920750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5" name="Equation" r:id="rId10" imgW="368280" imgH="393480" progId="Equation.3">
                  <p:embed/>
                </p:oleObj>
              </mc:Choice>
              <mc:Fallback>
                <p:oleObj name="Equation" r:id="rId10" imgW="36828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3886200"/>
                        <a:ext cx="920750" cy="98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loud Callout 8"/>
          <p:cNvSpPr/>
          <p:nvPr/>
        </p:nvSpPr>
        <p:spPr>
          <a:xfrm>
            <a:off x="304800" y="304800"/>
            <a:ext cx="6248400" cy="4267200"/>
          </a:xfrm>
          <a:prstGeom prst="cloudCallout">
            <a:avLst>
              <a:gd name="adj1" fmla="val 50659"/>
              <a:gd name="adj2" fmla="val 304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447800" y="1219200"/>
            <a:ext cx="403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solidFill>
                  <a:srgbClr val="CC3300"/>
                </a:solidFill>
              </a:rPr>
              <a:t>Đặt vấn đề: Vậy các em hãy đoán thử     ;   có được gọi là hỗn số không? </a:t>
            </a:r>
            <a:endParaRPr lang="en-US" dirty="0">
              <a:solidFill>
                <a:srgbClr val="CC3300"/>
              </a:solidFill>
            </a:endParaRPr>
          </a:p>
        </p:txBody>
      </p:sp>
      <p:pic>
        <p:nvPicPr>
          <p:cNvPr id="11" name="Picture 5" descr="C:\Program Files (x86)\Microsoft Office\MEDIA\CAGCAT10\j030125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2667000"/>
            <a:ext cx="2057400" cy="2057400"/>
          </a:xfrm>
          <a:prstGeom prst="rect">
            <a:avLst/>
          </a:prstGeom>
          <a:noFill/>
        </p:spPr>
      </p:pic>
      <p:graphicFrame>
        <p:nvGraphicFramePr>
          <p:cNvPr id="7" name="Object 39"/>
          <p:cNvGraphicFramePr>
            <a:graphicFrameLocks noChangeAspect="1"/>
          </p:cNvGraphicFramePr>
          <p:nvPr/>
        </p:nvGraphicFramePr>
        <p:xfrm>
          <a:off x="4648200" y="1676400"/>
          <a:ext cx="609600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8" name="Equation" r:id="rId4" imgW="355320" imgH="393480" progId="Equation.3">
                  <p:embed/>
                </p:oleObj>
              </mc:Choice>
              <mc:Fallback>
                <p:oleObj name="Equation" r:id="rId4" imgW="355320" imgH="39348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676400"/>
                        <a:ext cx="609600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Arrow 7"/>
          <p:cNvSpPr/>
          <p:nvPr/>
        </p:nvSpPr>
        <p:spPr>
          <a:xfrm>
            <a:off x="533400" y="4191000"/>
            <a:ext cx="1752600" cy="1905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119" name="Object 39"/>
          <p:cNvGraphicFramePr>
            <a:graphicFrameLocks noChangeAspect="1"/>
          </p:cNvGraphicFramePr>
          <p:nvPr/>
        </p:nvGraphicFramePr>
        <p:xfrm>
          <a:off x="914400" y="4724400"/>
          <a:ext cx="762000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9" name="Equation" r:id="rId6" imgW="355320" imgH="393480" progId="Equation.3">
                  <p:embed/>
                </p:oleObj>
              </mc:Choice>
              <mc:Fallback>
                <p:oleObj name="Equation" r:id="rId6" imgW="35532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762000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2286000" y="4876800"/>
            <a:ext cx="4724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400" dirty="0" smtClean="0">
                <a:solidFill>
                  <a:srgbClr val="CC3300"/>
                </a:solidFill>
              </a:rPr>
              <a:t>là Hỗn số và là số đối của 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6980238" y="4800600"/>
          <a:ext cx="517525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0" name="Equation" r:id="rId8" imgW="241200" imgH="393480" progId="Equation.3">
                  <p:embed/>
                </p:oleObj>
              </mc:Choice>
              <mc:Fallback>
                <p:oleObj name="Equation" r:id="rId8" imgW="2412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0238" y="4800600"/>
                        <a:ext cx="517525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0" y="0"/>
            <a:ext cx="2971800" cy="9906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0070C0"/>
                </a:solidFill>
              </a:rPr>
              <a:t>1. HỖN SỐ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914400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ym typeface="Wingdings 2"/>
              </a:rPr>
              <a:t>VD: </a:t>
            </a:r>
            <a:r>
              <a:rPr lang="en-US" sz="4000" dirty="0" err="1" smtClean="0"/>
              <a:t>Viết</a:t>
            </a:r>
            <a:r>
              <a:rPr lang="en-US" sz="4000" dirty="0" smtClean="0"/>
              <a:t> </a:t>
            </a:r>
            <a:r>
              <a:rPr lang="en-US" sz="4000" dirty="0" err="1" smtClean="0"/>
              <a:t>hỗn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sau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 </a:t>
            </a:r>
            <a:r>
              <a:rPr lang="en-US" sz="4000" dirty="0" err="1" smtClean="0"/>
              <a:t>dạng</a:t>
            </a:r>
            <a:r>
              <a:rPr lang="en-US" sz="4000" dirty="0" smtClean="0"/>
              <a:t> </a:t>
            </a:r>
            <a:r>
              <a:rPr lang="en-US" sz="4000" dirty="0" err="1" smtClean="0"/>
              <a:t>phân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:</a:t>
            </a:r>
            <a:endParaRPr lang="en-US" sz="4000" dirty="0"/>
          </a:p>
        </p:txBody>
      </p:sp>
      <p:graphicFrame>
        <p:nvGraphicFramePr>
          <p:cNvPr id="46119" name="Object 39"/>
          <p:cNvGraphicFramePr>
            <a:graphicFrameLocks noChangeAspect="1"/>
          </p:cNvGraphicFramePr>
          <p:nvPr/>
        </p:nvGraphicFramePr>
        <p:xfrm>
          <a:off x="1905000" y="2667000"/>
          <a:ext cx="3429000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94" name="Equation" r:id="rId3" imgW="1371600" imgH="393480" progId="Equation.3">
                  <p:embed/>
                </p:oleObj>
              </mc:Choice>
              <mc:Fallback>
                <p:oleObj name="Equation" r:id="rId3" imgW="1371600" imgH="39348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667000"/>
                        <a:ext cx="3429000" cy="98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9"/>
          <p:cNvGraphicFramePr>
            <a:graphicFrameLocks noChangeAspect="1"/>
          </p:cNvGraphicFramePr>
          <p:nvPr/>
        </p:nvGraphicFramePr>
        <p:xfrm>
          <a:off x="8001000" y="685800"/>
          <a:ext cx="889000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95" name="Equation" r:id="rId5" imgW="355320" imgH="393480" progId="Equation.3">
                  <p:embed/>
                </p:oleObj>
              </mc:Choice>
              <mc:Fallback>
                <p:oleObj name="Equation" r:id="rId5" imgW="35532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685800"/>
                        <a:ext cx="889000" cy="1138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0600" y="2590800"/>
            <a:ext cx="1143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ym typeface="Wingdings 3"/>
              </a:rPr>
              <a:t></a:t>
            </a:r>
            <a:endParaRPr lang="en-US" sz="6600" dirty="0"/>
          </a:p>
        </p:txBody>
      </p:sp>
      <p:sp>
        <p:nvSpPr>
          <p:cNvPr id="12" name="Rectangle 11"/>
          <p:cNvSpPr/>
          <p:nvPr/>
        </p:nvSpPr>
        <p:spPr>
          <a:xfrm>
            <a:off x="457200" y="1752600"/>
            <a:ext cx="8077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 smtClean="0">
                <a:solidFill>
                  <a:srgbClr val="C00000"/>
                </a:solidFill>
              </a:rPr>
              <a:t>=&gt; </a:t>
            </a:r>
            <a:r>
              <a:rPr lang="nl-NL" sz="3200" dirty="0" smtClean="0"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Khi đổi hỗn số âm sang phân số ta đổi bình thường rồi đặt dấu “-”trước kết quả</a:t>
            </a:r>
            <a:r>
              <a:rPr lang="nl-NL" sz="3200" dirty="0" smtClean="0">
                <a:ea typeface="Times New Roman" pitchFamily="18" charset="0"/>
                <a:cs typeface="Times New Roman" pitchFamily="18" charset="0"/>
              </a:rPr>
              <a:t>.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000" y="34290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sym typeface="Wingdings"/>
              </a:rPr>
              <a:t> </a:t>
            </a:r>
            <a:r>
              <a:rPr lang="en-US" sz="3200" dirty="0" err="1" smtClean="0">
                <a:solidFill>
                  <a:srgbClr val="002060"/>
                </a:solidFill>
              </a:rPr>
              <a:t>Lưu</a:t>
            </a:r>
            <a:r>
              <a:rPr lang="en-US" sz="3200" dirty="0" smtClean="0">
                <a:solidFill>
                  <a:srgbClr val="002060"/>
                </a:solidFill>
              </a:rPr>
              <a:t> ý:</a:t>
            </a:r>
            <a:endParaRPr lang="en-US" sz="3200" dirty="0">
              <a:solidFill>
                <a:srgbClr val="002060"/>
              </a:solidFill>
            </a:endParaRPr>
          </a:p>
        </p:txBody>
      </p:sp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371600" y="4038600"/>
          <a:ext cx="152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96" name="Equation" r:id="rId7" imgW="711000" imgH="393480" progId="Equation.3">
                  <p:embed/>
                </p:oleObj>
              </mc:Choice>
              <mc:Fallback>
                <p:oleObj name="Equation" r:id="rId7" imgW="71100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38600"/>
                        <a:ext cx="15240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3581400" y="4038600"/>
          <a:ext cx="33480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97" name="Equation" r:id="rId9" imgW="1562040" imgH="393480" progId="Equation.3">
                  <p:embed/>
                </p:oleObj>
              </mc:Choice>
              <mc:Fallback>
                <p:oleObj name="Equation" r:id="rId9" imgW="156204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038600"/>
                        <a:ext cx="334803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/>
          <p:cNvGraphicFramePr>
            <a:graphicFrameLocks noChangeAspect="1"/>
          </p:cNvGraphicFramePr>
          <p:nvPr/>
        </p:nvGraphicFramePr>
        <p:xfrm>
          <a:off x="3657600" y="5181600"/>
          <a:ext cx="19319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98" name="Equation" r:id="rId11" imgW="901440" imgH="393480" progId="Equation.3">
                  <p:embed/>
                </p:oleObj>
              </mc:Choice>
              <mc:Fallback>
                <p:oleObj name="Equation" r:id="rId11" imgW="90144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181600"/>
                        <a:ext cx="193198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3352800" y="3733800"/>
            <a:ext cx="0" cy="2286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638800" y="54864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=&gt;SAI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10400" y="4343400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=&gt;ĐÚNG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6" grpId="0"/>
      <p:bldP spid="28" grpId="0"/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Grp="1" noChangeArrowheads="1"/>
          </p:cNvSpPr>
          <p:nvPr>
            <p:ph sz="quarter" idx="4"/>
          </p:nvPr>
        </p:nvSpPr>
        <p:spPr bwMode="auto">
          <a:xfrm>
            <a:off x="685800" y="912155"/>
            <a:ext cx="7543800" cy="41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4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  <a:sym typeface="Wingdings 2"/>
              </a:rPr>
              <a:t> </a:t>
            </a:r>
            <a:r>
              <a:rPr lang="nl-NL" sz="4400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  <a:sym typeface="Wingdings 2"/>
              </a:rPr>
              <a:t>C</a:t>
            </a:r>
            <a:r>
              <a:rPr kumimoji="0" lang="nl-NL" sz="44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hú ý :</a:t>
            </a:r>
            <a:endParaRPr kumimoji="0" lang="en-US" sz="44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+Khi đổi hỗn số âm sang phân số ta đổi bình thường rồi đặt dấu “-”trước kết quả.</a:t>
            </a:r>
          </a:p>
          <a:p>
            <a:pPr marL="0" marR="0" lvl="0" indent="0" algn="l" defTabSz="914400" rtl="0" eaLnBrk="0" fontAlgn="base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Khi đổi phân số âm sang hỗn số, ta chỉ cần viết số đối của chúng dưới dạng hỗn số rồi đặt dấu “ -” trước kết quả nhận được.</a:t>
            </a: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3048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1. HỖN SỐ</a:t>
            </a:r>
            <a:endParaRPr lang="en-US" sz="4000" b="1" dirty="0"/>
          </a:p>
        </p:txBody>
      </p:sp>
      <p:graphicFrame>
        <p:nvGraphicFramePr>
          <p:cNvPr id="46119" name="Object 2"/>
          <p:cNvGraphicFramePr>
            <a:graphicFrameLocks noChangeAspect="1"/>
          </p:cNvGraphicFramePr>
          <p:nvPr/>
        </p:nvGraphicFramePr>
        <p:xfrm>
          <a:off x="2667000" y="5029200"/>
          <a:ext cx="25908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0" name="Equation" r:id="rId3" imgW="965160" imgH="393480" progId="Equation.3">
                  <p:embed/>
                </p:oleObj>
              </mc:Choice>
              <mc:Fallback>
                <p:oleObj name="Equation" r:id="rId3" imgW="9651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029200"/>
                        <a:ext cx="25908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7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28600" y="0"/>
            <a:ext cx="4876800" cy="960438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2.Số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14400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ym typeface="Wingdings 2"/>
              </a:rPr>
              <a:t> </a:t>
            </a:r>
            <a:r>
              <a:rPr lang="en-US" sz="4000" dirty="0" err="1" smtClean="0">
                <a:sym typeface="Wingdings 2"/>
              </a:rPr>
              <a:t>Xét</a:t>
            </a:r>
            <a:r>
              <a:rPr lang="en-US" sz="4000" dirty="0" smtClean="0">
                <a:sym typeface="Wingdings 2"/>
              </a:rPr>
              <a:t> </a:t>
            </a:r>
            <a:r>
              <a:rPr lang="en-US" sz="4000" dirty="0" err="1" smtClean="0">
                <a:sym typeface="Wingdings 2"/>
              </a:rPr>
              <a:t>các</a:t>
            </a:r>
            <a:r>
              <a:rPr lang="en-US" sz="4000" dirty="0" smtClean="0">
                <a:sym typeface="Wingdings 2"/>
              </a:rPr>
              <a:t> </a:t>
            </a:r>
            <a:r>
              <a:rPr lang="en-US" sz="4000" dirty="0" err="1" smtClean="0">
                <a:sym typeface="Wingdings 2"/>
              </a:rPr>
              <a:t>phân</a:t>
            </a:r>
            <a:r>
              <a:rPr lang="en-US" sz="4000" dirty="0" smtClean="0">
                <a:sym typeface="Wingdings 2"/>
              </a:rPr>
              <a:t> </a:t>
            </a:r>
            <a:r>
              <a:rPr lang="en-US" sz="4000" dirty="0" err="1" smtClean="0">
                <a:sym typeface="Wingdings 2"/>
              </a:rPr>
              <a:t>số</a:t>
            </a:r>
            <a:r>
              <a:rPr lang="en-US" sz="4000" dirty="0" smtClean="0">
                <a:sym typeface="Wingdings 2"/>
              </a:rPr>
              <a:t>: </a:t>
            </a:r>
            <a:endParaRPr lang="en-US" sz="4000" dirty="0"/>
          </a:p>
        </p:txBody>
      </p:sp>
      <p:graphicFrame>
        <p:nvGraphicFramePr>
          <p:cNvPr id="83969" name="Object 1"/>
          <p:cNvGraphicFramePr>
            <a:graphicFrameLocks noChangeAspect="1"/>
          </p:cNvGraphicFramePr>
          <p:nvPr/>
        </p:nvGraphicFramePr>
        <p:xfrm>
          <a:off x="4343400" y="838200"/>
          <a:ext cx="3476626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0" name="Equation" r:id="rId3" imgW="927000" imgH="393480" progId="Equation.3">
                  <p:embed/>
                </p:oleObj>
              </mc:Choice>
              <mc:Fallback>
                <p:oleObj name="Equation" r:id="rId3" imgW="927000" imgH="3934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838200"/>
                        <a:ext cx="3476626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57200" y="2133600"/>
            <a:ext cx="8229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dirty="0" smtClean="0">
                <a:solidFill>
                  <a:srgbClr val="FF0000"/>
                </a:solidFill>
              </a:rPr>
              <a:t>=&gt; Đều có thể viết dưới dạng luỹ thừa của 10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0" y="46482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=&gt; </a:t>
            </a:r>
            <a:r>
              <a:rPr lang="en-US" sz="4000" dirty="0" err="1" smtClean="0">
                <a:solidFill>
                  <a:srgbClr val="FF0000"/>
                </a:solidFill>
              </a:rPr>
              <a:t>Phân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Số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Thập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Phân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3974" name="Object 6"/>
          <p:cNvGraphicFramePr>
            <a:graphicFrameLocks noChangeAspect="1"/>
          </p:cNvGraphicFramePr>
          <p:nvPr/>
        </p:nvGraphicFramePr>
        <p:xfrm>
          <a:off x="2133600" y="2743200"/>
          <a:ext cx="3581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1" name="Equation" r:id="rId5" imgW="876240" imgH="393480" progId="Equation.3">
                  <p:embed/>
                </p:oleObj>
              </mc:Choice>
              <mc:Fallback>
                <p:oleObj name="Equation" r:id="rId5" imgW="8762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743200"/>
                        <a:ext cx="35814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6" name="Object 8"/>
          <p:cNvGraphicFramePr>
            <a:graphicFrameLocks noChangeAspect="1"/>
          </p:cNvGraphicFramePr>
          <p:nvPr/>
        </p:nvGraphicFramePr>
        <p:xfrm>
          <a:off x="457200" y="4267200"/>
          <a:ext cx="347662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2" name="Equation" r:id="rId7" imgW="927000" imgH="393480" progId="Equation.3">
                  <p:embed/>
                </p:oleObj>
              </mc:Choice>
              <mc:Fallback>
                <p:oleObj name="Equation" r:id="rId7" imgW="9270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267200"/>
                        <a:ext cx="3476625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3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1000" y="0"/>
            <a:ext cx="37112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2.Số </a:t>
            </a:r>
            <a:r>
              <a:rPr lang="en-US" sz="4400" dirty="0" err="1" smtClean="0">
                <a:solidFill>
                  <a:srgbClr val="0070C0"/>
                </a:solidFill>
              </a:rPr>
              <a:t>thập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phân</a:t>
            </a:r>
            <a:r>
              <a:rPr lang="en-US" sz="4400" dirty="0" smtClean="0">
                <a:solidFill>
                  <a:srgbClr val="0070C0"/>
                </a:solidFill>
              </a:rPr>
              <a:t>:</a:t>
            </a:r>
            <a:endParaRPr lang="en-US" sz="4400" dirty="0"/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304800" y="914400"/>
            <a:ext cx="8839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/>
              <a:t>*</a:t>
            </a:r>
            <a:r>
              <a:rPr lang="en-US" sz="4000" b="1" dirty="0" err="1" smtClean="0"/>
              <a:t>Định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nghĩa</a:t>
            </a:r>
            <a:r>
              <a:rPr lang="en-US" sz="4000" b="1" dirty="0" smtClean="0"/>
              <a:t>: (SGK/45)</a:t>
            </a:r>
          </a:p>
          <a:p>
            <a:pPr>
              <a:spcBef>
                <a:spcPct val="50000"/>
              </a:spcBef>
            </a:pPr>
            <a:r>
              <a:rPr lang="en-US" sz="4000" b="1" dirty="0" smtClean="0"/>
              <a:t> -</a:t>
            </a:r>
            <a:r>
              <a:rPr lang="en-US" sz="4000" b="1" dirty="0" err="1" smtClean="0"/>
              <a:t>Phân</a:t>
            </a:r>
            <a:r>
              <a:rPr lang="en-US" sz="4000" b="1" dirty="0" smtClean="0"/>
              <a:t> </a:t>
            </a:r>
            <a:r>
              <a:rPr lang="en-US" sz="4000" b="1" dirty="0" err="1"/>
              <a:t>số</a:t>
            </a:r>
            <a:r>
              <a:rPr lang="en-US" sz="4000" b="1" dirty="0"/>
              <a:t> </a:t>
            </a:r>
            <a:r>
              <a:rPr lang="en-US" sz="4000" b="1" dirty="0" err="1"/>
              <a:t>thập</a:t>
            </a:r>
            <a:r>
              <a:rPr lang="en-US" sz="4000" b="1" dirty="0"/>
              <a:t> </a:t>
            </a:r>
            <a:r>
              <a:rPr lang="en-US" sz="4000" b="1" dirty="0" err="1"/>
              <a:t>phân</a:t>
            </a:r>
            <a:r>
              <a:rPr lang="en-US" sz="4000" b="1" dirty="0"/>
              <a:t> </a:t>
            </a:r>
            <a:r>
              <a:rPr lang="en-US" sz="4000" b="1" dirty="0" err="1"/>
              <a:t>là</a:t>
            </a:r>
            <a:r>
              <a:rPr lang="en-US" sz="4000" b="1" dirty="0"/>
              <a:t> </a:t>
            </a:r>
            <a:r>
              <a:rPr lang="en-US" sz="4000" b="1" dirty="0" err="1"/>
              <a:t>phân</a:t>
            </a:r>
            <a:r>
              <a:rPr lang="en-US" sz="4000" b="1" dirty="0"/>
              <a:t> </a:t>
            </a:r>
            <a:r>
              <a:rPr lang="en-US" sz="4000" b="1" dirty="0" err="1"/>
              <a:t>số</a:t>
            </a:r>
            <a:r>
              <a:rPr lang="en-US" sz="4000" b="1" dirty="0"/>
              <a:t> </a:t>
            </a:r>
            <a:r>
              <a:rPr lang="en-US" sz="4000" b="1" dirty="0" err="1"/>
              <a:t>mà</a:t>
            </a:r>
            <a:r>
              <a:rPr lang="en-US" sz="4000" b="1" dirty="0"/>
              <a:t> </a:t>
            </a:r>
            <a:r>
              <a:rPr lang="en-US" sz="4000" b="1" dirty="0" err="1"/>
              <a:t>mẫu</a:t>
            </a:r>
            <a:r>
              <a:rPr lang="en-US" sz="4000" b="1" dirty="0"/>
              <a:t> </a:t>
            </a:r>
            <a:r>
              <a:rPr lang="en-US" sz="4000" b="1" dirty="0" err="1"/>
              <a:t>là</a:t>
            </a:r>
            <a:r>
              <a:rPr lang="en-US" sz="4000" b="1" dirty="0"/>
              <a:t> </a:t>
            </a:r>
            <a:r>
              <a:rPr lang="en-US" sz="4000" b="1" dirty="0" err="1"/>
              <a:t>lũy</a:t>
            </a:r>
            <a:r>
              <a:rPr lang="en-US" sz="4000" b="1" dirty="0"/>
              <a:t> </a:t>
            </a:r>
            <a:r>
              <a:rPr lang="en-US" sz="4000" b="1" dirty="0" err="1"/>
              <a:t>thừa</a:t>
            </a:r>
            <a:r>
              <a:rPr lang="en-US" sz="4000" b="1" dirty="0"/>
              <a:t> </a:t>
            </a:r>
            <a:r>
              <a:rPr lang="en-US" sz="4000" b="1" dirty="0" err="1"/>
              <a:t>của</a:t>
            </a:r>
            <a:r>
              <a:rPr lang="en-US" sz="4000" b="1" dirty="0"/>
              <a:t> 10.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81000" y="0"/>
            <a:ext cx="37112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2.Số </a:t>
            </a:r>
            <a:r>
              <a:rPr lang="en-US" sz="4400" dirty="0" err="1" smtClean="0">
                <a:solidFill>
                  <a:srgbClr val="0070C0"/>
                </a:solidFill>
              </a:rPr>
              <a:t>thập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phân</a:t>
            </a:r>
            <a:r>
              <a:rPr lang="en-US" sz="4400" dirty="0" smtClean="0">
                <a:solidFill>
                  <a:srgbClr val="0070C0"/>
                </a:solidFill>
              </a:rPr>
              <a:t>:</a:t>
            </a:r>
            <a:endParaRPr lang="en-US" sz="4400" dirty="0"/>
          </a:p>
        </p:txBody>
      </p:sp>
      <p:sp>
        <p:nvSpPr>
          <p:cNvPr id="5" name="Rectangle 4"/>
          <p:cNvSpPr/>
          <p:nvPr/>
        </p:nvSpPr>
        <p:spPr>
          <a:xfrm>
            <a:off x="304800" y="914400"/>
            <a:ext cx="8839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*</a:t>
            </a:r>
            <a:r>
              <a:rPr lang="en-US" sz="4000" b="1" dirty="0" err="1" smtClean="0">
                <a:solidFill>
                  <a:srgbClr val="C00000"/>
                </a:solidFill>
              </a:rPr>
              <a:t>Số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thập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phân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gồm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hai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phần</a:t>
            </a:r>
            <a:r>
              <a:rPr lang="en-US" sz="4000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en-US" sz="4000" b="1" dirty="0" smtClean="0"/>
              <a:t>- </a:t>
            </a:r>
            <a:r>
              <a:rPr lang="en-US" sz="4000" b="1" dirty="0" err="1" smtClean="0"/>
              <a:t>Phần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số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nguyên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viết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bên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trái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dấu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phẩy</a:t>
            </a:r>
            <a:endParaRPr lang="en-US" sz="4000" b="1" dirty="0" smtClean="0"/>
          </a:p>
          <a:p>
            <a:r>
              <a:rPr lang="en-US" sz="4000" b="1" dirty="0" smtClean="0"/>
              <a:t>- </a:t>
            </a:r>
            <a:r>
              <a:rPr lang="en-US" sz="4000" b="1" dirty="0" err="1" smtClean="0"/>
              <a:t>Phần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thập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phân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viết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bên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phải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dấu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phẩy</a:t>
            </a:r>
            <a:r>
              <a:rPr lang="en-US" sz="4000" b="1" dirty="0" smtClean="0"/>
              <a:t>.</a:t>
            </a:r>
            <a:endParaRPr lang="en-US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304800" y="3657600"/>
            <a:ext cx="8839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/>
              <a:t>- </a:t>
            </a:r>
            <a:r>
              <a:rPr lang="en-US" sz="4000" b="1" dirty="0" err="1" smtClean="0"/>
              <a:t>Số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chữ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số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của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phần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thập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phân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bằng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số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chữ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số</a:t>
            </a:r>
            <a:r>
              <a:rPr lang="en-US" sz="4000" b="1" dirty="0" smtClean="0"/>
              <a:t> 0 ở </a:t>
            </a:r>
            <a:r>
              <a:rPr lang="en-US" sz="4000" b="1" dirty="0" err="1" smtClean="0"/>
              <a:t>mẫu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của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phân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số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thập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phân</a:t>
            </a:r>
            <a:r>
              <a:rPr lang="en-US" sz="4000" b="1" dirty="0" smtClean="0"/>
              <a:t>.</a:t>
            </a:r>
            <a:endParaRPr lang="en-US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28600" y="0"/>
            <a:ext cx="8382000" cy="1470025"/>
          </a:xfrm>
        </p:spPr>
        <p:txBody>
          <a:bodyPr/>
          <a:lstStyle/>
          <a:p>
            <a:pPr algn="l">
              <a:lnSpc>
                <a:spcPct val="130000"/>
              </a:lnSpc>
            </a:pPr>
            <a:r>
              <a:rPr lang="vi-VN" sz="4000" dirty="0" smtClean="0">
                <a:latin typeface="Times New Roman" pitchFamily="18" charset="0"/>
                <a:cs typeface="Times New Roman" pitchFamily="18" charset="0"/>
                <a:sym typeface="Wingdings 2"/>
              </a:rPr>
              <a:t>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  <a:sym typeface="Wingdings 2"/>
              </a:rPr>
              <a:t> VD :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Viết các phân số thập phân sau dưới dạng số thập phân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5791200" y="609600"/>
          <a:ext cx="33528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1" name="Equation" r:id="rId3" imgW="927000" imgH="393480" progId="Equation.3">
                  <p:embed/>
                </p:oleObj>
              </mc:Choice>
              <mc:Fallback>
                <p:oleObj name="Equation" r:id="rId3" imgW="92700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609600"/>
                        <a:ext cx="33528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762000" y="1752600"/>
          <a:ext cx="269398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2" name="Equation" r:id="rId5" imgW="698400" imgH="393480" progId="Equation.3">
                  <p:embed/>
                </p:oleObj>
              </mc:Choice>
              <mc:Fallback>
                <p:oleObj name="Equation" r:id="rId5" imgW="6984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752600"/>
                        <a:ext cx="2693988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5" name="Object 5"/>
          <p:cNvGraphicFramePr>
            <a:graphicFrameLocks noChangeAspect="1"/>
          </p:cNvGraphicFramePr>
          <p:nvPr/>
        </p:nvGraphicFramePr>
        <p:xfrm>
          <a:off x="685800" y="3048000"/>
          <a:ext cx="426402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3" name="Equation" r:id="rId7" imgW="952200" imgH="393480" progId="Equation.3">
                  <p:embed/>
                </p:oleObj>
              </mc:Choice>
              <mc:Fallback>
                <p:oleObj name="Equation" r:id="rId7" imgW="9522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048000"/>
                        <a:ext cx="4264025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6" name="Object 6"/>
          <p:cNvGraphicFramePr>
            <a:graphicFrameLocks noChangeAspect="1"/>
          </p:cNvGraphicFramePr>
          <p:nvPr/>
        </p:nvGraphicFramePr>
        <p:xfrm>
          <a:off x="762000" y="4419600"/>
          <a:ext cx="376237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4" name="Equation" r:id="rId9" imgW="1002960" imgH="393480" progId="Equation.3">
                  <p:embed/>
                </p:oleObj>
              </mc:Choice>
              <mc:Fallback>
                <p:oleObj name="Equation" r:id="rId9" imgW="100296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419600"/>
                        <a:ext cx="3762375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11" name="Object 51"/>
          <p:cNvGraphicFramePr>
            <a:graphicFrameLocks noChangeAspect="1"/>
          </p:cNvGraphicFramePr>
          <p:nvPr/>
        </p:nvGraphicFramePr>
        <p:xfrm>
          <a:off x="533400" y="2971800"/>
          <a:ext cx="1752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90" name="Equation" r:id="rId3" imgW="723600" imgH="393480" progId="">
                  <p:embed/>
                </p:oleObj>
              </mc:Choice>
              <mc:Fallback>
                <p:oleObj name="Equation" r:id="rId3" imgW="723600" imgH="393480" progId="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71800"/>
                        <a:ext cx="17526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2" name="Object 52"/>
          <p:cNvGraphicFramePr>
            <a:graphicFrameLocks noChangeAspect="1"/>
          </p:cNvGraphicFramePr>
          <p:nvPr/>
        </p:nvGraphicFramePr>
        <p:xfrm>
          <a:off x="2743200" y="3048000"/>
          <a:ext cx="2362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91" name="Equation" r:id="rId5" imgW="952200" imgH="393480" progId="">
                  <p:embed/>
                </p:oleObj>
              </mc:Choice>
              <mc:Fallback>
                <p:oleObj name="Equation" r:id="rId5" imgW="952200" imgH="393480" progId="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048000"/>
                        <a:ext cx="2362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3" name="Object 53"/>
          <p:cNvGraphicFramePr>
            <a:graphicFrameLocks noChangeAspect="1"/>
          </p:cNvGraphicFramePr>
          <p:nvPr/>
        </p:nvGraphicFramePr>
        <p:xfrm>
          <a:off x="5562600" y="3048000"/>
          <a:ext cx="29083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92" name="Equation" r:id="rId7" imgW="1155600" imgH="393480" progId="">
                  <p:embed/>
                </p:oleObj>
              </mc:Choice>
              <mc:Fallback>
                <p:oleObj name="Equation" r:id="rId7" imgW="1155600" imgH="393480" progId="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048000"/>
                        <a:ext cx="29083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Text Box 79"/>
          <p:cNvSpPr txBox="1">
            <a:spLocks noChangeArrowheads="1"/>
          </p:cNvSpPr>
          <p:nvPr/>
        </p:nvSpPr>
        <p:spPr bwMode="auto">
          <a:xfrm>
            <a:off x="0" y="990600"/>
            <a:ext cx="9144000" cy="161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en-US" sz="4000" b="1" dirty="0" smtClean="0"/>
              <a:t>?3 </a:t>
            </a:r>
            <a:r>
              <a:rPr lang="en-US" sz="4000" b="1" dirty="0" err="1" smtClean="0"/>
              <a:t>Viết</a:t>
            </a:r>
            <a:r>
              <a:rPr lang="en-US" sz="4000" b="1" dirty="0" smtClean="0"/>
              <a:t> </a:t>
            </a:r>
            <a:r>
              <a:rPr lang="en-US" sz="4000" b="1" dirty="0" err="1"/>
              <a:t>các</a:t>
            </a:r>
            <a:r>
              <a:rPr lang="en-US" sz="4000" b="1" dirty="0"/>
              <a:t> </a:t>
            </a:r>
            <a:r>
              <a:rPr lang="en-US" sz="4000" b="1" dirty="0" err="1"/>
              <a:t>phân</a:t>
            </a:r>
            <a:r>
              <a:rPr lang="en-US" sz="4000" b="1" dirty="0"/>
              <a:t> </a:t>
            </a:r>
            <a:r>
              <a:rPr lang="en-US" sz="4000" b="1" dirty="0" err="1"/>
              <a:t>số</a:t>
            </a:r>
            <a:r>
              <a:rPr lang="en-US" sz="4000" b="1" dirty="0"/>
              <a:t> </a:t>
            </a:r>
            <a:r>
              <a:rPr lang="en-US" sz="4000" b="1" dirty="0" err="1"/>
              <a:t>sau</a:t>
            </a:r>
            <a:r>
              <a:rPr lang="en-US" sz="4000" b="1" dirty="0"/>
              <a:t> </a:t>
            </a:r>
            <a:r>
              <a:rPr lang="en-US" sz="4000" b="1" dirty="0" err="1"/>
              <a:t>dưới</a:t>
            </a:r>
            <a:r>
              <a:rPr lang="en-US" sz="4000" b="1" dirty="0"/>
              <a:t> </a:t>
            </a:r>
            <a:r>
              <a:rPr lang="en-US" sz="4000" b="1" dirty="0" err="1"/>
              <a:t>dạng</a:t>
            </a:r>
            <a:r>
              <a:rPr lang="en-US" sz="4000" b="1" dirty="0"/>
              <a:t> </a:t>
            </a:r>
            <a:r>
              <a:rPr lang="en-US" sz="4000" b="1" dirty="0" err="1"/>
              <a:t>số</a:t>
            </a:r>
            <a:r>
              <a:rPr lang="en-US" sz="4000" b="1" dirty="0"/>
              <a:t> </a:t>
            </a:r>
            <a:r>
              <a:rPr lang="en-US" sz="4000" b="1" dirty="0" err="1"/>
              <a:t>thập</a:t>
            </a:r>
            <a:r>
              <a:rPr lang="en-US" sz="4000" b="1" dirty="0"/>
              <a:t> </a:t>
            </a:r>
            <a:r>
              <a:rPr lang="en-US" sz="4000" b="1" dirty="0" err="1"/>
              <a:t>phân</a:t>
            </a:r>
            <a:r>
              <a:rPr lang="en-US" sz="4000" b="1" dirty="0"/>
              <a:t>:</a:t>
            </a:r>
          </a:p>
        </p:txBody>
      </p:sp>
      <p:sp>
        <p:nvSpPr>
          <p:cNvPr id="15461" name="Text Box 101"/>
          <p:cNvSpPr txBox="1">
            <a:spLocks noChangeArrowheads="1"/>
          </p:cNvSpPr>
          <p:nvPr/>
        </p:nvSpPr>
        <p:spPr bwMode="auto">
          <a:xfrm>
            <a:off x="2362200" y="34290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;</a:t>
            </a:r>
          </a:p>
        </p:txBody>
      </p:sp>
      <p:sp>
        <p:nvSpPr>
          <p:cNvPr id="15462" name="Text Box 102"/>
          <p:cNvSpPr txBox="1">
            <a:spLocks noChangeArrowheads="1"/>
          </p:cNvSpPr>
          <p:nvPr/>
        </p:nvSpPr>
        <p:spPr bwMode="auto">
          <a:xfrm>
            <a:off x="5181600" y="3429000"/>
            <a:ext cx="76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;</a:t>
            </a:r>
          </a:p>
        </p:txBody>
      </p:sp>
      <p:graphicFrame>
        <p:nvGraphicFramePr>
          <p:cNvPr id="131083" name="Object 11"/>
          <p:cNvGraphicFramePr>
            <a:graphicFrameLocks noChangeAspect="1"/>
          </p:cNvGraphicFramePr>
          <p:nvPr/>
        </p:nvGraphicFramePr>
        <p:xfrm>
          <a:off x="2590800" y="1752600"/>
          <a:ext cx="914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93" name="Equation" r:id="rId9" imgW="279360" imgH="393480" progId="Equation.3">
                  <p:embed/>
                </p:oleObj>
              </mc:Choice>
              <mc:Fallback>
                <p:oleObj name="Equation" r:id="rId9" imgW="27936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752600"/>
                        <a:ext cx="9144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2" name="Object 10"/>
          <p:cNvGraphicFramePr>
            <a:graphicFrameLocks noChangeAspect="1"/>
          </p:cNvGraphicFramePr>
          <p:nvPr/>
        </p:nvGraphicFramePr>
        <p:xfrm>
          <a:off x="3733800" y="1752600"/>
          <a:ext cx="1066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94" name="Equation" r:id="rId11" imgW="355320" imgH="393480" progId="Equation.3">
                  <p:embed/>
                </p:oleObj>
              </mc:Choice>
              <mc:Fallback>
                <p:oleObj name="Equation" r:id="rId11" imgW="35532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752600"/>
                        <a:ext cx="10668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1" name="Object 9"/>
          <p:cNvGraphicFramePr>
            <a:graphicFrameLocks noChangeAspect="1"/>
          </p:cNvGraphicFramePr>
          <p:nvPr/>
        </p:nvGraphicFramePr>
        <p:xfrm>
          <a:off x="4953000" y="1752600"/>
          <a:ext cx="1828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095" name="Equation" r:id="rId13" imgW="507960" imgH="393480" progId="Equation.3">
                  <p:embed/>
                </p:oleObj>
              </mc:Choice>
              <mc:Fallback>
                <p:oleObj name="Equation" r:id="rId13" imgW="50796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752600"/>
                        <a:ext cx="18288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084" name="Rectangle 12"/>
          <p:cNvSpPr>
            <a:spLocks noChangeArrowheads="1"/>
          </p:cNvSpPr>
          <p:nvPr/>
        </p:nvSpPr>
        <p:spPr bwMode="auto">
          <a:xfrm>
            <a:off x="0" y="228600"/>
            <a:ext cx="432842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2.Số </a:t>
            </a:r>
            <a:r>
              <a:rPr lang="en-US" sz="4800" b="1" dirty="0" err="1" smtClean="0">
                <a:solidFill>
                  <a:srgbClr val="0070C0"/>
                </a:solidFill>
              </a:rPr>
              <a:t>thập</a:t>
            </a:r>
            <a:r>
              <a:rPr lang="en-US" sz="4800" b="1" dirty="0" smtClean="0">
                <a:solidFill>
                  <a:srgbClr val="0070C0"/>
                </a:solidFill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</a:rPr>
              <a:t>phân</a:t>
            </a:r>
            <a:r>
              <a:rPr lang="en-US" sz="4400" b="1" dirty="0" smtClean="0">
                <a:solidFill>
                  <a:srgbClr val="0070C0"/>
                </a:solidFill>
              </a:rPr>
              <a:t>:</a:t>
            </a:r>
            <a:endParaRPr lang="en-US" sz="4400" b="1" dirty="0"/>
          </a:p>
        </p:txBody>
      </p:sp>
      <p:sp>
        <p:nvSpPr>
          <p:cNvPr id="131085" name="Rectangle 13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6225" algn="l"/>
              </a:tabLst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086" name="Rectangle 14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67200" y="304800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</a:rPr>
              <a:t>Hoạt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động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nhóm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4800" y="4419600"/>
            <a:ext cx="8839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/>
              <a:t>?4 </a:t>
            </a:r>
            <a:r>
              <a:rPr lang="en-US" sz="4000" b="1" dirty="0" err="1" smtClean="0"/>
              <a:t>Viết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các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số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thập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phân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sau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dưới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dạng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phân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số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thập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phân</a:t>
            </a:r>
            <a:r>
              <a:rPr lang="en-US" sz="4000" b="1" dirty="0" smtClean="0"/>
              <a:t>:  1,21;  0,07;  -2,013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  <p:bldP spid="15461" grpId="0"/>
      <p:bldP spid="15462" grpId="0"/>
      <p:bldP spid="23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31" name="Object 71"/>
          <p:cNvGraphicFramePr>
            <a:graphicFrameLocks noChangeAspect="1"/>
          </p:cNvGraphicFramePr>
          <p:nvPr/>
        </p:nvGraphicFramePr>
        <p:xfrm>
          <a:off x="381000" y="2209800"/>
          <a:ext cx="1828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15" name="Equation" r:id="rId3" imgW="685800" imgH="393480" progId="">
                  <p:embed/>
                </p:oleObj>
              </mc:Choice>
              <mc:Fallback>
                <p:oleObj name="Equation" r:id="rId3" imgW="685800" imgH="393480" progId="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209800"/>
                        <a:ext cx="18288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32" name="Object 72"/>
          <p:cNvGraphicFramePr>
            <a:graphicFrameLocks noChangeAspect="1"/>
          </p:cNvGraphicFramePr>
          <p:nvPr/>
        </p:nvGraphicFramePr>
        <p:xfrm>
          <a:off x="3048000" y="2209800"/>
          <a:ext cx="1981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16" name="Equation" r:id="rId5" imgW="723600" imgH="393480" progId="">
                  <p:embed/>
                </p:oleObj>
              </mc:Choice>
              <mc:Fallback>
                <p:oleObj name="Equation" r:id="rId5" imgW="723600" imgH="393480" progId="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209800"/>
                        <a:ext cx="1981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34" name="Object 74"/>
          <p:cNvGraphicFramePr>
            <a:graphicFrameLocks noGrp="1" noChangeAspect="1"/>
          </p:cNvGraphicFramePr>
          <p:nvPr>
            <p:ph/>
          </p:nvPr>
        </p:nvGraphicFramePr>
        <p:xfrm>
          <a:off x="6096000" y="2209800"/>
          <a:ext cx="2438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17" name="Equation" r:id="rId7" imgW="1041120" imgH="393480" progId="">
                  <p:embed/>
                </p:oleObj>
              </mc:Choice>
              <mc:Fallback>
                <p:oleObj name="Equation" r:id="rId7" imgW="1041120" imgH="393480" progId="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209800"/>
                        <a:ext cx="24384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40" name="Text Box 80"/>
          <p:cNvSpPr txBox="1">
            <a:spLocks noChangeArrowheads="1"/>
          </p:cNvSpPr>
          <p:nvPr/>
        </p:nvSpPr>
        <p:spPr bwMode="auto">
          <a:xfrm>
            <a:off x="0" y="762000"/>
            <a:ext cx="8915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/>
              <a:t> ?4 </a:t>
            </a:r>
            <a:r>
              <a:rPr lang="en-US" sz="4000" b="1" dirty="0" err="1" smtClean="0"/>
              <a:t>Viết</a:t>
            </a:r>
            <a:r>
              <a:rPr lang="en-US" sz="4000" b="1" dirty="0" smtClean="0"/>
              <a:t> </a:t>
            </a:r>
            <a:r>
              <a:rPr lang="en-US" sz="4000" b="1" dirty="0" err="1"/>
              <a:t>các</a:t>
            </a:r>
            <a:r>
              <a:rPr lang="en-US" sz="4000" b="1" dirty="0"/>
              <a:t> </a:t>
            </a:r>
            <a:r>
              <a:rPr lang="en-US" sz="4000" b="1" dirty="0" err="1"/>
              <a:t>số</a:t>
            </a:r>
            <a:r>
              <a:rPr lang="en-US" sz="4000" b="1" dirty="0"/>
              <a:t> </a:t>
            </a:r>
            <a:r>
              <a:rPr lang="en-US" sz="4000" b="1" dirty="0" err="1"/>
              <a:t>thập</a:t>
            </a:r>
            <a:r>
              <a:rPr lang="en-US" sz="4000" b="1" dirty="0"/>
              <a:t> </a:t>
            </a:r>
            <a:r>
              <a:rPr lang="en-US" sz="4000" b="1" dirty="0" err="1"/>
              <a:t>phân</a:t>
            </a:r>
            <a:r>
              <a:rPr lang="en-US" sz="4000" b="1" dirty="0"/>
              <a:t> </a:t>
            </a:r>
            <a:r>
              <a:rPr lang="en-US" sz="4000" b="1" dirty="0" err="1"/>
              <a:t>sau</a:t>
            </a:r>
            <a:r>
              <a:rPr lang="en-US" sz="4000" b="1" dirty="0"/>
              <a:t> </a:t>
            </a:r>
            <a:r>
              <a:rPr lang="en-US" sz="4000" b="1" dirty="0" err="1"/>
              <a:t>dưới</a:t>
            </a:r>
            <a:r>
              <a:rPr lang="en-US" sz="4000" b="1" dirty="0"/>
              <a:t> </a:t>
            </a:r>
            <a:r>
              <a:rPr lang="en-US" sz="4000" b="1" dirty="0" err="1"/>
              <a:t>dạng</a:t>
            </a:r>
            <a:r>
              <a:rPr lang="en-US" sz="4000" b="1" dirty="0"/>
              <a:t> </a:t>
            </a:r>
            <a:r>
              <a:rPr lang="en-US" sz="4000" b="1" dirty="0" err="1"/>
              <a:t>phân</a:t>
            </a:r>
            <a:r>
              <a:rPr lang="en-US" sz="4000" b="1" dirty="0"/>
              <a:t> </a:t>
            </a:r>
            <a:r>
              <a:rPr lang="en-US" sz="4000" b="1" dirty="0" err="1"/>
              <a:t>số</a:t>
            </a:r>
            <a:r>
              <a:rPr lang="en-US" sz="4000" b="1" dirty="0"/>
              <a:t> </a:t>
            </a:r>
            <a:r>
              <a:rPr lang="en-US" sz="4000" b="1" dirty="0" err="1" smtClean="0"/>
              <a:t>thập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phân</a:t>
            </a:r>
            <a:r>
              <a:rPr lang="en-US" sz="4000" b="1" dirty="0" smtClean="0"/>
              <a:t>:  1,21</a:t>
            </a:r>
            <a:r>
              <a:rPr lang="en-US" sz="4000" b="1" dirty="0"/>
              <a:t>; </a:t>
            </a:r>
            <a:r>
              <a:rPr lang="en-US" sz="4000" b="1" dirty="0" smtClean="0"/>
              <a:t> 0,07</a:t>
            </a:r>
            <a:r>
              <a:rPr lang="en-US" sz="4000" b="1" dirty="0"/>
              <a:t>; </a:t>
            </a:r>
            <a:r>
              <a:rPr lang="en-US" sz="4000" b="1" dirty="0" smtClean="0"/>
              <a:t> -</a:t>
            </a:r>
            <a:r>
              <a:rPr lang="en-US" sz="4000" b="1" dirty="0"/>
              <a:t>2,013</a:t>
            </a:r>
          </a:p>
        </p:txBody>
      </p:sp>
      <p:sp>
        <p:nvSpPr>
          <p:cNvPr id="15463" name="Text Box 103"/>
          <p:cNvSpPr txBox="1">
            <a:spLocks noChangeArrowheads="1"/>
          </p:cNvSpPr>
          <p:nvPr/>
        </p:nvSpPr>
        <p:spPr bwMode="auto">
          <a:xfrm>
            <a:off x="2362200" y="2667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57800" y="26670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;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31085" name="Rectangle 13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6225" algn="l"/>
              </a:tabLst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1086" name="Rectangle 14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800" y="3657600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sym typeface="Wingdings"/>
              </a:rPr>
              <a:t></a:t>
            </a:r>
            <a:r>
              <a:rPr lang="en-US" sz="3600" dirty="0" err="1" smtClean="0">
                <a:solidFill>
                  <a:srgbClr val="C00000"/>
                </a:solidFill>
              </a:rPr>
              <a:t>Nhắc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lại</a:t>
            </a:r>
            <a:r>
              <a:rPr lang="en-US" sz="3600" dirty="0" smtClean="0">
                <a:solidFill>
                  <a:srgbClr val="C00000"/>
                </a:solidFill>
              </a:rPr>
              <a:t>:</a:t>
            </a:r>
          </a:p>
          <a:p>
            <a:r>
              <a:rPr lang="en-US" sz="3600" dirty="0" err="1" smtClean="0">
                <a:solidFill>
                  <a:srgbClr val="C00000"/>
                </a:solidFill>
              </a:rPr>
              <a:t>Số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thập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phân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gồm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mấy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phần</a:t>
            </a:r>
            <a:r>
              <a:rPr lang="en-US" sz="3600" dirty="0" smtClean="0">
                <a:solidFill>
                  <a:srgbClr val="C00000"/>
                </a:solidFill>
              </a:rPr>
              <a:t>? </a:t>
            </a:r>
            <a:r>
              <a:rPr lang="en-US" sz="3600" dirty="0" err="1" smtClean="0">
                <a:solidFill>
                  <a:srgbClr val="C00000"/>
                </a:solidFill>
              </a:rPr>
              <a:t>Là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những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phần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nào</a:t>
            </a:r>
            <a:r>
              <a:rPr lang="en-US" sz="3600" dirty="0" smtClean="0">
                <a:solidFill>
                  <a:srgbClr val="C00000"/>
                </a:solidFill>
              </a:rPr>
              <a:t>?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40" grpId="0"/>
      <p:bldP spid="15463" grpId="0"/>
      <p:bldP spid="15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381000"/>
            <a:ext cx="7467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sym typeface="Wingdings"/>
              </a:rPr>
              <a:t> </a:t>
            </a:r>
            <a:r>
              <a:rPr lang="en-US" sz="6600" dirty="0" err="1" smtClean="0">
                <a:solidFill>
                  <a:srgbClr val="FF0000"/>
                </a:solidFill>
              </a:rPr>
              <a:t>Kiểm</a:t>
            </a:r>
            <a:r>
              <a:rPr lang="en-US" sz="6600" dirty="0" smtClean="0">
                <a:solidFill>
                  <a:srgbClr val="FF0000"/>
                </a:solidFill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</a:rPr>
              <a:t>tra</a:t>
            </a:r>
            <a:r>
              <a:rPr lang="en-US" sz="6600" dirty="0" smtClean="0">
                <a:solidFill>
                  <a:srgbClr val="FF0000"/>
                </a:solidFill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</a:rPr>
              <a:t>bài</a:t>
            </a:r>
            <a:r>
              <a:rPr lang="en-US" sz="6600" dirty="0" smtClean="0">
                <a:solidFill>
                  <a:srgbClr val="FF0000"/>
                </a:solidFill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</a:rPr>
              <a:t>cũ</a:t>
            </a:r>
            <a:r>
              <a:rPr lang="en-US" sz="6600" dirty="0" smtClean="0">
                <a:solidFill>
                  <a:srgbClr val="FF0000"/>
                </a:solidFill>
              </a:rPr>
              <a:t>: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1447800"/>
            <a:ext cx="7924800" cy="383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FontTx/>
              <a:buChar char="-"/>
            </a:pPr>
            <a:r>
              <a:rPr lang="nl-NL" sz="4800" dirty="0" smtClean="0"/>
              <a:t>Muốn </a:t>
            </a:r>
            <a:r>
              <a:rPr lang="nl-NL" sz="4800" dirty="0"/>
              <a:t>chia một phân số hay một số nguyên cho một phân số ta làm thế nào</a:t>
            </a:r>
            <a:r>
              <a:rPr lang="nl-NL" sz="4800" dirty="0" smtClean="0"/>
              <a:t>?</a:t>
            </a:r>
          </a:p>
          <a:p>
            <a:pPr>
              <a:lnSpc>
                <a:spcPct val="130000"/>
              </a:lnSpc>
            </a:pPr>
            <a:r>
              <a:rPr lang="nl-NL" sz="4800" dirty="0" smtClean="0"/>
              <a:t>- </a:t>
            </a:r>
            <a:r>
              <a:rPr lang="nl-NL" sz="4800" dirty="0"/>
              <a:t>Áp dụng : </a:t>
            </a:r>
            <a:endParaRPr lang="en-US" sz="4800" dirty="0"/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3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4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5" name="Equation" r:id="rId6" imgW="114120" imgH="215640" progId="Equation.3">
                  <p:embed/>
                </p:oleObj>
              </mc:Choice>
              <mc:Fallback>
                <p:oleObj name="Equation" r:id="rId6" imgW="114120" imgH="215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3962400" y="4267200"/>
          <a:ext cx="1752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6" name="Equation" r:id="rId7" imgW="419040" imgH="393480" progId="Equation.3">
                  <p:embed/>
                </p:oleObj>
              </mc:Choice>
              <mc:Fallback>
                <p:oleObj name="Equation" r:id="rId7" imgW="4190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267200"/>
                        <a:ext cx="17526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52400"/>
            <a:ext cx="331372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3.Phần </a:t>
            </a:r>
            <a:r>
              <a:rPr lang="en-US" sz="4400" b="1" dirty="0" err="1" smtClean="0">
                <a:solidFill>
                  <a:srgbClr val="0070C0"/>
                </a:solidFill>
              </a:rPr>
              <a:t>trăm</a:t>
            </a:r>
            <a:r>
              <a:rPr lang="en-US" b="1" dirty="0" smtClean="0">
                <a:solidFill>
                  <a:srgbClr val="0070C0"/>
                </a:solidFill>
              </a:rPr>
              <a:t>: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143000"/>
            <a:ext cx="41344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4000" dirty="0" smtClean="0"/>
              <a:t>+Xét các phân số:  </a:t>
            </a:r>
            <a:endParaRPr lang="en-US" sz="4000" dirty="0" smtClean="0"/>
          </a:p>
        </p:txBody>
      </p:sp>
      <p:graphicFrame>
        <p:nvGraphicFramePr>
          <p:cNvPr id="134145" name="Object 6"/>
          <p:cNvGraphicFramePr>
            <a:graphicFrameLocks noChangeAspect="1"/>
          </p:cNvGraphicFramePr>
          <p:nvPr/>
        </p:nvGraphicFramePr>
        <p:xfrm>
          <a:off x="4267200" y="990600"/>
          <a:ext cx="146367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22" name="Equation" r:id="rId3" imgW="583920" imgH="393480" progId="Equation.3">
                  <p:embed/>
                </p:oleObj>
              </mc:Choice>
              <mc:Fallback>
                <p:oleObj name="Equation" r:id="rId3" imgW="58392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990600"/>
                        <a:ext cx="146367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81000" y="2133600"/>
            <a:ext cx="8305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lang="nl-NL" sz="4000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=&gt; </a:t>
            </a:r>
            <a:r>
              <a:rPr kumimoji="0" lang="nl-NL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Mẫu của chúng có đặc điểm gì?</a:t>
            </a:r>
            <a:endParaRPr kumimoji="0" lang="nl-NL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4146" name="Rectangle 2"/>
          <p:cNvSpPr>
            <a:spLocks noChangeArrowheads="1"/>
          </p:cNvSpPr>
          <p:nvPr/>
        </p:nvSpPr>
        <p:spPr bwMode="auto">
          <a:xfrm>
            <a:off x="457200" y="2209800"/>
            <a:ext cx="731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nl-NL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=&gt; Các phân số có mẫu bằng 100.</a:t>
            </a:r>
            <a:endParaRPr kumimoji="0" lang="nl-NL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3200400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sym typeface="Wingdings"/>
              </a:rPr>
              <a:t> </a:t>
            </a:r>
            <a:r>
              <a:rPr lang="en-US" sz="4000" dirty="0" smtClean="0">
                <a:solidFill>
                  <a:srgbClr val="002060"/>
                </a:solidFill>
              </a:rPr>
              <a:t>N</a:t>
            </a:r>
            <a:r>
              <a:rPr lang="vi-VN" sz="4000" dirty="0" smtClean="0">
                <a:solidFill>
                  <a:srgbClr val="002060"/>
                </a:solidFill>
              </a:rPr>
              <a:t>hững phân số có mẫu là 100 còn được viết dưới dạng phần trăm</a:t>
            </a:r>
            <a:r>
              <a:rPr lang="en-US" sz="4000" dirty="0" smtClean="0">
                <a:solidFill>
                  <a:srgbClr val="002060"/>
                </a:solidFill>
              </a:rPr>
              <a:t>.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47244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=&gt; Ta kí hiệu        là %</a:t>
            </a:r>
            <a:endParaRPr lang="en-US" sz="4000" dirty="0">
              <a:solidFill>
                <a:srgbClr val="FF0000"/>
              </a:solidFill>
            </a:endParaRPr>
          </a:p>
        </p:txBody>
      </p:sp>
      <p:graphicFrame>
        <p:nvGraphicFramePr>
          <p:cNvPr id="134147" name="Object 3"/>
          <p:cNvGraphicFramePr>
            <a:graphicFrameLocks noChangeAspect="1"/>
          </p:cNvGraphicFramePr>
          <p:nvPr/>
        </p:nvGraphicFramePr>
        <p:xfrm>
          <a:off x="3581400" y="4572000"/>
          <a:ext cx="838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23" name="Equation" r:id="rId5" imgW="279360" imgH="393480" progId="Equation.3">
                  <p:embed/>
                </p:oleObj>
              </mc:Choice>
              <mc:Fallback>
                <p:oleObj name="Equation" r:id="rId5" imgW="2793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572000"/>
                        <a:ext cx="8382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7" grpId="1"/>
      <p:bldP spid="134146" grpId="0"/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52400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3.Phần </a:t>
            </a:r>
            <a:r>
              <a:rPr lang="en-US" sz="4400" dirty="0" err="1" smtClean="0">
                <a:solidFill>
                  <a:srgbClr val="0070C0"/>
                </a:solidFill>
              </a:rPr>
              <a:t>trăm</a:t>
            </a:r>
            <a:r>
              <a:rPr lang="en-US" sz="4400" dirty="0" smtClean="0">
                <a:solidFill>
                  <a:srgbClr val="0070C0"/>
                </a:solidFill>
              </a:rPr>
              <a:t>: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-46038" y="1038225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2133600"/>
            <a:ext cx="777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ym typeface="Wingdings 2"/>
              </a:rPr>
              <a:t> </a:t>
            </a:r>
            <a:r>
              <a:rPr lang="en-US" sz="4000" b="1" dirty="0" err="1" smtClean="0">
                <a:sym typeface="Wingdings 2"/>
              </a:rPr>
              <a:t>Áp</a:t>
            </a:r>
            <a:r>
              <a:rPr lang="en-US" sz="4000" b="1" dirty="0" smtClean="0">
                <a:sym typeface="Wingdings 2"/>
              </a:rPr>
              <a:t> </a:t>
            </a:r>
            <a:r>
              <a:rPr lang="en-US" sz="4000" b="1" dirty="0" err="1" smtClean="0">
                <a:sym typeface="Wingdings 2"/>
              </a:rPr>
              <a:t>dụng</a:t>
            </a:r>
            <a:r>
              <a:rPr lang="en-US" sz="4000" b="1" dirty="0" smtClean="0">
                <a:sym typeface="Wingdings 2"/>
              </a:rPr>
              <a:t> </a:t>
            </a:r>
            <a:r>
              <a:rPr lang="en-US" sz="4000" b="1" dirty="0" err="1" smtClean="0">
                <a:sym typeface="Wingdings 2"/>
              </a:rPr>
              <a:t>đưa</a:t>
            </a:r>
            <a:r>
              <a:rPr lang="en-US" sz="4000" b="1" dirty="0" smtClean="0">
                <a:sym typeface="Wingdings 2"/>
              </a:rPr>
              <a:t> </a:t>
            </a:r>
            <a:r>
              <a:rPr lang="en-US" sz="4000" b="1" dirty="0" err="1" smtClean="0">
                <a:sym typeface="Wingdings 2"/>
              </a:rPr>
              <a:t>phân</a:t>
            </a:r>
            <a:r>
              <a:rPr lang="en-US" sz="4000" b="1" dirty="0" smtClean="0">
                <a:sym typeface="Wingdings 2"/>
              </a:rPr>
              <a:t> </a:t>
            </a:r>
            <a:r>
              <a:rPr lang="en-US" sz="4000" b="1" dirty="0" err="1" smtClean="0">
                <a:sym typeface="Wingdings 2"/>
              </a:rPr>
              <a:t>số</a:t>
            </a:r>
            <a:r>
              <a:rPr lang="en-US" sz="4000" b="1" dirty="0" smtClean="0">
                <a:sym typeface="Wingdings 2"/>
              </a:rPr>
              <a:t>              </a:t>
            </a:r>
            <a:r>
              <a:rPr lang="en-US" sz="4000" b="1" dirty="0" err="1" smtClean="0">
                <a:sym typeface="Wingdings 2"/>
              </a:rPr>
              <a:t>về</a:t>
            </a:r>
            <a:r>
              <a:rPr lang="en-US" sz="4000" b="1" dirty="0" smtClean="0">
                <a:sym typeface="Wingdings 2"/>
              </a:rPr>
              <a:t> </a:t>
            </a:r>
            <a:r>
              <a:rPr lang="en-US" sz="4000" b="1" dirty="0" err="1" smtClean="0">
                <a:sym typeface="Wingdings 2"/>
              </a:rPr>
              <a:t>phần</a:t>
            </a:r>
            <a:r>
              <a:rPr lang="en-US" sz="4000" b="1" dirty="0" smtClean="0">
                <a:sym typeface="Wingdings 2"/>
              </a:rPr>
              <a:t> </a:t>
            </a:r>
            <a:r>
              <a:rPr lang="en-US" sz="4000" b="1" dirty="0" err="1" smtClean="0">
                <a:sym typeface="Wingdings 2"/>
              </a:rPr>
              <a:t>trăm</a:t>
            </a:r>
            <a:r>
              <a:rPr lang="en-US" sz="4000" b="1" dirty="0" smtClean="0">
                <a:sym typeface="Wingdings 2"/>
              </a:rPr>
              <a:t> :</a:t>
            </a:r>
            <a:endParaRPr lang="en-US" sz="4000" b="1" dirty="0"/>
          </a:p>
        </p:txBody>
      </p:sp>
      <p:graphicFrame>
        <p:nvGraphicFramePr>
          <p:cNvPr id="135176" name="Object 6"/>
          <p:cNvGraphicFramePr>
            <a:graphicFrameLocks noChangeAspect="1"/>
          </p:cNvGraphicFramePr>
          <p:nvPr/>
        </p:nvGraphicFramePr>
        <p:xfrm>
          <a:off x="5715000" y="1981200"/>
          <a:ext cx="146367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84" name="Equation" r:id="rId3" imgW="583920" imgH="393480" progId="Equation.3">
                  <p:embed/>
                </p:oleObj>
              </mc:Choice>
              <mc:Fallback>
                <p:oleObj name="Equation" r:id="rId3" imgW="58392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981200"/>
                        <a:ext cx="146367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7" name="Object 4"/>
          <p:cNvGraphicFramePr>
            <a:graphicFrameLocks noChangeAspect="1"/>
          </p:cNvGraphicFramePr>
          <p:nvPr/>
        </p:nvGraphicFramePr>
        <p:xfrm>
          <a:off x="1295400" y="3657600"/>
          <a:ext cx="1981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85" name="Equation" r:id="rId5" imgW="634680" imgH="393480" progId="Equation.3">
                  <p:embed/>
                </p:oleObj>
              </mc:Choice>
              <mc:Fallback>
                <p:oleObj name="Equation" r:id="rId5" imgW="6346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657600"/>
                        <a:ext cx="19812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8" name="Object 6"/>
          <p:cNvGraphicFramePr>
            <a:graphicFrameLocks noChangeAspect="1"/>
          </p:cNvGraphicFramePr>
          <p:nvPr/>
        </p:nvGraphicFramePr>
        <p:xfrm>
          <a:off x="3886200" y="3733800"/>
          <a:ext cx="22098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86" name="Equation" r:id="rId7" imgW="711000" imgH="393480" progId="Equation.3">
                  <p:embed/>
                </p:oleObj>
              </mc:Choice>
              <mc:Fallback>
                <p:oleObj name="Equation" r:id="rId7" imgW="71100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733800"/>
                        <a:ext cx="22098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09600" y="9906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- Kí hiệu        là %</a:t>
            </a:r>
            <a:endParaRPr lang="en-US" sz="4000" dirty="0">
              <a:solidFill>
                <a:srgbClr val="FF0000"/>
              </a:solidFill>
            </a:endParaRPr>
          </a:p>
        </p:txBody>
      </p:sp>
      <p:graphicFrame>
        <p:nvGraphicFramePr>
          <p:cNvPr id="135179" name="Object 11"/>
          <p:cNvGraphicFramePr>
            <a:graphicFrameLocks noChangeAspect="1"/>
          </p:cNvGraphicFramePr>
          <p:nvPr/>
        </p:nvGraphicFramePr>
        <p:xfrm>
          <a:off x="2590800" y="838200"/>
          <a:ext cx="838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187" name="Equation" r:id="rId9" imgW="279360" imgH="393480" progId="Equation.3">
                  <p:embed/>
                </p:oleObj>
              </mc:Choice>
              <mc:Fallback>
                <p:oleObj name="Equation" r:id="rId9" imgW="27936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838200"/>
                        <a:ext cx="8382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" y="1066800"/>
            <a:ext cx="8839200" cy="18288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?5: V</a:t>
            </a:r>
            <a:r>
              <a:rPr lang="vi-VN" b="1" dirty="0" smtClean="0"/>
              <a:t>iết số</a:t>
            </a:r>
            <a:r>
              <a:rPr lang="en-US" b="1" dirty="0" smtClean="0"/>
              <a:t> </a:t>
            </a:r>
            <a:r>
              <a:rPr lang="en-US" b="1" dirty="0" err="1" smtClean="0"/>
              <a:t>các</a:t>
            </a:r>
            <a:r>
              <a:rPr lang="vi-VN" b="1" dirty="0" smtClean="0"/>
              <a:t> thập phân sau đây dưới dạng </a:t>
            </a:r>
            <a:r>
              <a:rPr lang="vi-VN" b="1" dirty="0" smtClean="0">
                <a:solidFill>
                  <a:srgbClr val="C00000"/>
                </a:solidFill>
              </a:rPr>
              <a:t>phân số thập phân</a:t>
            </a:r>
            <a:r>
              <a:rPr lang="vi-VN" b="1" dirty="0" smtClean="0"/>
              <a:t> và</a:t>
            </a:r>
            <a:r>
              <a:rPr lang="en-US" b="1" dirty="0" smtClean="0"/>
              <a:t> </a:t>
            </a:r>
            <a:r>
              <a:rPr lang="en-US" b="1" dirty="0" err="1" smtClean="0"/>
              <a:t>dưới</a:t>
            </a:r>
            <a:r>
              <a:rPr lang="vi-VN" b="1" dirty="0" smtClean="0"/>
              <a:t> dạng </a:t>
            </a:r>
            <a:r>
              <a:rPr lang="vi-VN" b="1" dirty="0" smtClean="0">
                <a:solidFill>
                  <a:srgbClr val="C00000"/>
                </a:solidFill>
              </a:rPr>
              <a:t>dùng kí hiệu </a:t>
            </a:r>
            <a:r>
              <a:rPr lang="en-US" b="1" dirty="0" smtClean="0">
                <a:solidFill>
                  <a:srgbClr val="C00000"/>
                </a:solidFill>
              </a:rPr>
              <a:t>%</a:t>
            </a:r>
            <a:r>
              <a:rPr lang="en-US" b="1" dirty="0" smtClean="0"/>
              <a:t> : 3,7  ;  6,3  ;  0,34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" y="228600"/>
            <a:ext cx="30684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3.Phần </a:t>
            </a:r>
            <a:r>
              <a:rPr lang="en-US" sz="4400" dirty="0" err="1" smtClean="0">
                <a:solidFill>
                  <a:srgbClr val="0070C0"/>
                </a:solidFill>
              </a:rPr>
              <a:t>trăm</a:t>
            </a:r>
            <a:r>
              <a:rPr lang="en-US" sz="4400" dirty="0" smtClean="0">
                <a:solidFill>
                  <a:srgbClr val="0070C0"/>
                </a:solidFill>
              </a:rPr>
              <a:t>:</a:t>
            </a:r>
            <a:endParaRPr lang="en-US" sz="4400" dirty="0">
              <a:solidFill>
                <a:srgbClr val="0070C0"/>
              </a:solidFill>
            </a:endParaRPr>
          </a:p>
        </p:txBody>
      </p:sp>
      <p:graphicFrame>
        <p:nvGraphicFramePr>
          <p:cNvPr id="138242" name="Object 2"/>
          <p:cNvGraphicFramePr>
            <a:graphicFrameLocks noChangeAspect="1"/>
          </p:cNvGraphicFramePr>
          <p:nvPr/>
        </p:nvGraphicFramePr>
        <p:xfrm>
          <a:off x="2057400" y="2590800"/>
          <a:ext cx="43815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48" name="Equation" r:id="rId4" imgW="1460160" imgH="393480" progId="Equation.3">
                  <p:embed/>
                </p:oleObj>
              </mc:Choice>
              <mc:Fallback>
                <p:oleObj name="Equation" r:id="rId4" imgW="14601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590800"/>
                        <a:ext cx="43815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3" name="Object 3"/>
          <p:cNvGraphicFramePr>
            <a:graphicFrameLocks noChangeAspect="1"/>
          </p:cNvGraphicFramePr>
          <p:nvPr/>
        </p:nvGraphicFramePr>
        <p:xfrm>
          <a:off x="2133600" y="3810000"/>
          <a:ext cx="43815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49" name="Equation" r:id="rId6" imgW="1460160" imgH="393480" progId="Equation.3">
                  <p:embed/>
                </p:oleObj>
              </mc:Choice>
              <mc:Fallback>
                <p:oleObj name="Equation" r:id="rId6" imgW="14601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810000"/>
                        <a:ext cx="43815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4" name="Object 4"/>
          <p:cNvGraphicFramePr>
            <a:graphicFrameLocks noChangeAspect="1"/>
          </p:cNvGraphicFramePr>
          <p:nvPr/>
        </p:nvGraphicFramePr>
        <p:xfrm>
          <a:off x="2133600" y="5257800"/>
          <a:ext cx="33909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50" name="Equation" r:id="rId8" imgW="1130040" imgH="393480" progId="Equation.3">
                  <p:embed/>
                </p:oleObj>
              </mc:Choice>
              <mc:Fallback>
                <p:oleObj name="Equation" r:id="rId8" imgW="113004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257800"/>
                        <a:ext cx="33909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81400" y="228600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</a:rPr>
              <a:t>Hoạt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động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</a:rPr>
              <a:t>nhóm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0"/>
            <a:ext cx="3810000" cy="715962"/>
          </a:xfrm>
        </p:spPr>
        <p:txBody>
          <a:bodyPr/>
          <a:lstStyle/>
          <a:p>
            <a:pPr>
              <a:buNone/>
            </a:pPr>
            <a:r>
              <a:rPr lang="en-US" sz="4400" dirty="0" smtClean="0">
                <a:solidFill>
                  <a:srgbClr val="0070C0"/>
                </a:solidFill>
              </a:rPr>
              <a:t>4. </a:t>
            </a:r>
            <a:r>
              <a:rPr lang="en-US" sz="4400" dirty="0" err="1" smtClean="0">
                <a:solidFill>
                  <a:srgbClr val="0070C0"/>
                </a:solidFill>
              </a:rPr>
              <a:t>Vận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dụng</a:t>
            </a:r>
            <a:r>
              <a:rPr lang="en-US" sz="4400" dirty="0" smtClean="0">
                <a:solidFill>
                  <a:srgbClr val="0070C0"/>
                </a:solidFill>
              </a:rPr>
              <a:t>: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762000"/>
            <a:ext cx="8458200" cy="1828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4000" b="1" i="1" u="sng" dirty="0" smtClean="0">
                <a:solidFill>
                  <a:srgbClr val="00487E"/>
                </a:solidFill>
              </a:rPr>
              <a:t>B</a:t>
            </a:r>
            <a:r>
              <a:rPr lang="vi-VN" sz="4000" b="1" i="1" u="sng" dirty="0" smtClean="0">
                <a:solidFill>
                  <a:srgbClr val="00487E"/>
                </a:solidFill>
              </a:rPr>
              <a:t>à</a:t>
            </a:r>
            <a:r>
              <a:rPr lang="en-US" sz="4000" b="1" i="1" u="sng" dirty="0" err="1" smtClean="0">
                <a:solidFill>
                  <a:srgbClr val="00487E"/>
                </a:solidFill>
              </a:rPr>
              <a:t>i</a:t>
            </a:r>
            <a:r>
              <a:rPr lang="en-US" sz="4000" b="1" i="1" u="sng" dirty="0" smtClean="0">
                <a:solidFill>
                  <a:srgbClr val="00487E"/>
                </a:solidFill>
              </a:rPr>
              <a:t> 94/46 </a:t>
            </a:r>
            <a:r>
              <a:rPr lang="en-US" sz="4000" b="1" i="1" u="sng" dirty="0" err="1" smtClean="0">
                <a:solidFill>
                  <a:srgbClr val="00487E"/>
                </a:solidFill>
              </a:rPr>
              <a:t>sgk</a:t>
            </a:r>
            <a:r>
              <a:rPr lang="en-US" sz="4000" b="1" i="1" dirty="0" smtClean="0">
                <a:solidFill>
                  <a:srgbClr val="00487E"/>
                </a:solidFill>
              </a:rPr>
              <a:t> :</a:t>
            </a:r>
            <a:r>
              <a:rPr lang="en-US" sz="4000" dirty="0" smtClean="0">
                <a:solidFill>
                  <a:srgbClr val="FF0000"/>
                </a:solidFill>
              </a:rPr>
              <a:t>Vi</a:t>
            </a:r>
            <a:r>
              <a:rPr lang="vi-VN" sz="4000" dirty="0" smtClean="0">
                <a:solidFill>
                  <a:srgbClr val="FF0000"/>
                </a:solidFill>
              </a:rPr>
              <a:t>ế</a:t>
            </a:r>
            <a:r>
              <a:rPr lang="en-US" sz="4000" dirty="0" smtClean="0">
                <a:solidFill>
                  <a:srgbClr val="FF0000"/>
                </a:solidFill>
              </a:rPr>
              <a:t>t c</a:t>
            </a:r>
            <a:r>
              <a:rPr lang="vi-VN" sz="4000" dirty="0" smtClean="0">
                <a:solidFill>
                  <a:srgbClr val="FF0000"/>
                </a:solidFill>
              </a:rPr>
              <a:t>á</a:t>
            </a:r>
            <a:r>
              <a:rPr lang="en-US" sz="4000" dirty="0" smtClean="0">
                <a:solidFill>
                  <a:srgbClr val="FF0000"/>
                </a:solidFill>
              </a:rPr>
              <a:t>c ph</a:t>
            </a:r>
            <a:r>
              <a:rPr lang="vi-VN" sz="4000" dirty="0" smtClean="0">
                <a:solidFill>
                  <a:srgbClr val="FF0000"/>
                </a:solidFill>
              </a:rPr>
              <a:t>â</a:t>
            </a:r>
            <a:r>
              <a:rPr lang="en-US" sz="4000" dirty="0" smtClean="0">
                <a:solidFill>
                  <a:srgbClr val="FF0000"/>
                </a:solidFill>
              </a:rPr>
              <a:t>n s</a:t>
            </a:r>
            <a:r>
              <a:rPr lang="vi-VN" sz="4000" dirty="0" smtClean="0">
                <a:solidFill>
                  <a:srgbClr val="FF0000"/>
                </a:solidFill>
              </a:rPr>
              <a:t>ố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 d</a:t>
            </a:r>
            <a:r>
              <a:rPr lang="vi-VN" sz="4000" dirty="0" smtClean="0">
                <a:solidFill>
                  <a:srgbClr val="FF0000"/>
                </a:solidFill>
              </a:rPr>
              <a:t>ưới dạng hỗn số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vi-VN" sz="4000" dirty="0" smtClean="0"/>
              <a:t>:</a:t>
            </a:r>
            <a:r>
              <a:rPr lang="en-US" sz="4000" dirty="0" smtClean="0"/>
              <a:t>        ;</a:t>
            </a:r>
            <a:endParaRPr lang="vi-VN" sz="4000" dirty="0"/>
          </a:p>
        </p:txBody>
      </p:sp>
      <p:graphicFrame>
        <p:nvGraphicFramePr>
          <p:cNvPr id="139266" name="Object 4"/>
          <p:cNvGraphicFramePr>
            <a:graphicFrameLocks noChangeAspect="1"/>
          </p:cNvGraphicFramePr>
          <p:nvPr/>
        </p:nvGraphicFramePr>
        <p:xfrm>
          <a:off x="4191000" y="1600200"/>
          <a:ext cx="909637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4" name="Equation" r:id="rId3" imgW="291960" imgH="393480" progId="Equation.3">
                  <p:embed/>
                </p:oleObj>
              </mc:Choice>
              <mc:Fallback>
                <p:oleObj name="Equation" r:id="rId3" imgW="29196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600200"/>
                        <a:ext cx="909637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67" name="Object 4"/>
          <p:cNvGraphicFramePr>
            <a:graphicFrameLocks noChangeAspect="1"/>
          </p:cNvGraphicFramePr>
          <p:nvPr/>
        </p:nvGraphicFramePr>
        <p:xfrm>
          <a:off x="5562600" y="1676400"/>
          <a:ext cx="1465262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5" name="Equation" r:id="rId5" imgW="469800" imgH="393480" progId="Equation.3">
                  <p:embed/>
                </p:oleObj>
              </mc:Choice>
              <mc:Fallback>
                <p:oleObj name="Equation" r:id="rId5" imgW="4698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676400"/>
                        <a:ext cx="1465262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68" name="Object 4"/>
          <p:cNvGraphicFramePr>
            <a:graphicFrameLocks noChangeAspect="1"/>
          </p:cNvGraphicFramePr>
          <p:nvPr/>
        </p:nvGraphicFramePr>
        <p:xfrm>
          <a:off x="2590800" y="2895600"/>
          <a:ext cx="3251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6" name="Equation" r:id="rId7" imgW="1041120" imgH="393480" progId="Equation.3">
                  <p:embed/>
                </p:oleObj>
              </mc:Choice>
              <mc:Fallback>
                <p:oleObj name="Equation" r:id="rId7" imgW="104112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895600"/>
                        <a:ext cx="32512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69" name="Object 4"/>
          <p:cNvGraphicFramePr>
            <a:graphicFrameLocks noChangeAspect="1"/>
          </p:cNvGraphicFramePr>
          <p:nvPr/>
        </p:nvGraphicFramePr>
        <p:xfrm>
          <a:off x="2590800" y="4343400"/>
          <a:ext cx="503237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277" name="Equation" r:id="rId9" imgW="1612800" imgH="393480" progId="Equation.3">
                  <p:embed/>
                </p:oleObj>
              </mc:Choice>
              <mc:Fallback>
                <p:oleObj name="Equation" r:id="rId9" imgW="16128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343400"/>
                        <a:ext cx="5032375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914400"/>
            <a:ext cx="8077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en-US" sz="4000" b="1" i="1" u="sng" dirty="0" smtClean="0">
                <a:solidFill>
                  <a:srgbClr val="00487E"/>
                </a:solidFill>
              </a:rPr>
              <a:t>B</a:t>
            </a:r>
            <a:r>
              <a:rPr lang="vi-VN" sz="4000" b="1" i="1" u="sng" dirty="0" smtClean="0">
                <a:solidFill>
                  <a:srgbClr val="00487E"/>
                </a:solidFill>
              </a:rPr>
              <a:t>à</a:t>
            </a:r>
            <a:r>
              <a:rPr lang="en-US" sz="4000" b="1" i="1" u="sng" dirty="0" err="1" smtClean="0">
                <a:solidFill>
                  <a:srgbClr val="00487E"/>
                </a:solidFill>
              </a:rPr>
              <a:t>i</a:t>
            </a:r>
            <a:r>
              <a:rPr lang="en-US" sz="4000" b="1" i="1" u="sng" dirty="0" smtClean="0">
                <a:solidFill>
                  <a:srgbClr val="00487E"/>
                </a:solidFill>
              </a:rPr>
              <a:t> 95/46 </a:t>
            </a:r>
            <a:r>
              <a:rPr lang="en-US" sz="4000" b="1" i="1" u="sng" dirty="0" err="1" smtClean="0">
                <a:solidFill>
                  <a:srgbClr val="00487E"/>
                </a:solidFill>
              </a:rPr>
              <a:t>sgk</a:t>
            </a:r>
            <a:r>
              <a:rPr lang="en-US" sz="4000" b="1" i="1" u="sng" dirty="0" smtClean="0">
                <a:solidFill>
                  <a:srgbClr val="00487E"/>
                </a:solidFill>
              </a:rPr>
              <a:t> </a:t>
            </a:r>
            <a:r>
              <a:rPr lang="en-US" sz="4000" b="1" i="1" dirty="0" smtClean="0">
                <a:solidFill>
                  <a:srgbClr val="00487E"/>
                </a:solidFill>
              </a:rPr>
              <a:t>:</a:t>
            </a:r>
            <a:r>
              <a:rPr lang="en-US" sz="4000" dirty="0" smtClean="0">
                <a:solidFill>
                  <a:srgbClr val="FF0000"/>
                </a:solidFill>
              </a:rPr>
              <a:t>Vi</a:t>
            </a:r>
            <a:r>
              <a:rPr lang="vi-VN" sz="4000" dirty="0" smtClean="0">
                <a:solidFill>
                  <a:srgbClr val="FF0000"/>
                </a:solidFill>
              </a:rPr>
              <a:t>ế</a:t>
            </a:r>
            <a:r>
              <a:rPr lang="en-US" sz="4000" dirty="0" smtClean="0">
                <a:solidFill>
                  <a:srgbClr val="FF0000"/>
                </a:solidFill>
              </a:rPr>
              <a:t>t c</a:t>
            </a:r>
            <a:r>
              <a:rPr lang="vi-VN" sz="4000" dirty="0" smtClean="0">
                <a:solidFill>
                  <a:srgbClr val="FF0000"/>
                </a:solidFill>
              </a:rPr>
              <a:t>á</a:t>
            </a:r>
            <a:r>
              <a:rPr lang="en-US" sz="4000" dirty="0" smtClean="0">
                <a:solidFill>
                  <a:srgbClr val="FF0000"/>
                </a:solidFill>
              </a:rPr>
              <a:t>c </a:t>
            </a:r>
            <a:r>
              <a:rPr lang="en-US" sz="4000" dirty="0" err="1" smtClean="0">
                <a:solidFill>
                  <a:srgbClr val="FF0000"/>
                </a:solidFill>
              </a:rPr>
              <a:t>hỗn</a:t>
            </a:r>
            <a:r>
              <a:rPr lang="en-US" sz="4000" dirty="0" smtClean="0">
                <a:solidFill>
                  <a:srgbClr val="FF0000"/>
                </a:solidFill>
              </a:rPr>
              <a:t> s</a:t>
            </a:r>
            <a:r>
              <a:rPr lang="vi-VN" sz="4000" dirty="0" smtClean="0">
                <a:solidFill>
                  <a:srgbClr val="FF0000"/>
                </a:solidFill>
              </a:rPr>
              <a:t>ố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sau</a:t>
            </a:r>
            <a:r>
              <a:rPr lang="en-US" sz="4000" dirty="0" smtClean="0">
                <a:solidFill>
                  <a:srgbClr val="FF0000"/>
                </a:solidFill>
              </a:rPr>
              <a:t> d</a:t>
            </a:r>
            <a:r>
              <a:rPr lang="vi-VN" sz="4000" dirty="0" smtClean="0">
                <a:solidFill>
                  <a:srgbClr val="FF0000"/>
                </a:solidFill>
              </a:rPr>
              <a:t>ưới dạng phân số:</a:t>
            </a:r>
            <a:r>
              <a:rPr lang="en-US" sz="4000" dirty="0" smtClean="0">
                <a:solidFill>
                  <a:srgbClr val="FF0000"/>
                </a:solidFill>
              </a:rPr>
              <a:t>            ;   </a:t>
            </a:r>
            <a:endParaRPr lang="vi-VN" sz="4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28600"/>
            <a:ext cx="31047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4400" dirty="0" smtClean="0">
                <a:solidFill>
                  <a:srgbClr val="0070C0"/>
                </a:solidFill>
              </a:rPr>
              <a:t>4. </a:t>
            </a:r>
            <a:r>
              <a:rPr lang="en-US" sz="4400" dirty="0" err="1" smtClean="0">
                <a:solidFill>
                  <a:srgbClr val="0070C0"/>
                </a:solidFill>
              </a:rPr>
              <a:t>Vận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dụng</a:t>
            </a:r>
            <a:r>
              <a:rPr lang="en-US" sz="4400" dirty="0" smtClean="0">
                <a:solidFill>
                  <a:srgbClr val="0070C0"/>
                </a:solidFill>
              </a:rPr>
              <a:t>:</a:t>
            </a:r>
            <a:endParaRPr lang="en-US" sz="4400" dirty="0">
              <a:solidFill>
                <a:srgbClr val="0070C0"/>
              </a:solidFill>
            </a:endParaRPr>
          </a:p>
        </p:txBody>
      </p:sp>
      <p:graphicFrame>
        <p:nvGraphicFramePr>
          <p:cNvPr id="140290" name="Object 4"/>
          <p:cNvGraphicFramePr>
            <a:graphicFrameLocks noChangeAspect="1"/>
          </p:cNvGraphicFramePr>
          <p:nvPr/>
        </p:nvGraphicFramePr>
        <p:xfrm>
          <a:off x="4572000" y="1752600"/>
          <a:ext cx="1147762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298" name="Equation" r:id="rId3" imgW="368280" imgH="393480" progId="Equation.3">
                  <p:embed/>
                </p:oleObj>
              </mc:Choice>
              <mc:Fallback>
                <p:oleObj name="Equation" r:id="rId3" imgW="3682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52600"/>
                        <a:ext cx="1147762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1" name="Object 4"/>
          <p:cNvGraphicFramePr>
            <a:graphicFrameLocks noChangeAspect="1"/>
          </p:cNvGraphicFramePr>
          <p:nvPr/>
        </p:nvGraphicFramePr>
        <p:xfrm>
          <a:off x="6324600" y="1752600"/>
          <a:ext cx="1662112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299" name="Equation" r:id="rId5" imgW="533160" imgH="393480" progId="Equation.3">
                  <p:embed/>
                </p:oleObj>
              </mc:Choice>
              <mc:Fallback>
                <p:oleObj name="Equation" r:id="rId5" imgW="5331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752600"/>
                        <a:ext cx="1662112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2" name="Object 4"/>
          <p:cNvGraphicFramePr>
            <a:graphicFrameLocks noChangeAspect="1"/>
          </p:cNvGraphicFramePr>
          <p:nvPr/>
        </p:nvGraphicFramePr>
        <p:xfrm>
          <a:off x="1219200" y="3124200"/>
          <a:ext cx="387667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00" name="Equation" r:id="rId7" imgW="1244520" imgH="393480" progId="Equation.3">
                  <p:embed/>
                </p:oleObj>
              </mc:Choice>
              <mc:Fallback>
                <p:oleObj name="Equation" r:id="rId7" imgW="124452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124200"/>
                        <a:ext cx="3876675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3" name="Object 4"/>
          <p:cNvGraphicFramePr>
            <a:graphicFrameLocks noChangeAspect="1"/>
          </p:cNvGraphicFramePr>
          <p:nvPr/>
        </p:nvGraphicFramePr>
        <p:xfrm>
          <a:off x="1260475" y="4495800"/>
          <a:ext cx="577532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01" name="Equation" r:id="rId9" imgW="1854000" imgH="393480" progId="Equation.3">
                  <p:embed/>
                </p:oleObj>
              </mc:Choice>
              <mc:Fallback>
                <p:oleObj name="Equation" r:id="rId9" imgW="18540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0475" y="4495800"/>
                        <a:ext cx="5775325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228600"/>
            <a:ext cx="3505200" cy="715962"/>
          </a:xfrm>
        </p:spPr>
        <p:txBody>
          <a:bodyPr/>
          <a:lstStyle/>
          <a:p>
            <a:pPr>
              <a:buNone/>
            </a:pPr>
            <a:r>
              <a:rPr lang="en-US" sz="4400" b="1" dirty="0" smtClean="0">
                <a:solidFill>
                  <a:srgbClr val="0070C0"/>
                </a:solidFill>
                <a:sym typeface="Wingdings"/>
              </a:rPr>
              <a:t> </a:t>
            </a:r>
            <a:r>
              <a:rPr lang="en-US" sz="4400" b="1" dirty="0" err="1" smtClean="0">
                <a:solidFill>
                  <a:srgbClr val="0070C0"/>
                </a:solidFill>
                <a:sym typeface="Wingdings"/>
              </a:rPr>
              <a:t>Củng</a:t>
            </a:r>
            <a:r>
              <a:rPr lang="en-US" sz="4400" b="1" dirty="0" smtClean="0">
                <a:solidFill>
                  <a:srgbClr val="0070C0"/>
                </a:solidFill>
                <a:sym typeface="Wingdings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sym typeface="Wingdings"/>
              </a:rPr>
              <a:t>cố</a:t>
            </a:r>
            <a:r>
              <a:rPr lang="en-US" sz="4400" b="1" dirty="0" smtClean="0">
                <a:solidFill>
                  <a:srgbClr val="0070C0"/>
                </a:solidFill>
                <a:sym typeface="Wingdings"/>
              </a:rPr>
              <a:t>:</a:t>
            </a:r>
            <a:endParaRPr lang="en-US" sz="44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10668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C00000"/>
                </a:solidFill>
              </a:rPr>
              <a:t>BÀI TẬP TRẮC NGHIỆM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304800"/>
            <a:ext cx="5105400" cy="868362"/>
          </a:xfrm>
        </p:spPr>
        <p:txBody>
          <a:bodyPr/>
          <a:lstStyle/>
          <a:p>
            <a:r>
              <a:rPr lang="en-US" sz="4400" dirty="0" err="1" smtClean="0">
                <a:solidFill>
                  <a:srgbClr val="FF3399"/>
                </a:solidFill>
              </a:rPr>
              <a:t>Chọn</a:t>
            </a:r>
            <a:r>
              <a:rPr lang="en-US" sz="4400" dirty="0" smtClean="0">
                <a:solidFill>
                  <a:srgbClr val="FF3399"/>
                </a:solidFill>
              </a:rPr>
              <a:t> </a:t>
            </a:r>
            <a:r>
              <a:rPr lang="en-US" sz="4400" dirty="0" err="1" smtClean="0">
                <a:solidFill>
                  <a:srgbClr val="FF3399"/>
                </a:solidFill>
              </a:rPr>
              <a:t>câu</a:t>
            </a:r>
            <a:r>
              <a:rPr lang="en-US" sz="4400" dirty="0" smtClean="0">
                <a:solidFill>
                  <a:srgbClr val="FF3399"/>
                </a:solidFill>
              </a:rPr>
              <a:t> </a:t>
            </a:r>
            <a:r>
              <a:rPr lang="en-US" sz="4400" dirty="0" err="1" smtClean="0">
                <a:solidFill>
                  <a:srgbClr val="FF3399"/>
                </a:solidFill>
              </a:rPr>
              <a:t>đúng</a:t>
            </a:r>
            <a:r>
              <a:rPr lang="en-US" sz="4400" dirty="0" smtClean="0">
                <a:solidFill>
                  <a:srgbClr val="FF3399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5240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err="1" smtClean="0">
                <a:solidFill>
                  <a:srgbClr val="C00000"/>
                </a:solidFill>
              </a:rPr>
              <a:t>Câu</a:t>
            </a:r>
            <a:r>
              <a:rPr lang="en-US" sz="4000" u="sng" dirty="0" smtClean="0">
                <a:solidFill>
                  <a:srgbClr val="C00000"/>
                </a:solidFill>
              </a:rPr>
              <a:t> 1</a:t>
            </a:r>
            <a:r>
              <a:rPr lang="en-US" sz="4000" dirty="0" smtClean="0">
                <a:solidFill>
                  <a:srgbClr val="C00000"/>
                </a:solidFill>
              </a:rPr>
              <a:t>:</a:t>
            </a:r>
            <a:r>
              <a:rPr lang="en-US" sz="4000" dirty="0" smtClean="0"/>
              <a:t> </a:t>
            </a:r>
            <a:r>
              <a:rPr lang="en-US" sz="4000" dirty="0" err="1" smtClean="0"/>
              <a:t>Đưa</a:t>
            </a:r>
            <a:r>
              <a:rPr lang="en-US" sz="4000" dirty="0" smtClean="0"/>
              <a:t> </a:t>
            </a:r>
            <a:r>
              <a:rPr lang="en-US" sz="4000" dirty="0" err="1" smtClean="0"/>
              <a:t>hỗn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sau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 </a:t>
            </a:r>
            <a:r>
              <a:rPr lang="en-US" sz="4000" dirty="0" err="1" smtClean="0"/>
              <a:t>phân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: </a:t>
            </a:r>
            <a:endParaRPr lang="en-US" sz="4000" dirty="0"/>
          </a:p>
        </p:txBody>
      </p:sp>
      <p:graphicFrame>
        <p:nvGraphicFramePr>
          <p:cNvPr id="142338" name="Object 4"/>
          <p:cNvGraphicFramePr>
            <a:graphicFrameLocks noChangeAspect="1"/>
          </p:cNvGraphicFramePr>
          <p:nvPr/>
        </p:nvGraphicFramePr>
        <p:xfrm>
          <a:off x="7613650" y="1295400"/>
          <a:ext cx="9906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49" name="Equation" r:id="rId3" imgW="317160" imgH="393480" progId="Equation.3">
                  <p:embed/>
                </p:oleObj>
              </mc:Choice>
              <mc:Fallback>
                <p:oleObj name="Equation" r:id="rId3" imgW="31716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3650" y="1295400"/>
                        <a:ext cx="9906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39" name="Object 4"/>
          <p:cNvGraphicFramePr>
            <a:graphicFrameLocks noChangeAspect="1"/>
          </p:cNvGraphicFramePr>
          <p:nvPr/>
        </p:nvGraphicFramePr>
        <p:xfrm>
          <a:off x="2209800" y="2514600"/>
          <a:ext cx="990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0" name="Equation" r:id="rId5" imgW="304560" imgH="393480" progId="Equation.3">
                  <p:embed/>
                </p:oleObj>
              </mc:Choice>
              <mc:Fallback>
                <p:oleObj name="Equation" r:id="rId5" imgW="3045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9906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0" name="Object 4"/>
          <p:cNvGraphicFramePr>
            <a:graphicFrameLocks noChangeAspect="1"/>
          </p:cNvGraphicFramePr>
          <p:nvPr/>
        </p:nvGraphicFramePr>
        <p:xfrm>
          <a:off x="4724400" y="2514600"/>
          <a:ext cx="126682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1" name="Equation" r:id="rId7" imgW="406080" imgH="393480" progId="Equation.3">
                  <p:embed/>
                </p:oleObj>
              </mc:Choice>
              <mc:Fallback>
                <p:oleObj name="Equation" r:id="rId7" imgW="4060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514600"/>
                        <a:ext cx="1266825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2" name="Object 4"/>
          <p:cNvGraphicFramePr>
            <a:graphicFrameLocks noChangeAspect="1"/>
          </p:cNvGraphicFramePr>
          <p:nvPr/>
        </p:nvGraphicFramePr>
        <p:xfrm>
          <a:off x="2133600" y="4191000"/>
          <a:ext cx="126682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2" name="Equation" r:id="rId9" imgW="406080" imgH="393480" progId="Equation.3">
                  <p:embed/>
                </p:oleObj>
              </mc:Choice>
              <mc:Fallback>
                <p:oleObj name="Equation" r:id="rId9" imgW="4060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91000"/>
                        <a:ext cx="1266825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3" name="Object 4"/>
          <p:cNvGraphicFramePr>
            <a:graphicFrameLocks noChangeAspect="1"/>
          </p:cNvGraphicFramePr>
          <p:nvPr/>
        </p:nvGraphicFramePr>
        <p:xfrm>
          <a:off x="4800600" y="4191000"/>
          <a:ext cx="106203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3" name="Equation" r:id="rId11" imgW="304560" imgH="393480" progId="Equation.3">
                  <p:embed/>
                </p:oleObj>
              </mc:Choice>
              <mc:Fallback>
                <p:oleObj name="Equation" r:id="rId11" imgW="3045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191000"/>
                        <a:ext cx="1062038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44" name="Oval 8"/>
          <p:cNvSpPr>
            <a:spLocks noChangeArrowheads="1"/>
          </p:cNvSpPr>
          <p:nvPr/>
        </p:nvSpPr>
        <p:spPr bwMode="auto">
          <a:xfrm>
            <a:off x="2057400" y="4572000"/>
            <a:ext cx="609600" cy="519112"/>
          </a:xfrm>
          <a:prstGeom prst="ellipse">
            <a:avLst/>
          </a:prstGeom>
          <a:solidFill>
            <a:srgbClr val="C0504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2000" fill="hold"/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142344" grpId="0" animBg="1"/>
      <p:bldP spid="142344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304800"/>
            <a:ext cx="5105400" cy="868362"/>
          </a:xfrm>
        </p:spPr>
        <p:txBody>
          <a:bodyPr/>
          <a:lstStyle/>
          <a:p>
            <a:r>
              <a:rPr lang="en-US" sz="4400" dirty="0" err="1" smtClean="0">
                <a:solidFill>
                  <a:srgbClr val="FF3399"/>
                </a:solidFill>
              </a:rPr>
              <a:t>Chọn</a:t>
            </a:r>
            <a:r>
              <a:rPr lang="en-US" sz="4400" dirty="0" smtClean="0">
                <a:solidFill>
                  <a:srgbClr val="FF3399"/>
                </a:solidFill>
              </a:rPr>
              <a:t> </a:t>
            </a:r>
            <a:r>
              <a:rPr lang="en-US" sz="4400" dirty="0" err="1" smtClean="0">
                <a:solidFill>
                  <a:srgbClr val="FF3399"/>
                </a:solidFill>
              </a:rPr>
              <a:t>câu</a:t>
            </a:r>
            <a:r>
              <a:rPr lang="en-US" sz="4400" dirty="0" smtClean="0">
                <a:solidFill>
                  <a:srgbClr val="FF3399"/>
                </a:solidFill>
              </a:rPr>
              <a:t> </a:t>
            </a:r>
            <a:r>
              <a:rPr lang="en-US" sz="4400" dirty="0" err="1" smtClean="0">
                <a:solidFill>
                  <a:srgbClr val="FF3399"/>
                </a:solidFill>
              </a:rPr>
              <a:t>đúng</a:t>
            </a:r>
            <a:r>
              <a:rPr lang="en-US" sz="4400" dirty="0" smtClean="0">
                <a:solidFill>
                  <a:srgbClr val="FF3399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5240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err="1" smtClean="0">
                <a:solidFill>
                  <a:srgbClr val="C00000"/>
                </a:solidFill>
              </a:rPr>
              <a:t>Câu</a:t>
            </a:r>
            <a:r>
              <a:rPr lang="en-US" sz="4000" u="sng" dirty="0" smtClean="0">
                <a:solidFill>
                  <a:srgbClr val="C00000"/>
                </a:solidFill>
              </a:rPr>
              <a:t> 2</a:t>
            </a:r>
            <a:r>
              <a:rPr lang="en-US" sz="4000" dirty="0" smtClean="0">
                <a:solidFill>
                  <a:srgbClr val="C00000"/>
                </a:solidFill>
              </a:rPr>
              <a:t>:</a:t>
            </a:r>
            <a:r>
              <a:rPr lang="en-US" sz="4000" dirty="0" smtClean="0"/>
              <a:t> </a:t>
            </a:r>
            <a:r>
              <a:rPr lang="en-US" sz="4000" dirty="0" err="1" smtClean="0"/>
              <a:t>Đưa</a:t>
            </a:r>
            <a:r>
              <a:rPr lang="en-US" sz="4000" dirty="0" smtClean="0"/>
              <a:t> </a:t>
            </a:r>
            <a:r>
              <a:rPr lang="en-US" sz="4000" dirty="0" err="1" smtClean="0"/>
              <a:t>sau</a:t>
            </a:r>
            <a:r>
              <a:rPr lang="en-US" sz="4000" dirty="0" smtClean="0"/>
              <a:t> </a:t>
            </a:r>
            <a:r>
              <a:rPr lang="en-US" sz="4000" dirty="0" err="1" smtClean="0"/>
              <a:t>phân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 </a:t>
            </a:r>
            <a:r>
              <a:rPr lang="en-US" sz="4000" dirty="0" err="1" smtClean="0"/>
              <a:t>hỗn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: </a:t>
            </a:r>
            <a:endParaRPr lang="en-US" sz="4000" dirty="0"/>
          </a:p>
        </p:txBody>
      </p:sp>
      <p:graphicFrame>
        <p:nvGraphicFramePr>
          <p:cNvPr id="142338" name="Object 4"/>
          <p:cNvGraphicFramePr>
            <a:graphicFrameLocks noChangeAspect="1"/>
          </p:cNvGraphicFramePr>
          <p:nvPr/>
        </p:nvGraphicFramePr>
        <p:xfrm>
          <a:off x="7870825" y="1295400"/>
          <a:ext cx="47466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2" name="Equation" r:id="rId3" imgW="152280" imgH="393480" progId="Equation.3">
                  <p:embed/>
                </p:oleObj>
              </mc:Choice>
              <mc:Fallback>
                <p:oleObj name="Equation" r:id="rId3" imgW="1522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0825" y="1295400"/>
                        <a:ext cx="474663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39" name="Object 4"/>
          <p:cNvGraphicFramePr>
            <a:graphicFrameLocks noChangeAspect="1"/>
          </p:cNvGraphicFramePr>
          <p:nvPr/>
        </p:nvGraphicFramePr>
        <p:xfrm>
          <a:off x="1900238" y="2514600"/>
          <a:ext cx="160972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3" name="Equation" r:id="rId5" imgW="495000" imgH="393480" progId="Equation.3">
                  <p:embed/>
                </p:oleObj>
              </mc:Choice>
              <mc:Fallback>
                <p:oleObj name="Equation" r:id="rId5" imgW="4950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238" y="2514600"/>
                        <a:ext cx="1609725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0" name="Object 4"/>
          <p:cNvGraphicFramePr>
            <a:graphicFrameLocks noChangeAspect="1"/>
          </p:cNvGraphicFramePr>
          <p:nvPr/>
        </p:nvGraphicFramePr>
        <p:xfrm>
          <a:off x="4803775" y="2514600"/>
          <a:ext cx="110807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4" name="Equation" r:id="rId7" imgW="355320" imgH="393480" progId="Equation.3">
                  <p:embed/>
                </p:oleObj>
              </mc:Choice>
              <mc:Fallback>
                <p:oleObj name="Equation" r:id="rId7" imgW="35532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3775" y="2514600"/>
                        <a:ext cx="1108075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2" name="Object 4"/>
          <p:cNvGraphicFramePr>
            <a:graphicFrameLocks noChangeAspect="1"/>
          </p:cNvGraphicFramePr>
          <p:nvPr/>
        </p:nvGraphicFramePr>
        <p:xfrm>
          <a:off x="1938338" y="4191000"/>
          <a:ext cx="150495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5" name="Equation" r:id="rId9" imgW="482400" imgH="393480" progId="Equation.3">
                  <p:embed/>
                </p:oleObj>
              </mc:Choice>
              <mc:Fallback>
                <p:oleObj name="Equation" r:id="rId9" imgW="4824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338" y="4191000"/>
                        <a:ext cx="150495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3" name="Object 4"/>
          <p:cNvGraphicFramePr>
            <a:graphicFrameLocks noChangeAspect="1"/>
          </p:cNvGraphicFramePr>
          <p:nvPr/>
        </p:nvGraphicFramePr>
        <p:xfrm>
          <a:off x="4691063" y="4191000"/>
          <a:ext cx="12827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6" name="Equation" r:id="rId11" imgW="368280" imgH="393480" progId="Equation.3">
                  <p:embed/>
                </p:oleObj>
              </mc:Choice>
              <mc:Fallback>
                <p:oleObj name="Equation" r:id="rId11" imgW="3682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1063" y="4191000"/>
                        <a:ext cx="12827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724400" y="2819400"/>
            <a:ext cx="609600" cy="533400"/>
          </a:xfrm>
          <a:prstGeom prst="ellipse">
            <a:avLst/>
          </a:prstGeom>
          <a:solidFill>
            <a:srgbClr val="C0504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0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304800"/>
            <a:ext cx="5105400" cy="868362"/>
          </a:xfrm>
        </p:spPr>
        <p:txBody>
          <a:bodyPr/>
          <a:lstStyle/>
          <a:p>
            <a:r>
              <a:rPr lang="en-US" sz="4400" dirty="0" err="1" smtClean="0">
                <a:solidFill>
                  <a:srgbClr val="FF3399"/>
                </a:solidFill>
              </a:rPr>
              <a:t>Chọn</a:t>
            </a:r>
            <a:r>
              <a:rPr lang="en-US" sz="4400" dirty="0" smtClean="0">
                <a:solidFill>
                  <a:srgbClr val="FF3399"/>
                </a:solidFill>
              </a:rPr>
              <a:t> </a:t>
            </a:r>
            <a:r>
              <a:rPr lang="en-US" sz="4400" dirty="0" err="1" smtClean="0">
                <a:solidFill>
                  <a:srgbClr val="FF3399"/>
                </a:solidFill>
              </a:rPr>
              <a:t>câu</a:t>
            </a:r>
            <a:r>
              <a:rPr lang="en-US" sz="4400" dirty="0" smtClean="0">
                <a:solidFill>
                  <a:srgbClr val="FF3399"/>
                </a:solidFill>
              </a:rPr>
              <a:t> </a:t>
            </a:r>
            <a:r>
              <a:rPr lang="en-US" sz="4400" dirty="0" err="1" smtClean="0">
                <a:solidFill>
                  <a:srgbClr val="FF3399"/>
                </a:solidFill>
              </a:rPr>
              <a:t>đúng</a:t>
            </a:r>
            <a:r>
              <a:rPr lang="en-US" sz="4400" dirty="0" smtClean="0">
                <a:solidFill>
                  <a:srgbClr val="FF3399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229600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u="sng" dirty="0" err="1" smtClean="0">
                <a:solidFill>
                  <a:srgbClr val="C00000"/>
                </a:solidFill>
              </a:rPr>
              <a:t>Câu</a:t>
            </a:r>
            <a:r>
              <a:rPr lang="en-US" sz="4000" u="sng" dirty="0" smtClean="0">
                <a:solidFill>
                  <a:srgbClr val="C00000"/>
                </a:solidFill>
              </a:rPr>
              <a:t> 3</a:t>
            </a:r>
            <a:r>
              <a:rPr lang="en-US" sz="4000" dirty="0" smtClean="0">
                <a:solidFill>
                  <a:srgbClr val="C00000"/>
                </a:solidFill>
              </a:rPr>
              <a:t>:</a:t>
            </a:r>
            <a:r>
              <a:rPr lang="en-US" sz="4000" dirty="0" smtClean="0"/>
              <a:t> </a:t>
            </a:r>
            <a:r>
              <a:rPr lang="en-US" sz="4000" dirty="0" err="1" smtClean="0"/>
              <a:t>Đưa</a:t>
            </a:r>
            <a:r>
              <a:rPr lang="en-US" sz="4000" dirty="0" smtClean="0"/>
              <a:t> </a:t>
            </a:r>
            <a:r>
              <a:rPr lang="en-US" sz="4000" dirty="0" err="1" smtClean="0"/>
              <a:t>phân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thập</a:t>
            </a:r>
            <a:r>
              <a:rPr lang="en-US" sz="4000" dirty="0" smtClean="0"/>
              <a:t> </a:t>
            </a:r>
            <a:r>
              <a:rPr lang="en-US" sz="4000" dirty="0" err="1" smtClean="0"/>
              <a:t>phân</a:t>
            </a:r>
            <a:r>
              <a:rPr lang="en-US" sz="4000" dirty="0" smtClean="0"/>
              <a:t> </a:t>
            </a:r>
            <a:r>
              <a:rPr lang="en-US" sz="4000" dirty="0" err="1" smtClean="0"/>
              <a:t>sau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thập</a:t>
            </a:r>
            <a:r>
              <a:rPr lang="en-US" sz="4000" dirty="0" smtClean="0"/>
              <a:t> </a:t>
            </a:r>
            <a:r>
              <a:rPr lang="en-US" sz="4000" dirty="0" err="1" smtClean="0"/>
              <a:t>phân</a:t>
            </a:r>
            <a:r>
              <a:rPr lang="en-US" sz="4000" dirty="0" smtClean="0"/>
              <a:t>: </a:t>
            </a:r>
            <a:endParaRPr lang="en-US" sz="4000" dirty="0"/>
          </a:p>
        </p:txBody>
      </p:sp>
      <p:graphicFrame>
        <p:nvGraphicFramePr>
          <p:cNvPr id="142338" name="Object 4"/>
          <p:cNvGraphicFramePr>
            <a:graphicFrameLocks noChangeAspect="1"/>
          </p:cNvGraphicFramePr>
          <p:nvPr/>
        </p:nvGraphicFramePr>
        <p:xfrm>
          <a:off x="3048000" y="2057400"/>
          <a:ext cx="1600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6" name="Equation" r:id="rId3" imgW="545760" imgH="393480" progId="Equation.3">
                  <p:embed/>
                </p:oleObj>
              </mc:Choice>
              <mc:Fallback>
                <p:oleObj name="Equation" r:id="rId3" imgW="54576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057400"/>
                        <a:ext cx="16002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39" name="Object 4"/>
          <p:cNvGraphicFramePr>
            <a:graphicFrameLocks noChangeAspect="1"/>
          </p:cNvGraphicFramePr>
          <p:nvPr/>
        </p:nvGraphicFramePr>
        <p:xfrm>
          <a:off x="1717675" y="3495675"/>
          <a:ext cx="152717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7" name="Equation" r:id="rId5" imgW="469800" imgH="203040" progId="Equation.3">
                  <p:embed/>
                </p:oleObj>
              </mc:Choice>
              <mc:Fallback>
                <p:oleObj name="Equation" r:id="rId5" imgW="46980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3495675"/>
                        <a:ext cx="1527175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0" name="Object 4"/>
          <p:cNvGraphicFramePr>
            <a:graphicFrameLocks noChangeAspect="1"/>
          </p:cNvGraphicFramePr>
          <p:nvPr/>
        </p:nvGraphicFramePr>
        <p:xfrm>
          <a:off x="4960938" y="3495675"/>
          <a:ext cx="17018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8" name="Equation" r:id="rId7" imgW="545760" imgH="203040" progId="Equation.3">
                  <p:embed/>
                </p:oleObj>
              </mc:Choice>
              <mc:Fallback>
                <p:oleObj name="Equation" r:id="rId7" imgW="54576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495675"/>
                        <a:ext cx="170180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2" name="Object 4"/>
          <p:cNvGraphicFramePr>
            <a:graphicFrameLocks noChangeAspect="1"/>
          </p:cNvGraphicFramePr>
          <p:nvPr/>
        </p:nvGraphicFramePr>
        <p:xfrm>
          <a:off x="1592263" y="5095875"/>
          <a:ext cx="197961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9" name="Equation" r:id="rId9" imgW="634680" imgH="203040" progId="Equation.3">
                  <p:embed/>
                </p:oleObj>
              </mc:Choice>
              <mc:Fallback>
                <p:oleObj name="Equation" r:id="rId9" imgW="63468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2263" y="5095875"/>
                        <a:ext cx="1979612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3" name="Object 4"/>
          <p:cNvGraphicFramePr>
            <a:graphicFrameLocks noChangeAspect="1"/>
          </p:cNvGraphicFramePr>
          <p:nvPr/>
        </p:nvGraphicFramePr>
        <p:xfrm>
          <a:off x="4616450" y="5000625"/>
          <a:ext cx="25654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00" name="Equation" r:id="rId11" imgW="736560" imgH="203040" progId="Equation.3">
                  <p:embed/>
                </p:oleObj>
              </mc:Choice>
              <mc:Fallback>
                <p:oleObj name="Equation" r:id="rId11" imgW="73656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450" y="5000625"/>
                        <a:ext cx="25654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572000" y="5029200"/>
            <a:ext cx="609600" cy="519112"/>
          </a:xfrm>
          <a:prstGeom prst="ellipse">
            <a:avLst/>
          </a:prstGeom>
          <a:solidFill>
            <a:srgbClr val="C0504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0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4800" y="304800"/>
            <a:ext cx="5105400" cy="868362"/>
          </a:xfrm>
        </p:spPr>
        <p:txBody>
          <a:bodyPr/>
          <a:lstStyle/>
          <a:p>
            <a:r>
              <a:rPr lang="en-US" sz="4400" dirty="0" err="1" smtClean="0">
                <a:solidFill>
                  <a:srgbClr val="FF3399"/>
                </a:solidFill>
              </a:rPr>
              <a:t>Chọn</a:t>
            </a:r>
            <a:r>
              <a:rPr lang="en-US" sz="4400" dirty="0" smtClean="0">
                <a:solidFill>
                  <a:srgbClr val="FF3399"/>
                </a:solidFill>
              </a:rPr>
              <a:t> </a:t>
            </a:r>
            <a:r>
              <a:rPr lang="en-US" sz="4400" dirty="0" err="1" smtClean="0">
                <a:solidFill>
                  <a:srgbClr val="FF3399"/>
                </a:solidFill>
              </a:rPr>
              <a:t>câu</a:t>
            </a:r>
            <a:r>
              <a:rPr lang="en-US" sz="4400" dirty="0" smtClean="0">
                <a:solidFill>
                  <a:srgbClr val="FF3399"/>
                </a:solidFill>
              </a:rPr>
              <a:t> </a:t>
            </a:r>
            <a:r>
              <a:rPr lang="en-US" sz="4400" dirty="0" err="1" smtClean="0">
                <a:solidFill>
                  <a:srgbClr val="FF3399"/>
                </a:solidFill>
              </a:rPr>
              <a:t>đúng</a:t>
            </a:r>
            <a:r>
              <a:rPr lang="en-US" sz="4400" dirty="0" smtClean="0">
                <a:solidFill>
                  <a:srgbClr val="FF3399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371600"/>
            <a:ext cx="86868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u="sng" dirty="0" err="1" smtClean="0">
                <a:solidFill>
                  <a:srgbClr val="C00000"/>
                </a:solidFill>
              </a:rPr>
              <a:t>Câu</a:t>
            </a:r>
            <a:r>
              <a:rPr lang="en-US" sz="4000" u="sng" dirty="0" smtClean="0">
                <a:solidFill>
                  <a:srgbClr val="C00000"/>
                </a:solidFill>
              </a:rPr>
              <a:t> 4</a:t>
            </a:r>
            <a:r>
              <a:rPr lang="en-US" sz="4000" dirty="0" smtClean="0">
                <a:solidFill>
                  <a:srgbClr val="C00000"/>
                </a:solidFill>
              </a:rPr>
              <a:t>:</a:t>
            </a:r>
            <a:r>
              <a:rPr lang="en-US" sz="4000" dirty="0" smtClean="0"/>
              <a:t>Đưa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thập</a:t>
            </a:r>
            <a:r>
              <a:rPr lang="en-US" sz="4000" dirty="0" smtClean="0"/>
              <a:t> </a:t>
            </a:r>
            <a:r>
              <a:rPr lang="en-US" sz="4000" dirty="0" err="1" smtClean="0"/>
              <a:t>phân</a:t>
            </a:r>
            <a:r>
              <a:rPr lang="en-US" sz="4000" dirty="0" smtClean="0"/>
              <a:t> </a:t>
            </a:r>
            <a:r>
              <a:rPr lang="en-US" sz="4000" dirty="0" err="1" smtClean="0"/>
              <a:t>sau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r>
              <a:rPr lang="en-US" sz="4000" dirty="0" smtClean="0"/>
              <a:t> % : </a:t>
            </a:r>
            <a:r>
              <a:rPr lang="en-US" sz="5400" dirty="0" smtClean="0"/>
              <a:t>0,86</a:t>
            </a:r>
            <a:endParaRPr lang="en-US" sz="5400" dirty="0"/>
          </a:p>
        </p:txBody>
      </p:sp>
      <p:graphicFrame>
        <p:nvGraphicFramePr>
          <p:cNvPr id="142339" name="Object 4"/>
          <p:cNvGraphicFramePr>
            <a:graphicFrameLocks noChangeAspect="1"/>
          </p:cNvGraphicFramePr>
          <p:nvPr/>
        </p:nvGraphicFramePr>
        <p:xfrm>
          <a:off x="1676400" y="3200400"/>
          <a:ext cx="1609725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19" name="Equation" r:id="rId3" imgW="495000" imgH="203040" progId="Equation.3">
                  <p:embed/>
                </p:oleObj>
              </mc:Choice>
              <mc:Fallback>
                <p:oleObj name="Equation" r:id="rId3" imgW="49500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00400"/>
                        <a:ext cx="1609725" cy="78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0" name="Object 4"/>
          <p:cNvGraphicFramePr>
            <a:graphicFrameLocks noChangeAspect="1"/>
          </p:cNvGraphicFramePr>
          <p:nvPr/>
        </p:nvGraphicFramePr>
        <p:xfrm>
          <a:off x="5105400" y="3124200"/>
          <a:ext cx="175260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20" name="Equation" r:id="rId5" imgW="444240" imgH="203040" progId="Equation.3">
                  <p:embed/>
                </p:oleObj>
              </mc:Choice>
              <mc:Fallback>
                <p:oleObj name="Equation" r:id="rId5" imgW="44424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124200"/>
                        <a:ext cx="1752600" cy="78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2" name="Object 4"/>
          <p:cNvGraphicFramePr>
            <a:graphicFrameLocks noChangeAspect="1"/>
          </p:cNvGraphicFramePr>
          <p:nvPr/>
        </p:nvGraphicFramePr>
        <p:xfrm>
          <a:off x="1676400" y="4495800"/>
          <a:ext cx="21336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21" name="Equation" r:id="rId7" imgW="520560" imgH="203040" progId="Equation.3">
                  <p:embed/>
                </p:oleObj>
              </mc:Choice>
              <mc:Fallback>
                <p:oleObj name="Equation" r:id="rId7" imgW="52056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95800"/>
                        <a:ext cx="213360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3" name="Object 4"/>
          <p:cNvGraphicFramePr>
            <a:graphicFrameLocks noChangeAspect="1"/>
          </p:cNvGraphicFramePr>
          <p:nvPr/>
        </p:nvGraphicFramePr>
        <p:xfrm>
          <a:off x="5029200" y="4419600"/>
          <a:ext cx="26670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22" name="Equation" r:id="rId9" imgW="622080" imgH="203040" progId="Equation.3">
                  <p:embed/>
                </p:oleObj>
              </mc:Choice>
              <mc:Fallback>
                <p:oleObj name="Equation" r:id="rId9" imgW="62208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419600"/>
                        <a:ext cx="2667000" cy="866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5105400" y="3124200"/>
            <a:ext cx="609600" cy="609600"/>
          </a:xfrm>
          <a:prstGeom prst="ellipse">
            <a:avLst/>
          </a:prstGeom>
          <a:solidFill>
            <a:srgbClr val="C0504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animBg="1"/>
      <p:bldP spid="1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6600" dirty="0" smtClean="0">
                <a:solidFill>
                  <a:srgbClr val="FF0000"/>
                </a:solidFill>
                <a:sym typeface="Wingdings"/>
              </a:rPr>
              <a:t> </a:t>
            </a:r>
            <a:r>
              <a:rPr lang="en-US" sz="6600" dirty="0" err="1" smtClean="0">
                <a:solidFill>
                  <a:srgbClr val="FF0000"/>
                </a:solidFill>
              </a:rPr>
              <a:t>Đáp</a:t>
            </a:r>
            <a:r>
              <a:rPr lang="en-US" sz="6600" dirty="0" smtClean="0">
                <a:solidFill>
                  <a:srgbClr val="FF0000"/>
                </a:solidFill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</a:rPr>
              <a:t>án</a:t>
            </a:r>
            <a:r>
              <a:rPr lang="en-US" sz="6600" dirty="0" smtClean="0">
                <a:solidFill>
                  <a:srgbClr val="FF0000"/>
                </a:solidFill>
              </a:rPr>
              <a:t>:</a:t>
            </a:r>
            <a:endParaRPr lang="en-US" sz="6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2057399"/>
          </a:xfrm>
        </p:spPr>
        <p:txBody>
          <a:bodyPr/>
          <a:lstStyle/>
          <a:p>
            <a:pPr>
              <a:lnSpc>
                <a:spcPct val="130000"/>
              </a:lnSpc>
              <a:buNone/>
            </a:pPr>
            <a:r>
              <a:rPr lang="nl-NL" sz="3600" dirty="0" smtClean="0"/>
              <a:t> - </a:t>
            </a:r>
            <a:r>
              <a:rPr lang="nl-NL" sz="3600" dirty="0" smtClean="0">
                <a:latin typeface="Times New Roman" pitchFamily="18" charset="0"/>
                <a:cs typeface="Times New Roman" pitchFamily="18" charset="0"/>
              </a:rPr>
              <a:t>Muốn chia một phân số hay một số nguyên cho một phân số ta nhân số bị chia với số nghịch đảo của số chia</a:t>
            </a:r>
            <a:r>
              <a:rPr lang="nl-NL" sz="3600" dirty="0" smtClean="0"/>
              <a:t>.</a:t>
            </a:r>
            <a:endParaRPr lang="en-US" sz="3600" dirty="0" smtClean="0"/>
          </a:p>
          <a:p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1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8" name="Object 6"/>
          <p:cNvGraphicFramePr>
            <a:graphicFrameLocks noChangeAspect="1"/>
          </p:cNvGraphicFramePr>
          <p:nvPr/>
        </p:nvGraphicFramePr>
        <p:xfrm>
          <a:off x="1143000" y="3886200"/>
          <a:ext cx="6197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2" name="Equation" r:id="rId5" imgW="1549080" imgH="393480" progId="Equation.3">
                  <p:embed/>
                </p:oleObj>
              </mc:Choice>
              <mc:Fallback>
                <p:oleObj name="Equation" r:id="rId5" imgW="15490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886200"/>
                        <a:ext cx="61976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28600" y="152400"/>
            <a:ext cx="6324600" cy="792162"/>
          </a:xfrm>
        </p:spPr>
        <p:txBody>
          <a:bodyPr/>
          <a:lstStyle/>
          <a:p>
            <a:pPr>
              <a:buNone/>
            </a:pPr>
            <a:r>
              <a:rPr lang="en-US" sz="4400" dirty="0" smtClean="0">
                <a:solidFill>
                  <a:srgbClr val="0070C0"/>
                </a:solidFill>
                <a:sym typeface="Wingdings"/>
              </a:rPr>
              <a:t> </a:t>
            </a:r>
            <a:r>
              <a:rPr lang="en-US" sz="4400" dirty="0" err="1" smtClean="0">
                <a:solidFill>
                  <a:srgbClr val="0070C0"/>
                </a:solidFill>
              </a:rPr>
              <a:t>Hướng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dẫn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về</a:t>
            </a:r>
            <a:r>
              <a:rPr lang="en-US" sz="4400" dirty="0" smtClean="0">
                <a:solidFill>
                  <a:srgbClr val="0070C0"/>
                </a:solidFill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</a:rPr>
              <a:t>nhà</a:t>
            </a:r>
            <a:r>
              <a:rPr lang="en-US" sz="4400" dirty="0" smtClean="0">
                <a:solidFill>
                  <a:srgbClr val="0070C0"/>
                </a:solidFill>
              </a:rPr>
              <a:t>: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0600"/>
            <a:ext cx="83058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- Về xem kĩ lí thuyết và cách đổi phân số ra hỗn số và ngược lại, đổi phân số thập phân ra số thập phân ra % và ngược lại.</a:t>
            </a:r>
            <a:endParaRPr lang="en-US" sz="4000" dirty="0" smtClean="0"/>
          </a:p>
          <a:p>
            <a:r>
              <a:rPr lang="nl-NL" sz="4000" dirty="0" smtClean="0"/>
              <a:t>- Chú ý cách đổi phân số, hỗn số với số âm.</a:t>
            </a:r>
            <a:endParaRPr lang="en-US" sz="4000" dirty="0" smtClean="0"/>
          </a:p>
          <a:p>
            <a:r>
              <a:rPr lang="nl-NL" sz="4000" dirty="0" smtClean="0"/>
              <a:t>BTVN: Các câu còn lại của bài 94,95 và bài 96/SGK/46. Tiết sau luyện tập.</a:t>
            </a:r>
            <a:endParaRPr lang="en-US" sz="4000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314" name="Object 3"/>
          <p:cNvGraphicFramePr>
            <a:graphicFrameLocks noChangeAspect="1"/>
          </p:cNvGraphicFramePr>
          <p:nvPr/>
        </p:nvGraphicFramePr>
        <p:xfrm>
          <a:off x="0" y="0"/>
          <a:ext cx="41148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16" name="Clip" r:id="rId3" imgW="3531960" imgH="4445640" progId="">
                  <p:embed/>
                </p:oleObj>
              </mc:Choice>
              <mc:Fallback>
                <p:oleObj name="Clip" r:id="rId3" imgW="3531960" imgH="44456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4114800" cy="685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24200" y="1371600"/>
            <a:ext cx="5562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/>
              <a:t>Cảm</a:t>
            </a:r>
            <a:r>
              <a:rPr lang="en-US" sz="9600" dirty="0" smtClean="0"/>
              <a:t> </a:t>
            </a:r>
            <a:r>
              <a:rPr lang="en-US" sz="9600" dirty="0" err="1" smtClean="0"/>
              <a:t>ơn</a:t>
            </a:r>
            <a:r>
              <a:rPr lang="en-US" sz="9600" dirty="0" smtClean="0"/>
              <a:t> </a:t>
            </a:r>
            <a:r>
              <a:rPr lang="en-US" sz="9600" dirty="0" err="1" smtClean="0"/>
              <a:t>thầy</a:t>
            </a:r>
            <a:r>
              <a:rPr lang="en-US" sz="9600" dirty="0" smtClean="0"/>
              <a:t> </a:t>
            </a:r>
            <a:r>
              <a:rPr lang="en-US" sz="9600" dirty="0" err="1" smtClean="0"/>
              <a:t>cô</a:t>
            </a:r>
            <a:r>
              <a:rPr lang="en-US" sz="9600" dirty="0" smtClean="0"/>
              <a:t> </a:t>
            </a:r>
            <a:r>
              <a:rPr lang="en-US" sz="9600" dirty="0" err="1" smtClean="0"/>
              <a:t>và</a:t>
            </a:r>
            <a:r>
              <a:rPr lang="en-US" sz="9600" dirty="0" smtClean="0"/>
              <a:t> </a:t>
            </a:r>
            <a:r>
              <a:rPr lang="en-US" sz="9600" dirty="0" err="1" smtClean="0"/>
              <a:t>các</a:t>
            </a:r>
            <a:r>
              <a:rPr lang="en-US" sz="9600" dirty="0" smtClean="0"/>
              <a:t> </a:t>
            </a:r>
            <a:r>
              <a:rPr lang="en-US" sz="9600" dirty="0" err="1" smtClean="0"/>
              <a:t>em</a:t>
            </a:r>
            <a:r>
              <a:rPr lang="en-US" sz="9600" dirty="0" smtClean="0"/>
              <a:t>.</a:t>
            </a:r>
            <a:endParaRPr lang="en-US" sz="9600" dirty="0"/>
          </a:p>
        </p:txBody>
      </p:sp>
      <p:pic>
        <p:nvPicPr>
          <p:cNvPr id="5" name="Picture 4" descr="dividercansglitterbar47_thumb3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19400" y="0"/>
            <a:ext cx="6324600" cy="1600200"/>
          </a:xfrm>
          <a:prstGeom prst="rect">
            <a:avLst/>
          </a:prstGeom>
        </p:spPr>
      </p:pic>
      <p:pic>
        <p:nvPicPr>
          <p:cNvPr id="6" name="Picture 5" descr="c6gfxfce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5562600"/>
            <a:ext cx="9144000" cy="1524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Callout 3"/>
          <p:cNvSpPr/>
          <p:nvPr/>
        </p:nvSpPr>
        <p:spPr>
          <a:xfrm>
            <a:off x="533400" y="457200"/>
            <a:ext cx="5029200" cy="4648200"/>
          </a:xfrm>
          <a:prstGeom prst="wedgeEllipseCallout">
            <a:avLst>
              <a:gd name="adj1" fmla="val 62298"/>
              <a:gd name="adj2" fmla="val 358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990600" y="1920522"/>
            <a:ext cx="4191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180975" algn="l"/>
              </a:tabLst>
            </a:pPr>
            <a:r>
              <a:rPr lang="nl-NL" sz="3200" dirty="0" smtClean="0"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Theo các em     </a:t>
            </a:r>
            <a:r>
              <a:rPr kumimoji="0" lang="nl-NL" sz="3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 viết được dưới dạng hỗn số, số thập phân, phần trăm không?</a:t>
            </a:r>
            <a:endParaRPr kumimoji="0" lang="nl-NL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3200400" y="1752600"/>
          <a:ext cx="38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4" name="Equation" r:id="rId3" imgW="152280" imgH="393480" progId="Equation.3">
                  <p:embed/>
                </p:oleObj>
              </mc:Choice>
              <mc:Fallback>
                <p:oleObj name="Equation" r:id="rId3" imgW="1522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752600"/>
                        <a:ext cx="38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3733" name="Picture 5" descr="C:\Program Files (x86)\Microsoft Office\MEDIA\CAGCAT10\j0301252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51220" y="3581400"/>
            <a:ext cx="2125980" cy="20574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2286000"/>
          </a:xfrm>
        </p:spPr>
        <p:txBody>
          <a:bodyPr/>
          <a:lstStyle/>
          <a:p>
            <a:r>
              <a:rPr lang="en-US" sz="5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13: HỖN SỐ. SỐ THẬP PHÂN. PHẦN TRĂM</a:t>
            </a:r>
            <a:endParaRPr lang="en-US" sz="5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438400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1. HỖN SỐ.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3276600"/>
            <a:ext cx="502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2. SỐ THẬP PHÂN.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4114800"/>
            <a:ext cx="480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3. PHẦN TRĂM.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388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4. VẬN DỤNG.</a:t>
            </a:r>
            <a:endParaRPr lang="en-US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0070C0"/>
                </a:solidFill>
              </a:rPr>
              <a:t>1. HỖN SỐ</a:t>
            </a:r>
            <a:r>
              <a:rPr lang="en-US" sz="4000" dirty="0" smtClean="0">
                <a:solidFill>
                  <a:srgbClr val="0070C0"/>
                </a:solidFill>
              </a:rPr>
              <a:t>.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1524000"/>
          </a:xfrm>
        </p:spPr>
        <p:txBody>
          <a:bodyPr/>
          <a:lstStyle/>
          <a:p>
            <a:r>
              <a:rPr lang="en-US" sz="4000" dirty="0" smtClean="0"/>
              <a:t>VD: </a:t>
            </a:r>
            <a:r>
              <a:rPr lang="en-US" sz="4000" dirty="0" err="1" smtClean="0"/>
              <a:t>Viết</a:t>
            </a:r>
            <a:r>
              <a:rPr lang="en-US" sz="4000" dirty="0" smtClean="0"/>
              <a:t> </a:t>
            </a:r>
            <a:r>
              <a:rPr lang="en-US" sz="4000" dirty="0" err="1" smtClean="0"/>
              <a:t>các</a:t>
            </a:r>
            <a:r>
              <a:rPr lang="en-US" sz="4000" dirty="0" smtClean="0"/>
              <a:t> </a:t>
            </a:r>
            <a:r>
              <a:rPr lang="en-US" sz="4000" dirty="0" err="1" smtClean="0"/>
              <a:t>phân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sau</a:t>
            </a:r>
            <a:r>
              <a:rPr lang="en-US" sz="4000" dirty="0" smtClean="0"/>
              <a:t> </a:t>
            </a:r>
            <a:r>
              <a:rPr lang="en-US" sz="4000" dirty="0" err="1" smtClean="0"/>
              <a:t>dưới</a:t>
            </a:r>
            <a:r>
              <a:rPr lang="en-US" sz="4000" dirty="0" smtClean="0"/>
              <a:t> </a:t>
            </a:r>
            <a:r>
              <a:rPr lang="en-US" sz="4000" dirty="0" err="1" smtClean="0"/>
              <a:t>dạng</a:t>
            </a:r>
            <a:r>
              <a:rPr lang="en-US" sz="4000" dirty="0" smtClean="0"/>
              <a:t> </a:t>
            </a:r>
            <a:r>
              <a:rPr lang="en-US" sz="4000" dirty="0" err="1" smtClean="0"/>
              <a:t>hỗn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:</a:t>
            </a:r>
          </a:p>
          <a:p>
            <a:pPr>
              <a:buNone/>
            </a:pPr>
            <a:endParaRPr lang="en-US" sz="4000" dirty="0"/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2895600" y="2438400"/>
          <a:ext cx="11430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1" name="Equation" r:id="rId3" imgW="304560" imgH="393480" progId="Equation.3">
                  <p:embed/>
                </p:oleObj>
              </mc:Choice>
              <mc:Fallback>
                <p:oleObj name="Equation" r:id="rId3" imgW="3045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438400"/>
                        <a:ext cx="11430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4800600" y="2514600"/>
          <a:ext cx="1333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2" name="Equation" r:id="rId5" imgW="355320" imgH="393480" progId="Equation.3">
                  <p:embed/>
                </p:oleObj>
              </mc:Choice>
              <mc:Fallback>
                <p:oleObj name="Equation" r:id="rId5" imgW="35532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514600"/>
                        <a:ext cx="1333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1" name="Oval 49"/>
          <p:cNvSpPr>
            <a:spLocks noChangeArrowheads="1"/>
          </p:cNvSpPr>
          <p:nvPr/>
        </p:nvSpPr>
        <p:spPr bwMode="auto">
          <a:xfrm>
            <a:off x="6781800" y="1720850"/>
            <a:ext cx="7620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"/>
          <p:cNvSpPr txBox="1">
            <a:spLocks noChangeArrowheads="1"/>
          </p:cNvSpPr>
          <p:nvPr/>
        </p:nvSpPr>
        <p:spPr bwMode="auto">
          <a:xfrm>
            <a:off x="533400" y="838200"/>
            <a:ext cx="815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/>
              <a:t>Phân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    </a:t>
            </a:r>
            <a:r>
              <a:rPr lang="en-US" b="1" dirty="0" smtClean="0"/>
              <a:t> </a:t>
            </a:r>
            <a:r>
              <a:rPr lang="en-US" b="1" dirty="0" err="1"/>
              <a:t>viết</a:t>
            </a:r>
            <a:r>
              <a:rPr lang="en-US" b="1" dirty="0"/>
              <a:t> </a:t>
            </a:r>
            <a:r>
              <a:rPr lang="en-US" b="1" dirty="0" err="1"/>
              <a:t>dưới</a:t>
            </a:r>
            <a:r>
              <a:rPr lang="en-US" b="1" dirty="0"/>
              <a:t> </a:t>
            </a:r>
            <a:r>
              <a:rPr lang="en-US" b="1" dirty="0" err="1"/>
              <a:t>dạng</a:t>
            </a:r>
            <a:r>
              <a:rPr lang="en-US" b="1" dirty="0"/>
              <a:t> </a:t>
            </a:r>
            <a:r>
              <a:rPr lang="en-US" b="1" dirty="0" err="1"/>
              <a:t>hỗn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 </a:t>
            </a:r>
            <a:r>
              <a:rPr lang="en-US" b="1" dirty="0" err="1"/>
              <a:t>như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r>
              <a:rPr lang="en-US" b="1" dirty="0"/>
              <a:t>:</a:t>
            </a:r>
          </a:p>
        </p:txBody>
      </p:sp>
      <p:graphicFrame>
        <p:nvGraphicFramePr>
          <p:cNvPr id="46085" name="Object 5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4419600" y="1828800"/>
          <a:ext cx="43497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0" name="Equation" r:id="rId3" imgW="152280" imgH="393480" progId="Equation.3">
                  <p:embed/>
                </p:oleObj>
              </mc:Choice>
              <mc:Fallback>
                <p:oleObj name="Equation" r:id="rId3" imgW="15228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434975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18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905000" y="665163"/>
          <a:ext cx="352425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1"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665163"/>
                        <a:ext cx="352425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01" name="Object 2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054725" y="1836738"/>
          <a:ext cx="3143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2" name="Equation" r:id="rId7" imgW="139680" imgH="431640" progId="Equation.3">
                  <p:embed/>
                </p:oleObj>
              </mc:Choice>
              <mc:Fallback>
                <p:oleObj name="Equation" r:id="rId7" imgW="139680" imgH="43164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1836738"/>
                        <a:ext cx="314325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5562600" y="2057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+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4775200" y="206375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=</a:t>
            </a: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1219200" y="2722563"/>
            <a:ext cx="91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2438400" y="2771775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110" name="Text Box 12"/>
          <p:cNvSpPr txBox="1">
            <a:spLocks noChangeArrowheads="1"/>
          </p:cNvSpPr>
          <p:nvPr/>
        </p:nvSpPr>
        <p:spPr bwMode="auto">
          <a:xfrm>
            <a:off x="1219200" y="2251075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111" name="Text Box 13"/>
          <p:cNvSpPr txBox="1">
            <a:spLocks noChangeArrowheads="1"/>
          </p:cNvSpPr>
          <p:nvPr/>
        </p:nvSpPr>
        <p:spPr bwMode="auto">
          <a:xfrm>
            <a:off x="2438400" y="22860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4112" name="Line 14"/>
          <p:cNvSpPr>
            <a:spLocks noChangeShapeType="1"/>
          </p:cNvSpPr>
          <p:nvPr/>
        </p:nvSpPr>
        <p:spPr bwMode="auto">
          <a:xfrm>
            <a:off x="1905000" y="2362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3" name="Line 15"/>
          <p:cNvSpPr>
            <a:spLocks noChangeShapeType="1"/>
          </p:cNvSpPr>
          <p:nvPr/>
        </p:nvSpPr>
        <p:spPr bwMode="auto">
          <a:xfrm>
            <a:off x="1905000" y="2743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96" name="Oval 16"/>
          <p:cNvSpPr>
            <a:spLocks noChangeArrowheads="1"/>
          </p:cNvSpPr>
          <p:nvPr/>
        </p:nvSpPr>
        <p:spPr bwMode="auto">
          <a:xfrm>
            <a:off x="1204913" y="2819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46097" name="Oval 17"/>
          <p:cNvSpPr>
            <a:spLocks noChangeArrowheads="1"/>
          </p:cNvSpPr>
          <p:nvPr/>
        </p:nvSpPr>
        <p:spPr bwMode="auto">
          <a:xfrm>
            <a:off x="2424113" y="2854325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46104" name="Object 24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7031038" y="1816100"/>
          <a:ext cx="3206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3" name="Equation" r:id="rId9" imgW="139680" imgH="431640" progId="Equation.3">
                  <p:embed/>
                </p:oleObj>
              </mc:Choice>
              <mc:Fallback>
                <p:oleObj name="Equation" r:id="rId9" imgW="139680" imgH="43164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1038" y="1816100"/>
                        <a:ext cx="32067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9" name="Text Box 29"/>
          <p:cNvSpPr txBox="1">
            <a:spLocks noChangeArrowheads="1"/>
          </p:cNvSpPr>
          <p:nvPr/>
        </p:nvSpPr>
        <p:spPr bwMode="auto">
          <a:xfrm>
            <a:off x="6477000" y="203676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= </a:t>
            </a:r>
            <a:endParaRPr lang="en-US" dirty="0"/>
          </a:p>
        </p:txBody>
      </p:sp>
      <p:sp>
        <p:nvSpPr>
          <p:cNvPr id="46110" name="Line 30"/>
          <p:cNvSpPr>
            <a:spLocks noChangeShapeType="1"/>
          </p:cNvSpPr>
          <p:nvPr/>
        </p:nvSpPr>
        <p:spPr bwMode="auto">
          <a:xfrm flipV="1">
            <a:off x="1371600" y="3276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111" name="Line 31"/>
          <p:cNvSpPr>
            <a:spLocks noChangeShapeType="1"/>
          </p:cNvSpPr>
          <p:nvPr/>
        </p:nvSpPr>
        <p:spPr bwMode="auto">
          <a:xfrm flipV="1">
            <a:off x="2590800" y="3276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112" name="Line 32"/>
          <p:cNvSpPr>
            <a:spLocks noChangeShapeType="1"/>
          </p:cNvSpPr>
          <p:nvPr/>
        </p:nvSpPr>
        <p:spPr bwMode="auto">
          <a:xfrm flipV="1">
            <a:off x="5334000" y="2514600"/>
            <a:ext cx="0" cy="914400"/>
          </a:xfrm>
          <a:prstGeom prst="line">
            <a:avLst/>
          </a:prstGeom>
          <a:noFill/>
          <a:ln w="9525">
            <a:solidFill>
              <a:srgbClr val="8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113" name="Line 33"/>
          <p:cNvSpPr>
            <a:spLocks noChangeShapeType="1"/>
          </p:cNvSpPr>
          <p:nvPr/>
        </p:nvSpPr>
        <p:spPr bwMode="auto">
          <a:xfrm flipV="1">
            <a:off x="6248400" y="2667000"/>
            <a:ext cx="0" cy="8382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115" name="Text Box 35"/>
          <p:cNvSpPr txBox="1">
            <a:spLocks noChangeArrowheads="1"/>
          </p:cNvSpPr>
          <p:nvPr/>
        </p:nvSpPr>
        <p:spPr bwMode="auto">
          <a:xfrm>
            <a:off x="1898650" y="39624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thương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762000" y="4038600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D60093"/>
                </a:solidFill>
              </a:rPr>
              <a:t>số dư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3733800" y="3505200"/>
            <a:ext cx="236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</a:rPr>
              <a:t>Phần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nguyên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6118" name="Text Box 38"/>
          <p:cNvSpPr txBox="1">
            <a:spLocks noChangeArrowheads="1"/>
          </p:cNvSpPr>
          <p:nvPr/>
        </p:nvSpPr>
        <p:spPr bwMode="auto">
          <a:xfrm>
            <a:off x="5791200" y="3581400"/>
            <a:ext cx="236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D60093"/>
                </a:solidFill>
              </a:rPr>
              <a:t>Phần</a:t>
            </a:r>
            <a:r>
              <a:rPr lang="en-US" sz="2400" b="1" dirty="0">
                <a:solidFill>
                  <a:srgbClr val="D60093"/>
                </a:solidFill>
              </a:rPr>
              <a:t> </a:t>
            </a:r>
            <a:r>
              <a:rPr lang="en-US" sz="2400" b="1" dirty="0" err="1">
                <a:solidFill>
                  <a:srgbClr val="D60093"/>
                </a:solidFill>
              </a:rPr>
              <a:t>phân</a:t>
            </a:r>
            <a:r>
              <a:rPr lang="en-US" sz="2400" b="1" dirty="0">
                <a:solidFill>
                  <a:srgbClr val="D60093"/>
                </a:solidFill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</a:rPr>
              <a:t>số</a:t>
            </a:r>
            <a:endParaRPr lang="en-US" sz="2400" b="1" dirty="0">
              <a:solidFill>
                <a:srgbClr val="D60093"/>
              </a:solidFill>
            </a:endParaRPr>
          </a:p>
        </p:txBody>
      </p:sp>
      <p:sp>
        <p:nvSpPr>
          <p:cNvPr id="46120" name="Line 40"/>
          <p:cNvSpPr>
            <a:spLocks noChangeShapeType="1"/>
          </p:cNvSpPr>
          <p:nvPr/>
        </p:nvSpPr>
        <p:spPr bwMode="auto">
          <a:xfrm flipH="1" flipV="1">
            <a:off x="7391400" y="26670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121" name="Text Box 41"/>
          <p:cNvSpPr txBox="1">
            <a:spLocks noChangeArrowheads="1"/>
          </p:cNvSpPr>
          <p:nvPr/>
        </p:nvSpPr>
        <p:spPr bwMode="auto">
          <a:xfrm>
            <a:off x="7467600" y="30480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0000FF"/>
                </a:solidFill>
              </a:rPr>
              <a:t>Hỗn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số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46123" name="Text Box 43"/>
          <p:cNvSpPr txBox="1">
            <a:spLocks noChangeArrowheads="1"/>
          </p:cNvSpPr>
          <p:nvPr/>
        </p:nvSpPr>
        <p:spPr bwMode="auto">
          <a:xfrm>
            <a:off x="914400" y="5029200"/>
            <a:ext cx="7127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Vậy hỗn số gồm những phần nào?</a:t>
            </a:r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2438400" y="2743200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1219200" y="2743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2435225" y="229235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1219200" y="2743200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2438400" y="2289175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4</a:t>
            </a:r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2438400" y="2743200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620000" y="1371600"/>
            <a:ext cx="152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660066"/>
                </a:solidFill>
              </a:rPr>
              <a:t>(</a:t>
            </a:r>
            <a:r>
              <a:rPr lang="en-US" b="1" dirty="0" err="1">
                <a:solidFill>
                  <a:srgbClr val="660066"/>
                </a:solidFill>
              </a:rPr>
              <a:t>đọc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là</a:t>
            </a:r>
            <a:r>
              <a:rPr lang="en-US" b="1" dirty="0">
                <a:solidFill>
                  <a:srgbClr val="660066"/>
                </a:solidFill>
              </a:rPr>
              <a:t>: </a:t>
            </a:r>
            <a:r>
              <a:rPr lang="en-US" b="1" dirty="0" err="1" smtClean="0">
                <a:solidFill>
                  <a:srgbClr val="660066"/>
                </a:solidFill>
              </a:rPr>
              <a:t>hai</a:t>
            </a:r>
            <a:r>
              <a:rPr lang="en-US" b="1" dirty="0" smtClean="0">
                <a:solidFill>
                  <a:srgbClr val="660066"/>
                </a:solidFill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</a:rPr>
              <a:t>một</a:t>
            </a:r>
            <a:r>
              <a:rPr lang="en-US" b="1" dirty="0" smtClean="0">
                <a:solidFill>
                  <a:srgbClr val="660066"/>
                </a:solidFill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</a:rPr>
              <a:t>phần</a:t>
            </a:r>
            <a:r>
              <a:rPr lang="en-US" b="1" dirty="0" smtClean="0">
                <a:solidFill>
                  <a:srgbClr val="660066"/>
                </a:solidFill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</a:rPr>
              <a:t>tư</a:t>
            </a:r>
            <a:r>
              <a:rPr lang="en-US" b="1" dirty="0" smtClean="0">
                <a:solidFill>
                  <a:srgbClr val="660066"/>
                </a:solidFill>
              </a:rPr>
              <a:t>)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28600" y="1524000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bị</a:t>
            </a:r>
            <a:r>
              <a:rPr lang="en-US" sz="2400" b="1" dirty="0"/>
              <a:t> </a:t>
            </a:r>
            <a:r>
              <a:rPr lang="en-US" sz="2400" b="1" dirty="0" err="1"/>
              <a:t>chia</a:t>
            </a:r>
            <a:endParaRPr lang="en-US" sz="2400" b="1" dirty="0"/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209800" y="16002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D60093"/>
                </a:solidFill>
              </a:rPr>
              <a:t>Số</a:t>
            </a:r>
            <a:r>
              <a:rPr lang="en-US" sz="2400" b="1" dirty="0">
                <a:solidFill>
                  <a:srgbClr val="D60093"/>
                </a:solidFill>
              </a:rPr>
              <a:t> </a:t>
            </a:r>
            <a:r>
              <a:rPr lang="en-US" sz="2400" b="1" dirty="0" err="1">
                <a:solidFill>
                  <a:srgbClr val="D60093"/>
                </a:solidFill>
              </a:rPr>
              <a:t>chia</a:t>
            </a:r>
            <a:endParaRPr lang="en-US" sz="2400" b="1" dirty="0">
              <a:solidFill>
                <a:srgbClr val="D60093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990600" y="1981200"/>
            <a:ext cx="304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2705100" y="2019300"/>
            <a:ext cx="304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762000" y="5867400"/>
            <a:ext cx="7162800" cy="5842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487E"/>
                </a:solidFill>
              </a:rPr>
              <a:t>Hỗn số = phần nguyên + phần phân số</a:t>
            </a:r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auto">
          <a:xfrm flipV="1">
            <a:off x="5334000" y="2362200"/>
            <a:ext cx="1600200" cy="1066800"/>
          </a:xfrm>
          <a:prstGeom prst="line">
            <a:avLst/>
          </a:prstGeom>
          <a:noFill/>
          <a:ln w="9525">
            <a:solidFill>
              <a:srgbClr val="8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auto">
          <a:xfrm flipV="1">
            <a:off x="6248400" y="2514600"/>
            <a:ext cx="838200" cy="9906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2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6" dur="500"/>
                                        <p:tgtEl>
                                          <p:spTgt spid="46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6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6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6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46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9" dur="500"/>
                                        <p:tgtEl>
                                          <p:spTgt spid="46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0444E-6 C 0.10035 -0.01087 0.2007 -0.02151 0.25105 -0.03885 C 0.30122 -0.0562 0.30834 -0.10639 0.30139 -0.10338 " pathEditMode="relative" rAng="0" ptsTypes="aaA">
                                      <p:cBhvr>
                                        <p:cTn id="6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00" y="-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2000"/>
                                        <p:tgtEl>
                                          <p:spTgt spid="4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14532 0.03747 0.29063 0.07516 0.3783 0.05204 C 0.46598 0.02891 0.51702 -0.1561 0.52605 -0.13899 " pathEditMode="relative" ptsTypes="aaA">
                                      <p:cBhvr>
                                        <p:cTn id="8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7517 0.06568 0.15035 0.13159 0.2158 0.13321 C 0.28125 0.13483 0.36111 0.01572 0.39271 0.00971 " pathEditMode="relative" ptsTypes="aaA">
                                      <p:cBhvr>
                                        <p:cTn id="8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7.46531E-6 C 0.04167 -0.02406 0.08351 -0.04811 0.11441 -0.08511 C 0.14531 -0.12212 0.12778 -0.20213 0.18542 -0.22202 C 0.24305 -0.24191 0.41389 -0.22341 0.46076 -0.20468 C 0.50764 -0.18595 0.46545 -0.12975 0.46667 -0.11009 " pathEditMode="relative" ptsTypes="aaaaA">
                                      <p:cBhvr>
                                        <p:cTn id="9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 -0.0067 C 0.0974 0.01689 0.21997 0.04071 0.3257 0.0377 C 0.43143 0.03469 0.55903 0.00694 0.60973 -0.02405 C 0.66042 -0.05504 0.62795 -0.17044 0.63004 -0.14754 " pathEditMode="relative" rAng="0" ptsTypes="aaaA">
                                      <p:cBhvr>
                                        <p:cTn id="10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300" y="-5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7" dur="5000"/>
                                        <p:tgtEl>
                                          <p:spTgt spid="4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67 0.00856 C 0.07066 0.03886 0.15798 0.06938 0.23836 0.0858 C 0.31875 0.10222 0.42257 0.12211 0.46597 0.10708 C 0.50937 0.09205 0.49236 0.00856 0.4993 -0.00485 " pathEditMode="relative" rAng="0" ptsTypes="aaaA">
                                      <p:cBhvr>
                                        <p:cTn id="11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00" y="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16" dur="500"/>
                                        <p:tgtEl>
                                          <p:spTgt spid="46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3" dur="500"/>
                                        <p:tgtEl>
                                          <p:spTgt spid="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8" dur="500"/>
                                        <p:tgtEl>
                                          <p:spTgt spid="4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1" dur="5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5" dur="500"/>
                                        <p:tgtEl>
                                          <p:spTgt spid="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0" dur="5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4" dur="5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8" dur="500"/>
                                        <p:tgtEl>
                                          <p:spTgt spid="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"/>
                                        <p:tgtEl>
                                          <p:spTgt spid="46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400" fill="hold"/>
                                        <p:tgtEl>
                                          <p:spTgt spid="46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400" fill="hold"/>
                                        <p:tgtEl>
                                          <p:spTgt spid="46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1" grpId="0" animBg="1"/>
      <p:bldP spid="46087" grpId="0"/>
      <p:bldP spid="46089" grpId="0"/>
      <p:bldP spid="46090" grpId="0"/>
      <p:bldP spid="46091" grpId="0"/>
      <p:bldP spid="46096" grpId="0" animBg="1"/>
      <p:bldP spid="46097" grpId="0" animBg="1"/>
      <p:bldP spid="46109" grpId="0"/>
      <p:bldP spid="46110" grpId="0" animBg="1"/>
      <p:bldP spid="46111" grpId="0" animBg="1"/>
      <p:bldP spid="46113" grpId="0" animBg="1"/>
      <p:bldP spid="46115" grpId="0"/>
      <p:bldP spid="46116" grpId="0"/>
      <p:bldP spid="46117" grpId="0"/>
      <p:bldP spid="46118" grpId="0"/>
      <p:bldP spid="46120" grpId="0" animBg="1"/>
      <p:bldP spid="46121" grpId="0"/>
      <p:bldP spid="46123" grpId="0"/>
      <p:bldP spid="33" grpId="0"/>
      <p:bldP spid="33" grpId="1"/>
      <p:bldP spid="34" grpId="0"/>
      <p:bldP spid="38" grpId="0"/>
      <p:bldP spid="39" grpId="0"/>
      <p:bldP spid="42" grpId="0"/>
      <p:bldP spid="42" grpId="1"/>
      <p:bldP spid="43" grpId="0"/>
      <p:bldP spid="44" grpId="0"/>
      <p:bldP spid="45" grpId="0"/>
      <p:bldP spid="50" grpId="0" animBg="1"/>
      <p:bldP spid="31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algn="l"/>
            <a:r>
              <a:rPr lang="en-US" sz="4000" b="1" dirty="0" smtClean="0">
                <a:solidFill>
                  <a:srgbClr val="0070C0"/>
                </a:solidFill>
              </a:rPr>
              <a:t>1. HỖN SỐ</a:t>
            </a:r>
            <a:r>
              <a:rPr lang="en-US" sz="4000" dirty="0" smtClean="0">
                <a:solidFill>
                  <a:srgbClr val="0070C0"/>
                </a:solidFill>
              </a:rPr>
              <a:t>.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15240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4000" dirty="0" smtClean="0"/>
              <a:t>VD: </a:t>
            </a:r>
            <a:r>
              <a:rPr lang="en-US" sz="4000" dirty="0" err="1" smtClean="0"/>
              <a:t>Viết</a:t>
            </a:r>
            <a:r>
              <a:rPr lang="en-US" sz="4000" dirty="0" smtClean="0"/>
              <a:t> </a:t>
            </a:r>
            <a:r>
              <a:rPr lang="en-US" sz="4000" dirty="0" err="1" smtClean="0"/>
              <a:t>các</a:t>
            </a:r>
            <a:r>
              <a:rPr lang="en-US" sz="4000" dirty="0" smtClean="0"/>
              <a:t> </a:t>
            </a:r>
            <a:r>
              <a:rPr lang="en-US" sz="4000" dirty="0" err="1" smtClean="0"/>
              <a:t>phân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sau</a:t>
            </a:r>
            <a:r>
              <a:rPr lang="en-US" sz="4000" dirty="0" smtClean="0"/>
              <a:t> </a:t>
            </a:r>
            <a:r>
              <a:rPr lang="en-US" sz="4000" dirty="0" err="1" smtClean="0"/>
              <a:t>dưới</a:t>
            </a:r>
            <a:r>
              <a:rPr lang="en-US" sz="4000" dirty="0" smtClean="0"/>
              <a:t> </a:t>
            </a:r>
            <a:r>
              <a:rPr lang="en-US" sz="4000" dirty="0" err="1" smtClean="0"/>
              <a:t>dạng</a:t>
            </a:r>
            <a:r>
              <a:rPr lang="en-US" sz="4000" dirty="0" smtClean="0"/>
              <a:t> </a:t>
            </a:r>
            <a:r>
              <a:rPr lang="en-US" sz="4000" dirty="0" err="1" smtClean="0"/>
              <a:t>hỗn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:</a:t>
            </a:r>
            <a:endParaRPr lang="en-US" sz="4000" dirty="0"/>
          </a:p>
        </p:txBody>
      </p:sp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4114800" y="1905000"/>
          <a:ext cx="1333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1" name="Equation" r:id="rId3" imgW="355320" imgH="393480" progId="Equation.3">
                  <p:embed/>
                </p:oleObj>
              </mc:Choice>
              <mc:Fallback>
                <p:oleObj name="Equation" r:id="rId3" imgW="35532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905000"/>
                        <a:ext cx="1333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19" name="Object 7"/>
          <p:cNvGraphicFramePr>
            <a:graphicFrameLocks noChangeAspect="1"/>
          </p:cNvGraphicFramePr>
          <p:nvPr/>
        </p:nvGraphicFramePr>
        <p:xfrm>
          <a:off x="8375650" y="2508250"/>
          <a:ext cx="2857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2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5650" y="2508250"/>
                        <a:ext cx="28575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2514600" y="3124200"/>
          <a:ext cx="3124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3" name="Equation" r:id="rId7" imgW="1155600" imgH="393480" progId="Equation.3">
                  <p:embed/>
                </p:oleObj>
              </mc:Choice>
              <mc:Fallback>
                <p:oleObj name="Equation" r:id="rId7" imgW="115560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24200"/>
                        <a:ext cx="31242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419600"/>
            <a:ext cx="548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=&gt; </a:t>
            </a:r>
            <a:r>
              <a:rPr lang="en-US" sz="3200" dirty="0" err="1" smtClean="0">
                <a:solidFill>
                  <a:srgbClr val="FF0000"/>
                </a:solidFill>
              </a:rPr>
              <a:t>Điều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kiện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nào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đưa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phân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về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dạng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hỗn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?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3400" y="51816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D60093"/>
                </a:solidFill>
              </a:rPr>
              <a:t>Tử</a:t>
            </a:r>
            <a:r>
              <a:rPr lang="en-US" sz="3200" dirty="0" smtClean="0">
                <a:solidFill>
                  <a:srgbClr val="D60093"/>
                </a:solidFill>
              </a:rPr>
              <a:t>  &gt; </a:t>
            </a:r>
            <a:r>
              <a:rPr lang="en-US" sz="3200" dirty="0" err="1" smtClean="0">
                <a:solidFill>
                  <a:srgbClr val="D60093"/>
                </a:solidFill>
              </a:rPr>
              <a:t>Mẫu</a:t>
            </a:r>
            <a:endParaRPr lang="en-US" sz="3200" dirty="0">
              <a:solidFill>
                <a:srgbClr val="D6009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1" name="Oval 49"/>
          <p:cNvSpPr>
            <a:spLocks noChangeArrowheads="1"/>
          </p:cNvSpPr>
          <p:nvPr/>
        </p:nvSpPr>
        <p:spPr bwMode="auto">
          <a:xfrm>
            <a:off x="6781800" y="1720850"/>
            <a:ext cx="7620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6085" name="Object 5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4419600" y="1828800"/>
          <a:ext cx="43497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1" name="Equation" r:id="rId3" imgW="152280" imgH="393480" progId="Equation.3">
                  <p:embed/>
                </p:oleObj>
              </mc:Choice>
              <mc:Fallback>
                <p:oleObj name="Equation" r:id="rId3" imgW="15228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434975" cy="1009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01" name="Object 2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054725" y="1836738"/>
          <a:ext cx="3143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2" name="Equation" r:id="rId5" imgW="139680" imgH="431640" progId="Equation.3">
                  <p:embed/>
                </p:oleObj>
              </mc:Choice>
              <mc:Fallback>
                <p:oleObj name="Equation" r:id="rId5" imgW="139680" imgH="43164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1836738"/>
                        <a:ext cx="314325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5562600" y="2057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+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4775200" y="206375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=</a:t>
            </a: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1219200" y="2722563"/>
            <a:ext cx="91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2438400" y="2771775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110" name="Text Box 12"/>
          <p:cNvSpPr txBox="1">
            <a:spLocks noChangeArrowheads="1"/>
          </p:cNvSpPr>
          <p:nvPr/>
        </p:nvSpPr>
        <p:spPr bwMode="auto">
          <a:xfrm>
            <a:off x="1219200" y="2251075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111" name="Text Box 13"/>
          <p:cNvSpPr txBox="1">
            <a:spLocks noChangeArrowheads="1"/>
          </p:cNvSpPr>
          <p:nvPr/>
        </p:nvSpPr>
        <p:spPr bwMode="auto">
          <a:xfrm>
            <a:off x="2438400" y="228600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4112" name="Line 14"/>
          <p:cNvSpPr>
            <a:spLocks noChangeShapeType="1"/>
          </p:cNvSpPr>
          <p:nvPr/>
        </p:nvSpPr>
        <p:spPr bwMode="auto">
          <a:xfrm>
            <a:off x="1905000" y="2362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3" name="Line 15"/>
          <p:cNvSpPr>
            <a:spLocks noChangeShapeType="1"/>
          </p:cNvSpPr>
          <p:nvPr/>
        </p:nvSpPr>
        <p:spPr bwMode="auto">
          <a:xfrm>
            <a:off x="1905000" y="2743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96" name="Oval 16"/>
          <p:cNvSpPr>
            <a:spLocks noChangeArrowheads="1"/>
          </p:cNvSpPr>
          <p:nvPr/>
        </p:nvSpPr>
        <p:spPr bwMode="auto">
          <a:xfrm>
            <a:off x="1204913" y="28194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46097" name="Oval 17"/>
          <p:cNvSpPr>
            <a:spLocks noChangeArrowheads="1"/>
          </p:cNvSpPr>
          <p:nvPr/>
        </p:nvSpPr>
        <p:spPr bwMode="auto">
          <a:xfrm>
            <a:off x="2424113" y="2854325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aphicFrame>
        <p:nvGraphicFramePr>
          <p:cNvPr id="46104" name="Object 24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7010400" y="1828800"/>
          <a:ext cx="3206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3" name="Equation" r:id="rId7" imgW="139680" imgH="431640" progId="Equation.3">
                  <p:embed/>
                </p:oleObj>
              </mc:Choice>
              <mc:Fallback>
                <p:oleObj name="Equation" r:id="rId7" imgW="139680" imgH="43164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828800"/>
                        <a:ext cx="32067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9" name="Text Box 29"/>
          <p:cNvSpPr txBox="1">
            <a:spLocks noChangeArrowheads="1"/>
          </p:cNvSpPr>
          <p:nvPr/>
        </p:nvSpPr>
        <p:spPr bwMode="auto">
          <a:xfrm>
            <a:off x="6477000" y="203676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= </a:t>
            </a:r>
            <a:endParaRPr lang="en-US" dirty="0"/>
          </a:p>
        </p:txBody>
      </p:sp>
      <p:sp>
        <p:nvSpPr>
          <p:cNvPr id="46110" name="Line 30"/>
          <p:cNvSpPr>
            <a:spLocks noChangeShapeType="1"/>
          </p:cNvSpPr>
          <p:nvPr/>
        </p:nvSpPr>
        <p:spPr bwMode="auto">
          <a:xfrm flipV="1">
            <a:off x="1371600" y="3276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111" name="Line 31"/>
          <p:cNvSpPr>
            <a:spLocks noChangeShapeType="1"/>
          </p:cNvSpPr>
          <p:nvPr/>
        </p:nvSpPr>
        <p:spPr bwMode="auto">
          <a:xfrm flipV="1">
            <a:off x="2590800" y="3276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112" name="Line 32"/>
          <p:cNvSpPr>
            <a:spLocks noChangeShapeType="1"/>
          </p:cNvSpPr>
          <p:nvPr/>
        </p:nvSpPr>
        <p:spPr bwMode="auto">
          <a:xfrm flipV="1">
            <a:off x="5334000" y="2514600"/>
            <a:ext cx="0" cy="914400"/>
          </a:xfrm>
          <a:prstGeom prst="line">
            <a:avLst/>
          </a:prstGeom>
          <a:noFill/>
          <a:ln w="9525">
            <a:solidFill>
              <a:srgbClr val="8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113" name="Line 33"/>
          <p:cNvSpPr>
            <a:spLocks noChangeShapeType="1"/>
          </p:cNvSpPr>
          <p:nvPr/>
        </p:nvSpPr>
        <p:spPr bwMode="auto">
          <a:xfrm flipV="1">
            <a:off x="6248400" y="2667000"/>
            <a:ext cx="0" cy="8382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115" name="Text Box 35"/>
          <p:cNvSpPr txBox="1">
            <a:spLocks noChangeArrowheads="1"/>
          </p:cNvSpPr>
          <p:nvPr/>
        </p:nvSpPr>
        <p:spPr bwMode="auto">
          <a:xfrm>
            <a:off x="1905000" y="38100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</a:rPr>
              <a:t>thương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762000" y="3810000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D60093"/>
                </a:solidFill>
              </a:rPr>
              <a:t>số</a:t>
            </a:r>
            <a:r>
              <a:rPr lang="en-US" sz="2400" b="1" dirty="0">
                <a:solidFill>
                  <a:srgbClr val="D60093"/>
                </a:solidFill>
              </a:rPr>
              <a:t> </a:t>
            </a:r>
            <a:r>
              <a:rPr lang="en-US" sz="2400" b="1" dirty="0" err="1">
                <a:solidFill>
                  <a:srgbClr val="D60093"/>
                </a:solidFill>
              </a:rPr>
              <a:t>dư</a:t>
            </a:r>
            <a:endParaRPr lang="en-US" sz="2400" b="1" dirty="0">
              <a:solidFill>
                <a:srgbClr val="D60093"/>
              </a:solidFill>
            </a:endParaRP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3733800" y="3505200"/>
            <a:ext cx="236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</a:rPr>
              <a:t>Phần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nguyên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6118" name="Text Box 38"/>
          <p:cNvSpPr txBox="1">
            <a:spLocks noChangeArrowheads="1"/>
          </p:cNvSpPr>
          <p:nvPr/>
        </p:nvSpPr>
        <p:spPr bwMode="auto">
          <a:xfrm>
            <a:off x="5791200" y="3581400"/>
            <a:ext cx="236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D60093"/>
                </a:solidFill>
              </a:rPr>
              <a:t>Phần</a:t>
            </a:r>
            <a:r>
              <a:rPr lang="en-US" sz="2400" b="1" dirty="0">
                <a:solidFill>
                  <a:srgbClr val="D60093"/>
                </a:solidFill>
              </a:rPr>
              <a:t> </a:t>
            </a:r>
            <a:r>
              <a:rPr lang="en-US" sz="2400" b="1" dirty="0" err="1">
                <a:solidFill>
                  <a:srgbClr val="D60093"/>
                </a:solidFill>
              </a:rPr>
              <a:t>phân</a:t>
            </a:r>
            <a:r>
              <a:rPr lang="en-US" sz="2400" b="1" dirty="0">
                <a:solidFill>
                  <a:srgbClr val="D60093"/>
                </a:solidFill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</a:rPr>
              <a:t>số</a:t>
            </a:r>
            <a:endParaRPr lang="en-US" sz="2400" b="1" dirty="0">
              <a:solidFill>
                <a:srgbClr val="D60093"/>
              </a:solidFill>
            </a:endParaRPr>
          </a:p>
        </p:txBody>
      </p:sp>
      <p:sp>
        <p:nvSpPr>
          <p:cNvPr id="46120" name="Line 40"/>
          <p:cNvSpPr>
            <a:spLocks noChangeShapeType="1"/>
          </p:cNvSpPr>
          <p:nvPr/>
        </p:nvSpPr>
        <p:spPr bwMode="auto">
          <a:xfrm flipH="1" flipV="1">
            <a:off x="7391400" y="26670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121" name="Text Box 41"/>
          <p:cNvSpPr txBox="1">
            <a:spLocks noChangeArrowheads="1"/>
          </p:cNvSpPr>
          <p:nvPr/>
        </p:nvSpPr>
        <p:spPr bwMode="auto">
          <a:xfrm>
            <a:off x="7467600" y="30480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Hỗn số</a:t>
            </a:r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5105400" y="2057400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6019800" y="1752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6934201" y="2286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4</a:t>
            </a: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7010400" y="1752600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6019800" y="22860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4</a:t>
            </a:r>
          </a:p>
        </p:txBody>
      </p:sp>
      <p:sp>
        <p:nvSpPr>
          <p:cNvPr id="42" name="Text Box 11"/>
          <p:cNvSpPr txBox="1">
            <a:spLocks noChangeArrowheads="1"/>
          </p:cNvSpPr>
          <p:nvPr/>
        </p:nvSpPr>
        <p:spPr bwMode="auto">
          <a:xfrm>
            <a:off x="6705600" y="2057400"/>
            <a:ext cx="381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28600" y="1524000"/>
            <a:ext cx="182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bị</a:t>
            </a:r>
            <a:r>
              <a:rPr lang="en-US" sz="2400" b="1" dirty="0"/>
              <a:t> </a:t>
            </a:r>
            <a:r>
              <a:rPr lang="en-US" sz="2400" b="1" dirty="0" err="1"/>
              <a:t>chia</a:t>
            </a:r>
            <a:endParaRPr lang="en-US" sz="2400" b="1" dirty="0"/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209800" y="16002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D60093"/>
                </a:solidFill>
              </a:rPr>
              <a:t>Số</a:t>
            </a:r>
            <a:r>
              <a:rPr lang="en-US" sz="2400" b="1" dirty="0">
                <a:solidFill>
                  <a:srgbClr val="D60093"/>
                </a:solidFill>
              </a:rPr>
              <a:t> </a:t>
            </a:r>
            <a:r>
              <a:rPr lang="en-US" sz="2400" b="1" dirty="0" err="1">
                <a:solidFill>
                  <a:srgbClr val="D60093"/>
                </a:solidFill>
              </a:rPr>
              <a:t>chia</a:t>
            </a:r>
            <a:endParaRPr lang="en-US" sz="2400" b="1" dirty="0">
              <a:solidFill>
                <a:srgbClr val="D60093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990600" y="1981200"/>
            <a:ext cx="304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2705100" y="2019300"/>
            <a:ext cx="304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9" name="Line 47"/>
          <p:cNvSpPr>
            <a:spLocks noChangeShapeType="1"/>
          </p:cNvSpPr>
          <p:nvPr/>
        </p:nvSpPr>
        <p:spPr bwMode="auto">
          <a:xfrm flipV="1">
            <a:off x="5334000" y="2438400"/>
            <a:ext cx="1447800" cy="990600"/>
          </a:xfrm>
          <a:prstGeom prst="line">
            <a:avLst/>
          </a:prstGeom>
          <a:noFill/>
          <a:ln w="9525">
            <a:solidFill>
              <a:srgbClr val="8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auto">
          <a:xfrm flipV="1">
            <a:off x="6248400" y="2667000"/>
            <a:ext cx="762000" cy="8382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28600" y="228600"/>
            <a:ext cx="411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1. HỖN SỐ</a:t>
            </a:r>
            <a:endParaRPr lang="en-US" sz="40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3276600" y="685800"/>
            <a:ext cx="213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</a:rPr>
              <a:t>Tóm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</a:rPr>
              <a:t>lại</a:t>
            </a:r>
            <a:r>
              <a:rPr lang="en-US" sz="4000" dirty="0" smtClean="0">
                <a:solidFill>
                  <a:srgbClr val="C00000"/>
                </a:solidFill>
              </a:rPr>
              <a:t>:</a:t>
            </a:r>
            <a:endParaRPr lang="en-US" sz="4000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33400" y="4419600"/>
            <a:ext cx="792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C00000"/>
                </a:solidFill>
              </a:rPr>
              <a:t>=&gt;</a:t>
            </a:r>
            <a:r>
              <a:rPr lang="en-US" sz="3000" dirty="0" err="1" smtClean="0">
                <a:solidFill>
                  <a:srgbClr val="C00000"/>
                </a:solidFill>
              </a:rPr>
              <a:t>Muốn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đưa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phân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số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về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dạng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hỗn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số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ta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chia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tử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cho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mẫu</a:t>
            </a:r>
            <a:r>
              <a:rPr lang="en-US" sz="3000" dirty="0" smtClean="0">
                <a:solidFill>
                  <a:srgbClr val="C00000"/>
                </a:solidFill>
              </a:rPr>
              <a:t>, </a:t>
            </a:r>
            <a:r>
              <a:rPr lang="en-US" sz="3000" dirty="0" err="1" smtClean="0">
                <a:solidFill>
                  <a:srgbClr val="C00000"/>
                </a:solidFill>
              </a:rPr>
              <a:t>thương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ứng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với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phần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nguyên</a:t>
            </a:r>
            <a:r>
              <a:rPr lang="en-US" sz="3000" dirty="0" smtClean="0">
                <a:solidFill>
                  <a:srgbClr val="C00000"/>
                </a:solidFill>
              </a:rPr>
              <a:t>, </a:t>
            </a:r>
            <a:r>
              <a:rPr lang="en-US" sz="3000" dirty="0" err="1" smtClean="0">
                <a:solidFill>
                  <a:srgbClr val="C00000"/>
                </a:solidFill>
              </a:rPr>
              <a:t>số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dư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ứng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với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tử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phần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phân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số</a:t>
            </a:r>
            <a:r>
              <a:rPr lang="en-US" sz="3000" dirty="0" smtClean="0">
                <a:solidFill>
                  <a:srgbClr val="C00000"/>
                </a:solidFill>
              </a:rPr>
              <a:t>, </a:t>
            </a:r>
            <a:r>
              <a:rPr lang="en-US" sz="3000" dirty="0" err="1" smtClean="0">
                <a:solidFill>
                  <a:srgbClr val="C00000"/>
                </a:solidFill>
              </a:rPr>
              <a:t>giữ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nguyên</a:t>
            </a:r>
            <a:r>
              <a:rPr lang="en-US" sz="3000" dirty="0" smtClean="0">
                <a:solidFill>
                  <a:srgbClr val="C00000"/>
                </a:solidFill>
              </a:rPr>
              <a:t> </a:t>
            </a:r>
            <a:r>
              <a:rPr lang="en-US" sz="3000" dirty="0" err="1" smtClean="0">
                <a:solidFill>
                  <a:srgbClr val="C00000"/>
                </a:solidFill>
              </a:rPr>
              <a:t>mẫu</a:t>
            </a:r>
            <a:r>
              <a:rPr lang="en-US" sz="3000" dirty="0" smtClean="0">
                <a:solidFill>
                  <a:srgbClr val="C00000"/>
                </a:solidFill>
              </a:rPr>
              <a:t>.</a:t>
            </a:r>
            <a:endParaRPr lang="en-US" sz="3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1810</TotalTime>
  <Words>974</Words>
  <Application>Microsoft Office PowerPoint</Application>
  <PresentationFormat>On-screen Show (4:3)</PresentationFormat>
  <Paragraphs>140</Paragraphs>
  <Slides>31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Default Design</vt:lpstr>
      <vt:lpstr>Clip</vt:lpstr>
      <vt:lpstr>Equation</vt:lpstr>
      <vt:lpstr>PowerPoint Presentation</vt:lpstr>
      <vt:lpstr>PowerPoint Presentation</vt:lpstr>
      <vt:lpstr> Đáp án:</vt:lpstr>
      <vt:lpstr>PowerPoint Presentation</vt:lpstr>
      <vt:lpstr>Bài 13: HỖN SỐ. SỐ THẬP PHÂN. PHẦN TRĂM</vt:lpstr>
      <vt:lpstr>1. HỖN SỐ.</vt:lpstr>
      <vt:lpstr>PowerPoint Presentation</vt:lpstr>
      <vt:lpstr>1. HỖN SỐ.</vt:lpstr>
      <vt:lpstr>PowerPoint Presentation</vt:lpstr>
      <vt:lpstr>PowerPoint Presentation</vt:lpstr>
      <vt:lpstr>PowerPoint Presentation</vt:lpstr>
      <vt:lpstr>1. HỖN SỐ</vt:lpstr>
      <vt:lpstr>PowerPoint Presentation</vt:lpstr>
      <vt:lpstr>2.Số thập phân:</vt:lpstr>
      <vt:lpstr>PowerPoint Presentation</vt:lpstr>
      <vt:lpstr>PowerPoint Presentation</vt:lpstr>
      <vt:lpstr> VD :Viết các phân số thập phân sau dưới dạng số thập phân: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 NAME</dc:creator>
  <cp:lastModifiedBy>admin</cp:lastModifiedBy>
  <cp:revision>363</cp:revision>
  <dcterms:created xsi:type="dcterms:W3CDTF">2006-04-03T06:04:55Z</dcterms:created>
  <dcterms:modified xsi:type="dcterms:W3CDTF">2020-04-10T08:26:20Z</dcterms:modified>
</cp:coreProperties>
</file>