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ppt" ContentType="application/vnd.ms-powerpoi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0" r:id="rId2"/>
    <p:sldId id="257" r:id="rId3"/>
    <p:sldId id="282" r:id="rId4"/>
    <p:sldId id="258" r:id="rId5"/>
    <p:sldId id="279" r:id="rId6"/>
    <p:sldId id="284" r:id="rId7"/>
    <p:sldId id="261" r:id="rId8"/>
    <p:sldId id="275" r:id="rId9"/>
    <p:sldId id="285" r:id="rId10"/>
    <p:sldId id="277" r:id="rId11"/>
    <p:sldId id="276" r:id="rId12"/>
    <p:sldId id="286" r:id="rId13"/>
    <p:sldId id="264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55062" autoAdjust="0"/>
  </p:normalViewPr>
  <p:slideViewPr>
    <p:cSldViewPr>
      <p:cViewPr>
        <p:scale>
          <a:sx n="80" d="100"/>
          <a:sy n="8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0E56F-D7F7-46BB-B82E-463D5BD49E7A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15C8B-69AF-4BD5-B013-F3FEDE3320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41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608AB-0AFD-493B-BD00-2D37CB576B1F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AAFBB-6E99-4066-8F8B-1CD03DCC09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25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F2C0-68AE-4364-9005-A3F5F45F019B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047D-D750-44F2-A75C-ACC2DB63CE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F2C0-68AE-4364-9005-A3F5F45F019B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047D-D750-44F2-A75C-ACC2DB63CE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F2C0-68AE-4364-9005-A3F5F45F019B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047D-D750-44F2-A75C-ACC2DB63CE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F2C0-68AE-4364-9005-A3F5F45F019B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047D-D750-44F2-A75C-ACC2DB63CE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F2C0-68AE-4364-9005-A3F5F45F019B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047D-D750-44F2-A75C-ACC2DB63CE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F2C0-68AE-4364-9005-A3F5F45F019B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047D-D750-44F2-A75C-ACC2DB63CE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F2C0-68AE-4364-9005-A3F5F45F019B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047D-D750-44F2-A75C-ACC2DB63CE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F2C0-68AE-4364-9005-A3F5F45F019B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047D-D750-44F2-A75C-ACC2DB63CE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F2C0-68AE-4364-9005-A3F5F45F019B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047D-D750-44F2-A75C-ACC2DB63CE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F2C0-68AE-4364-9005-A3F5F45F019B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047D-D750-44F2-A75C-ACC2DB63CE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F2C0-68AE-4364-9005-A3F5F45F019B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047D-D750-44F2-A75C-ACC2DB63CE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EF2C0-68AE-4364-9005-A3F5F45F019B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9047D-D750-44F2-A75C-ACC2DB63CE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emf"/><Relationship Id="rId2" Type="http://schemas.openxmlformats.org/officeDocument/2006/relationships/audio" Target="file:///E:\hoc%20tap\thao%20giang\ti&#7871;t%2057%20tin%207\vinh%20quang.mp3" TargetMode="Externa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PowerPoint_97-2003_Presentation1.ppt"/><Relationship Id="rId11" Type="http://schemas.openxmlformats.org/officeDocument/2006/relationships/image" Target="../media/image29.gi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5.emf"/><Relationship Id="rId4" Type="http://schemas.openxmlformats.org/officeDocument/2006/relationships/image" Target="../media/image28.png"/><Relationship Id="rId9" Type="http://schemas.openxmlformats.org/officeDocument/2006/relationships/oleObject" Target="../embeddings/Microsoft_PowerPoint_97-2003_Presentation2.ppt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8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4" name="AutoShape 18"/>
          <p:cNvSpPr>
            <a:spLocks noChangeArrowheads="1"/>
          </p:cNvSpPr>
          <p:nvPr/>
        </p:nvSpPr>
        <p:spPr bwMode="auto">
          <a:xfrm>
            <a:off x="377825" y="304800"/>
            <a:ext cx="8308975" cy="61722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96" name="Picture 20" descr="3d bird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534150" y="1219200"/>
            <a:ext cx="1619250" cy="703263"/>
          </a:xfrm>
          <a:prstGeom prst="rect">
            <a:avLst/>
          </a:prstGeom>
          <a:noFill/>
        </p:spPr>
      </p:pic>
      <p:pic>
        <p:nvPicPr>
          <p:cNvPr id="24598" name="Picture 22" descr="3d bird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943600" y="2133600"/>
            <a:ext cx="1619250" cy="703263"/>
          </a:xfrm>
          <a:prstGeom prst="rect">
            <a:avLst/>
          </a:prstGeom>
          <a:noFill/>
        </p:spPr>
      </p:pic>
      <p:sp>
        <p:nvSpPr>
          <p:cNvPr id="23" name="Subtitle 2"/>
          <p:cNvSpPr>
            <a:spLocks noGrp="1"/>
          </p:cNvSpPr>
          <p:nvPr>
            <p:ph type="subTitle" idx="1"/>
          </p:nvPr>
        </p:nvSpPr>
        <p:spPr>
          <a:xfrm>
            <a:off x="3048000" y="2209800"/>
            <a:ext cx="2971800" cy="533400"/>
          </a:xfrm>
        </p:spPr>
        <p:txBody>
          <a:bodyPr>
            <a:normAutofit lnSpcReduction="10000"/>
          </a:bodyPr>
          <a:lstStyle/>
          <a:p>
            <a:r>
              <a:rPr lang="en-US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BÀI: 10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2057400" y="2971800"/>
            <a:ext cx="5276851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PHÉP NHÂN PHÂN SỐ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685800" y="1143000"/>
                <a:ext cx="7986156" cy="2514600"/>
              </a:xfrm>
              <a:ln>
                <a:solidFill>
                  <a:srgbClr val="0000FF"/>
                </a:solidFill>
              </a:ln>
            </p:spPr>
            <p:txBody>
              <a:bodyPr>
                <a:noAutofit/>
              </a:bodyPr>
              <a:lstStyle/>
              <a:p>
                <a:pPr indent="457200" algn="just">
                  <a:spcBef>
                    <a:spcPts val="600"/>
                  </a:spcBef>
                </a:pPr>
                <a:r>
                  <a:rPr lang="en-US" sz="320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Một miếng đất hình chữ nhật có chiều rộng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47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m, chiều dài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25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m. Biết rằng mỗi 1 m</a:t>
                </a:r>
                <a:r>
                  <a:rPr lang="en-US" sz="3200" baseline="3000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20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trồng 4 cây hoa. Hỏi miếng đất hình chữ nhật đó trồng được bao nhiêu cây hoa</a:t>
                </a:r>
                <a:r>
                  <a:rPr lang="en-US" sz="320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en-US" sz="3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1143000"/>
                <a:ext cx="7986156" cy="2514600"/>
              </a:xfrm>
              <a:blipFill rotWithShape="1">
                <a:blip r:embed="rId2" cstate="print"/>
                <a:stretch>
                  <a:fillRect l="-1905" r="-1829" b="-4106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 txBox="1">
            <a:spLocks/>
          </p:cNvSpPr>
          <p:nvPr/>
        </p:nvSpPr>
        <p:spPr>
          <a:xfrm>
            <a:off x="685800" y="304800"/>
            <a:ext cx="2133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200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tập:</a:t>
            </a:r>
            <a:endParaRPr lang="en-US" sz="3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124200" y="3657600"/>
            <a:ext cx="3276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32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 </a:t>
            </a:r>
            <a:r>
              <a:rPr lang="en-US" sz="3200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3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0" descr="Digit 18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56760"/>
            <a:ext cx="5181600" cy="207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8989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33400" y="304800"/>
                <a:ext cx="8153400" cy="6096000"/>
              </a:xfrm>
              <a:ln w="28575">
                <a:solidFill>
                  <a:srgbClr val="0000FF"/>
                </a:solidFill>
              </a:ln>
            </p:spPr>
            <p:txBody>
              <a:bodyPr>
                <a:noAutofit/>
              </a:bodyPr>
              <a:lstStyle/>
              <a:p>
                <a:pPr algn="l"/>
                <a:r>
                  <a:rPr lang="en-US" sz="3200" b="1" u="sng" smtClean="0">
                    <a:solidFill>
                      <a:srgbClr val="C00000"/>
                    </a:solidFill>
                  </a:rPr>
                  <a:t>Thang điểm chấm</a:t>
                </a:r>
                <a:r>
                  <a:rPr lang="en-US" sz="3200">
                    <a:solidFill>
                      <a:srgbClr val="0000FF"/>
                    </a:solidFill>
                  </a:rPr>
                  <a:t/>
                </a:r>
                <a:br>
                  <a:rPr lang="en-US" sz="3200">
                    <a:solidFill>
                      <a:srgbClr val="0000FF"/>
                    </a:solidFill>
                  </a:rPr>
                </a:br>
                <a:r>
                  <a:rPr lang="en-US" sz="3200" smtClean="0">
                    <a:solidFill>
                      <a:srgbClr val="0000FF"/>
                    </a:solidFill>
                  </a:rPr>
                  <a:t>				</a:t>
                </a:r>
                <a:r>
                  <a:rPr lang="en-US" sz="3200" u="sng" smtClean="0">
                    <a:solidFill>
                      <a:srgbClr val="0000FF"/>
                    </a:solidFill>
                  </a:rPr>
                  <a:t>Giải</a:t>
                </a:r>
                <a:r>
                  <a:rPr lang="en-US" sz="3200">
                    <a:solidFill>
                      <a:srgbClr val="0000FF"/>
                    </a:solidFill>
                  </a:rPr>
                  <a:t/>
                </a:r>
                <a:br>
                  <a:rPr lang="en-US" sz="3200">
                    <a:solidFill>
                      <a:srgbClr val="0000FF"/>
                    </a:solidFill>
                  </a:rPr>
                </a:br>
                <a:r>
                  <a:rPr lang="en-US" sz="3200">
                    <a:solidFill>
                      <a:srgbClr val="0000FF"/>
                    </a:solidFill>
                  </a:rPr>
                  <a:t>Diện tích miếng đất hình chữ nhật là	</a:t>
                </a:r>
                <a:r>
                  <a:rPr lang="en-US" sz="3200" smtClean="0">
                    <a:solidFill>
                      <a:srgbClr val="0000FF"/>
                    </a:solidFill>
                  </a:rPr>
                  <a:t>	</a:t>
                </a:r>
                <a:r>
                  <a:rPr lang="en-US" sz="3200" b="1" smtClean="0">
                    <a:solidFill>
                      <a:srgbClr val="C00000"/>
                    </a:solidFill>
                  </a:rPr>
                  <a:t>2đ</a:t>
                </a:r>
                <a:r>
                  <a:rPr lang="en-US" sz="3200">
                    <a:solidFill>
                      <a:srgbClr val="0000FF"/>
                    </a:solidFill>
                  </a:rPr>
                  <a:t/>
                </a:r>
                <a:br>
                  <a:rPr lang="en-US" sz="3200">
                    <a:solidFill>
                      <a:srgbClr val="0000FF"/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rgbClr val="0000FF"/>
                        </a:solidFill>
                        <a:latin typeface="Cambria Math"/>
                      </a:rPr>
                      <m:t>         </m:t>
                    </m:r>
                    <m:f>
                      <m:f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47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sz="3600" i="1">
                        <a:solidFill>
                          <a:srgbClr val="0000FF"/>
                        </a:solidFill>
                        <a:latin typeface="Cambria Math"/>
                      </a:rPr>
                      <m:t>∙</m:t>
                    </m:r>
                    <m:f>
                      <m:f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25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600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1175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10</m:t>
                        </m:r>
                      </m:den>
                    </m:f>
                    <m:r>
                      <a:rPr lang="en-US" sz="3600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235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>
                    <a:solidFill>
                      <a:srgbClr val="0000FF"/>
                    </a:solidFill>
                  </a:rPr>
                  <a:t> (m</a:t>
                </a:r>
                <a:r>
                  <a:rPr lang="en-US" sz="3200" baseline="30000">
                    <a:solidFill>
                      <a:srgbClr val="0000FF"/>
                    </a:solidFill>
                  </a:rPr>
                  <a:t>2</a:t>
                </a:r>
                <a:r>
                  <a:rPr lang="en-US" sz="3200">
                    <a:solidFill>
                      <a:srgbClr val="0000FF"/>
                    </a:solidFill>
                  </a:rPr>
                  <a:t>)   </a:t>
                </a:r>
                <a:r>
                  <a:rPr lang="en-US" sz="3200" smtClean="0">
                    <a:solidFill>
                      <a:srgbClr val="0000FF"/>
                    </a:solidFill>
                  </a:rPr>
                  <a:t>		</a:t>
                </a:r>
                <a:r>
                  <a:rPr lang="en-US" sz="3200" b="1" smtClean="0">
                    <a:solidFill>
                      <a:srgbClr val="C00000"/>
                    </a:solidFill>
                  </a:rPr>
                  <a:t>3đ</a:t>
                </a:r>
                <a:br>
                  <a:rPr lang="en-US" sz="3200" b="1" smtClean="0">
                    <a:solidFill>
                      <a:srgbClr val="C00000"/>
                    </a:solidFill>
                  </a:rPr>
                </a:br>
                <a:r>
                  <a:rPr lang="en-US" sz="3200">
                    <a:solidFill>
                      <a:srgbClr val="0000FF"/>
                    </a:solidFill>
                  </a:rPr>
                  <a:t/>
                </a:r>
                <a:br>
                  <a:rPr lang="en-US" sz="3200">
                    <a:solidFill>
                      <a:srgbClr val="0000FF"/>
                    </a:solidFill>
                  </a:rPr>
                </a:br>
                <a:r>
                  <a:rPr lang="en-US" sz="3200">
                    <a:solidFill>
                      <a:srgbClr val="0000FF"/>
                    </a:solidFill>
                  </a:rPr>
                  <a:t>Số cây hoa trồng được là   	    </a:t>
                </a:r>
                <a:r>
                  <a:rPr lang="en-US" sz="3200" smtClean="0">
                    <a:solidFill>
                      <a:srgbClr val="0000FF"/>
                    </a:solidFill>
                  </a:rPr>
                  <a:t>			</a:t>
                </a:r>
                <a:r>
                  <a:rPr lang="en-US" sz="3200" b="1" smtClean="0">
                    <a:solidFill>
                      <a:srgbClr val="C00000"/>
                    </a:solidFill>
                  </a:rPr>
                  <a:t>2đ</a:t>
                </a:r>
                <a:r>
                  <a:rPr lang="en-US" sz="3200">
                    <a:solidFill>
                      <a:srgbClr val="0000FF"/>
                    </a:solidFill>
                  </a:rPr>
                  <a:t/>
                </a:r>
                <a:br>
                  <a:rPr lang="en-US" sz="3200">
                    <a:solidFill>
                      <a:srgbClr val="0000FF"/>
                    </a:solidFill>
                  </a:rPr>
                </a:br>
                <a:r>
                  <a:rPr lang="en-US" sz="3200">
                    <a:solidFill>
                      <a:srgbClr val="0000FF"/>
                    </a:solidFill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235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600" i="1">
                        <a:solidFill>
                          <a:srgbClr val="0000FF"/>
                        </a:solidFill>
                        <a:latin typeface="Cambria Math"/>
                      </a:rPr>
                      <m:t>∙</m:t>
                    </m:r>
                  </m:oMath>
                </a14:m>
                <a:r>
                  <a:rPr lang="en-US" sz="3200">
                    <a:solidFill>
                      <a:srgbClr val="0000FF"/>
                    </a:solidFill>
                  </a:rPr>
                  <a:t> 4 = 470 (cây) 	    </a:t>
                </a:r>
                <a:r>
                  <a:rPr lang="en-US" sz="3200" smtClean="0">
                    <a:solidFill>
                      <a:srgbClr val="0000FF"/>
                    </a:solidFill>
                  </a:rPr>
                  <a:t>			</a:t>
                </a:r>
                <a:r>
                  <a:rPr lang="en-US" sz="3200" b="1" smtClean="0">
                    <a:solidFill>
                      <a:srgbClr val="C00000"/>
                    </a:solidFill>
                  </a:rPr>
                  <a:t>2đ</a:t>
                </a:r>
                <a:br>
                  <a:rPr lang="en-US" sz="3200" b="1" smtClean="0">
                    <a:solidFill>
                      <a:srgbClr val="C00000"/>
                    </a:solidFill>
                  </a:rPr>
                </a:br>
                <a:r>
                  <a:rPr lang="en-US" sz="3200">
                    <a:solidFill>
                      <a:srgbClr val="0000FF"/>
                    </a:solidFill>
                  </a:rPr>
                  <a:t/>
                </a:r>
                <a:br>
                  <a:rPr lang="en-US" sz="3200">
                    <a:solidFill>
                      <a:srgbClr val="0000FF"/>
                    </a:solidFill>
                  </a:rPr>
                </a:br>
                <a:r>
                  <a:rPr lang="en-US" sz="3200">
                    <a:solidFill>
                      <a:srgbClr val="0000FF"/>
                    </a:solidFill>
                  </a:rPr>
                  <a:t>     ĐS: 470 cây 	   		    </a:t>
                </a:r>
                <a:r>
                  <a:rPr lang="en-US" sz="3200" smtClean="0">
                    <a:solidFill>
                      <a:srgbClr val="0000FF"/>
                    </a:solidFill>
                  </a:rPr>
                  <a:t>	</a:t>
                </a:r>
                <a:r>
                  <a:rPr lang="en-US" sz="3200" smtClean="0"/>
                  <a:t>		</a:t>
                </a:r>
                <a:r>
                  <a:rPr lang="en-US" sz="3200" b="1" smtClean="0">
                    <a:solidFill>
                      <a:srgbClr val="C00000"/>
                    </a:solidFill>
                  </a:rPr>
                  <a:t>1đ</a:t>
                </a:r>
                <a:br>
                  <a:rPr lang="en-US" sz="3200" b="1" smtClean="0">
                    <a:solidFill>
                      <a:srgbClr val="C00000"/>
                    </a:solidFill>
                  </a:rPr>
                </a:br>
                <a:r>
                  <a:rPr lang="en-US" sz="3200" b="1" smtClean="0">
                    <a:solidFill>
                      <a:srgbClr val="C00000"/>
                    </a:solidFill>
                  </a:rPr>
                  <a:t/>
                </a:r>
                <a:br>
                  <a:rPr lang="en-US" sz="3200" b="1" smtClean="0">
                    <a:solidFill>
                      <a:srgbClr val="C00000"/>
                    </a:solidFill>
                  </a:rPr>
                </a:br>
                <a:r>
                  <a:rPr lang="en-US" sz="3200" b="1" smtClean="0">
                    <a:solidFill>
                      <a:srgbClr val="C00000"/>
                    </a:solidFill>
                  </a:rPr>
                  <a:t>                                         TỔNG ĐIỂM:  </a:t>
                </a:r>
                <a:r>
                  <a:rPr lang="en-US" sz="2400" b="1" smtClean="0">
                    <a:solidFill>
                      <a:srgbClr val="C00000"/>
                    </a:solidFill>
                  </a:rPr>
                  <a:t>..................</a:t>
                </a:r>
                <a:r>
                  <a:rPr lang="en-US" sz="3200" b="1" smtClean="0">
                    <a:solidFill>
                      <a:srgbClr val="C00000"/>
                    </a:solidFill>
                  </a:rPr>
                  <a:t> Đ</a:t>
                </a:r>
                <a:endParaRPr lang="en-US" sz="3200" b="1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3400" y="304800"/>
                <a:ext cx="8153400" cy="6096000"/>
              </a:xfrm>
              <a:blipFill rotWithShape="1">
                <a:blip r:embed="rId2" cstate="print"/>
                <a:stretch>
                  <a:fillRect l="-1788" t="-697" r="-671" b="-2687"/>
                </a:stretch>
              </a:blipFill>
              <a:ln w="28575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03929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4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2286000" y="4876800"/>
                <a:ext cx="4648200" cy="10668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Quy tắc:    a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r>
                      <a:rPr lang="en-US" sz="3600" i="1">
                        <a:solidFill>
                          <a:srgbClr val="C00000"/>
                        </a:solidFill>
                        <a:latin typeface="Cambria Math"/>
                      </a:rPr>
                      <m:t>∙</m:t>
                    </m:r>
                    <m:f>
                      <m:fPr>
                        <m:ctrlPr>
                          <a:rPr lang="en-US" sz="36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den>
                    </m:f>
                    <m:r>
                      <a:rPr lang="en-US" sz="3600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360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 .  </m:t>
                        </m:r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US" sz="360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Content Placeholder 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86000" y="4876800"/>
                <a:ext cx="4648200" cy="106680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3137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 txBox="1">
                <a:spLocks noGrp="1"/>
              </p:cNvSpPr>
              <p:nvPr>
                <p:ph idx="1"/>
              </p:nvPr>
            </p:nvSpPr>
            <p:spPr>
              <a:xfrm>
                <a:off x="2247900" y="2667000"/>
                <a:ext cx="4648200" cy="10668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Quy tắc: 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36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𝑏</m:t>
                        </m:r>
                      </m:den>
                    </m:f>
                    <m:r>
                      <a:rPr lang="en-US" sz="3600" i="1">
                        <a:solidFill>
                          <a:srgbClr val="C00000"/>
                        </a:solidFill>
                        <a:latin typeface="Cambria Math"/>
                      </a:rPr>
                      <m:t>∙</m:t>
                    </m:r>
                    <m:f>
                      <m:fPr>
                        <m:ctrlPr>
                          <a:rPr lang="en-US" sz="36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𝑑</m:t>
                        </m:r>
                      </m:den>
                    </m:f>
                    <m:r>
                      <a:rPr lang="en-US" sz="3600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360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 .  </m:t>
                        </m:r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 .  </m:t>
                        </m:r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𝑑</m:t>
                        </m:r>
                      </m:den>
                    </m:f>
                  </m:oMath>
                </a14:m>
                <a:endParaRPr lang="en-US" sz="360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47900" y="2667000"/>
                <a:ext cx="4648200" cy="106680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3272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4"/>
          <p:cNvSpPr txBox="1">
            <a:spLocks/>
          </p:cNvSpPr>
          <p:nvPr/>
        </p:nvSpPr>
        <p:spPr>
          <a:xfrm>
            <a:off x="1524000" y="533400"/>
            <a:ext cx="5867400" cy="762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NHẮC LẠI CÁC QUY TẮC</a:t>
            </a:r>
            <a:endParaRPr 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735540" y="1775346"/>
            <a:ext cx="4648200" cy="6858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1/   Nhân hai phân số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714500" y="3962400"/>
            <a:ext cx="5524500" cy="6096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2/   Nhân số nguyên với phân số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8560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8077200" cy="2514600"/>
          </a:xfr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en-US" sz="3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Xem </a:t>
            </a:r>
            <a:r>
              <a:rPr lang="en-US" sz="3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 các ví dụ đã giải trên lớp.</a:t>
            </a:r>
            <a:br>
              <a:rPr lang="en-US" sz="3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  Học </a:t>
            </a:r>
            <a:r>
              <a:rPr lang="en-US" sz="3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thuộc quy tắc phép nhân phân số</a:t>
            </a:r>
            <a:br>
              <a:rPr lang="en-US" sz="3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  Làm </a:t>
            </a:r>
            <a:r>
              <a:rPr lang="en-US" sz="3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bài tập: 69/36 SGK và 71/37 SGK</a:t>
            </a:r>
            <a:r>
              <a:rPr lang="en-US" sz="3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3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  Chuẩn bị bài mới: </a:t>
            </a:r>
            <a:r>
              <a:rPr lang="en-US" sz="3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“Tính chất cơ bản của phép nhân phân số”.</a:t>
            </a:r>
            <a:r>
              <a:rPr lang="en-US" sz="3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381000"/>
            <a:ext cx="2971800" cy="60960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Dặn </a:t>
            </a:r>
            <a:r>
              <a:rPr lang="en-US" sz="3200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dò về nhà</a:t>
            </a:r>
            <a:r>
              <a:rPr lang="en-US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62400" y="4724400"/>
            <a:ext cx="12954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endParaRPr lang="en-US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vinh quang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  <p:graphicFrame>
        <p:nvGraphicFramePr>
          <p:cNvPr id="74755" name="Object 3"/>
          <p:cNvGraphicFramePr>
            <a:graphicFrameLocks noChangeAspect="1"/>
          </p:cNvGraphicFramePr>
          <p:nvPr/>
        </p:nvGraphicFramePr>
        <p:xfrm>
          <a:off x="4140200" y="620713"/>
          <a:ext cx="2608263" cy="210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" name="Presentation" r:id="rId6" imgW="595884" imgH="446679" progId="PowerPoint.Show.8">
                  <p:embed/>
                </p:oleObj>
              </mc:Choice>
              <mc:Fallback>
                <p:oleObj name="Presentation" r:id="rId6" imgW="595884" imgH="446679" progId="PowerPoint.Show.8">
                  <p:embed/>
                  <p:pic>
                    <p:nvPicPr>
                      <p:cNvPr id="0" name="Picture 5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620713"/>
                        <a:ext cx="2608263" cy="210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6" name="Object 4"/>
          <p:cNvGraphicFramePr>
            <a:graphicFrameLocks noChangeAspect="1"/>
          </p:cNvGraphicFramePr>
          <p:nvPr/>
        </p:nvGraphicFramePr>
        <p:xfrm>
          <a:off x="4486275" y="4181475"/>
          <a:ext cx="2608263" cy="210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" name="Presentation" r:id="rId9" imgW="590702" imgH="438302" progId="PowerPoint.Show.8">
                  <p:embed/>
                </p:oleObj>
              </mc:Choice>
              <mc:Fallback>
                <p:oleObj name="Presentation" r:id="rId9" imgW="590702" imgH="438302" progId="PowerPoint.Show.8">
                  <p:embed/>
                  <p:pic>
                    <p:nvPicPr>
                      <p:cNvPr id="0" name="Picture 5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6275" y="4181475"/>
                        <a:ext cx="2608263" cy="210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4757" name="Picture 5" descr="phao hoa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75" y="0"/>
            <a:ext cx="9140825" cy="6856413"/>
          </a:xfrm>
          <a:prstGeom prst="rect">
            <a:avLst/>
          </a:prstGeom>
          <a:noFill/>
        </p:spPr>
      </p:pic>
      <p:sp>
        <p:nvSpPr>
          <p:cNvPr id="74758" name="WordArt 6"/>
          <p:cNvSpPr>
            <a:spLocks noChangeArrowheads="1" noChangeShapeType="1" noTextEdit="1"/>
          </p:cNvSpPr>
          <p:nvPr/>
        </p:nvSpPr>
        <p:spPr bwMode="auto">
          <a:xfrm>
            <a:off x="228600" y="1143000"/>
            <a:ext cx="8686800" cy="457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CÁM ƠN CÁC EM HỌC SINH LỚP</a:t>
            </a:r>
            <a:r>
              <a:rPr lang="en-US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6A5</a:t>
            </a:r>
          </a:p>
          <a:p>
            <a:pPr algn="ctr"/>
            <a:endParaRPr lang="en-US" kern="10" dirty="0" smtClean="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kern="10" dirty="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CHÂN THÀNH CÁM ƠN QUÝ THẦY CÔ DÀNH THỜI GIAN</a:t>
            </a:r>
          </a:p>
          <a:p>
            <a:pPr algn="ctr"/>
            <a:r>
              <a:rPr lang="vi-VN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ĐẾN THAM DỰ TIẾT THAO GIẢNG </a:t>
            </a:r>
            <a:endParaRPr lang="en-US" kern="10" dirty="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0.63009 L -0.00573 -0.80834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719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30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754"/>
                </p:tgtEl>
              </p:cMediaNode>
            </p:audio>
          </p:childTnLst>
        </p:cTn>
      </p:par>
    </p:tnLst>
    <p:bldLst>
      <p:bldP spid="747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5181600" cy="563562"/>
          </a:xfrm>
        </p:spPr>
        <p:txBody>
          <a:bodyPr>
            <a:noAutofit/>
          </a:bodyPr>
          <a:lstStyle/>
          <a:p>
            <a:pPr algn="l"/>
            <a:r>
              <a:rPr lang="en-US" sz="32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làm bài tập sau:</a:t>
            </a:r>
            <a:endParaRPr lang="en-US" sz="32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533401" y="990600"/>
                <a:ext cx="8077199" cy="2857500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49213" lvl="0" indent="4763" algn="just">
                  <a:spcBef>
                    <a:spcPct val="20000"/>
                  </a:spcBef>
                </a:pPr>
                <a:r>
                  <a:rPr lang="en-US" sz="320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Trong </a:t>
                </a:r>
                <a:r>
                  <a:rPr lang="en-US" sz="320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tủ lạnh còn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lít sữa. Trong buổi ăn sáng Mai </a:t>
                </a:r>
                <a:r>
                  <a:rPr lang="en-US" sz="320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đã </a:t>
                </a:r>
                <a:r>
                  <a:rPr lang="en-US" sz="320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uống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số sữa nói trên. Em hãy dùng </a:t>
                </a:r>
                <a:endParaRPr lang="en-US" sz="32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49213" lvl="0" indent="4763" algn="just">
                  <a:spcBef>
                    <a:spcPct val="20000"/>
                  </a:spcBef>
                </a:pPr>
                <a:r>
                  <a:rPr lang="en-US" sz="320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quy </a:t>
                </a:r>
                <a:r>
                  <a:rPr lang="en-US" sz="320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tắc nhân hai phân số đã học ở </a:t>
                </a:r>
                <a:r>
                  <a:rPr lang="en-US" sz="320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Tiểu </a:t>
                </a:r>
                <a:r>
                  <a:rPr lang="en-US" sz="320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học để tính xem Mai đã uống bao nhiêu phần lít sữa</a:t>
                </a:r>
                <a:r>
                  <a:rPr lang="en-US" sz="320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49213" lvl="0" indent="4763">
                  <a:lnSpc>
                    <a:spcPct val="150000"/>
                  </a:lnSpc>
                  <a:spcBef>
                    <a:spcPct val="20000"/>
                  </a:spcBef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1" y="990600"/>
                <a:ext cx="8077199" cy="285750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281" r="-1809" b="-1702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/>
          <p:cNvSpPr txBox="1">
            <a:spLocks/>
          </p:cNvSpPr>
          <p:nvPr/>
        </p:nvSpPr>
        <p:spPr>
          <a:xfrm>
            <a:off x="6553200" y="2819400"/>
            <a:ext cx="22098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lvl="0" indent="-514350">
              <a:spcBef>
                <a:spcPct val="20000"/>
              </a:spcBef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80975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1060545" y="4038600"/>
                <a:ext cx="7092855" cy="24384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49213" lvl="0" indent="4763" algn="ctr">
                  <a:lnSpc>
                    <a:spcPct val="150000"/>
                  </a:lnSpc>
                  <a:spcBef>
                    <a:spcPct val="20000"/>
                  </a:spcBef>
                </a:pPr>
                <a:r>
                  <a:rPr lang="en-US" sz="320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Số phần lít sữa bạn Mai đã uống là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3200" i="1">
                        <a:solidFill>
                          <a:srgbClr val="C00000"/>
                        </a:solidFill>
                        <a:latin typeface="Cambria Math"/>
                      </a:rPr>
                      <m:t>∙</m:t>
                    </m:r>
                    <m:f>
                      <m:f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200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2 . 1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3 . 2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>
                    <a:solidFill>
                      <a:srgbClr val="C00000"/>
                    </a:solidFill>
                  </a:rPr>
                  <a:t>  ( lít )</a:t>
                </a:r>
              </a:p>
              <a:p>
                <a:pPr algn="ctr"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/>
                      </a:rPr>
                      <m:t>Đ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/>
                      </a:rPr>
                      <m:t>𝑆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/>
                      </a:rPr>
                      <m:t>: </m:t>
                    </m:r>
                    <m:f>
                      <m:f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>
                    <a:solidFill>
                      <a:srgbClr val="C00000"/>
                    </a:solidFill>
                  </a:rPr>
                  <a:t> lít</a:t>
                </a:r>
                <a:endParaRPr lang="en-US" sz="320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545" y="4038600"/>
                <a:ext cx="7092855" cy="243840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b="-498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 flipV="1">
            <a:off x="2895600" y="4800600"/>
            <a:ext cx="272955" cy="30480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352800" y="5275997"/>
            <a:ext cx="225188" cy="286603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762000" y="3124200"/>
            <a:ext cx="399097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5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1447800" y="619780"/>
            <a:ext cx="190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smtClean="0">
                <a:solidFill>
                  <a:srgbClr val="FF0000"/>
                </a:solidFill>
              </a:rPr>
              <a:t>TUẦN: 28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4594" name="AutoShape 18"/>
          <p:cNvSpPr>
            <a:spLocks noChangeArrowheads="1"/>
          </p:cNvSpPr>
          <p:nvPr/>
        </p:nvSpPr>
        <p:spPr bwMode="auto">
          <a:xfrm>
            <a:off x="377825" y="304800"/>
            <a:ext cx="8308975" cy="61722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Subtitle 2"/>
          <p:cNvSpPr>
            <a:spLocks noGrp="1"/>
          </p:cNvSpPr>
          <p:nvPr>
            <p:ph type="subTitle" idx="1"/>
          </p:nvPr>
        </p:nvSpPr>
        <p:spPr>
          <a:xfrm>
            <a:off x="3048000" y="2209800"/>
            <a:ext cx="2971800" cy="533400"/>
          </a:xfrm>
        </p:spPr>
        <p:txBody>
          <a:bodyPr>
            <a:normAutofit lnSpcReduction="10000"/>
          </a:bodyPr>
          <a:lstStyle/>
          <a:p>
            <a:r>
              <a:rPr lang="en-US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BÀI: 10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2057400" y="2971800"/>
            <a:ext cx="5276851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PHÉP NHÂN PHÂN SỐ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1371600" y="1305580"/>
            <a:ext cx="190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smtClean="0">
                <a:solidFill>
                  <a:srgbClr val="FF0000"/>
                </a:solidFill>
              </a:rPr>
              <a:t>TIẾT: 84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2895600" y="5715000"/>
            <a:ext cx="3657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 dạy: 12/03/2018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870625"/>
      </p:ext>
    </p:extLst>
  </p:cSld>
  <p:clrMapOvr>
    <a:masterClrMapping/>
  </p:clrMapOvr>
  <p:transition spd="slow"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3" grpId="0"/>
      <p:bldP spid="23" grpId="0" build="p"/>
      <p:bldP spid="24" grpId="0" animBg="1"/>
      <p:bldP spid="9" grpId="0"/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219200" y="1752600"/>
                <a:ext cx="4038600" cy="990600"/>
              </a:xfrm>
              <a:ln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Hãy tính: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</a:rPr>
                          <m:t>−</m:t>
                        </m:r>
                        <m:r>
                          <a:rPr lang="en-US" sz="3200" b="1" i="1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9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∙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= ?</m:t>
                    </m:r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	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19200" y="1752600"/>
                <a:ext cx="4038600" cy="990600"/>
              </a:xfrm>
              <a:blipFill rotWithShape="1">
                <a:blip r:embed="rId2" cstate="print"/>
                <a:stretch>
                  <a:fillRect l="-360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2362200" y="2895600"/>
                <a:ext cx="4318948" cy="9906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just"/>
                <a:r>
                  <a:rPr lang="en-US" sz="3200" smtClean="0">
                    <a:solidFill>
                      <a:srgbClr val="0000FF"/>
                    </a:solidFill>
                  </a:rPr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9</m:t>
                        </m:r>
                      </m:den>
                    </m:f>
                    <m:r>
                      <a:rPr lang="en-US" sz="3200" i="1">
                        <a:solidFill>
                          <a:srgbClr val="0000FF"/>
                        </a:solidFill>
                        <a:latin typeface="Cambria Math"/>
                      </a:rPr>
                      <m:t>∙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3200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−4</m:t>
                            </m:r>
                          </m:e>
                        </m:d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 . 5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9 .  7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−20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63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2895600"/>
                <a:ext cx="4318948" cy="99060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1219200" y="4038600"/>
                <a:ext cx="6629400" cy="1219200"/>
              </a:xfrm>
              <a:ln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10000"/>
                  </a:lnSpc>
                  <a:spcBef>
                    <a:spcPts val="1800"/>
                  </a:spcBef>
                  <a:buNone/>
                </a:pPr>
                <a:r>
                  <a:rPr lang="en-US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Hãy điền vào chỗ trống: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9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9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sz="39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𝑏</m:t>
                        </m:r>
                      </m:den>
                    </m:f>
                    <m:r>
                      <a:rPr lang="en-US" sz="3900" i="1">
                        <a:solidFill>
                          <a:srgbClr val="0000FF"/>
                        </a:solidFill>
                        <a:latin typeface="Cambria Math"/>
                      </a:rPr>
                      <m:t>∙</m:t>
                    </m:r>
                    <m:f>
                      <m:fPr>
                        <m:ctrlPr>
                          <a:rPr lang="en-US" sz="39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9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en-US" sz="39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𝑑</m:t>
                        </m:r>
                      </m:den>
                    </m:f>
                    <m:r>
                      <a:rPr lang="en-US" sz="3900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sz="3900" i="1">
                        <a:solidFill>
                          <a:srgbClr val="0000FF"/>
                        </a:solidFill>
                        <a:latin typeface="Cambria Math"/>
                      </a:rPr>
                      <m:t>=…</m:t>
                    </m:r>
                  </m:oMath>
                </a14:m>
                <a:endParaRPr lang="en-US" sz="39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9200" y="4038600"/>
                <a:ext cx="6629400" cy="1219200"/>
              </a:xfrm>
              <a:blipFill rotWithShape="1">
                <a:blip r:embed="rId4" cstate="print"/>
                <a:stretch>
                  <a:fillRect l="-220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/>
              <p:cNvSpPr txBox="1">
                <a:spLocks/>
              </p:cNvSpPr>
              <p:nvPr/>
            </p:nvSpPr>
            <p:spPr>
              <a:xfrm>
                <a:off x="2209800" y="5410200"/>
                <a:ext cx="4495800" cy="990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Quy tắc: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36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𝑏</m:t>
                        </m:r>
                      </m:den>
                    </m:f>
                    <m:r>
                      <a:rPr lang="en-US" sz="3600" i="1">
                        <a:solidFill>
                          <a:srgbClr val="C00000"/>
                        </a:solidFill>
                        <a:latin typeface="Cambria Math"/>
                      </a:rPr>
                      <m:t>∙</m:t>
                    </m:r>
                    <m:f>
                      <m:fPr>
                        <m:ctrlPr>
                          <a:rPr lang="en-US" sz="36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𝑑</m:t>
                        </m:r>
                      </m:den>
                    </m:f>
                    <m:r>
                      <a:rPr lang="en-US" sz="3600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360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 .  </m:t>
                        </m:r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 .  </m:t>
                        </m:r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𝑑</m:t>
                        </m:r>
                      </m:den>
                    </m:f>
                  </m:oMath>
                </a14:m>
                <a:endParaRPr lang="en-US" sz="360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5410200"/>
                <a:ext cx="4495800" cy="990600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3383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4"/>
              <p:cNvSpPr txBox="1">
                <a:spLocks/>
              </p:cNvSpPr>
              <p:nvPr/>
            </p:nvSpPr>
            <p:spPr>
              <a:xfrm>
                <a:off x="6324600" y="4114800"/>
                <a:ext cx="1447800" cy="10668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360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 .  </m:t>
                        </m:r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 .  </m:t>
                        </m:r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𝑑</m:t>
                        </m:r>
                      </m:den>
                    </m:f>
                  </m:oMath>
                </a14:m>
                <a:endParaRPr lang="en-US" sz="360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4114800"/>
                <a:ext cx="1447800" cy="1066800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4"/>
          <p:cNvSpPr txBox="1">
            <a:spLocks/>
          </p:cNvSpPr>
          <p:nvPr/>
        </p:nvSpPr>
        <p:spPr>
          <a:xfrm>
            <a:off x="1219200" y="381000"/>
            <a:ext cx="66294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800" smtClean="0">
                <a:latin typeface="Times New Roman" pitchFamily="18" charset="0"/>
                <a:cs typeface="Times New Roman" pitchFamily="18" charset="0"/>
              </a:rPr>
              <a:t>Quy </a:t>
            </a:r>
            <a:r>
              <a:rPr lang="en-US" sz="5800">
                <a:latin typeface="Times New Roman" pitchFamily="18" charset="0"/>
                <a:cs typeface="Times New Roman" pitchFamily="18" charset="0"/>
              </a:rPr>
              <a:t>tắc trên vẫn đúng đối với phân số </a:t>
            </a:r>
            <a:endParaRPr lang="en-US" sz="58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800" smtClean="0">
                <a:latin typeface="Times New Roman" pitchFamily="18" charset="0"/>
                <a:cs typeface="Times New Roman" pitchFamily="18" charset="0"/>
              </a:rPr>
              <a:t>có </a:t>
            </a:r>
            <a:r>
              <a:rPr lang="en-US" sz="5800">
                <a:latin typeface="Times New Roman" pitchFamily="18" charset="0"/>
                <a:cs typeface="Times New Roman" pitchFamily="18" charset="0"/>
              </a:rPr>
              <a:t>tử và mẫu là các số nguyên.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Font typeface="Arial" pitchFamily="34" charset="0"/>
              <a:buNone/>
            </a:pPr>
            <a:endParaRPr lang="en-US" sz="39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438400" y="2878541"/>
            <a:ext cx="685800" cy="990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a/ 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447800" y="1981200"/>
            <a:ext cx="5562600" cy="838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u="sng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Ví dụ 1: Thực hiện phép tính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447800" y="304800"/>
            <a:ext cx="4114800" cy="838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1/   Quy tắc: Sgk/36 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948 -0.24653 C -0.17205 -0.26387 -0.17135 -0.3203 -0.14809 -0.37257 C -0.12483 -0.42645 -0.08889 -0.45559 -0.06615 -0.43825 C -0.04323 -0.42136 -0.00694 -0.45027 0.01632 -0.50346 C 0.03941 -0.55596 0.04045 -0.61309 0.01753 -0.6302 " pathEditMode="relative" rAng="-3592225" ptsTypes="fffff">
                                      <p:cBhvr>
                                        <p:cTn id="6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68" y="-19195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5" grpId="0" uiExpand="1" build="p" animBg="1"/>
      <p:bldP spid="5" grpId="1" uiExpand="1" build="p" animBg="1"/>
      <p:bldP spid="6" grpId="0" animBg="1"/>
      <p:bldP spid="6" grpId="1" animBg="1"/>
      <p:bldP spid="7" grpId="0" animBg="1"/>
      <p:bldP spid="7" grpId="1" animBg="1"/>
      <p:bldP spid="8" grpId="0" build="p" animBg="1"/>
      <p:bldP spid="8" grpId="1" uiExpand="1" build="allAtOnce" animBg="1"/>
      <p:bldP spid="10" grpId="0"/>
      <p:bldP spid="11" grpId="0" build="p"/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type="title"/>
          </p:nvPr>
        </p:nvSpPr>
        <p:spPr>
          <a:xfrm>
            <a:off x="1447800" y="381000"/>
            <a:ext cx="5562600" cy="838200"/>
          </a:xfrm>
          <a:ln>
            <a:noFill/>
          </a:ln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3200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Ví dụ 1: Thực hiện phép tính</a:t>
            </a:r>
            <a:endParaRPr lang="en-US" sz="32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1447800" y="2057400"/>
                <a:ext cx="6248400" cy="1219200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r>
                  <a:rPr lang="en-US" sz="320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b/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15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−17</m:t>
                        </m:r>
                      </m:den>
                    </m:f>
                    <m:r>
                      <a:rPr lang="en-US" sz="3200" i="1">
                        <a:solidFill>
                          <a:srgbClr val="0000FF"/>
                        </a:solidFill>
                        <a:latin typeface="Cambria Math"/>
                      </a:rPr>
                      <m:t>∙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−34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45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sz="3200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>
                            <a:solidFill>
                              <a:srgbClr val="0000FF"/>
                            </a:solidFill>
                            <a:latin typeface="Cambria Math"/>
                          </a:rPr>
                          <m:t>15.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34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17</m:t>
                            </m:r>
                          </m:e>
                        </m:d>
                        <m:r>
                          <a:rPr lang="en-US" sz="3200">
                            <a:solidFill>
                              <a:srgbClr val="0000FF"/>
                            </a:solidFill>
                            <a:latin typeface="Cambria Math"/>
                          </a:rPr>
                          <m:t>.45</m:t>
                        </m:r>
                      </m:den>
                    </m:f>
                  </m:oMath>
                </a14:m>
                <a:r>
                  <a:rPr lang="en-US" sz="320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sz="3200" i="1">
                        <a:solidFill>
                          <a:srgbClr val="0000FF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1 .  2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1 .  3</m:t>
                        </m:r>
                      </m:den>
                    </m:f>
                    <m:r>
                      <a:rPr lang="en-US" sz="3200" i="1">
                        <a:solidFill>
                          <a:srgbClr val="0000FF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3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057400"/>
                <a:ext cx="6248400" cy="121920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2434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2"/>
          <p:cNvSpPr txBox="1">
            <a:spLocks/>
          </p:cNvSpPr>
          <p:nvPr/>
        </p:nvSpPr>
        <p:spPr>
          <a:xfrm>
            <a:off x="1447800" y="1295400"/>
            <a:ext cx="1669576" cy="6858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Cách 1: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447800" y="3429000"/>
            <a:ext cx="1669576" cy="6858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Cách 2: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/>
              <p:cNvSpPr txBox="1">
                <a:spLocks/>
              </p:cNvSpPr>
              <p:nvPr/>
            </p:nvSpPr>
            <p:spPr>
              <a:xfrm>
                <a:off x="1447800" y="4267200"/>
                <a:ext cx="7086600" cy="1143000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r>
                  <a:rPr lang="en-US" sz="340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b/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4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15</m:t>
                        </m:r>
                      </m:num>
                      <m:den>
                        <m:r>
                          <a:rPr lang="en-US" sz="34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−17</m:t>
                        </m:r>
                      </m:den>
                    </m:f>
                    <m:r>
                      <a:rPr lang="en-US" sz="3400" i="1">
                        <a:solidFill>
                          <a:srgbClr val="0000FF"/>
                        </a:solidFill>
                        <a:latin typeface="Cambria Math"/>
                      </a:rPr>
                      <m:t>∙</m:t>
                    </m:r>
                    <m:f>
                      <m:fPr>
                        <m:ctrlPr>
                          <a:rPr lang="en-US" sz="34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4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−34</m:t>
                        </m:r>
                      </m:num>
                      <m:den>
                        <m:r>
                          <a:rPr lang="en-US" sz="34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45</m:t>
                        </m:r>
                      </m:den>
                    </m:f>
                    <m:r>
                      <a:rPr lang="en-US" sz="3400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4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− 510</m:t>
                        </m:r>
                      </m:num>
                      <m:den>
                        <m:r>
                          <a:rPr lang="en-US" sz="3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− </m:t>
                        </m:r>
                        <m:r>
                          <a:rPr lang="en-US" sz="3400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76</m:t>
                        </m:r>
                        <m:r>
                          <a:rPr lang="en-US" sz="3400">
                            <a:solidFill>
                              <a:srgbClr val="0000FF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40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4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−510  : (−</m:t>
                        </m:r>
                        <m:r>
                          <a:rPr lang="en-US" sz="34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3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55)</m:t>
                        </m:r>
                      </m:num>
                      <m:den>
                        <m:r>
                          <a:rPr lang="en-US" sz="3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−765  : (−255) </m:t>
                        </m:r>
                      </m:den>
                    </m:f>
                    <m:r>
                      <a:rPr lang="en-US" sz="3400" i="1">
                        <a:solidFill>
                          <a:srgbClr val="0000FF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34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4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34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34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267200"/>
                <a:ext cx="7086600" cy="114300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320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 txBox="1">
            <a:spLocks/>
          </p:cNvSpPr>
          <p:nvPr/>
        </p:nvSpPr>
        <p:spPr>
          <a:xfrm>
            <a:off x="2667000" y="5562600"/>
            <a:ext cx="4197824" cy="6858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UCLN(510,765) = 255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5146912" y="2743200"/>
            <a:ext cx="415688" cy="3048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4232512" y="2286000"/>
            <a:ext cx="415688" cy="3048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991100" y="2286000"/>
            <a:ext cx="363656" cy="3048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513144" y="2793242"/>
            <a:ext cx="363656" cy="3048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1447800" y="1295400"/>
                <a:ext cx="2590800" cy="121920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r>
                  <a:rPr lang="en-US" sz="340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b/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4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4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15</m:t>
                        </m:r>
                      </m:num>
                      <m:den>
                        <m:r>
                          <a:rPr lang="en-US" sz="34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−17</m:t>
                        </m:r>
                      </m:den>
                    </m:f>
                    <m:r>
                      <a:rPr lang="en-US" sz="3400" i="1">
                        <a:solidFill>
                          <a:srgbClr val="0000FF"/>
                        </a:solidFill>
                        <a:latin typeface="Cambria Math"/>
                      </a:rPr>
                      <m:t>∙</m:t>
                    </m:r>
                    <m:f>
                      <m:fPr>
                        <m:ctrlPr>
                          <a:rPr lang="en-US" sz="34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4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−34</m:t>
                        </m:r>
                      </m:num>
                      <m:den>
                        <m:r>
                          <a:rPr lang="en-US" sz="34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45</m:t>
                        </m:r>
                      </m:den>
                    </m:f>
                  </m:oMath>
                </a14:m>
                <a:endParaRPr lang="en-US" sz="34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295400"/>
                <a:ext cx="2590800" cy="121920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65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0622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  <p:bldP spid="17" grpId="0" build="p"/>
      <p:bldP spid="18" grpId="0" build="p"/>
      <p:bldP spid="19" grpId="0" animBg="1"/>
      <p:bldP spid="7" grpId="0" build="p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 txBox="1">
            <a:spLocks/>
          </p:cNvSpPr>
          <p:nvPr/>
        </p:nvSpPr>
        <p:spPr>
          <a:xfrm>
            <a:off x="1600200" y="739822"/>
            <a:ext cx="5943600" cy="70797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Hãy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nhắc lại công thức: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a.a =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 txBox="1">
                <a:spLocks/>
              </p:cNvSpPr>
              <p:nvPr/>
            </p:nvSpPr>
            <p:spPr>
              <a:xfrm>
                <a:off x="6172200" y="762000"/>
                <a:ext cx="1295400" cy="609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60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762000"/>
                <a:ext cx="1295400" cy="60960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4"/>
              <p:cNvSpPr txBox="1">
                <a:spLocks/>
              </p:cNvSpPr>
              <p:nvPr/>
            </p:nvSpPr>
            <p:spPr>
              <a:xfrm>
                <a:off x="6172200" y="1905000"/>
                <a:ext cx="1066800" cy="990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sz="3600" i="0" smtClean="0">
                    <a:solidFill>
                      <a:srgbClr val="0000FF"/>
                    </a:solidFill>
                    <a:latin typeface="+mj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9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25</m:t>
                        </m:r>
                      </m:den>
                    </m:f>
                  </m:oMath>
                </a14:m>
                <a:endParaRPr lang="en-US" sz="40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1905000"/>
                <a:ext cx="1066800" cy="99060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6949" b="-5488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4"/>
              <p:cNvSpPr txBox="1">
                <a:spLocks/>
              </p:cNvSpPr>
              <p:nvPr/>
            </p:nvSpPr>
            <p:spPr>
              <a:xfrm>
                <a:off x="1905000" y="1752600"/>
                <a:ext cx="5410200" cy="12192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10000"/>
                  </a:lnSpc>
                  <a:spcBef>
                    <a:spcPts val="1800"/>
                  </a:spcBef>
                  <a:buFont typeface="Arial" pitchFamily="34" charset="0"/>
                  <a:buNone/>
                </a:pPr>
                <a:r>
                  <a:rPr lang="en-US" sz="360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c/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60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60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−3</m:t>
                                </m:r>
                              </m:num>
                              <m:den>
                                <m:r>
                                  <a:rPr lang="en-US" sz="360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6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60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</m:oMath>
                </a14:m>
                <a:endParaRPr lang="en-US" sz="36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752600"/>
                <a:ext cx="5410200" cy="121920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337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4"/>
              <p:cNvSpPr txBox="1">
                <a:spLocks/>
              </p:cNvSpPr>
              <p:nvPr/>
            </p:nvSpPr>
            <p:spPr>
              <a:xfrm>
                <a:off x="4343400" y="1905000"/>
                <a:ext cx="1828800" cy="990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−3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3600" i="1">
                          <a:solidFill>
                            <a:srgbClr val="0000FF"/>
                          </a:solidFill>
                          <a:latin typeface="Cambria Math"/>
                        </a:rPr>
                        <m:t>∙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−3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60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1905000"/>
                <a:ext cx="1828800" cy="990600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91054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animBg="1"/>
      <p:bldP spid="7" grpId="0" animBg="1"/>
      <p:bldP spid="8" grpId="0" build="p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143000"/>
                <a:ext cx="8229600" cy="990600"/>
              </a:xfrm>
              <a:ln>
                <a:solidFill>
                  <a:schemeClr val="tx1"/>
                </a:solidFill>
              </a:ln>
            </p:spPr>
            <p:txBody>
              <a:bodyPr>
                <a:no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sz="320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3200"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Bình</a:t>
                </a:r>
                <a:r>
                  <a:rPr lang="en-US" sz="320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thực hiện phép tính: </a:t>
                </a:r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  <m:r>
                      <a:rPr lang="en-US" sz="3600" b="1" i="1">
                        <a:solidFill>
                          <a:srgbClr val="0000FF"/>
                        </a:solidFill>
                        <a:latin typeface="Cambria Math"/>
                      </a:rPr>
                      <m:t>∙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  <m:r>
                      <a:rPr lang="en-US" sz="3600" b="1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sz="36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36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  <m:r>
                      <a:rPr lang="en-US" sz="3600" b="1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𝟔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</a:b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143000"/>
                <a:ext cx="8229600" cy="990600"/>
              </a:xfrm>
              <a:blipFill rotWithShape="1">
                <a:blip r:embed="rId2" cstate="print"/>
                <a:stretch>
                  <a:fillRect l="-177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5029200"/>
            <a:ext cx="2362200" cy="129540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en-US" sz="3600">
                <a:latin typeface="Times New Roman" pitchFamily="18" charset="0"/>
                <a:cs typeface="Times New Roman" pitchFamily="18" charset="0"/>
              </a:rPr>
              <a:t>An đúng</a:t>
            </a:r>
          </a:p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Bình sai 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457200" y="2133600"/>
                <a:ext cx="8229600" cy="9906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>
                  <a:spcBef>
                    <a:spcPts val="0"/>
                  </a:spcBef>
                </a:pPr>
                <a:r>
                  <a:rPr lang="en-US" sz="800" smtClean="0">
                    <a:latin typeface="Times New Roman" pitchFamily="18" charset="0"/>
                    <a:cs typeface="Times New Roman" pitchFamily="18" charset="0"/>
                  </a:rPr>
                  <a:t>               </a:t>
                </a:r>
                <a:r>
                  <a:rPr lang="en-US" sz="3200" b="1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An</a:t>
                </a:r>
                <a:r>
                  <a:rPr lang="en-US" sz="320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thực hiện phép tính</a:t>
                </a:r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  <m:r>
                      <a:rPr lang="en-US" sz="3600" b="1" i="1">
                        <a:solidFill>
                          <a:srgbClr val="0000FF"/>
                        </a:solidFill>
                        <a:latin typeface="Cambria Math"/>
                      </a:rPr>
                      <m:t>∙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  <m:r>
                      <a:rPr lang="en-US" sz="3600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𝟔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𝟒𝟗</m:t>
                        </m:r>
                      </m:den>
                    </m:f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133600"/>
                <a:ext cx="8229600" cy="99060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 txBox="1">
            <a:spLocks/>
          </p:cNvSpPr>
          <p:nvPr/>
        </p:nvSpPr>
        <p:spPr>
          <a:xfrm>
            <a:off x="457200" y="3124200"/>
            <a:ext cx="8229600" cy="1600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Bình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cho rằng An đã thực hiện phép tính sai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spcBef>
                <a:spcPts val="0"/>
              </a:spcBef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không đồng ý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l">
              <a:spcBef>
                <a:spcPts val="0"/>
              </a:spcBef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Bình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đúng hay An đúng?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457200"/>
            <a:ext cx="28194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 nào đúng: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143000" y="1371600"/>
                <a:ext cx="4038600" cy="990600"/>
              </a:xfrm>
              <a:ln>
                <a:solidFill>
                  <a:schemeClr val="tx1"/>
                </a:solidFill>
              </a:ln>
            </p:spPr>
            <p:txBody>
              <a:bodyPr>
                <a:normAutofit fontScale="90000"/>
              </a:bodyPr>
              <a:lstStyle/>
              <a:p>
                <a:pPr algn="just"/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Hãy tính:  (- 2)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∙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</a:rPr>
                          <m:t>−4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= ?</m:t>
                    </m:r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	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43000" y="1371600"/>
                <a:ext cx="4038600" cy="990600"/>
              </a:xfrm>
              <a:blipFill rotWithShape="1">
                <a:blip r:embed="rId2" cstate="print"/>
                <a:stretch>
                  <a:fillRect l="-31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2590800" y="2667000"/>
                <a:ext cx="4800600" cy="9906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just"/>
                <a:r>
                  <a:rPr lang="en-US" sz="320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     (- 2)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latin typeface="Cambria Math"/>
                      </a:rPr>
                      <m:t>∙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−4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3200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−2</m:t>
                            </m:r>
                          </m:e>
                        </m:d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−4</m:t>
                            </m:r>
                          </m:e>
                        </m:d>
                      </m:num>
                      <m:den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2667000"/>
                <a:ext cx="4800600" cy="99060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1066800" y="3886200"/>
                <a:ext cx="6629400" cy="1219200"/>
              </a:xfrm>
              <a:ln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10000"/>
                  </a:lnSpc>
                  <a:spcBef>
                    <a:spcPts val="1800"/>
                  </a:spcBef>
                  <a:buNone/>
                </a:pPr>
                <a:r>
                  <a:rPr lang="en-US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Hãy điền vào chỗ trống:  a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sz="3600" i="1">
                        <a:solidFill>
                          <a:srgbClr val="0000FF"/>
                        </a:solidFill>
                        <a:latin typeface="Cambria Math"/>
                      </a:rPr>
                      <m:t>∙</m:t>
                    </m:r>
                    <m:f>
                      <m:f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𝑐</m:t>
                        </m:r>
                      </m:den>
                    </m:f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sz="3600" i="1">
                        <a:solidFill>
                          <a:srgbClr val="0000FF"/>
                        </a:solidFill>
                        <a:latin typeface="Cambria Math"/>
                      </a:rPr>
                      <m:t>=…</m:t>
                    </m:r>
                  </m:oMath>
                </a14:m>
                <a:endParaRPr lang="en-US" sz="36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0" y="3886200"/>
                <a:ext cx="6629400" cy="1219200"/>
              </a:xfrm>
              <a:blipFill rotWithShape="1">
                <a:blip r:embed="rId4" cstate="print"/>
                <a:stretch>
                  <a:fillRect l="-220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/>
              <p:cNvSpPr txBox="1">
                <a:spLocks/>
              </p:cNvSpPr>
              <p:nvPr/>
            </p:nvSpPr>
            <p:spPr>
              <a:xfrm>
                <a:off x="2209800" y="5334000"/>
                <a:ext cx="4495800" cy="9144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Quy tắc:  a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r>
                      <a:rPr lang="en-US" sz="3600" i="1">
                        <a:solidFill>
                          <a:srgbClr val="C00000"/>
                        </a:solidFill>
                        <a:latin typeface="Cambria Math"/>
                      </a:rPr>
                      <m:t>∙</m:t>
                    </m:r>
                    <m:f>
                      <m:fPr>
                        <m:ctrlPr>
                          <a:rPr lang="en-US" sz="36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den>
                    </m:f>
                    <m:r>
                      <a:rPr lang="en-US" sz="3600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360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 .  </m:t>
                        </m:r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US" sz="360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5334000"/>
                <a:ext cx="4495800" cy="914400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3383" b="-1974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4"/>
              <p:cNvSpPr txBox="1">
                <a:spLocks/>
              </p:cNvSpPr>
              <p:nvPr/>
            </p:nvSpPr>
            <p:spPr>
              <a:xfrm>
                <a:off x="6096000" y="3962400"/>
                <a:ext cx="1447800" cy="10668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360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 .  </m:t>
                        </m:r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US" sz="360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962400"/>
                <a:ext cx="1447800" cy="1066800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/>
          <p:cNvSpPr txBox="1">
            <a:spLocks/>
          </p:cNvSpPr>
          <p:nvPr/>
        </p:nvSpPr>
        <p:spPr>
          <a:xfrm>
            <a:off x="1143000" y="2019300"/>
            <a:ext cx="6172200" cy="5715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u="sng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Ví dụ 2: Thực hiện phép tính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36176" y="228600"/>
            <a:ext cx="6172200" cy="8763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2/   Nhận xét: Sgk/36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667000" y="2667000"/>
            <a:ext cx="685800" cy="990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a/ 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6260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799 -0.08672 C -0.18177 -0.10199 -0.17778 -0.1746 -0.15139 -0.24722 C -0.12431 -0.32238 -0.08403 -0.37187 -0.06042 -0.35661 C -0.03663 -0.34135 0.00313 -0.38968 0.03056 -0.46554 C 0.05694 -0.53862 0.06094 -0.61147 0.03733 -0.62534 " pathEditMode="relative" rAng="-3851854" ptsTypes="fffff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57" y="-2698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5" grpId="0" build="p" animBg="1"/>
      <p:bldP spid="5" grpId="1" build="p" animBg="1"/>
      <p:bldP spid="6" grpId="0" animBg="1"/>
      <p:bldP spid="6" grpId="1" animBg="1"/>
      <p:bldP spid="7" grpId="0" animBg="1"/>
      <p:bldP spid="7" grpId="1" animBg="1"/>
      <p:bldP spid="8" grpId="0" build="p"/>
      <p:bldP spid="9" grpId="0" build="p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type="title"/>
          </p:nvPr>
        </p:nvSpPr>
        <p:spPr>
          <a:xfrm>
            <a:off x="1066800" y="427038"/>
            <a:ext cx="6172200" cy="1143000"/>
          </a:xfrm>
          <a:ln>
            <a:noFill/>
          </a:ln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3200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Ví dụ 2: Thực hiện phép tính</a:t>
            </a:r>
            <a:endParaRPr lang="en-US" sz="32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/>
              <p:cNvSpPr txBox="1">
                <a:spLocks noGrp="1"/>
              </p:cNvSpPr>
              <p:nvPr>
                <p:ph idx="1"/>
              </p:nvPr>
            </p:nvSpPr>
            <p:spPr>
              <a:xfrm>
                <a:off x="1066800" y="1676400"/>
                <a:ext cx="6172200" cy="99060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just"/>
                <a:r>
                  <a:rPr lang="en-US" sz="320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a/  (- </a:t>
                </a:r>
                <a:r>
                  <a:rPr lang="en-US" sz="320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20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FF"/>
                        </a:solidFill>
                        <a:latin typeface="Cambria Math"/>
                      </a:rPr>
                      <m:t>∙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−4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3200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−2</m:t>
                            </m:r>
                          </m:e>
                        </m:d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−4</m:t>
                            </m:r>
                          </m:e>
                        </m:d>
                      </m:num>
                      <m:den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itle 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0" y="1676400"/>
                <a:ext cx="6172200" cy="99060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7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/>
              <p:cNvSpPr txBox="1">
                <a:spLocks/>
              </p:cNvSpPr>
              <p:nvPr/>
            </p:nvSpPr>
            <p:spPr>
              <a:xfrm>
                <a:off x="1066800" y="2895600"/>
                <a:ext cx="6172200" cy="99060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ctr" defTabSz="914400" rtl="0" eaLnBrk="1" latinLnBrk="0" hangingPunct="1">
                  <a:spcBef>
                    <a:spcPct val="0"/>
                  </a:spcBef>
                  <a:buFont typeface="Arial" pitchFamily="34" charset="0"/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320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/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33</m:t>
                        </m:r>
                      </m:den>
                    </m:f>
                    <m:r>
                      <a:rPr lang="en-US" sz="320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−3</m:t>
                        </m:r>
                      </m:e>
                    </m:d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n-US" sz="32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895600"/>
                <a:ext cx="6172200" cy="99060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7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/>
              <p:cNvSpPr txBox="1">
                <a:spLocks/>
              </p:cNvSpPr>
              <p:nvPr/>
            </p:nvSpPr>
            <p:spPr>
              <a:xfrm>
                <a:off x="1066800" y="4038600"/>
                <a:ext cx="6172200" cy="99060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ctr" defTabSz="914400" rtl="0" eaLnBrk="1" latinLnBrk="0" hangingPunct="1">
                  <a:spcBef>
                    <a:spcPct val="0"/>
                  </a:spcBef>
                  <a:buFont typeface="Arial" pitchFamily="34" charset="0"/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sz="320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320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/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31</m:t>
                        </m:r>
                      </m:den>
                    </m:f>
                    <m:r>
                      <a:rPr lang="en-US" sz="320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0=</m:t>
                    </m:r>
                  </m:oMath>
                </a14:m>
                <a:endParaRPr lang="en-US" sz="32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038600"/>
                <a:ext cx="6172200" cy="99060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7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59166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773</Words>
  <Application>Microsoft Office PowerPoint</Application>
  <PresentationFormat>On-screen Show (4:3)</PresentationFormat>
  <Paragraphs>73</Paragraphs>
  <Slides>14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Presentation</vt:lpstr>
      <vt:lpstr>PowerPoint Presentation</vt:lpstr>
      <vt:lpstr>Học sinh làm bài tập sau:</vt:lpstr>
      <vt:lpstr>PowerPoint Presentation</vt:lpstr>
      <vt:lpstr>Hãy tính:  (-4)/9∙5/7= ? </vt:lpstr>
      <vt:lpstr>Ví dụ 1: Thực hiện phép tính</vt:lpstr>
      <vt:lpstr>PowerPoint Presentation</vt:lpstr>
      <vt:lpstr> Bình thực hiện phép tính:  3/7∙2/7=(3.2)/7=6/7 </vt:lpstr>
      <vt:lpstr>Hãy tính:  (- 2)∙(-4)/7= ? </vt:lpstr>
      <vt:lpstr>Ví dụ 2: Thực hiện phép tính</vt:lpstr>
      <vt:lpstr>Một miếng đất hình chữ nhật có chiều rộng là 47/5 m, chiều dài là 25/2 m. Biết rằng mỗi 1 m2 trồng 4 cây hoa. Hỏi miếng đất hình chữ nhật đó trồng được bao nhiêu cây hoa?</vt:lpstr>
      <vt:lpstr>Thang điểm chấm     Giải Diện tích miếng đất hình chữ nhật là  2đ           47/5∙25/2=1175/10=235/2 (m2)     3đ  Số cây hoa trồng được là           2đ  235/2∙ 4 = 470 (cây)         2đ       ĐS: 470 cây              1đ                                           TỔNG ĐIỂM:  .................. Đ</vt:lpstr>
      <vt:lpstr>Quy tắc:    a ∙b/c= (a .  b)/c</vt:lpstr>
      <vt:lpstr> -   Xem lại các ví dụ đã giải trên lớp. -   Học thuộc quy tắc phép nhân phân số -   Làm các bài tập: 69/36 SGK và 71/37 SGK. -   Chuẩn bị bài mới: “Tính chất cơ bản của phép nhân phân số”.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346</cp:revision>
  <dcterms:created xsi:type="dcterms:W3CDTF">2017-11-09T03:11:50Z</dcterms:created>
  <dcterms:modified xsi:type="dcterms:W3CDTF">2020-04-10T08:21:47Z</dcterms:modified>
</cp:coreProperties>
</file>